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1"/>
  </p:notesMasterIdLst>
  <p:sldIdLst>
    <p:sldId id="256" r:id="rId2"/>
    <p:sldId id="271" r:id="rId3"/>
    <p:sldId id="257" r:id="rId4"/>
    <p:sldId id="259" r:id="rId5"/>
    <p:sldId id="258" r:id="rId6"/>
    <p:sldId id="304" r:id="rId7"/>
    <p:sldId id="273" r:id="rId8"/>
    <p:sldId id="308" r:id="rId9"/>
    <p:sldId id="274" r:id="rId10"/>
    <p:sldId id="275" r:id="rId11"/>
    <p:sldId id="276" r:id="rId12"/>
    <p:sldId id="277" r:id="rId13"/>
    <p:sldId id="260" r:id="rId14"/>
    <p:sldId id="262" r:id="rId15"/>
    <p:sldId id="279" r:id="rId16"/>
    <p:sldId id="280" r:id="rId17"/>
    <p:sldId id="264" r:id="rId18"/>
    <p:sldId id="281" r:id="rId19"/>
    <p:sldId id="313" r:id="rId20"/>
    <p:sldId id="305" r:id="rId21"/>
    <p:sldId id="263" r:id="rId22"/>
    <p:sldId id="265" r:id="rId23"/>
    <p:sldId id="284" r:id="rId24"/>
    <p:sldId id="285" r:id="rId25"/>
    <p:sldId id="282" r:id="rId26"/>
    <p:sldId id="290" r:id="rId27"/>
    <p:sldId id="283" r:id="rId28"/>
    <p:sldId id="286" r:id="rId29"/>
    <p:sldId id="287" r:id="rId30"/>
    <p:sldId id="306" r:id="rId31"/>
    <p:sldId id="314" r:id="rId32"/>
    <p:sldId id="267" r:id="rId33"/>
    <p:sldId id="288" r:id="rId34"/>
    <p:sldId id="292" r:id="rId35"/>
    <p:sldId id="293" r:id="rId36"/>
    <p:sldId id="294" r:id="rId37"/>
    <p:sldId id="295" r:id="rId38"/>
    <p:sldId id="312" r:id="rId39"/>
    <p:sldId id="307" r:id="rId40"/>
    <p:sldId id="268" r:id="rId41"/>
    <p:sldId id="298" r:id="rId42"/>
    <p:sldId id="309" r:id="rId43"/>
    <p:sldId id="300" r:id="rId44"/>
    <p:sldId id="296" r:id="rId45"/>
    <p:sldId id="301" r:id="rId46"/>
    <p:sldId id="302" r:id="rId47"/>
    <p:sldId id="270" r:id="rId48"/>
    <p:sldId id="303" r:id="rId49"/>
    <p:sldId id="291" r:id="rId5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EC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002"/>
    <p:restoredTop sz="80892"/>
  </p:normalViewPr>
  <p:slideViewPr>
    <p:cSldViewPr snapToGrid="0" snapToObjects="1">
      <p:cViewPr>
        <p:scale>
          <a:sx n="103" d="100"/>
          <a:sy n="103" d="100"/>
        </p:scale>
        <p:origin x="144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2144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A96AA-A327-D145-ABE4-62CD3E0A827E}" type="datetimeFigureOut">
              <a:rPr lang="en-US" smtClean="0"/>
              <a:t>2/26/18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03526-8866-594B-B04D-6A24E95EA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785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5053F-F63F-714F-A124-43EC8FE507D9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84838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Cipher Block Chaining</a:t>
            </a:r>
          </a:p>
          <a:p>
            <a:r>
              <a:rPr lang="en-US" dirty="0"/>
              <a:t>Identical blocks are now encrypted differently</a:t>
            </a:r>
          </a:p>
          <a:p>
            <a:r>
              <a:rPr lang="en-US" dirty="0"/>
              <a:t>The initial vector is </a:t>
            </a:r>
            <a:r>
              <a:rPr lang="en-US" b="0" dirty="0"/>
              <a:t>sent as plaintext</a:t>
            </a:r>
            <a:endParaRPr lang="en-US" b="1" dirty="0"/>
          </a:p>
          <a:p>
            <a:r>
              <a:rPr lang="en-US" b="0" dirty="0"/>
              <a:t>Each ciphertext block is used to randomize the encryption of the next block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327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 brute force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466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Key size matters!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8398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225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Torrent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9950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2501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2671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1913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Contents can be changed even if it is encrypted!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1039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365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426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Gill Sans MT" charset="0"/>
              </a:rPr>
              <a:t>No need for shared secret</a:t>
            </a:r>
          </a:p>
          <a:p>
            <a:r>
              <a:rPr lang="en-US">
                <a:latin typeface="Gill Sans MT" charset="0"/>
              </a:rPr>
              <a:t>Only you have the private key</a:t>
            </a:r>
            <a:endParaRPr lang="en-US" dirty="0">
              <a:latin typeface="Gill Sans MT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828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Everybody can prove that Alice signed the message, as long as they have her public key!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153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64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 certificate in browser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1058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585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423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0278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84030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5425" indent="-225425"/>
            <a:r>
              <a:rPr lang="en-US" altLang="sv-SE" sz="2400" dirty="0"/>
              <a:t>widely deployed security protocol</a:t>
            </a:r>
          </a:p>
          <a:p>
            <a:pPr marL="569913" lvl="1" indent="-225425"/>
            <a:r>
              <a:rPr lang="en-US" altLang="sv-SE" sz="2000" dirty="0"/>
              <a:t>supported by almost all browsers, web servers</a:t>
            </a:r>
          </a:p>
          <a:p>
            <a:pPr marL="569913" lvl="1" indent="-225425"/>
            <a:r>
              <a:rPr lang="en-US" altLang="sv-SE" sz="2000" dirty="0"/>
              <a:t>https</a:t>
            </a:r>
          </a:p>
          <a:p>
            <a:pPr marL="569913" lvl="1" indent="-225425"/>
            <a:r>
              <a:rPr lang="en-US" altLang="sv-SE" sz="2000" dirty="0"/>
              <a:t>billions $/year over SSL</a:t>
            </a:r>
          </a:p>
          <a:p>
            <a:pPr marL="225425" indent="-225425"/>
            <a:r>
              <a:rPr lang="en-US" altLang="sv-SE" sz="2400" dirty="0"/>
              <a:t>variation -TLS: transport layer security, RFC 2246</a:t>
            </a:r>
          </a:p>
          <a:p>
            <a:pPr marL="225425" indent="-225425"/>
            <a:r>
              <a:rPr lang="en-US" altLang="sv-SE" sz="2400" dirty="0"/>
              <a:t>provides</a:t>
            </a:r>
          </a:p>
          <a:p>
            <a:pPr marL="569913" lvl="1" indent="-225425">
              <a:lnSpc>
                <a:spcPts val="2300"/>
              </a:lnSpc>
            </a:pPr>
            <a:r>
              <a:rPr lang="en-US" altLang="sv-SE" i="1" dirty="0">
                <a:solidFill>
                  <a:srgbClr val="C00000"/>
                </a:solidFill>
              </a:rPr>
              <a:t>confidentiality</a:t>
            </a:r>
          </a:p>
          <a:p>
            <a:pPr marL="569913" lvl="1" indent="-225425">
              <a:lnSpc>
                <a:spcPts val="2300"/>
              </a:lnSpc>
            </a:pPr>
            <a:r>
              <a:rPr lang="en-US" altLang="sv-SE" i="1" dirty="0">
                <a:solidFill>
                  <a:srgbClr val="C00000"/>
                </a:solidFill>
              </a:rPr>
              <a:t>integrity</a:t>
            </a:r>
          </a:p>
          <a:p>
            <a:pPr marL="569913" lvl="1" indent="-225425">
              <a:lnSpc>
                <a:spcPts val="2300"/>
              </a:lnSpc>
            </a:pPr>
            <a:r>
              <a:rPr lang="en-US" altLang="sv-SE" i="1" dirty="0">
                <a:solidFill>
                  <a:srgbClr val="C00000"/>
                </a:solidFill>
              </a:rPr>
              <a:t>authentication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41713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do we make sure that the server’s public key was not altered?</a:t>
            </a:r>
          </a:p>
          <a:p>
            <a:r>
              <a:rPr lang="en-US" dirty="0"/>
              <a:t>Mention certificate authorities, digital certificates.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53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latin typeface="Gill Sans MT" charset="0"/>
              </a:rPr>
              <a:t>well-known paradigm in network security world</a:t>
            </a:r>
          </a:p>
          <a:p>
            <a:r>
              <a:rPr lang="en-US" sz="1200" dirty="0">
                <a:latin typeface="Gill Sans MT" charset="0"/>
              </a:rPr>
              <a:t>Bob, Alice (lovers!) want to communicate </a:t>
            </a:r>
            <a:r>
              <a:rPr lang="ja-JP" altLang="en-US" sz="1200" dirty="0">
                <a:latin typeface="Gill Sans MT" charset="0"/>
              </a:rPr>
              <a:t>“</a:t>
            </a:r>
            <a:r>
              <a:rPr lang="en-US" altLang="ja-JP" sz="1200" dirty="0">
                <a:latin typeface="Gill Sans MT" charset="0"/>
              </a:rPr>
              <a:t>securely</a:t>
            </a:r>
            <a:r>
              <a:rPr lang="ja-JP" altLang="en-US" sz="1200" dirty="0">
                <a:latin typeface="Gill Sans MT" charset="0"/>
              </a:rPr>
              <a:t>”</a:t>
            </a:r>
            <a:endParaRPr lang="en-US" altLang="ja-JP" sz="1200" dirty="0">
              <a:latin typeface="Gill Sans MT" charset="0"/>
            </a:endParaRPr>
          </a:p>
          <a:p>
            <a:r>
              <a:rPr lang="en-US" sz="1200" dirty="0">
                <a:latin typeface="Gill Sans MT" charset="0"/>
              </a:rPr>
              <a:t>Trudy (intruder) may intercept, delete, add messages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32072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287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19941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Tunneling, encapsulation</a:t>
            </a:r>
          </a:p>
          <a:p>
            <a:r>
              <a:rPr lang="en-US" dirty="0"/>
              <a:t>New IP header with different port and IP addresses (to the </a:t>
            </a:r>
            <a:r>
              <a:rPr lang="en-US" dirty="0" err="1"/>
              <a:t>IPSec</a:t>
            </a:r>
            <a:r>
              <a:rPr lang="en-US" dirty="0"/>
              <a:t> router)</a:t>
            </a:r>
          </a:p>
          <a:p>
            <a:r>
              <a:rPr lang="en-US" dirty="0"/>
              <a:t>Intermediate routers will process like an ordinary datagram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96193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79974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Gill Sans MT" charset="0"/>
                <a:cs typeface="Gill Sans MT" charset="0"/>
              </a:rPr>
              <a:t>isolates organization</a:t>
            </a:r>
            <a:r>
              <a:rPr lang="ja-JP" altLang="en-US" sz="1200" dirty="0">
                <a:latin typeface="Gill Sans MT" charset="0"/>
                <a:cs typeface="Gill Sans MT" charset="0"/>
              </a:rPr>
              <a:t>’</a:t>
            </a:r>
            <a:r>
              <a:rPr lang="en-US" altLang="ja-JP" sz="1200" dirty="0">
                <a:latin typeface="Gill Sans MT" charset="0"/>
                <a:cs typeface="Gill Sans MT" charset="0"/>
              </a:rPr>
              <a:t>s internal net from larger Internet, allowing some packets to pass, blocking others</a:t>
            </a:r>
            <a:endParaRPr lang="en-US" sz="1200" dirty="0">
              <a:latin typeface="Gill Sans MT" charset="0"/>
              <a:cs typeface="Gill Sans MT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94465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Internal network connected to Internet via router firewall</a:t>
            </a:r>
            <a:endParaRPr lang="en-US" dirty="0">
              <a:latin typeface="Gill Sans MT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5205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11221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1750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7174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or more IDS sensors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Multiple IDS sensors divide load</a:t>
            </a:r>
          </a:p>
          <a:p>
            <a:r>
              <a:rPr lang="en-US" dirty="0"/>
              <a:t>Second firewall can be an application gateway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99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lang="en-US" b="1" i="1" dirty="0">
                <a:solidFill>
                  <a:srgbClr val="C00000"/>
                </a:solidFill>
                <a:latin typeface="Gill Sans MT" charset="0"/>
              </a:rPr>
              <a:t>confidentiality</a:t>
            </a:r>
            <a:r>
              <a:rPr lang="en-US" b="1" dirty="0">
                <a:solidFill>
                  <a:srgbClr val="C00000"/>
                </a:solidFill>
                <a:latin typeface="Gill Sans MT" charset="0"/>
              </a:rPr>
              <a:t>: </a:t>
            </a:r>
            <a:r>
              <a:rPr lang="en-US" sz="2400" dirty="0">
                <a:latin typeface="Gill Sans MT" charset="0"/>
              </a:rPr>
              <a:t>only sender, intended receiver should </a:t>
            </a:r>
            <a:r>
              <a:rPr lang="ja-JP" altLang="en-US" sz="2400" dirty="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understand</a:t>
            </a:r>
            <a:r>
              <a:rPr lang="ja-JP" altLang="en-US" sz="2400" dirty="0">
                <a:latin typeface="Gill Sans MT" charset="0"/>
              </a:rPr>
              <a:t>”</a:t>
            </a:r>
            <a:r>
              <a:rPr lang="en-US" altLang="ja-JP" sz="2400" dirty="0">
                <a:latin typeface="Gill Sans MT" charset="0"/>
              </a:rPr>
              <a:t> message contents</a:t>
            </a:r>
          </a:p>
          <a:p>
            <a:pPr>
              <a:buFont typeface="Wingdings" charset="0"/>
              <a:buNone/>
            </a:pPr>
            <a:r>
              <a:rPr lang="en-US" b="1" i="1" dirty="0">
                <a:solidFill>
                  <a:srgbClr val="C00000"/>
                </a:solidFill>
                <a:latin typeface="Gill Sans MT" charset="0"/>
              </a:rPr>
              <a:t>authentication: </a:t>
            </a:r>
            <a:r>
              <a:rPr lang="en-US" sz="2400" dirty="0">
                <a:latin typeface="Gill Sans MT" charset="0"/>
              </a:rPr>
              <a:t>sender, receiver want to confirm identity of each other </a:t>
            </a:r>
          </a:p>
          <a:p>
            <a:pPr>
              <a:buFont typeface="Wingdings" charset="0"/>
              <a:buNone/>
            </a:pPr>
            <a:r>
              <a:rPr lang="en-US" b="1" i="1" dirty="0">
                <a:solidFill>
                  <a:srgbClr val="C00000"/>
                </a:solidFill>
                <a:latin typeface="Gill Sans MT" charset="0"/>
              </a:rPr>
              <a:t>message integrity: </a:t>
            </a:r>
            <a:r>
              <a:rPr lang="en-US" sz="2400" dirty="0">
                <a:latin typeface="Gill Sans MT" charset="0"/>
              </a:rPr>
              <a:t>sender, receiver want to ensure message not altered (in transit, or afterwards) without detection</a:t>
            </a:r>
          </a:p>
          <a:p>
            <a:pPr>
              <a:buFont typeface="Wingdings" charset="0"/>
              <a:buNone/>
            </a:pPr>
            <a:r>
              <a:rPr lang="en-US" b="1" i="1" dirty="0">
                <a:solidFill>
                  <a:srgbClr val="C00000"/>
                </a:solidFill>
                <a:latin typeface="Gill Sans MT" charset="0"/>
              </a:rPr>
              <a:t>access and availability</a:t>
            </a:r>
            <a:r>
              <a:rPr lang="en-US" sz="2400" b="1" dirty="0">
                <a:solidFill>
                  <a:srgbClr val="FF0000"/>
                </a:solidFill>
                <a:latin typeface="Gill Sans MT" charset="0"/>
              </a:rPr>
              <a:t>:</a:t>
            </a:r>
            <a:r>
              <a:rPr lang="en-US" sz="2400" b="1" dirty="0">
                <a:latin typeface="Gill Sans MT" charset="0"/>
              </a:rPr>
              <a:t> </a:t>
            </a:r>
            <a:r>
              <a:rPr lang="en-US" sz="2400" dirty="0">
                <a:latin typeface="Gill Sans MT" charset="0"/>
              </a:rPr>
              <a:t>services must be accessible and available to users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917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94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plaintext, ciphertext definitions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Sender &amp; Receiver share the same key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How are the keys exchanged?</a:t>
            </a:r>
          </a:p>
          <a:p>
            <a:endParaRPr lang="en-US" sz="1200" dirty="0">
              <a:latin typeface="Gill Sans MT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4226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298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 you think of possible problems with this approach?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7392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Encrypting the same plaintext gives us the exact same ciphertext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03526-8866-594B-B04D-6A24E95EA23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683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EDD46-EAD4-FB40-8C3B-82B66394A2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D8CD8F-248B-F34A-B5A1-98993ED4E9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718D9-39A5-7145-8FFD-2201DC97E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FFA3-1AA5-2742-94C8-1679605A9B53}" type="datetimeFigureOut">
              <a:rPr lang="en-US" smtClean="0"/>
              <a:t>2/26/18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62F9F-5EE9-1F41-9CA7-74F12A51A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87E2C-B6AE-F242-8D56-F256B1B18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09E0D-C4D2-454A-ABEC-CCE091ECF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715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3C6F7-2898-3B47-9574-0681A0345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7B728E-DB97-8A41-AEDD-561D2C4513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45D651-59D3-314F-A030-31D3354FE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FFA3-1AA5-2742-94C8-1679605A9B53}" type="datetimeFigureOut">
              <a:rPr lang="en-US" smtClean="0"/>
              <a:t>2/26/18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4AFA6-2E19-F74E-BB12-A743F9F94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67EED-0EA0-8744-AD45-2A302FB75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09E0D-C4D2-454A-ABEC-CCE091ECF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09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F9E992-7E42-B941-ADF4-FCD4C782F6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FCD7DF-3CB7-D64A-86BB-E35128FC94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6E801E-16DA-F046-803F-6BA4EBB81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FFA3-1AA5-2742-94C8-1679605A9B53}" type="datetimeFigureOut">
              <a:rPr lang="en-US" smtClean="0"/>
              <a:t>2/26/18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6AAF4-B27F-3747-A963-ED08688D2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6FF18-946F-3542-B89A-E54A3B0CD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09E0D-C4D2-454A-ABEC-CCE091ECF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964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66F61-2975-B64F-8BEA-27409DDA9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4FF3D-FE2D-8547-B617-E2D74AF97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A8299-91E9-AF40-9CB4-1DDB57D53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FFA3-1AA5-2742-94C8-1679605A9B53}" type="datetimeFigureOut">
              <a:rPr lang="en-US" smtClean="0"/>
              <a:t>2/26/18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46D88F-AAC9-B644-8A42-C47DB1C63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760C3-ED2D-274D-B3B2-2542E1FA6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09E0D-C4D2-454A-ABEC-CCE091ECF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97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D554E-BF06-4E4D-9B08-88EC768A9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EFA53B-01C1-5742-BA45-B268FAA80D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BDCBB-39BA-F044-9F14-3379B34B0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FFA3-1AA5-2742-94C8-1679605A9B53}" type="datetimeFigureOut">
              <a:rPr lang="en-US" smtClean="0"/>
              <a:t>2/26/18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5A0A0-A8F9-B641-9201-E672A6C70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9E8371-6605-2D42-BF2E-B24CD224B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09E0D-C4D2-454A-ABEC-CCE091ECF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37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8B313-ACD1-D942-8CF8-4250C3DBE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72E92-BEBF-4247-891A-75DCD074B3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49C6ED-F980-024A-A54D-0CBB63293F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42CFBF-EF16-104B-A9AE-745604110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FFA3-1AA5-2742-94C8-1679605A9B53}" type="datetimeFigureOut">
              <a:rPr lang="en-US" smtClean="0"/>
              <a:t>2/26/18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B1D1F5-F2E6-A247-BD9B-AEFEC864F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6EC0FD-15D3-6043-B5B9-19CF4251A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09E0D-C4D2-454A-ABEC-CCE091ECF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88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E1EDE-B481-C744-941D-481430E50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F30783-D563-6C41-B002-09F43B0E9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130080-C7C3-E944-AED6-2922501FB5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D033FF-01A1-6D42-B4BE-9E1AC4B14C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1D7FC3-0832-5B40-BED8-77F4EBBE65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4F76FD-B2A9-DA4B-9552-D8E4E1EEF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FFA3-1AA5-2742-94C8-1679605A9B53}" type="datetimeFigureOut">
              <a:rPr lang="en-US" smtClean="0"/>
              <a:t>2/26/18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7B9AE1-61D0-2A46-AC43-0F319B65D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20F94A-1390-084B-A264-6DDC426B8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09E0D-C4D2-454A-ABEC-CCE091ECF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484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91B38-AC06-9149-9E6A-27DC758D9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CF9B96-2378-A94C-BD3A-F85F6907B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FFA3-1AA5-2742-94C8-1679605A9B53}" type="datetimeFigureOut">
              <a:rPr lang="en-US" smtClean="0"/>
              <a:t>2/26/18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9435C0-4DA5-744C-BAF5-9D387D0C0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7417C2-9FA5-7140-A771-40E998AD1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09E0D-C4D2-454A-ABEC-CCE091ECF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61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9DD98B-1A25-5E4A-9B28-79AD2A6B3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FFA3-1AA5-2742-94C8-1679605A9B53}" type="datetimeFigureOut">
              <a:rPr lang="en-US" smtClean="0"/>
              <a:t>2/26/18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ACCE15-9CED-5C4D-A760-8C3E893E2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34C2C1-677D-C746-A0AD-A7F2EEB9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09E0D-C4D2-454A-ABEC-CCE091ECF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DBDFD-8594-A04C-ACF8-A108338B6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97BCB-149A-F24D-BCE8-09AFBDC3E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BB3E35-26CC-CC4A-966A-9018D7998F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5D5952-BD3D-6F49-8BF7-CF4C885D9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FFA3-1AA5-2742-94C8-1679605A9B53}" type="datetimeFigureOut">
              <a:rPr lang="en-US" smtClean="0"/>
              <a:t>2/26/18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63E3D7-BEC2-ED4B-9CA5-92EA133C7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F6F34D-6B3F-894C-A5CE-EC3AF2E65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09E0D-C4D2-454A-ABEC-CCE091ECF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23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0E313-8E36-BC44-BC85-EC1BE956C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E83318-D7D4-D146-BFEF-D7435ACBF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7CE082-7C6D-1341-A352-CA194437F4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090B9B-E03A-C146-AFCF-3FC7ECEFF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FFA3-1AA5-2742-94C8-1679605A9B53}" type="datetimeFigureOut">
              <a:rPr lang="en-US" smtClean="0"/>
              <a:t>2/26/18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F3DE71-59FD-9941-8670-C1AB272EC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B527FC-49FA-334D-805B-63CADF20A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09E0D-C4D2-454A-ABEC-CCE091ECF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29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81A19B-99DE-CE47-AABE-D1DB380A3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B2788B-C3F2-0049-A907-176E44AEC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A5B245-6F9F-4D4C-95A6-B6CA6835BC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2FFA3-1AA5-2742-94C8-1679605A9B53}" type="datetimeFigureOut">
              <a:rPr lang="en-US" smtClean="0"/>
              <a:t>2/26/18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256860-9733-EF45-AE69-C47FF06BBE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94905-0143-464F-958D-A25CCBF0A6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09E0D-C4D2-454A-ABEC-CCE091ECF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689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sX4oAXpvU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8018C-F534-A940-84A8-251E1EC88B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Network </a:t>
            </a:r>
            <a:r>
              <a:rPr lang="en-US" b="1" dirty="0"/>
              <a:t>Security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885BD8-AA05-B046-A1E9-EFE9FAC48D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Dimitris Palyvos Giannas</a:t>
            </a:r>
          </a:p>
          <a:p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Utilizing Kurose-Ross Slides, 7</a:t>
            </a:r>
            <a:r>
              <a:rPr lang="en-US" baseline="30000" dirty="0">
                <a:solidFill>
                  <a:schemeClr val="bg2">
                    <a:lumMod val="90000"/>
                  </a:schemeClr>
                </a:solidFill>
              </a:rPr>
              <a:t>th</a:t>
            </a:r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 Global Ed.</a:t>
            </a:r>
          </a:p>
        </p:txBody>
      </p:sp>
    </p:spTree>
    <p:extLst>
      <p:ext uri="{BB962C8B-B14F-4D97-AF65-F5344CB8AC3E}">
        <p14:creationId xmlns:p14="http://schemas.microsoft.com/office/powerpoint/2010/main" val="33195030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D63E2-EF79-4043-BFE8-DEFAE9C5B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</a:t>
            </a:r>
            <a:r>
              <a:rPr lang="en-US" b="1" dirty="0"/>
              <a:t>Leakage </a:t>
            </a:r>
            <a:r>
              <a:rPr lang="en-US" dirty="0">
                <a:solidFill>
                  <a:schemeClr val="bg2"/>
                </a:solidFill>
              </a:rPr>
              <a:t>Block Effect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8F682D-C849-E644-8D92-B4962A23E3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1629" y="2661558"/>
            <a:ext cx="2489200" cy="2743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99F9E2-EB53-044D-8AA7-9BCBD5E4CB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7115" y="2661558"/>
            <a:ext cx="2489200" cy="2743200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8AE9A18-EFAD-4243-A794-B0C5AB151928}"/>
              </a:ext>
            </a:extLst>
          </p:cNvPr>
          <p:cNvCxnSpPr/>
          <p:nvPr/>
        </p:nvCxnSpPr>
        <p:spPr>
          <a:xfrm>
            <a:off x="4572001" y="3869872"/>
            <a:ext cx="3167742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073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894EE-C76E-204C-83F6-86B99EE8C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/>
              <a:t>Randomization</a:t>
            </a:r>
            <a:r>
              <a:rPr lang="en-US" dirty="0"/>
              <a:t> to the rescue! </a:t>
            </a:r>
            <a:r>
              <a:rPr lang="en-US" dirty="0">
                <a:solidFill>
                  <a:schemeClr val="bg2"/>
                </a:solidFill>
              </a:rPr>
              <a:t>CBC Mode</a:t>
            </a:r>
          </a:p>
        </p:txBody>
      </p:sp>
      <p:sp>
        <p:nvSpPr>
          <p:cNvPr id="4" name="AutoShape 7">
            <a:extLst>
              <a:ext uri="{FF2B5EF4-FFF2-40B4-BE49-F238E27FC236}">
                <a16:creationId xmlns:a16="http://schemas.microsoft.com/office/drawing/2014/main" id="{2AA7D041-7A02-3E42-8425-D4F5DEDE64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0386" y="3949700"/>
            <a:ext cx="2514600" cy="838200"/>
          </a:xfrm>
          <a:prstGeom prst="cube">
            <a:avLst>
              <a:gd name="adj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IE" dirty="0">
                <a:solidFill>
                  <a:srgbClr val="000000"/>
                </a:solidFill>
                <a:latin typeface="Helvetica" pitchFamily="2" charset="0"/>
              </a:rPr>
              <a:t>Block cipher</a:t>
            </a:r>
            <a:endParaRPr lang="en-GB" dirty="0">
              <a:solidFill>
                <a:srgbClr val="000000"/>
              </a:solidFill>
              <a:latin typeface="Helvetica" pitchFamily="2" charset="0"/>
            </a:endParaRP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251DFC39-7B04-E148-861E-0670E1C7AA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0386" y="5245100"/>
            <a:ext cx="2514600" cy="838200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IE" sz="1800" b="1" dirty="0">
                <a:solidFill>
                  <a:srgbClr val="FFFFFF"/>
                </a:solidFill>
                <a:latin typeface="Helvetica" pitchFamily="2" charset="0"/>
              </a:rPr>
              <a:t>Ciphertext</a:t>
            </a:r>
          </a:p>
          <a:p>
            <a:pPr algn="ctr" eaLnBrk="0" hangingPunct="0"/>
            <a:r>
              <a:rPr lang="en-IE" b="1" dirty="0">
                <a:solidFill>
                  <a:srgbClr val="FFFFFF"/>
                </a:solidFill>
                <a:latin typeface="Helvetica" pitchFamily="2" charset="0"/>
              </a:rPr>
              <a:t>block</a:t>
            </a:r>
            <a:endParaRPr lang="en-GB" sz="1800" b="1" dirty="0">
              <a:solidFill>
                <a:srgbClr val="FFFFFF"/>
              </a:solidFill>
              <a:latin typeface="Helvetica" pitchFamily="2" charset="0"/>
            </a:endParaRPr>
          </a:p>
        </p:txBody>
      </p:sp>
      <p:sp>
        <p:nvSpPr>
          <p:cNvPr id="6" name="Line 10">
            <a:extLst>
              <a:ext uri="{FF2B5EF4-FFF2-40B4-BE49-F238E27FC236}">
                <a16:creationId xmlns:a16="http://schemas.microsoft.com/office/drawing/2014/main" id="{8B8956F7-4F3E-E149-A2D9-29BDD02FB95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7686" y="47879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>
              <a:solidFill>
                <a:srgbClr val="000000"/>
              </a:solidFill>
            </a:endParaRPr>
          </a:p>
        </p:txBody>
      </p:sp>
      <p:sp>
        <p:nvSpPr>
          <p:cNvPr id="7" name="Line 12">
            <a:extLst>
              <a:ext uri="{FF2B5EF4-FFF2-40B4-BE49-F238E27FC236}">
                <a16:creationId xmlns:a16="http://schemas.microsoft.com/office/drawing/2014/main" id="{AAA9E532-B884-DA41-984A-86897AAF0A41}"/>
              </a:ext>
            </a:extLst>
          </p:cNvPr>
          <p:cNvSpPr>
            <a:spLocks noChangeShapeType="1"/>
          </p:cNvSpPr>
          <p:nvPr/>
        </p:nvSpPr>
        <p:spPr bwMode="auto">
          <a:xfrm>
            <a:off x="6181499" y="2511425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>
              <a:solidFill>
                <a:srgbClr val="000000"/>
              </a:solidFill>
            </a:endParaRPr>
          </a:p>
        </p:txBody>
      </p:sp>
      <p:sp>
        <p:nvSpPr>
          <p:cNvPr id="8" name="Line 13">
            <a:extLst>
              <a:ext uri="{FF2B5EF4-FFF2-40B4-BE49-F238E27FC236}">
                <a16:creationId xmlns:a16="http://schemas.microsoft.com/office/drawing/2014/main" id="{633F45E9-1171-AB41-82DF-EDD9B05FC2DE}"/>
              </a:ext>
            </a:extLst>
          </p:cNvPr>
          <p:cNvSpPr>
            <a:spLocks noChangeShapeType="1"/>
          </p:cNvSpPr>
          <p:nvPr/>
        </p:nvSpPr>
        <p:spPr bwMode="auto">
          <a:xfrm>
            <a:off x="4309836" y="4427538"/>
            <a:ext cx="5905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>
              <a:solidFill>
                <a:srgbClr val="000000"/>
              </a:solidFill>
            </a:endParaRPr>
          </a:p>
        </p:txBody>
      </p:sp>
      <p:sp>
        <p:nvSpPr>
          <p:cNvPr id="9" name="Line 17">
            <a:extLst>
              <a:ext uri="{FF2B5EF4-FFF2-40B4-BE49-F238E27FC236}">
                <a16:creationId xmlns:a16="http://schemas.microsoft.com/office/drawing/2014/main" id="{85615F87-A0AE-D041-8753-3F0D802C48D1}"/>
              </a:ext>
            </a:extLst>
          </p:cNvPr>
          <p:cNvSpPr>
            <a:spLocks noChangeShapeType="1"/>
          </p:cNvSpPr>
          <p:nvPr/>
        </p:nvSpPr>
        <p:spPr bwMode="auto">
          <a:xfrm>
            <a:off x="6181499" y="3562350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>
              <a:solidFill>
                <a:srgbClr val="000000"/>
              </a:solidFill>
            </a:endParaRPr>
          </a:p>
        </p:txBody>
      </p:sp>
      <p:sp>
        <p:nvSpPr>
          <p:cNvPr id="10" name="Oval 16">
            <a:extLst>
              <a:ext uri="{FF2B5EF4-FFF2-40B4-BE49-F238E27FC236}">
                <a16:creationId xmlns:a16="http://schemas.microsoft.com/office/drawing/2014/main" id="{C1B7326A-B3F8-D04B-AE2B-644C3B574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1136" y="2914650"/>
            <a:ext cx="720725" cy="720725"/>
          </a:xfrm>
          <a:prstGeom prst="ellipse">
            <a:avLst/>
          </a:prstGeom>
          <a:solidFill>
            <a:srgbClr val="FFFF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0000"/>
                </a:solidFill>
                <a:latin typeface="Helvetica" pitchFamily="2" charset="0"/>
              </a:rPr>
              <a:t>f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5AEA230B-7E4D-FD4C-B34C-864F21EC9E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0861" y="1690688"/>
            <a:ext cx="2514600" cy="838200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IE" sz="1800" b="1" dirty="0">
                <a:solidFill>
                  <a:schemeClr val="bg1"/>
                </a:solidFill>
                <a:latin typeface="Helvetica" pitchFamily="2" charset="0"/>
              </a:rPr>
              <a:t>Plaintext</a:t>
            </a:r>
          </a:p>
          <a:p>
            <a:pPr algn="ctr" eaLnBrk="0" hangingPunct="0"/>
            <a:r>
              <a:rPr lang="en-IE" sz="1800" b="1" dirty="0">
                <a:solidFill>
                  <a:schemeClr val="bg1"/>
                </a:solidFill>
                <a:latin typeface="Helvetica" pitchFamily="2" charset="0"/>
              </a:rPr>
              <a:t>block</a:t>
            </a:r>
            <a:endParaRPr lang="en-GB" sz="18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2" name="Line 18">
            <a:extLst>
              <a:ext uri="{FF2B5EF4-FFF2-40B4-BE49-F238E27FC236}">
                <a16:creationId xmlns:a16="http://schemas.microsoft.com/office/drawing/2014/main" id="{F6FFF4C3-AF8A-524C-A32E-10076CB70C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41861" y="3275459"/>
            <a:ext cx="15113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>
              <a:solidFill>
                <a:srgbClr val="000000"/>
              </a:solidFill>
            </a:endParaRPr>
          </a:p>
        </p:txBody>
      </p:sp>
      <p:sp>
        <p:nvSpPr>
          <p:cNvPr id="13" name="Line 19">
            <a:extLst>
              <a:ext uri="{FF2B5EF4-FFF2-40B4-BE49-F238E27FC236}">
                <a16:creationId xmlns:a16="http://schemas.microsoft.com/office/drawing/2014/main" id="{83573A91-4024-F14E-86F8-225C93D1C622}"/>
              </a:ext>
            </a:extLst>
          </p:cNvPr>
          <p:cNvSpPr>
            <a:spLocks noChangeShapeType="1"/>
          </p:cNvSpPr>
          <p:nvPr/>
        </p:nvSpPr>
        <p:spPr bwMode="auto">
          <a:xfrm>
            <a:off x="8053161" y="3275459"/>
            <a:ext cx="0" cy="172834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sv-SE">
              <a:solidFill>
                <a:srgbClr val="000000"/>
              </a:solidFill>
            </a:endParaRPr>
          </a:p>
        </p:txBody>
      </p:sp>
      <p:sp>
        <p:nvSpPr>
          <p:cNvPr id="14" name="Line 20">
            <a:extLst>
              <a:ext uri="{FF2B5EF4-FFF2-40B4-BE49-F238E27FC236}">
                <a16:creationId xmlns:a16="http://schemas.microsoft.com/office/drawing/2014/main" id="{DE6C1B3F-F90E-A34B-BAC1-8A8DE18585D7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2924" y="5003800"/>
            <a:ext cx="19002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sv-SE">
              <a:solidFill>
                <a:srgbClr val="000000"/>
              </a:solidFill>
            </a:endParaRPr>
          </a:p>
        </p:txBody>
      </p:sp>
      <p:pic>
        <p:nvPicPr>
          <p:cNvPr id="18" name="Picture 25" descr="BS00768_[1]">
            <a:extLst>
              <a:ext uri="{FF2B5EF4-FFF2-40B4-BE49-F238E27FC236}">
                <a16:creationId xmlns:a16="http://schemas.microsoft.com/office/drawing/2014/main" id="{9391848E-806C-0D4A-846D-BF75FADCEA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863834" y="4210050"/>
            <a:ext cx="1113881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486BFC83-D690-3247-B643-6A65A465FE3A}"/>
              </a:ext>
            </a:extLst>
          </p:cNvPr>
          <p:cNvGrpSpPr/>
          <p:nvPr/>
        </p:nvGrpSpPr>
        <p:grpSpPr>
          <a:xfrm>
            <a:off x="3345673" y="3036197"/>
            <a:ext cx="2432099" cy="511497"/>
            <a:chOff x="1058912" y="3061519"/>
            <a:chExt cx="2432099" cy="511497"/>
          </a:xfrm>
        </p:grpSpPr>
        <p:sp>
          <p:nvSpPr>
            <p:cNvPr id="20" name="Line 18">
              <a:extLst>
                <a:ext uri="{FF2B5EF4-FFF2-40B4-BE49-F238E27FC236}">
                  <a16:creationId xmlns:a16="http://schemas.microsoft.com/office/drawing/2014/main" id="{6E63292B-F129-B848-8740-9BF7838CA9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555874" y="3284537"/>
              <a:ext cx="935137" cy="447"/>
            </a:xfrm>
            <a:prstGeom prst="line">
              <a:avLst/>
            </a:prstGeom>
            <a:noFill/>
            <a:ln w="28575">
              <a:solidFill>
                <a:schemeClr val="bg2">
                  <a:lumMod val="40000"/>
                  <a:lumOff val="60000"/>
                </a:schemeClr>
              </a:solidFill>
              <a:prstDash val="dash"/>
              <a:round/>
              <a:headEnd type="triangle"/>
              <a:tailEnd type="none" w="med" len="med"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sv-SE">
                <a:solidFill>
                  <a:srgbClr val="000000"/>
                </a:solidFill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B2D0E9C-6BAA-E44D-8C4E-0D3DDF3C49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8912" y="3061519"/>
              <a:ext cx="1506488" cy="511497"/>
            </a:xfrm>
            <a:prstGeom prst="rect">
              <a:avLst/>
            </a:prstGeom>
            <a:noFill/>
            <a:ln w="12700">
              <a:solidFill>
                <a:schemeClr val="bg1">
                  <a:lumMod val="60000"/>
                  <a:lumOff val="40000"/>
                </a:schemeClr>
              </a:solidFill>
              <a:prstDash val="lgDash"/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r" eaLnBrk="0" hangingPunct="0"/>
              <a:r>
                <a:rPr lang="en-IE" sz="1600" dirty="0">
                  <a:solidFill>
                    <a:schemeClr val="bg1">
                      <a:lumMod val="75000"/>
                    </a:schemeClr>
                  </a:solidFill>
                  <a:latin typeface="Helvetica" pitchFamily="2" charset="0"/>
                </a:rPr>
                <a:t>IV – init. vector</a:t>
              </a:r>
            </a:p>
            <a:p>
              <a:pPr algn="r" eaLnBrk="0" hangingPunct="0"/>
              <a:r>
                <a:rPr lang="en-IE" sz="1600" dirty="0">
                  <a:solidFill>
                    <a:schemeClr val="bg1">
                      <a:lumMod val="75000"/>
                    </a:schemeClr>
                  </a:solidFill>
                  <a:latin typeface="Helvetica" pitchFamily="2" charset="0"/>
                </a:rPr>
                <a:t>for first block</a:t>
              </a:r>
              <a:endParaRPr lang="en-GB" sz="1600" dirty="0">
                <a:solidFill>
                  <a:schemeClr val="bg1">
                    <a:lumMod val="75000"/>
                  </a:schemeClr>
                </a:solidFill>
                <a:latin typeface="Helvetica" pitchFamily="2" charset="0"/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82DB99DF-82B8-A24A-8630-4EB085B4F437}"/>
              </a:ext>
            </a:extLst>
          </p:cNvPr>
          <p:cNvSpPr txBox="1"/>
          <p:nvPr/>
        </p:nvSpPr>
        <p:spPr>
          <a:xfrm>
            <a:off x="7472138" y="165153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101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F8004EB-64ED-1C42-8448-1652EA3E093F}"/>
              </a:ext>
            </a:extLst>
          </p:cNvPr>
          <p:cNvSpPr/>
          <p:nvPr/>
        </p:nvSpPr>
        <p:spPr>
          <a:xfrm>
            <a:off x="7472138" y="1933006"/>
            <a:ext cx="14032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111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CABBBE8-7DFB-234E-8B07-D45812BDE703}"/>
              </a:ext>
            </a:extLst>
          </p:cNvPr>
          <p:cNvSpPr/>
          <p:nvPr/>
        </p:nvSpPr>
        <p:spPr>
          <a:xfrm>
            <a:off x="7472138" y="2214477"/>
            <a:ext cx="53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111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25229B-E420-0744-B46E-342AFF55F0A4}"/>
              </a:ext>
            </a:extLst>
          </p:cNvPr>
          <p:cNvSpPr txBox="1"/>
          <p:nvPr/>
        </p:nvSpPr>
        <p:spPr>
          <a:xfrm>
            <a:off x="4245804" y="272998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010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066F6EE-4038-7049-A4DF-7F0F50364968}"/>
              </a:ext>
            </a:extLst>
          </p:cNvPr>
          <p:cNvSpPr txBox="1"/>
          <p:nvPr/>
        </p:nvSpPr>
        <p:spPr>
          <a:xfrm>
            <a:off x="6314226" y="3596166"/>
            <a:ext cx="53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05439F3-C65E-0943-A163-40C41708D7E8}"/>
              </a:ext>
            </a:extLst>
          </p:cNvPr>
          <p:cNvSpPr txBox="1"/>
          <p:nvPr/>
        </p:nvSpPr>
        <p:spPr>
          <a:xfrm>
            <a:off x="7572772" y="521733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001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7D259B6-84DE-4A49-8CA3-000EC887D9DC}"/>
              </a:ext>
            </a:extLst>
          </p:cNvPr>
          <p:cNvSpPr txBox="1"/>
          <p:nvPr/>
        </p:nvSpPr>
        <p:spPr>
          <a:xfrm>
            <a:off x="6533655" y="285411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001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1ADCFEF-DB74-4B4F-A9CB-B66DDC50FFEF}"/>
              </a:ext>
            </a:extLst>
          </p:cNvPr>
          <p:cNvSpPr txBox="1"/>
          <p:nvPr/>
        </p:nvSpPr>
        <p:spPr>
          <a:xfrm>
            <a:off x="6371945" y="350272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06E23A0-5098-5346-8692-E876E36AD234}"/>
              </a:ext>
            </a:extLst>
          </p:cNvPr>
          <p:cNvSpPr txBox="1"/>
          <p:nvPr/>
        </p:nvSpPr>
        <p:spPr>
          <a:xfrm>
            <a:off x="7572772" y="551046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010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F811CD4-0851-3C4B-805F-6D7DBEE7EA18}"/>
              </a:ext>
            </a:extLst>
          </p:cNvPr>
          <p:cNvSpPr txBox="1"/>
          <p:nvPr/>
        </p:nvSpPr>
        <p:spPr>
          <a:xfrm>
            <a:off x="6584454" y="279736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010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2C1EC57-5AE8-574E-9AB7-F8F0A3A41C5A}"/>
              </a:ext>
            </a:extLst>
          </p:cNvPr>
          <p:cNvSpPr txBox="1"/>
          <p:nvPr/>
        </p:nvSpPr>
        <p:spPr>
          <a:xfrm>
            <a:off x="6491205" y="3438708"/>
            <a:ext cx="552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FD98749-1230-F44A-A94D-D6704D743A9F}"/>
              </a:ext>
            </a:extLst>
          </p:cNvPr>
          <p:cNvSpPr txBox="1"/>
          <p:nvPr/>
        </p:nvSpPr>
        <p:spPr>
          <a:xfrm>
            <a:off x="7572772" y="5803598"/>
            <a:ext cx="552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011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86901441-976F-7E4C-A5CC-08DBB3D50D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73598"/>
              </p:ext>
            </p:extLst>
          </p:nvPr>
        </p:nvGraphicFramePr>
        <p:xfrm>
          <a:off x="9884968" y="2176094"/>
          <a:ext cx="1182890" cy="2743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1445">
                  <a:extLst>
                    <a:ext uri="{9D8B030D-6E8A-4147-A177-3AD203B41FA5}">
                      <a16:colId xmlns:a16="http://schemas.microsoft.com/office/drawing/2014/main" val="4243910267"/>
                    </a:ext>
                  </a:extLst>
                </a:gridCol>
                <a:gridCol w="591445">
                  <a:extLst>
                    <a:ext uri="{9D8B030D-6E8A-4147-A177-3AD203B41FA5}">
                      <a16:colId xmlns:a16="http://schemas.microsoft.com/office/drawing/2014/main" val="57900228"/>
                    </a:ext>
                  </a:extLst>
                </a:gridCol>
              </a:tblGrid>
              <a:tr h="275484">
                <a:tc>
                  <a:txBody>
                    <a:bodyPr/>
                    <a:lstStyle/>
                    <a:p>
                      <a:r>
                        <a:rPr lang="en-US" sz="1400" dirty="0"/>
                        <a:t>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130137"/>
                  </a:ext>
                </a:extLst>
              </a:tr>
              <a:tr h="275484">
                <a:tc>
                  <a:txBody>
                    <a:bodyPr/>
                    <a:lstStyle/>
                    <a:p>
                      <a:r>
                        <a:rPr lang="en-US" sz="1400" dirty="0"/>
                        <a:t>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990280"/>
                  </a:ext>
                </a:extLst>
              </a:tr>
              <a:tr h="275484">
                <a:tc>
                  <a:txBody>
                    <a:bodyPr/>
                    <a:lstStyle/>
                    <a:p>
                      <a:r>
                        <a:rPr lang="en-US" sz="1400" dirty="0"/>
                        <a:t>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471733"/>
                  </a:ext>
                </a:extLst>
              </a:tr>
              <a:tr h="275484">
                <a:tc>
                  <a:txBody>
                    <a:bodyPr/>
                    <a:lstStyle/>
                    <a:p>
                      <a:r>
                        <a:rPr lang="en-US" sz="1400" dirty="0"/>
                        <a:t>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598177"/>
                  </a:ext>
                </a:extLst>
              </a:tr>
              <a:tr h="275484">
                <a:tc>
                  <a:txBody>
                    <a:bodyPr/>
                    <a:lstStyle/>
                    <a:p>
                      <a:r>
                        <a:rPr lang="en-US" sz="1400" dirty="0"/>
                        <a:t>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513140"/>
                  </a:ext>
                </a:extLst>
              </a:tr>
              <a:tr h="275484">
                <a:tc>
                  <a:txBody>
                    <a:bodyPr/>
                    <a:lstStyle/>
                    <a:p>
                      <a:r>
                        <a:rPr lang="en-US" sz="14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4582053"/>
                  </a:ext>
                </a:extLst>
              </a:tr>
              <a:tr h="275484">
                <a:tc>
                  <a:txBody>
                    <a:bodyPr/>
                    <a:lstStyle/>
                    <a:p>
                      <a:r>
                        <a:rPr lang="en-US" sz="1400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935711"/>
                  </a:ext>
                </a:extLst>
              </a:tr>
              <a:tr h="275484">
                <a:tc>
                  <a:txBody>
                    <a:bodyPr/>
                    <a:lstStyle/>
                    <a:p>
                      <a:r>
                        <a:rPr lang="en-US" sz="1400" dirty="0"/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781104"/>
                  </a:ext>
                </a:extLst>
              </a:tr>
              <a:tr h="275484">
                <a:tc>
                  <a:txBody>
                    <a:bodyPr/>
                    <a:lstStyle/>
                    <a:p>
                      <a:r>
                        <a:rPr lang="en-US" sz="1400" dirty="0"/>
                        <a:t>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288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72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3" grpId="0"/>
      <p:bldP spid="3" grpId="1"/>
      <p:bldP spid="15" grpId="0"/>
      <p:bldP spid="15" grpId="1"/>
      <p:bldP spid="16" grpId="0"/>
      <p:bldP spid="26" grpId="0"/>
      <p:bldP spid="26" grpId="2"/>
      <p:bldP spid="27" grpId="0"/>
      <p:bldP spid="27" grpId="1"/>
      <p:bldP spid="28" grpId="0"/>
      <p:bldP spid="29" grpId="0"/>
      <p:bldP spid="29" grpId="1"/>
      <p:bldP spid="30" grpId="0"/>
      <p:bldP spid="30" grpId="1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91FD8-7E67-8C4C-8573-A12606AC9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Symmetric key </a:t>
            </a:r>
            <a:r>
              <a:rPr lang="en-US" b="1" dirty="0"/>
              <a:t>ciphers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225E2-618C-6B41-9AC0-912728CA7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b="1" dirty="0"/>
              <a:t>DES</a:t>
            </a:r>
            <a:r>
              <a:rPr lang="en-US" dirty="0"/>
              <a:t>  (Data Encryption Standard)</a:t>
            </a:r>
          </a:p>
          <a:p>
            <a:pPr lvl="1">
              <a:defRPr/>
            </a:pPr>
            <a:r>
              <a:rPr lang="en-US" dirty="0"/>
              <a:t>Designed by IBM 1975,  Adopted by NIST* 1977</a:t>
            </a:r>
          </a:p>
          <a:p>
            <a:pPr lvl="1">
              <a:defRPr/>
            </a:pPr>
            <a:r>
              <a:rPr lang="en-US" dirty="0"/>
              <a:t>Criticized for short key length (56 bits) and mysterious “S-boxes”</a:t>
            </a:r>
          </a:p>
          <a:p>
            <a:pPr lvl="1">
              <a:defRPr/>
            </a:pPr>
            <a:r>
              <a:rPr lang="en-US" dirty="0"/>
              <a:t>Not considered secure anymore!</a:t>
            </a:r>
          </a:p>
          <a:p>
            <a:pPr>
              <a:defRPr/>
            </a:pPr>
            <a:r>
              <a:rPr lang="en-US" b="1" dirty="0"/>
              <a:t>3-DES</a:t>
            </a:r>
            <a:r>
              <a:rPr lang="en-US" dirty="0"/>
              <a:t>  (repeating DES three times with different keys)</a:t>
            </a:r>
          </a:p>
          <a:p>
            <a:pPr lvl="1">
              <a:defRPr/>
            </a:pPr>
            <a:r>
              <a:rPr lang="en-US" dirty="0"/>
              <a:t>3-DES probably secure today but too computational intensive</a:t>
            </a:r>
          </a:p>
          <a:p>
            <a:pPr>
              <a:defRPr/>
            </a:pPr>
            <a:r>
              <a:rPr lang="en-US" b="1" dirty="0"/>
              <a:t>AES</a:t>
            </a:r>
            <a:r>
              <a:rPr lang="en-US" dirty="0"/>
              <a:t> (Advanced Encryption Standard)</a:t>
            </a:r>
          </a:p>
          <a:p>
            <a:pPr lvl="1">
              <a:defRPr/>
            </a:pPr>
            <a:r>
              <a:rPr lang="en-US" dirty="0"/>
              <a:t>Replaces DES as of 2001</a:t>
            </a:r>
          </a:p>
          <a:p>
            <a:pPr lvl="1">
              <a:defRPr/>
            </a:pPr>
            <a:r>
              <a:rPr lang="en-US" dirty="0"/>
              <a:t>Result of an official competition</a:t>
            </a:r>
          </a:p>
          <a:p>
            <a:pPr lvl="1">
              <a:defRPr/>
            </a:pPr>
            <a:r>
              <a:rPr lang="en-US" dirty="0"/>
              <a:t>Longer Key lengths: 128, 192 or 256 bits</a:t>
            </a:r>
          </a:p>
          <a:p>
            <a:pPr lvl="1">
              <a:defRPr/>
            </a:pPr>
            <a:r>
              <a:rPr lang="en-US" dirty="0"/>
              <a:t>Brute force decryption: if DES takes 1 second, AES-128 takes 149 trillion years,</a:t>
            </a:r>
            <a:br>
              <a:rPr lang="en-US" dirty="0"/>
            </a:br>
            <a:r>
              <a:rPr lang="en-US" dirty="0"/>
              <a:t>AES-256 would take 1052 years</a:t>
            </a:r>
          </a:p>
        </p:txBody>
      </p:sp>
    </p:spTree>
    <p:extLst>
      <p:ext uri="{BB962C8B-B14F-4D97-AF65-F5344CB8AC3E}">
        <p14:creationId xmlns:p14="http://schemas.microsoft.com/office/powerpoint/2010/main" val="38592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F63D3-ABCE-EE4F-B077-5DDA7B85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Symmetric Key </a:t>
            </a:r>
            <a:r>
              <a:rPr lang="en-US" dirty="0"/>
              <a:t>Cryptography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4EFDE-D156-7044-9E3B-E70C1FAEA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217918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Encryption algorithms are </a:t>
            </a:r>
            <a:r>
              <a:rPr lang="en-US" b="1" dirty="0"/>
              <a:t>public</a:t>
            </a:r>
          </a:p>
          <a:p>
            <a:r>
              <a:rPr lang="en-US" dirty="0"/>
              <a:t>Sender &amp; Receiver share a </a:t>
            </a:r>
            <a:r>
              <a:rPr lang="en-US" b="1" dirty="0"/>
              <a:t>common secret key</a:t>
            </a:r>
          </a:p>
          <a:p>
            <a:r>
              <a:rPr lang="en-US" dirty="0"/>
              <a:t>Messages are </a:t>
            </a:r>
            <a:r>
              <a:rPr lang="en-US" b="1" dirty="0"/>
              <a:t>split into blocks </a:t>
            </a:r>
            <a:r>
              <a:rPr lang="en-US" dirty="0"/>
              <a:t>of constant length (e.g. 64, 128, 256, …)</a:t>
            </a:r>
          </a:p>
          <a:p>
            <a:r>
              <a:rPr lang="en-US" dirty="0"/>
              <a:t>Many block ciphers &amp; modes of operation</a:t>
            </a:r>
          </a:p>
          <a:p>
            <a:r>
              <a:rPr lang="en-US" b="1" dirty="0"/>
              <a:t>Brute force attacks </a:t>
            </a:r>
            <a:r>
              <a:rPr lang="en-US" dirty="0"/>
              <a:t>– trying all possible combinations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238AF6B-7407-7842-9A80-1F9E60F4DC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186746"/>
              </p:ext>
            </p:extLst>
          </p:nvPr>
        </p:nvGraphicFramePr>
        <p:xfrm>
          <a:off x="838200" y="4139743"/>
          <a:ext cx="1067344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5386">
                  <a:extLst>
                    <a:ext uri="{9D8B030D-6E8A-4147-A177-3AD203B41FA5}">
                      <a16:colId xmlns:a16="http://schemas.microsoft.com/office/drawing/2014/main" val="3518728841"/>
                    </a:ext>
                  </a:extLst>
                </a:gridCol>
                <a:gridCol w="8948058">
                  <a:extLst>
                    <a:ext uri="{9D8B030D-6E8A-4147-A177-3AD203B41FA5}">
                      <a16:colId xmlns:a16="http://schemas.microsoft.com/office/drawing/2014/main" val="458871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Key 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 Combinations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298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088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237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1048576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6482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18446744073709551616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1216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340282366920938463463374607431768211456 (3 billion billion billion billion …)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07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71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D5A71-C135-7B45-B368-3423C67BB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>
                <a:latin typeface="Helvetica" pitchFamily="2" charset="0"/>
              </a:rPr>
              <a:t>Public Key </a:t>
            </a:r>
            <a:r>
              <a:rPr lang="en-US" dirty="0">
                <a:latin typeface="Helvetica" pitchFamily="2" charset="0"/>
              </a:rPr>
              <a:t>Cryptography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8F93A8EB-F661-AC4F-8485-B95A735ED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3273" y="4427311"/>
            <a:ext cx="1225014" cy="10156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chemeClr val="accent4"/>
                </a:solidFill>
                <a:latin typeface="Helvetica" pitchFamily="2" charset="0"/>
                <a:cs typeface="Arial" charset="0"/>
              </a:rPr>
              <a:t>m</a:t>
            </a:r>
          </a:p>
          <a:p>
            <a:pPr algn="ctr"/>
            <a:r>
              <a:rPr lang="en-US" dirty="0">
                <a:solidFill>
                  <a:schemeClr val="accent4"/>
                </a:solidFill>
                <a:latin typeface="Helvetica" pitchFamily="2" charset="0"/>
                <a:cs typeface="Arial" charset="0"/>
              </a:rPr>
              <a:t>plaintext</a:t>
            </a:r>
          </a:p>
          <a:p>
            <a:pPr algn="ctr"/>
            <a:r>
              <a:rPr lang="en-US" dirty="0">
                <a:solidFill>
                  <a:schemeClr val="accent4"/>
                </a:solidFill>
                <a:latin typeface="Helvetica" pitchFamily="2" charset="0"/>
                <a:cs typeface="Arial" charset="0"/>
              </a:rPr>
              <a:t>message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888E4088-5DA4-E340-AFA0-01BA4D317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9782" y="4227286"/>
            <a:ext cx="1295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chemeClr val="accent6"/>
                </a:solidFill>
                <a:latin typeface="Helvetica" pitchFamily="2" charset="0"/>
                <a:cs typeface="Arial" charset="0"/>
              </a:rPr>
              <a:t>ciphertext</a:t>
            </a:r>
          </a:p>
        </p:txBody>
      </p:sp>
      <p:pic>
        <p:nvPicPr>
          <p:cNvPr id="6" name="Picture 5" descr="Alice">
            <a:extLst>
              <a:ext uri="{FF2B5EF4-FFF2-40B4-BE49-F238E27FC236}">
                <a16:creationId xmlns:a16="http://schemas.microsoft.com/office/drawing/2014/main" id="{FE7F04B2-EC8C-CA4B-A592-FE8D3F5734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7870" y="3473224"/>
            <a:ext cx="5111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E3DF360-D281-9F42-9341-F160DCB03E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9745" y="4173311"/>
            <a:ext cx="1392237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Helvetica" pitchFamily="2" charset="0"/>
              <a:cs typeface="Arial" charset="0"/>
            </a:endParaRP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6F2A5B30-D2CC-824E-A0EE-2D0B8C52B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5145" y="4182836"/>
            <a:ext cx="13684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  <a:latin typeface="Helvetica" pitchFamily="2" charset="0"/>
                <a:cs typeface="Arial" charset="0"/>
              </a:rPr>
              <a:t>encryption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Helvetica" pitchFamily="2" charset="0"/>
                <a:cs typeface="Arial" charset="0"/>
              </a:rPr>
              <a:t>algorithm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921FB40-3FE1-0E44-A8D6-3573E792D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0782" y="4186011"/>
            <a:ext cx="1377950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Helvetica" pitchFamily="2" charset="0"/>
              <a:cs typeface="Arial" charset="0"/>
            </a:endParaRP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532FB84B-33E5-7048-8241-008B642C21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1420" y="4209824"/>
            <a:ext cx="14382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  <a:latin typeface="Helvetica" pitchFamily="2" charset="0"/>
                <a:cs typeface="Arial" charset="0"/>
              </a:rPr>
              <a:t>decryption 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Helvetica" pitchFamily="2" charset="0"/>
                <a:cs typeface="Arial" charset="0"/>
              </a:rPr>
              <a:t>algorithm</a:t>
            </a:r>
          </a:p>
        </p:txBody>
      </p:sp>
      <p:sp>
        <p:nvSpPr>
          <p:cNvPr id="11" name="Line 10">
            <a:extLst>
              <a:ext uri="{FF2B5EF4-FFF2-40B4-BE49-F238E27FC236}">
                <a16:creationId xmlns:a16="http://schemas.microsoft.com/office/drawing/2014/main" id="{BE9831D3-7FB7-C140-92EC-778C39C5F3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20557" y="4581299"/>
            <a:ext cx="1809750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Helvetica" pitchFamily="2" charset="0"/>
            </a:endParaRPr>
          </a:p>
        </p:txBody>
      </p:sp>
      <p:sp>
        <p:nvSpPr>
          <p:cNvPr id="12" name="Text Box 11">
            <a:extLst>
              <a:ext uri="{FF2B5EF4-FFF2-40B4-BE49-F238E27FC236}">
                <a16:creationId xmlns:a16="http://schemas.microsoft.com/office/drawing/2014/main" id="{96631AC9-C44E-2E4D-A636-EAF6770CAE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3782" y="2088923"/>
            <a:ext cx="1968047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Helvetica" pitchFamily="2" charset="0"/>
                <a:cs typeface="Arial" charset="0"/>
              </a:rPr>
              <a:t>Bob’</a:t>
            </a:r>
            <a:r>
              <a:rPr lang="en-US" altLang="ja-JP" sz="1800" dirty="0">
                <a:latin typeface="Helvetica" pitchFamily="2" charset="0"/>
                <a:cs typeface="Arial" charset="0"/>
              </a:rPr>
              <a:t>s </a:t>
            </a:r>
            <a:r>
              <a:rPr lang="en-US" altLang="ja-JP" sz="1800" b="1" dirty="0">
                <a:solidFill>
                  <a:schemeClr val="accent2"/>
                </a:solidFill>
                <a:latin typeface="Helvetica" pitchFamily="2" charset="0"/>
                <a:cs typeface="Arial" charset="0"/>
              </a:rPr>
              <a:t>public</a:t>
            </a:r>
            <a:r>
              <a:rPr lang="en-US" altLang="ja-JP" sz="1800" b="1" i="1" dirty="0">
                <a:solidFill>
                  <a:srgbClr val="C00000"/>
                </a:solidFill>
                <a:latin typeface="Helvetica" pitchFamily="2" charset="0"/>
                <a:cs typeface="Arial" charset="0"/>
              </a:rPr>
              <a:t> </a:t>
            </a:r>
            <a:r>
              <a:rPr lang="en-US" sz="1800" dirty="0">
                <a:latin typeface="Helvetica" pitchFamily="2" charset="0"/>
                <a:cs typeface="Arial" charset="0"/>
              </a:rPr>
              <a:t>key </a:t>
            </a:r>
          </a:p>
        </p:txBody>
      </p:sp>
      <p:pic>
        <p:nvPicPr>
          <p:cNvPr id="13" name="Picture 12" descr="Bob">
            <a:extLst>
              <a:ext uri="{FF2B5EF4-FFF2-40B4-BE49-F238E27FC236}">
                <a16:creationId xmlns:a16="http://schemas.microsoft.com/office/drawing/2014/main" id="{76EB8F24-BE89-9746-9CD8-0F2E08D995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8920" y="3490686"/>
            <a:ext cx="665162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Line 13">
            <a:extLst>
              <a:ext uri="{FF2B5EF4-FFF2-40B4-BE49-F238E27FC236}">
                <a16:creationId xmlns:a16="http://schemas.microsoft.com/office/drawing/2014/main" id="{EF9DB46B-9B68-B24E-8A8A-F12DB1E69176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5207" y="4611461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Helvetica" pitchFamily="2" charset="0"/>
            </a:endParaRPr>
          </a:p>
        </p:txBody>
      </p:sp>
      <p:sp>
        <p:nvSpPr>
          <p:cNvPr id="15" name="Line 14">
            <a:extLst>
              <a:ext uri="{FF2B5EF4-FFF2-40B4-BE49-F238E27FC236}">
                <a16:creationId xmlns:a16="http://schemas.microsoft.com/office/drawing/2014/main" id="{AB4CBBBE-F067-E044-BAC0-38A8715E6AFF}"/>
              </a:ext>
            </a:extLst>
          </p:cNvPr>
          <p:cNvSpPr>
            <a:spLocks noChangeShapeType="1"/>
          </p:cNvSpPr>
          <p:nvPr/>
        </p:nvSpPr>
        <p:spPr bwMode="auto">
          <a:xfrm>
            <a:off x="8040007" y="4567011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Helvetica" pitchFamily="2" charset="0"/>
            </a:endParaRPr>
          </a:p>
        </p:txBody>
      </p:sp>
      <p:pic>
        <p:nvPicPr>
          <p:cNvPr id="16" name="Picture 15" descr="BS00768_[1]">
            <a:extLst>
              <a:ext uri="{FF2B5EF4-FFF2-40B4-BE49-F238E27FC236}">
                <a16:creationId xmlns:a16="http://schemas.microsoft.com/office/drawing/2014/main" id="{FA04D155-35FE-4F4E-982D-513662F411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6806520" y="2231799"/>
            <a:ext cx="458787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16">
            <a:extLst>
              <a:ext uri="{FF2B5EF4-FFF2-40B4-BE49-F238E27FC236}">
                <a16:creationId xmlns:a16="http://schemas.microsoft.com/office/drawing/2014/main" id="{524F31CE-1224-AE4F-BB7F-E370BF824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3690" y="4840061"/>
            <a:ext cx="12525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chemeClr val="accent4"/>
                </a:solidFill>
                <a:latin typeface="Helvetica" pitchFamily="2" charset="0"/>
                <a:cs typeface="Arial" charset="0"/>
              </a:rPr>
              <a:t>plaintext</a:t>
            </a:r>
          </a:p>
          <a:p>
            <a:pPr algn="ctr"/>
            <a:r>
              <a:rPr lang="en-US" dirty="0">
                <a:solidFill>
                  <a:schemeClr val="accent4"/>
                </a:solidFill>
                <a:latin typeface="Helvetica" pitchFamily="2" charset="0"/>
                <a:cs typeface="Arial" charset="0"/>
              </a:rPr>
              <a:t>message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EEBCFCE-DE78-D441-8F20-855DE4CFD38D}"/>
              </a:ext>
            </a:extLst>
          </p:cNvPr>
          <p:cNvGrpSpPr>
            <a:grpSpLocks/>
          </p:cNvGrpSpPr>
          <p:nvPr/>
        </p:nvGrpSpPr>
        <p:grpSpPr bwMode="auto">
          <a:xfrm>
            <a:off x="5244420" y="4554311"/>
            <a:ext cx="876300" cy="617538"/>
            <a:chOff x="2351" y="2077"/>
            <a:chExt cx="552" cy="389"/>
          </a:xfrm>
        </p:grpSpPr>
        <p:sp>
          <p:nvSpPr>
            <p:cNvPr id="19" name="Text Box 18">
              <a:extLst>
                <a:ext uri="{FF2B5EF4-FFF2-40B4-BE49-F238E27FC236}">
                  <a16:creationId xmlns:a16="http://schemas.microsoft.com/office/drawing/2014/main" id="{B43195D1-5A29-564D-8DE9-5155EAFD54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1" y="2132"/>
              <a:ext cx="5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solidFill>
                    <a:schemeClr val="accent6"/>
                  </a:solidFill>
                  <a:latin typeface="Helvetica" pitchFamily="2" charset="0"/>
                  <a:cs typeface="Arial" charset="0"/>
                </a:rPr>
                <a:t>K  (m)</a:t>
              </a:r>
            </a:p>
          </p:txBody>
        </p:sp>
        <p:sp>
          <p:nvSpPr>
            <p:cNvPr id="20" name="Text Box 19">
              <a:extLst>
                <a:ext uri="{FF2B5EF4-FFF2-40B4-BE49-F238E27FC236}">
                  <a16:creationId xmlns:a16="http://schemas.microsoft.com/office/drawing/2014/main" id="{F0B169BC-55C1-9A4A-9405-E33E27A3B5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3" y="2253"/>
              <a:ext cx="20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chemeClr val="accent6"/>
                  </a:solidFill>
                  <a:latin typeface="Helvetica" pitchFamily="2" charset="0"/>
                  <a:cs typeface="Arial" charset="0"/>
                </a:rPr>
                <a:t>B</a:t>
              </a:r>
            </a:p>
          </p:txBody>
        </p:sp>
        <p:sp>
          <p:nvSpPr>
            <p:cNvPr id="21" name="Text Box 20">
              <a:extLst>
                <a:ext uri="{FF2B5EF4-FFF2-40B4-BE49-F238E27FC236}">
                  <a16:creationId xmlns:a16="http://schemas.microsoft.com/office/drawing/2014/main" id="{7A340747-E543-5745-815C-83FD5CD726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8" y="2077"/>
              <a:ext cx="1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chemeClr val="accent6"/>
                  </a:solidFill>
                  <a:latin typeface="Helvetica" pitchFamily="2" charset="0"/>
                  <a:cs typeface="Arial" charset="0"/>
                </a:rPr>
                <a:t>+</a:t>
              </a:r>
            </a:p>
          </p:txBody>
        </p:sp>
      </p:grpSp>
      <p:sp>
        <p:nvSpPr>
          <p:cNvPr id="22" name="Text Box 21">
            <a:extLst>
              <a:ext uri="{FF2B5EF4-FFF2-40B4-BE49-F238E27FC236}">
                <a16:creationId xmlns:a16="http://schemas.microsoft.com/office/drawing/2014/main" id="{55546051-2013-2642-960D-39B8F66C2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3407" y="2149249"/>
            <a:ext cx="425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chemeClr val="accent2"/>
                </a:solidFill>
                <a:latin typeface="Helvetica" pitchFamily="2" charset="0"/>
                <a:cs typeface="Arial" charset="0"/>
              </a:rPr>
              <a:t>K </a:t>
            </a:r>
          </a:p>
        </p:txBody>
      </p:sp>
      <p:sp>
        <p:nvSpPr>
          <p:cNvPr id="23" name="Text Box 22">
            <a:extLst>
              <a:ext uri="{FF2B5EF4-FFF2-40B4-BE49-F238E27FC236}">
                <a16:creationId xmlns:a16="http://schemas.microsoft.com/office/drawing/2014/main" id="{FDAC1CB3-1F4F-1D44-9235-027632CF3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7870" y="2328636"/>
            <a:ext cx="3222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>
                <a:solidFill>
                  <a:schemeClr val="accent2"/>
                </a:solidFill>
                <a:latin typeface="Helvetica" pitchFamily="2" charset="0"/>
                <a:cs typeface="Arial" charset="0"/>
              </a:rPr>
              <a:t>B</a:t>
            </a:r>
          </a:p>
        </p:txBody>
      </p:sp>
      <p:sp>
        <p:nvSpPr>
          <p:cNvPr id="24" name="Text Box 23">
            <a:extLst>
              <a:ext uri="{FF2B5EF4-FFF2-40B4-BE49-F238E27FC236}">
                <a16:creationId xmlns:a16="http://schemas.microsoft.com/office/drawing/2014/main" id="{6D6AD990-104E-AB4B-9EE3-E4AA735227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5807" y="2049236"/>
            <a:ext cx="304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>
                <a:solidFill>
                  <a:schemeClr val="accent2"/>
                </a:solidFill>
                <a:latin typeface="Helvetica" pitchFamily="2" charset="0"/>
                <a:cs typeface="Arial" charset="0"/>
              </a:rPr>
              <a:t>+</a:t>
            </a:r>
          </a:p>
        </p:txBody>
      </p:sp>
      <p:sp>
        <p:nvSpPr>
          <p:cNvPr id="25" name="Text Box 24">
            <a:extLst>
              <a:ext uri="{FF2B5EF4-FFF2-40B4-BE49-F238E27FC236}">
                <a16:creationId xmlns:a16="http://schemas.microsoft.com/office/drawing/2014/main" id="{AD3648FC-179B-DA4D-832C-0CCC57609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0607" y="2766786"/>
            <a:ext cx="2118179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Helvetica" pitchFamily="2" charset="0"/>
                <a:cs typeface="Arial" charset="0"/>
              </a:rPr>
              <a:t>Bob</a:t>
            </a:r>
            <a:r>
              <a:rPr lang="ja-JP" altLang="en-US" sz="1800" dirty="0">
                <a:latin typeface="Helvetica" pitchFamily="2" charset="0"/>
                <a:cs typeface="Arial" charset="0"/>
              </a:rPr>
              <a:t>’</a:t>
            </a:r>
            <a:r>
              <a:rPr lang="en-US" altLang="ja-JP" sz="1800" dirty="0">
                <a:latin typeface="Helvetica" pitchFamily="2" charset="0"/>
                <a:cs typeface="Arial" charset="0"/>
              </a:rPr>
              <a:t>s </a:t>
            </a:r>
            <a:r>
              <a:rPr lang="en-US" altLang="ja-JP" sz="1800" b="1" i="1" dirty="0">
                <a:solidFill>
                  <a:schemeClr val="accent2"/>
                </a:solidFill>
                <a:latin typeface="Helvetica" pitchFamily="2" charset="0"/>
                <a:cs typeface="Arial" charset="0"/>
              </a:rPr>
              <a:t>private </a:t>
            </a:r>
            <a:r>
              <a:rPr lang="en-US" sz="1800" dirty="0">
                <a:latin typeface="Helvetica" pitchFamily="2" charset="0"/>
                <a:cs typeface="Arial" charset="0"/>
              </a:rPr>
              <a:t>key </a:t>
            </a:r>
          </a:p>
        </p:txBody>
      </p:sp>
      <p:pic>
        <p:nvPicPr>
          <p:cNvPr id="26" name="Picture 25" descr="BS00768_[1]">
            <a:extLst>
              <a:ext uri="{FF2B5EF4-FFF2-40B4-BE49-F238E27FC236}">
                <a16:creationId xmlns:a16="http://schemas.microsoft.com/office/drawing/2014/main" id="{DE93144E-81DA-1C43-9CEA-CBBA00AAF1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6803345" y="2904899"/>
            <a:ext cx="5429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 Box 26">
            <a:extLst>
              <a:ext uri="{FF2B5EF4-FFF2-40B4-BE49-F238E27FC236}">
                <a16:creationId xmlns:a16="http://schemas.microsoft.com/office/drawing/2014/main" id="{4EAB2AA4-5FD6-4042-9597-181AA6956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2932" y="2839811"/>
            <a:ext cx="425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chemeClr val="accent2"/>
                </a:solidFill>
                <a:latin typeface="Helvetica" pitchFamily="2" charset="0"/>
                <a:cs typeface="Arial" charset="0"/>
              </a:rPr>
              <a:t>K </a:t>
            </a:r>
          </a:p>
        </p:txBody>
      </p:sp>
      <p:sp>
        <p:nvSpPr>
          <p:cNvPr id="28" name="Text Box 27">
            <a:extLst>
              <a:ext uri="{FF2B5EF4-FFF2-40B4-BE49-F238E27FC236}">
                <a16:creationId xmlns:a16="http://schemas.microsoft.com/office/drawing/2014/main" id="{3C9F2073-4C1F-9E49-AC91-6263B4086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0895" y="3031899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>
                <a:solidFill>
                  <a:schemeClr val="accent2"/>
                </a:solidFill>
                <a:latin typeface="Helvetica" pitchFamily="2" charset="0"/>
                <a:cs typeface="Arial" charset="0"/>
              </a:rPr>
              <a:t>B</a:t>
            </a:r>
          </a:p>
        </p:txBody>
      </p:sp>
      <p:sp>
        <p:nvSpPr>
          <p:cNvPr id="29" name="Text Box 28">
            <a:extLst>
              <a:ext uri="{FF2B5EF4-FFF2-40B4-BE49-F238E27FC236}">
                <a16:creationId xmlns:a16="http://schemas.microsoft.com/office/drawing/2014/main" id="{607D9AFB-B143-7942-BD16-E40D759D10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4232" y="2752499"/>
            <a:ext cx="2524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>
                <a:solidFill>
                  <a:schemeClr val="accent2"/>
                </a:solidFill>
                <a:latin typeface="Helvetica" pitchFamily="2" charset="0"/>
                <a:cs typeface="Arial" charset="0"/>
              </a:rPr>
              <a:t>-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05E43FF-DE80-1140-B9DB-3D6C55357C34}"/>
              </a:ext>
            </a:extLst>
          </p:cNvPr>
          <p:cNvGrpSpPr>
            <a:grpSpLocks/>
          </p:cNvGrpSpPr>
          <p:nvPr/>
        </p:nvGrpSpPr>
        <p:grpSpPr bwMode="auto">
          <a:xfrm>
            <a:off x="8819696" y="4245542"/>
            <a:ext cx="1885950" cy="636588"/>
            <a:chOff x="2413" y="3394"/>
            <a:chExt cx="1188" cy="401"/>
          </a:xfrm>
        </p:grpSpPr>
        <p:sp>
          <p:nvSpPr>
            <p:cNvPr id="31" name="Text Box 30">
              <a:extLst>
                <a:ext uri="{FF2B5EF4-FFF2-40B4-BE49-F238E27FC236}">
                  <a16:creationId xmlns:a16="http://schemas.microsoft.com/office/drawing/2014/main" id="{A104538C-5FE7-DD41-84E8-8038944DAE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13" y="3434"/>
              <a:ext cx="11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solidFill>
                    <a:schemeClr val="accent4"/>
                  </a:solidFill>
                  <a:latin typeface="Helvetica" pitchFamily="2" charset="0"/>
                  <a:cs typeface="Arial" charset="0"/>
                </a:rPr>
                <a:t>m = K  </a:t>
              </a:r>
              <a:r>
                <a:rPr lang="en-US" sz="2400" dirty="0">
                  <a:solidFill>
                    <a:schemeClr val="accent4"/>
                  </a:solidFill>
                  <a:latin typeface="Helvetica" pitchFamily="2" charset="0"/>
                  <a:cs typeface="Arial" charset="0"/>
                </a:rPr>
                <a:t>(</a:t>
              </a:r>
              <a:r>
                <a:rPr lang="en-US" dirty="0">
                  <a:solidFill>
                    <a:schemeClr val="accent4"/>
                  </a:solidFill>
                  <a:latin typeface="Helvetica" pitchFamily="2" charset="0"/>
                  <a:cs typeface="Arial" charset="0"/>
                </a:rPr>
                <a:t>K  (m)</a:t>
              </a:r>
              <a:r>
                <a:rPr lang="en-US" sz="2400" dirty="0">
                  <a:solidFill>
                    <a:schemeClr val="accent4"/>
                  </a:solidFill>
                  <a:latin typeface="Helvetica" pitchFamily="2" charset="0"/>
                  <a:cs typeface="Arial" charset="0"/>
                </a:rPr>
                <a:t>)</a:t>
              </a:r>
            </a:p>
          </p:txBody>
        </p:sp>
        <p:sp>
          <p:nvSpPr>
            <p:cNvPr id="32" name="Text Box 31">
              <a:extLst>
                <a:ext uri="{FF2B5EF4-FFF2-40B4-BE49-F238E27FC236}">
                  <a16:creationId xmlns:a16="http://schemas.microsoft.com/office/drawing/2014/main" id="{4C19F2BB-9BA8-1D41-9D57-C3C7C3BFA6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90" y="3582"/>
              <a:ext cx="20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chemeClr val="accent4"/>
                  </a:solidFill>
                  <a:latin typeface="Helvetica" pitchFamily="2" charset="0"/>
                  <a:cs typeface="Arial" charset="0"/>
                </a:rPr>
                <a:t>B</a:t>
              </a:r>
            </a:p>
          </p:txBody>
        </p:sp>
        <p:sp>
          <p:nvSpPr>
            <p:cNvPr id="33" name="Text Box 32">
              <a:extLst>
                <a:ext uri="{FF2B5EF4-FFF2-40B4-BE49-F238E27FC236}">
                  <a16:creationId xmlns:a16="http://schemas.microsoft.com/office/drawing/2014/main" id="{EE86B986-50E1-0E4E-9E87-15BCF7A090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92" y="3400"/>
              <a:ext cx="1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chemeClr val="accent4"/>
                  </a:solidFill>
                  <a:latin typeface="Helvetica" pitchFamily="2" charset="0"/>
                  <a:cs typeface="Arial" charset="0"/>
                </a:rPr>
                <a:t>+</a:t>
              </a:r>
            </a:p>
          </p:txBody>
        </p:sp>
        <p:sp>
          <p:nvSpPr>
            <p:cNvPr id="34" name="Text Box 33">
              <a:extLst>
                <a:ext uri="{FF2B5EF4-FFF2-40B4-BE49-F238E27FC236}">
                  <a16:creationId xmlns:a16="http://schemas.microsoft.com/office/drawing/2014/main" id="{83A370B9-0251-9A4B-96B5-E6FFDF94DA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29" y="3570"/>
              <a:ext cx="20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chemeClr val="accent4"/>
                  </a:solidFill>
                  <a:latin typeface="Helvetica" pitchFamily="2" charset="0"/>
                  <a:cs typeface="Arial" charset="0"/>
                </a:rPr>
                <a:t>B</a:t>
              </a:r>
            </a:p>
          </p:txBody>
        </p:sp>
        <p:sp>
          <p:nvSpPr>
            <p:cNvPr id="35" name="Text Box 34">
              <a:extLst>
                <a:ext uri="{FF2B5EF4-FFF2-40B4-BE49-F238E27FC236}">
                  <a16:creationId xmlns:a16="http://schemas.microsoft.com/office/drawing/2014/main" id="{6F2B4E90-FDB6-0540-A0A2-1A2D70A4DF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56" y="3394"/>
              <a:ext cx="16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chemeClr val="accent4"/>
                  </a:solidFill>
                  <a:latin typeface="Helvetica" pitchFamily="2" charset="0"/>
                  <a:cs typeface="Arial" charset="0"/>
                </a:rPr>
                <a:t>-</a:t>
              </a:r>
            </a:p>
          </p:txBody>
        </p:sp>
      </p:grpSp>
      <p:sp>
        <p:nvSpPr>
          <p:cNvPr id="36" name="Freeform 35">
            <a:extLst>
              <a:ext uri="{FF2B5EF4-FFF2-40B4-BE49-F238E27FC236}">
                <a16:creationId xmlns:a16="http://schemas.microsoft.com/office/drawing/2014/main" id="{1F8A821D-4F35-A848-8B0B-F13D457354D8}"/>
              </a:ext>
            </a:extLst>
          </p:cNvPr>
          <p:cNvSpPr>
            <a:spLocks/>
          </p:cNvSpPr>
          <p:nvPr/>
        </p:nvSpPr>
        <p:spPr bwMode="auto">
          <a:xfrm>
            <a:off x="4291920" y="2365149"/>
            <a:ext cx="2393950" cy="1754187"/>
          </a:xfrm>
          <a:custGeom>
            <a:avLst/>
            <a:gdLst>
              <a:gd name="T0" fmla="*/ 2147483647 w 1508"/>
              <a:gd name="T1" fmla="*/ 0 h 1105"/>
              <a:gd name="T2" fmla="*/ 0 w 1508"/>
              <a:gd name="T3" fmla="*/ 0 h 1105"/>
              <a:gd name="T4" fmla="*/ 2147483647 w 1508"/>
              <a:gd name="T5" fmla="*/ 2147483647 h 1105"/>
              <a:gd name="T6" fmla="*/ 0 60000 65536"/>
              <a:gd name="T7" fmla="*/ 0 60000 65536"/>
              <a:gd name="T8" fmla="*/ 0 60000 65536"/>
              <a:gd name="T9" fmla="*/ 0 w 1508"/>
              <a:gd name="T10" fmla="*/ 0 h 1105"/>
              <a:gd name="T11" fmla="*/ 1508 w 1508"/>
              <a:gd name="T12" fmla="*/ 1105 h 11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08" h="1105">
                <a:moveTo>
                  <a:pt x="1508" y="0"/>
                </a:moveTo>
                <a:lnTo>
                  <a:pt x="0" y="0"/>
                </a:lnTo>
                <a:lnTo>
                  <a:pt x="5" y="1105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>
              <a:latin typeface="Helvetica" pitchFamily="2" charset="0"/>
            </a:endParaRPr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5C7E3DBA-F2BA-F944-AB59-2204EAB0CD94}"/>
              </a:ext>
            </a:extLst>
          </p:cNvPr>
          <p:cNvSpPr>
            <a:spLocks/>
          </p:cNvSpPr>
          <p:nvPr/>
        </p:nvSpPr>
        <p:spPr bwMode="auto">
          <a:xfrm>
            <a:off x="6736670" y="3038249"/>
            <a:ext cx="330200" cy="1074737"/>
          </a:xfrm>
          <a:custGeom>
            <a:avLst/>
            <a:gdLst>
              <a:gd name="T0" fmla="*/ 2147483647 w 184"/>
              <a:gd name="T1" fmla="*/ 0 h 1113"/>
              <a:gd name="T2" fmla="*/ 0 w 184"/>
              <a:gd name="T3" fmla="*/ 2147483647 h 1113"/>
              <a:gd name="T4" fmla="*/ 2147483647 w 184"/>
              <a:gd name="T5" fmla="*/ 2147483647 h 1113"/>
              <a:gd name="T6" fmla="*/ 0 60000 65536"/>
              <a:gd name="T7" fmla="*/ 0 60000 65536"/>
              <a:gd name="T8" fmla="*/ 0 60000 65536"/>
              <a:gd name="T9" fmla="*/ 0 w 184"/>
              <a:gd name="T10" fmla="*/ 0 h 1113"/>
              <a:gd name="T11" fmla="*/ 184 w 184"/>
              <a:gd name="T12" fmla="*/ 1113 h 11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4" h="1113">
                <a:moveTo>
                  <a:pt x="184" y="0"/>
                </a:moveTo>
                <a:lnTo>
                  <a:pt x="0" y="8"/>
                </a:lnTo>
                <a:lnTo>
                  <a:pt x="5" y="1113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447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054CB-6812-4B4B-A354-D7BE6032A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Helvetica" pitchFamily="2" charset="0"/>
              </a:rPr>
              <a:t>Public Key </a:t>
            </a:r>
            <a:r>
              <a:rPr lang="en-US" dirty="0">
                <a:latin typeface="Helvetica" pitchFamily="2" charset="0"/>
              </a:rPr>
              <a:t>Cryptography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99DF5-7C19-C948-9EA8-07F0719BC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key is public – the other kept secret</a:t>
            </a:r>
          </a:p>
          <a:p>
            <a:r>
              <a:rPr lang="en-US" dirty="0"/>
              <a:t>One key is used to encrypt, the other to decrypt</a:t>
            </a:r>
          </a:p>
          <a:p>
            <a:r>
              <a:rPr lang="en-US" dirty="0"/>
              <a:t>Based on </a:t>
            </a:r>
            <a:r>
              <a:rPr lang="en-US" b="1" dirty="0"/>
              <a:t>mathematically hard problems</a:t>
            </a:r>
            <a:endParaRPr lang="en-US" dirty="0"/>
          </a:p>
          <a:p>
            <a:r>
              <a:rPr lang="en-US" b="1" dirty="0"/>
              <a:t>RSA Cipher</a:t>
            </a:r>
            <a:r>
              <a:rPr lang="en-US" dirty="0"/>
              <a:t> (</a:t>
            </a:r>
            <a:r>
              <a:rPr lang="en-US" dirty="0" err="1"/>
              <a:t>Rivest</a:t>
            </a:r>
            <a:r>
              <a:rPr lang="en-US" dirty="0"/>
              <a:t>, Shamir, </a:t>
            </a:r>
            <a:r>
              <a:rPr lang="en-US" dirty="0" err="1"/>
              <a:t>Adleman</a:t>
            </a:r>
            <a:r>
              <a:rPr lang="en-US" dirty="0"/>
              <a:t>)</a:t>
            </a:r>
          </a:p>
          <a:p>
            <a:r>
              <a:rPr lang="en-US" dirty="0"/>
              <a:t>Factorization of </a:t>
            </a:r>
            <a:r>
              <a:rPr lang="en-US" b="1" dirty="0"/>
              <a:t>very large prime numbers</a:t>
            </a:r>
          </a:p>
          <a:p>
            <a:r>
              <a:rPr lang="en-US" b="1" dirty="0"/>
              <a:t>Slow</a:t>
            </a:r>
            <a:r>
              <a:rPr lang="en-US" dirty="0"/>
              <a:t> because of the large numbers involved</a:t>
            </a:r>
          </a:p>
          <a:p>
            <a:pPr lvl="1"/>
            <a:r>
              <a:rPr lang="en-US" dirty="0"/>
              <a:t>Key Length 1024 bits and up in RSA</a:t>
            </a:r>
          </a:p>
          <a:p>
            <a:pPr lvl="1"/>
            <a:r>
              <a:rPr lang="en-US" dirty="0"/>
              <a:t>2</a:t>
            </a:r>
            <a:r>
              <a:rPr lang="en-US" baseline="30000" dirty="0"/>
              <a:t>1024</a:t>
            </a:r>
            <a:r>
              <a:rPr lang="en-US" dirty="0"/>
              <a:t> = 10</a:t>
            </a:r>
            <a:r>
              <a:rPr lang="en-US" baseline="30000" dirty="0"/>
              <a:t>308</a:t>
            </a:r>
            <a:r>
              <a:rPr lang="en-US" dirty="0"/>
              <a:t> which means &gt; </a:t>
            </a:r>
            <a:r>
              <a:rPr lang="en-US" b="1" dirty="0"/>
              <a:t>300 digit numbers</a:t>
            </a:r>
          </a:p>
          <a:p>
            <a:r>
              <a:rPr lang="en-US" dirty="0"/>
              <a:t>In practice, used to </a:t>
            </a:r>
            <a:r>
              <a:rPr lang="en-US" b="1" dirty="0"/>
              <a:t>exchange</a:t>
            </a:r>
            <a:r>
              <a:rPr lang="en-US" dirty="0"/>
              <a:t> </a:t>
            </a:r>
            <a:r>
              <a:rPr lang="en-US" b="1" dirty="0"/>
              <a:t>symmetric keys!</a:t>
            </a:r>
          </a:p>
          <a:p>
            <a:r>
              <a:rPr lang="en-US" dirty="0"/>
              <a:t>Can also be used for </a:t>
            </a:r>
            <a:r>
              <a:rPr lang="en-US" b="1" dirty="0"/>
              <a:t>digital signatures!</a:t>
            </a:r>
          </a:p>
        </p:txBody>
      </p:sp>
    </p:spTree>
    <p:extLst>
      <p:ext uri="{BB962C8B-B14F-4D97-AF65-F5344CB8AC3E}">
        <p14:creationId xmlns:p14="http://schemas.microsoft.com/office/powerpoint/2010/main" val="3735177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174FA-1CFB-694D-91D6-95E8CE185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/>
              <a:t>Cryptographic Hash</a:t>
            </a:r>
            <a:r>
              <a:rPr lang="en-US"/>
              <a:t> Function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1210B-824C-FE48-A336-BC6370F61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b="1" dirty="0"/>
              <a:t>Unique summary of a large message</a:t>
            </a:r>
          </a:p>
          <a:p>
            <a:r>
              <a:rPr lang="en-US" b="1" dirty="0"/>
              <a:t>Small change in message results in </a:t>
            </a:r>
            <a:br>
              <a:rPr lang="en-US" b="1" dirty="0"/>
            </a:br>
            <a:r>
              <a:rPr lang="en-US" b="1" dirty="0"/>
              <a:t>completely different hash</a:t>
            </a:r>
          </a:p>
          <a:p>
            <a:r>
              <a:rPr lang="en-US" b="1" dirty="0"/>
              <a:t>Deterministic</a:t>
            </a:r>
          </a:p>
          <a:p>
            <a:r>
              <a:rPr lang="en-US" b="1" dirty="0"/>
              <a:t>Fast to compute</a:t>
            </a:r>
          </a:p>
          <a:p>
            <a:r>
              <a:rPr lang="en-US" b="1" dirty="0"/>
              <a:t>Irreversible</a:t>
            </a:r>
          </a:p>
          <a:p>
            <a:r>
              <a:rPr lang="en-US" b="1" dirty="0"/>
              <a:t>Infeasible to find collisions</a:t>
            </a:r>
          </a:p>
          <a:p>
            <a:r>
              <a:rPr lang="en-US" b="1" dirty="0"/>
              <a:t>Does not encrypt data!</a:t>
            </a:r>
          </a:p>
          <a:p>
            <a:r>
              <a:rPr lang="en-US" b="1" dirty="0"/>
              <a:t>MD5 (compromised), </a:t>
            </a:r>
            <a:br>
              <a:rPr lang="en-US" b="1" dirty="0"/>
            </a:br>
            <a:r>
              <a:rPr lang="en-US" b="1" dirty="0"/>
              <a:t>SHA-1 (compromised*), SHA-2, SHA-3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8F7B8C-FDB4-794C-8A47-666CFA3D84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1685" y="1354138"/>
            <a:ext cx="3833528" cy="48228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01C92-EEA5-7A4B-A5A1-0C577252254F}"/>
              </a:ext>
            </a:extLst>
          </p:cNvPr>
          <p:cNvSpPr txBox="1"/>
          <p:nvPr/>
        </p:nvSpPr>
        <p:spPr>
          <a:xfrm>
            <a:off x="838200" y="6311900"/>
            <a:ext cx="58945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* </a:t>
            </a:r>
            <a:r>
              <a:rPr lang="sv-SE" sz="1200" dirty="0" err="1"/>
              <a:t>Since</a:t>
            </a:r>
            <a:r>
              <a:rPr lang="sv-SE" sz="1200" dirty="0"/>
              <a:t> 2005 SHA-1 has not </a:t>
            </a:r>
            <a:r>
              <a:rPr lang="sv-SE" sz="1200" dirty="0" err="1"/>
              <a:t>been</a:t>
            </a:r>
            <a:r>
              <a:rPr lang="sv-SE" sz="1200" dirty="0"/>
              <a:t> </a:t>
            </a:r>
            <a:r>
              <a:rPr lang="sv-SE" sz="1200" dirty="0" err="1"/>
              <a:t>considered</a:t>
            </a:r>
            <a:r>
              <a:rPr lang="sv-SE" sz="1200" dirty="0"/>
              <a:t> </a:t>
            </a:r>
            <a:r>
              <a:rPr lang="sv-SE" sz="1200" dirty="0" err="1"/>
              <a:t>secure</a:t>
            </a:r>
            <a:r>
              <a:rPr lang="sv-SE" sz="1200" dirty="0"/>
              <a:t> </a:t>
            </a:r>
            <a:r>
              <a:rPr lang="sv-SE" sz="1200" dirty="0" err="1"/>
              <a:t>against</a:t>
            </a:r>
            <a:r>
              <a:rPr lang="sv-SE" sz="1200" dirty="0"/>
              <a:t> </a:t>
            </a:r>
            <a:r>
              <a:rPr lang="sv-SE" sz="1200" dirty="0" err="1"/>
              <a:t>well-funded</a:t>
            </a:r>
            <a:r>
              <a:rPr lang="sv-SE" sz="1200" dirty="0"/>
              <a:t> opponents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50655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9C004-57BA-D042-8240-2FFCB5225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Cryptographic Hash</a:t>
            </a:r>
            <a:r>
              <a:rPr lang="en-US" dirty="0"/>
              <a:t> Function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D64125C-5BDA-F140-B7F3-5A9D037E8A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92278" y="1497013"/>
            <a:ext cx="6007444" cy="43513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3C53F32-4A82-E14F-966F-7CE0BAE1125E}"/>
              </a:ext>
            </a:extLst>
          </p:cNvPr>
          <p:cNvSpPr txBox="1"/>
          <p:nvPr/>
        </p:nvSpPr>
        <p:spPr>
          <a:xfrm>
            <a:off x="5014913" y="5848351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SHA-1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9D619A4-F4BF-204C-86D2-50B7D732FFD5}"/>
              </a:ext>
            </a:extLst>
          </p:cNvPr>
          <p:cNvSpPr/>
          <p:nvPr/>
        </p:nvSpPr>
        <p:spPr>
          <a:xfrm>
            <a:off x="6558456" y="2632841"/>
            <a:ext cx="2572798" cy="6463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AB5B9F-BC99-6645-8FC6-1FD84CD7D4E8}"/>
              </a:ext>
            </a:extLst>
          </p:cNvPr>
          <p:cNvSpPr/>
          <p:nvPr/>
        </p:nvSpPr>
        <p:spPr>
          <a:xfrm>
            <a:off x="6558456" y="3525154"/>
            <a:ext cx="2572798" cy="6463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8439C8-0DCF-2145-A3E6-DBFEC306ECC5}"/>
              </a:ext>
            </a:extLst>
          </p:cNvPr>
          <p:cNvSpPr/>
          <p:nvPr/>
        </p:nvSpPr>
        <p:spPr>
          <a:xfrm>
            <a:off x="6558456" y="4363558"/>
            <a:ext cx="2572798" cy="6463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90E6188-3615-B447-9086-54664131778F}"/>
              </a:ext>
            </a:extLst>
          </p:cNvPr>
          <p:cNvSpPr/>
          <p:nvPr/>
        </p:nvSpPr>
        <p:spPr>
          <a:xfrm>
            <a:off x="6558456" y="5170304"/>
            <a:ext cx="2572798" cy="6463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694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B0CB4-DE09-334B-9DA3-74575F498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Performance </a:t>
            </a:r>
            <a:r>
              <a:rPr lang="en-US" dirty="0"/>
              <a:t>Comparison</a:t>
            </a:r>
            <a:endParaRPr lang="en-US" b="1" dirty="0"/>
          </a:p>
        </p:txBody>
      </p:sp>
      <p:sp>
        <p:nvSpPr>
          <p:cNvPr id="24" name="textruta 12">
            <a:extLst>
              <a:ext uri="{FF2B5EF4-FFF2-40B4-BE49-F238E27FC236}">
                <a16:creationId xmlns:a16="http://schemas.microsoft.com/office/drawing/2014/main" id="{3297B0AC-19D0-DB4D-AD20-C386D6CB0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9500" y="2169956"/>
            <a:ext cx="787395" cy="338554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sv-SE" sz="1600" dirty="0">
                <a:solidFill>
                  <a:srgbClr val="000000"/>
                </a:solidFill>
                <a:latin typeface="Helvetica" pitchFamily="2" charset="0"/>
              </a:rPr>
              <a:t>SHA-1</a:t>
            </a:r>
          </a:p>
        </p:txBody>
      </p:sp>
      <p:sp>
        <p:nvSpPr>
          <p:cNvPr id="25" name="textruta 8">
            <a:extLst>
              <a:ext uri="{FF2B5EF4-FFF2-40B4-BE49-F238E27FC236}">
                <a16:creationId xmlns:a16="http://schemas.microsoft.com/office/drawing/2014/main" id="{5BE743FF-C979-764F-BAB1-E50DA2BAA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6841" y="3655422"/>
            <a:ext cx="604653" cy="338554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sv-SE" sz="1600" dirty="0">
                <a:solidFill>
                  <a:srgbClr val="000000"/>
                </a:solidFill>
                <a:latin typeface="Helvetica" pitchFamily="2" charset="0"/>
              </a:rPr>
              <a:t>DES</a:t>
            </a:r>
          </a:p>
        </p:txBody>
      </p:sp>
      <p:sp>
        <p:nvSpPr>
          <p:cNvPr id="26" name="textruta 9">
            <a:extLst>
              <a:ext uri="{FF2B5EF4-FFF2-40B4-BE49-F238E27FC236}">
                <a16:creationId xmlns:a16="http://schemas.microsoft.com/office/drawing/2014/main" id="{369A1949-EE04-3A40-AF90-D1D4FCBF0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7456" y="3330437"/>
            <a:ext cx="593432" cy="338554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sv-SE" sz="1600">
                <a:solidFill>
                  <a:srgbClr val="000000"/>
                </a:solidFill>
                <a:latin typeface="Helvetica" pitchFamily="2" charset="0"/>
              </a:rPr>
              <a:t>AES</a:t>
            </a:r>
          </a:p>
        </p:txBody>
      </p:sp>
      <p:pic>
        <p:nvPicPr>
          <p:cNvPr id="27" name="Picture 4">
            <a:extLst>
              <a:ext uri="{FF2B5EF4-FFF2-40B4-BE49-F238E27FC236}">
                <a16:creationId xmlns:a16="http://schemas.microsoft.com/office/drawing/2014/main" id="{79A81363-0900-984F-A718-3241A27B69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043" y="5797412"/>
            <a:ext cx="9334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grpSp>
        <p:nvGrpSpPr>
          <p:cNvPr id="28" name="Grupp 6">
            <a:extLst>
              <a:ext uri="{FF2B5EF4-FFF2-40B4-BE49-F238E27FC236}">
                <a16:creationId xmlns:a16="http://schemas.microsoft.com/office/drawing/2014/main" id="{5DAE42D0-21C2-2F46-959C-511B84A41A6A}"/>
              </a:ext>
            </a:extLst>
          </p:cNvPr>
          <p:cNvGrpSpPr>
            <a:grpSpLocks/>
          </p:cNvGrpSpPr>
          <p:nvPr/>
        </p:nvGrpSpPr>
        <p:grpSpPr bwMode="auto">
          <a:xfrm>
            <a:off x="2030268" y="3839485"/>
            <a:ext cx="6892925" cy="659354"/>
            <a:chOff x="738664" y="3721923"/>
            <a:chExt cx="6893228" cy="659554"/>
          </a:xfrm>
        </p:grpSpPr>
        <p:sp>
          <p:nvSpPr>
            <p:cNvPr id="29" name="Ned 4">
              <a:extLst>
                <a:ext uri="{FF2B5EF4-FFF2-40B4-BE49-F238E27FC236}">
                  <a16:creationId xmlns:a16="http://schemas.microsoft.com/office/drawing/2014/main" id="{34AE4131-52F1-EA4C-9096-2BA906892289}"/>
                </a:ext>
              </a:extLst>
            </p:cNvPr>
            <p:cNvSpPr/>
            <p:nvPr/>
          </p:nvSpPr>
          <p:spPr bwMode="auto">
            <a:xfrm rot="14322643">
              <a:off x="3858948" y="608533"/>
              <a:ext cx="652660" cy="6893228"/>
            </a:xfrm>
            <a:prstGeom prst="downArrow">
              <a:avLst/>
            </a:prstGeom>
            <a:solidFill>
              <a:schemeClr val="accent5"/>
            </a:solidFill>
            <a:ln>
              <a:noFill/>
              <a:headEnd type="none" w="sm" len="sm"/>
              <a:tailEnd type="none" w="sm" len="sm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sv-SE" sz="1600" dirty="0">
                <a:solidFill>
                  <a:schemeClr val="bg1"/>
                </a:solidFill>
                <a:latin typeface="Helvetica" pitchFamily="2" charset="0"/>
              </a:endParaRPr>
            </a:p>
          </p:txBody>
        </p:sp>
        <p:sp>
          <p:nvSpPr>
            <p:cNvPr id="30" name="textruta 5">
              <a:extLst>
                <a:ext uri="{FF2B5EF4-FFF2-40B4-BE49-F238E27FC236}">
                  <a16:creationId xmlns:a16="http://schemas.microsoft.com/office/drawing/2014/main" id="{947F2A4B-84C4-5A4B-9FE6-D36DDE713F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9701141">
              <a:off x="3469621" y="3721923"/>
              <a:ext cx="1944216" cy="338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sv-SE" sz="1600" b="1" dirty="0" err="1">
                  <a:solidFill>
                    <a:schemeClr val="bg1"/>
                  </a:solidFill>
                  <a:latin typeface="Helvetica" pitchFamily="2" charset="0"/>
                </a:rPr>
                <a:t>performance</a:t>
              </a:r>
              <a:endParaRPr lang="sv-SE" sz="1600" b="1" dirty="0">
                <a:solidFill>
                  <a:schemeClr val="bg1"/>
                </a:solidFill>
                <a:latin typeface="Helvetica" pitchFamily="2" charset="0"/>
              </a:endParaRPr>
            </a:p>
          </p:txBody>
        </p:sp>
      </p:grpSp>
      <p:sp>
        <p:nvSpPr>
          <p:cNvPr id="31" name="textruta 7">
            <a:extLst>
              <a:ext uri="{FF2B5EF4-FFF2-40B4-BE49-F238E27FC236}">
                <a16:creationId xmlns:a16="http://schemas.microsoft.com/office/drawing/2014/main" id="{C2DF5D68-FD14-CD44-B8B9-CA52F6858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3747" y="3747782"/>
            <a:ext cx="787395" cy="338554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sv-SE" sz="1600" dirty="0">
                <a:solidFill>
                  <a:srgbClr val="000000"/>
                </a:solidFill>
                <a:latin typeface="Helvetica" pitchFamily="2" charset="0"/>
              </a:rPr>
              <a:t>3-DES</a:t>
            </a:r>
          </a:p>
        </p:txBody>
      </p:sp>
      <p:sp>
        <p:nvSpPr>
          <p:cNvPr id="33" name="textruta 11">
            <a:extLst>
              <a:ext uri="{FF2B5EF4-FFF2-40B4-BE49-F238E27FC236}">
                <a16:creationId xmlns:a16="http://schemas.microsoft.com/office/drawing/2014/main" id="{049362DF-8116-5044-822F-D4091B1041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3268" y="5346562"/>
            <a:ext cx="604653" cy="338554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sv-SE" sz="1600" dirty="0">
                <a:solidFill>
                  <a:srgbClr val="000000"/>
                </a:solidFill>
                <a:latin typeface="Helvetica" pitchFamily="2" charset="0"/>
              </a:rPr>
              <a:t>RSA</a:t>
            </a:r>
          </a:p>
        </p:txBody>
      </p:sp>
      <p:pic>
        <p:nvPicPr>
          <p:cNvPr id="34" name="Picture 3" descr="C:\Users\Tomas\AppData\Local\Microsoft\Windows\Temporary Internet Files\Content.IE5\TU43CM7T\MC900434818[1].png">
            <a:extLst>
              <a:ext uri="{FF2B5EF4-FFF2-40B4-BE49-F238E27FC236}">
                <a16:creationId xmlns:a16="http://schemas.microsoft.com/office/drawing/2014/main" id="{01CF92FE-77B8-2242-969B-B6ABBF685C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8012" y="4169569"/>
            <a:ext cx="8159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ruta 19">
            <a:extLst>
              <a:ext uri="{FF2B5EF4-FFF2-40B4-BE49-F238E27FC236}">
                <a16:creationId xmlns:a16="http://schemas.microsoft.com/office/drawing/2014/main" id="{43EF99E4-B949-1946-B786-353112CEE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4931" y="5943462"/>
            <a:ext cx="124745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sv-SE" sz="1600">
                <a:solidFill>
                  <a:srgbClr val="000000"/>
                </a:solidFill>
                <a:latin typeface="Helvetica" pitchFamily="2" charset="0"/>
              </a:rPr>
              <a:t>0.1 Mbyte/s</a:t>
            </a:r>
          </a:p>
        </p:txBody>
      </p:sp>
      <p:sp>
        <p:nvSpPr>
          <p:cNvPr id="36" name="textruta 20">
            <a:extLst>
              <a:ext uri="{FF2B5EF4-FFF2-40B4-BE49-F238E27FC236}">
                <a16:creationId xmlns:a16="http://schemas.microsoft.com/office/drawing/2014/main" id="{E091161B-7E73-1840-932D-3D485417F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2088" y="4570166"/>
            <a:ext cx="130356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sv-SE" sz="1600" dirty="0">
                <a:solidFill>
                  <a:srgbClr val="000000"/>
                </a:solidFill>
                <a:latin typeface="Helvetica" pitchFamily="2" charset="0"/>
              </a:rPr>
              <a:t>100 Mbyte/s</a:t>
            </a:r>
          </a:p>
        </p:txBody>
      </p:sp>
      <p:sp>
        <p:nvSpPr>
          <p:cNvPr id="37" name="textruta 21">
            <a:extLst>
              <a:ext uri="{FF2B5EF4-FFF2-40B4-BE49-F238E27FC236}">
                <a16:creationId xmlns:a16="http://schemas.microsoft.com/office/drawing/2014/main" id="{FB93DDEF-9927-0548-83B5-E7DF147E3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106" y="3063737"/>
            <a:ext cx="188545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sv-SE" sz="1600" dirty="0">
                <a:solidFill>
                  <a:srgbClr val="000000"/>
                </a:solidFill>
                <a:latin typeface="Helvetica" pitchFamily="2" charset="0"/>
              </a:rPr>
              <a:t>200-1,000 Mbyte/s</a:t>
            </a:r>
          </a:p>
        </p:txBody>
      </p:sp>
      <p:pic>
        <p:nvPicPr>
          <p:cNvPr id="40" name="Picture 6" descr="C:\Users\Tomas\AppData\Local\Microsoft\Windows\Temporary Internet Files\Content.IE5\8MNDTOVW\MC900320992[1].wmf">
            <a:extLst>
              <a:ext uri="{FF2B5EF4-FFF2-40B4-BE49-F238E27FC236}">
                <a16:creationId xmlns:a16="http://schemas.microsoft.com/office/drawing/2014/main" id="{3CADA3B7-7E11-4E40-9CDF-B497FE1B5C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2368" y="1962012"/>
            <a:ext cx="1366838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xtBox 2">
            <a:extLst>
              <a:ext uri="{FF2B5EF4-FFF2-40B4-BE49-F238E27FC236}">
                <a16:creationId xmlns:a16="http://schemas.microsoft.com/office/drawing/2014/main" id="{2C37BE3D-0116-DB42-8C09-6C585B46F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0134" y="1823136"/>
            <a:ext cx="1665841" cy="338554"/>
          </a:xfrm>
          <a:prstGeom prst="rect">
            <a:avLst/>
          </a:prstGeom>
          <a:solidFill>
            <a:schemeClr val="accent6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 dirty="0">
                <a:solidFill>
                  <a:schemeClr val="bg1"/>
                </a:solidFill>
                <a:latin typeface="Helvetica" pitchFamily="2" charset="0"/>
              </a:rPr>
              <a:t>Hash functions</a:t>
            </a:r>
          </a:p>
        </p:txBody>
      </p:sp>
      <p:sp>
        <p:nvSpPr>
          <p:cNvPr id="42" name="TextBox 23">
            <a:extLst>
              <a:ext uri="{FF2B5EF4-FFF2-40B4-BE49-F238E27FC236}">
                <a16:creationId xmlns:a16="http://schemas.microsoft.com/office/drawing/2014/main" id="{E0D06AD9-FB1F-B04C-8CA6-BE8FE85A5F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3160" y="3102074"/>
            <a:ext cx="1234633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 dirty="0">
                <a:solidFill>
                  <a:schemeClr val="bg1"/>
                </a:solidFill>
                <a:latin typeface="Helvetica" pitchFamily="2" charset="0"/>
              </a:rPr>
              <a:t>Symmetric</a:t>
            </a:r>
          </a:p>
          <a:p>
            <a:r>
              <a:rPr lang="en-US" sz="1600" b="1" dirty="0">
                <a:solidFill>
                  <a:schemeClr val="bg1"/>
                </a:solidFill>
                <a:latin typeface="Helvetica" pitchFamily="2" charset="0"/>
              </a:rPr>
              <a:t>ciphers</a:t>
            </a:r>
          </a:p>
        </p:txBody>
      </p:sp>
      <p:sp>
        <p:nvSpPr>
          <p:cNvPr id="43" name="TextBox 25">
            <a:extLst>
              <a:ext uri="{FF2B5EF4-FFF2-40B4-BE49-F238E27FC236}">
                <a16:creationId xmlns:a16="http://schemas.microsoft.com/office/drawing/2014/main" id="{2E4789E6-F69D-4947-AABA-E50C6547A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3468" y="4662903"/>
            <a:ext cx="1244251" cy="584775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 dirty="0">
                <a:solidFill>
                  <a:schemeClr val="bg1"/>
                </a:solidFill>
                <a:latin typeface="Helvetica" pitchFamily="2" charset="0"/>
              </a:rPr>
              <a:t>Public-Key</a:t>
            </a:r>
            <a:br>
              <a:rPr lang="en-US" sz="1600" b="1" dirty="0">
                <a:solidFill>
                  <a:schemeClr val="bg1"/>
                </a:solidFill>
                <a:latin typeface="Helvetica" pitchFamily="2" charset="0"/>
              </a:rPr>
            </a:br>
            <a:r>
              <a:rPr lang="en-US" sz="1600" b="1" dirty="0">
                <a:solidFill>
                  <a:schemeClr val="bg1"/>
                </a:solidFill>
                <a:latin typeface="Helvetica" pitchFamily="2" charset="0"/>
              </a:rPr>
              <a:t>ciphers</a:t>
            </a:r>
          </a:p>
        </p:txBody>
      </p:sp>
      <p:sp>
        <p:nvSpPr>
          <p:cNvPr id="44" name="textruta 12">
            <a:extLst>
              <a:ext uri="{FF2B5EF4-FFF2-40B4-BE49-F238E27FC236}">
                <a16:creationId xmlns:a16="http://schemas.microsoft.com/office/drawing/2014/main" id="{EE484C42-FF31-1C4F-B88C-432A0D8AE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5720" y="2457500"/>
            <a:ext cx="617477" cy="338554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sv-SE" sz="1600" dirty="0">
                <a:solidFill>
                  <a:srgbClr val="000000"/>
                </a:solidFill>
                <a:latin typeface="Helvetica" pitchFamily="2" charset="0"/>
              </a:rPr>
              <a:t>MD5</a:t>
            </a:r>
          </a:p>
        </p:txBody>
      </p:sp>
    </p:spTree>
    <p:extLst>
      <p:ext uri="{BB962C8B-B14F-4D97-AF65-F5344CB8AC3E}">
        <p14:creationId xmlns:p14="http://schemas.microsoft.com/office/powerpoint/2010/main" val="199322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31" grpId="0"/>
      <p:bldP spid="33" grpId="0"/>
      <p:bldP spid="41" grpId="0" animBg="1"/>
      <p:bldP spid="42" grpId="0" animBg="1"/>
      <p:bldP spid="43" grpId="0" animBg="1"/>
      <p:bldP spid="4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69505-5449-EA4B-94C6-6207A8F0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Your</a:t>
            </a:r>
            <a:r>
              <a:rPr lang="en-US" dirty="0"/>
              <a:t> turn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E98ED-E6A7-F743-B2F6-9AEF4F870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76041"/>
            <a:ext cx="10515600" cy="80092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 err="1"/>
              <a:t>bit.ly</a:t>
            </a:r>
            <a:r>
              <a:rPr lang="en-US" b="1" dirty="0"/>
              <a:t>/2EKDpVi</a:t>
            </a:r>
          </a:p>
          <a:p>
            <a:pPr marL="0" indent="0" algn="ctr">
              <a:buNone/>
            </a:pPr>
            <a:r>
              <a:rPr lang="en-US" dirty="0"/>
              <a:t>(case sensitive!)</a:t>
            </a:r>
          </a:p>
          <a:p>
            <a:pPr marL="0" indent="0" algn="ctr">
              <a:buNone/>
            </a:pPr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C284860-1D5E-4C41-B052-1DCE030441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5441" y="1406911"/>
            <a:ext cx="3701118" cy="3701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118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4B60F-AB3F-B149-8505-63847A216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Security, </a:t>
            </a:r>
            <a:r>
              <a:rPr lang="en-US" b="1" dirty="0"/>
              <a:t>explained…</a:t>
            </a:r>
            <a:endParaRPr lang="sv-SE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BCACE91-052A-A54E-9543-4780AEB2F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sz="4400" dirty="0">
                <a:hlinkClick r:id="rId3"/>
              </a:rPr>
              <a:t>by </a:t>
            </a:r>
            <a:r>
              <a:rPr lang="en-US" sz="4400" b="1" dirty="0">
                <a:hlinkClick r:id="rId3"/>
              </a:rPr>
              <a:t>Hollywood</a:t>
            </a:r>
            <a:endParaRPr lang="en-US" sz="4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59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59BE8-23B5-8849-BEC8-CD4C28885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Learning </a:t>
            </a:r>
            <a:r>
              <a:rPr lang="en-US" b="1"/>
              <a:t>Objectives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B3819-21ED-B544-B212-29E7E58AD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b="1" dirty="0">
                <a:solidFill>
                  <a:schemeClr val="bg2"/>
                </a:solidFill>
              </a:rPr>
              <a:t>Explain the requirements for secure communication</a:t>
            </a:r>
          </a:p>
          <a:p>
            <a:r>
              <a:rPr lang="en-US" b="1" dirty="0">
                <a:solidFill>
                  <a:schemeClr val="bg2"/>
                </a:solidFill>
              </a:rPr>
              <a:t>Classify different encryption techniques</a:t>
            </a:r>
          </a:p>
          <a:p>
            <a:r>
              <a:rPr lang="en-US" dirty="0"/>
              <a:t>Compare and contrast </a:t>
            </a:r>
            <a:r>
              <a:rPr lang="en-US" b="1" dirty="0"/>
              <a:t>message integrity </a:t>
            </a:r>
            <a:r>
              <a:rPr lang="en-US" dirty="0"/>
              <a:t>strategies</a:t>
            </a:r>
          </a:p>
          <a:p>
            <a:r>
              <a:rPr lang="en-US" b="1" dirty="0">
                <a:solidFill>
                  <a:schemeClr val="bg2"/>
                </a:solidFill>
              </a:rPr>
              <a:t>Give a high level explanation of popular security protocols</a:t>
            </a:r>
          </a:p>
          <a:p>
            <a:r>
              <a:rPr lang="en-US" b="1" dirty="0">
                <a:solidFill>
                  <a:schemeClr val="bg2"/>
                </a:solidFill>
              </a:rPr>
              <a:t>Explain the principles of operational security mechanisms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21522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D2562-DE2E-C240-BA73-9A74A1CB3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Woman in the middle </a:t>
            </a:r>
            <a:r>
              <a:rPr lang="en-US" dirty="0"/>
              <a:t>attack!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2DFD7-E92D-7A42-AC35-AEA42B7AF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31704"/>
            <a:ext cx="10515600" cy="1845258"/>
          </a:xfrm>
        </p:spPr>
        <p:txBody>
          <a:bodyPr>
            <a:normAutofit/>
          </a:bodyPr>
          <a:lstStyle/>
          <a:p>
            <a:r>
              <a:rPr lang="en-US" dirty="0"/>
              <a:t>Was the message altered by Trudy? </a:t>
            </a:r>
          </a:p>
          <a:p>
            <a:pPr lvl="1"/>
            <a:r>
              <a:rPr lang="en-US" b="1" dirty="0">
                <a:solidFill>
                  <a:schemeClr val="accent4"/>
                </a:solidFill>
              </a:rPr>
              <a:t>Message Integrity</a:t>
            </a:r>
          </a:p>
          <a:p>
            <a:r>
              <a:rPr lang="en-US" dirty="0"/>
              <a:t>Was the message was sent by Alice? </a:t>
            </a:r>
          </a:p>
          <a:p>
            <a:pPr lvl="1"/>
            <a:r>
              <a:rPr lang="en-US" b="1" dirty="0">
                <a:solidFill>
                  <a:schemeClr val="accent4"/>
                </a:solidFill>
              </a:rPr>
              <a:t>Digital Signatures + Authentication</a:t>
            </a:r>
          </a:p>
        </p:txBody>
      </p:sp>
      <p:pic>
        <p:nvPicPr>
          <p:cNvPr id="37" name="Picture 6" descr="Alice">
            <a:extLst>
              <a:ext uri="{FF2B5EF4-FFF2-40B4-BE49-F238E27FC236}">
                <a16:creationId xmlns:a16="http://schemas.microsoft.com/office/drawing/2014/main" id="{37D65B08-E63F-5E4E-8D53-92E187C467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43213" y="2490080"/>
            <a:ext cx="409575" cy="504825"/>
          </a:xfrm>
          <a:prstGeom prst="rect">
            <a:avLst/>
          </a:prstGeo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8" name="Picture 4" descr="Bob">
            <a:extLst>
              <a:ext uri="{FF2B5EF4-FFF2-40B4-BE49-F238E27FC236}">
                <a16:creationId xmlns:a16="http://schemas.microsoft.com/office/drawing/2014/main" id="{03B0D2D7-B990-BC4A-9B0A-689C8A260D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980488" y="2234044"/>
            <a:ext cx="800100" cy="817562"/>
          </a:xfrm>
          <a:prstGeom prst="rect">
            <a:avLst/>
          </a:prstGeo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9" name="Picture 5" descr="Eve">
            <a:extLst>
              <a:ext uri="{FF2B5EF4-FFF2-40B4-BE49-F238E27FC236}">
                <a16:creationId xmlns:a16="http://schemas.microsoft.com/office/drawing/2014/main" id="{9FA4BFCC-F81D-8B44-A32C-4DDCB7723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0863" y="2680326"/>
            <a:ext cx="954087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Line 7">
            <a:extLst>
              <a:ext uri="{FF2B5EF4-FFF2-40B4-BE49-F238E27FC236}">
                <a16:creationId xmlns:a16="http://schemas.microsoft.com/office/drawing/2014/main" id="{1AC257F0-B428-D649-905D-E8291CC6E6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308350" y="3154989"/>
            <a:ext cx="22494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1" name="Line 8">
            <a:extLst>
              <a:ext uri="{FF2B5EF4-FFF2-40B4-BE49-F238E27FC236}">
                <a16:creationId xmlns:a16="http://schemas.microsoft.com/office/drawing/2014/main" id="{2311767B-E4FE-DC4C-BBBE-6D2AE543A2CC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4788" y="3194676"/>
            <a:ext cx="22494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15343CD-3861-3644-8274-8D3CA8BB29FA}"/>
              </a:ext>
            </a:extLst>
          </p:cNvPr>
          <p:cNvSpPr txBox="1"/>
          <p:nvPr/>
        </p:nvSpPr>
        <p:spPr>
          <a:xfrm>
            <a:off x="1805633" y="2948089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chemeClr val="accent6"/>
                </a:solidFill>
              </a:rPr>
              <a:t>“I love you”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D39F971-936A-8C40-8A20-566746E064CA}"/>
              </a:ext>
            </a:extLst>
          </p:cNvPr>
          <p:cNvSpPr txBox="1"/>
          <p:nvPr/>
        </p:nvSpPr>
        <p:spPr>
          <a:xfrm>
            <a:off x="8804275" y="3010010"/>
            <a:ext cx="1486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chemeClr val="accent6"/>
                </a:solidFill>
              </a:rPr>
              <a:t>“I </a:t>
            </a:r>
            <a:r>
              <a:rPr lang="en-US" b="1" i="1" dirty="0">
                <a:solidFill>
                  <a:schemeClr val="accent4"/>
                </a:solidFill>
              </a:rPr>
              <a:t>hate</a:t>
            </a:r>
            <a:r>
              <a:rPr lang="en-US" b="1" i="1" dirty="0">
                <a:solidFill>
                  <a:schemeClr val="accent6"/>
                </a:solidFill>
              </a:rPr>
              <a:t> you”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3074D7F-FC58-6948-95EF-F7E2E6CB4A2F}"/>
              </a:ext>
            </a:extLst>
          </p:cNvPr>
          <p:cNvSpPr txBox="1"/>
          <p:nvPr/>
        </p:nvSpPr>
        <p:spPr>
          <a:xfrm>
            <a:off x="3862518" y="2763423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</a:rPr>
              <a:t>ciphertext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165A233-7C65-CC44-9B42-519EB0ACE029}"/>
              </a:ext>
            </a:extLst>
          </p:cNvPr>
          <p:cNvSpPr txBox="1"/>
          <p:nvPr/>
        </p:nvSpPr>
        <p:spPr>
          <a:xfrm>
            <a:off x="7087061" y="2508658"/>
            <a:ext cx="1184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accent4"/>
                </a:solidFill>
              </a:rPr>
              <a:t>altered</a:t>
            </a:r>
          </a:p>
          <a:p>
            <a:pPr algn="ctr"/>
            <a:r>
              <a:rPr lang="en-US" dirty="0">
                <a:solidFill>
                  <a:schemeClr val="accent4"/>
                </a:solidFill>
              </a:rPr>
              <a:t>ciphertext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BE6043B-9D7C-4F4C-A506-257E4B81F51D}"/>
              </a:ext>
            </a:extLst>
          </p:cNvPr>
          <p:cNvSpPr txBox="1"/>
          <p:nvPr/>
        </p:nvSpPr>
        <p:spPr>
          <a:xfrm>
            <a:off x="2500811" y="2068792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Alice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1880919-BE50-7E48-899C-6A1995E91D09}"/>
              </a:ext>
            </a:extLst>
          </p:cNvPr>
          <p:cNvSpPr txBox="1"/>
          <p:nvPr/>
        </p:nvSpPr>
        <p:spPr>
          <a:xfrm>
            <a:off x="5852160" y="2194560"/>
            <a:ext cx="766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Trudy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2B2829D-2BF8-B84B-A582-1D27EF0EF8B5}"/>
              </a:ext>
            </a:extLst>
          </p:cNvPr>
          <p:cNvSpPr txBox="1"/>
          <p:nvPr/>
        </p:nvSpPr>
        <p:spPr>
          <a:xfrm>
            <a:off x="9784080" y="1883664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Bob</a:t>
            </a:r>
          </a:p>
        </p:txBody>
      </p:sp>
    </p:spTree>
    <p:extLst>
      <p:ext uri="{BB962C8B-B14F-4D97-AF65-F5344CB8AC3E}">
        <p14:creationId xmlns:p14="http://schemas.microsoft.com/office/powerpoint/2010/main" val="2002481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2" grpId="0"/>
      <p:bldP spid="43" grpId="0"/>
      <p:bldP spid="44" grpId="0"/>
      <p:bldP spid="45" grpId="0"/>
      <p:bldP spid="4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EB6B8-BE47-9A4B-880A-29106B597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/>
              <a:t>MAC</a:t>
            </a:r>
            <a:r>
              <a:rPr lang="en-US" dirty="0"/>
              <a:t> </a:t>
            </a:r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Message Authentication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B94C5-BD7A-A34E-B85C-B5E6DD9B9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90549"/>
            <a:ext cx="10515600" cy="118641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Sender and receiver need a </a:t>
            </a:r>
            <a:r>
              <a:rPr lang="en-US" b="1" dirty="0"/>
              <a:t>shared secret</a:t>
            </a:r>
          </a:p>
          <a:p>
            <a:r>
              <a:rPr lang="en-US" b="1" dirty="0"/>
              <a:t>Authenticates</a:t>
            </a:r>
            <a:r>
              <a:rPr lang="en-US" dirty="0"/>
              <a:t> sender + Verifies </a:t>
            </a:r>
            <a:r>
              <a:rPr lang="en-US" b="1" dirty="0"/>
              <a:t>Message Integrity</a:t>
            </a:r>
          </a:p>
          <a:p>
            <a:r>
              <a:rPr lang="en-US" b="1" dirty="0"/>
              <a:t>No encryption!</a:t>
            </a:r>
          </a:p>
        </p:txBody>
      </p: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7D315C0D-4E97-9D48-A01A-BCE8FCA5183D}"/>
              </a:ext>
            </a:extLst>
          </p:cNvPr>
          <p:cNvGrpSpPr/>
          <p:nvPr/>
        </p:nvGrpSpPr>
        <p:grpSpPr>
          <a:xfrm>
            <a:off x="2271294" y="1968650"/>
            <a:ext cx="7198886" cy="2558007"/>
            <a:chOff x="1194334" y="1928010"/>
            <a:chExt cx="7198886" cy="2558007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D80AAAE6-3757-924F-8607-A159E41F4C7B}"/>
                </a:ext>
              </a:extLst>
            </p:cNvPr>
            <p:cNvSpPr/>
            <p:nvPr/>
          </p:nvSpPr>
          <p:spPr>
            <a:xfrm>
              <a:off x="1194334" y="1930147"/>
              <a:ext cx="1265767" cy="358245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Message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60FD5D85-CE3C-F34C-9A2A-F643AA4CD3F8}"/>
                </a:ext>
              </a:extLst>
            </p:cNvPr>
            <p:cNvSpPr/>
            <p:nvPr/>
          </p:nvSpPr>
          <p:spPr>
            <a:xfrm>
              <a:off x="2460101" y="1928010"/>
              <a:ext cx="695838" cy="358245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S</a:t>
              </a: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1C98316F-39CE-024D-B59D-BAA54A925271}"/>
                </a:ext>
              </a:extLst>
            </p:cNvPr>
            <p:cNvSpPr/>
            <p:nvPr/>
          </p:nvSpPr>
          <p:spPr>
            <a:xfrm>
              <a:off x="1631365" y="2771903"/>
              <a:ext cx="1189321" cy="5572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HASH</a:t>
              </a: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EE45F8D9-DCBF-EA41-8F81-3F1898549F8A}"/>
                </a:ext>
              </a:extLst>
            </p:cNvPr>
            <p:cNvSpPr/>
            <p:nvPr/>
          </p:nvSpPr>
          <p:spPr>
            <a:xfrm>
              <a:off x="1818164" y="3675051"/>
              <a:ext cx="1265767" cy="358245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Message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D1D0BFE1-DC35-3246-9320-E8848E3625B8}"/>
                </a:ext>
              </a:extLst>
            </p:cNvPr>
            <p:cNvSpPr/>
            <p:nvPr/>
          </p:nvSpPr>
          <p:spPr>
            <a:xfrm>
              <a:off x="1818164" y="4060227"/>
              <a:ext cx="695838" cy="358245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MAC</a:t>
              </a:r>
            </a:p>
          </p:txBody>
        </p:sp>
        <p:sp>
          <p:nvSpPr>
            <p:cNvPr id="71" name="Cloud 70">
              <a:extLst>
                <a:ext uri="{FF2B5EF4-FFF2-40B4-BE49-F238E27FC236}">
                  <a16:creationId xmlns:a16="http://schemas.microsoft.com/office/drawing/2014/main" id="{8959720E-C51C-2244-9015-145240268C5E}"/>
                </a:ext>
              </a:extLst>
            </p:cNvPr>
            <p:cNvSpPr/>
            <p:nvPr/>
          </p:nvSpPr>
          <p:spPr>
            <a:xfrm>
              <a:off x="4364316" y="2668451"/>
              <a:ext cx="960699" cy="960699"/>
            </a:xfrm>
            <a:prstGeom prst="cloud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2" name="Elbow Connector 81">
              <a:extLst>
                <a:ext uri="{FF2B5EF4-FFF2-40B4-BE49-F238E27FC236}">
                  <a16:creationId xmlns:a16="http://schemas.microsoft.com/office/drawing/2014/main" id="{DABE9328-38B9-0745-81D3-000F8546CC78}"/>
                </a:ext>
              </a:extLst>
            </p:cNvPr>
            <p:cNvCxnSpPr>
              <a:cxnSpLocks/>
              <a:stCxn id="50" idx="3"/>
              <a:endCxn id="53" idx="0"/>
            </p:cNvCxnSpPr>
            <p:nvPr/>
          </p:nvCxnSpPr>
          <p:spPr>
            <a:xfrm flipH="1">
              <a:off x="2226026" y="2107133"/>
              <a:ext cx="929913" cy="664770"/>
            </a:xfrm>
            <a:prstGeom prst="bentConnector4">
              <a:avLst>
                <a:gd name="adj1" fmla="val -24583"/>
                <a:gd name="adj2" fmla="val 63472"/>
              </a:avLst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Elbow Connector 83">
              <a:extLst>
                <a:ext uri="{FF2B5EF4-FFF2-40B4-BE49-F238E27FC236}">
                  <a16:creationId xmlns:a16="http://schemas.microsoft.com/office/drawing/2014/main" id="{56D24212-A747-1445-AB4A-0BD045A33D38}"/>
                </a:ext>
              </a:extLst>
            </p:cNvPr>
            <p:cNvCxnSpPr>
              <a:cxnSpLocks/>
              <a:stCxn id="53" idx="4"/>
              <a:endCxn id="66" idx="1"/>
            </p:cNvCxnSpPr>
            <p:nvPr/>
          </p:nvCxnSpPr>
          <p:spPr>
            <a:xfrm rot="5400000">
              <a:off x="1566986" y="3580309"/>
              <a:ext cx="910219" cy="407862"/>
            </a:xfrm>
            <a:prstGeom prst="bentConnector4">
              <a:avLst>
                <a:gd name="adj1" fmla="val 18542"/>
                <a:gd name="adj2" fmla="val 156048"/>
              </a:avLst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7" name="Right Brace 86">
              <a:extLst>
                <a:ext uri="{FF2B5EF4-FFF2-40B4-BE49-F238E27FC236}">
                  <a16:creationId xmlns:a16="http://schemas.microsoft.com/office/drawing/2014/main" id="{03A3213C-044B-B64C-945C-5C5222DD3537}"/>
                </a:ext>
              </a:extLst>
            </p:cNvPr>
            <p:cNvSpPr/>
            <p:nvPr/>
          </p:nvSpPr>
          <p:spPr>
            <a:xfrm>
              <a:off x="3141318" y="3675051"/>
              <a:ext cx="71076" cy="743421"/>
            </a:xfrm>
            <a:prstGeom prst="righ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3FDE0514-C284-3F47-81D0-EB37A5A71D55}"/>
                </a:ext>
              </a:extLst>
            </p:cNvPr>
            <p:cNvSpPr/>
            <p:nvPr/>
          </p:nvSpPr>
          <p:spPr>
            <a:xfrm>
              <a:off x="6431615" y="1930147"/>
              <a:ext cx="1265767" cy="358245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Message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5FD35B53-BDF3-E648-8323-8175CEE168CF}"/>
                </a:ext>
              </a:extLst>
            </p:cNvPr>
            <p:cNvSpPr/>
            <p:nvPr/>
          </p:nvSpPr>
          <p:spPr>
            <a:xfrm>
              <a:off x="7697382" y="1928010"/>
              <a:ext cx="695838" cy="358245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S</a:t>
              </a:r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BC373B72-D5DE-FB4A-907B-A54D49B4B7E6}"/>
                </a:ext>
              </a:extLst>
            </p:cNvPr>
            <p:cNvSpPr/>
            <p:nvPr/>
          </p:nvSpPr>
          <p:spPr>
            <a:xfrm>
              <a:off x="6868646" y="3088987"/>
              <a:ext cx="1189321" cy="5572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HASH</a:t>
              </a:r>
            </a:p>
          </p:txBody>
        </p:sp>
        <p:cxnSp>
          <p:nvCxnSpPr>
            <p:cNvPr id="98" name="Elbow Connector 97">
              <a:extLst>
                <a:ext uri="{FF2B5EF4-FFF2-40B4-BE49-F238E27FC236}">
                  <a16:creationId xmlns:a16="http://schemas.microsoft.com/office/drawing/2014/main" id="{E71AAFF6-CD83-7E4B-9358-A08298E59C2D}"/>
                </a:ext>
              </a:extLst>
            </p:cNvPr>
            <p:cNvCxnSpPr>
              <a:cxnSpLocks/>
              <a:stCxn id="94" idx="3"/>
              <a:endCxn id="95" idx="0"/>
            </p:cNvCxnSpPr>
            <p:nvPr/>
          </p:nvCxnSpPr>
          <p:spPr>
            <a:xfrm flipH="1">
              <a:off x="7463307" y="2107133"/>
              <a:ext cx="929913" cy="981854"/>
            </a:xfrm>
            <a:prstGeom prst="bentConnector4">
              <a:avLst>
                <a:gd name="adj1" fmla="val -24583"/>
                <a:gd name="adj2" fmla="val 59122"/>
              </a:avLst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4FFAF9A6-1FA6-3E41-8A36-93CA87CAE319}"/>
                </a:ext>
              </a:extLst>
            </p:cNvPr>
            <p:cNvSpPr/>
            <p:nvPr/>
          </p:nvSpPr>
          <p:spPr>
            <a:xfrm>
              <a:off x="7115387" y="4127772"/>
              <a:ext cx="695838" cy="358245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MAC</a:t>
              </a:r>
            </a:p>
          </p:txBody>
        </p:sp>
        <p:cxnSp>
          <p:nvCxnSpPr>
            <p:cNvPr id="114" name="Elbow Connector 113">
              <a:extLst>
                <a:ext uri="{FF2B5EF4-FFF2-40B4-BE49-F238E27FC236}">
                  <a16:creationId xmlns:a16="http://schemas.microsoft.com/office/drawing/2014/main" id="{59B341C7-37A4-944F-B15D-0EA0DDACAC7E}"/>
                </a:ext>
              </a:extLst>
            </p:cNvPr>
            <p:cNvCxnSpPr>
              <a:cxnSpLocks/>
              <a:endCxn id="71" idx="2"/>
            </p:cNvCxnSpPr>
            <p:nvPr/>
          </p:nvCxnSpPr>
          <p:spPr>
            <a:xfrm flipV="1">
              <a:off x="3257719" y="3148801"/>
              <a:ext cx="1109577" cy="897960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Elbow Connector 115">
              <a:extLst>
                <a:ext uri="{FF2B5EF4-FFF2-40B4-BE49-F238E27FC236}">
                  <a16:creationId xmlns:a16="http://schemas.microsoft.com/office/drawing/2014/main" id="{AFF7AB4B-9666-D746-A68F-2F77EC8F6F2B}"/>
                </a:ext>
              </a:extLst>
            </p:cNvPr>
            <p:cNvCxnSpPr>
              <a:cxnSpLocks/>
              <a:stCxn id="71" idx="0"/>
              <a:endCxn id="93" idx="1"/>
            </p:cNvCxnSpPr>
            <p:nvPr/>
          </p:nvCxnSpPr>
          <p:spPr>
            <a:xfrm flipV="1">
              <a:off x="5324214" y="2109270"/>
              <a:ext cx="1107401" cy="1039531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8" name="Elbow Connector 117">
              <a:extLst>
                <a:ext uri="{FF2B5EF4-FFF2-40B4-BE49-F238E27FC236}">
                  <a16:creationId xmlns:a16="http://schemas.microsoft.com/office/drawing/2014/main" id="{B7A9CE36-725B-E74D-B9C7-7A6DD4E57F48}"/>
                </a:ext>
              </a:extLst>
            </p:cNvPr>
            <p:cNvCxnSpPr>
              <a:cxnSpLocks/>
              <a:stCxn id="71" idx="0"/>
              <a:endCxn id="101" idx="1"/>
            </p:cNvCxnSpPr>
            <p:nvPr/>
          </p:nvCxnSpPr>
          <p:spPr>
            <a:xfrm>
              <a:off x="5324214" y="3148801"/>
              <a:ext cx="1791173" cy="1158094"/>
            </a:xfrm>
            <a:prstGeom prst="bentConnector3">
              <a:avLst>
                <a:gd name="adj1" fmla="val 31151"/>
              </a:avLst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8498C196-D5E1-AE45-894C-57FD1E065736}"/>
              </a:ext>
            </a:extLst>
          </p:cNvPr>
          <p:cNvCxnSpPr>
            <a:stCxn id="95" idx="4"/>
            <a:endCxn id="101" idx="0"/>
          </p:cNvCxnSpPr>
          <p:nvPr/>
        </p:nvCxnSpPr>
        <p:spPr>
          <a:xfrm flipH="1">
            <a:off x="8540266" y="3686855"/>
            <a:ext cx="1" cy="4815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70DF5571-2737-6145-8C23-FCD124A2F839}"/>
              </a:ext>
            </a:extLst>
          </p:cNvPr>
          <p:cNvSpPr txBox="1"/>
          <p:nvPr/>
        </p:nvSpPr>
        <p:spPr>
          <a:xfrm>
            <a:off x="8540266" y="3796937"/>
            <a:ext cx="8146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Compare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60B329-AAFB-B841-83BF-06C331DCD98C}"/>
              </a:ext>
            </a:extLst>
          </p:cNvPr>
          <p:cNvSpPr txBox="1"/>
          <p:nvPr/>
        </p:nvSpPr>
        <p:spPr>
          <a:xfrm>
            <a:off x="2839483" y="1568706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Sender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9E02291-3B45-8C43-B0A4-3690912A71E5}"/>
              </a:ext>
            </a:extLst>
          </p:cNvPr>
          <p:cNvSpPr txBox="1"/>
          <p:nvPr/>
        </p:nvSpPr>
        <p:spPr>
          <a:xfrm>
            <a:off x="7987338" y="1568706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Receiver</a:t>
            </a:r>
          </a:p>
        </p:txBody>
      </p:sp>
    </p:spTree>
    <p:extLst>
      <p:ext uri="{BB962C8B-B14F-4D97-AF65-F5344CB8AC3E}">
        <p14:creationId xmlns:p14="http://schemas.microsoft.com/office/powerpoint/2010/main" val="2216968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C58E6-69A5-F349-9767-0E72C9255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</a:t>
            </a:r>
            <a:r>
              <a:rPr lang="en-US" b="1" dirty="0"/>
              <a:t>Signatures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0971DB8-2589-7544-8E07-AC68712764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250" y="1400174"/>
            <a:ext cx="8953500" cy="47625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90A01BD-E152-7A49-8B7B-628123F4783A}"/>
              </a:ext>
            </a:extLst>
          </p:cNvPr>
          <p:cNvSpPr txBox="1"/>
          <p:nvPr/>
        </p:nvSpPr>
        <p:spPr>
          <a:xfrm>
            <a:off x="4925437" y="6353339"/>
            <a:ext cx="642836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Image: https://</a:t>
            </a:r>
            <a:r>
              <a:rPr lang="en-US" sz="1050" dirty="0" err="1"/>
              <a:t>www.docusign.com</a:t>
            </a:r>
            <a:r>
              <a:rPr lang="en-US" sz="1050" dirty="0"/>
              <a:t>/how-it-works/electronic-signature/digital-signature/digital-signature-</a:t>
            </a:r>
            <a:r>
              <a:rPr lang="en-US" sz="1050" dirty="0" err="1"/>
              <a:t>faq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4021634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72B44-45B5-594D-80AB-DC0CA71C2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Digital </a:t>
            </a:r>
            <a:r>
              <a:rPr lang="en-US" b="1" dirty="0"/>
              <a:t>Signatures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0A8DB-0810-6C49-BCFE-F54C29EEC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Cryptographic technique analogous to </a:t>
            </a:r>
            <a:r>
              <a:rPr lang="en-US" b="1" dirty="0"/>
              <a:t>hand-written signatures </a:t>
            </a:r>
          </a:p>
          <a:p>
            <a:r>
              <a:rPr lang="en-US" b="1" dirty="0"/>
              <a:t>No shared secret </a:t>
            </a:r>
            <a:r>
              <a:rPr lang="en-US" dirty="0"/>
              <a:t>required! Based </a:t>
            </a:r>
            <a:r>
              <a:rPr lang="en-US" b="1" dirty="0"/>
              <a:t>on public key ciphers</a:t>
            </a:r>
          </a:p>
          <a:p>
            <a:r>
              <a:rPr lang="en-US" dirty="0"/>
              <a:t>Sender (Alice) digitally signs document</a:t>
            </a:r>
          </a:p>
          <a:p>
            <a:r>
              <a:rPr lang="en-US" dirty="0"/>
              <a:t>This way, she establishes she is </a:t>
            </a:r>
            <a:r>
              <a:rPr lang="en-US" b="1" dirty="0"/>
              <a:t>document owner/creator </a:t>
            </a:r>
          </a:p>
          <a:p>
            <a:r>
              <a:rPr lang="en-US" b="1" dirty="0"/>
              <a:t>Verifiable, nonforgeable</a:t>
            </a:r>
            <a:r>
              <a:rPr lang="en-US" dirty="0"/>
              <a:t>: recipient (Bob) can prove to someone that Alice, and no one else, must have signed document</a:t>
            </a:r>
          </a:p>
        </p:txBody>
      </p:sp>
    </p:spTree>
    <p:extLst>
      <p:ext uri="{BB962C8B-B14F-4D97-AF65-F5344CB8AC3E}">
        <p14:creationId xmlns:p14="http://schemas.microsoft.com/office/powerpoint/2010/main" val="2319368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6172E-D320-6E49-A2A8-1C2839849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</a:t>
            </a:r>
            <a:r>
              <a:rPr lang="en-US" b="1" dirty="0"/>
              <a:t>Cryptography</a:t>
            </a:r>
            <a:r>
              <a:rPr lang="en-US" dirty="0"/>
              <a:t> &amp; Digital </a:t>
            </a:r>
            <a:r>
              <a:rPr lang="en-US" b="1" dirty="0"/>
              <a:t>Signatures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24B09-BA04-4542-AC14-3C3FF89F3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Public Key Cryptography</a:t>
            </a:r>
          </a:p>
          <a:p>
            <a:pPr lvl="1"/>
            <a:r>
              <a:rPr lang="en-US" dirty="0"/>
              <a:t>Everybody can encrypt</a:t>
            </a:r>
          </a:p>
          <a:p>
            <a:pPr lvl="1"/>
            <a:r>
              <a:rPr lang="en-US" dirty="0"/>
              <a:t>Only one can decrypt</a:t>
            </a:r>
          </a:p>
          <a:p>
            <a:r>
              <a:rPr lang="en-US" b="1" dirty="0"/>
              <a:t>Digital Signatures</a:t>
            </a:r>
          </a:p>
          <a:p>
            <a:pPr lvl="1"/>
            <a:r>
              <a:rPr lang="en-US" dirty="0"/>
              <a:t>Only one can encrypt (sign)</a:t>
            </a:r>
          </a:p>
          <a:p>
            <a:pPr lvl="1"/>
            <a:r>
              <a:rPr lang="en-US" dirty="0"/>
              <a:t>Everybody can decrypt (verify)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43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46ED0-2AD8-5747-B389-4491D1A75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</a:t>
            </a:r>
            <a:r>
              <a:rPr lang="en-US" b="1" dirty="0"/>
              <a:t>Certificates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8822E-AD64-FB42-B1CA-AF890E807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4538662"/>
          </a:xfrm>
        </p:spPr>
        <p:txBody>
          <a:bodyPr/>
          <a:lstStyle/>
          <a:p>
            <a:r>
              <a:rPr lang="en-US" dirty="0"/>
              <a:t>The attacker can alter the public key!</a:t>
            </a:r>
          </a:p>
          <a:p>
            <a:r>
              <a:rPr lang="en-US" dirty="0"/>
              <a:t>Another layer of authentication: </a:t>
            </a:r>
            <a:r>
              <a:rPr lang="en-US" b="1" dirty="0"/>
              <a:t>Public Key Certificates</a:t>
            </a:r>
          </a:p>
          <a:p>
            <a:r>
              <a:rPr lang="en-US" dirty="0"/>
              <a:t>A Certification Authority (CA) sings the name + public key</a:t>
            </a:r>
          </a:p>
          <a:p>
            <a:r>
              <a:rPr lang="en-US" dirty="0"/>
              <a:t>Everybody can use the CA’s public key to verify other public keys</a:t>
            </a:r>
          </a:p>
          <a:p>
            <a:r>
              <a:rPr lang="en-US" dirty="0"/>
              <a:t>How do we verify the CA’s public key?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B37898-778D-C940-8946-012283227C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5087" y="3605212"/>
            <a:ext cx="40386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11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D3B3F-1A56-7F42-8A6D-CEE989E37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End-point </a:t>
            </a:r>
            <a:r>
              <a:rPr lang="en-US" b="1" dirty="0"/>
              <a:t>A</a:t>
            </a:r>
            <a:r>
              <a:rPr lang="en-US" b="1"/>
              <a:t>uthentication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32532-8985-9D44-B561-AD9992F69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03507"/>
          </a:xfrm>
        </p:spPr>
        <p:txBody>
          <a:bodyPr/>
          <a:lstStyle/>
          <a:p>
            <a:r>
              <a:rPr lang="en-US" dirty="0"/>
              <a:t>Bob wants Alice to “prove” her identity to him</a:t>
            </a:r>
          </a:p>
        </p:txBody>
      </p:sp>
      <p:pic>
        <p:nvPicPr>
          <p:cNvPr id="5" name="Picture 6" descr="Alice">
            <a:extLst>
              <a:ext uri="{FF2B5EF4-FFF2-40B4-BE49-F238E27FC236}">
                <a16:creationId xmlns:a16="http://schemas.microsoft.com/office/drawing/2014/main" id="{83BA9AFC-D5C9-114C-9D5D-BA6320BA88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903" y="2950653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Eve">
            <a:extLst>
              <a:ext uri="{FF2B5EF4-FFF2-40B4-BE49-F238E27FC236}">
                <a16:creationId xmlns:a16="http://schemas.microsoft.com/office/drawing/2014/main" id="{1FD02165-2C1A-9E41-9AD1-A5FA008AB4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8157" y="4696185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Bob">
            <a:extLst>
              <a:ext uri="{FF2B5EF4-FFF2-40B4-BE49-F238E27FC236}">
                <a16:creationId xmlns:a16="http://schemas.microsoft.com/office/drawing/2014/main" id="{C8918BC3-DB4D-E948-809F-CDE4A1D02D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8878" y="3041141"/>
            <a:ext cx="812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Line 9">
            <a:extLst>
              <a:ext uri="{FF2B5EF4-FFF2-40B4-BE49-F238E27FC236}">
                <a16:creationId xmlns:a16="http://schemas.microsoft.com/office/drawing/2014/main" id="{DC98D250-09AA-3348-8DB7-2DEB823D37A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61178" y="3477703"/>
            <a:ext cx="18700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600" dirty="0">
              <a:latin typeface="Helvetica" pitchFamily="2" charset="0"/>
            </a:endParaRP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8D43F638-2DBE-8545-BE0F-0A60A297B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2227" y="2979228"/>
            <a:ext cx="15524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ja-JP" altLang="en-US" dirty="0">
                <a:latin typeface="Helvetica" pitchFamily="2" charset="0"/>
                <a:cs typeface="Arial" charset="0"/>
              </a:rPr>
              <a:t>“</a:t>
            </a:r>
            <a:r>
              <a:rPr lang="en-US" dirty="0">
                <a:latin typeface="Helvetica" pitchFamily="2" charset="0"/>
                <a:cs typeface="Arial" charset="0"/>
              </a:rPr>
              <a:t>I am Alice</a:t>
            </a:r>
            <a:r>
              <a:rPr lang="ja-JP" altLang="en-US" dirty="0">
                <a:latin typeface="Helvetica" pitchFamily="2" charset="0"/>
                <a:cs typeface="Arial" charset="0"/>
              </a:rPr>
              <a:t>”</a:t>
            </a:r>
            <a:endParaRPr lang="en-US" dirty="0">
              <a:latin typeface="Helvetica" pitchFamily="2" charset="0"/>
              <a:cs typeface="Arial" charset="0"/>
            </a:endParaRPr>
          </a:p>
        </p:txBody>
      </p:sp>
      <p:sp>
        <p:nvSpPr>
          <p:cNvPr id="10" name="Line 9">
            <a:extLst>
              <a:ext uri="{FF2B5EF4-FFF2-40B4-BE49-F238E27FC236}">
                <a16:creationId xmlns:a16="http://schemas.microsoft.com/office/drawing/2014/main" id="{72B30AD7-30EA-844E-A2B2-82AB03CDA7CA}"/>
              </a:ext>
            </a:extLst>
          </p:cNvPr>
          <p:cNvSpPr>
            <a:spLocks noChangeShapeType="1"/>
          </p:cNvSpPr>
          <p:nvPr/>
        </p:nvSpPr>
        <p:spPr bwMode="auto">
          <a:xfrm rot="18950181">
            <a:off x="5835203" y="4317544"/>
            <a:ext cx="1393107" cy="842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600" dirty="0">
              <a:latin typeface="Helvetica" pitchFamily="2" charset="0"/>
            </a:endParaRPr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FE5A9F37-252E-F345-9243-47EFD4C3DE0F}"/>
              </a:ext>
            </a:extLst>
          </p:cNvPr>
          <p:cNvSpPr txBox="1">
            <a:spLocks noChangeArrowheads="1"/>
          </p:cNvSpPr>
          <p:nvPr/>
        </p:nvSpPr>
        <p:spPr bwMode="auto">
          <a:xfrm rot="18950181">
            <a:off x="5559626" y="3992458"/>
            <a:ext cx="15524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ja-JP" altLang="en-US" dirty="0">
                <a:latin typeface="Helvetica" pitchFamily="2" charset="0"/>
                <a:cs typeface="Arial" charset="0"/>
              </a:rPr>
              <a:t>“</a:t>
            </a:r>
            <a:r>
              <a:rPr lang="en-US" dirty="0">
                <a:latin typeface="Helvetica" pitchFamily="2" charset="0"/>
                <a:cs typeface="Arial" charset="0"/>
              </a:rPr>
              <a:t>I am Alice</a:t>
            </a:r>
            <a:r>
              <a:rPr lang="ja-JP" altLang="en-US" dirty="0">
                <a:latin typeface="Helvetica" pitchFamily="2" charset="0"/>
                <a:cs typeface="Arial" charset="0"/>
              </a:rPr>
              <a:t>”</a:t>
            </a:r>
            <a:endParaRPr lang="en-US" dirty="0">
              <a:latin typeface="Helvetica" pitchFamily="2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75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76CB4-568A-A647-8088-7027BFD1A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End-point </a:t>
            </a:r>
            <a:r>
              <a:rPr lang="en-US" b="1" dirty="0"/>
              <a:t>authentication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768E4-0660-F34D-8320-E84FB2269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77941"/>
          </a:xfrm>
        </p:spPr>
        <p:txBody>
          <a:bodyPr/>
          <a:lstStyle/>
          <a:p>
            <a:r>
              <a:rPr lang="en-US" dirty="0"/>
              <a:t>Alice could send her IP address and a secret password to Bob…</a:t>
            </a:r>
          </a:p>
        </p:txBody>
      </p:sp>
      <p:pic>
        <p:nvPicPr>
          <p:cNvPr id="5" name="Picture 5" descr="Alice">
            <a:extLst>
              <a:ext uri="{FF2B5EF4-FFF2-40B4-BE49-F238E27FC236}">
                <a16:creationId xmlns:a16="http://schemas.microsoft.com/office/drawing/2014/main" id="{CFE379B8-9182-D145-A4A2-68357F59BA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957" y="3341537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Eve">
            <a:extLst>
              <a:ext uri="{FF2B5EF4-FFF2-40B4-BE49-F238E27FC236}">
                <a16:creationId xmlns:a16="http://schemas.microsoft.com/office/drawing/2014/main" id="{D926449D-2943-5A46-90D3-603AA0DE68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4219" y="4814737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 descr="Bob">
            <a:extLst>
              <a:ext uri="{FF2B5EF4-FFF2-40B4-BE49-F238E27FC236}">
                <a16:creationId xmlns:a16="http://schemas.microsoft.com/office/drawing/2014/main" id="{0345390F-1C67-0C4B-B2F6-4E42039E3E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5319" y="3290737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Line 8">
            <a:extLst>
              <a:ext uri="{FF2B5EF4-FFF2-40B4-BE49-F238E27FC236}">
                <a16:creationId xmlns:a16="http://schemas.microsoft.com/office/drawing/2014/main" id="{62EEDADE-C228-4E46-8797-70BE949507E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3094" y="3686025"/>
            <a:ext cx="37988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4C7A8EF5-4368-AA45-A3BA-6902663FD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8369" y="2927200"/>
            <a:ext cx="3046413" cy="6334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chemeClr val="bg1"/>
              </a:solidFill>
              <a:latin typeface="Helvetica" pitchFamily="2" charset="0"/>
              <a:cs typeface="Arial" charset="0"/>
            </a:endParaRP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0DD89C71-94B6-A244-9E4A-C1FDA6762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6465" y="3049437"/>
            <a:ext cx="133902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ja-JP" altLang="en-US" sz="1800">
                <a:solidFill>
                  <a:schemeClr val="bg1"/>
                </a:solidFill>
                <a:latin typeface="Helvetica" pitchFamily="2" charset="0"/>
                <a:cs typeface="Arial" charset="0"/>
              </a:rPr>
              <a:t>“</a:t>
            </a:r>
            <a:r>
              <a:rPr lang="en-US" sz="1800" dirty="0">
                <a:solidFill>
                  <a:schemeClr val="bg1"/>
                </a:solidFill>
                <a:latin typeface="Helvetica" pitchFamily="2" charset="0"/>
                <a:cs typeface="Arial" charset="0"/>
              </a:rPr>
              <a:t>I</a:t>
            </a:r>
            <a:r>
              <a:rPr lang="ja-JP" altLang="en-US" sz="1800">
                <a:solidFill>
                  <a:schemeClr val="bg1"/>
                </a:solidFill>
                <a:latin typeface="Helvetica" pitchFamily="2" charset="0"/>
                <a:cs typeface="Arial" charset="0"/>
              </a:rPr>
              <a:t>’</a:t>
            </a:r>
            <a:r>
              <a:rPr lang="en-US" sz="1800" dirty="0">
                <a:solidFill>
                  <a:schemeClr val="bg1"/>
                </a:solidFill>
                <a:latin typeface="Helvetica" pitchFamily="2" charset="0"/>
                <a:cs typeface="Arial" charset="0"/>
              </a:rPr>
              <a:t>m Alice</a:t>
            </a:r>
            <a:r>
              <a:rPr lang="ja-JP" altLang="en-US" sz="1800">
                <a:solidFill>
                  <a:schemeClr val="bg1"/>
                </a:solidFill>
                <a:latin typeface="Helvetica" pitchFamily="2" charset="0"/>
                <a:cs typeface="Arial" charset="0"/>
              </a:rPr>
              <a:t>”</a:t>
            </a:r>
            <a:endParaRPr lang="en-US" sz="1800" dirty="0">
              <a:solidFill>
                <a:schemeClr val="bg1"/>
              </a:solidFill>
              <a:latin typeface="Helvetica" pitchFamily="2" charset="0"/>
              <a:cs typeface="Arial" charset="0"/>
            </a:endParaRPr>
          </a:p>
        </p:txBody>
      </p:sp>
      <p:sp>
        <p:nvSpPr>
          <p:cNvPr id="11" name="Text Box 11">
            <a:extLst>
              <a:ext uri="{FF2B5EF4-FFF2-40B4-BE49-F238E27FC236}">
                <a16:creationId xmlns:a16="http://schemas.microsoft.com/office/drawing/2014/main" id="{350BF723-628C-5241-A1C7-15FF94B97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9620" y="2963712"/>
            <a:ext cx="8899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600" dirty="0">
                <a:solidFill>
                  <a:schemeClr val="bg1"/>
                </a:solidFill>
                <a:latin typeface="Helvetica" pitchFamily="2" charset="0"/>
                <a:cs typeface="Arial" charset="0"/>
              </a:rPr>
              <a:t>Alice</a:t>
            </a:r>
            <a:r>
              <a:rPr lang="ja-JP" altLang="en-US" sz="1600" dirty="0">
                <a:solidFill>
                  <a:schemeClr val="bg1"/>
                </a:solidFill>
                <a:latin typeface="Helvetica" pitchFamily="2" charset="0"/>
                <a:cs typeface="Arial" charset="0"/>
              </a:rPr>
              <a:t>’</a:t>
            </a:r>
            <a:r>
              <a:rPr lang="en-US" sz="1600" dirty="0">
                <a:solidFill>
                  <a:schemeClr val="bg1"/>
                </a:solidFill>
                <a:latin typeface="Helvetica" pitchFamily="2" charset="0"/>
                <a:cs typeface="Arial" charset="0"/>
              </a:rPr>
              <a:t>s </a:t>
            </a:r>
          </a:p>
          <a:p>
            <a:pPr algn="ctr">
              <a:defRPr/>
            </a:pPr>
            <a:r>
              <a:rPr lang="en-US" sz="1600" dirty="0">
                <a:solidFill>
                  <a:schemeClr val="bg1"/>
                </a:solidFill>
                <a:latin typeface="Helvetica" pitchFamily="2" charset="0"/>
                <a:cs typeface="Arial" charset="0"/>
              </a:rPr>
              <a:t>IP </a:t>
            </a:r>
            <a:r>
              <a:rPr lang="en-US" sz="1600" dirty="0" err="1">
                <a:solidFill>
                  <a:schemeClr val="bg1"/>
                </a:solidFill>
                <a:latin typeface="Helvetica" pitchFamily="2" charset="0"/>
                <a:cs typeface="Arial" charset="0"/>
              </a:rPr>
              <a:t>addr</a:t>
            </a:r>
            <a:endParaRPr lang="en-US" sz="1600" dirty="0">
              <a:solidFill>
                <a:schemeClr val="bg1"/>
              </a:solidFill>
              <a:latin typeface="Helvetica" pitchFamily="2" charset="0"/>
              <a:cs typeface="Arial" charset="0"/>
            </a:endParaRPr>
          </a:p>
        </p:txBody>
      </p:sp>
      <p:sp>
        <p:nvSpPr>
          <p:cNvPr id="12" name="Line 12">
            <a:extLst>
              <a:ext uri="{FF2B5EF4-FFF2-40B4-BE49-F238E27FC236}">
                <a16:creationId xmlns:a16="http://schemas.microsoft.com/office/drawing/2014/main" id="{C700194A-CE10-6743-AF3E-09BBC4DE46F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01332" y="2936725"/>
            <a:ext cx="0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Helvetica" pitchFamily="2" charset="0"/>
            </a:endParaRPr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0D7A96A3-D032-AA44-8883-745224220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9107" y="2949425"/>
            <a:ext cx="108426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600" dirty="0">
                <a:solidFill>
                  <a:schemeClr val="bg1"/>
                </a:solidFill>
                <a:latin typeface="Helvetica" pitchFamily="2" charset="0"/>
                <a:cs typeface="Arial" charset="0"/>
              </a:rPr>
              <a:t>encrypted</a:t>
            </a:r>
          </a:p>
          <a:p>
            <a:pPr algn="ctr">
              <a:defRPr/>
            </a:pPr>
            <a:r>
              <a:rPr lang="en-US" sz="1600" dirty="0">
                <a:solidFill>
                  <a:schemeClr val="bg1"/>
                </a:solidFill>
                <a:latin typeface="Helvetica" pitchFamily="2" charset="0"/>
                <a:cs typeface="Arial" charset="0"/>
              </a:rPr>
              <a:t>password</a:t>
            </a:r>
          </a:p>
        </p:txBody>
      </p:sp>
      <p:sp>
        <p:nvSpPr>
          <p:cNvPr id="14" name="Line 14">
            <a:extLst>
              <a:ext uri="{FF2B5EF4-FFF2-40B4-BE49-F238E27FC236}">
                <a16:creationId xmlns:a16="http://schemas.microsoft.com/office/drawing/2014/main" id="{22169F0A-71D4-4B4C-A570-ACCBC7806A4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10982" y="2936725"/>
            <a:ext cx="0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Helvetica" pitchFamily="2" charset="0"/>
            </a:endParaRPr>
          </a:p>
        </p:txBody>
      </p:sp>
      <p:grpSp>
        <p:nvGrpSpPr>
          <p:cNvPr id="15" name="Group 15">
            <a:extLst>
              <a:ext uri="{FF2B5EF4-FFF2-40B4-BE49-F238E27FC236}">
                <a16:creationId xmlns:a16="http://schemas.microsoft.com/office/drawing/2014/main" id="{359E3852-382F-3142-85CB-9356377ECC5C}"/>
              </a:ext>
            </a:extLst>
          </p:cNvPr>
          <p:cNvGrpSpPr>
            <a:grpSpLocks/>
          </p:cNvGrpSpPr>
          <p:nvPr/>
        </p:nvGrpSpPr>
        <p:grpSpPr bwMode="auto">
          <a:xfrm>
            <a:off x="5861769" y="3844775"/>
            <a:ext cx="1508125" cy="633412"/>
            <a:chOff x="988" y="2719"/>
            <a:chExt cx="950" cy="399"/>
          </a:xfrm>
        </p:grpSpPr>
        <p:sp>
          <p:nvSpPr>
            <p:cNvPr id="16" name="Rectangle 16">
              <a:extLst>
                <a:ext uri="{FF2B5EF4-FFF2-40B4-BE49-F238E27FC236}">
                  <a16:creationId xmlns:a16="http://schemas.microsoft.com/office/drawing/2014/main" id="{F8F67C94-90B8-6345-8A68-E6A1800B57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0" y="2719"/>
              <a:ext cx="938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 pitchFamily="2" charset="0"/>
                <a:cs typeface="Arial" charset="0"/>
              </a:endParaRPr>
            </a:p>
          </p:txBody>
        </p:sp>
        <p:sp>
          <p:nvSpPr>
            <p:cNvPr id="17" name="Text Box 17">
              <a:extLst>
                <a:ext uri="{FF2B5EF4-FFF2-40B4-BE49-F238E27FC236}">
                  <a16:creationId xmlns:a16="http://schemas.microsoft.com/office/drawing/2014/main" id="{16C553B0-BFCC-4A4E-88E2-4462989534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4" y="2793"/>
              <a:ext cx="32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latin typeface="Helvetica" pitchFamily="2" charset="0"/>
                  <a:cs typeface="Arial" charset="0"/>
                </a:rPr>
                <a:t>OK</a:t>
              </a:r>
            </a:p>
          </p:txBody>
        </p:sp>
        <p:sp>
          <p:nvSpPr>
            <p:cNvPr id="18" name="Text Box 18">
              <a:extLst>
                <a:ext uri="{FF2B5EF4-FFF2-40B4-BE49-F238E27FC236}">
                  <a16:creationId xmlns:a16="http://schemas.microsoft.com/office/drawing/2014/main" id="{7BCF98AF-4F99-A746-8298-44DA468152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88" y="2742"/>
              <a:ext cx="56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>
                  <a:latin typeface="Helvetica" pitchFamily="2" charset="0"/>
                  <a:cs typeface="Arial" charset="0"/>
                </a:rPr>
                <a:t>Alice</a:t>
              </a:r>
              <a:r>
                <a:rPr lang="ja-JP" altLang="en-US" sz="1600" dirty="0">
                  <a:latin typeface="Helvetica" pitchFamily="2" charset="0"/>
                  <a:cs typeface="Arial" charset="0"/>
                </a:rPr>
                <a:t>’</a:t>
              </a:r>
              <a:r>
                <a:rPr lang="en-US" sz="1600" dirty="0">
                  <a:latin typeface="Helvetica" pitchFamily="2" charset="0"/>
                  <a:cs typeface="Arial" charset="0"/>
                </a:rPr>
                <a:t>s </a:t>
              </a:r>
            </a:p>
            <a:p>
              <a:pPr algn="ctr">
                <a:defRPr/>
              </a:pPr>
              <a:r>
                <a:rPr lang="en-US" sz="1600" dirty="0">
                  <a:latin typeface="Helvetica" pitchFamily="2" charset="0"/>
                  <a:cs typeface="Arial" charset="0"/>
                </a:rPr>
                <a:t>IP addr</a:t>
              </a:r>
            </a:p>
          </p:txBody>
        </p:sp>
        <p:sp>
          <p:nvSpPr>
            <p:cNvPr id="19" name="Line 19">
              <a:extLst>
                <a:ext uri="{FF2B5EF4-FFF2-40B4-BE49-F238E27FC236}">
                  <a16:creationId xmlns:a16="http://schemas.microsoft.com/office/drawing/2014/main" id="{5027B1FE-9FB8-D54A-8794-FA0191FC59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31" y="272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</p:grpSp>
      <p:pic>
        <p:nvPicPr>
          <p:cNvPr id="21" name="Picture 21" descr="EN00179_[1]">
            <a:extLst>
              <a:ext uri="{FF2B5EF4-FFF2-40B4-BE49-F238E27FC236}">
                <a16:creationId xmlns:a16="http://schemas.microsoft.com/office/drawing/2014/main" id="{B1E26C8B-BBFA-CE49-937F-8B21EE1377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02869" y="4957612"/>
            <a:ext cx="862013" cy="668338"/>
          </a:xfrm>
          <a:prstGeom prst="rect">
            <a:avLst/>
          </a:prstGeo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2" name="Line 22">
            <a:extLst>
              <a:ext uri="{FF2B5EF4-FFF2-40B4-BE49-F238E27FC236}">
                <a16:creationId xmlns:a16="http://schemas.microsoft.com/office/drawing/2014/main" id="{DD04F658-E8F7-1B4D-AD00-A24ECC2EC23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0794" y="3727300"/>
            <a:ext cx="623888" cy="12922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Helvetica" pitchFamily="2" charset="0"/>
            </a:endParaRPr>
          </a:p>
        </p:txBody>
      </p:sp>
      <p:sp>
        <p:nvSpPr>
          <p:cNvPr id="23" name="Line 23">
            <a:extLst>
              <a:ext uri="{FF2B5EF4-FFF2-40B4-BE49-F238E27FC236}">
                <a16:creationId xmlns:a16="http://schemas.microsoft.com/office/drawing/2014/main" id="{CE9D2BEB-96C2-2644-B926-FF2A3CE58F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98282" y="3835250"/>
            <a:ext cx="1857375" cy="1554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Helvetica" pitchFamily="2" charset="0"/>
            </a:endParaRPr>
          </a:p>
        </p:txBody>
      </p:sp>
      <p:grpSp>
        <p:nvGrpSpPr>
          <p:cNvPr id="24" name="Group 24">
            <a:extLst>
              <a:ext uri="{FF2B5EF4-FFF2-40B4-BE49-F238E27FC236}">
                <a16:creationId xmlns:a16="http://schemas.microsoft.com/office/drawing/2014/main" id="{5C8FC9DF-7AB2-144F-9995-B43AFE2562DE}"/>
              </a:ext>
            </a:extLst>
          </p:cNvPr>
          <p:cNvGrpSpPr>
            <a:grpSpLocks/>
          </p:cNvGrpSpPr>
          <p:nvPr/>
        </p:nvGrpSpPr>
        <p:grpSpPr bwMode="auto">
          <a:xfrm>
            <a:off x="6085607" y="4989362"/>
            <a:ext cx="3125787" cy="633413"/>
            <a:chOff x="794" y="1799"/>
            <a:chExt cx="1969" cy="399"/>
          </a:xfrm>
        </p:grpSpPr>
        <p:sp>
          <p:nvSpPr>
            <p:cNvPr id="25" name="Rectangle 25">
              <a:extLst>
                <a:ext uri="{FF2B5EF4-FFF2-40B4-BE49-F238E27FC236}">
                  <a16:creationId xmlns:a16="http://schemas.microsoft.com/office/drawing/2014/main" id="{D6F2D10F-2B23-D342-BDB7-7C7AFCEC71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6" y="1799"/>
              <a:ext cx="191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 pitchFamily="2" charset="0"/>
                <a:cs typeface="Arial" charset="0"/>
              </a:endParaRPr>
            </a:p>
          </p:txBody>
        </p:sp>
        <p:sp>
          <p:nvSpPr>
            <p:cNvPr id="26" name="Text Box 26">
              <a:extLst>
                <a:ext uri="{FF2B5EF4-FFF2-40B4-BE49-F238E27FC236}">
                  <a16:creationId xmlns:a16="http://schemas.microsoft.com/office/drawing/2014/main" id="{479E8A3A-C1D3-B643-B50C-D8F91EF34A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1876"/>
              <a:ext cx="84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ja-JP" altLang="en-US" sz="1800">
                  <a:latin typeface="Helvetica" pitchFamily="2" charset="0"/>
                  <a:cs typeface="Arial" charset="0"/>
                </a:rPr>
                <a:t>“</a:t>
              </a:r>
              <a:r>
                <a:rPr lang="en-US" sz="1800" dirty="0">
                  <a:latin typeface="Helvetica" pitchFamily="2" charset="0"/>
                  <a:cs typeface="Arial" charset="0"/>
                </a:rPr>
                <a:t>I</a:t>
              </a:r>
              <a:r>
                <a:rPr lang="ja-JP" altLang="en-US" sz="1800">
                  <a:latin typeface="Helvetica" pitchFamily="2" charset="0"/>
                  <a:cs typeface="Arial" charset="0"/>
                </a:rPr>
                <a:t>’</a:t>
              </a:r>
              <a:r>
                <a:rPr lang="en-US" sz="1800" dirty="0">
                  <a:latin typeface="Helvetica" pitchFamily="2" charset="0"/>
                  <a:cs typeface="Arial" charset="0"/>
                </a:rPr>
                <a:t>m Alice</a:t>
              </a:r>
              <a:r>
                <a:rPr lang="ja-JP" altLang="en-US" sz="1800">
                  <a:latin typeface="Helvetica" pitchFamily="2" charset="0"/>
                  <a:cs typeface="Arial" charset="0"/>
                </a:rPr>
                <a:t>”</a:t>
              </a:r>
              <a:endParaRPr lang="en-US" sz="1800" dirty="0">
                <a:latin typeface="Helvetica" pitchFamily="2" charset="0"/>
                <a:cs typeface="Arial" charset="0"/>
              </a:endParaRPr>
            </a:p>
          </p:txBody>
        </p:sp>
        <p:sp>
          <p:nvSpPr>
            <p:cNvPr id="27" name="Text Box 27">
              <a:extLst>
                <a:ext uri="{FF2B5EF4-FFF2-40B4-BE49-F238E27FC236}">
                  <a16:creationId xmlns:a16="http://schemas.microsoft.com/office/drawing/2014/main" id="{549A8147-779A-D847-84EB-407A00A85E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1822"/>
              <a:ext cx="56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>
                  <a:latin typeface="Helvetica" pitchFamily="2" charset="0"/>
                  <a:cs typeface="Arial" charset="0"/>
                </a:rPr>
                <a:t>Alice</a:t>
              </a:r>
              <a:r>
                <a:rPr lang="ja-JP" altLang="en-US" sz="1600" dirty="0">
                  <a:latin typeface="Helvetica" pitchFamily="2" charset="0"/>
                  <a:cs typeface="Arial" charset="0"/>
                </a:rPr>
                <a:t>’</a:t>
              </a:r>
              <a:r>
                <a:rPr lang="en-US" sz="1600" dirty="0">
                  <a:latin typeface="Helvetica" pitchFamily="2" charset="0"/>
                  <a:cs typeface="Arial" charset="0"/>
                </a:rPr>
                <a:t>s </a:t>
              </a:r>
            </a:p>
            <a:p>
              <a:pPr algn="ctr">
                <a:defRPr/>
              </a:pPr>
              <a:r>
                <a:rPr lang="en-US" sz="1600" dirty="0">
                  <a:latin typeface="Helvetica" pitchFamily="2" charset="0"/>
                  <a:cs typeface="Arial" charset="0"/>
                </a:rPr>
                <a:t>IP addr</a:t>
              </a:r>
            </a:p>
          </p:txBody>
        </p:sp>
        <p:sp>
          <p:nvSpPr>
            <p:cNvPr id="28" name="Line 28">
              <a:extLst>
                <a:ext uri="{FF2B5EF4-FFF2-40B4-BE49-F238E27FC236}">
                  <a16:creationId xmlns:a16="http://schemas.microsoft.com/office/drawing/2014/main" id="{B9F23C2B-BEEC-1F4E-85AF-1881155F88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37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29" name="Text Box 29">
              <a:extLst>
                <a:ext uri="{FF2B5EF4-FFF2-40B4-BE49-F238E27FC236}">
                  <a16:creationId xmlns:a16="http://schemas.microsoft.com/office/drawing/2014/main" id="{56D2C34A-7F3E-1441-96AB-18E54294E5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23" y="1813"/>
              <a:ext cx="684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>
                  <a:latin typeface="Helvetica" pitchFamily="2" charset="0"/>
                  <a:cs typeface="Arial" charset="0"/>
                </a:rPr>
                <a:t>encrypted</a:t>
              </a:r>
            </a:p>
            <a:p>
              <a:pPr algn="ctr">
                <a:defRPr/>
              </a:pPr>
              <a:r>
                <a:rPr lang="en-US" sz="1600" dirty="0">
                  <a:latin typeface="Helvetica" pitchFamily="2" charset="0"/>
                  <a:cs typeface="Arial" charset="0"/>
                </a:rPr>
                <a:t>password</a:t>
              </a:r>
            </a:p>
          </p:txBody>
        </p:sp>
        <p:sp>
          <p:nvSpPr>
            <p:cNvPr id="30" name="Line 30">
              <a:extLst>
                <a:ext uri="{FF2B5EF4-FFF2-40B4-BE49-F238E27FC236}">
                  <a16:creationId xmlns:a16="http://schemas.microsoft.com/office/drawing/2014/main" id="{B3E039CA-D38E-AC48-AE27-ECDD1001C8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73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</p:grpSp>
      <p:sp>
        <p:nvSpPr>
          <p:cNvPr id="31" name="Line 31">
            <a:extLst>
              <a:ext uri="{FF2B5EF4-FFF2-40B4-BE49-F238E27FC236}">
                <a16:creationId xmlns:a16="http://schemas.microsoft.com/office/drawing/2014/main" id="{C27F8403-6DEA-2946-B013-81A821E169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01607" y="4362300"/>
            <a:ext cx="679450" cy="579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Helvetica" pitchFamily="2" charset="0"/>
            </a:endParaRPr>
          </a:p>
        </p:txBody>
      </p:sp>
      <p:sp>
        <p:nvSpPr>
          <p:cNvPr id="32" name="Line 32">
            <a:extLst>
              <a:ext uri="{FF2B5EF4-FFF2-40B4-BE49-F238E27FC236}">
                <a16:creationId xmlns:a16="http://schemas.microsoft.com/office/drawing/2014/main" id="{3FEB1940-CCE5-094E-B10F-FA41AB781D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50707" y="4498825"/>
            <a:ext cx="365125" cy="292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Helvetica" pitchFamily="2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E144FD8-0BDF-DF48-B7DD-3FE0C8E6B3BF}"/>
              </a:ext>
            </a:extLst>
          </p:cNvPr>
          <p:cNvSpPr txBox="1"/>
          <p:nvPr/>
        </p:nvSpPr>
        <p:spPr>
          <a:xfrm>
            <a:off x="5993087" y="5885782"/>
            <a:ext cx="18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Playback attack!</a:t>
            </a:r>
          </a:p>
        </p:txBody>
      </p:sp>
    </p:spTree>
    <p:extLst>
      <p:ext uri="{BB962C8B-B14F-4D97-AF65-F5344CB8AC3E}">
        <p14:creationId xmlns:p14="http://schemas.microsoft.com/office/powerpoint/2010/main" val="3141123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1" grpId="0"/>
      <p:bldP spid="12" grpId="0" animBg="1"/>
      <p:bldP spid="13" grpId="0"/>
      <p:bldP spid="14" grpId="0" animBg="1"/>
      <p:bldP spid="22" grpId="0" animBg="1"/>
      <p:bldP spid="23" grpId="0" animBg="1"/>
      <p:bldP spid="31" grpId="0" animBg="1"/>
      <p:bldP spid="32" grpId="0" animBg="1"/>
      <p:bldP spid="3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A7BB0-80D1-E246-9CFD-F4341E3F8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End-point </a:t>
            </a:r>
            <a:r>
              <a:rPr lang="en-US" b="1" dirty="0"/>
              <a:t>authentication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FD736-1BAC-3E4A-8369-C2871BFCE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727794"/>
          </a:xfrm>
        </p:spPr>
        <p:txBody>
          <a:bodyPr/>
          <a:lstStyle/>
          <a:p>
            <a:r>
              <a:rPr lang="en-US" dirty="0"/>
              <a:t>Use a unique number (nonce) R and a shared secret!</a:t>
            </a:r>
          </a:p>
        </p:txBody>
      </p:sp>
      <p:pic>
        <p:nvPicPr>
          <p:cNvPr id="5" name="Picture 7" descr="Alice">
            <a:extLst>
              <a:ext uri="{FF2B5EF4-FFF2-40B4-BE49-F238E27FC236}">
                <a16:creationId xmlns:a16="http://schemas.microsoft.com/office/drawing/2014/main" id="{2D35966D-659B-5C4A-A275-C1506C0275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5142" y="3202137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Bob">
            <a:extLst>
              <a:ext uri="{FF2B5EF4-FFF2-40B4-BE49-F238E27FC236}">
                <a16:creationId xmlns:a16="http://schemas.microsoft.com/office/drawing/2014/main" id="{26D85D50-7852-6E4B-B9F8-D182953043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6504" y="3151337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D90B10CC-30E3-AC49-9984-65107D9AA9E7}"/>
              </a:ext>
            </a:extLst>
          </p:cNvPr>
          <p:cNvGrpSpPr>
            <a:grpSpLocks/>
          </p:cNvGrpSpPr>
          <p:nvPr/>
        </p:nvGrpSpPr>
        <p:grpSpPr bwMode="auto">
          <a:xfrm>
            <a:off x="3975879" y="2932262"/>
            <a:ext cx="3697288" cy="614363"/>
            <a:chOff x="2733675" y="3467100"/>
            <a:chExt cx="3697288" cy="614363"/>
          </a:xfrm>
        </p:grpSpPr>
        <p:sp>
          <p:nvSpPr>
            <p:cNvPr id="8" name="Line 9">
              <a:extLst>
                <a:ext uri="{FF2B5EF4-FFF2-40B4-BE49-F238E27FC236}">
                  <a16:creationId xmlns:a16="http://schemas.microsoft.com/office/drawing/2014/main" id="{073D531C-386B-A449-B76F-9AEAC80098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3675" y="3819525"/>
              <a:ext cx="3697288" cy="26193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9" name="Text Box 10">
              <a:extLst>
                <a:ext uri="{FF2B5EF4-FFF2-40B4-BE49-F238E27FC236}">
                  <a16:creationId xmlns:a16="http://schemas.microsoft.com/office/drawing/2014/main" id="{DFE37FD8-FA34-854B-9201-E79A4C2C03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9502" y="3467100"/>
              <a:ext cx="182691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ja-JP" altLang="en-US" sz="2400">
                  <a:latin typeface="Helvetica" pitchFamily="2" charset="0"/>
                  <a:cs typeface="Arial" charset="0"/>
                </a:rPr>
                <a:t>“</a:t>
              </a:r>
              <a:r>
                <a:rPr lang="en-US" sz="2400" dirty="0">
                  <a:latin typeface="Helvetica" pitchFamily="2" charset="0"/>
                  <a:cs typeface="Arial" charset="0"/>
                </a:rPr>
                <a:t>I am Alice</a:t>
              </a:r>
              <a:r>
                <a:rPr lang="ja-JP" altLang="en-US" sz="2400">
                  <a:latin typeface="Helvetica" pitchFamily="2" charset="0"/>
                  <a:cs typeface="Arial" charset="0"/>
                </a:rPr>
                <a:t>”</a:t>
              </a:r>
              <a:endParaRPr lang="en-US" sz="2400" dirty="0">
                <a:latin typeface="Helvetica" pitchFamily="2" charset="0"/>
                <a:cs typeface="Arial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1C8E93A5-9F09-084D-9408-99B697498B9D}"/>
              </a:ext>
            </a:extLst>
          </p:cNvPr>
          <p:cNvGrpSpPr>
            <a:grpSpLocks/>
          </p:cNvGrpSpPr>
          <p:nvPr/>
        </p:nvGrpSpPr>
        <p:grpSpPr bwMode="auto">
          <a:xfrm>
            <a:off x="3969529" y="3606950"/>
            <a:ext cx="3697288" cy="557212"/>
            <a:chOff x="2727325" y="4141788"/>
            <a:chExt cx="3697288" cy="557212"/>
          </a:xfrm>
        </p:grpSpPr>
        <p:sp>
          <p:nvSpPr>
            <p:cNvPr id="11" name="Line 11">
              <a:extLst>
                <a:ext uri="{FF2B5EF4-FFF2-40B4-BE49-F238E27FC236}">
                  <a16:creationId xmlns:a16="http://schemas.microsoft.com/office/drawing/2014/main" id="{24FC504D-6B7A-CE45-B48B-A62B0B1F77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27325" y="4437063"/>
              <a:ext cx="3697288" cy="26193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12" name="Text Box 13">
              <a:extLst>
                <a:ext uri="{FF2B5EF4-FFF2-40B4-BE49-F238E27FC236}">
                  <a16:creationId xmlns:a16="http://schemas.microsoft.com/office/drawing/2014/main" id="{E11927D1-4A60-0E40-9307-452D1926C1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6725" y="4141788"/>
              <a:ext cx="407988" cy="4619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2400" dirty="0">
                  <a:latin typeface="Helvetica" pitchFamily="2" charset="0"/>
                  <a:cs typeface="Arial" charset="0"/>
                </a:rPr>
                <a:t>R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10E831C-7A09-5346-9F9F-F613BC21DF44}"/>
              </a:ext>
            </a:extLst>
          </p:cNvPr>
          <p:cNvGrpSpPr>
            <a:grpSpLocks/>
          </p:cNvGrpSpPr>
          <p:nvPr/>
        </p:nvGrpSpPr>
        <p:grpSpPr bwMode="auto">
          <a:xfrm>
            <a:off x="3977467" y="4165750"/>
            <a:ext cx="5965825" cy="1616075"/>
            <a:chOff x="2735263" y="4700588"/>
            <a:chExt cx="5965825" cy="1616075"/>
          </a:xfrm>
        </p:grpSpPr>
        <p:sp>
          <p:nvSpPr>
            <p:cNvPr id="14" name="Line 12">
              <a:extLst>
                <a:ext uri="{FF2B5EF4-FFF2-40B4-BE49-F238E27FC236}">
                  <a16:creationId xmlns:a16="http://schemas.microsoft.com/office/drawing/2014/main" id="{121821F5-1F59-9A44-872A-D1C6FFDA5E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5263" y="5097463"/>
              <a:ext cx="3697287" cy="26193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CF85F02A-2520-574D-B827-38F67EE9E7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21202" y="4743450"/>
              <a:ext cx="1157288" cy="577850"/>
              <a:chOff x="2693" y="3555"/>
              <a:chExt cx="729" cy="364"/>
            </a:xfrm>
          </p:grpSpPr>
          <p:sp>
            <p:nvSpPr>
              <p:cNvPr id="17" name="Text Box 15">
                <a:extLst>
                  <a:ext uri="{FF2B5EF4-FFF2-40B4-BE49-F238E27FC236}">
                    <a16:creationId xmlns:a16="http://schemas.microsoft.com/office/drawing/2014/main" id="{39910D4D-E33D-8B42-BB73-1F9E7B991E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93" y="3555"/>
                <a:ext cx="729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2400" dirty="0">
                    <a:latin typeface="Helvetica" pitchFamily="2" charset="0"/>
                    <a:cs typeface="Arial" charset="0"/>
                  </a:rPr>
                  <a:t>K    (R)</a:t>
                </a:r>
              </a:p>
            </p:txBody>
          </p:sp>
          <p:sp>
            <p:nvSpPr>
              <p:cNvPr id="18" name="Text Box 16">
                <a:extLst>
                  <a:ext uri="{FF2B5EF4-FFF2-40B4-BE49-F238E27FC236}">
                    <a16:creationId xmlns:a16="http://schemas.microsoft.com/office/drawing/2014/main" id="{2F29E707-E353-024C-B64F-085388D0F4E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86" y="3688"/>
                <a:ext cx="37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dirty="0">
                    <a:latin typeface="Helvetica" pitchFamily="2" charset="0"/>
                    <a:cs typeface="Arial" charset="0"/>
                  </a:rPr>
                  <a:t>A-B</a:t>
                </a:r>
              </a:p>
            </p:txBody>
          </p:sp>
        </p:grpSp>
        <p:sp>
          <p:nvSpPr>
            <p:cNvPr id="16" name="Text Box 17">
              <a:extLst>
                <a:ext uri="{FF2B5EF4-FFF2-40B4-BE49-F238E27FC236}">
                  <a16:creationId xmlns:a16="http://schemas.microsoft.com/office/drawing/2014/main" id="{3A102551-128A-8940-B804-F8C0E8EB2E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69050" y="4700588"/>
              <a:ext cx="2332038" cy="161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dirty="0">
                  <a:latin typeface="Helvetica" pitchFamily="2" charset="0"/>
                  <a:cs typeface="Arial" charset="0"/>
                </a:rPr>
                <a:t>Alice is live, and only Alice knows key to encrypt nonce, so it must be Alice!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53542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59BE8-23B5-8849-BEC8-CD4C28885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</a:t>
            </a:r>
            <a:r>
              <a:rPr lang="en-US" b="1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B3819-21ED-B544-B212-29E7E58AD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Explain the requirements of </a:t>
            </a:r>
            <a:r>
              <a:rPr lang="en-US" b="1" dirty="0"/>
              <a:t>secure communication</a:t>
            </a:r>
          </a:p>
          <a:p>
            <a:r>
              <a:rPr lang="en-US" b="1" dirty="0">
                <a:solidFill>
                  <a:schemeClr val="bg2"/>
                </a:solidFill>
              </a:rPr>
              <a:t>Classify different encryption techniques</a:t>
            </a:r>
          </a:p>
          <a:p>
            <a:r>
              <a:rPr lang="en-US" b="1" dirty="0">
                <a:solidFill>
                  <a:schemeClr val="bg2"/>
                </a:solidFill>
              </a:rPr>
              <a:t>Compare and contrast message integrity strategies</a:t>
            </a:r>
          </a:p>
          <a:p>
            <a:r>
              <a:rPr lang="en-US" b="1" dirty="0">
                <a:solidFill>
                  <a:schemeClr val="bg2"/>
                </a:solidFill>
              </a:rPr>
              <a:t>Give a high level explanation of real-world security protocols</a:t>
            </a:r>
          </a:p>
          <a:p>
            <a:r>
              <a:rPr lang="en-US" b="1" dirty="0">
                <a:solidFill>
                  <a:schemeClr val="bg2"/>
                </a:solidFill>
              </a:rPr>
              <a:t>Explain the principles of operational security mechanisms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50181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59BE8-23B5-8849-BEC8-CD4C28885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</a:t>
            </a:r>
            <a:r>
              <a:rPr lang="en-US" b="1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B3819-21ED-B544-B212-29E7E58AD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2"/>
                </a:solidFill>
              </a:rPr>
              <a:t>Explain the requirements for secure communication</a:t>
            </a:r>
          </a:p>
          <a:p>
            <a:r>
              <a:rPr lang="en-US" b="1" dirty="0">
                <a:solidFill>
                  <a:schemeClr val="bg2"/>
                </a:solidFill>
              </a:rPr>
              <a:t>Classify different encryption techniques</a:t>
            </a:r>
          </a:p>
          <a:p>
            <a:r>
              <a:rPr lang="en-US" b="1" dirty="0">
                <a:solidFill>
                  <a:schemeClr val="bg2"/>
                </a:solidFill>
              </a:rPr>
              <a:t>Compare and contrast message integrity strategies</a:t>
            </a:r>
          </a:p>
          <a:p>
            <a:r>
              <a:rPr lang="en-US" dirty="0"/>
              <a:t>Give a high level explanation of </a:t>
            </a:r>
            <a:r>
              <a:rPr lang="en-US" b="1" dirty="0"/>
              <a:t>real-world security protocols</a:t>
            </a:r>
          </a:p>
          <a:p>
            <a:r>
              <a:rPr lang="en-US" b="1" dirty="0">
                <a:solidFill>
                  <a:schemeClr val="bg2"/>
                </a:solidFill>
              </a:rPr>
              <a:t>Explain the principles of operational security mechanisms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470634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72467-DDDE-F548-92B6-1FD49F482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Real</a:t>
            </a:r>
            <a:r>
              <a:rPr lang="en-US" dirty="0"/>
              <a:t> </a:t>
            </a:r>
            <a:r>
              <a:rPr lang="en-US" b="1" dirty="0"/>
              <a:t>World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9F95D7-5DAD-6E43-AC03-911F917B41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2188" y="1858640"/>
            <a:ext cx="6147623" cy="37599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CFF4529-E16A-3647-A9DF-AFD1566732E9}"/>
              </a:ext>
            </a:extLst>
          </p:cNvPr>
          <p:cNvSpPr txBox="1"/>
          <p:nvPr/>
        </p:nvSpPr>
        <p:spPr>
          <a:xfrm>
            <a:off x="10354809" y="6321972"/>
            <a:ext cx="9989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Source: </a:t>
            </a:r>
            <a:r>
              <a:rPr lang="en-US" sz="1100" dirty="0" err="1"/>
              <a:t>xkcd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8474709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6DA25-AEDD-8C41-BB2C-BBD1FE179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Transport Layer Security </a:t>
            </a:r>
            <a:r>
              <a:rPr lang="en-US" b="1" dirty="0">
                <a:solidFill>
                  <a:schemeClr val="bg2"/>
                </a:solidFill>
              </a:rPr>
              <a:t>SSL &amp; TLS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F7D60-790D-304B-8551-49314D36D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97469"/>
          </a:xfrm>
        </p:spPr>
        <p:txBody>
          <a:bodyPr/>
          <a:lstStyle/>
          <a:p>
            <a:r>
              <a:rPr lang="en-US" b="1" dirty="0"/>
              <a:t>SSL/TLS </a:t>
            </a:r>
            <a:r>
              <a:rPr lang="en-US" dirty="0"/>
              <a:t>provides secure communication over TCP</a:t>
            </a:r>
          </a:p>
          <a:p>
            <a:r>
              <a:rPr lang="en-US" dirty="0"/>
              <a:t>Guarantees </a:t>
            </a:r>
            <a:r>
              <a:rPr lang="en-US" b="1" dirty="0"/>
              <a:t>Confidentiality, Integrity &amp; Authentication</a:t>
            </a:r>
          </a:p>
          <a:p>
            <a:r>
              <a:rPr lang="en-US" b="1" dirty="0"/>
              <a:t>Widely deployed </a:t>
            </a:r>
            <a:r>
              <a:rPr lang="en-US" dirty="0"/>
              <a:t>(billions $/year over SSL)</a:t>
            </a:r>
          </a:p>
          <a:p>
            <a:r>
              <a:rPr lang="en-US" dirty="0"/>
              <a:t>Provides an </a:t>
            </a:r>
            <a:r>
              <a:rPr lang="en-US" b="1" dirty="0"/>
              <a:t>API</a:t>
            </a:r>
            <a:r>
              <a:rPr lang="en-US" dirty="0"/>
              <a:t> to TCP applications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CFE1E04-82F8-E14F-82EE-E79D0988AA50}"/>
              </a:ext>
            </a:extLst>
          </p:cNvPr>
          <p:cNvGrpSpPr>
            <a:grpSpLocks/>
          </p:cNvGrpSpPr>
          <p:nvPr/>
        </p:nvGrpSpPr>
        <p:grpSpPr bwMode="auto">
          <a:xfrm>
            <a:off x="3168321" y="3758031"/>
            <a:ext cx="2266950" cy="2709863"/>
            <a:chOff x="727" y="1773"/>
            <a:chExt cx="1428" cy="170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F7F2469-08F6-7247-B205-31BE25F699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9" y="1773"/>
              <a:ext cx="1198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itchFamily="2" charset="2"/>
                <a:buChar char="v"/>
                <a:defRPr sz="28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sv-SE" altLang="sv-SE" sz="2000">
                <a:solidFill>
                  <a:srgbClr val="000000"/>
                </a:solidFill>
                <a:latin typeface="Helvetica" pitchFamily="2" charset="0"/>
                <a:cs typeface="Arial" charset="0"/>
              </a:endParaRPr>
            </a:p>
          </p:txBody>
        </p:sp>
        <p:sp>
          <p:nvSpPr>
            <p:cNvPr id="6" name="Text Box 5">
              <a:extLst>
                <a:ext uri="{FF2B5EF4-FFF2-40B4-BE49-F238E27FC236}">
                  <a16:creationId xmlns:a16="http://schemas.microsoft.com/office/drawing/2014/main" id="{6E28F8B6-B8F2-3B43-9D1F-11A6E1F9DE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1931"/>
              <a:ext cx="90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itchFamily="2" charset="2"/>
                <a:buChar char="v"/>
                <a:defRPr sz="28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sv-SE" sz="2000">
                  <a:solidFill>
                    <a:srgbClr val="000000"/>
                  </a:solidFill>
                  <a:latin typeface="Helvetica" pitchFamily="2" charset="0"/>
                  <a:cs typeface="Arial" charset="0"/>
                </a:rPr>
                <a:t>Application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AB459F1-F497-3D46-A855-374BE664CF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9" y="2349"/>
              <a:ext cx="1198" cy="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itchFamily="2" charset="2"/>
                <a:buChar char="v"/>
                <a:defRPr sz="28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sv-SE" altLang="sv-SE" sz="2000">
                <a:solidFill>
                  <a:srgbClr val="000000"/>
                </a:solidFill>
                <a:latin typeface="Helvetica" pitchFamily="2" charset="0"/>
                <a:cs typeface="Arial" charset="0"/>
              </a:endParaRPr>
            </a:p>
          </p:txBody>
        </p:sp>
        <p:sp>
          <p:nvSpPr>
            <p:cNvPr id="8" name="Text Box 7">
              <a:extLst>
                <a:ext uri="{FF2B5EF4-FFF2-40B4-BE49-F238E27FC236}">
                  <a16:creationId xmlns:a16="http://schemas.microsoft.com/office/drawing/2014/main" id="{8DA0045F-C6A1-9846-905F-7CAAAB33AE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427"/>
              <a:ext cx="44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itchFamily="2" charset="2"/>
                <a:buChar char="v"/>
                <a:defRPr sz="28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sv-SE" sz="2000">
                  <a:solidFill>
                    <a:srgbClr val="000000"/>
                  </a:solidFill>
                  <a:latin typeface="Helvetica" pitchFamily="2" charset="0"/>
                  <a:cs typeface="Arial" charset="0"/>
                </a:rPr>
                <a:t>TCP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B3F284E-4112-2F40-9F5B-08D6CD485B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9" y="2736"/>
              <a:ext cx="1198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itchFamily="2" charset="2"/>
                <a:buChar char="v"/>
                <a:defRPr sz="28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sv-SE" altLang="sv-SE" sz="2000">
                <a:solidFill>
                  <a:srgbClr val="000000"/>
                </a:solidFill>
                <a:latin typeface="Helvetica" pitchFamily="2" charset="0"/>
                <a:cs typeface="Arial" charset="0"/>
              </a:endParaRPr>
            </a:p>
          </p:txBody>
        </p:sp>
        <p:sp>
          <p:nvSpPr>
            <p:cNvPr id="10" name="Text Box 9">
              <a:extLst>
                <a:ext uri="{FF2B5EF4-FFF2-40B4-BE49-F238E27FC236}">
                  <a16:creationId xmlns:a16="http://schemas.microsoft.com/office/drawing/2014/main" id="{CEF086FD-134C-E445-B89C-198D73D8E3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82" y="2832"/>
              <a:ext cx="2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itchFamily="2" charset="2"/>
                <a:buChar char="v"/>
                <a:defRPr sz="28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sv-SE" sz="2000">
                  <a:solidFill>
                    <a:srgbClr val="000000"/>
                  </a:solidFill>
                  <a:latin typeface="Helvetica" pitchFamily="2" charset="0"/>
                  <a:cs typeface="Arial" charset="0"/>
                </a:rPr>
                <a:t>IP</a:t>
              </a:r>
            </a:p>
          </p:txBody>
        </p:sp>
        <p:sp>
          <p:nvSpPr>
            <p:cNvPr id="11" name="Text Box 10">
              <a:extLst>
                <a:ext uri="{FF2B5EF4-FFF2-40B4-BE49-F238E27FC236}">
                  <a16:creationId xmlns:a16="http://schemas.microsoft.com/office/drawing/2014/main" id="{8296267D-1430-E943-9C89-C734654C97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7" y="3228"/>
              <a:ext cx="142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itchFamily="2" charset="2"/>
                <a:buChar char="v"/>
                <a:defRPr sz="28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sv-SE" sz="2000" dirty="0">
                  <a:solidFill>
                    <a:schemeClr val="accent2"/>
                  </a:solidFill>
                  <a:latin typeface="Helvetica" pitchFamily="2" charset="0"/>
                  <a:cs typeface="Arial" charset="0"/>
                </a:rPr>
                <a:t>normal application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F18752B-6BB7-F641-AA21-88295B464F5A}"/>
              </a:ext>
            </a:extLst>
          </p:cNvPr>
          <p:cNvGrpSpPr>
            <a:grpSpLocks/>
          </p:cNvGrpSpPr>
          <p:nvPr/>
        </p:nvGrpSpPr>
        <p:grpSpPr bwMode="auto">
          <a:xfrm>
            <a:off x="6548108" y="3758031"/>
            <a:ext cx="2628900" cy="2709863"/>
            <a:chOff x="2524" y="1773"/>
            <a:chExt cx="1653" cy="1707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5BBFFC4-C5AA-AD49-BC16-064D7668A9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773"/>
              <a:ext cx="1200" cy="40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itchFamily="2" charset="2"/>
                <a:buChar char="v"/>
                <a:defRPr sz="28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sv-SE" altLang="sv-SE" sz="2000">
                <a:solidFill>
                  <a:srgbClr val="000000"/>
                </a:solidFill>
                <a:latin typeface="Helvetica" pitchFamily="2" charset="0"/>
                <a:cs typeface="Arial" charset="0"/>
              </a:endParaRPr>
            </a:p>
          </p:txBody>
        </p:sp>
        <p:sp>
          <p:nvSpPr>
            <p:cNvPr id="14" name="Text Box 13">
              <a:extLst>
                <a:ext uri="{FF2B5EF4-FFF2-40B4-BE49-F238E27FC236}">
                  <a16:creationId xmlns:a16="http://schemas.microsoft.com/office/drawing/2014/main" id="{502FAFD0-0CA9-E046-AC16-076F4658CE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7" y="1875"/>
              <a:ext cx="90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itchFamily="2" charset="2"/>
                <a:buChar char="v"/>
                <a:defRPr sz="28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sv-SE" sz="2000" dirty="0">
                  <a:solidFill>
                    <a:srgbClr val="000000"/>
                  </a:solidFill>
                  <a:latin typeface="Helvetica" pitchFamily="2" charset="0"/>
                  <a:cs typeface="Arial" charset="0"/>
                </a:rPr>
                <a:t>Application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3CD2353-03AE-E541-B1DC-C4180166BE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2181"/>
              <a:ext cx="1200" cy="315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itchFamily="2" charset="2"/>
                <a:buChar char="v"/>
                <a:defRPr sz="28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sv-SE" altLang="sv-SE" sz="2000">
                <a:solidFill>
                  <a:srgbClr val="000000"/>
                </a:solidFill>
                <a:latin typeface="Helvetica" pitchFamily="2" charset="0"/>
                <a:cs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2F9D847-9E79-4E42-B123-EB511C6BA2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2496"/>
              <a:ext cx="1200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itchFamily="2" charset="2"/>
                <a:buChar char="v"/>
                <a:defRPr sz="28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sv-SE" altLang="sv-SE" sz="2000">
                <a:solidFill>
                  <a:srgbClr val="000000"/>
                </a:solidFill>
                <a:latin typeface="Helvetica" pitchFamily="2" charset="0"/>
                <a:cs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D13D60F-60C2-F944-B743-5A9FD3A3FB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2832"/>
              <a:ext cx="1200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itchFamily="2" charset="2"/>
                <a:buChar char="v"/>
                <a:defRPr sz="28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sv-SE" altLang="sv-SE" sz="2000">
                <a:solidFill>
                  <a:srgbClr val="000000"/>
                </a:solidFill>
                <a:latin typeface="Helvetica" pitchFamily="2" charset="0"/>
                <a:cs typeface="Arial" charset="0"/>
              </a:endParaRPr>
            </a:p>
          </p:txBody>
        </p:sp>
        <p:sp>
          <p:nvSpPr>
            <p:cNvPr id="18" name="Text Box 17">
              <a:extLst>
                <a:ext uri="{FF2B5EF4-FFF2-40B4-BE49-F238E27FC236}">
                  <a16:creationId xmlns:a16="http://schemas.microsoft.com/office/drawing/2014/main" id="{D95C0393-465E-9141-9EF3-18C59B90C3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9" y="2218"/>
              <a:ext cx="42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itchFamily="2" charset="2"/>
                <a:buChar char="v"/>
                <a:defRPr sz="28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sv-SE" sz="2000" dirty="0">
                  <a:solidFill>
                    <a:schemeClr val="bg1"/>
                  </a:solidFill>
                  <a:latin typeface="Helvetica" pitchFamily="2" charset="0"/>
                  <a:cs typeface="Arial" charset="0"/>
                </a:rPr>
                <a:t>SSL</a:t>
              </a:r>
            </a:p>
          </p:txBody>
        </p:sp>
        <p:sp>
          <p:nvSpPr>
            <p:cNvPr id="19" name="Text Box 18">
              <a:extLst>
                <a:ext uri="{FF2B5EF4-FFF2-40B4-BE49-F238E27FC236}">
                  <a16:creationId xmlns:a16="http://schemas.microsoft.com/office/drawing/2014/main" id="{0D52E073-548A-954D-9146-C837AD427C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0" y="2545"/>
              <a:ext cx="44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itchFamily="2" charset="2"/>
                <a:buChar char="v"/>
                <a:defRPr sz="28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sv-SE" sz="2000">
                  <a:solidFill>
                    <a:srgbClr val="000000"/>
                  </a:solidFill>
                  <a:latin typeface="Helvetica" pitchFamily="2" charset="0"/>
                  <a:cs typeface="Arial" charset="0"/>
                </a:rPr>
                <a:t>TCP</a:t>
              </a:r>
            </a:p>
          </p:txBody>
        </p:sp>
        <p:sp>
          <p:nvSpPr>
            <p:cNvPr id="20" name="Text Box 19">
              <a:extLst>
                <a:ext uri="{FF2B5EF4-FFF2-40B4-BE49-F238E27FC236}">
                  <a16:creationId xmlns:a16="http://schemas.microsoft.com/office/drawing/2014/main" id="{DC98E625-32DE-5541-9E25-54A1A54C31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58" y="2870"/>
              <a:ext cx="26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itchFamily="2" charset="2"/>
                <a:buChar char="v"/>
                <a:defRPr sz="28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sv-SE" sz="2000">
                  <a:solidFill>
                    <a:srgbClr val="000000"/>
                  </a:solidFill>
                  <a:latin typeface="Helvetica" pitchFamily="2" charset="0"/>
                  <a:cs typeface="Arial" charset="0"/>
                </a:rPr>
                <a:t>IP</a:t>
              </a:r>
            </a:p>
          </p:txBody>
        </p:sp>
        <p:sp>
          <p:nvSpPr>
            <p:cNvPr id="21" name="Text Box 20">
              <a:extLst>
                <a:ext uri="{FF2B5EF4-FFF2-40B4-BE49-F238E27FC236}">
                  <a16:creationId xmlns:a16="http://schemas.microsoft.com/office/drawing/2014/main" id="{F956F3AB-A439-CE48-B5EB-53113E3ED2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4" y="3228"/>
              <a:ext cx="165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itchFamily="2" charset="2"/>
                <a:buChar char="v"/>
                <a:defRPr sz="28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sv-SE" sz="2000" dirty="0">
                  <a:solidFill>
                    <a:schemeClr val="accent6"/>
                  </a:solidFill>
                  <a:latin typeface="Helvetica" pitchFamily="2" charset="0"/>
                  <a:cs typeface="Arial" charset="0"/>
                </a:rPr>
                <a:t>application with SSL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08373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F4D6B-C7AA-C344-96C1-EF8B61D7F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00426" cy="974685"/>
          </a:xfrm>
        </p:spPr>
        <p:txBody>
          <a:bodyPr>
            <a:normAutofit/>
          </a:bodyPr>
          <a:lstStyle/>
          <a:p>
            <a:r>
              <a:rPr lang="en-US" dirty="0"/>
              <a:t>SSL</a:t>
            </a:r>
            <a:r>
              <a:rPr lang="en-US" b="1" dirty="0"/>
              <a:t> Handshake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D9BFF212-7EB0-DE4D-B02F-5B880836C1B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49" t="2277" r="827" b="1886"/>
          <a:stretch/>
        </p:blipFill>
        <p:spPr>
          <a:xfrm>
            <a:off x="1923600" y="1628776"/>
            <a:ext cx="8429625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9752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DD39C-0EE8-F842-8C9A-D5A84F0CE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SSL </a:t>
            </a:r>
            <a:r>
              <a:rPr lang="en-US" b="1" dirty="0"/>
              <a:t>Handshake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0B65A-032A-384C-981F-BF94AF48B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b="1" dirty="0">
                <a:latin typeface="Helvetica" pitchFamily="2" charset="0"/>
              </a:rPr>
              <a:t>Client</a:t>
            </a:r>
            <a:r>
              <a:rPr lang="en-US" dirty="0">
                <a:latin typeface="Helvetica" pitchFamily="2" charset="0"/>
              </a:rPr>
              <a:t> sends </a:t>
            </a:r>
            <a:r>
              <a:rPr lang="en-US" i="1" dirty="0">
                <a:latin typeface="Helvetica" pitchFamily="2" charset="0"/>
              </a:rPr>
              <a:t>(supported algorithms, client nonce)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latin typeface="Helvetica" pitchFamily="2" charset="0"/>
              </a:rPr>
              <a:t>Server</a:t>
            </a:r>
            <a:r>
              <a:rPr lang="en-US" dirty="0">
                <a:latin typeface="Helvetica" pitchFamily="2" charset="0"/>
              </a:rPr>
              <a:t> chooses algorithms from list; sends back:</a:t>
            </a:r>
            <a:br>
              <a:rPr lang="en-US" dirty="0">
                <a:latin typeface="Helvetica" pitchFamily="2" charset="0"/>
              </a:rPr>
            </a:br>
            <a:r>
              <a:rPr lang="en-US" i="1" dirty="0">
                <a:latin typeface="Helvetica" pitchFamily="2" charset="0"/>
              </a:rPr>
              <a:t>(algorithms choice, certificate, server nonce)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latin typeface="Helvetica" pitchFamily="2" charset="0"/>
              </a:rPr>
              <a:t>Client</a:t>
            </a:r>
            <a:r>
              <a:rPr lang="en-US" dirty="0">
                <a:latin typeface="Helvetica" pitchFamily="2" charset="0"/>
              </a:rPr>
              <a:t> verifies certificate, extracts server’s public key, generates PMS, encrypts with server’s public key, sends to server </a:t>
            </a:r>
            <a:r>
              <a:rPr lang="en-US" i="1" dirty="0">
                <a:latin typeface="Helvetica" pitchFamily="2" charset="0"/>
              </a:rPr>
              <a:t>(encrypted PMS)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latin typeface="Helvetica" pitchFamily="2" charset="0"/>
              </a:rPr>
              <a:t>Client</a:t>
            </a:r>
            <a:r>
              <a:rPr lang="en-US" dirty="0">
                <a:latin typeface="Helvetica" pitchFamily="2" charset="0"/>
              </a:rPr>
              <a:t> and </a:t>
            </a:r>
            <a:r>
              <a:rPr lang="en-US" b="1" dirty="0">
                <a:latin typeface="Helvetica" pitchFamily="2" charset="0"/>
              </a:rPr>
              <a:t>Server</a:t>
            </a:r>
            <a:r>
              <a:rPr lang="en-US" dirty="0">
                <a:latin typeface="Helvetica" pitchFamily="2" charset="0"/>
              </a:rPr>
              <a:t> independently compute </a:t>
            </a:r>
            <a:br>
              <a:rPr lang="en-US" dirty="0">
                <a:latin typeface="Helvetica" pitchFamily="2" charset="0"/>
              </a:rPr>
            </a:br>
            <a:r>
              <a:rPr lang="en-US" dirty="0">
                <a:latin typeface="Helvetica" pitchFamily="2" charset="0"/>
              </a:rPr>
              <a:t>encryption and MAC keys from PMS and nonces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latin typeface="Helvetica" pitchFamily="2" charset="0"/>
              </a:rPr>
              <a:t>Client</a:t>
            </a:r>
            <a:r>
              <a:rPr lang="en-US" dirty="0">
                <a:latin typeface="Helvetica" pitchFamily="2" charset="0"/>
              </a:rPr>
              <a:t> sends a MAC of all the handshake messages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latin typeface="Helvetica" pitchFamily="2" charset="0"/>
              </a:rPr>
              <a:t>Server</a:t>
            </a:r>
            <a:r>
              <a:rPr lang="en-US" dirty="0">
                <a:latin typeface="Helvetica" pitchFamily="2" charset="0"/>
              </a:rPr>
              <a:t> sends a MAC of all the handshake messages</a:t>
            </a:r>
          </a:p>
        </p:txBody>
      </p:sp>
    </p:spTree>
    <p:extLst>
      <p:ext uri="{BB962C8B-B14F-4D97-AF65-F5344CB8AC3E}">
        <p14:creationId xmlns:p14="http://schemas.microsoft.com/office/powerpoint/2010/main" val="38436473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DA5E1-8FE5-EC4F-A822-B06173B97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Devil</a:t>
            </a:r>
            <a:r>
              <a:rPr lang="en-US" dirty="0"/>
              <a:t> is in the </a:t>
            </a:r>
            <a:r>
              <a:rPr lang="en-US" b="1" dirty="0"/>
              <a:t>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BF7C2-6E5D-6E46-9969-C57B33D41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two final steps </a:t>
            </a:r>
            <a:r>
              <a:rPr lang="en-US" b="1" dirty="0"/>
              <a:t>protect handshake </a:t>
            </a:r>
            <a:r>
              <a:rPr lang="en-US" dirty="0"/>
              <a:t>from </a:t>
            </a:r>
            <a:r>
              <a:rPr lang="en-US" b="1" dirty="0"/>
              <a:t>tampering </a:t>
            </a:r>
            <a:br>
              <a:rPr lang="en-US" dirty="0"/>
            </a:br>
            <a:r>
              <a:rPr lang="en-US" dirty="0"/>
              <a:t>(e.g. weak algorithm suggestions)</a:t>
            </a:r>
          </a:p>
          <a:p>
            <a:r>
              <a:rPr lang="en-US" dirty="0">
                <a:latin typeface="Helvetica" pitchFamily="2" charset="0"/>
              </a:rPr>
              <a:t>Why </a:t>
            </a:r>
            <a:r>
              <a:rPr lang="en-US" b="1" dirty="0">
                <a:latin typeface="Helvetica" pitchFamily="2" charset="0"/>
              </a:rPr>
              <a:t>two random nonces</a:t>
            </a:r>
            <a:r>
              <a:rPr lang="en-US" dirty="0">
                <a:latin typeface="Helvetica" pitchFamily="2" charset="0"/>
              </a:rPr>
              <a:t>? </a:t>
            </a:r>
          </a:p>
          <a:p>
            <a:r>
              <a:rPr lang="en-US" dirty="0">
                <a:latin typeface="Helvetica" pitchFamily="2" charset="0"/>
              </a:rPr>
              <a:t>Suppose Trudy sniffs all messages between Alice &amp; Bob</a:t>
            </a:r>
          </a:p>
          <a:p>
            <a:r>
              <a:rPr lang="en-US" dirty="0">
                <a:latin typeface="Helvetica" pitchFamily="2" charset="0"/>
              </a:rPr>
              <a:t>Next day, Trudy sets up TCP connection with Bob, sends exact same sequence of records (without being able to decrypt it)</a:t>
            </a:r>
          </a:p>
          <a:p>
            <a:pPr lvl="1"/>
            <a:r>
              <a:rPr lang="en-US" dirty="0">
                <a:latin typeface="Helvetica" pitchFamily="2" charset="0"/>
              </a:rPr>
              <a:t>Bob (Amazon) thinks Alice made two separate orders for the same thing</a:t>
            </a:r>
          </a:p>
          <a:p>
            <a:pPr lvl="1"/>
            <a:r>
              <a:rPr lang="en-US" dirty="0">
                <a:latin typeface="Helvetica" pitchFamily="2" charset="0"/>
              </a:rPr>
              <a:t>solution: Bob sends different random nonce for each connection. This causes encryption keys to be different on the two days</a:t>
            </a:r>
          </a:p>
          <a:p>
            <a:pPr lvl="1"/>
            <a:r>
              <a:rPr lang="en-US" dirty="0">
                <a:latin typeface="Helvetica" pitchFamily="2" charset="0"/>
              </a:rPr>
              <a:t>Trudy</a:t>
            </a:r>
            <a:r>
              <a:rPr lang="ja-JP" altLang="en-US" dirty="0">
                <a:latin typeface="Helvetica" pitchFamily="2" charset="0"/>
              </a:rPr>
              <a:t>’</a:t>
            </a:r>
            <a:r>
              <a:rPr lang="en-US" altLang="ja-JP" dirty="0">
                <a:latin typeface="Helvetica" pitchFamily="2" charset="0"/>
              </a:rPr>
              <a:t>s messages will fail Bob</a:t>
            </a:r>
            <a:r>
              <a:rPr lang="ja-JP" altLang="en-US" dirty="0">
                <a:latin typeface="Helvetica" pitchFamily="2" charset="0"/>
              </a:rPr>
              <a:t>’</a:t>
            </a:r>
            <a:r>
              <a:rPr lang="en-US" altLang="ja-JP" dirty="0">
                <a:latin typeface="Helvetica" pitchFamily="2" charset="0"/>
              </a:rPr>
              <a:t>s integrity check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44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C8C85-9F12-3D42-94E7-B64C3BC9D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Virtual Private Networks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76A34-9A7A-B241-B17E-9AA28F351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Institutions often want </a:t>
            </a:r>
            <a:r>
              <a:rPr lang="en-US" b="1" dirty="0"/>
              <a:t>private networks </a:t>
            </a:r>
            <a:r>
              <a:rPr lang="en-US" dirty="0"/>
              <a:t>for security </a:t>
            </a:r>
          </a:p>
          <a:p>
            <a:r>
              <a:rPr lang="en-US" dirty="0"/>
              <a:t>Separate routers, links, DNS infrastructure → </a:t>
            </a:r>
            <a:r>
              <a:rPr lang="en-US" b="1" dirty="0"/>
              <a:t>high cost</a:t>
            </a:r>
          </a:p>
          <a:p>
            <a:r>
              <a:rPr lang="en-US" dirty="0"/>
              <a:t>The alternative is using a </a:t>
            </a:r>
            <a:r>
              <a:rPr lang="en-US" b="1" dirty="0"/>
              <a:t>Virtual Private Network (VPN)</a:t>
            </a:r>
          </a:p>
          <a:p>
            <a:r>
              <a:rPr lang="en-US" dirty="0"/>
              <a:t>Institution’s inter-office traffic is sent </a:t>
            </a:r>
            <a:r>
              <a:rPr lang="en-US" b="1" dirty="0"/>
              <a:t>over public Internet </a:t>
            </a:r>
            <a:r>
              <a:rPr lang="en-US" dirty="0"/>
              <a:t>instead </a:t>
            </a:r>
          </a:p>
          <a:p>
            <a:r>
              <a:rPr lang="en-US" b="1" dirty="0"/>
              <a:t>Encrypted</a:t>
            </a:r>
            <a:r>
              <a:rPr lang="en-US" dirty="0"/>
              <a:t> before entering public Internet</a:t>
            </a:r>
          </a:p>
          <a:p>
            <a:r>
              <a:rPr lang="en-US" b="1" dirty="0"/>
              <a:t>Logically separate </a:t>
            </a:r>
            <a:r>
              <a:rPr lang="en-US" dirty="0"/>
              <a:t>from other traffic</a:t>
            </a:r>
          </a:p>
          <a:p>
            <a:r>
              <a:rPr lang="en-US" dirty="0"/>
              <a:t>VPNs can be implemented using various </a:t>
            </a:r>
            <a:r>
              <a:rPr lang="en-US" b="1" dirty="0"/>
              <a:t>protocols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IPSec</a:t>
            </a:r>
            <a:r>
              <a:rPr lang="en-US" dirty="0"/>
              <a:t>, SSL/TLS, SSH…)</a:t>
            </a:r>
          </a:p>
        </p:txBody>
      </p:sp>
    </p:spTree>
    <p:extLst>
      <p:ext uri="{BB962C8B-B14F-4D97-AF65-F5344CB8AC3E}">
        <p14:creationId xmlns:p14="http://schemas.microsoft.com/office/powerpoint/2010/main" val="3132967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A188F-1D96-BB41-A6D2-F6BC34207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Network Layer Security </a:t>
            </a:r>
            <a:r>
              <a:rPr lang="en-US" dirty="0">
                <a:solidFill>
                  <a:schemeClr val="bg2"/>
                </a:solidFill>
              </a:rPr>
              <a:t>IPsec</a:t>
            </a:r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01E23D86-D6DB-4C42-BF1A-FEB4F6F1AAC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42719" y="1798773"/>
            <a:ext cx="3230563" cy="598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Helvetica" pitchFamily="2" charset="0"/>
            </a:endParaRPr>
          </a:p>
        </p:txBody>
      </p:sp>
      <p:sp>
        <p:nvSpPr>
          <p:cNvPr id="5" name="Line 36">
            <a:extLst>
              <a:ext uri="{FF2B5EF4-FFF2-40B4-BE49-F238E27FC236}">
                <a16:creationId xmlns:a16="http://schemas.microsoft.com/office/drawing/2014/main" id="{C5005EDC-D9B1-BE4C-A420-6073C676F2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28119" y="1722573"/>
            <a:ext cx="457200" cy="2460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Helvetica" pitchFamily="2" charset="0"/>
            </a:endParaRPr>
          </a:p>
        </p:txBody>
      </p:sp>
      <p:sp>
        <p:nvSpPr>
          <p:cNvPr id="6" name="Line 37">
            <a:extLst>
              <a:ext uri="{FF2B5EF4-FFF2-40B4-BE49-F238E27FC236}">
                <a16:creationId xmlns:a16="http://schemas.microsoft.com/office/drawing/2014/main" id="{A2FAC57F-5BCE-C549-B9A2-21320CFB52A7}"/>
              </a:ext>
            </a:extLst>
          </p:cNvPr>
          <p:cNvSpPr>
            <a:spLocks noChangeShapeType="1"/>
          </p:cNvSpPr>
          <p:nvPr/>
        </p:nvSpPr>
        <p:spPr bwMode="auto">
          <a:xfrm>
            <a:off x="5537919" y="2027373"/>
            <a:ext cx="10668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Helvetica" pitchFamily="2" charset="0"/>
            </a:endParaRPr>
          </a:p>
        </p:txBody>
      </p:sp>
      <p:sp>
        <p:nvSpPr>
          <p:cNvPr id="7" name="Line 48">
            <a:extLst>
              <a:ext uri="{FF2B5EF4-FFF2-40B4-BE49-F238E27FC236}">
                <a16:creationId xmlns:a16="http://schemas.microsoft.com/office/drawing/2014/main" id="{55425000-F002-EE41-B57E-5DA196D93B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89919" y="4516573"/>
            <a:ext cx="665163" cy="109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Helvetica" pitchFamily="2" charset="0"/>
            </a:endParaRPr>
          </a:p>
        </p:txBody>
      </p:sp>
      <p:sp>
        <p:nvSpPr>
          <p:cNvPr id="8" name="Line 49">
            <a:extLst>
              <a:ext uri="{FF2B5EF4-FFF2-40B4-BE49-F238E27FC236}">
                <a16:creationId xmlns:a16="http://schemas.microsoft.com/office/drawing/2014/main" id="{FA59A783-89AC-D144-B6CD-AB09BA19DB4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28119" y="4602298"/>
            <a:ext cx="76200" cy="1158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Helvetica" pitchFamily="2" charset="0"/>
            </a:endParaRPr>
          </a:p>
        </p:txBody>
      </p:sp>
      <p:sp>
        <p:nvSpPr>
          <p:cNvPr id="9" name="Line 51">
            <a:extLst>
              <a:ext uri="{FF2B5EF4-FFF2-40B4-BE49-F238E27FC236}">
                <a16:creationId xmlns:a16="http://schemas.microsoft.com/office/drawing/2014/main" id="{4D8B52E0-5E43-4A4B-BF7A-34103F31AEE2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3544" y="4462598"/>
            <a:ext cx="765175" cy="1298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Helvetica" pitchFamily="2" charset="0"/>
            </a:endParaRPr>
          </a:p>
        </p:txBody>
      </p:sp>
      <p:sp>
        <p:nvSpPr>
          <p:cNvPr id="10" name="Line 62">
            <a:extLst>
              <a:ext uri="{FF2B5EF4-FFF2-40B4-BE49-F238E27FC236}">
                <a16:creationId xmlns:a16="http://schemas.microsoft.com/office/drawing/2014/main" id="{50FD551D-320D-BF42-AB19-6CA0ED403E5D}"/>
              </a:ext>
            </a:extLst>
          </p:cNvPr>
          <p:cNvSpPr>
            <a:spLocks noChangeShapeType="1"/>
          </p:cNvSpPr>
          <p:nvPr/>
        </p:nvSpPr>
        <p:spPr bwMode="auto">
          <a:xfrm>
            <a:off x="6604719" y="4237173"/>
            <a:ext cx="3048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Helvetica" pitchFamily="2" charset="0"/>
            </a:endParaRPr>
          </a:p>
        </p:txBody>
      </p:sp>
      <p:sp>
        <p:nvSpPr>
          <p:cNvPr id="11" name="Line 63">
            <a:extLst>
              <a:ext uri="{FF2B5EF4-FFF2-40B4-BE49-F238E27FC236}">
                <a16:creationId xmlns:a16="http://schemas.microsoft.com/office/drawing/2014/main" id="{14CF58A6-E0A7-8646-A66C-66F012F00C57}"/>
              </a:ext>
            </a:extLst>
          </p:cNvPr>
          <p:cNvSpPr>
            <a:spLocks noChangeShapeType="1"/>
          </p:cNvSpPr>
          <p:nvPr/>
        </p:nvSpPr>
        <p:spPr bwMode="auto">
          <a:xfrm>
            <a:off x="6909519" y="4160973"/>
            <a:ext cx="1219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Helvetica" pitchFamily="2" charset="0"/>
            </a:endParaRPr>
          </a:p>
        </p:txBody>
      </p:sp>
      <p:grpSp>
        <p:nvGrpSpPr>
          <p:cNvPr id="12" name="Group 64">
            <a:extLst>
              <a:ext uri="{FF2B5EF4-FFF2-40B4-BE49-F238E27FC236}">
                <a16:creationId xmlns:a16="http://schemas.microsoft.com/office/drawing/2014/main" id="{A74A901A-6456-FA49-9F0A-F5F06B188E34}"/>
              </a:ext>
            </a:extLst>
          </p:cNvPr>
          <p:cNvGrpSpPr>
            <a:grpSpLocks/>
          </p:cNvGrpSpPr>
          <p:nvPr/>
        </p:nvGrpSpPr>
        <p:grpSpPr bwMode="auto">
          <a:xfrm rot="614183">
            <a:off x="6768232" y="1652723"/>
            <a:ext cx="1828800" cy="425450"/>
            <a:chOff x="3792" y="1056"/>
            <a:chExt cx="1152" cy="192"/>
          </a:xfrm>
          <a:solidFill>
            <a:schemeClr val="accent5"/>
          </a:solidFill>
        </p:grpSpPr>
        <p:sp>
          <p:nvSpPr>
            <p:cNvPr id="13" name="Rectangle 65">
              <a:extLst>
                <a:ext uri="{FF2B5EF4-FFF2-40B4-BE49-F238E27FC236}">
                  <a16:creationId xmlns:a16="http://schemas.microsoft.com/office/drawing/2014/main" id="{9147F45A-7E3E-2D43-B897-0D4286A18A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2" y="1056"/>
              <a:ext cx="336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solidFill>
                    <a:schemeClr val="bg1"/>
                  </a:solidFill>
                  <a:latin typeface="Helvetica" pitchFamily="2" charset="0"/>
                </a:rPr>
                <a:t>IP</a:t>
              </a:r>
            </a:p>
            <a:p>
              <a:pPr algn="ctr" eaLnBrk="1" hangingPunct="1"/>
              <a:r>
                <a:rPr lang="en-US" sz="1000" dirty="0">
                  <a:solidFill>
                    <a:schemeClr val="bg1"/>
                  </a:solidFill>
                  <a:latin typeface="Helvetica" pitchFamily="2" charset="0"/>
                </a:rPr>
                <a:t>header</a:t>
              </a:r>
            </a:p>
          </p:txBody>
        </p:sp>
        <p:sp>
          <p:nvSpPr>
            <p:cNvPr id="14" name="Rectangle 66">
              <a:extLst>
                <a:ext uri="{FF2B5EF4-FFF2-40B4-BE49-F238E27FC236}">
                  <a16:creationId xmlns:a16="http://schemas.microsoft.com/office/drawing/2014/main" id="{831087E2-CD6C-9F4C-92F8-D7C3C404D9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056"/>
              <a:ext cx="336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solidFill>
                    <a:schemeClr val="bg1"/>
                  </a:solidFill>
                  <a:latin typeface="Helvetica" pitchFamily="2" charset="0"/>
                </a:rPr>
                <a:t>IPsec</a:t>
              </a:r>
            </a:p>
            <a:p>
              <a:pPr algn="ctr" eaLnBrk="1" hangingPunct="1"/>
              <a:r>
                <a:rPr lang="en-US" sz="1000" dirty="0">
                  <a:solidFill>
                    <a:schemeClr val="bg1"/>
                  </a:solidFill>
                  <a:latin typeface="Helvetica" pitchFamily="2" charset="0"/>
                </a:rPr>
                <a:t>header</a:t>
              </a:r>
            </a:p>
          </p:txBody>
        </p:sp>
        <p:sp>
          <p:nvSpPr>
            <p:cNvPr id="15" name="Rectangle 67">
              <a:extLst>
                <a:ext uri="{FF2B5EF4-FFF2-40B4-BE49-F238E27FC236}">
                  <a16:creationId xmlns:a16="http://schemas.microsoft.com/office/drawing/2014/main" id="{EEF47C90-86F7-0442-B0ED-24495CCAC1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1056"/>
              <a:ext cx="480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solidFill>
                    <a:schemeClr val="bg1"/>
                  </a:solidFill>
                  <a:latin typeface="Helvetica" pitchFamily="2" charset="0"/>
                </a:rPr>
                <a:t>Secure</a:t>
              </a:r>
            </a:p>
            <a:p>
              <a:pPr algn="ctr" eaLnBrk="1" hangingPunct="1"/>
              <a:r>
                <a:rPr lang="en-US" sz="1000" dirty="0">
                  <a:solidFill>
                    <a:schemeClr val="bg1"/>
                  </a:solidFill>
                  <a:latin typeface="Helvetica" pitchFamily="2" charset="0"/>
                </a:rPr>
                <a:t>payload</a:t>
              </a:r>
            </a:p>
          </p:txBody>
        </p:sp>
      </p:grpSp>
      <p:grpSp>
        <p:nvGrpSpPr>
          <p:cNvPr id="16" name="Group 68">
            <a:extLst>
              <a:ext uri="{FF2B5EF4-FFF2-40B4-BE49-F238E27FC236}">
                <a16:creationId xmlns:a16="http://schemas.microsoft.com/office/drawing/2014/main" id="{B9D895EA-7CCA-8E49-BAE0-394D5C3A5397}"/>
              </a:ext>
            </a:extLst>
          </p:cNvPr>
          <p:cNvGrpSpPr>
            <a:grpSpLocks/>
          </p:cNvGrpSpPr>
          <p:nvPr/>
        </p:nvGrpSpPr>
        <p:grpSpPr bwMode="auto">
          <a:xfrm rot="-4660239">
            <a:off x="2330376" y="2910816"/>
            <a:ext cx="1828800" cy="385763"/>
            <a:chOff x="3792" y="1056"/>
            <a:chExt cx="1152" cy="192"/>
          </a:xfrm>
          <a:solidFill>
            <a:schemeClr val="accent5"/>
          </a:solidFill>
        </p:grpSpPr>
        <p:sp>
          <p:nvSpPr>
            <p:cNvPr id="17" name="Rectangle 69">
              <a:extLst>
                <a:ext uri="{FF2B5EF4-FFF2-40B4-BE49-F238E27FC236}">
                  <a16:creationId xmlns:a16="http://schemas.microsoft.com/office/drawing/2014/main" id="{0E93431B-3870-2245-BFB1-DFB189B13F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2" y="1056"/>
              <a:ext cx="336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solidFill>
                    <a:schemeClr val="bg1"/>
                  </a:solidFill>
                  <a:latin typeface="Helvetica" pitchFamily="2" charset="0"/>
                </a:rPr>
                <a:t>IP</a:t>
              </a:r>
            </a:p>
            <a:p>
              <a:pPr algn="ctr" eaLnBrk="1" hangingPunct="1"/>
              <a:r>
                <a:rPr lang="en-US" sz="1000" dirty="0">
                  <a:solidFill>
                    <a:schemeClr val="bg1"/>
                  </a:solidFill>
                  <a:latin typeface="Helvetica" pitchFamily="2" charset="0"/>
                </a:rPr>
                <a:t>header</a:t>
              </a:r>
            </a:p>
          </p:txBody>
        </p:sp>
        <p:sp>
          <p:nvSpPr>
            <p:cNvPr id="18" name="Rectangle 70">
              <a:extLst>
                <a:ext uri="{FF2B5EF4-FFF2-40B4-BE49-F238E27FC236}">
                  <a16:creationId xmlns:a16="http://schemas.microsoft.com/office/drawing/2014/main" id="{5E5317B6-9E40-AC4D-9DD1-365071D71A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056"/>
              <a:ext cx="336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solidFill>
                    <a:schemeClr val="bg1"/>
                  </a:solidFill>
                  <a:latin typeface="Helvetica" pitchFamily="2" charset="0"/>
                </a:rPr>
                <a:t>IPsec</a:t>
              </a:r>
            </a:p>
            <a:p>
              <a:pPr algn="ctr" eaLnBrk="1" hangingPunct="1"/>
              <a:r>
                <a:rPr lang="en-US" sz="1000" dirty="0">
                  <a:solidFill>
                    <a:schemeClr val="bg1"/>
                  </a:solidFill>
                  <a:latin typeface="Helvetica" pitchFamily="2" charset="0"/>
                </a:rPr>
                <a:t>header</a:t>
              </a:r>
            </a:p>
          </p:txBody>
        </p:sp>
        <p:sp>
          <p:nvSpPr>
            <p:cNvPr id="19" name="Rectangle 71">
              <a:extLst>
                <a:ext uri="{FF2B5EF4-FFF2-40B4-BE49-F238E27FC236}">
                  <a16:creationId xmlns:a16="http://schemas.microsoft.com/office/drawing/2014/main" id="{540B9131-BF8C-2E4E-9B1E-5E2BD3006E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1056"/>
              <a:ext cx="480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solidFill>
                    <a:schemeClr val="bg1"/>
                  </a:solidFill>
                  <a:latin typeface="Helvetica" pitchFamily="2" charset="0"/>
                </a:rPr>
                <a:t>Secure</a:t>
              </a:r>
            </a:p>
            <a:p>
              <a:pPr algn="ctr" eaLnBrk="1" hangingPunct="1"/>
              <a:r>
                <a:rPr lang="en-US" sz="1000" dirty="0">
                  <a:solidFill>
                    <a:schemeClr val="bg1"/>
                  </a:solidFill>
                  <a:latin typeface="Helvetica" pitchFamily="2" charset="0"/>
                </a:rPr>
                <a:t>payload</a:t>
              </a:r>
            </a:p>
          </p:txBody>
        </p:sp>
      </p:grpSp>
      <p:grpSp>
        <p:nvGrpSpPr>
          <p:cNvPr id="20" name="Group 72">
            <a:extLst>
              <a:ext uri="{FF2B5EF4-FFF2-40B4-BE49-F238E27FC236}">
                <a16:creationId xmlns:a16="http://schemas.microsoft.com/office/drawing/2014/main" id="{30642CDF-F82B-A44B-A026-05C746B261B6}"/>
              </a:ext>
            </a:extLst>
          </p:cNvPr>
          <p:cNvGrpSpPr>
            <a:grpSpLocks/>
          </p:cNvGrpSpPr>
          <p:nvPr/>
        </p:nvGrpSpPr>
        <p:grpSpPr bwMode="auto">
          <a:xfrm rot="3745751">
            <a:off x="5515694" y="2917960"/>
            <a:ext cx="1828800" cy="406400"/>
            <a:chOff x="3792" y="1056"/>
            <a:chExt cx="1152" cy="192"/>
          </a:xfrm>
          <a:solidFill>
            <a:schemeClr val="accent5"/>
          </a:solidFill>
        </p:grpSpPr>
        <p:sp>
          <p:nvSpPr>
            <p:cNvPr id="21" name="Rectangle 73">
              <a:extLst>
                <a:ext uri="{FF2B5EF4-FFF2-40B4-BE49-F238E27FC236}">
                  <a16:creationId xmlns:a16="http://schemas.microsoft.com/office/drawing/2014/main" id="{9AF7C1E1-1993-D845-94F4-8FF3BFF3C0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2" y="1056"/>
              <a:ext cx="336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solidFill>
                    <a:schemeClr val="bg1"/>
                  </a:solidFill>
                  <a:latin typeface="Helvetica" pitchFamily="2" charset="0"/>
                </a:rPr>
                <a:t>IP</a:t>
              </a:r>
            </a:p>
            <a:p>
              <a:pPr algn="ctr" eaLnBrk="1" hangingPunct="1"/>
              <a:r>
                <a:rPr lang="en-US" sz="1000" dirty="0">
                  <a:solidFill>
                    <a:schemeClr val="bg1"/>
                  </a:solidFill>
                  <a:latin typeface="Helvetica" pitchFamily="2" charset="0"/>
                </a:rPr>
                <a:t>header</a:t>
              </a:r>
            </a:p>
          </p:txBody>
        </p:sp>
        <p:sp>
          <p:nvSpPr>
            <p:cNvPr id="22" name="Rectangle 74">
              <a:extLst>
                <a:ext uri="{FF2B5EF4-FFF2-40B4-BE49-F238E27FC236}">
                  <a16:creationId xmlns:a16="http://schemas.microsoft.com/office/drawing/2014/main" id="{AF53A968-9773-F148-9688-8329FAEBC5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056"/>
              <a:ext cx="336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solidFill>
                    <a:schemeClr val="bg1"/>
                  </a:solidFill>
                  <a:latin typeface="Helvetica" pitchFamily="2" charset="0"/>
                </a:rPr>
                <a:t>IPsec</a:t>
              </a:r>
            </a:p>
            <a:p>
              <a:pPr algn="ctr" eaLnBrk="1" hangingPunct="1"/>
              <a:r>
                <a:rPr lang="en-US" sz="1000" dirty="0">
                  <a:solidFill>
                    <a:schemeClr val="bg1"/>
                  </a:solidFill>
                  <a:latin typeface="Helvetica" pitchFamily="2" charset="0"/>
                </a:rPr>
                <a:t>header</a:t>
              </a:r>
            </a:p>
          </p:txBody>
        </p:sp>
        <p:sp>
          <p:nvSpPr>
            <p:cNvPr id="23" name="Rectangle 75">
              <a:extLst>
                <a:ext uri="{FF2B5EF4-FFF2-40B4-BE49-F238E27FC236}">
                  <a16:creationId xmlns:a16="http://schemas.microsoft.com/office/drawing/2014/main" id="{CB42DD81-7063-4A48-A544-F7E2CF7491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1056"/>
              <a:ext cx="480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solidFill>
                    <a:schemeClr val="bg1"/>
                  </a:solidFill>
                  <a:latin typeface="Helvetica" pitchFamily="2" charset="0"/>
                </a:rPr>
                <a:t>Secure</a:t>
              </a:r>
            </a:p>
            <a:p>
              <a:pPr algn="ctr" eaLnBrk="1" hangingPunct="1"/>
              <a:r>
                <a:rPr lang="en-US" sz="1000" dirty="0">
                  <a:solidFill>
                    <a:schemeClr val="bg1"/>
                  </a:solidFill>
                  <a:latin typeface="Helvetica" pitchFamily="2" charset="0"/>
                </a:rPr>
                <a:t>payload</a:t>
              </a:r>
            </a:p>
          </p:txBody>
        </p:sp>
      </p:grpSp>
      <p:grpSp>
        <p:nvGrpSpPr>
          <p:cNvPr id="24" name="Group 76">
            <a:extLst>
              <a:ext uri="{FF2B5EF4-FFF2-40B4-BE49-F238E27FC236}">
                <a16:creationId xmlns:a16="http://schemas.microsoft.com/office/drawing/2014/main" id="{8F2B421D-795E-EE4F-BCE7-FC11A5E13AAF}"/>
              </a:ext>
            </a:extLst>
          </p:cNvPr>
          <p:cNvGrpSpPr>
            <a:grpSpLocks/>
          </p:cNvGrpSpPr>
          <p:nvPr/>
        </p:nvGrpSpPr>
        <p:grpSpPr bwMode="auto">
          <a:xfrm rot="-3587012">
            <a:off x="1891432" y="4540385"/>
            <a:ext cx="1295400" cy="361950"/>
            <a:chOff x="4320" y="1728"/>
            <a:chExt cx="816" cy="192"/>
          </a:xfrm>
          <a:solidFill>
            <a:schemeClr val="accent2"/>
          </a:solidFill>
        </p:grpSpPr>
        <p:sp>
          <p:nvSpPr>
            <p:cNvPr id="25" name="Rectangle 77">
              <a:extLst>
                <a:ext uri="{FF2B5EF4-FFF2-40B4-BE49-F238E27FC236}">
                  <a16:creationId xmlns:a16="http://schemas.microsoft.com/office/drawing/2014/main" id="{2DBA5A40-9882-6345-BAAF-92D465E928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1728"/>
              <a:ext cx="336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solidFill>
                    <a:schemeClr val="bg1"/>
                  </a:solidFill>
                  <a:latin typeface="Helvetica" pitchFamily="2" charset="0"/>
                </a:rPr>
                <a:t>IP</a:t>
              </a:r>
            </a:p>
            <a:p>
              <a:pPr algn="ctr" eaLnBrk="1" hangingPunct="1"/>
              <a:r>
                <a:rPr lang="en-US" sz="1000" dirty="0">
                  <a:solidFill>
                    <a:schemeClr val="bg1"/>
                  </a:solidFill>
                  <a:latin typeface="Helvetica" pitchFamily="2" charset="0"/>
                </a:rPr>
                <a:t>header</a:t>
              </a:r>
            </a:p>
          </p:txBody>
        </p:sp>
        <p:sp>
          <p:nvSpPr>
            <p:cNvPr id="26" name="Rectangle 78">
              <a:extLst>
                <a:ext uri="{FF2B5EF4-FFF2-40B4-BE49-F238E27FC236}">
                  <a16:creationId xmlns:a16="http://schemas.microsoft.com/office/drawing/2014/main" id="{854FADEE-109D-864E-B70A-B59A62A9A1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1728"/>
              <a:ext cx="480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solidFill>
                    <a:schemeClr val="bg1"/>
                  </a:solidFill>
                  <a:latin typeface="Helvetica" pitchFamily="2" charset="0"/>
                </a:rPr>
                <a:t>payload</a:t>
              </a:r>
            </a:p>
          </p:txBody>
        </p:sp>
      </p:grpSp>
      <p:grpSp>
        <p:nvGrpSpPr>
          <p:cNvPr id="27" name="Group 79">
            <a:extLst>
              <a:ext uri="{FF2B5EF4-FFF2-40B4-BE49-F238E27FC236}">
                <a16:creationId xmlns:a16="http://schemas.microsoft.com/office/drawing/2014/main" id="{559D3ECD-3D9A-B341-85C6-D4E80C6D8BBF}"/>
              </a:ext>
            </a:extLst>
          </p:cNvPr>
          <p:cNvGrpSpPr>
            <a:grpSpLocks/>
          </p:cNvGrpSpPr>
          <p:nvPr/>
        </p:nvGrpSpPr>
        <p:grpSpPr bwMode="auto">
          <a:xfrm rot="3125522">
            <a:off x="7215907" y="4575310"/>
            <a:ext cx="1295400" cy="406400"/>
            <a:chOff x="4320" y="1728"/>
            <a:chExt cx="816" cy="192"/>
          </a:xfrm>
          <a:solidFill>
            <a:schemeClr val="accent2"/>
          </a:solidFill>
        </p:grpSpPr>
        <p:sp>
          <p:nvSpPr>
            <p:cNvPr id="28" name="Rectangle 80">
              <a:extLst>
                <a:ext uri="{FF2B5EF4-FFF2-40B4-BE49-F238E27FC236}">
                  <a16:creationId xmlns:a16="http://schemas.microsoft.com/office/drawing/2014/main" id="{0E26EE00-AB27-2B4E-A25E-0EF61BC60B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1728"/>
              <a:ext cx="336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solidFill>
                    <a:schemeClr val="bg1"/>
                  </a:solidFill>
                  <a:latin typeface="Helvetica" pitchFamily="2" charset="0"/>
                </a:rPr>
                <a:t>IP</a:t>
              </a:r>
            </a:p>
            <a:p>
              <a:pPr algn="ctr" eaLnBrk="1" hangingPunct="1"/>
              <a:r>
                <a:rPr lang="en-US" sz="1000" dirty="0">
                  <a:solidFill>
                    <a:schemeClr val="bg1"/>
                  </a:solidFill>
                  <a:latin typeface="Helvetica" pitchFamily="2" charset="0"/>
                </a:rPr>
                <a:t>header</a:t>
              </a:r>
            </a:p>
          </p:txBody>
        </p:sp>
        <p:sp>
          <p:nvSpPr>
            <p:cNvPr id="29" name="Rectangle 81">
              <a:extLst>
                <a:ext uri="{FF2B5EF4-FFF2-40B4-BE49-F238E27FC236}">
                  <a16:creationId xmlns:a16="http://schemas.microsoft.com/office/drawing/2014/main" id="{05BF1150-256A-144E-8DA3-18C0065C4A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1728"/>
              <a:ext cx="480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solidFill>
                    <a:schemeClr val="bg1"/>
                  </a:solidFill>
                  <a:latin typeface="Helvetica" pitchFamily="2" charset="0"/>
                </a:rPr>
                <a:t>payload</a:t>
              </a:r>
            </a:p>
          </p:txBody>
        </p:sp>
      </p:grpSp>
      <p:sp>
        <p:nvSpPr>
          <p:cNvPr id="30" name="Text Box 82">
            <a:extLst>
              <a:ext uri="{FF2B5EF4-FFF2-40B4-BE49-F238E27FC236}">
                <a16:creationId xmlns:a16="http://schemas.microsoft.com/office/drawing/2014/main" id="{C0837FCA-6767-714F-9057-B78D22E488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2319" y="6370773"/>
            <a:ext cx="15446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Helvetica" pitchFamily="2" charset="0"/>
                <a:cs typeface="Arial" charset="0"/>
              </a:rPr>
              <a:t>headquarters</a:t>
            </a:r>
          </a:p>
        </p:txBody>
      </p:sp>
      <p:sp>
        <p:nvSpPr>
          <p:cNvPr id="31" name="Text Box 83">
            <a:extLst>
              <a:ext uri="{FF2B5EF4-FFF2-40B4-BE49-F238E27FC236}">
                <a16:creationId xmlns:a16="http://schemas.microsoft.com/office/drawing/2014/main" id="{85C32187-F815-D54B-AE44-BF06094DF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1244" y="6107248"/>
            <a:ext cx="16469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Helvetica" pitchFamily="2" charset="0"/>
              </a:rPr>
              <a:t>branch office</a:t>
            </a:r>
          </a:p>
        </p:txBody>
      </p:sp>
      <p:sp>
        <p:nvSpPr>
          <p:cNvPr id="32" name="Text Box 84">
            <a:extLst>
              <a:ext uri="{FF2B5EF4-FFF2-40B4-BE49-F238E27FC236}">
                <a16:creationId xmlns:a16="http://schemas.microsoft.com/office/drawing/2014/main" id="{9A62018E-3230-1F42-8CEC-2F7A632F1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16107" y="2675073"/>
            <a:ext cx="1419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Helvetica" pitchFamily="2" charset="0"/>
                <a:cs typeface="Arial" charset="0"/>
              </a:rPr>
              <a:t>salesperson</a:t>
            </a:r>
            <a:br>
              <a:rPr lang="en-US" sz="1800" dirty="0">
                <a:latin typeface="Helvetica" pitchFamily="2" charset="0"/>
                <a:cs typeface="Arial" charset="0"/>
              </a:rPr>
            </a:br>
            <a:r>
              <a:rPr lang="en-US" sz="1800" dirty="0">
                <a:latin typeface="Helvetica" pitchFamily="2" charset="0"/>
                <a:cs typeface="Arial" charset="0"/>
              </a:rPr>
              <a:t>in hotel</a:t>
            </a:r>
          </a:p>
        </p:txBody>
      </p:sp>
      <p:sp>
        <p:nvSpPr>
          <p:cNvPr id="33" name="Text Box 104">
            <a:extLst>
              <a:ext uri="{FF2B5EF4-FFF2-40B4-BE49-F238E27FC236}">
                <a16:creationId xmlns:a16="http://schemas.microsoft.com/office/drawing/2014/main" id="{BA7E98C0-76F7-CC4F-8263-FDB8215BA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3467" y="1236967"/>
            <a:ext cx="10572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Helvetica" pitchFamily="2" charset="0"/>
                <a:cs typeface="Arial" charset="0"/>
              </a:rPr>
              <a:t>laptop </a:t>
            </a:r>
          </a:p>
          <a:p>
            <a:pPr eaLnBrk="1" hangingPunct="1"/>
            <a:r>
              <a:rPr lang="en-US" sz="1800" dirty="0">
                <a:latin typeface="Helvetica" pitchFamily="2" charset="0"/>
                <a:cs typeface="Arial" charset="0"/>
              </a:rPr>
              <a:t>w/ IPsec</a:t>
            </a:r>
          </a:p>
        </p:txBody>
      </p:sp>
      <p:sp>
        <p:nvSpPr>
          <p:cNvPr id="34" name="Text Box 105">
            <a:extLst>
              <a:ext uri="{FF2B5EF4-FFF2-40B4-BE49-F238E27FC236}">
                <a16:creationId xmlns:a16="http://schemas.microsoft.com/office/drawing/2014/main" id="{E56C505D-E679-C64E-923F-705424433A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5119" y="3570423"/>
            <a:ext cx="17367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Helvetica" pitchFamily="2" charset="0"/>
                <a:cs typeface="Arial" charset="0"/>
              </a:rPr>
              <a:t>router w/</a:t>
            </a:r>
          </a:p>
          <a:p>
            <a:pPr eaLnBrk="1" hangingPunct="1"/>
            <a:r>
              <a:rPr lang="en-US" sz="1800" dirty="0">
                <a:latin typeface="Helvetica" pitchFamily="2" charset="0"/>
                <a:cs typeface="Arial" charset="0"/>
              </a:rPr>
              <a:t>IPv4 and IPsec</a:t>
            </a:r>
          </a:p>
        </p:txBody>
      </p:sp>
      <p:grpSp>
        <p:nvGrpSpPr>
          <p:cNvPr id="35" name="Group 542">
            <a:extLst>
              <a:ext uri="{FF2B5EF4-FFF2-40B4-BE49-F238E27FC236}">
                <a16:creationId xmlns:a16="http://schemas.microsoft.com/office/drawing/2014/main" id="{0BF04826-9037-9A40-B3DE-9F959EE80C47}"/>
              </a:ext>
            </a:extLst>
          </p:cNvPr>
          <p:cNvGrpSpPr>
            <a:grpSpLocks/>
          </p:cNvGrpSpPr>
          <p:nvPr/>
        </p:nvGrpSpPr>
        <p:grpSpPr bwMode="auto">
          <a:xfrm>
            <a:off x="2875682" y="5527810"/>
            <a:ext cx="762000" cy="779463"/>
            <a:chOff x="-44" y="1473"/>
            <a:chExt cx="981" cy="1105"/>
          </a:xfrm>
        </p:grpSpPr>
        <p:pic>
          <p:nvPicPr>
            <p:cNvPr id="36" name="Picture 529" descr="desktop_computer_stylized_medium">
              <a:extLst>
                <a:ext uri="{FF2B5EF4-FFF2-40B4-BE49-F238E27FC236}">
                  <a16:creationId xmlns:a16="http://schemas.microsoft.com/office/drawing/2014/main" id="{6DF4F706-2E09-AC4D-A7E2-87F18E5885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Freeform 530">
              <a:extLst>
                <a:ext uri="{FF2B5EF4-FFF2-40B4-BE49-F238E27FC236}">
                  <a16:creationId xmlns:a16="http://schemas.microsoft.com/office/drawing/2014/main" id="{AF5C5ED8-2AF1-3844-B1D4-7D941493E3C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22 w 356"/>
                <a:gd name="T3" fmla="*/ 36 h 368"/>
                <a:gd name="T4" fmla="*/ 856 w 356"/>
                <a:gd name="T5" fmla="*/ 765 h 368"/>
                <a:gd name="T6" fmla="*/ 189 w 356"/>
                <a:gd name="T7" fmla="*/ 95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>
                <a:latin typeface="Helvetica" pitchFamily="2" charset="0"/>
              </a:endParaRPr>
            </a:p>
          </p:txBody>
        </p:sp>
      </p:grpSp>
      <p:grpSp>
        <p:nvGrpSpPr>
          <p:cNvPr id="38" name="Group 542">
            <a:extLst>
              <a:ext uri="{FF2B5EF4-FFF2-40B4-BE49-F238E27FC236}">
                <a16:creationId xmlns:a16="http://schemas.microsoft.com/office/drawing/2014/main" id="{E7450FB3-FE4A-6B46-ABA8-B3D3C0D4BD3C}"/>
              </a:ext>
            </a:extLst>
          </p:cNvPr>
          <p:cNvGrpSpPr>
            <a:grpSpLocks/>
          </p:cNvGrpSpPr>
          <p:nvPr/>
        </p:nvGrpSpPr>
        <p:grpSpPr bwMode="auto">
          <a:xfrm>
            <a:off x="3728169" y="5540510"/>
            <a:ext cx="760413" cy="777875"/>
            <a:chOff x="-44" y="1473"/>
            <a:chExt cx="981" cy="1105"/>
          </a:xfrm>
        </p:grpSpPr>
        <p:pic>
          <p:nvPicPr>
            <p:cNvPr id="39" name="Picture 529" descr="desktop_computer_stylized_medium">
              <a:extLst>
                <a:ext uri="{FF2B5EF4-FFF2-40B4-BE49-F238E27FC236}">
                  <a16:creationId xmlns:a16="http://schemas.microsoft.com/office/drawing/2014/main" id="{9A6D7A14-BA32-834E-A2A8-548F62757F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" name="Freeform 530">
              <a:extLst>
                <a:ext uri="{FF2B5EF4-FFF2-40B4-BE49-F238E27FC236}">
                  <a16:creationId xmlns:a16="http://schemas.microsoft.com/office/drawing/2014/main" id="{646E59DC-9E08-3A45-A06F-BC4615B45FC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22 w 356"/>
                <a:gd name="T3" fmla="*/ 36 h 368"/>
                <a:gd name="T4" fmla="*/ 856 w 356"/>
                <a:gd name="T5" fmla="*/ 765 h 368"/>
                <a:gd name="T6" fmla="*/ 189 w 356"/>
                <a:gd name="T7" fmla="*/ 95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>
                <a:latin typeface="Helvetica" pitchFamily="2" charset="0"/>
              </a:endParaRPr>
            </a:p>
          </p:txBody>
        </p:sp>
      </p:grpSp>
      <p:grpSp>
        <p:nvGrpSpPr>
          <p:cNvPr id="41" name="Group 542">
            <a:extLst>
              <a:ext uri="{FF2B5EF4-FFF2-40B4-BE49-F238E27FC236}">
                <a16:creationId xmlns:a16="http://schemas.microsoft.com/office/drawing/2014/main" id="{21EA9360-BFE5-C148-951F-AFC55B897151}"/>
              </a:ext>
            </a:extLst>
          </p:cNvPr>
          <p:cNvGrpSpPr>
            <a:grpSpLocks/>
          </p:cNvGrpSpPr>
          <p:nvPr/>
        </p:nvGrpSpPr>
        <p:grpSpPr bwMode="auto">
          <a:xfrm>
            <a:off x="7601669" y="5445260"/>
            <a:ext cx="762000" cy="779463"/>
            <a:chOff x="-44" y="1473"/>
            <a:chExt cx="981" cy="1105"/>
          </a:xfrm>
        </p:grpSpPr>
        <p:pic>
          <p:nvPicPr>
            <p:cNvPr id="42" name="Picture 529" descr="desktop_computer_stylized_medium">
              <a:extLst>
                <a:ext uri="{FF2B5EF4-FFF2-40B4-BE49-F238E27FC236}">
                  <a16:creationId xmlns:a16="http://schemas.microsoft.com/office/drawing/2014/main" id="{FAF9A2AE-5900-154E-B9F5-E4C9EC4A0C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" name="Freeform 530">
              <a:extLst>
                <a:ext uri="{FF2B5EF4-FFF2-40B4-BE49-F238E27FC236}">
                  <a16:creationId xmlns:a16="http://schemas.microsoft.com/office/drawing/2014/main" id="{F5628716-AEF0-D247-BCB4-06E81C96D6E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22 w 356"/>
                <a:gd name="T3" fmla="*/ 36 h 368"/>
                <a:gd name="T4" fmla="*/ 856 w 356"/>
                <a:gd name="T5" fmla="*/ 765 h 368"/>
                <a:gd name="T6" fmla="*/ 189 w 356"/>
                <a:gd name="T7" fmla="*/ 95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>
                <a:latin typeface="Helvetica" pitchFamily="2" charset="0"/>
              </a:endParaRPr>
            </a:p>
          </p:txBody>
        </p:sp>
      </p:grpSp>
      <p:grpSp>
        <p:nvGrpSpPr>
          <p:cNvPr id="44" name="Group 249">
            <a:extLst>
              <a:ext uri="{FF2B5EF4-FFF2-40B4-BE49-F238E27FC236}">
                <a16:creationId xmlns:a16="http://schemas.microsoft.com/office/drawing/2014/main" id="{4B457B57-0B02-6748-9699-8027EAA55943}"/>
              </a:ext>
            </a:extLst>
          </p:cNvPr>
          <p:cNvGrpSpPr>
            <a:grpSpLocks/>
          </p:cNvGrpSpPr>
          <p:nvPr/>
        </p:nvGrpSpPr>
        <p:grpSpPr bwMode="auto">
          <a:xfrm>
            <a:off x="6726957" y="5183323"/>
            <a:ext cx="400050" cy="819150"/>
            <a:chOff x="4140" y="429"/>
            <a:chExt cx="1425" cy="2396"/>
          </a:xfrm>
        </p:grpSpPr>
        <p:sp>
          <p:nvSpPr>
            <p:cNvPr id="45" name="Freeform 250">
              <a:extLst>
                <a:ext uri="{FF2B5EF4-FFF2-40B4-BE49-F238E27FC236}">
                  <a16:creationId xmlns:a16="http://schemas.microsoft.com/office/drawing/2014/main" id="{F276B514-2241-7140-8463-5EC8B5A4CE5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2 w 354"/>
                <a:gd name="T1" fmla="*/ 0 h 2742"/>
                <a:gd name="T2" fmla="*/ 181 w 354"/>
                <a:gd name="T3" fmla="*/ 197 h 2742"/>
                <a:gd name="T4" fmla="*/ 177 w 354"/>
                <a:gd name="T5" fmla="*/ 1521 h 2742"/>
                <a:gd name="T6" fmla="*/ 0 w 354"/>
                <a:gd name="T7" fmla="*/ 1589 h 2742"/>
                <a:gd name="T8" fmla="*/ 3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Helvetica" pitchFamily="2" charset="0"/>
              </a:endParaRPr>
            </a:p>
          </p:txBody>
        </p:sp>
        <p:sp>
          <p:nvSpPr>
            <p:cNvPr id="46" name="Rectangle 251">
              <a:extLst>
                <a:ext uri="{FF2B5EF4-FFF2-40B4-BE49-F238E27FC236}">
                  <a16:creationId xmlns:a16="http://schemas.microsoft.com/office/drawing/2014/main" id="{D2BA0C07-3ED7-1E46-AE7D-1C9A5691C1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429"/>
              <a:ext cx="1046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47" name="Freeform 252">
              <a:extLst>
                <a:ext uri="{FF2B5EF4-FFF2-40B4-BE49-F238E27FC236}">
                  <a16:creationId xmlns:a16="http://schemas.microsoft.com/office/drawing/2014/main" id="{05F522D9-46EA-814E-B1BF-B40DBCBB517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4 w 211"/>
                <a:gd name="T1" fmla="*/ 0 h 2537"/>
                <a:gd name="T2" fmla="*/ 108 w 211"/>
                <a:gd name="T3" fmla="*/ 127 h 2537"/>
                <a:gd name="T4" fmla="*/ 4 w 211"/>
                <a:gd name="T5" fmla="*/ 1449 h 2537"/>
                <a:gd name="T6" fmla="*/ 4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Helvetica" pitchFamily="2" charset="0"/>
              </a:endParaRPr>
            </a:p>
          </p:txBody>
        </p:sp>
        <p:sp>
          <p:nvSpPr>
            <p:cNvPr id="48" name="Freeform 253">
              <a:extLst>
                <a:ext uri="{FF2B5EF4-FFF2-40B4-BE49-F238E27FC236}">
                  <a16:creationId xmlns:a16="http://schemas.microsoft.com/office/drawing/2014/main" id="{41C4B694-D0FA-BA4A-B219-88AE7A549B0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69 w 328"/>
                <a:gd name="T3" fmla="*/ 74 h 226"/>
                <a:gd name="T4" fmla="*/ 168 w 328"/>
                <a:gd name="T5" fmla="*/ 132 h 226"/>
                <a:gd name="T6" fmla="*/ 0 w 328"/>
                <a:gd name="T7" fmla="*/ 5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Helvetica" pitchFamily="2" charset="0"/>
              </a:endParaRPr>
            </a:p>
          </p:txBody>
        </p:sp>
        <p:sp>
          <p:nvSpPr>
            <p:cNvPr id="49" name="Rectangle 254">
              <a:extLst>
                <a:ext uri="{FF2B5EF4-FFF2-40B4-BE49-F238E27FC236}">
                  <a16:creationId xmlns:a16="http://schemas.microsoft.com/office/drawing/2014/main" id="{092BAA26-4CF8-FB4C-B8E4-BBE88F38AA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4" y="694"/>
              <a:ext cx="594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grpSp>
          <p:nvGrpSpPr>
            <p:cNvPr id="50" name="Group 255">
              <a:extLst>
                <a:ext uri="{FF2B5EF4-FFF2-40B4-BE49-F238E27FC236}">
                  <a16:creationId xmlns:a16="http://schemas.microsoft.com/office/drawing/2014/main" id="{CDE570E3-24B1-684A-8563-0E1DF7D37B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75" name="AutoShape 256">
                <a:extLst>
                  <a:ext uri="{FF2B5EF4-FFF2-40B4-BE49-F238E27FC236}">
                    <a16:creationId xmlns:a16="http://schemas.microsoft.com/office/drawing/2014/main" id="{80EA1DF1-8C81-A043-8EA1-143DEBC077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0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Helvetica" pitchFamily="2" charset="0"/>
                </a:endParaRPr>
              </a:p>
            </p:txBody>
          </p:sp>
          <p:sp>
            <p:nvSpPr>
              <p:cNvPr id="76" name="AutoShape 257">
                <a:extLst>
                  <a:ext uri="{FF2B5EF4-FFF2-40B4-BE49-F238E27FC236}">
                    <a16:creationId xmlns:a16="http://schemas.microsoft.com/office/drawing/2014/main" id="{2ADAE14C-FF73-CB4C-B5A0-A5FFBABB45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84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Helvetica" pitchFamily="2" charset="0"/>
                </a:endParaRPr>
              </a:p>
            </p:txBody>
          </p:sp>
        </p:grpSp>
        <p:sp>
          <p:nvSpPr>
            <p:cNvPr id="51" name="Rectangle 258">
              <a:extLst>
                <a:ext uri="{FF2B5EF4-FFF2-40B4-BE49-F238E27FC236}">
                  <a16:creationId xmlns:a16="http://schemas.microsoft.com/office/drawing/2014/main" id="{477FD625-5D60-C74C-9636-C0BEDFA918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5" y="1019"/>
              <a:ext cx="594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grpSp>
          <p:nvGrpSpPr>
            <p:cNvPr id="52" name="Group 259">
              <a:extLst>
                <a:ext uri="{FF2B5EF4-FFF2-40B4-BE49-F238E27FC236}">
                  <a16:creationId xmlns:a16="http://schemas.microsoft.com/office/drawing/2014/main" id="{E1D9843B-A3B4-CC4D-BE86-A0FEF3CA03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73" name="AutoShape 260">
                <a:extLst>
                  <a:ext uri="{FF2B5EF4-FFF2-40B4-BE49-F238E27FC236}">
                    <a16:creationId xmlns:a16="http://schemas.microsoft.com/office/drawing/2014/main" id="{806591AB-5783-0448-B8B4-D71D2EA49C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7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Helvetica" pitchFamily="2" charset="0"/>
                </a:endParaRPr>
              </a:p>
            </p:txBody>
          </p:sp>
          <p:sp>
            <p:nvSpPr>
              <p:cNvPr id="74" name="AutoShape 261">
                <a:extLst>
                  <a:ext uri="{FF2B5EF4-FFF2-40B4-BE49-F238E27FC236}">
                    <a16:creationId xmlns:a16="http://schemas.microsoft.com/office/drawing/2014/main" id="{6D8949E1-5414-0747-8608-CDEF40E363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Helvetica" pitchFamily="2" charset="0"/>
                </a:endParaRPr>
              </a:p>
            </p:txBody>
          </p:sp>
        </p:grpSp>
        <p:sp>
          <p:nvSpPr>
            <p:cNvPr id="53" name="Rectangle 262">
              <a:extLst>
                <a:ext uri="{FF2B5EF4-FFF2-40B4-BE49-F238E27FC236}">
                  <a16:creationId xmlns:a16="http://schemas.microsoft.com/office/drawing/2014/main" id="{5DFB4F34-D194-9649-ADAF-1967FDE0CB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9" y="1358"/>
              <a:ext cx="594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54" name="Rectangle 263">
              <a:extLst>
                <a:ext uri="{FF2B5EF4-FFF2-40B4-BE49-F238E27FC236}">
                  <a16:creationId xmlns:a16="http://schemas.microsoft.com/office/drawing/2014/main" id="{E6D1F994-C1F5-B94E-9B3E-EC75C3F7C6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5"/>
              <a:ext cx="594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grpSp>
          <p:nvGrpSpPr>
            <p:cNvPr id="55" name="Group 264">
              <a:extLst>
                <a:ext uri="{FF2B5EF4-FFF2-40B4-BE49-F238E27FC236}">
                  <a16:creationId xmlns:a16="http://schemas.microsoft.com/office/drawing/2014/main" id="{CAEB8849-5C5C-D746-A798-9DB211EFC2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71" name="AutoShape 265">
                <a:extLst>
                  <a:ext uri="{FF2B5EF4-FFF2-40B4-BE49-F238E27FC236}">
                    <a16:creationId xmlns:a16="http://schemas.microsoft.com/office/drawing/2014/main" id="{8DDC85D0-0C26-AC42-B98F-0964DABC77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68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Helvetica" pitchFamily="2" charset="0"/>
                </a:endParaRPr>
              </a:p>
            </p:txBody>
          </p:sp>
          <p:sp>
            <p:nvSpPr>
              <p:cNvPr id="72" name="AutoShape 266">
                <a:extLst>
                  <a:ext uri="{FF2B5EF4-FFF2-40B4-BE49-F238E27FC236}">
                    <a16:creationId xmlns:a16="http://schemas.microsoft.com/office/drawing/2014/main" id="{CFC8F3EB-7936-F64E-B841-DD66A45441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90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Helvetica" pitchFamily="2" charset="0"/>
                </a:endParaRPr>
              </a:p>
            </p:txBody>
          </p:sp>
        </p:grpSp>
        <p:sp>
          <p:nvSpPr>
            <p:cNvPr id="56" name="Freeform 267">
              <a:extLst>
                <a:ext uri="{FF2B5EF4-FFF2-40B4-BE49-F238E27FC236}">
                  <a16:creationId xmlns:a16="http://schemas.microsoft.com/office/drawing/2014/main" id="{EBC940AB-BC90-3540-AEF7-146671F0C61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69 w 328"/>
                <a:gd name="T3" fmla="*/ 73 h 226"/>
                <a:gd name="T4" fmla="*/ 168 w 328"/>
                <a:gd name="T5" fmla="*/ 130 h 226"/>
                <a:gd name="T6" fmla="*/ 0 w 328"/>
                <a:gd name="T7" fmla="*/ 5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Helvetica" pitchFamily="2" charset="0"/>
              </a:endParaRPr>
            </a:p>
          </p:txBody>
        </p:sp>
        <p:grpSp>
          <p:nvGrpSpPr>
            <p:cNvPr id="57" name="Group 268">
              <a:extLst>
                <a:ext uri="{FF2B5EF4-FFF2-40B4-BE49-F238E27FC236}">
                  <a16:creationId xmlns:a16="http://schemas.microsoft.com/office/drawing/2014/main" id="{6B9217BB-6F69-3843-8B90-9924EE827A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69" name="AutoShape 269">
                <a:extLst>
                  <a:ext uri="{FF2B5EF4-FFF2-40B4-BE49-F238E27FC236}">
                    <a16:creationId xmlns:a16="http://schemas.microsoft.com/office/drawing/2014/main" id="{0B3CDDFD-370F-814D-8D74-9CBAED518F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" y="2566"/>
                <a:ext cx="726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Helvetica" pitchFamily="2" charset="0"/>
                </a:endParaRPr>
              </a:p>
            </p:txBody>
          </p:sp>
          <p:sp>
            <p:nvSpPr>
              <p:cNvPr id="70" name="AutoShape 270">
                <a:extLst>
                  <a:ext uri="{FF2B5EF4-FFF2-40B4-BE49-F238E27FC236}">
                    <a16:creationId xmlns:a16="http://schemas.microsoft.com/office/drawing/2014/main" id="{7EFAB28A-29E0-454C-810F-C3B504CA6E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0"/>
                <a:ext cx="690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Helvetica" pitchFamily="2" charset="0"/>
                </a:endParaRPr>
              </a:p>
            </p:txBody>
          </p:sp>
        </p:grpSp>
        <p:sp>
          <p:nvSpPr>
            <p:cNvPr id="58" name="Rectangle 271">
              <a:extLst>
                <a:ext uri="{FF2B5EF4-FFF2-40B4-BE49-F238E27FC236}">
                  <a16:creationId xmlns:a16="http://schemas.microsoft.com/office/drawing/2014/main" id="{126AC1A9-4592-1649-8483-B4A6BD0D4E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68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59" name="Freeform 272">
              <a:extLst>
                <a:ext uri="{FF2B5EF4-FFF2-40B4-BE49-F238E27FC236}">
                  <a16:creationId xmlns:a16="http://schemas.microsoft.com/office/drawing/2014/main" id="{95EDF81C-5547-514D-98D1-B25E9C0534D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50 w 296"/>
                <a:gd name="T3" fmla="*/ 83 h 256"/>
                <a:gd name="T4" fmla="*/ 152 w 296"/>
                <a:gd name="T5" fmla="*/ 147 h 256"/>
                <a:gd name="T6" fmla="*/ 0 w 296"/>
                <a:gd name="T7" fmla="*/ 5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Helvetica" pitchFamily="2" charset="0"/>
              </a:endParaRPr>
            </a:p>
          </p:txBody>
        </p:sp>
        <p:sp>
          <p:nvSpPr>
            <p:cNvPr id="60" name="Freeform 273">
              <a:extLst>
                <a:ext uri="{FF2B5EF4-FFF2-40B4-BE49-F238E27FC236}">
                  <a16:creationId xmlns:a16="http://schemas.microsoft.com/office/drawing/2014/main" id="{2CB87814-0E0D-5842-8638-30ED91FDA1E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57 w 304"/>
                <a:gd name="T3" fmla="*/ 95 h 288"/>
                <a:gd name="T4" fmla="*/ 147 w 304"/>
                <a:gd name="T5" fmla="*/ 167 h 288"/>
                <a:gd name="T6" fmla="*/ 4 w 304"/>
                <a:gd name="T7" fmla="*/ 7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Helvetica" pitchFamily="2" charset="0"/>
              </a:endParaRPr>
            </a:p>
          </p:txBody>
        </p:sp>
        <p:sp>
          <p:nvSpPr>
            <p:cNvPr id="61" name="Oval 274">
              <a:extLst>
                <a:ext uri="{FF2B5EF4-FFF2-40B4-BE49-F238E27FC236}">
                  <a16:creationId xmlns:a16="http://schemas.microsoft.com/office/drawing/2014/main" id="{29AC952A-FEF2-8F47-9695-02969E4D5A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0" y="2611"/>
              <a:ext cx="45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62" name="Freeform 275">
              <a:extLst>
                <a:ext uri="{FF2B5EF4-FFF2-40B4-BE49-F238E27FC236}">
                  <a16:creationId xmlns:a16="http://schemas.microsoft.com/office/drawing/2014/main" id="{04067B77-5973-904B-B1B6-0DF99DA6C6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61 h 240"/>
                <a:gd name="T2" fmla="*/ 2 w 306"/>
                <a:gd name="T3" fmla="*/ 139 h 240"/>
                <a:gd name="T4" fmla="*/ 157 w 306"/>
                <a:gd name="T5" fmla="*/ 64 h 240"/>
                <a:gd name="T6" fmla="*/ 154 w 306"/>
                <a:gd name="T7" fmla="*/ 0 h 240"/>
                <a:gd name="T8" fmla="*/ 0 w 306"/>
                <a:gd name="T9" fmla="*/ 6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Helvetica" pitchFamily="2" charset="0"/>
              </a:endParaRPr>
            </a:p>
          </p:txBody>
        </p:sp>
        <p:sp>
          <p:nvSpPr>
            <p:cNvPr id="63" name="AutoShape 276">
              <a:extLst>
                <a:ext uri="{FF2B5EF4-FFF2-40B4-BE49-F238E27FC236}">
                  <a16:creationId xmlns:a16="http://schemas.microsoft.com/office/drawing/2014/main" id="{0D1AA855-4081-DE44-B743-C06498B7C1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6"/>
              <a:ext cx="1199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64" name="AutoShape 277">
              <a:extLst>
                <a:ext uri="{FF2B5EF4-FFF2-40B4-BE49-F238E27FC236}">
                  <a16:creationId xmlns:a16="http://schemas.microsoft.com/office/drawing/2014/main" id="{B19EC2B9-CF20-5D46-BF74-2CC325EF72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2709"/>
              <a:ext cx="1069" cy="8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65" name="Oval 278">
              <a:extLst>
                <a:ext uri="{FF2B5EF4-FFF2-40B4-BE49-F238E27FC236}">
                  <a16:creationId xmlns:a16="http://schemas.microsoft.com/office/drawing/2014/main" id="{74741A26-3066-C440-97D4-FEB5CC3A37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" y="2384"/>
              <a:ext cx="158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66" name="Oval 279">
              <a:extLst>
                <a:ext uri="{FF2B5EF4-FFF2-40B4-BE49-F238E27FC236}">
                  <a16:creationId xmlns:a16="http://schemas.microsoft.com/office/drawing/2014/main" id="{33A1C8F0-05E1-2F40-81C0-419F5E5ABB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5" y="2384"/>
              <a:ext cx="158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  <a:latin typeface="Helvetica" pitchFamily="2" charset="0"/>
              </a:endParaRPr>
            </a:p>
          </p:txBody>
        </p:sp>
        <p:sp>
          <p:nvSpPr>
            <p:cNvPr id="67" name="Oval 280">
              <a:extLst>
                <a:ext uri="{FF2B5EF4-FFF2-40B4-BE49-F238E27FC236}">
                  <a16:creationId xmlns:a16="http://schemas.microsoft.com/office/drawing/2014/main" id="{383E2FAF-438A-1C4B-A766-13B6C64556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0" y="2379"/>
              <a:ext cx="158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68" name="Rectangle 281">
              <a:extLst>
                <a:ext uri="{FF2B5EF4-FFF2-40B4-BE49-F238E27FC236}">
                  <a16:creationId xmlns:a16="http://schemas.microsoft.com/office/drawing/2014/main" id="{C904467E-D26F-FA4B-BCF5-B800DB87BE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6"/>
              <a:ext cx="85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</p:grpSp>
      <p:grpSp>
        <p:nvGrpSpPr>
          <p:cNvPr id="77" name="Group 249">
            <a:extLst>
              <a:ext uri="{FF2B5EF4-FFF2-40B4-BE49-F238E27FC236}">
                <a16:creationId xmlns:a16="http://schemas.microsoft.com/office/drawing/2014/main" id="{9A067356-E2A6-9743-853A-72EB2FB3555D}"/>
              </a:ext>
            </a:extLst>
          </p:cNvPr>
          <p:cNvGrpSpPr>
            <a:grpSpLocks/>
          </p:cNvGrpSpPr>
          <p:nvPr/>
        </p:nvGrpSpPr>
        <p:grpSpPr bwMode="auto">
          <a:xfrm>
            <a:off x="2372444" y="5464310"/>
            <a:ext cx="398463" cy="820738"/>
            <a:chOff x="4140" y="429"/>
            <a:chExt cx="1425" cy="2396"/>
          </a:xfrm>
        </p:grpSpPr>
        <p:sp>
          <p:nvSpPr>
            <p:cNvPr id="78" name="Freeform 250">
              <a:extLst>
                <a:ext uri="{FF2B5EF4-FFF2-40B4-BE49-F238E27FC236}">
                  <a16:creationId xmlns:a16="http://schemas.microsoft.com/office/drawing/2014/main" id="{796EFF3F-BB04-634B-A1F2-4F99905A61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2 w 354"/>
                <a:gd name="T1" fmla="*/ 0 h 2742"/>
                <a:gd name="T2" fmla="*/ 181 w 354"/>
                <a:gd name="T3" fmla="*/ 197 h 2742"/>
                <a:gd name="T4" fmla="*/ 177 w 354"/>
                <a:gd name="T5" fmla="*/ 1521 h 2742"/>
                <a:gd name="T6" fmla="*/ 0 w 354"/>
                <a:gd name="T7" fmla="*/ 1589 h 2742"/>
                <a:gd name="T8" fmla="*/ 3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Helvetica" pitchFamily="2" charset="0"/>
              </a:endParaRPr>
            </a:p>
          </p:txBody>
        </p:sp>
        <p:sp>
          <p:nvSpPr>
            <p:cNvPr id="79" name="Rectangle 251">
              <a:extLst>
                <a:ext uri="{FF2B5EF4-FFF2-40B4-BE49-F238E27FC236}">
                  <a16:creationId xmlns:a16="http://schemas.microsoft.com/office/drawing/2014/main" id="{FD7F4CAE-7F2A-FC43-9E0B-CD9D238676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429"/>
              <a:ext cx="1045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80" name="Freeform 252">
              <a:extLst>
                <a:ext uri="{FF2B5EF4-FFF2-40B4-BE49-F238E27FC236}">
                  <a16:creationId xmlns:a16="http://schemas.microsoft.com/office/drawing/2014/main" id="{DC0FB875-B496-F94A-803D-B9E78720F6E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4 w 211"/>
                <a:gd name="T1" fmla="*/ 0 h 2537"/>
                <a:gd name="T2" fmla="*/ 108 w 211"/>
                <a:gd name="T3" fmla="*/ 127 h 2537"/>
                <a:gd name="T4" fmla="*/ 4 w 211"/>
                <a:gd name="T5" fmla="*/ 1449 h 2537"/>
                <a:gd name="T6" fmla="*/ 4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Helvetica" pitchFamily="2" charset="0"/>
              </a:endParaRPr>
            </a:p>
          </p:txBody>
        </p:sp>
        <p:sp>
          <p:nvSpPr>
            <p:cNvPr id="81" name="Freeform 253">
              <a:extLst>
                <a:ext uri="{FF2B5EF4-FFF2-40B4-BE49-F238E27FC236}">
                  <a16:creationId xmlns:a16="http://schemas.microsoft.com/office/drawing/2014/main" id="{92AC0970-160C-EE47-A465-710DDFF5C31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69 w 328"/>
                <a:gd name="T3" fmla="*/ 74 h 226"/>
                <a:gd name="T4" fmla="*/ 168 w 328"/>
                <a:gd name="T5" fmla="*/ 132 h 226"/>
                <a:gd name="T6" fmla="*/ 0 w 328"/>
                <a:gd name="T7" fmla="*/ 5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Helvetica" pitchFamily="2" charset="0"/>
              </a:endParaRPr>
            </a:p>
          </p:txBody>
        </p:sp>
        <p:sp>
          <p:nvSpPr>
            <p:cNvPr id="82" name="Rectangle 254">
              <a:extLst>
                <a:ext uri="{FF2B5EF4-FFF2-40B4-BE49-F238E27FC236}">
                  <a16:creationId xmlns:a16="http://schemas.microsoft.com/office/drawing/2014/main" id="{B7AF5CDF-2F3A-4B4B-8305-0C0DEFCF6D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4" y="693"/>
              <a:ext cx="596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grpSp>
          <p:nvGrpSpPr>
            <p:cNvPr id="83" name="Group 255">
              <a:extLst>
                <a:ext uri="{FF2B5EF4-FFF2-40B4-BE49-F238E27FC236}">
                  <a16:creationId xmlns:a16="http://schemas.microsoft.com/office/drawing/2014/main" id="{F8BD3F9D-C11F-034A-B300-C9F876B6EB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8" name="AutoShape 256">
                <a:extLst>
                  <a:ext uri="{FF2B5EF4-FFF2-40B4-BE49-F238E27FC236}">
                    <a16:creationId xmlns:a16="http://schemas.microsoft.com/office/drawing/2014/main" id="{CC617EE5-9192-A44D-A496-BB88705719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Helvetica" pitchFamily="2" charset="0"/>
                </a:endParaRPr>
              </a:p>
            </p:txBody>
          </p:sp>
          <p:sp>
            <p:nvSpPr>
              <p:cNvPr id="109" name="AutoShape 257">
                <a:extLst>
                  <a:ext uri="{FF2B5EF4-FFF2-40B4-BE49-F238E27FC236}">
                    <a16:creationId xmlns:a16="http://schemas.microsoft.com/office/drawing/2014/main" id="{E921EDEB-4905-1844-BDDC-7AB4BFDAB0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8"/>
                <a:ext cx="694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Helvetica" pitchFamily="2" charset="0"/>
                </a:endParaRPr>
              </a:p>
            </p:txBody>
          </p:sp>
        </p:grpSp>
        <p:sp>
          <p:nvSpPr>
            <p:cNvPr id="84" name="Rectangle 258">
              <a:extLst>
                <a:ext uri="{FF2B5EF4-FFF2-40B4-BE49-F238E27FC236}">
                  <a16:creationId xmlns:a16="http://schemas.microsoft.com/office/drawing/2014/main" id="{F95E5563-3014-134B-9E73-6391C3DD6A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5" y="1018"/>
              <a:ext cx="596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grpSp>
          <p:nvGrpSpPr>
            <p:cNvPr id="85" name="Group 259">
              <a:extLst>
                <a:ext uri="{FF2B5EF4-FFF2-40B4-BE49-F238E27FC236}">
                  <a16:creationId xmlns:a16="http://schemas.microsoft.com/office/drawing/2014/main" id="{9371F45B-CAA0-5048-8F71-87C4675103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6" name="AutoShape 260">
                <a:extLst>
                  <a:ext uri="{FF2B5EF4-FFF2-40B4-BE49-F238E27FC236}">
                    <a16:creationId xmlns:a16="http://schemas.microsoft.com/office/drawing/2014/main" id="{8618C1A6-22CA-3E43-A4A6-8789661C56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Helvetica" pitchFamily="2" charset="0"/>
                </a:endParaRPr>
              </a:p>
            </p:txBody>
          </p:sp>
          <p:sp>
            <p:nvSpPr>
              <p:cNvPr id="107" name="AutoShape 261">
                <a:extLst>
                  <a:ext uri="{FF2B5EF4-FFF2-40B4-BE49-F238E27FC236}">
                    <a16:creationId xmlns:a16="http://schemas.microsoft.com/office/drawing/2014/main" id="{69640378-4A96-B448-BCE7-D341923D4B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3"/>
                <a:ext cx="687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Helvetica" pitchFamily="2" charset="0"/>
                </a:endParaRPr>
              </a:p>
            </p:txBody>
          </p:sp>
        </p:grpSp>
        <p:sp>
          <p:nvSpPr>
            <p:cNvPr id="86" name="Rectangle 262">
              <a:extLst>
                <a:ext uri="{FF2B5EF4-FFF2-40B4-BE49-F238E27FC236}">
                  <a16:creationId xmlns:a16="http://schemas.microsoft.com/office/drawing/2014/main" id="{F08B8D7E-8CD3-4B4F-8648-6360A102C1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9" y="1356"/>
              <a:ext cx="596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87" name="Rectangle 263">
              <a:extLst>
                <a:ext uri="{FF2B5EF4-FFF2-40B4-BE49-F238E27FC236}">
                  <a16:creationId xmlns:a16="http://schemas.microsoft.com/office/drawing/2014/main" id="{CD384B4B-7EDC-654B-A0B8-11C4CF7209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1" y="1657"/>
              <a:ext cx="590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grpSp>
          <p:nvGrpSpPr>
            <p:cNvPr id="88" name="Group 264">
              <a:extLst>
                <a:ext uri="{FF2B5EF4-FFF2-40B4-BE49-F238E27FC236}">
                  <a16:creationId xmlns:a16="http://schemas.microsoft.com/office/drawing/2014/main" id="{254CC45D-064C-8B4F-A173-81BBA2DDA5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4" name="AutoShape 265">
                <a:extLst>
                  <a:ext uri="{FF2B5EF4-FFF2-40B4-BE49-F238E27FC236}">
                    <a16:creationId xmlns:a16="http://schemas.microsoft.com/office/drawing/2014/main" id="{FA7C6120-C295-C947-B8B7-234A1AE3F4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" y="2570"/>
                <a:ext cx="721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Helvetica" pitchFamily="2" charset="0"/>
                </a:endParaRPr>
              </a:p>
            </p:txBody>
          </p:sp>
          <p:sp>
            <p:nvSpPr>
              <p:cNvPr id="105" name="AutoShape 266">
                <a:extLst>
                  <a:ext uri="{FF2B5EF4-FFF2-40B4-BE49-F238E27FC236}">
                    <a16:creationId xmlns:a16="http://schemas.microsoft.com/office/drawing/2014/main" id="{D426E782-29DD-CA4A-8BF7-7ECE9F2B2C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7"/>
                <a:ext cx="686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Helvetica" pitchFamily="2" charset="0"/>
                </a:endParaRPr>
              </a:p>
            </p:txBody>
          </p:sp>
        </p:grpSp>
        <p:sp>
          <p:nvSpPr>
            <p:cNvPr id="89" name="Freeform 267">
              <a:extLst>
                <a:ext uri="{FF2B5EF4-FFF2-40B4-BE49-F238E27FC236}">
                  <a16:creationId xmlns:a16="http://schemas.microsoft.com/office/drawing/2014/main" id="{34F6D542-4A6F-8942-9D0E-66D74650D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69 w 328"/>
                <a:gd name="T3" fmla="*/ 73 h 226"/>
                <a:gd name="T4" fmla="*/ 168 w 328"/>
                <a:gd name="T5" fmla="*/ 130 h 226"/>
                <a:gd name="T6" fmla="*/ 0 w 328"/>
                <a:gd name="T7" fmla="*/ 5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Helvetica" pitchFamily="2" charset="0"/>
              </a:endParaRPr>
            </a:p>
          </p:txBody>
        </p:sp>
        <p:grpSp>
          <p:nvGrpSpPr>
            <p:cNvPr id="90" name="Group 268">
              <a:extLst>
                <a:ext uri="{FF2B5EF4-FFF2-40B4-BE49-F238E27FC236}">
                  <a16:creationId xmlns:a16="http://schemas.microsoft.com/office/drawing/2014/main" id="{DEEA1FE8-8E9D-5240-A06B-CBAB5C154D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2" name="AutoShape 269">
                <a:extLst>
                  <a:ext uri="{FF2B5EF4-FFF2-40B4-BE49-F238E27FC236}">
                    <a16:creationId xmlns:a16="http://schemas.microsoft.com/office/drawing/2014/main" id="{ACC9F672-988C-AA4C-AE67-2758943F15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" y="2569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Helvetica" pitchFamily="2" charset="0"/>
                </a:endParaRPr>
              </a:p>
            </p:txBody>
          </p:sp>
          <p:sp>
            <p:nvSpPr>
              <p:cNvPr id="103" name="AutoShape 270">
                <a:extLst>
                  <a:ext uri="{FF2B5EF4-FFF2-40B4-BE49-F238E27FC236}">
                    <a16:creationId xmlns:a16="http://schemas.microsoft.com/office/drawing/2014/main" id="{FAC80B00-9AD3-9547-A9D6-C3B119D2D8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2" y="2583"/>
                <a:ext cx="68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Helvetica" pitchFamily="2" charset="0"/>
                </a:endParaRPr>
              </a:p>
            </p:txBody>
          </p:sp>
        </p:grpSp>
        <p:sp>
          <p:nvSpPr>
            <p:cNvPr id="91" name="Rectangle 271">
              <a:extLst>
                <a:ext uri="{FF2B5EF4-FFF2-40B4-BE49-F238E27FC236}">
                  <a16:creationId xmlns:a16="http://schemas.microsoft.com/office/drawing/2014/main" id="{A57C0F17-43A0-6649-98A8-BB2DB124DD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3" y="429"/>
              <a:ext cx="62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92" name="Freeform 272">
              <a:extLst>
                <a:ext uri="{FF2B5EF4-FFF2-40B4-BE49-F238E27FC236}">
                  <a16:creationId xmlns:a16="http://schemas.microsoft.com/office/drawing/2014/main" id="{873BC589-5D7B-9046-85D7-19E07EB67AC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50 w 296"/>
                <a:gd name="T3" fmla="*/ 83 h 256"/>
                <a:gd name="T4" fmla="*/ 152 w 296"/>
                <a:gd name="T5" fmla="*/ 147 h 256"/>
                <a:gd name="T6" fmla="*/ 0 w 296"/>
                <a:gd name="T7" fmla="*/ 5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Helvetica" pitchFamily="2" charset="0"/>
              </a:endParaRPr>
            </a:p>
          </p:txBody>
        </p:sp>
        <p:sp>
          <p:nvSpPr>
            <p:cNvPr id="93" name="Freeform 273">
              <a:extLst>
                <a:ext uri="{FF2B5EF4-FFF2-40B4-BE49-F238E27FC236}">
                  <a16:creationId xmlns:a16="http://schemas.microsoft.com/office/drawing/2014/main" id="{AB91DE82-920E-544C-BED9-A36DBECB1E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57 w 304"/>
                <a:gd name="T3" fmla="*/ 95 h 288"/>
                <a:gd name="T4" fmla="*/ 147 w 304"/>
                <a:gd name="T5" fmla="*/ 167 h 288"/>
                <a:gd name="T6" fmla="*/ 4 w 304"/>
                <a:gd name="T7" fmla="*/ 7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Helvetica" pitchFamily="2" charset="0"/>
              </a:endParaRPr>
            </a:p>
          </p:txBody>
        </p:sp>
        <p:sp>
          <p:nvSpPr>
            <p:cNvPr id="94" name="Oval 274">
              <a:extLst>
                <a:ext uri="{FF2B5EF4-FFF2-40B4-BE49-F238E27FC236}">
                  <a16:creationId xmlns:a16="http://schemas.microsoft.com/office/drawing/2014/main" id="{915AE986-DCB6-A549-895E-21650BE925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0" y="2612"/>
              <a:ext cx="45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95" name="Freeform 275">
              <a:extLst>
                <a:ext uri="{FF2B5EF4-FFF2-40B4-BE49-F238E27FC236}">
                  <a16:creationId xmlns:a16="http://schemas.microsoft.com/office/drawing/2014/main" id="{AF6BBFB3-96F5-2742-A711-7D5F5D6BF75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61 h 240"/>
                <a:gd name="T2" fmla="*/ 2 w 306"/>
                <a:gd name="T3" fmla="*/ 139 h 240"/>
                <a:gd name="T4" fmla="*/ 157 w 306"/>
                <a:gd name="T5" fmla="*/ 64 h 240"/>
                <a:gd name="T6" fmla="*/ 154 w 306"/>
                <a:gd name="T7" fmla="*/ 0 h 240"/>
                <a:gd name="T8" fmla="*/ 0 w 306"/>
                <a:gd name="T9" fmla="*/ 6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Helvetica" pitchFamily="2" charset="0"/>
              </a:endParaRPr>
            </a:p>
          </p:txBody>
        </p:sp>
        <p:sp>
          <p:nvSpPr>
            <p:cNvPr id="96" name="AutoShape 276">
              <a:extLst>
                <a:ext uri="{FF2B5EF4-FFF2-40B4-BE49-F238E27FC236}">
                  <a16:creationId xmlns:a16="http://schemas.microsoft.com/office/drawing/2014/main" id="{D36C52EC-962B-944E-B462-6602F769BA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7"/>
              <a:ext cx="1198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97" name="AutoShape 277">
              <a:extLst>
                <a:ext uri="{FF2B5EF4-FFF2-40B4-BE49-F238E27FC236}">
                  <a16:creationId xmlns:a16="http://schemas.microsoft.com/office/drawing/2014/main" id="{4FCA4204-F5BF-6B4A-8FF1-F8935A743F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2709"/>
              <a:ext cx="1067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98" name="Oval 278">
              <a:extLst>
                <a:ext uri="{FF2B5EF4-FFF2-40B4-BE49-F238E27FC236}">
                  <a16:creationId xmlns:a16="http://schemas.microsoft.com/office/drawing/2014/main" id="{5DDE085E-B066-9147-80AF-97A0504713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" y="2385"/>
              <a:ext cx="153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99" name="Oval 279">
              <a:extLst>
                <a:ext uri="{FF2B5EF4-FFF2-40B4-BE49-F238E27FC236}">
                  <a16:creationId xmlns:a16="http://schemas.microsoft.com/office/drawing/2014/main" id="{F09E0C83-8CEF-F947-9930-8C8FDBFC68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6" y="2385"/>
              <a:ext cx="159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  <a:latin typeface="Helvetica" pitchFamily="2" charset="0"/>
              </a:endParaRPr>
            </a:p>
          </p:txBody>
        </p:sp>
        <p:sp>
          <p:nvSpPr>
            <p:cNvPr id="100" name="Oval 280">
              <a:extLst>
                <a:ext uri="{FF2B5EF4-FFF2-40B4-BE49-F238E27FC236}">
                  <a16:creationId xmlns:a16="http://schemas.microsoft.com/office/drawing/2014/main" id="{64B5D1C1-AFE1-FB47-ABE0-A29600607D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2" y="2380"/>
              <a:ext cx="159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101" name="Rectangle 281">
              <a:extLst>
                <a:ext uri="{FF2B5EF4-FFF2-40B4-BE49-F238E27FC236}">
                  <a16:creationId xmlns:a16="http://schemas.microsoft.com/office/drawing/2014/main" id="{33E94309-189F-3D4D-9708-A4311621FF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0" y="1833"/>
              <a:ext cx="85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</p:grpSp>
      <p:grpSp>
        <p:nvGrpSpPr>
          <p:cNvPr id="110" name="Group 332">
            <a:extLst>
              <a:ext uri="{FF2B5EF4-FFF2-40B4-BE49-F238E27FC236}">
                <a16:creationId xmlns:a16="http://schemas.microsoft.com/office/drawing/2014/main" id="{5F5B3DFE-8011-E844-A3CA-709F2B7EA455}"/>
              </a:ext>
            </a:extLst>
          </p:cNvPr>
          <p:cNvGrpSpPr>
            <a:grpSpLocks/>
          </p:cNvGrpSpPr>
          <p:nvPr/>
        </p:nvGrpSpPr>
        <p:grpSpPr bwMode="auto">
          <a:xfrm>
            <a:off x="3005857" y="4165735"/>
            <a:ext cx="1146175" cy="473075"/>
            <a:chOff x="2356" y="1300"/>
            <a:chExt cx="555" cy="194"/>
          </a:xfrm>
        </p:grpSpPr>
        <p:sp>
          <p:nvSpPr>
            <p:cNvPr id="111" name="Oval 407">
              <a:extLst>
                <a:ext uri="{FF2B5EF4-FFF2-40B4-BE49-F238E27FC236}">
                  <a16:creationId xmlns:a16="http://schemas.microsoft.com/office/drawing/2014/main" id="{A8D81E6F-CA52-974F-989E-298AC05404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Helvetica" pitchFamily="2" charset="0"/>
              </a:endParaRPr>
            </a:p>
          </p:txBody>
        </p:sp>
        <p:sp>
          <p:nvSpPr>
            <p:cNvPr id="112" name="Rectangle 410">
              <a:extLst>
                <a:ext uri="{FF2B5EF4-FFF2-40B4-BE49-F238E27FC236}">
                  <a16:creationId xmlns:a16="http://schemas.microsoft.com/office/drawing/2014/main" id="{59DDA10A-3E44-C744-9E65-0F39A943A2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 dirty="0">
                <a:latin typeface="Helvetica" pitchFamily="2" charset="0"/>
              </a:endParaRPr>
            </a:p>
          </p:txBody>
        </p:sp>
        <p:sp>
          <p:nvSpPr>
            <p:cNvPr id="113" name="Oval 411">
              <a:extLst>
                <a:ext uri="{FF2B5EF4-FFF2-40B4-BE49-F238E27FC236}">
                  <a16:creationId xmlns:a16="http://schemas.microsoft.com/office/drawing/2014/main" id="{3E575961-783B-DF45-895E-39A40F42E8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Helvetica" pitchFamily="2" charset="0"/>
              </a:endParaRPr>
            </a:p>
          </p:txBody>
        </p:sp>
        <p:grpSp>
          <p:nvGrpSpPr>
            <p:cNvPr id="114" name="Group 329">
              <a:extLst>
                <a:ext uri="{FF2B5EF4-FFF2-40B4-BE49-F238E27FC236}">
                  <a16:creationId xmlns:a16="http://schemas.microsoft.com/office/drawing/2014/main" id="{D1D426B7-2110-1347-BCFB-07557A76DB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17" name="Freeform 326">
                <a:extLst>
                  <a:ext uri="{FF2B5EF4-FFF2-40B4-BE49-F238E27FC236}">
                    <a16:creationId xmlns:a16="http://schemas.microsoft.com/office/drawing/2014/main" id="{F1AA0FDC-15EC-C74E-A3FE-6F01DC9CB8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>
                  <a:latin typeface="Helvetica" pitchFamily="2" charset="0"/>
                </a:endParaRPr>
              </a:p>
            </p:txBody>
          </p:sp>
          <p:sp>
            <p:nvSpPr>
              <p:cNvPr id="118" name="Freeform 327">
                <a:extLst>
                  <a:ext uri="{FF2B5EF4-FFF2-40B4-BE49-F238E27FC236}">
                    <a16:creationId xmlns:a16="http://schemas.microsoft.com/office/drawing/2014/main" id="{BBC1699A-9018-9343-98B8-C9B72AF8E3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>
                  <a:latin typeface="Helvetica" pitchFamily="2" charset="0"/>
                </a:endParaRPr>
              </a:p>
            </p:txBody>
          </p:sp>
        </p:grpSp>
        <p:sp>
          <p:nvSpPr>
            <p:cNvPr id="115" name="Line 330">
              <a:extLst>
                <a:ext uri="{FF2B5EF4-FFF2-40B4-BE49-F238E27FC236}">
                  <a16:creationId xmlns:a16="http://schemas.microsoft.com/office/drawing/2014/main" id="{95A2A441-E373-1642-9142-BA07259C26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116" name="Line 331">
              <a:extLst>
                <a:ext uri="{FF2B5EF4-FFF2-40B4-BE49-F238E27FC236}">
                  <a16:creationId xmlns:a16="http://schemas.microsoft.com/office/drawing/2014/main" id="{FF8530E6-709D-7645-8AA0-BD808923C6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</p:grpSp>
      <p:grpSp>
        <p:nvGrpSpPr>
          <p:cNvPr id="119" name="Group 332">
            <a:extLst>
              <a:ext uri="{FF2B5EF4-FFF2-40B4-BE49-F238E27FC236}">
                <a16:creationId xmlns:a16="http://schemas.microsoft.com/office/drawing/2014/main" id="{D7135C60-E8B6-AC4E-9D82-680C60D0112D}"/>
              </a:ext>
            </a:extLst>
          </p:cNvPr>
          <p:cNvGrpSpPr>
            <a:grpSpLocks/>
          </p:cNvGrpSpPr>
          <p:nvPr/>
        </p:nvGrpSpPr>
        <p:grpSpPr bwMode="auto">
          <a:xfrm>
            <a:off x="5890344" y="4027623"/>
            <a:ext cx="1146175" cy="473075"/>
            <a:chOff x="2356" y="1300"/>
            <a:chExt cx="555" cy="194"/>
          </a:xfrm>
        </p:grpSpPr>
        <p:sp>
          <p:nvSpPr>
            <p:cNvPr id="120" name="Oval 407">
              <a:extLst>
                <a:ext uri="{FF2B5EF4-FFF2-40B4-BE49-F238E27FC236}">
                  <a16:creationId xmlns:a16="http://schemas.microsoft.com/office/drawing/2014/main" id="{C71E45EC-6E85-644A-B197-7A52B7C37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Helvetica" pitchFamily="2" charset="0"/>
              </a:endParaRPr>
            </a:p>
          </p:txBody>
        </p:sp>
        <p:sp>
          <p:nvSpPr>
            <p:cNvPr id="121" name="Rectangle 410">
              <a:extLst>
                <a:ext uri="{FF2B5EF4-FFF2-40B4-BE49-F238E27FC236}">
                  <a16:creationId xmlns:a16="http://schemas.microsoft.com/office/drawing/2014/main" id="{304AB617-089A-224C-93F3-4FEE802F53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 dirty="0">
                <a:latin typeface="Helvetica" pitchFamily="2" charset="0"/>
              </a:endParaRPr>
            </a:p>
          </p:txBody>
        </p:sp>
        <p:sp>
          <p:nvSpPr>
            <p:cNvPr id="122" name="Oval 411">
              <a:extLst>
                <a:ext uri="{FF2B5EF4-FFF2-40B4-BE49-F238E27FC236}">
                  <a16:creationId xmlns:a16="http://schemas.microsoft.com/office/drawing/2014/main" id="{76B82DB0-E343-5E49-A4BC-664B28A8DF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Helvetica" pitchFamily="2" charset="0"/>
              </a:endParaRPr>
            </a:p>
          </p:txBody>
        </p:sp>
        <p:grpSp>
          <p:nvGrpSpPr>
            <p:cNvPr id="123" name="Group 329">
              <a:extLst>
                <a:ext uri="{FF2B5EF4-FFF2-40B4-BE49-F238E27FC236}">
                  <a16:creationId xmlns:a16="http://schemas.microsoft.com/office/drawing/2014/main" id="{6B5D7EDB-EC74-DB4F-8339-71DF7193CA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26" name="Freeform 326">
                <a:extLst>
                  <a:ext uri="{FF2B5EF4-FFF2-40B4-BE49-F238E27FC236}">
                    <a16:creationId xmlns:a16="http://schemas.microsoft.com/office/drawing/2014/main" id="{DF900183-53A3-2345-9863-7A291E411A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>
                  <a:latin typeface="Helvetica" pitchFamily="2" charset="0"/>
                </a:endParaRPr>
              </a:p>
            </p:txBody>
          </p:sp>
          <p:sp>
            <p:nvSpPr>
              <p:cNvPr id="127" name="Freeform 327">
                <a:extLst>
                  <a:ext uri="{FF2B5EF4-FFF2-40B4-BE49-F238E27FC236}">
                    <a16:creationId xmlns:a16="http://schemas.microsoft.com/office/drawing/2014/main" id="{2747F28A-C0C2-604A-96EC-4407BD0535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>
                  <a:latin typeface="Helvetica" pitchFamily="2" charset="0"/>
                </a:endParaRPr>
              </a:p>
            </p:txBody>
          </p:sp>
        </p:grpSp>
        <p:sp>
          <p:nvSpPr>
            <p:cNvPr id="124" name="Line 330">
              <a:extLst>
                <a:ext uri="{FF2B5EF4-FFF2-40B4-BE49-F238E27FC236}">
                  <a16:creationId xmlns:a16="http://schemas.microsoft.com/office/drawing/2014/main" id="{A2560D65-FF2B-4D40-8105-8665C4F0FE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125" name="Line 331">
              <a:extLst>
                <a:ext uri="{FF2B5EF4-FFF2-40B4-BE49-F238E27FC236}">
                  <a16:creationId xmlns:a16="http://schemas.microsoft.com/office/drawing/2014/main" id="{6D1CE565-3677-C34B-AF48-EBFCFC8B5A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</p:grpSp>
      <p:sp>
        <p:nvSpPr>
          <p:cNvPr id="128" name="Text Box 105">
            <a:extLst>
              <a:ext uri="{FF2B5EF4-FFF2-40B4-BE49-F238E27FC236}">
                <a16:creationId xmlns:a16="http://schemas.microsoft.com/office/drawing/2014/main" id="{3BF45A42-5607-6C43-9A58-6C207776E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5419" y="3538673"/>
            <a:ext cx="17367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Helvetica" pitchFamily="2" charset="0"/>
                <a:cs typeface="Arial" charset="0"/>
              </a:rPr>
              <a:t>router w/</a:t>
            </a:r>
          </a:p>
          <a:p>
            <a:pPr eaLnBrk="1" hangingPunct="1"/>
            <a:r>
              <a:rPr lang="en-US" sz="1800" dirty="0">
                <a:latin typeface="Helvetica" pitchFamily="2" charset="0"/>
                <a:cs typeface="Arial" charset="0"/>
              </a:rPr>
              <a:t>IPv4 and IPsec</a:t>
            </a:r>
          </a:p>
        </p:txBody>
      </p:sp>
      <p:grpSp>
        <p:nvGrpSpPr>
          <p:cNvPr id="129" name="Group 356">
            <a:extLst>
              <a:ext uri="{FF2B5EF4-FFF2-40B4-BE49-F238E27FC236}">
                <a16:creationId xmlns:a16="http://schemas.microsoft.com/office/drawing/2014/main" id="{1EC77877-0E1A-634A-ADFB-231B7F2E48D4}"/>
              </a:ext>
            </a:extLst>
          </p:cNvPr>
          <p:cNvGrpSpPr>
            <a:grpSpLocks/>
          </p:cNvGrpSpPr>
          <p:nvPr/>
        </p:nvGrpSpPr>
        <p:grpSpPr bwMode="auto">
          <a:xfrm>
            <a:off x="8976444" y="1879735"/>
            <a:ext cx="723900" cy="760413"/>
            <a:chOff x="313" y="1497"/>
            <a:chExt cx="1152" cy="1014"/>
          </a:xfrm>
        </p:grpSpPr>
        <p:pic>
          <p:nvPicPr>
            <p:cNvPr id="130" name="Picture 354" descr="laptop_stylized_small">
              <a:extLst>
                <a:ext uri="{FF2B5EF4-FFF2-40B4-BE49-F238E27FC236}">
                  <a16:creationId xmlns:a16="http://schemas.microsoft.com/office/drawing/2014/main" id="{88CE64D0-2E94-B54E-A16C-97F89C05C4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1" name="Picture 355" descr="antenna_stylized">
              <a:extLst>
                <a:ext uri="{FF2B5EF4-FFF2-40B4-BE49-F238E27FC236}">
                  <a16:creationId xmlns:a16="http://schemas.microsoft.com/office/drawing/2014/main" id="{DE1B8B58-7F5D-1D49-98A3-C7AB991D099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2" name="Freeform 2">
            <a:extLst>
              <a:ext uri="{FF2B5EF4-FFF2-40B4-BE49-F238E27FC236}">
                <a16:creationId xmlns:a16="http://schemas.microsoft.com/office/drawing/2014/main" id="{358E90C9-3AA0-454C-9E50-87099D57BAF9}"/>
              </a:ext>
            </a:extLst>
          </p:cNvPr>
          <p:cNvSpPr>
            <a:spLocks/>
          </p:cNvSpPr>
          <p:nvPr/>
        </p:nvSpPr>
        <p:spPr bwMode="auto">
          <a:xfrm>
            <a:off x="3315419" y="1332048"/>
            <a:ext cx="2819400" cy="1162050"/>
          </a:xfrm>
          <a:custGeom>
            <a:avLst/>
            <a:gdLst>
              <a:gd name="T0" fmla="*/ 2147483647 w 1292"/>
              <a:gd name="T1" fmla="*/ 1715760 h 1255"/>
              <a:gd name="T2" fmla="*/ 819061886 w 1292"/>
              <a:gd name="T3" fmla="*/ 34315198 h 1255"/>
              <a:gd name="T4" fmla="*/ 680963659 w 1292"/>
              <a:gd name="T5" fmla="*/ 114955912 h 1255"/>
              <a:gd name="T6" fmla="*/ 1228592830 w 1292"/>
              <a:gd name="T7" fmla="*/ 181870547 h 1255"/>
              <a:gd name="T8" fmla="*/ 2147483647 w 1292"/>
              <a:gd name="T9" fmla="*/ 190449347 h 1255"/>
              <a:gd name="T10" fmla="*/ 2147483647 w 1292"/>
              <a:gd name="T11" fmla="*/ 247070349 h 1255"/>
              <a:gd name="T12" fmla="*/ 2147483647 w 1292"/>
              <a:gd name="T13" fmla="*/ 271090987 h 1255"/>
              <a:gd name="T14" fmla="*/ 2147483647 w 1292"/>
              <a:gd name="T15" fmla="*/ 223049710 h 1255"/>
              <a:gd name="T16" fmla="*/ 2147483647 w 1292"/>
              <a:gd name="T17" fmla="*/ 96940896 h 1255"/>
              <a:gd name="T18" fmla="*/ 2147483647 w 1292"/>
              <a:gd name="T19" fmla="*/ 47183860 h 1255"/>
              <a:gd name="T20" fmla="*/ 2147483647 w 1292"/>
              <a:gd name="T21" fmla="*/ 25736398 h 1255"/>
              <a:gd name="T22" fmla="*/ 2147483647 w 1292"/>
              <a:gd name="T23" fmla="*/ 1715760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92"/>
              <a:gd name="T37" fmla="*/ 0 h 1255"/>
              <a:gd name="T38" fmla="*/ 1292 w 1292"/>
              <a:gd name="T39" fmla="*/ 1255 h 125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latin typeface="Helvetica" pitchFamily="2" charset="0"/>
            </a:endParaRPr>
          </a:p>
        </p:txBody>
      </p:sp>
      <p:sp>
        <p:nvSpPr>
          <p:cNvPr id="133" name="Text Box 103">
            <a:extLst>
              <a:ext uri="{FF2B5EF4-FFF2-40B4-BE49-F238E27FC236}">
                <a16:creationId xmlns:a16="http://schemas.microsoft.com/office/drawing/2014/main" id="{FDB41F29-5B8A-854C-B751-8E56A4467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9357" y="1549535"/>
            <a:ext cx="9667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Helvetica" pitchFamily="2" charset="0"/>
                <a:cs typeface="Arial" charset="0"/>
              </a:rPr>
              <a:t>public</a:t>
            </a:r>
            <a:br>
              <a:rPr lang="en-US" sz="1800" dirty="0">
                <a:latin typeface="Helvetica" pitchFamily="2" charset="0"/>
                <a:cs typeface="Arial" charset="0"/>
              </a:rPr>
            </a:br>
            <a:r>
              <a:rPr lang="en-US" sz="1800" dirty="0">
                <a:latin typeface="Helvetica" pitchFamily="2" charset="0"/>
                <a:cs typeface="Arial" charset="0"/>
              </a:rPr>
              <a:t>Internet</a:t>
            </a:r>
          </a:p>
        </p:txBody>
      </p:sp>
    </p:spTree>
    <p:extLst>
      <p:ext uri="{BB962C8B-B14F-4D97-AF65-F5344CB8AC3E}">
        <p14:creationId xmlns:p14="http://schemas.microsoft.com/office/powerpoint/2010/main" val="42428625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E1E15-93B8-9E44-8E41-2EAD644AB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/>
              <a:t>Your</a:t>
            </a:r>
            <a:r>
              <a:rPr lang="en-US"/>
              <a:t> turn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B4754-0576-CD41-9B3C-EB62D4EBF2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23338"/>
            <a:ext cx="10515600" cy="753625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en-US" b="1" dirty="0" err="1"/>
              <a:t>bit.ly</a:t>
            </a:r>
            <a:r>
              <a:rPr lang="en-US" b="1" dirty="0"/>
              <a:t>/2CG3IGk</a:t>
            </a:r>
          </a:p>
          <a:p>
            <a:pPr marL="457200" lvl="1" indent="0" algn="ctr">
              <a:buNone/>
            </a:pPr>
            <a:r>
              <a:rPr lang="en-US" dirty="0"/>
              <a:t>(case sensitive!)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88F163-F0F8-9644-836A-9C62DBD712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4934" y="1448676"/>
            <a:ext cx="3709714" cy="3709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3112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59BE8-23B5-8849-BEC8-CD4C28885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</a:t>
            </a:r>
            <a:r>
              <a:rPr lang="en-US" b="1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B3819-21ED-B544-B212-29E7E58AD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2"/>
                </a:solidFill>
              </a:rPr>
              <a:t>Explain the requirements for secure communication</a:t>
            </a:r>
          </a:p>
          <a:p>
            <a:r>
              <a:rPr lang="en-US" b="1" dirty="0">
                <a:solidFill>
                  <a:schemeClr val="bg2"/>
                </a:solidFill>
              </a:rPr>
              <a:t>Classify different encryption techniques</a:t>
            </a:r>
          </a:p>
          <a:p>
            <a:r>
              <a:rPr lang="en-US" b="1" dirty="0">
                <a:solidFill>
                  <a:schemeClr val="bg2"/>
                </a:solidFill>
              </a:rPr>
              <a:t>Compare and contrast message integrity strategies</a:t>
            </a:r>
          </a:p>
          <a:p>
            <a:r>
              <a:rPr lang="en-US" b="1" dirty="0">
                <a:solidFill>
                  <a:schemeClr val="bg2"/>
                </a:solidFill>
              </a:rPr>
              <a:t>Give a high level explanation of real-world security protocols</a:t>
            </a:r>
          </a:p>
          <a:p>
            <a:r>
              <a:rPr lang="en-US" dirty="0"/>
              <a:t>Explain the principles of </a:t>
            </a:r>
            <a:r>
              <a:rPr lang="en-US" b="1" dirty="0"/>
              <a:t>operational security mechanisms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60263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0F963-1784-D748-B313-FC7089C3D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A tale of </a:t>
            </a:r>
            <a:r>
              <a:rPr lang="en-US" b="1" dirty="0"/>
              <a:t>two lovers</a:t>
            </a:r>
          </a:p>
        </p:txBody>
      </p:sp>
      <p:pic>
        <p:nvPicPr>
          <p:cNvPr id="36" name="Picture 6" descr="Alice">
            <a:extLst>
              <a:ext uri="{FF2B5EF4-FFF2-40B4-BE49-F238E27FC236}">
                <a16:creationId xmlns:a16="http://schemas.microsoft.com/office/drawing/2014/main" id="{ED265814-4546-E447-AA86-49A9E464D3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0350" y="2320396"/>
            <a:ext cx="698500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7" descr="Bob">
            <a:extLst>
              <a:ext uri="{FF2B5EF4-FFF2-40B4-BE49-F238E27FC236}">
                <a16:creationId xmlns:a16="http://schemas.microsoft.com/office/drawing/2014/main" id="{C4641393-6567-294F-B4B7-F2E1D50722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4225" y="2368021"/>
            <a:ext cx="812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9" descr="Eve">
            <a:extLst>
              <a:ext uri="{FF2B5EF4-FFF2-40B4-BE49-F238E27FC236}">
                <a16:creationId xmlns:a16="http://schemas.microsoft.com/office/drawing/2014/main" id="{9355FBD3-64D1-2A40-AF77-0B61C3FF11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30888" y="4287308"/>
            <a:ext cx="1082675" cy="1295400"/>
          </a:xfrm>
          <a:prstGeom prst="rect">
            <a:avLst/>
          </a:prstGeom>
          <a:noFill/>
        </p:spPr>
      </p:pic>
      <p:sp>
        <p:nvSpPr>
          <p:cNvPr id="39" name="Rectangle 11">
            <a:extLst>
              <a:ext uri="{FF2B5EF4-FFF2-40B4-BE49-F238E27FC236}">
                <a16:creationId xmlns:a16="http://schemas.microsoft.com/office/drawing/2014/main" id="{A31FA47A-8D08-AF49-8257-E62885E15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0750" y="3155421"/>
            <a:ext cx="1293813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40" name="Text Box 12">
            <a:extLst>
              <a:ext uri="{FF2B5EF4-FFF2-40B4-BE49-F238E27FC236}">
                <a16:creationId xmlns:a16="http://schemas.microsoft.com/office/drawing/2014/main" id="{7CAF1BF5-A4AD-2147-B1B7-051ED9EFE6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6694" y="3218241"/>
            <a:ext cx="8899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solidFill>
                  <a:schemeClr val="bg1"/>
                </a:solidFill>
                <a:latin typeface="Helvetica" pitchFamily="2" charset="0"/>
                <a:cs typeface="Arial" charset="0"/>
              </a:rPr>
              <a:t>secure</a:t>
            </a:r>
          </a:p>
          <a:p>
            <a:r>
              <a:rPr lang="en-US" sz="1800" dirty="0">
                <a:solidFill>
                  <a:schemeClr val="bg1"/>
                </a:solidFill>
                <a:latin typeface="Helvetica" pitchFamily="2" charset="0"/>
                <a:cs typeface="Arial" charset="0"/>
              </a:rPr>
              <a:t>sender</a:t>
            </a:r>
          </a:p>
        </p:txBody>
      </p:sp>
      <p:sp>
        <p:nvSpPr>
          <p:cNvPr id="41" name="Rectangle 13">
            <a:extLst>
              <a:ext uri="{FF2B5EF4-FFF2-40B4-BE49-F238E27FC236}">
                <a16:creationId xmlns:a16="http://schemas.microsoft.com/office/drawing/2014/main" id="{8D01C18B-8ACF-9D42-AE26-10FB4EF90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2488" y="3168121"/>
            <a:ext cx="1293812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42" name="Text Box 14">
            <a:extLst>
              <a:ext uri="{FF2B5EF4-FFF2-40B4-BE49-F238E27FC236}">
                <a16:creationId xmlns:a16="http://schemas.microsoft.com/office/drawing/2014/main" id="{147258F0-943D-A648-A087-00B4A17E8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5116" y="3247270"/>
            <a:ext cx="10054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solidFill>
                  <a:schemeClr val="bg1"/>
                </a:solidFill>
                <a:latin typeface="Helvetica" pitchFamily="2" charset="0"/>
                <a:cs typeface="Arial" charset="0"/>
              </a:rPr>
              <a:t>secure</a:t>
            </a:r>
          </a:p>
          <a:p>
            <a:r>
              <a:rPr lang="en-US" sz="1800" dirty="0">
                <a:solidFill>
                  <a:schemeClr val="bg1"/>
                </a:solidFill>
                <a:latin typeface="Helvetica" pitchFamily="2" charset="0"/>
                <a:cs typeface="Arial" charset="0"/>
              </a:rPr>
              <a:t>receiver</a:t>
            </a:r>
          </a:p>
        </p:txBody>
      </p:sp>
      <p:sp>
        <p:nvSpPr>
          <p:cNvPr id="43" name="Text Box 18">
            <a:extLst>
              <a:ext uri="{FF2B5EF4-FFF2-40B4-BE49-F238E27FC236}">
                <a16:creationId xmlns:a16="http://schemas.microsoft.com/office/drawing/2014/main" id="{FF62432F-8E86-A347-8084-C577F1340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5163" y="2410883"/>
            <a:ext cx="9925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Helvetica" pitchFamily="2" charset="0"/>
              </a:rPr>
              <a:t>channel</a:t>
            </a:r>
            <a:endParaRPr lang="en-US" sz="1800" dirty="0">
              <a:latin typeface="Helvetica" pitchFamily="2" charset="0"/>
              <a:cs typeface="Arial" charset="0"/>
            </a:endParaRPr>
          </a:p>
        </p:txBody>
      </p:sp>
      <p:sp>
        <p:nvSpPr>
          <p:cNvPr id="44" name="Line 19">
            <a:extLst>
              <a:ext uri="{FF2B5EF4-FFF2-40B4-BE49-F238E27FC236}">
                <a16:creationId xmlns:a16="http://schemas.microsoft.com/office/drawing/2014/main" id="{AEDF11B6-7E56-774D-B59C-0A127D3A3394}"/>
              </a:ext>
            </a:extLst>
          </p:cNvPr>
          <p:cNvSpPr>
            <a:spLocks noChangeShapeType="1"/>
          </p:cNvSpPr>
          <p:nvPr/>
        </p:nvSpPr>
        <p:spPr bwMode="auto">
          <a:xfrm>
            <a:off x="5191125" y="2833158"/>
            <a:ext cx="238125" cy="449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5" name="Rectangle 21">
            <a:extLst>
              <a:ext uri="{FF2B5EF4-FFF2-40B4-BE49-F238E27FC236}">
                <a16:creationId xmlns:a16="http://schemas.microsoft.com/office/drawing/2014/main" id="{79BB70C9-F13B-F64A-8B8B-EEA5E63D0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4563" y="3353858"/>
            <a:ext cx="2447925" cy="36671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46" name="Line 17">
            <a:extLst>
              <a:ext uri="{FF2B5EF4-FFF2-40B4-BE49-F238E27FC236}">
                <a16:creationId xmlns:a16="http://schemas.microsoft.com/office/drawing/2014/main" id="{0D8106FA-6C70-BD47-9FC6-63E79583CC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97425" y="3566583"/>
            <a:ext cx="2460625" cy="0"/>
          </a:xfrm>
          <a:prstGeom prst="line">
            <a:avLst/>
          </a:prstGeom>
          <a:noFill/>
          <a:ln w="76200">
            <a:solidFill>
              <a:schemeClr val="accent4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7" name="Text Box 23">
            <a:extLst>
              <a:ext uri="{FF2B5EF4-FFF2-40B4-BE49-F238E27FC236}">
                <a16:creationId xmlns:a16="http://schemas.microsoft.com/office/drawing/2014/main" id="{30C01160-3508-BD44-9FC4-4E102F354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925" y="2368021"/>
            <a:ext cx="18891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Helvetica" pitchFamily="2" charset="0"/>
                <a:cs typeface="Arial" charset="0"/>
              </a:rPr>
              <a:t>data, control messages</a:t>
            </a:r>
          </a:p>
        </p:txBody>
      </p:sp>
      <p:sp>
        <p:nvSpPr>
          <p:cNvPr id="48" name="Line 24">
            <a:extLst>
              <a:ext uri="{FF2B5EF4-FFF2-40B4-BE49-F238E27FC236}">
                <a16:creationId xmlns:a16="http://schemas.microsoft.com/office/drawing/2014/main" id="{CA22622C-C0C2-064F-81A5-9F3CC3ACBF83}"/>
              </a:ext>
            </a:extLst>
          </p:cNvPr>
          <p:cNvSpPr>
            <a:spLocks noChangeShapeType="1"/>
          </p:cNvSpPr>
          <p:nvPr/>
        </p:nvSpPr>
        <p:spPr bwMode="auto">
          <a:xfrm>
            <a:off x="6469063" y="2985558"/>
            <a:ext cx="223837" cy="517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9" name="Freeform 25">
            <a:extLst>
              <a:ext uri="{FF2B5EF4-FFF2-40B4-BE49-F238E27FC236}">
                <a16:creationId xmlns:a16="http://schemas.microsoft.com/office/drawing/2014/main" id="{7DF785B0-5654-E04A-A5A2-437228848455}"/>
              </a:ext>
            </a:extLst>
          </p:cNvPr>
          <p:cNvSpPr>
            <a:spLocks/>
          </p:cNvSpPr>
          <p:nvPr/>
        </p:nvSpPr>
        <p:spPr bwMode="auto">
          <a:xfrm>
            <a:off x="5276850" y="3606271"/>
            <a:ext cx="573088" cy="914400"/>
          </a:xfrm>
          <a:custGeom>
            <a:avLst/>
            <a:gdLst>
              <a:gd name="T0" fmla="*/ 0 w 344"/>
              <a:gd name="T1" fmla="*/ 0 h 789"/>
              <a:gd name="T2" fmla="*/ 2147483647 w 344"/>
              <a:gd name="T3" fmla="*/ 2147483647 h 789"/>
              <a:gd name="T4" fmla="*/ 2147483647 w 344"/>
              <a:gd name="T5" fmla="*/ 2147483647 h 789"/>
              <a:gd name="T6" fmla="*/ 0 60000 65536"/>
              <a:gd name="T7" fmla="*/ 0 60000 65536"/>
              <a:gd name="T8" fmla="*/ 0 60000 65536"/>
              <a:gd name="T9" fmla="*/ 0 w 344"/>
              <a:gd name="T10" fmla="*/ 0 h 789"/>
              <a:gd name="T11" fmla="*/ 344 w 344"/>
              <a:gd name="T12" fmla="*/ 789 h 7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4" h="789">
                <a:moveTo>
                  <a:pt x="0" y="0"/>
                </a:moveTo>
                <a:cubicBezTo>
                  <a:pt x="52" y="24"/>
                  <a:pt x="255" y="10"/>
                  <a:pt x="310" y="142"/>
                </a:cubicBezTo>
                <a:cubicBezTo>
                  <a:pt x="344" y="248"/>
                  <a:pt x="324" y="654"/>
                  <a:pt x="328" y="789"/>
                </a:cubicBezTo>
              </a:path>
            </a:pathLst>
          </a:custGeom>
          <a:noFill/>
          <a:ln w="57150">
            <a:solidFill>
              <a:schemeClr val="accent4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0" name="Freeform 26">
            <a:extLst>
              <a:ext uri="{FF2B5EF4-FFF2-40B4-BE49-F238E27FC236}">
                <a16:creationId xmlns:a16="http://schemas.microsoft.com/office/drawing/2014/main" id="{0DDB9A0E-DC1B-0549-891C-29DDD7D9B37E}"/>
              </a:ext>
            </a:extLst>
          </p:cNvPr>
          <p:cNvSpPr>
            <a:spLocks/>
          </p:cNvSpPr>
          <p:nvPr/>
        </p:nvSpPr>
        <p:spPr bwMode="auto">
          <a:xfrm flipH="1">
            <a:off x="5951538" y="3604683"/>
            <a:ext cx="573087" cy="914400"/>
          </a:xfrm>
          <a:custGeom>
            <a:avLst/>
            <a:gdLst>
              <a:gd name="T0" fmla="*/ 0 w 344"/>
              <a:gd name="T1" fmla="*/ 0 h 789"/>
              <a:gd name="T2" fmla="*/ 2147483647 w 344"/>
              <a:gd name="T3" fmla="*/ 2147483647 h 789"/>
              <a:gd name="T4" fmla="*/ 2147483647 w 344"/>
              <a:gd name="T5" fmla="*/ 2147483647 h 789"/>
              <a:gd name="T6" fmla="*/ 0 60000 65536"/>
              <a:gd name="T7" fmla="*/ 0 60000 65536"/>
              <a:gd name="T8" fmla="*/ 0 60000 65536"/>
              <a:gd name="T9" fmla="*/ 0 w 344"/>
              <a:gd name="T10" fmla="*/ 0 h 789"/>
              <a:gd name="T11" fmla="*/ 344 w 344"/>
              <a:gd name="T12" fmla="*/ 789 h 7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4" h="789">
                <a:moveTo>
                  <a:pt x="0" y="0"/>
                </a:moveTo>
                <a:cubicBezTo>
                  <a:pt x="52" y="24"/>
                  <a:pt x="255" y="10"/>
                  <a:pt x="310" y="142"/>
                </a:cubicBezTo>
                <a:cubicBezTo>
                  <a:pt x="344" y="248"/>
                  <a:pt x="324" y="654"/>
                  <a:pt x="328" y="789"/>
                </a:cubicBezTo>
              </a:path>
            </a:pathLst>
          </a:custGeom>
          <a:noFill/>
          <a:ln w="57150">
            <a:solidFill>
              <a:schemeClr val="accent4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1" name="Line 27">
            <a:extLst>
              <a:ext uri="{FF2B5EF4-FFF2-40B4-BE49-F238E27FC236}">
                <a16:creationId xmlns:a16="http://schemas.microsoft.com/office/drawing/2014/main" id="{F5BCC05F-F394-AF4B-9A19-13DBBA2365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01925" y="3536421"/>
            <a:ext cx="8143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3" name="Line 29">
            <a:extLst>
              <a:ext uri="{FF2B5EF4-FFF2-40B4-BE49-F238E27FC236}">
                <a16:creationId xmlns:a16="http://schemas.microsoft.com/office/drawing/2014/main" id="{B6525041-0ABF-7348-8544-8D833BB9E5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09000" y="3506258"/>
            <a:ext cx="8143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5" name="Text Box 31">
            <a:extLst>
              <a:ext uri="{FF2B5EF4-FFF2-40B4-BE49-F238E27FC236}">
                <a16:creationId xmlns:a16="http://schemas.microsoft.com/office/drawing/2014/main" id="{859F735D-99FC-B44D-88BB-6984F80CE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3062" y="2039408"/>
            <a:ext cx="6848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Helvetica" pitchFamily="2" charset="0"/>
              </a:rPr>
              <a:t>Alice</a:t>
            </a:r>
            <a:endParaRPr lang="en-US" sz="1800" dirty="0">
              <a:solidFill>
                <a:srgbClr val="000099"/>
              </a:solidFill>
              <a:latin typeface="Helvetica" pitchFamily="2" charset="0"/>
              <a:cs typeface="Arial" charset="0"/>
            </a:endParaRPr>
          </a:p>
        </p:txBody>
      </p:sp>
      <p:sp>
        <p:nvSpPr>
          <p:cNvPr id="56" name="Text Box 32">
            <a:extLst>
              <a:ext uri="{FF2B5EF4-FFF2-40B4-BE49-F238E27FC236}">
                <a16:creationId xmlns:a16="http://schemas.microsoft.com/office/drawing/2014/main" id="{CCF6F99D-569E-B141-9B39-DD9409BC6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3200" y="2050521"/>
            <a:ext cx="59503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Helvetica" pitchFamily="2" charset="0"/>
              </a:rPr>
              <a:t>Bob</a:t>
            </a:r>
            <a:endParaRPr lang="en-US" sz="1800" dirty="0">
              <a:solidFill>
                <a:srgbClr val="000099"/>
              </a:solidFill>
              <a:latin typeface="Helvetica" pitchFamily="2" charset="0"/>
              <a:cs typeface="Arial" charset="0"/>
            </a:endParaRPr>
          </a:p>
        </p:txBody>
      </p:sp>
      <p:sp>
        <p:nvSpPr>
          <p:cNvPr id="57" name="Text Box 33">
            <a:extLst>
              <a:ext uri="{FF2B5EF4-FFF2-40B4-BE49-F238E27FC236}">
                <a16:creationId xmlns:a16="http://schemas.microsoft.com/office/drawing/2014/main" id="{5EB2B8A1-3B02-4A4D-9BD2-18ABF2913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9807" y="5265234"/>
            <a:ext cx="7661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Helvetica" pitchFamily="2" charset="0"/>
              </a:rPr>
              <a:t>Trudy</a:t>
            </a:r>
            <a:endParaRPr lang="en-US" sz="1800" dirty="0">
              <a:solidFill>
                <a:srgbClr val="000099"/>
              </a:solidFill>
              <a:latin typeface="Helvetica" pitchFamily="2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319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7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786FB-053C-C344-B5D8-5979F5D24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Packet </a:t>
            </a:r>
            <a:r>
              <a:rPr lang="en-US" b="1" dirty="0"/>
              <a:t>Filtering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FD7CF58-530A-874C-BF11-629FC01CF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5558" y="3481047"/>
            <a:ext cx="3810000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endParaRPr lang="en-US" sz="1600" dirty="0">
              <a:latin typeface="Helvetica" pitchFamily="2" charset="0"/>
            </a:endParaRPr>
          </a:p>
        </p:txBody>
      </p:sp>
      <p:sp>
        <p:nvSpPr>
          <p:cNvPr id="5" name="AutoShape 14">
            <a:extLst>
              <a:ext uri="{FF2B5EF4-FFF2-40B4-BE49-F238E27FC236}">
                <a16:creationId xmlns:a16="http://schemas.microsoft.com/office/drawing/2014/main" id="{5C33ABBC-9C6A-BC42-A98F-E30807D116E1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3360946" y="2174535"/>
            <a:ext cx="5200650" cy="290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1600" dirty="0">
              <a:latin typeface="Helvetica" pitchFamily="2" charset="0"/>
            </a:endParaRPr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9D4440D3-6D7F-CB45-834C-376FC0BE3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4296" y="5225710"/>
            <a:ext cx="4969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Helvetica" pitchFamily="2" charset="0"/>
              </a:rPr>
              <a:t> </a:t>
            </a:r>
            <a:endParaRPr lang="en-US" sz="1600" dirty="0">
              <a:latin typeface="Helvetica" pitchFamily="2" charset="0"/>
            </a:endParaRPr>
          </a:p>
        </p:txBody>
      </p:sp>
      <p:sp>
        <p:nvSpPr>
          <p:cNvPr id="7" name="Rectangle 362">
            <a:extLst>
              <a:ext uri="{FF2B5EF4-FFF2-40B4-BE49-F238E27FC236}">
                <a16:creationId xmlns:a16="http://schemas.microsoft.com/office/drawing/2014/main" id="{D1C86423-74EE-7244-9C05-F84EC5AA5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0233" y="5076485"/>
            <a:ext cx="1449388" cy="3317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1600" dirty="0">
              <a:latin typeface="Helvetica" pitchFamily="2" charset="0"/>
            </a:endParaRPr>
          </a:p>
        </p:txBody>
      </p:sp>
      <p:sp>
        <p:nvSpPr>
          <p:cNvPr id="8" name="Rectangle 364">
            <a:extLst>
              <a:ext uri="{FF2B5EF4-FFF2-40B4-BE49-F238E27FC236}">
                <a16:creationId xmlns:a16="http://schemas.microsoft.com/office/drawing/2014/main" id="{956E7645-BBAA-AD45-AA39-837F5C899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9571" y="5138397"/>
            <a:ext cx="4969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Helvetica" pitchFamily="2" charset="0"/>
              </a:rPr>
              <a:t> </a:t>
            </a:r>
            <a:endParaRPr lang="en-US" sz="1600" dirty="0">
              <a:latin typeface="Helvetica" pitchFamily="2" charset="0"/>
            </a:endParaRPr>
          </a:p>
        </p:txBody>
      </p:sp>
      <p:sp>
        <p:nvSpPr>
          <p:cNvPr id="9" name="Freeform 17">
            <a:extLst>
              <a:ext uri="{FF2B5EF4-FFF2-40B4-BE49-F238E27FC236}">
                <a16:creationId xmlns:a16="http://schemas.microsoft.com/office/drawing/2014/main" id="{EDD6456C-3F40-7147-8E01-7FE014E66022}"/>
              </a:ext>
            </a:extLst>
          </p:cNvPr>
          <p:cNvSpPr>
            <a:spLocks/>
          </p:cNvSpPr>
          <p:nvPr/>
        </p:nvSpPr>
        <p:spPr bwMode="auto">
          <a:xfrm>
            <a:off x="2859296" y="2079285"/>
            <a:ext cx="3189287" cy="1808162"/>
          </a:xfrm>
          <a:custGeom>
            <a:avLst/>
            <a:gdLst>
              <a:gd name="T0" fmla="*/ 2147483647 w 1672"/>
              <a:gd name="T1" fmla="*/ 2147483647 h 977"/>
              <a:gd name="T2" fmla="*/ 2147483647 w 1672"/>
              <a:gd name="T3" fmla="*/ 2147483647 h 977"/>
              <a:gd name="T4" fmla="*/ 2147483647 w 1672"/>
              <a:gd name="T5" fmla="*/ 2147483647 h 977"/>
              <a:gd name="T6" fmla="*/ 2147483647 w 1672"/>
              <a:gd name="T7" fmla="*/ 2147483647 h 977"/>
              <a:gd name="T8" fmla="*/ 2147483647 w 1672"/>
              <a:gd name="T9" fmla="*/ 2147483647 h 977"/>
              <a:gd name="T10" fmla="*/ 2147483647 w 1672"/>
              <a:gd name="T11" fmla="*/ 2147483647 h 977"/>
              <a:gd name="T12" fmla="*/ 2147483647 w 1672"/>
              <a:gd name="T13" fmla="*/ 2147483647 h 977"/>
              <a:gd name="T14" fmla="*/ 2147483647 w 1672"/>
              <a:gd name="T15" fmla="*/ 2147483647 h 977"/>
              <a:gd name="T16" fmla="*/ 2147483647 w 1672"/>
              <a:gd name="T17" fmla="*/ 2147483647 h 977"/>
              <a:gd name="T18" fmla="*/ 2147483647 w 1672"/>
              <a:gd name="T19" fmla="*/ 2147483647 h 977"/>
              <a:gd name="T20" fmla="*/ 2147483647 w 1672"/>
              <a:gd name="T21" fmla="*/ 2147483647 h 977"/>
              <a:gd name="T22" fmla="*/ 2147483647 w 1672"/>
              <a:gd name="T23" fmla="*/ 2147483647 h 977"/>
              <a:gd name="T24" fmla="*/ 2147483647 w 1672"/>
              <a:gd name="T25" fmla="*/ 2147483647 h 977"/>
              <a:gd name="T26" fmla="*/ 2147483647 w 1672"/>
              <a:gd name="T27" fmla="*/ 2147483647 h 977"/>
              <a:gd name="T28" fmla="*/ 2147483647 w 1672"/>
              <a:gd name="T29" fmla="*/ 2147483647 h 977"/>
              <a:gd name="T30" fmla="*/ 2147483647 w 1672"/>
              <a:gd name="T31" fmla="*/ 2147483647 h 977"/>
              <a:gd name="T32" fmla="*/ 2147483647 w 1672"/>
              <a:gd name="T33" fmla="*/ 2147483647 h 977"/>
              <a:gd name="T34" fmla="*/ 2147483647 w 1672"/>
              <a:gd name="T35" fmla="*/ 2147483647 h 977"/>
              <a:gd name="T36" fmla="*/ 2147483647 w 1672"/>
              <a:gd name="T37" fmla="*/ 2147483647 h 977"/>
              <a:gd name="T38" fmla="*/ 2147483647 w 1672"/>
              <a:gd name="T39" fmla="*/ 2147483647 h 977"/>
              <a:gd name="T40" fmla="*/ 2147483647 w 1672"/>
              <a:gd name="T41" fmla="*/ 2147483647 h 977"/>
              <a:gd name="T42" fmla="*/ 2147483647 w 1672"/>
              <a:gd name="T43" fmla="*/ 2147483647 h 977"/>
              <a:gd name="T44" fmla="*/ 2147483647 w 1672"/>
              <a:gd name="T45" fmla="*/ 2147483647 h 977"/>
              <a:gd name="T46" fmla="*/ 2147483647 w 1672"/>
              <a:gd name="T47" fmla="*/ 2147483647 h 977"/>
              <a:gd name="T48" fmla="*/ 2147483647 w 1672"/>
              <a:gd name="T49" fmla="*/ 2147483647 h 977"/>
              <a:gd name="T50" fmla="*/ 2147483647 w 1672"/>
              <a:gd name="T51" fmla="*/ 2147483647 h 977"/>
              <a:gd name="T52" fmla="*/ 2147483647 w 1672"/>
              <a:gd name="T53" fmla="*/ 2147483647 h 977"/>
              <a:gd name="T54" fmla="*/ 2147483647 w 1672"/>
              <a:gd name="T55" fmla="*/ 2147483647 h 977"/>
              <a:gd name="T56" fmla="*/ 2147483647 w 1672"/>
              <a:gd name="T57" fmla="*/ 2147483647 h 977"/>
              <a:gd name="T58" fmla="*/ 2147483647 w 1672"/>
              <a:gd name="T59" fmla="*/ 2147483647 h 977"/>
              <a:gd name="T60" fmla="*/ 2147483647 w 1672"/>
              <a:gd name="T61" fmla="*/ 2147483647 h 977"/>
              <a:gd name="T62" fmla="*/ 2147483647 w 1672"/>
              <a:gd name="T63" fmla="*/ 2147483647 h 977"/>
              <a:gd name="T64" fmla="*/ 2147483647 w 1672"/>
              <a:gd name="T65" fmla="*/ 2147483647 h 977"/>
              <a:gd name="T66" fmla="*/ 2147483647 w 1672"/>
              <a:gd name="T67" fmla="*/ 2147483647 h 977"/>
              <a:gd name="T68" fmla="*/ 2147483647 w 1672"/>
              <a:gd name="T69" fmla="*/ 2147483647 h 977"/>
              <a:gd name="T70" fmla="*/ 2147483647 w 1672"/>
              <a:gd name="T71" fmla="*/ 2147483647 h 977"/>
              <a:gd name="T72" fmla="*/ 2147483647 w 1672"/>
              <a:gd name="T73" fmla="*/ 2147483647 h 977"/>
              <a:gd name="T74" fmla="*/ 2147483647 w 1672"/>
              <a:gd name="T75" fmla="*/ 2147483647 h 977"/>
              <a:gd name="T76" fmla="*/ 2147483647 w 1672"/>
              <a:gd name="T77" fmla="*/ 2147483647 h 977"/>
              <a:gd name="T78" fmla="*/ 2147483647 w 1672"/>
              <a:gd name="T79" fmla="*/ 2147483647 h 977"/>
              <a:gd name="T80" fmla="*/ 2147483647 w 1672"/>
              <a:gd name="T81" fmla="*/ 2147483647 h 977"/>
              <a:gd name="T82" fmla="*/ 2147483647 w 1672"/>
              <a:gd name="T83" fmla="*/ 2147483647 h 977"/>
              <a:gd name="T84" fmla="*/ 2147483647 w 1672"/>
              <a:gd name="T85" fmla="*/ 2147483647 h 977"/>
              <a:gd name="T86" fmla="*/ 2147483647 w 1672"/>
              <a:gd name="T87" fmla="*/ 2147483647 h 977"/>
              <a:gd name="T88" fmla="*/ 0 w 1672"/>
              <a:gd name="T89" fmla="*/ 2147483647 h 977"/>
              <a:gd name="T90" fmla="*/ 2147483647 w 1672"/>
              <a:gd name="T91" fmla="*/ 2147483647 h 977"/>
              <a:gd name="T92" fmla="*/ 2147483647 w 1672"/>
              <a:gd name="T93" fmla="*/ 2147483647 h 977"/>
              <a:gd name="T94" fmla="*/ 0 w 1672"/>
              <a:gd name="T95" fmla="*/ 2147483647 h 977"/>
              <a:gd name="T96" fmla="*/ 2147483647 w 1672"/>
              <a:gd name="T97" fmla="*/ 2147483647 h 977"/>
              <a:gd name="T98" fmla="*/ 2147483647 w 1672"/>
              <a:gd name="T99" fmla="*/ 2147483647 h 977"/>
              <a:gd name="T100" fmla="*/ 2147483647 w 1672"/>
              <a:gd name="T101" fmla="*/ 2147483647 h 977"/>
              <a:gd name="T102" fmla="*/ 2147483647 w 1672"/>
              <a:gd name="T103" fmla="*/ 2147483647 h 97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672"/>
              <a:gd name="T157" fmla="*/ 0 h 977"/>
              <a:gd name="T158" fmla="*/ 1672 w 1672"/>
              <a:gd name="T159" fmla="*/ 977 h 97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672" h="977">
                <a:moveTo>
                  <a:pt x="54" y="16"/>
                </a:moveTo>
                <a:lnTo>
                  <a:pt x="57" y="14"/>
                </a:lnTo>
                <a:lnTo>
                  <a:pt x="61" y="10"/>
                </a:lnTo>
                <a:lnTo>
                  <a:pt x="69" y="7"/>
                </a:lnTo>
                <a:lnTo>
                  <a:pt x="77" y="3"/>
                </a:lnTo>
                <a:lnTo>
                  <a:pt x="86" y="1"/>
                </a:lnTo>
                <a:lnTo>
                  <a:pt x="96" y="0"/>
                </a:lnTo>
                <a:lnTo>
                  <a:pt x="105" y="0"/>
                </a:lnTo>
                <a:lnTo>
                  <a:pt x="116" y="0"/>
                </a:lnTo>
                <a:lnTo>
                  <a:pt x="127" y="1"/>
                </a:lnTo>
                <a:lnTo>
                  <a:pt x="138" y="3"/>
                </a:lnTo>
                <a:lnTo>
                  <a:pt x="149" y="6"/>
                </a:lnTo>
                <a:lnTo>
                  <a:pt x="161" y="9"/>
                </a:lnTo>
                <a:lnTo>
                  <a:pt x="174" y="13"/>
                </a:lnTo>
                <a:lnTo>
                  <a:pt x="187" y="17"/>
                </a:lnTo>
                <a:lnTo>
                  <a:pt x="200" y="22"/>
                </a:lnTo>
                <a:lnTo>
                  <a:pt x="212" y="27"/>
                </a:lnTo>
                <a:lnTo>
                  <a:pt x="225" y="31"/>
                </a:lnTo>
                <a:lnTo>
                  <a:pt x="253" y="43"/>
                </a:lnTo>
                <a:lnTo>
                  <a:pt x="281" y="54"/>
                </a:lnTo>
                <a:lnTo>
                  <a:pt x="309" y="65"/>
                </a:lnTo>
                <a:lnTo>
                  <a:pt x="338" y="76"/>
                </a:lnTo>
                <a:lnTo>
                  <a:pt x="352" y="82"/>
                </a:lnTo>
                <a:lnTo>
                  <a:pt x="366" y="86"/>
                </a:lnTo>
                <a:lnTo>
                  <a:pt x="380" y="90"/>
                </a:lnTo>
                <a:lnTo>
                  <a:pt x="394" y="95"/>
                </a:lnTo>
                <a:lnTo>
                  <a:pt x="408" y="97"/>
                </a:lnTo>
                <a:lnTo>
                  <a:pt x="422" y="100"/>
                </a:lnTo>
                <a:lnTo>
                  <a:pt x="436" y="103"/>
                </a:lnTo>
                <a:lnTo>
                  <a:pt x="451" y="104"/>
                </a:lnTo>
                <a:lnTo>
                  <a:pt x="465" y="105"/>
                </a:lnTo>
                <a:lnTo>
                  <a:pt x="477" y="105"/>
                </a:lnTo>
                <a:lnTo>
                  <a:pt x="491" y="105"/>
                </a:lnTo>
                <a:lnTo>
                  <a:pt x="504" y="105"/>
                </a:lnTo>
                <a:lnTo>
                  <a:pt x="518" y="104"/>
                </a:lnTo>
                <a:lnTo>
                  <a:pt x="532" y="104"/>
                </a:lnTo>
                <a:lnTo>
                  <a:pt x="559" y="100"/>
                </a:lnTo>
                <a:lnTo>
                  <a:pt x="586" y="98"/>
                </a:lnTo>
                <a:lnTo>
                  <a:pt x="614" y="95"/>
                </a:lnTo>
                <a:lnTo>
                  <a:pt x="641" y="90"/>
                </a:lnTo>
                <a:lnTo>
                  <a:pt x="670" y="86"/>
                </a:lnTo>
                <a:lnTo>
                  <a:pt x="698" y="83"/>
                </a:lnTo>
                <a:lnTo>
                  <a:pt x="727" y="79"/>
                </a:lnTo>
                <a:lnTo>
                  <a:pt x="757" y="77"/>
                </a:lnTo>
                <a:lnTo>
                  <a:pt x="774" y="76"/>
                </a:lnTo>
                <a:lnTo>
                  <a:pt x="789" y="75"/>
                </a:lnTo>
                <a:lnTo>
                  <a:pt x="804" y="75"/>
                </a:lnTo>
                <a:lnTo>
                  <a:pt x="820" y="75"/>
                </a:lnTo>
                <a:lnTo>
                  <a:pt x="837" y="76"/>
                </a:lnTo>
                <a:lnTo>
                  <a:pt x="853" y="76"/>
                </a:lnTo>
                <a:lnTo>
                  <a:pt x="871" y="77"/>
                </a:lnTo>
                <a:lnTo>
                  <a:pt x="888" y="79"/>
                </a:lnTo>
                <a:lnTo>
                  <a:pt x="906" y="82"/>
                </a:lnTo>
                <a:lnTo>
                  <a:pt x="923" y="84"/>
                </a:lnTo>
                <a:lnTo>
                  <a:pt x="942" y="88"/>
                </a:lnTo>
                <a:lnTo>
                  <a:pt x="961" y="91"/>
                </a:lnTo>
                <a:lnTo>
                  <a:pt x="980" y="95"/>
                </a:lnTo>
                <a:lnTo>
                  <a:pt x="1003" y="98"/>
                </a:lnTo>
                <a:lnTo>
                  <a:pt x="1024" y="102"/>
                </a:lnTo>
                <a:lnTo>
                  <a:pt x="1046" y="106"/>
                </a:lnTo>
                <a:lnTo>
                  <a:pt x="1069" y="110"/>
                </a:lnTo>
                <a:lnTo>
                  <a:pt x="1092" y="114"/>
                </a:lnTo>
                <a:lnTo>
                  <a:pt x="1117" y="119"/>
                </a:lnTo>
                <a:lnTo>
                  <a:pt x="1141" y="124"/>
                </a:lnTo>
                <a:lnTo>
                  <a:pt x="1190" y="134"/>
                </a:lnTo>
                <a:lnTo>
                  <a:pt x="1239" y="146"/>
                </a:lnTo>
                <a:lnTo>
                  <a:pt x="1288" y="159"/>
                </a:lnTo>
                <a:lnTo>
                  <a:pt x="1313" y="166"/>
                </a:lnTo>
                <a:lnTo>
                  <a:pt x="1337" y="173"/>
                </a:lnTo>
                <a:lnTo>
                  <a:pt x="1361" y="180"/>
                </a:lnTo>
                <a:lnTo>
                  <a:pt x="1384" y="187"/>
                </a:lnTo>
                <a:lnTo>
                  <a:pt x="1406" y="195"/>
                </a:lnTo>
                <a:lnTo>
                  <a:pt x="1429" y="203"/>
                </a:lnTo>
                <a:lnTo>
                  <a:pt x="1450" y="211"/>
                </a:lnTo>
                <a:lnTo>
                  <a:pt x="1471" y="220"/>
                </a:lnTo>
                <a:lnTo>
                  <a:pt x="1490" y="229"/>
                </a:lnTo>
                <a:lnTo>
                  <a:pt x="1509" y="238"/>
                </a:lnTo>
                <a:lnTo>
                  <a:pt x="1527" y="248"/>
                </a:lnTo>
                <a:lnTo>
                  <a:pt x="1535" y="252"/>
                </a:lnTo>
                <a:lnTo>
                  <a:pt x="1543" y="258"/>
                </a:lnTo>
                <a:lnTo>
                  <a:pt x="1551" y="263"/>
                </a:lnTo>
                <a:lnTo>
                  <a:pt x="1558" y="267"/>
                </a:lnTo>
                <a:lnTo>
                  <a:pt x="1565" y="273"/>
                </a:lnTo>
                <a:lnTo>
                  <a:pt x="1572" y="279"/>
                </a:lnTo>
                <a:lnTo>
                  <a:pt x="1579" y="284"/>
                </a:lnTo>
                <a:lnTo>
                  <a:pt x="1585" y="290"/>
                </a:lnTo>
                <a:lnTo>
                  <a:pt x="1591" y="296"/>
                </a:lnTo>
                <a:lnTo>
                  <a:pt x="1597" y="301"/>
                </a:lnTo>
                <a:lnTo>
                  <a:pt x="1607" y="313"/>
                </a:lnTo>
                <a:lnTo>
                  <a:pt x="1616" y="326"/>
                </a:lnTo>
                <a:lnTo>
                  <a:pt x="1625" y="340"/>
                </a:lnTo>
                <a:lnTo>
                  <a:pt x="1633" y="355"/>
                </a:lnTo>
                <a:lnTo>
                  <a:pt x="1640" y="370"/>
                </a:lnTo>
                <a:lnTo>
                  <a:pt x="1647" y="385"/>
                </a:lnTo>
                <a:lnTo>
                  <a:pt x="1651" y="403"/>
                </a:lnTo>
                <a:lnTo>
                  <a:pt x="1656" y="419"/>
                </a:lnTo>
                <a:lnTo>
                  <a:pt x="1661" y="438"/>
                </a:lnTo>
                <a:lnTo>
                  <a:pt x="1664" y="456"/>
                </a:lnTo>
                <a:lnTo>
                  <a:pt x="1667" y="474"/>
                </a:lnTo>
                <a:lnTo>
                  <a:pt x="1669" y="493"/>
                </a:lnTo>
                <a:lnTo>
                  <a:pt x="1671" y="512"/>
                </a:lnTo>
                <a:lnTo>
                  <a:pt x="1671" y="530"/>
                </a:lnTo>
                <a:lnTo>
                  <a:pt x="1672" y="550"/>
                </a:lnTo>
                <a:lnTo>
                  <a:pt x="1671" y="569"/>
                </a:lnTo>
                <a:lnTo>
                  <a:pt x="1671" y="588"/>
                </a:lnTo>
                <a:lnTo>
                  <a:pt x="1670" y="607"/>
                </a:lnTo>
                <a:lnTo>
                  <a:pt x="1668" y="626"/>
                </a:lnTo>
                <a:lnTo>
                  <a:pt x="1665" y="645"/>
                </a:lnTo>
                <a:lnTo>
                  <a:pt x="1663" y="662"/>
                </a:lnTo>
                <a:lnTo>
                  <a:pt x="1660" y="680"/>
                </a:lnTo>
                <a:lnTo>
                  <a:pt x="1656" y="697"/>
                </a:lnTo>
                <a:lnTo>
                  <a:pt x="1651" y="715"/>
                </a:lnTo>
                <a:lnTo>
                  <a:pt x="1648" y="731"/>
                </a:lnTo>
                <a:lnTo>
                  <a:pt x="1643" y="747"/>
                </a:lnTo>
                <a:lnTo>
                  <a:pt x="1637" y="762"/>
                </a:lnTo>
                <a:lnTo>
                  <a:pt x="1632" y="776"/>
                </a:lnTo>
                <a:lnTo>
                  <a:pt x="1626" y="790"/>
                </a:lnTo>
                <a:lnTo>
                  <a:pt x="1620" y="803"/>
                </a:lnTo>
                <a:lnTo>
                  <a:pt x="1614" y="814"/>
                </a:lnTo>
                <a:lnTo>
                  <a:pt x="1607" y="825"/>
                </a:lnTo>
                <a:lnTo>
                  <a:pt x="1600" y="834"/>
                </a:lnTo>
                <a:lnTo>
                  <a:pt x="1592" y="843"/>
                </a:lnTo>
                <a:lnTo>
                  <a:pt x="1584" y="852"/>
                </a:lnTo>
                <a:lnTo>
                  <a:pt x="1574" y="859"/>
                </a:lnTo>
                <a:lnTo>
                  <a:pt x="1564" y="867"/>
                </a:lnTo>
                <a:lnTo>
                  <a:pt x="1553" y="873"/>
                </a:lnTo>
                <a:lnTo>
                  <a:pt x="1543" y="879"/>
                </a:lnTo>
                <a:lnTo>
                  <a:pt x="1531" y="884"/>
                </a:lnTo>
                <a:lnTo>
                  <a:pt x="1518" y="890"/>
                </a:lnTo>
                <a:lnTo>
                  <a:pt x="1506" y="895"/>
                </a:lnTo>
                <a:lnTo>
                  <a:pt x="1493" y="898"/>
                </a:lnTo>
                <a:lnTo>
                  <a:pt x="1479" y="902"/>
                </a:lnTo>
                <a:lnTo>
                  <a:pt x="1465" y="905"/>
                </a:lnTo>
                <a:lnTo>
                  <a:pt x="1451" y="909"/>
                </a:lnTo>
                <a:lnTo>
                  <a:pt x="1436" y="912"/>
                </a:lnTo>
                <a:lnTo>
                  <a:pt x="1420" y="915"/>
                </a:lnTo>
                <a:lnTo>
                  <a:pt x="1390" y="919"/>
                </a:lnTo>
                <a:lnTo>
                  <a:pt x="1358" y="923"/>
                </a:lnTo>
                <a:lnTo>
                  <a:pt x="1326" y="926"/>
                </a:lnTo>
                <a:lnTo>
                  <a:pt x="1293" y="930"/>
                </a:lnTo>
                <a:lnTo>
                  <a:pt x="1259" y="932"/>
                </a:lnTo>
                <a:lnTo>
                  <a:pt x="1227" y="936"/>
                </a:lnTo>
                <a:lnTo>
                  <a:pt x="1194" y="939"/>
                </a:lnTo>
                <a:lnTo>
                  <a:pt x="1162" y="944"/>
                </a:lnTo>
                <a:lnTo>
                  <a:pt x="1146" y="946"/>
                </a:lnTo>
                <a:lnTo>
                  <a:pt x="1130" y="949"/>
                </a:lnTo>
                <a:lnTo>
                  <a:pt x="1112" y="950"/>
                </a:lnTo>
                <a:lnTo>
                  <a:pt x="1095" y="952"/>
                </a:lnTo>
                <a:lnTo>
                  <a:pt x="1077" y="954"/>
                </a:lnTo>
                <a:lnTo>
                  <a:pt x="1059" y="956"/>
                </a:lnTo>
                <a:lnTo>
                  <a:pt x="1041" y="958"/>
                </a:lnTo>
                <a:lnTo>
                  <a:pt x="1022" y="959"/>
                </a:lnTo>
                <a:lnTo>
                  <a:pt x="984" y="963"/>
                </a:lnTo>
                <a:lnTo>
                  <a:pt x="945" y="966"/>
                </a:lnTo>
                <a:lnTo>
                  <a:pt x="907" y="969"/>
                </a:lnTo>
                <a:lnTo>
                  <a:pt x="867" y="970"/>
                </a:lnTo>
                <a:lnTo>
                  <a:pt x="829" y="972"/>
                </a:lnTo>
                <a:lnTo>
                  <a:pt x="791" y="973"/>
                </a:lnTo>
                <a:lnTo>
                  <a:pt x="773" y="974"/>
                </a:lnTo>
                <a:lnTo>
                  <a:pt x="754" y="974"/>
                </a:lnTo>
                <a:lnTo>
                  <a:pt x="736" y="976"/>
                </a:lnTo>
                <a:lnTo>
                  <a:pt x="718" y="976"/>
                </a:lnTo>
                <a:lnTo>
                  <a:pt x="701" y="976"/>
                </a:lnTo>
                <a:lnTo>
                  <a:pt x="684" y="977"/>
                </a:lnTo>
                <a:lnTo>
                  <a:pt x="668" y="977"/>
                </a:lnTo>
                <a:lnTo>
                  <a:pt x="651" y="977"/>
                </a:lnTo>
                <a:lnTo>
                  <a:pt x="636" y="977"/>
                </a:lnTo>
                <a:lnTo>
                  <a:pt x="621" y="977"/>
                </a:lnTo>
                <a:lnTo>
                  <a:pt x="607" y="977"/>
                </a:lnTo>
                <a:lnTo>
                  <a:pt x="593" y="977"/>
                </a:lnTo>
                <a:lnTo>
                  <a:pt x="580" y="976"/>
                </a:lnTo>
                <a:lnTo>
                  <a:pt x="567" y="976"/>
                </a:lnTo>
                <a:lnTo>
                  <a:pt x="556" y="976"/>
                </a:lnTo>
                <a:lnTo>
                  <a:pt x="544" y="974"/>
                </a:lnTo>
                <a:lnTo>
                  <a:pt x="532" y="974"/>
                </a:lnTo>
                <a:lnTo>
                  <a:pt x="522" y="974"/>
                </a:lnTo>
                <a:lnTo>
                  <a:pt x="511" y="973"/>
                </a:lnTo>
                <a:lnTo>
                  <a:pt x="502" y="972"/>
                </a:lnTo>
                <a:lnTo>
                  <a:pt x="493" y="972"/>
                </a:lnTo>
                <a:lnTo>
                  <a:pt x="483" y="971"/>
                </a:lnTo>
                <a:lnTo>
                  <a:pt x="474" y="970"/>
                </a:lnTo>
                <a:lnTo>
                  <a:pt x="465" y="969"/>
                </a:lnTo>
                <a:lnTo>
                  <a:pt x="448" y="966"/>
                </a:lnTo>
                <a:lnTo>
                  <a:pt x="432" y="964"/>
                </a:lnTo>
                <a:lnTo>
                  <a:pt x="417" y="960"/>
                </a:lnTo>
                <a:lnTo>
                  <a:pt x="401" y="958"/>
                </a:lnTo>
                <a:lnTo>
                  <a:pt x="372" y="950"/>
                </a:lnTo>
                <a:lnTo>
                  <a:pt x="357" y="946"/>
                </a:lnTo>
                <a:lnTo>
                  <a:pt x="342" y="942"/>
                </a:lnTo>
                <a:lnTo>
                  <a:pt x="326" y="937"/>
                </a:lnTo>
                <a:lnTo>
                  <a:pt x="308" y="932"/>
                </a:lnTo>
                <a:lnTo>
                  <a:pt x="291" y="928"/>
                </a:lnTo>
                <a:lnTo>
                  <a:pt x="273" y="923"/>
                </a:lnTo>
                <a:lnTo>
                  <a:pt x="254" y="918"/>
                </a:lnTo>
                <a:lnTo>
                  <a:pt x="236" y="914"/>
                </a:lnTo>
                <a:lnTo>
                  <a:pt x="216" y="908"/>
                </a:lnTo>
                <a:lnTo>
                  <a:pt x="197" y="903"/>
                </a:lnTo>
                <a:lnTo>
                  <a:pt x="179" y="897"/>
                </a:lnTo>
                <a:lnTo>
                  <a:pt x="160" y="891"/>
                </a:lnTo>
                <a:lnTo>
                  <a:pt x="142" y="886"/>
                </a:lnTo>
                <a:lnTo>
                  <a:pt x="125" y="877"/>
                </a:lnTo>
                <a:lnTo>
                  <a:pt x="109" y="870"/>
                </a:lnTo>
                <a:lnTo>
                  <a:pt x="92" y="861"/>
                </a:lnTo>
                <a:lnTo>
                  <a:pt x="85" y="856"/>
                </a:lnTo>
                <a:lnTo>
                  <a:pt x="78" y="852"/>
                </a:lnTo>
                <a:lnTo>
                  <a:pt x="71" y="846"/>
                </a:lnTo>
                <a:lnTo>
                  <a:pt x="64" y="841"/>
                </a:lnTo>
                <a:lnTo>
                  <a:pt x="58" y="835"/>
                </a:lnTo>
                <a:lnTo>
                  <a:pt x="53" y="828"/>
                </a:lnTo>
                <a:lnTo>
                  <a:pt x="47" y="822"/>
                </a:lnTo>
                <a:lnTo>
                  <a:pt x="42" y="815"/>
                </a:lnTo>
                <a:lnTo>
                  <a:pt x="37" y="808"/>
                </a:lnTo>
                <a:lnTo>
                  <a:pt x="34" y="801"/>
                </a:lnTo>
                <a:lnTo>
                  <a:pt x="29" y="793"/>
                </a:lnTo>
                <a:lnTo>
                  <a:pt x="26" y="786"/>
                </a:lnTo>
                <a:lnTo>
                  <a:pt x="22" y="778"/>
                </a:lnTo>
                <a:lnTo>
                  <a:pt x="20" y="770"/>
                </a:lnTo>
                <a:lnTo>
                  <a:pt x="14" y="752"/>
                </a:lnTo>
                <a:lnTo>
                  <a:pt x="9" y="735"/>
                </a:lnTo>
                <a:lnTo>
                  <a:pt x="7" y="716"/>
                </a:lnTo>
                <a:lnTo>
                  <a:pt x="5" y="696"/>
                </a:lnTo>
                <a:lnTo>
                  <a:pt x="2" y="675"/>
                </a:lnTo>
                <a:lnTo>
                  <a:pt x="1" y="654"/>
                </a:lnTo>
                <a:lnTo>
                  <a:pt x="1" y="633"/>
                </a:lnTo>
                <a:lnTo>
                  <a:pt x="0" y="611"/>
                </a:lnTo>
                <a:lnTo>
                  <a:pt x="0" y="588"/>
                </a:lnTo>
                <a:lnTo>
                  <a:pt x="1" y="564"/>
                </a:lnTo>
                <a:lnTo>
                  <a:pt x="1" y="540"/>
                </a:lnTo>
                <a:lnTo>
                  <a:pt x="2" y="515"/>
                </a:lnTo>
                <a:lnTo>
                  <a:pt x="2" y="491"/>
                </a:lnTo>
                <a:lnTo>
                  <a:pt x="2" y="478"/>
                </a:lnTo>
                <a:lnTo>
                  <a:pt x="2" y="464"/>
                </a:lnTo>
                <a:lnTo>
                  <a:pt x="2" y="450"/>
                </a:lnTo>
                <a:lnTo>
                  <a:pt x="2" y="435"/>
                </a:lnTo>
                <a:lnTo>
                  <a:pt x="1" y="418"/>
                </a:lnTo>
                <a:lnTo>
                  <a:pt x="1" y="402"/>
                </a:lnTo>
                <a:lnTo>
                  <a:pt x="1" y="385"/>
                </a:lnTo>
                <a:lnTo>
                  <a:pt x="0" y="368"/>
                </a:lnTo>
                <a:lnTo>
                  <a:pt x="0" y="350"/>
                </a:lnTo>
                <a:lnTo>
                  <a:pt x="0" y="333"/>
                </a:lnTo>
                <a:lnTo>
                  <a:pt x="0" y="297"/>
                </a:lnTo>
                <a:lnTo>
                  <a:pt x="0" y="260"/>
                </a:lnTo>
                <a:lnTo>
                  <a:pt x="0" y="224"/>
                </a:lnTo>
                <a:lnTo>
                  <a:pt x="1" y="207"/>
                </a:lnTo>
                <a:lnTo>
                  <a:pt x="2" y="189"/>
                </a:lnTo>
                <a:lnTo>
                  <a:pt x="4" y="173"/>
                </a:lnTo>
                <a:lnTo>
                  <a:pt x="5" y="156"/>
                </a:lnTo>
                <a:lnTo>
                  <a:pt x="7" y="140"/>
                </a:lnTo>
                <a:lnTo>
                  <a:pt x="8" y="125"/>
                </a:lnTo>
                <a:lnTo>
                  <a:pt x="12" y="110"/>
                </a:lnTo>
                <a:lnTo>
                  <a:pt x="14" y="96"/>
                </a:lnTo>
                <a:lnTo>
                  <a:pt x="18" y="82"/>
                </a:lnTo>
                <a:lnTo>
                  <a:pt x="21" y="70"/>
                </a:lnTo>
                <a:lnTo>
                  <a:pt x="26" y="58"/>
                </a:lnTo>
                <a:lnTo>
                  <a:pt x="29" y="48"/>
                </a:lnTo>
                <a:lnTo>
                  <a:pt x="35" y="37"/>
                </a:lnTo>
                <a:lnTo>
                  <a:pt x="37" y="34"/>
                </a:lnTo>
                <a:lnTo>
                  <a:pt x="41" y="29"/>
                </a:lnTo>
                <a:lnTo>
                  <a:pt x="43" y="26"/>
                </a:lnTo>
                <a:lnTo>
                  <a:pt x="47" y="22"/>
                </a:lnTo>
                <a:lnTo>
                  <a:pt x="50" y="19"/>
                </a:lnTo>
                <a:lnTo>
                  <a:pt x="54" y="1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solidFill>
                <a:schemeClr val="bg2"/>
              </a:solidFill>
            </a:endParaRPr>
          </a:p>
        </p:txBody>
      </p:sp>
      <p:grpSp>
        <p:nvGrpSpPr>
          <p:cNvPr id="10" name="Group 3">
            <a:extLst>
              <a:ext uri="{FF2B5EF4-FFF2-40B4-BE49-F238E27FC236}">
                <a16:creationId xmlns:a16="http://schemas.microsoft.com/office/drawing/2014/main" id="{B481A5D1-BF23-FA41-94BD-B3C670826C9B}"/>
              </a:ext>
            </a:extLst>
          </p:cNvPr>
          <p:cNvGrpSpPr>
            <a:grpSpLocks/>
          </p:cNvGrpSpPr>
          <p:nvPr/>
        </p:nvGrpSpPr>
        <p:grpSpPr bwMode="auto">
          <a:xfrm>
            <a:off x="5712033" y="3968410"/>
            <a:ext cx="441325" cy="1095375"/>
            <a:chOff x="4048125" y="4787151"/>
            <a:chExt cx="441325" cy="1095375"/>
          </a:xfrm>
        </p:grpSpPr>
        <p:sp>
          <p:nvSpPr>
            <p:cNvPr id="11" name="Freeform 83">
              <a:extLst>
                <a:ext uri="{FF2B5EF4-FFF2-40B4-BE49-F238E27FC236}">
                  <a16:creationId xmlns:a16="http://schemas.microsoft.com/office/drawing/2014/main" id="{C33B3915-C843-094D-A481-7FD7F997C29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2575" y="4868114"/>
              <a:ext cx="219075" cy="1012825"/>
            </a:xfrm>
            <a:custGeom>
              <a:avLst/>
              <a:gdLst>
                <a:gd name="T0" fmla="*/ 0 w 138"/>
                <a:gd name="T1" fmla="*/ 2147483647 h 638"/>
                <a:gd name="T2" fmla="*/ 2147483647 w 138"/>
                <a:gd name="T3" fmla="*/ 2147483647 h 638"/>
                <a:gd name="T4" fmla="*/ 2147483647 w 138"/>
                <a:gd name="T5" fmla="*/ 2147483647 h 638"/>
                <a:gd name="T6" fmla="*/ 2147483647 w 138"/>
                <a:gd name="T7" fmla="*/ 2147483647 h 638"/>
                <a:gd name="T8" fmla="*/ 0 w 138"/>
                <a:gd name="T9" fmla="*/ 0 h 638"/>
                <a:gd name="T10" fmla="*/ 0 w 138"/>
                <a:gd name="T11" fmla="*/ 2147483647 h 6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8"/>
                <a:gd name="T19" fmla="*/ 0 h 638"/>
                <a:gd name="T20" fmla="*/ 138 w 138"/>
                <a:gd name="T21" fmla="*/ 638 h 63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8" h="638">
                  <a:moveTo>
                    <a:pt x="0" y="485"/>
                  </a:moveTo>
                  <a:lnTo>
                    <a:pt x="138" y="638"/>
                  </a:lnTo>
                  <a:lnTo>
                    <a:pt x="138" y="77"/>
                  </a:lnTo>
                  <a:lnTo>
                    <a:pt x="116" y="49"/>
                  </a:lnTo>
                  <a:lnTo>
                    <a:pt x="0" y="0"/>
                  </a:lnTo>
                  <a:lnTo>
                    <a:pt x="0" y="485"/>
                  </a:ln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2" name="Rectangle 82">
              <a:extLst>
                <a:ext uri="{FF2B5EF4-FFF2-40B4-BE49-F238E27FC236}">
                  <a16:creationId xmlns:a16="http://schemas.microsoft.com/office/drawing/2014/main" id="{0D5C7D12-4E99-004A-9A8E-CA09AEBFA3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1650" y="4982414"/>
              <a:ext cx="133350" cy="900112"/>
            </a:xfrm>
            <a:prstGeom prst="rect">
              <a:avLst/>
            </a:pr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3" name="Freeform 84">
              <a:extLst>
                <a:ext uri="{FF2B5EF4-FFF2-40B4-BE49-F238E27FC236}">
                  <a16:creationId xmlns:a16="http://schemas.microsoft.com/office/drawing/2014/main" id="{4A46F30F-0A3F-6D40-BC5F-0CEBBCCD29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6888" y="4982414"/>
              <a:ext cx="136525" cy="101600"/>
            </a:xfrm>
            <a:custGeom>
              <a:avLst/>
              <a:gdLst>
                <a:gd name="T0" fmla="*/ 0 w 86"/>
                <a:gd name="T1" fmla="*/ 0 h 64"/>
                <a:gd name="T2" fmla="*/ 2147483647 w 86"/>
                <a:gd name="T3" fmla="*/ 0 h 64"/>
                <a:gd name="T4" fmla="*/ 2147483647 w 86"/>
                <a:gd name="T5" fmla="*/ 2147483647 h 64"/>
                <a:gd name="T6" fmla="*/ 0 w 86"/>
                <a:gd name="T7" fmla="*/ 2147483647 h 64"/>
                <a:gd name="T8" fmla="*/ 0 w 86"/>
                <a:gd name="T9" fmla="*/ 0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64"/>
                <a:gd name="T17" fmla="*/ 86 w 86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64">
                  <a:moveTo>
                    <a:pt x="0" y="0"/>
                  </a:moveTo>
                  <a:lnTo>
                    <a:pt x="86" y="0"/>
                  </a:lnTo>
                  <a:lnTo>
                    <a:pt x="86" y="64"/>
                  </a:lnTo>
                  <a:lnTo>
                    <a:pt x="0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4" name="Rectangle 85">
              <a:extLst>
                <a:ext uri="{FF2B5EF4-FFF2-40B4-BE49-F238E27FC236}">
                  <a16:creationId xmlns:a16="http://schemas.microsoft.com/office/drawing/2014/main" id="{0F04ABBD-3250-A349-BC08-6F49563F24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1650" y="5114176"/>
              <a:ext cx="65088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5" name="Rectangle 86">
              <a:extLst>
                <a:ext uri="{FF2B5EF4-FFF2-40B4-BE49-F238E27FC236}">
                  <a16:creationId xmlns:a16="http://schemas.microsoft.com/office/drawing/2014/main" id="{D2D33986-862F-BF4C-8595-0F2402776B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9913" y="5112589"/>
              <a:ext cx="68262" cy="53975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6" name="Rectangle 87">
              <a:extLst>
                <a:ext uri="{FF2B5EF4-FFF2-40B4-BE49-F238E27FC236}">
                  <a16:creationId xmlns:a16="http://schemas.microsoft.com/office/drawing/2014/main" id="{431F9E79-07A2-9346-80FC-D9E7C4B520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4988" y="5053851"/>
              <a:ext cx="68262" cy="50800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7" name="Rectangle 88">
              <a:extLst>
                <a:ext uri="{FF2B5EF4-FFF2-40B4-BE49-F238E27FC236}">
                  <a16:creationId xmlns:a16="http://schemas.microsoft.com/office/drawing/2014/main" id="{9A7081E4-E8CA-A149-8BF1-8D2C9BF565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4838" y="5053851"/>
              <a:ext cx="33337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8" name="Rectangle 89">
              <a:extLst>
                <a:ext uri="{FF2B5EF4-FFF2-40B4-BE49-F238E27FC236}">
                  <a16:creationId xmlns:a16="http://schemas.microsoft.com/office/drawing/2014/main" id="{01BA8273-747A-0043-9D99-5E22D43E2D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5300" y="5053851"/>
              <a:ext cx="3492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9" name="Rectangle 90">
              <a:extLst>
                <a:ext uri="{FF2B5EF4-FFF2-40B4-BE49-F238E27FC236}">
                  <a16:creationId xmlns:a16="http://schemas.microsoft.com/office/drawing/2014/main" id="{5201D01D-04DD-8943-A556-0650F74E8B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063" y="4991939"/>
              <a:ext cx="68262" cy="53975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20" name="Rectangle 91">
              <a:extLst>
                <a:ext uri="{FF2B5EF4-FFF2-40B4-BE49-F238E27FC236}">
                  <a16:creationId xmlns:a16="http://schemas.microsoft.com/office/drawing/2014/main" id="{24F14C75-7C3D-BF47-886D-A17A6379D6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1500" y="4993526"/>
              <a:ext cx="68263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21" name="Rectangle 92">
              <a:extLst>
                <a:ext uri="{FF2B5EF4-FFF2-40B4-BE49-F238E27FC236}">
                  <a16:creationId xmlns:a16="http://schemas.microsoft.com/office/drawing/2014/main" id="{78A1610D-F2B9-7840-9618-35EF896ED0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063" y="5233239"/>
              <a:ext cx="63500" cy="52387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22" name="Rectangle 93">
              <a:extLst>
                <a:ext uri="{FF2B5EF4-FFF2-40B4-BE49-F238E27FC236}">
                  <a16:creationId xmlns:a16="http://schemas.microsoft.com/office/drawing/2014/main" id="{507752B5-B445-6742-AE6D-938230FF6C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9913" y="5233239"/>
              <a:ext cx="66675" cy="52387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23" name="Rectangle 94">
              <a:extLst>
                <a:ext uri="{FF2B5EF4-FFF2-40B4-BE49-F238E27FC236}">
                  <a16:creationId xmlns:a16="http://schemas.microsoft.com/office/drawing/2014/main" id="{227ACB18-A8C0-4D49-BBA3-67ECDD7DB7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4988" y="5172914"/>
              <a:ext cx="66675" cy="50800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24" name="Rectangle 95">
              <a:extLst>
                <a:ext uri="{FF2B5EF4-FFF2-40B4-BE49-F238E27FC236}">
                  <a16:creationId xmlns:a16="http://schemas.microsoft.com/office/drawing/2014/main" id="{5A74B5CA-B4A7-5940-B90A-EDBE4EBFFC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3250" y="5172914"/>
              <a:ext cx="3492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25" name="Rectangle 96">
              <a:extLst>
                <a:ext uri="{FF2B5EF4-FFF2-40B4-BE49-F238E27FC236}">
                  <a16:creationId xmlns:a16="http://schemas.microsoft.com/office/drawing/2014/main" id="{A3341FFA-E1C0-CF47-B37F-578E747882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1650" y="5172914"/>
              <a:ext cx="26988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26" name="Rectangle 97">
              <a:extLst>
                <a:ext uri="{FF2B5EF4-FFF2-40B4-BE49-F238E27FC236}">
                  <a16:creationId xmlns:a16="http://schemas.microsoft.com/office/drawing/2014/main" id="{DEBCC2EA-8700-B749-9A21-4B271A9F5E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063" y="5349126"/>
              <a:ext cx="63500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27" name="Rectangle 98">
              <a:extLst>
                <a:ext uri="{FF2B5EF4-FFF2-40B4-BE49-F238E27FC236}">
                  <a16:creationId xmlns:a16="http://schemas.microsoft.com/office/drawing/2014/main" id="{DBBAD0DA-1086-5945-9F5F-F9CE45153E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9913" y="5349126"/>
              <a:ext cx="66675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28" name="Rectangle 99">
              <a:extLst>
                <a:ext uri="{FF2B5EF4-FFF2-40B4-BE49-F238E27FC236}">
                  <a16:creationId xmlns:a16="http://schemas.microsoft.com/office/drawing/2014/main" id="{1D693132-4AB1-5F49-814B-44BE92A42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4988" y="5290389"/>
              <a:ext cx="6667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29" name="Rectangle 100">
              <a:extLst>
                <a:ext uri="{FF2B5EF4-FFF2-40B4-BE49-F238E27FC236}">
                  <a16:creationId xmlns:a16="http://schemas.microsoft.com/office/drawing/2014/main" id="{8472DD20-9D61-AC4B-A9A9-064C13E070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3250" y="5290389"/>
              <a:ext cx="34925" cy="50800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30" name="Rectangle 101">
              <a:extLst>
                <a:ext uri="{FF2B5EF4-FFF2-40B4-BE49-F238E27FC236}">
                  <a16:creationId xmlns:a16="http://schemas.microsoft.com/office/drawing/2014/main" id="{108238BD-15E8-3741-9200-9573E593F0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063" y="5290389"/>
              <a:ext cx="2857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31" name="Rectangle 102">
              <a:extLst>
                <a:ext uri="{FF2B5EF4-FFF2-40B4-BE49-F238E27FC236}">
                  <a16:creationId xmlns:a16="http://schemas.microsoft.com/office/drawing/2014/main" id="{ACCE1DA9-7737-EB48-8070-CBC4E354D2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063" y="5469776"/>
              <a:ext cx="63500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32" name="Rectangle 103">
              <a:extLst>
                <a:ext uri="{FF2B5EF4-FFF2-40B4-BE49-F238E27FC236}">
                  <a16:creationId xmlns:a16="http://schemas.microsoft.com/office/drawing/2014/main" id="{470EF6D2-B32A-8144-91A0-2364559DC6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9913" y="5469776"/>
              <a:ext cx="66675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33" name="Rectangle 104">
              <a:extLst>
                <a:ext uri="{FF2B5EF4-FFF2-40B4-BE49-F238E27FC236}">
                  <a16:creationId xmlns:a16="http://schemas.microsoft.com/office/drawing/2014/main" id="{ADA8C74F-A184-B74D-BC2E-0DB7D43572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3400" y="5409451"/>
              <a:ext cx="68263" cy="52388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34" name="Rectangle 105">
              <a:extLst>
                <a:ext uri="{FF2B5EF4-FFF2-40B4-BE49-F238E27FC236}">
                  <a16:creationId xmlns:a16="http://schemas.microsoft.com/office/drawing/2014/main" id="{00AE5768-3202-8F4D-81E8-C1C727387B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3250" y="5409451"/>
              <a:ext cx="33338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35" name="Rectangle 106">
              <a:extLst>
                <a:ext uri="{FF2B5EF4-FFF2-40B4-BE49-F238E27FC236}">
                  <a16:creationId xmlns:a16="http://schemas.microsoft.com/office/drawing/2014/main" id="{A8236EBC-6B43-8B40-9520-EF865F1968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1650" y="5409451"/>
              <a:ext cx="26988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36" name="Rectangle 107">
              <a:extLst>
                <a:ext uri="{FF2B5EF4-FFF2-40B4-BE49-F238E27FC236}">
                  <a16:creationId xmlns:a16="http://schemas.microsoft.com/office/drawing/2014/main" id="{CF6D246C-215C-8B42-9210-17F9DBE2F9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063" y="5588839"/>
              <a:ext cx="6667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37" name="Rectangle 108">
              <a:extLst>
                <a:ext uri="{FF2B5EF4-FFF2-40B4-BE49-F238E27FC236}">
                  <a16:creationId xmlns:a16="http://schemas.microsoft.com/office/drawing/2014/main" id="{94B395A3-0015-D645-B541-56D961C23A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9913" y="5587251"/>
              <a:ext cx="68262" cy="53975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38" name="Rectangle 109">
              <a:extLst>
                <a:ext uri="{FF2B5EF4-FFF2-40B4-BE49-F238E27FC236}">
                  <a16:creationId xmlns:a16="http://schemas.microsoft.com/office/drawing/2014/main" id="{6DB045BD-D6FB-B445-9C59-E29B45659B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4988" y="5528514"/>
              <a:ext cx="68262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39" name="Rectangle 110">
              <a:extLst>
                <a:ext uri="{FF2B5EF4-FFF2-40B4-BE49-F238E27FC236}">
                  <a16:creationId xmlns:a16="http://schemas.microsoft.com/office/drawing/2014/main" id="{FE254376-0B9B-F14C-A7E2-4F83ADAFBA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4838" y="5528514"/>
              <a:ext cx="33337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40" name="Rectangle 111">
              <a:extLst>
                <a:ext uri="{FF2B5EF4-FFF2-40B4-BE49-F238E27FC236}">
                  <a16:creationId xmlns:a16="http://schemas.microsoft.com/office/drawing/2014/main" id="{053D9586-3496-0B4F-AF32-7741474F6B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063" y="5707901"/>
              <a:ext cx="63500" cy="52388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41" name="Rectangle 112">
              <a:extLst>
                <a:ext uri="{FF2B5EF4-FFF2-40B4-BE49-F238E27FC236}">
                  <a16:creationId xmlns:a16="http://schemas.microsoft.com/office/drawing/2014/main" id="{4F222525-FA81-6B47-BEEA-932F706661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9913" y="5707901"/>
              <a:ext cx="66675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42" name="Rectangle 113">
              <a:extLst>
                <a:ext uri="{FF2B5EF4-FFF2-40B4-BE49-F238E27FC236}">
                  <a16:creationId xmlns:a16="http://schemas.microsoft.com/office/drawing/2014/main" id="{B2D7483D-B553-DF4B-B10E-CECC378F0C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4988" y="5649164"/>
              <a:ext cx="66675" cy="49212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43" name="Rectangle 114">
              <a:extLst>
                <a:ext uri="{FF2B5EF4-FFF2-40B4-BE49-F238E27FC236}">
                  <a16:creationId xmlns:a16="http://schemas.microsoft.com/office/drawing/2014/main" id="{00265E14-5443-7740-8329-4C7071F9E6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3250" y="5645989"/>
              <a:ext cx="34925" cy="52387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44" name="Rectangle 115">
              <a:extLst>
                <a:ext uri="{FF2B5EF4-FFF2-40B4-BE49-F238E27FC236}">
                  <a16:creationId xmlns:a16="http://schemas.microsoft.com/office/drawing/2014/main" id="{82D2F92F-43B8-024D-A0B4-4F60579282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1650" y="5645989"/>
              <a:ext cx="26988" cy="52387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45" name="Rectangle 116">
              <a:extLst>
                <a:ext uri="{FF2B5EF4-FFF2-40B4-BE49-F238E27FC236}">
                  <a16:creationId xmlns:a16="http://schemas.microsoft.com/office/drawing/2014/main" id="{EA34BD30-8795-6B4A-AFA7-8897CA7415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063" y="5825376"/>
              <a:ext cx="63500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46" name="Rectangle 117">
              <a:extLst>
                <a:ext uri="{FF2B5EF4-FFF2-40B4-BE49-F238E27FC236}">
                  <a16:creationId xmlns:a16="http://schemas.microsoft.com/office/drawing/2014/main" id="{77F25F4B-29BB-C141-87A9-8C634766C2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9913" y="5825376"/>
              <a:ext cx="66675" cy="50800"/>
            </a:xfrm>
            <a:prstGeom prst="rect">
              <a:avLst/>
            </a:pr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47" name="Rectangle 118">
              <a:extLst>
                <a:ext uri="{FF2B5EF4-FFF2-40B4-BE49-F238E27FC236}">
                  <a16:creationId xmlns:a16="http://schemas.microsoft.com/office/drawing/2014/main" id="{EECDE2BE-1E6C-334F-B292-73B337E221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4988" y="5765051"/>
              <a:ext cx="66675" cy="50800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48" name="Rectangle 119">
              <a:extLst>
                <a:ext uri="{FF2B5EF4-FFF2-40B4-BE49-F238E27FC236}">
                  <a16:creationId xmlns:a16="http://schemas.microsoft.com/office/drawing/2014/main" id="{53804E89-E600-D84D-9180-8C670F1F1A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3250" y="5765051"/>
              <a:ext cx="3492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49" name="Rectangle 120">
              <a:extLst>
                <a:ext uri="{FF2B5EF4-FFF2-40B4-BE49-F238E27FC236}">
                  <a16:creationId xmlns:a16="http://schemas.microsoft.com/office/drawing/2014/main" id="{224F22CC-F193-5444-BCA1-205284F75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063" y="5765051"/>
              <a:ext cx="2857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50" name="Freeform 121">
              <a:extLst>
                <a:ext uri="{FF2B5EF4-FFF2-40B4-BE49-F238E27FC236}">
                  <a16:creationId xmlns:a16="http://schemas.microsoft.com/office/drawing/2014/main" id="{6F5E2910-8BF6-F044-A0F2-F50CB8DE1C3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2600" y="5807914"/>
              <a:ext cx="19050" cy="65087"/>
            </a:xfrm>
            <a:custGeom>
              <a:avLst/>
              <a:gdLst>
                <a:gd name="T0" fmla="*/ 2147483647 w 12"/>
                <a:gd name="T1" fmla="*/ 2147483647 h 41"/>
                <a:gd name="T2" fmla="*/ 2147483647 w 12"/>
                <a:gd name="T3" fmla="*/ 2147483647 h 41"/>
                <a:gd name="T4" fmla="*/ 0 w 12"/>
                <a:gd name="T5" fmla="*/ 2147483647 h 41"/>
                <a:gd name="T6" fmla="*/ 0 w 12"/>
                <a:gd name="T7" fmla="*/ 0 h 41"/>
                <a:gd name="T8" fmla="*/ 2147483647 w 12"/>
                <a:gd name="T9" fmla="*/ 2147483647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41"/>
                <a:gd name="T17" fmla="*/ 12 w 1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41">
                  <a:moveTo>
                    <a:pt x="12" y="11"/>
                  </a:moveTo>
                  <a:lnTo>
                    <a:pt x="12" y="41"/>
                  </a:lnTo>
                  <a:lnTo>
                    <a:pt x="0" y="29"/>
                  </a:lnTo>
                  <a:lnTo>
                    <a:pt x="0" y="0"/>
                  </a:lnTo>
                  <a:lnTo>
                    <a:pt x="12" y="1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51" name="Freeform 122">
              <a:extLst>
                <a:ext uri="{FF2B5EF4-FFF2-40B4-BE49-F238E27FC236}">
                  <a16:creationId xmlns:a16="http://schemas.microsoft.com/office/drawing/2014/main" id="{1678D32C-BFFC-F542-BA76-0FFA393F7D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3863" y="5741239"/>
              <a:ext cx="55562" cy="111125"/>
            </a:xfrm>
            <a:custGeom>
              <a:avLst/>
              <a:gdLst>
                <a:gd name="T0" fmla="*/ 2147483647 w 35"/>
                <a:gd name="T1" fmla="*/ 2147483647 h 70"/>
                <a:gd name="T2" fmla="*/ 2147483647 w 35"/>
                <a:gd name="T3" fmla="*/ 2147483647 h 70"/>
                <a:gd name="T4" fmla="*/ 0 w 35"/>
                <a:gd name="T5" fmla="*/ 2147483647 h 70"/>
                <a:gd name="T6" fmla="*/ 0 w 35"/>
                <a:gd name="T7" fmla="*/ 0 h 70"/>
                <a:gd name="T8" fmla="*/ 2147483647 w 35"/>
                <a:gd name="T9" fmla="*/ 2147483647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70"/>
                <a:gd name="T17" fmla="*/ 35 w 35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70">
                  <a:moveTo>
                    <a:pt x="35" y="40"/>
                  </a:moveTo>
                  <a:lnTo>
                    <a:pt x="35" y="7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40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52" name="Freeform 123">
              <a:extLst>
                <a:ext uri="{FF2B5EF4-FFF2-40B4-BE49-F238E27FC236}">
                  <a16:creationId xmlns:a16="http://schemas.microsoft.com/office/drawing/2014/main" id="{5384F575-FE93-C04A-92D6-38107225CC7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6713" y="5679326"/>
              <a:ext cx="55562" cy="106363"/>
            </a:xfrm>
            <a:custGeom>
              <a:avLst/>
              <a:gdLst>
                <a:gd name="T0" fmla="*/ 2147483647 w 35"/>
                <a:gd name="T1" fmla="*/ 2147483647 h 67"/>
                <a:gd name="T2" fmla="*/ 2147483647 w 35"/>
                <a:gd name="T3" fmla="*/ 2147483647 h 67"/>
                <a:gd name="T4" fmla="*/ 0 w 35"/>
                <a:gd name="T5" fmla="*/ 2147483647 h 67"/>
                <a:gd name="T6" fmla="*/ 0 w 35"/>
                <a:gd name="T7" fmla="*/ 0 h 67"/>
                <a:gd name="T8" fmla="*/ 2147483647 w 35"/>
                <a:gd name="T9" fmla="*/ 2147483647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7"/>
                <a:gd name="T17" fmla="*/ 35 w 35"/>
                <a:gd name="T18" fmla="*/ 67 h 6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7">
                  <a:moveTo>
                    <a:pt x="35" y="39"/>
                  </a:moveTo>
                  <a:lnTo>
                    <a:pt x="35" y="67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3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53" name="Freeform 124">
              <a:extLst>
                <a:ext uri="{FF2B5EF4-FFF2-40B4-BE49-F238E27FC236}">
                  <a16:creationId xmlns:a16="http://schemas.microsoft.com/office/drawing/2014/main" id="{A3C83124-3C1B-174A-B18E-9B4B2CB7BB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7975" y="5617414"/>
              <a:ext cx="53975" cy="103187"/>
            </a:xfrm>
            <a:custGeom>
              <a:avLst/>
              <a:gdLst>
                <a:gd name="T0" fmla="*/ 2147483647 w 34"/>
                <a:gd name="T1" fmla="*/ 2147483647 h 65"/>
                <a:gd name="T2" fmla="*/ 2147483647 w 34"/>
                <a:gd name="T3" fmla="*/ 2147483647 h 65"/>
                <a:gd name="T4" fmla="*/ 0 w 34"/>
                <a:gd name="T5" fmla="*/ 2147483647 h 65"/>
                <a:gd name="T6" fmla="*/ 0 w 34"/>
                <a:gd name="T7" fmla="*/ 0 h 65"/>
                <a:gd name="T8" fmla="*/ 2147483647 w 34"/>
                <a:gd name="T9" fmla="*/ 2147483647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5"/>
                <a:gd name="T17" fmla="*/ 34 w 34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5">
                  <a:moveTo>
                    <a:pt x="34" y="37"/>
                  </a:moveTo>
                  <a:lnTo>
                    <a:pt x="34" y="65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7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54" name="Freeform 125">
              <a:extLst>
                <a:ext uri="{FF2B5EF4-FFF2-40B4-BE49-F238E27FC236}">
                  <a16:creationId xmlns:a16="http://schemas.microsoft.com/office/drawing/2014/main" id="{BCA9ECE6-CB6F-2A48-9987-63181DE5D6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7813" y="5584076"/>
              <a:ext cx="26987" cy="73025"/>
            </a:xfrm>
            <a:custGeom>
              <a:avLst/>
              <a:gdLst>
                <a:gd name="T0" fmla="*/ 2147483647 w 17"/>
                <a:gd name="T1" fmla="*/ 2147483647 h 46"/>
                <a:gd name="T2" fmla="*/ 2147483647 w 17"/>
                <a:gd name="T3" fmla="*/ 2147483647 h 46"/>
                <a:gd name="T4" fmla="*/ 0 w 17"/>
                <a:gd name="T5" fmla="*/ 2147483647 h 46"/>
                <a:gd name="T6" fmla="*/ 0 w 17"/>
                <a:gd name="T7" fmla="*/ 0 h 46"/>
                <a:gd name="T8" fmla="*/ 2147483647 w 17"/>
                <a:gd name="T9" fmla="*/ 2147483647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6"/>
                <a:gd name="T17" fmla="*/ 17 w 17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6">
                  <a:moveTo>
                    <a:pt x="17" y="18"/>
                  </a:moveTo>
                  <a:lnTo>
                    <a:pt x="17" y="46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55" name="Freeform 126">
              <a:extLst>
                <a:ext uri="{FF2B5EF4-FFF2-40B4-BE49-F238E27FC236}">
                  <a16:creationId xmlns:a16="http://schemas.microsoft.com/office/drawing/2014/main" id="{189BA400-FFCE-BB47-A3F0-5F931B326ED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2600" y="4984001"/>
              <a:ext cx="19050" cy="57150"/>
            </a:xfrm>
            <a:custGeom>
              <a:avLst/>
              <a:gdLst>
                <a:gd name="T0" fmla="*/ 2147483647 w 12"/>
                <a:gd name="T1" fmla="*/ 2147483647 h 36"/>
                <a:gd name="T2" fmla="*/ 2147483647 w 12"/>
                <a:gd name="T3" fmla="*/ 2147483647 h 36"/>
                <a:gd name="T4" fmla="*/ 0 w 12"/>
                <a:gd name="T5" fmla="*/ 2147483647 h 36"/>
                <a:gd name="T6" fmla="*/ 0 w 12"/>
                <a:gd name="T7" fmla="*/ 0 h 36"/>
                <a:gd name="T8" fmla="*/ 2147483647 w 12"/>
                <a:gd name="T9" fmla="*/ 2147483647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6"/>
                <a:gd name="T17" fmla="*/ 12 w 12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6">
                  <a:moveTo>
                    <a:pt x="12" y="5"/>
                  </a:moveTo>
                  <a:lnTo>
                    <a:pt x="12" y="36"/>
                  </a:lnTo>
                  <a:lnTo>
                    <a:pt x="0" y="31"/>
                  </a:lnTo>
                  <a:lnTo>
                    <a:pt x="0" y="0"/>
                  </a:lnTo>
                  <a:lnTo>
                    <a:pt x="12" y="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56" name="Freeform 127">
              <a:extLst>
                <a:ext uri="{FF2B5EF4-FFF2-40B4-BE49-F238E27FC236}">
                  <a16:creationId xmlns:a16="http://schemas.microsoft.com/office/drawing/2014/main" id="{A03CEAC4-A407-F240-BAA8-F5D87CD5677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3863" y="4952251"/>
              <a:ext cx="55562" cy="77788"/>
            </a:xfrm>
            <a:custGeom>
              <a:avLst/>
              <a:gdLst>
                <a:gd name="T0" fmla="*/ 2147483647 w 35"/>
                <a:gd name="T1" fmla="*/ 2147483647 h 49"/>
                <a:gd name="T2" fmla="*/ 2147483647 w 35"/>
                <a:gd name="T3" fmla="*/ 2147483647 h 49"/>
                <a:gd name="T4" fmla="*/ 0 w 35"/>
                <a:gd name="T5" fmla="*/ 2147483647 h 49"/>
                <a:gd name="T6" fmla="*/ 0 w 35"/>
                <a:gd name="T7" fmla="*/ 0 h 49"/>
                <a:gd name="T8" fmla="*/ 2147483647 w 35"/>
                <a:gd name="T9" fmla="*/ 2147483647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49"/>
                <a:gd name="T17" fmla="*/ 35 w 35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49">
                  <a:moveTo>
                    <a:pt x="35" y="19"/>
                  </a:moveTo>
                  <a:lnTo>
                    <a:pt x="35" y="49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19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57" name="Freeform 128">
              <a:extLst>
                <a:ext uri="{FF2B5EF4-FFF2-40B4-BE49-F238E27FC236}">
                  <a16:creationId xmlns:a16="http://schemas.microsoft.com/office/drawing/2014/main" id="{16A52EDF-8C87-F640-8479-EF0C195971E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6713" y="4922089"/>
              <a:ext cx="55562" cy="73025"/>
            </a:xfrm>
            <a:custGeom>
              <a:avLst/>
              <a:gdLst>
                <a:gd name="T0" fmla="*/ 2147483647 w 35"/>
                <a:gd name="T1" fmla="*/ 2147483647 h 46"/>
                <a:gd name="T2" fmla="*/ 2147483647 w 35"/>
                <a:gd name="T3" fmla="*/ 2147483647 h 46"/>
                <a:gd name="T4" fmla="*/ 0 w 35"/>
                <a:gd name="T5" fmla="*/ 2147483647 h 46"/>
                <a:gd name="T6" fmla="*/ 0 w 35"/>
                <a:gd name="T7" fmla="*/ 0 h 46"/>
                <a:gd name="T8" fmla="*/ 2147483647 w 35"/>
                <a:gd name="T9" fmla="*/ 2147483647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46"/>
                <a:gd name="T17" fmla="*/ 35 w 35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46">
                  <a:moveTo>
                    <a:pt x="35" y="18"/>
                  </a:moveTo>
                  <a:lnTo>
                    <a:pt x="35" y="4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1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58" name="Freeform 129">
              <a:extLst>
                <a:ext uri="{FF2B5EF4-FFF2-40B4-BE49-F238E27FC236}">
                  <a16:creationId xmlns:a16="http://schemas.microsoft.com/office/drawing/2014/main" id="{4A61A08B-D13E-0048-B163-9F5534B75A3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7975" y="4890339"/>
              <a:ext cx="53975" cy="73025"/>
            </a:xfrm>
            <a:custGeom>
              <a:avLst/>
              <a:gdLst>
                <a:gd name="T0" fmla="*/ 2147483647 w 34"/>
                <a:gd name="T1" fmla="*/ 2147483647 h 46"/>
                <a:gd name="T2" fmla="*/ 2147483647 w 34"/>
                <a:gd name="T3" fmla="*/ 2147483647 h 46"/>
                <a:gd name="T4" fmla="*/ 0 w 34"/>
                <a:gd name="T5" fmla="*/ 2147483647 h 46"/>
                <a:gd name="T6" fmla="*/ 0 w 34"/>
                <a:gd name="T7" fmla="*/ 0 h 46"/>
                <a:gd name="T8" fmla="*/ 2147483647 w 34"/>
                <a:gd name="T9" fmla="*/ 2147483647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6"/>
                <a:gd name="T17" fmla="*/ 34 w 34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6">
                  <a:moveTo>
                    <a:pt x="34" y="18"/>
                  </a:moveTo>
                  <a:lnTo>
                    <a:pt x="34" y="4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1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59" name="Freeform 130">
              <a:extLst>
                <a:ext uri="{FF2B5EF4-FFF2-40B4-BE49-F238E27FC236}">
                  <a16:creationId xmlns:a16="http://schemas.microsoft.com/office/drawing/2014/main" id="{0AD08853-0658-7445-B883-630CB76482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7813" y="4872876"/>
              <a:ext cx="26987" cy="57150"/>
            </a:xfrm>
            <a:custGeom>
              <a:avLst/>
              <a:gdLst>
                <a:gd name="T0" fmla="*/ 2147483647 w 17"/>
                <a:gd name="T1" fmla="*/ 2147483647 h 36"/>
                <a:gd name="T2" fmla="*/ 2147483647 w 17"/>
                <a:gd name="T3" fmla="*/ 2147483647 h 36"/>
                <a:gd name="T4" fmla="*/ 0 w 17"/>
                <a:gd name="T5" fmla="*/ 2147483647 h 36"/>
                <a:gd name="T6" fmla="*/ 0 w 17"/>
                <a:gd name="T7" fmla="*/ 0 h 36"/>
                <a:gd name="T8" fmla="*/ 2147483647 w 17"/>
                <a:gd name="T9" fmla="*/ 2147483647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6"/>
                <a:gd name="T17" fmla="*/ 17 w 17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6">
                  <a:moveTo>
                    <a:pt x="17" y="10"/>
                  </a:moveTo>
                  <a:lnTo>
                    <a:pt x="17" y="3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17" y="10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60" name="Freeform 131">
              <a:extLst>
                <a:ext uri="{FF2B5EF4-FFF2-40B4-BE49-F238E27FC236}">
                  <a16:creationId xmlns:a16="http://schemas.microsoft.com/office/drawing/2014/main" id="{C450A171-E2DA-2745-960F-AAA4F4EB08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3863" y="5064964"/>
              <a:ext cx="55562" cy="82550"/>
            </a:xfrm>
            <a:custGeom>
              <a:avLst/>
              <a:gdLst>
                <a:gd name="T0" fmla="*/ 2147483647 w 35"/>
                <a:gd name="T1" fmla="*/ 2147483647 h 52"/>
                <a:gd name="T2" fmla="*/ 2147483647 w 35"/>
                <a:gd name="T3" fmla="*/ 2147483647 h 52"/>
                <a:gd name="T4" fmla="*/ 0 w 35"/>
                <a:gd name="T5" fmla="*/ 2147483647 h 52"/>
                <a:gd name="T6" fmla="*/ 0 w 35"/>
                <a:gd name="T7" fmla="*/ 0 h 52"/>
                <a:gd name="T8" fmla="*/ 2147483647 w 35"/>
                <a:gd name="T9" fmla="*/ 2147483647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2"/>
                <a:gd name="T17" fmla="*/ 35 w 35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2">
                  <a:moveTo>
                    <a:pt x="35" y="22"/>
                  </a:moveTo>
                  <a:lnTo>
                    <a:pt x="35" y="52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2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61" name="Freeform 132">
              <a:extLst>
                <a:ext uri="{FF2B5EF4-FFF2-40B4-BE49-F238E27FC236}">
                  <a16:creationId xmlns:a16="http://schemas.microsoft.com/office/drawing/2014/main" id="{01286A28-8789-5A42-8C06-578B816CA4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6713" y="5028451"/>
              <a:ext cx="55562" cy="82550"/>
            </a:xfrm>
            <a:custGeom>
              <a:avLst/>
              <a:gdLst>
                <a:gd name="T0" fmla="*/ 2147483647 w 35"/>
                <a:gd name="T1" fmla="*/ 2147483647 h 52"/>
                <a:gd name="T2" fmla="*/ 2147483647 w 35"/>
                <a:gd name="T3" fmla="*/ 2147483647 h 52"/>
                <a:gd name="T4" fmla="*/ 0 w 35"/>
                <a:gd name="T5" fmla="*/ 2147483647 h 52"/>
                <a:gd name="T6" fmla="*/ 0 w 35"/>
                <a:gd name="T7" fmla="*/ 0 h 52"/>
                <a:gd name="T8" fmla="*/ 2147483647 w 35"/>
                <a:gd name="T9" fmla="*/ 2147483647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2"/>
                <a:gd name="T17" fmla="*/ 35 w 35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2">
                  <a:moveTo>
                    <a:pt x="35" y="23"/>
                  </a:moveTo>
                  <a:lnTo>
                    <a:pt x="35" y="52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23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62" name="Freeform 133">
              <a:extLst>
                <a:ext uri="{FF2B5EF4-FFF2-40B4-BE49-F238E27FC236}">
                  <a16:creationId xmlns:a16="http://schemas.microsoft.com/office/drawing/2014/main" id="{4F130343-AF1B-004C-B068-7B9DEB97E5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7975" y="4993526"/>
              <a:ext cx="53975" cy="77788"/>
            </a:xfrm>
            <a:custGeom>
              <a:avLst/>
              <a:gdLst>
                <a:gd name="T0" fmla="*/ 2147483647 w 34"/>
                <a:gd name="T1" fmla="*/ 2147483647 h 49"/>
                <a:gd name="T2" fmla="*/ 2147483647 w 34"/>
                <a:gd name="T3" fmla="*/ 2147483647 h 49"/>
                <a:gd name="T4" fmla="*/ 0 w 34"/>
                <a:gd name="T5" fmla="*/ 2147483647 h 49"/>
                <a:gd name="T6" fmla="*/ 0 w 34"/>
                <a:gd name="T7" fmla="*/ 0 h 49"/>
                <a:gd name="T8" fmla="*/ 2147483647 w 34"/>
                <a:gd name="T9" fmla="*/ 2147483647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9"/>
                <a:gd name="T17" fmla="*/ 34 w 34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9">
                  <a:moveTo>
                    <a:pt x="34" y="21"/>
                  </a:moveTo>
                  <a:lnTo>
                    <a:pt x="34" y="49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4" y="21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63" name="Freeform 134">
              <a:extLst>
                <a:ext uri="{FF2B5EF4-FFF2-40B4-BE49-F238E27FC236}">
                  <a16:creationId xmlns:a16="http://schemas.microsoft.com/office/drawing/2014/main" id="{34D5C598-5559-2940-B81B-AA410B84658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7813" y="4974476"/>
              <a:ext cx="26987" cy="61913"/>
            </a:xfrm>
            <a:custGeom>
              <a:avLst/>
              <a:gdLst>
                <a:gd name="T0" fmla="*/ 2147483647 w 17"/>
                <a:gd name="T1" fmla="*/ 2147483647 h 39"/>
                <a:gd name="T2" fmla="*/ 2147483647 w 17"/>
                <a:gd name="T3" fmla="*/ 2147483647 h 39"/>
                <a:gd name="T4" fmla="*/ 0 w 17"/>
                <a:gd name="T5" fmla="*/ 2147483647 h 39"/>
                <a:gd name="T6" fmla="*/ 0 w 17"/>
                <a:gd name="T7" fmla="*/ 0 h 39"/>
                <a:gd name="T8" fmla="*/ 2147483647 w 17"/>
                <a:gd name="T9" fmla="*/ 2147483647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9"/>
                <a:gd name="T17" fmla="*/ 17 w 17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9">
                  <a:moveTo>
                    <a:pt x="17" y="11"/>
                  </a:moveTo>
                  <a:lnTo>
                    <a:pt x="17" y="39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64" name="Freeform 135">
              <a:extLst>
                <a:ext uri="{FF2B5EF4-FFF2-40B4-BE49-F238E27FC236}">
                  <a16:creationId xmlns:a16="http://schemas.microsoft.com/office/drawing/2014/main" id="{8A6810C7-FA5A-434D-925C-C477A3F331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2600" y="5220539"/>
              <a:ext cx="19050" cy="60325"/>
            </a:xfrm>
            <a:custGeom>
              <a:avLst/>
              <a:gdLst>
                <a:gd name="T0" fmla="*/ 2147483647 w 12"/>
                <a:gd name="T1" fmla="*/ 2147483647 h 38"/>
                <a:gd name="T2" fmla="*/ 2147483647 w 12"/>
                <a:gd name="T3" fmla="*/ 2147483647 h 38"/>
                <a:gd name="T4" fmla="*/ 0 w 12"/>
                <a:gd name="T5" fmla="*/ 2147483647 h 38"/>
                <a:gd name="T6" fmla="*/ 0 w 12"/>
                <a:gd name="T7" fmla="*/ 0 h 38"/>
                <a:gd name="T8" fmla="*/ 2147483647 w 12"/>
                <a:gd name="T9" fmla="*/ 2147483647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8"/>
                <a:gd name="T17" fmla="*/ 12 w 12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8">
                  <a:moveTo>
                    <a:pt x="12" y="8"/>
                  </a:moveTo>
                  <a:lnTo>
                    <a:pt x="12" y="38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65" name="Freeform 136">
              <a:extLst>
                <a:ext uri="{FF2B5EF4-FFF2-40B4-BE49-F238E27FC236}">
                  <a16:creationId xmlns:a16="http://schemas.microsoft.com/office/drawing/2014/main" id="{F5F3E42D-6937-BA4C-8D5C-B503B24283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3863" y="5177676"/>
              <a:ext cx="55562" cy="87313"/>
            </a:xfrm>
            <a:custGeom>
              <a:avLst/>
              <a:gdLst>
                <a:gd name="T0" fmla="*/ 2147483647 w 35"/>
                <a:gd name="T1" fmla="*/ 2147483647 h 55"/>
                <a:gd name="T2" fmla="*/ 2147483647 w 35"/>
                <a:gd name="T3" fmla="*/ 2147483647 h 55"/>
                <a:gd name="T4" fmla="*/ 0 w 35"/>
                <a:gd name="T5" fmla="*/ 2147483647 h 55"/>
                <a:gd name="T6" fmla="*/ 0 w 35"/>
                <a:gd name="T7" fmla="*/ 0 h 55"/>
                <a:gd name="T8" fmla="*/ 2147483647 w 35"/>
                <a:gd name="T9" fmla="*/ 2147483647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5"/>
                <a:gd name="T17" fmla="*/ 35 w 35"/>
                <a:gd name="T18" fmla="*/ 55 h 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5">
                  <a:moveTo>
                    <a:pt x="35" y="24"/>
                  </a:moveTo>
                  <a:lnTo>
                    <a:pt x="35" y="55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24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66" name="Freeform 137">
              <a:extLst>
                <a:ext uri="{FF2B5EF4-FFF2-40B4-BE49-F238E27FC236}">
                  <a16:creationId xmlns:a16="http://schemas.microsoft.com/office/drawing/2014/main" id="{11A6A26B-E94D-A648-A447-957A0EB60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6713" y="5136401"/>
              <a:ext cx="55562" cy="85725"/>
            </a:xfrm>
            <a:custGeom>
              <a:avLst/>
              <a:gdLst>
                <a:gd name="T0" fmla="*/ 2147483647 w 35"/>
                <a:gd name="T1" fmla="*/ 2147483647 h 54"/>
                <a:gd name="T2" fmla="*/ 2147483647 w 35"/>
                <a:gd name="T3" fmla="*/ 2147483647 h 54"/>
                <a:gd name="T4" fmla="*/ 0 w 35"/>
                <a:gd name="T5" fmla="*/ 2147483647 h 54"/>
                <a:gd name="T6" fmla="*/ 0 w 35"/>
                <a:gd name="T7" fmla="*/ 0 h 54"/>
                <a:gd name="T8" fmla="*/ 2147483647 w 35"/>
                <a:gd name="T9" fmla="*/ 2147483647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4"/>
                <a:gd name="T17" fmla="*/ 35 w 35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4">
                  <a:moveTo>
                    <a:pt x="35" y="26"/>
                  </a:moveTo>
                  <a:lnTo>
                    <a:pt x="35" y="54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26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67" name="Freeform 138">
              <a:extLst>
                <a:ext uri="{FF2B5EF4-FFF2-40B4-BE49-F238E27FC236}">
                  <a16:creationId xmlns:a16="http://schemas.microsoft.com/office/drawing/2014/main" id="{32F85CC7-900D-CB41-8B9F-926F9C5882C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7975" y="5098301"/>
              <a:ext cx="53975" cy="82550"/>
            </a:xfrm>
            <a:custGeom>
              <a:avLst/>
              <a:gdLst>
                <a:gd name="T0" fmla="*/ 2147483647 w 34"/>
                <a:gd name="T1" fmla="*/ 2147483647 h 52"/>
                <a:gd name="T2" fmla="*/ 2147483647 w 34"/>
                <a:gd name="T3" fmla="*/ 2147483647 h 52"/>
                <a:gd name="T4" fmla="*/ 0 w 34"/>
                <a:gd name="T5" fmla="*/ 2147483647 h 52"/>
                <a:gd name="T6" fmla="*/ 0 w 34"/>
                <a:gd name="T7" fmla="*/ 0 h 52"/>
                <a:gd name="T8" fmla="*/ 2147483647 w 34"/>
                <a:gd name="T9" fmla="*/ 2147483647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2"/>
                <a:gd name="T17" fmla="*/ 34 w 34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2">
                  <a:moveTo>
                    <a:pt x="34" y="24"/>
                  </a:moveTo>
                  <a:lnTo>
                    <a:pt x="34" y="52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4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68" name="Freeform 139">
              <a:extLst>
                <a:ext uri="{FF2B5EF4-FFF2-40B4-BE49-F238E27FC236}">
                  <a16:creationId xmlns:a16="http://schemas.microsoft.com/office/drawing/2014/main" id="{F83F47EA-C036-FA40-A50C-770B92EC05B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7813" y="5077664"/>
              <a:ext cx="26987" cy="60325"/>
            </a:xfrm>
            <a:custGeom>
              <a:avLst/>
              <a:gdLst>
                <a:gd name="T0" fmla="*/ 2147483647 w 17"/>
                <a:gd name="T1" fmla="*/ 2147483647 h 38"/>
                <a:gd name="T2" fmla="*/ 2147483647 w 17"/>
                <a:gd name="T3" fmla="*/ 2147483647 h 38"/>
                <a:gd name="T4" fmla="*/ 0 w 17"/>
                <a:gd name="T5" fmla="*/ 2147483647 h 38"/>
                <a:gd name="T6" fmla="*/ 0 w 17"/>
                <a:gd name="T7" fmla="*/ 0 h 38"/>
                <a:gd name="T8" fmla="*/ 2147483647 w 17"/>
                <a:gd name="T9" fmla="*/ 2147483647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8"/>
                <a:gd name="T17" fmla="*/ 17 w 17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8">
                  <a:moveTo>
                    <a:pt x="17" y="10"/>
                  </a:moveTo>
                  <a:lnTo>
                    <a:pt x="17" y="38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69" name="Freeform 140">
              <a:extLst>
                <a:ext uri="{FF2B5EF4-FFF2-40B4-BE49-F238E27FC236}">
                  <a16:creationId xmlns:a16="http://schemas.microsoft.com/office/drawing/2014/main" id="{894A3EBE-D379-B540-BBD1-BDBA5A8C595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2600" y="5334839"/>
              <a:ext cx="17463" cy="63500"/>
            </a:xfrm>
            <a:custGeom>
              <a:avLst/>
              <a:gdLst>
                <a:gd name="T0" fmla="*/ 2147483647 w 11"/>
                <a:gd name="T1" fmla="*/ 2147483647 h 40"/>
                <a:gd name="T2" fmla="*/ 2147483647 w 11"/>
                <a:gd name="T3" fmla="*/ 2147483647 h 40"/>
                <a:gd name="T4" fmla="*/ 0 w 11"/>
                <a:gd name="T5" fmla="*/ 2147483647 h 40"/>
                <a:gd name="T6" fmla="*/ 0 w 11"/>
                <a:gd name="T7" fmla="*/ 0 h 40"/>
                <a:gd name="T8" fmla="*/ 2147483647 w 11"/>
                <a:gd name="T9" fmla="*/ 2147483647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40"/>
                <a:gd name="T17" fmla="*/ 11 w 11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40">
                  <a:moveTo>
                    <a:pt x="11" y="9"/>
                  </a:moveTo>
                  <a:lnTo>
                    <a:pt x="11" y="40"/>
                  </a:lnTo>
                  <a:lnTo>
                    <a:pt x="0" y="32"/>
                  </a:lnTo>
                  <a:lnTo>
                    <a:pt x="0" y="0"/>
                  </a:lnTo>
                  <a:lnTo>
                    <a:pt x="11" y="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70" name="Freeform 141">
              <a:extLst>
                <a:ext uri="{FF2B5EF4-FFF2-40B4-BE49-F238E27FC236}">
                  <a16:creationId xmlns:a16="http://schemas.microsoft.com/office/drawing/2014/main" id="{E2DDC885-5EC6-F747-927D-6CDE09B0C4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3863" y="5290389"/>
              <a:ext cx="55562" cy="90487"/>
            </a:xfrm>
            <a:custGeom>
              <a:avLst/>
              <a:gdLst>
                <a:gd name="T0" fmla="*/ 2147483647 w 35"/>
                <a:gd name="T1" fmla="*/ 2147483647 h 57"/>
                <a:gd name="T2" fmla="*/ 2147483647 w 35"/>
                <a:gd name="T3" fmla="*/ 2147483647 h 57"/>
                <a:gd name="T4" fmla="*/ 0 w 35"/>
                <a:gd name="T5" fmla="*/ 2147483647 h 57"/>
                <a:gd name="T6" fmla="*/ 0 w 35"/>
                <a:gd name="T7" fmla="*/ 0 h 57"/>
                <a:gd name="T8" fmla="*/ 2147483647 w 35"/>
                <a:gd name="T9" fmla="*/ 2147483647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7"/>
                <a:gd name="T17" fmla="*/ 35 w 35"/>
                <a:gd name="T18" fmla="*/ 57 h 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7">
                  <a:moveTo>
                    <a:pt x="35" y="27"/>
                  </a:moveTo>
                  <a:lnTo>
                    <a:pt x="35" y="57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71" name="Freeform 142">
              <a:extLst>
                <a:ext uri="{FF2B5EF4-FFF2-40B4-BE49-F238E27FC236}">
                  <a16:creationId xmlns:a16="http://schemas.microsoft.com/office/drawing/2014/main" id="{1A6F9F7B-1207-ED43-B9B7-51BDA5C8D16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6713" y="5245939"/>
              <a:ext cx="55562" cy="88900"/>
            </a:xfrm>
            <a:custGeom>
              <a:avLst/>
              <a:gdLst>
                <a:gd name="T0" fmla="*/ 2147483647 w 35"/>
                <a:gd name="T1" fmla="*/ 2147483647 h 56"/>
                <a:gd name="T2" fmla="*/ 2147483647 w 35"/>
                <a:gd name="T3" fmla="*/ 2147483647 h 56"/>
                <a:gd name="T4" fmla="*/ 0 w 35"/>
                <a:gd name="T5" fmla="*/ 2147483647 h 56"/>
                <a:gd name="T6" fmla="*/ 0 w 35"/>
                <a:gd name="T7" fmla="*/ 0 h 56"/>
                <a:gd name="T8" fmla="*/ 2147483647 w 35"/>
                <a:gd name="T9" fmla="*/ 2147483647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6"/>
                <a:gd name="T17" fmla="*/ 35 w 35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6">
                  <a:moveTo>
                    <a:pt x="35" y="28"/>
                  </a:moveTo>
                  <a:lnTo>
                    <a:pt x="35" y="5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2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72" name="Freeform 143">
              <a:extLst>
                <a:ext uri="{FF2B5EF4-FFF2-40B4-BE49-F238E27FC236}">
                  <a16:creationId xmlns:a16="http://schemas.microsoft.com/office/drawing/2014/main" id="{3CC3BD60-AE06-3940-B092-EDB77223F1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7975" y="5199901"/>
              <a:ext cx="53975" cy="88900"/>
            </a:xfrm>
            <a:custGeom>
              <a:avLst/>
              <a:gdLst>
                <a:gd name="T0" fmla="*/ 2147483647 w 34"/>
                <a:gd name="T1" fmla="*/ 2147483647 h 56"/>
                <a:gd name="T2" fmla="*/ 2147483647 w 34"/>
                <a:gd name="T3" fmla="*/ 2147483647 h 56"/>
                <a:gd name="T4" fmla="*/ 0 w 34"/>
                <a:gd name="T5" fmla="*/ 2147483647 h 56"/>
                <a:gd name="T6" fmla="*/ 0 w 34"/>
                <a:gd name="T7" fmla="*/ 0 h 56"/>
                <a:gd name="T8" fmla="*/ 2147483647 w 34"/>
                <a:gd name="T9" fmla="*/ 2147483647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6"/>
                <a:gd name="T17" fmla="*/ 34 w 34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6">
                  <a:moveTo>
                    <a:pt x="34" y="28"/>
                  </a:moveTo>
                  <a:lnTo>
                    <a:pt x="34" y="5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73" name="Freeform 144">
              <a:extLst>
                <a:ext uri="{FF2B5EF4-FFF2-40B4-BE49-F238E27FC236}">
                  <a16:creationId xmlns:a16="http://schemas.microsoft.com/office/drawing/2014/main" id="{33BF866B-0942-024E-8A1C-6E94995422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7813" y="5177676"/>
              <a:ext cx="26987" cy="65088"/>
            </a:xfrm>
            <a:custGeom>
              <a:avLst/>
              <a:gdLst>
                <a:gd name="T0" fmla="*/ 2147483647 w 17"/>
                <a:gd name="T1" fmla="*/ 2147483647 h 41"/>
                <a:gd name="T2" fmla="*/ 2147483647 w 17"/>
                <a:gd name="T3" fmla="*/ 2147483647 h 41"/>
                <a:gd name="T4" fmla="*/ 0 w 17"/>
                <a:gd name="T5" fmla="*/ 2147483647 h 41"/>
                <a:gd name="T6" fmla="*/ 0 w 17"/>
                <a:gd name="T7" fmla="*/ 0 h 41"/>
                <a:gd name="T8" fmla="*/ 2147483647 w 17"/>
                <a:gd name="T9" fmla="*/ 2147483647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1"/>
                <a:gd name="T17" fmla="*/ 17 w 17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1">
                  <a:moveTo>
                    <a:pt x="17" y="13"/>
                  </a:moveTo>
                  <a:lnTo>
                    <a:pt x="17" y="41"/>
                  </a:lnTo>
                  <a:lnTo>
                    <a:pt x="0" y="25"/>
                  </a:lnTo>
                  <a:lnTo>
                    <a:pt x="0" y="0"/>
                  </a:lnTo>
                  <a:lnTo>
                    <a:pt x="17" y="13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74" name="Freeform 145">
              <a:extLst>
                <a:ext uri="{FF2B5EF4-FFF2-40B4-BE49-F238E27FC236}">
                  <a16:creationId xmlns:a16="http://schemas.microsoft.com/office/drawing/2014/main" id="{F843950F-C164-A042-826D-073EDC49260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2600" y="5453901"/>
              <a:ext cx="19050" cy="65088"/>
            </a:xfrm>
            <a:custGeom>
              <a:avLst/>
              <a:gdLst>
                <a:gd name="T0" fmla="*/ 2147483647 w 12"/>
                <a:gd name="T1" fmla="*/ 2147483647 h 41"/>
                <a:gd name="T2" fmla="*/ 2147483647 w 12"/>
                <a:gd name="T3" fmla="*/ 2147483647 h 41"/>
                <a:gd name="T4" fmla="*/ 0 w 12"/>
                <a:gd name="T5" fmla="*/ 2147483647 h 41"/>
                <a:gd name="T6" fmla="*/ 0 w 12"/>
                <a:gd name="T7" fmla="*/ 0 h 41"/>
                <a:gd name="T8" fmla="*/ 2147483647 w 12"/>
                <a:gd name="T9" fmla="*/ 2147483647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41"/>
                <a:gd name="T17" fmla="*/ 12 w 1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41">
                  <a:moveTo>
                    <a:pt x="12" y="10"/>
                  </a:moveTo>
                  <a:lnTo>
                    <a:pt x="12" y="41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2" y="1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75" name="Freeform 146">
              <a:extLst>
                <a:ext uri="{FF2B5EF4-FFF2-40B4-BE49-F238E27FC236}">
                  <a16:creationId xmlns:a16="http://schemas.microsoft.com/office/drawing/2014/main" id="{DACAE441-6CB0-F64F-A8B5-E2D6439BE06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3863" y="5403101"/>
              <a:ext cx="55562" cy="93663"/>
            </a:xfrm>
            <a:custGeom>
              <a:avLst/>
              <a:gdLst>
                <a:gd name="T0" fmla="*/ 2147483647 w 35"/>
                <a:gd name="T1" fmla="*/ 2147483647 h 59"/>
                <a:gd name="T2" fmla="*/ 2147483647 w 35"/>
                <a:gd name="T3" fmla="*/ 2147483647 h 59"/>
                <a:gd name="T4" fmla="*/ 0 w 35"/>
                <a:gd name="T5" fmla="*/ 2147483647 h 59"/>
                <a:gd name="T6" fmla="*/ 0 w 35"/>
                <a:gd name="T7" fmla="*/ 0 h 59"/>
                <a:gd name="T8" fmla="*/ 2147483647 w 35"/>
                <a:gd name="T9" fmla="*/ 2147483647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9"/>
                <a:gd name="T17" fmla="*/ 35 w 35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9">
                  <a:moveTo>
                    <a:pt x="35" y="30"/>
                  </a:moveTo>
                  <a:lnTo>
                    <a:pt x="35" y="59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3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76" name="Freeform 147">
              <a:extLst>
                <a:ext uri="{FF2B5EF4-FFF2-40B4-BE49-F238E27FC236}">
                  <a16:creationId xmlns:a16="http://schemas.microsoft.com/office/drawing/2014/main" id="{381D2CB7-ECB0-244A-959D-CBA0217DAB3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6713" y="5353889"/>
              <a:ext cx="55562" cy="93662"/>
            </a:xfrm>
            <a:custGeom>
              <a:avLst/>
              <a:gdLst>
                <a:gd name="T0" fmla="*/ 2147483647 w 35"/>
                <a:gd name="T1" fmla="*/ 2147483647 h 59"/>
                <a:gd name="T2" fmla="*/ 2147483647 w 35"/>
                <a:gd name="T3" fmla="*/ 2147483647 h 59"/>
                <a:gd name="T4" fmla="*/ 0 w 35"/>
                <a:gd name="T5" fmla="*/ 2147483647 h 59"/>
                <a:gd name="T6" fmla="*/ 0 w 35"/>
                <a:gd name="T7" fmla="*/ 0 h 59"/>
                <a:gd name="T8" fmla="*/ 2147483647 w 35"/>
                <a:gd name="T9" fmla="*/ 2147483647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9"/>
                <a:gd name="T17" fmla="*/ 35 w 35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9">
                  <a:moveTo>
                    <a:pt x="35" y="30"/>
                  </a:moveTo>
                  <a:lnTo>
                    <a:pt x="35" y="59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3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77" name="Freeform 148">
              <a:extLst>
                <a:ext uri="{FF2B5EF4-FFF2-40B4-BE49-F238E27FC236}">
                  <a16:creationId xmlns:a16="http://schemas.microsoft.com/office/drawing/2014/main" id="{A1F79C26-7894-1B4E-8480-EDAE2857DD3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7975" y="5303089"/>
              <a:ext cx="53975" cy="93662"/>
            </a:xfrm>
            <a:custGeom>
              <a:avLst/>
              <a:gdLst>
                <a:gd name="T0" fmla="*/ 2147483647 w 34"/>
                <a:gd name="T1" fmla="*/ 2147483647 h 59"/>
                <a:gd name="T2" fmla="*/ 2147483647 w 34"/>
                <a:gd name="T3" fmla="*/ 2147483647 h 59"/>
                <a:gd name="T4" fmla="*/ 0 w 34"/>
                <a:gd name="T5" fmla="*/ 2147483647 h 59"/>
                <a:gd name="T6" fmla="*/ 0 w 34"/>
                <a:gd name="T7" fmla="*/ 0 h 59"/>
                <a:gd name="T8" fmla="*/ 2147483647 w 34"/>
                <a:gd name="T9" fmla="*/ 2147483647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9"/>
                <a:gd name="T17" fmla="*/ 34 w 34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9">
                  <a:moveTo>
                    <a:pt x="34" y="31"/>
                  </a:moveTo>
                  <a:lnTo>
                    <a:pt x="34" y="59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78" name="Freeform 149">
              <a:extLst>
                <a:ext uri="{FF2B5EF4-FFF2-40B4-BE49-F238E27FC236}">
                  <a16:creationId xmlns:a16="http://schemas.microsoft.com/office/drawing/2014/main" id="{24DA73B3-B4ED-4040-A747-B7078542A16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7813" y="5279276"/>
              <a:ext cx="26987" cy="66675"/>
            </a:xfrm>
            <a:custGeom>
              <a:avLst/>
              <a:gdLst>
                <a:gd name="T0" fmla="*/ 2147483647 w 17"/>
                <a:gd name="T1" fmla="*/ 2147483647 h 42"/>
                <a:gd name="T2" fmla="*/ 2147483647 w 17"/>
                <a:gd name="T3" fmla="*/ 2147483647 h 42"/>
                <a:gd name="T4" fmla="*/ 0 w 17"/>
                <a:gd name="T5" fmla="*/ 2147483647 h 42"/>
                <a:gd name="T6" fmla="*/ 0 w 17"/>
                <a:gd name="T7" fmla="*/ 0 h 42"/>
                <a:gd name="T8" fmla="*/ 2147483647 w 17"/>
                <a:gd name="T9" fmla="*/ 2147483647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2"/>
                <a:gd name="T17" fmla="*/ 17 w 17"/>
                <a:gd name="T18" fmla="*/ 42 h 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2">
                  <a:moveTo>
                    <a:pt x="17" y="14"/>
                  </a:moveTo>
                  <a:lnTo>
                    <a:pt x="17" y="42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4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79" name="Freeform 150">
              <a:extLst>
                <a:ext uri="{FF2B5EF4-FFF2-40B4-BE49-F238E27FC236}">
                  <a16:creationId xmlns:a16="http://schemas.microsoft.com/office/drawing/2014/main" id="{E301D3DA-C904-BA4D-B19F-C328B00E9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2600" y="5574551"/>
              <a:ext cx="17463" cy="60325"/>
            </a:xfrm>
            <a:custGeom>
              <a:avLst/>
              <a:gdLst>
                <a:gd name="T0" fmla="*/ 2147483647 w 11"/>
                <a:gd name="T1" fmla="*/ 2147483647 h 38"/>
                <a:gd name="T2" fmla="*/ 2147483647 w 11"/>
                <a:gd name="T3" fmla="*/ 2147483647 h 38"/>
                <a:gd name="T4" fmla="*/ 0 w 11"/>
                <a:gd name="T5" fmla="*/ 2147483647 h 38"/>
                <a:gd name="T6" fmla="*/ 0 w 11"/>
                <a:gd name="T7" fmla="*/ 0 h 38"/>
                <a:gd name="T8" fmla="*/ 2147483647 w 11"/>
                <a:gd name="T9" fmla="*/ 2147483647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38"/>
                <a:gd name="T17" fmla="*/ 11 w 11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38">
                  <a:moveTo>
                    <a:pt x="11" y="8"/>
                  </a:moveTo>
                  <a:lnTo>
                    <a:pt x="11" y="38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80" name="Freeform 151">
              <a:extLst>
                <a:ext uri="{FF2B5EF4-FFF2-40B4-BE49-F238E27FC236}">
                  <a16:creationId xmlns:a16="http://schemas.microsoft.com/office/drawing/2014/main" id="{EFE69E2D-0F59-2D40-8728-F67C8A100C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3863" y="5517401"/>
              <a:ext cx="55562" cy="100013"/>
            </a:xfrm>
            <a:custGeom>
              <a:avLst/>
              <a:gdLst>
                <a:gd name="T0" fmla="*/ 2147483647 w 35"/>
                <a:gd name="T1" fmla="*/ 2147483647 h 63"/>
                <a:gd name="T2" fmla="*/ 2147483647 w 35"/>
                <a:gd name="T3" fmla="*/ 2147483647 h 63"/>
                <a:gd name="T4" fmla="*/ 0 w 35"/>
                <a:gd name="T5" fmla="*/ 2147483647 h 63"/>
                <a:gd name="T6" fmla="*/ 0 w 35"/>
                <a:gd name="T7" fmla="*/ 0 h 63"/>
                <a:gd name="T8" fmla="*/ 2147483647 w 35"/>
                <a:gd name="T9" fmla="*/ 2147483647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3"/>
                <a:gd name="T17" fmla="*/ 35 w 35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3">
                  <a:moveTo>
                    <a:pt x="35" y="32"/>
                  </a:moveTo>
                  <a:lnTo>
                    <a:pt x="35" y="63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3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81" name="Freeform 152">
              <a:extLst>
                <a:ext uri="{FF2B5EF4-FFF2-40B4-BE49-F238E27FC236}">
                  <a16:creationId xmlns:a16="http://schemas.microsoft.com/office/drawing/2014/main" id="{6E0A0867-F07D-0147-80E3-F10292ED9E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6713" y="5463426"/>
              <a:ext cx="55562" cy="95250"/>
            </a:xfrm>
            <a:custGeom>
              <a:avLst/>
              <a:gdLst>
                <a:gd name="T0" fmla="*/ 2147483647 w 35"/>
                <a:gd name="T1" fmla="*/ 2147483647 h 60"/>
                <a:gd name="T2" fmla="*/ 2147483647 w 35"/>
                <a:gd name="T3" fmla="*/ 2147483647 h 60"/>
                <a:gd name="T4" fmla="*/ 0 w 35"/>
                <a:gd name="T5" fmla="*/ 2147483647 h 60"/>
                <a:gd name="T6" fmla="*/ 0 w 35"/>
                <a:gd name="T7" fmla="*/ 0 h 60"/>
                <a:gd name="T8" fmla="*/ 2147483647 w 35"/>
                <a:gd name="T9" fmla="*/ 2147483647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0"/>
                <a:gd name="T17" fmla="*/ 35 w 35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0">
                  <a:moveTo>
                    <a:pt x="35" y="32"/>
                  </a:moveTo>
                  <a:lnTo>
                    <a:pt x="35" y="60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3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82" name="Freeform 153">
              <a:extLst>
                <a:ext uri="{FF2B5EF4-FFF2-40B4-BE49-F238E27FC236}">
                  <a16:creationId xmlns:a16="http://schemas.microsoft.com/office/drawing/2014/main" id="{0442CD0A-AA4C-D049-A0D5-FA70D94E6B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6388" y="5406276"/>
              <a:ext cx="55562" cy="96838"/>
            </a:xfrm>
            <a:custGeom>
              <a:avLst/>
              <a:gdLst>
                <a:gd name="T0" fmla="*/ 2147483647 w 35"/>
                <a:gd name="T1" fmla="*/ 2147483647 h 61"/>
                <a:gd name="T2" fmla="*/ 2147483647 w 35"/>
                <a:gd name="T3" fmla="*/ 2147483647 h 61"/>
                <a:gd name="T4" fmla="*/ 0 w 35"/>
                <a:gd name="T5" fmla="*/ 2147483647 h 61"/>
                <a:gd name="T6" fmla="*/ 0 w 35"/>
                <a:gd name="T7" fmla="*/ 0 h 61"/>
                <a:gd name="T8" fmla="*/ 2147483647 w 35"/>
                <a:gd name="T9" fmla="*/ 2147483647 h 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1"/>
                <a:gd name="T17" fmla="*/ 35 w 35"/>
                <a:gd name="T18" fmla="*/ 61 h 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1">
                  <a:moveTo>
                    <a:pt x="35" y="35"/>
                  </a:moveTo>
                  <a:lnTo>
                    <a:pt x="35" y="61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3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83" name="Freeform 154">
              <a:extLst>
                <a:ext uri="{FF2B5EF4-FFF2-40B4-BE49-F238E27FC236}">
                  <a16:creationId xmlns:a16="http://schemas.microsoft.com/office/drawing/2014/main" id="{711E0AE3-B8E2-CF4D-B67A-2F3D2C94BDA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7813" y="5380876"/>
              <a:ext cx="26987" cy="66675"/>
            </a:xfrm>
            <a:custGeom>
              <a:avLst/>
              <a:gdLst>
                <a:gd name="T0" fmla="*/ 2147483647 w 17"/>
                <a:gd name="T1" fmla="*/ 2147483647 h 42"/>
                <a:gd name="T2" fmla="*/ 2147483647 w 17"/>
                <a:gd name="T3" fmla="*/ 2147483647 h 42"/>
                <a:gd name="T4" fmla="*/ 0 w 17"/>
                <a:gd name="T5" fmla="*/ 2147483647 h 42"/>
                <a:gd name="T6" fmla="*/ 0 w 17"/>
                <a:gd name="T7" fmla="*/ 0 h 42"/>
                <a:gd name="T8" fmla="*/ 2147483647 w 17"/>
                <a:gd name="T9" fmla="*/ 2147483647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2"/>
                <a:gd name="T17" fmla="*/ 17 w 17"/>
                <a:gd name="T18" fmla="*/ 42 h 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2">
                  <a:moveTo>
                    <a:pt x="17" y="14"/>
                  </a:moveTo>
                  <a:lnTo>
                    <a:pt x="17" y="42"/>
                  </a:lnTo>
                  <a:lnTo>
                    <a:pt x="0" y="26"/>
                  </a:lnTo>
                  <a:lnTo>
                    <a:pt x="0" y="0"/>
                  </a:lnTo>
                  <a:lnTo>
                    <a:pt x="17" y="1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84" name="Freeform 155">
              <a:extLst>
                <a:ext uri="{FF2B5EF4-FFF2-40B4-BE49-F238E27FC236}">
                  <a16:creationId xmlns:a16="http://schemas.microsoft.com/office/drawing/2014/main" id="{D8FA6999-1A87-F246-9BBF-E5F99AB49F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2600" y="5687264"/>
              <a:ext cx="17463" cy="69850"/>
            </a:xfrm>
            <a:custGeom>
              <a:avLst/>
              <a:gdLst>
                <a:gd name="T0" fmla="*/ 2147483647 w 11"/>
                <a:gd name="T1" fmla="*/ 2147483647 h 44"/>
                <a:gd name="T2" fmla="*/ 2147483647 w 11"/>
                <a:gd name="T3" fmla="*/ 2147483647 h 44"/>
                <a:gd name="T4" fmla="*/ 0 w 11"/>
                <a:gd name="T5" fmla="*/ 2147483647 h 44"/>
                <a:gd name="T6" fmla="*/ 0 w 11"/>
                <a:gd name="T7" fmla="*/ 0 h 44"/>
                <a:gd name="T8" fmla="*/ 2147483647 w 11"/>
                <a:gd name="T9" fmla="*/ 2147483647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44"/>
                <a:gd name="T17" fmla="*/ 11 w 11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44">
                  <a:moveTo>
                    <a:pt x="11" y="13"/>
                  </a:moveTo>
                  <a:lnTo>
                    <a:pt x="11" y="44"/>
                  </a:lnTo>
                  <a:lnTo>
                    <a:pt x="0" y="32"/>
                  </a:lnTo>
                  <a:lnTo>
                    <a:pt x="0" y="0"/>
                  </a:lnTo>
                  <a:lnTo>
                    <a:pt x="11" y="1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85" name="Freeform 156">
              <a:extLst>
                <a:ext uri="{FF2B5EF4-FFF2-40B4-BE49-F238E27FC236}">
                  <a16:creationId xmlns:a16="http://schemas.microsoft.com/office/drawing/2014/main" id="{92C205B3-D217-2D45-AE03-CFBB7E3C5C8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3863" y="5630114"/>
              <a:ext cx="55562" cy="103187"/>
            </a:xfrm>
            <a:custGeom>
              <a:avLst/>
              <a:gdLst>
                <a:gd name="T0" fmla="*/ 2147483647 w 35"/>
                <a:gd name="T1" fmla="*/ 2147483647 h 65"/>
                <a:gd name="T2" fmla="*/ 2147483647 w 35"/>
                <a:gd name="T3" fmla="*/ 2147483647 h 65"/>
                <a:gd name="T4" fmla="*/ 0 w 35"/>
                <a:gd name="T5" fmla="*/ 2147483647 h 65"/>
                <a:gd name="T6" fmla="*/ 0 w 35"/>
                <a:gd name="T7" fmla="*/ 0 h 65"/>
                <a:gd name="T8" fmla="*/ 2147483647 w 35"/>
                <a:gd name="T9" fmla="*/ 2147483647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5"/>
                <a:gd name="T17" fmla="*/ 35 w 35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5">
                  <a:moveTo>
                    <a:pt x="35" y="35"/>
                  </a:moveTo>
                  <a:lnTo>
                    <a:pt x="35" y="65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3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86" name="Freeform 157">
              <a:extLst>
                <a:ext uri="{FF2B5EF4-FFF2-40B4-BE49-F238E27FC236}">
                  <a16:creationId xmlns:a16="http://schemas.microsoft.com/office/drawing/2014/main" id="{8D803F65-EC56-6340-B0EB-F05B2AC476D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6713" y="5569789"/>
              <a:ext cx="55562" cy="103187"/>
            </a:xfrm>
            <a:custGeom>
              <a:avLst/>
              <a:gdLst>
                <a:gd name="T0" fmla="*/ 2147483647 w 35"/>
                <a:gd name="T1" fmla="*/ 2147483647 h 65"/>
                <a:gd name="T2" fmla="*/ 2147483647 w 35"/>
                <a:gd name="T3" fmla="*/ 2147483647 h 65"/>
                <a:gd name="T4" fmla="*/ 0 w 35"/>
                <a:gd name="T5" fmla="*/ 2147483647 h 65"/>
                <a:gd name="T6" fmla="*/ 0 w 35"/>
                <a:gd name="T7" fmla="*/ 0 h 65"/>
                <a:gd name="T8" fmla="*/ 2147483647 w 35"/>
                <a:gd name="T9" fmla="*/ 2147483647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5"/>
                <a:gd name="T17" fmla="*/ 35 w 35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5">
                  <a:moveTo>
                    <a:pt x="35" y="37"/>
                  </a:moveTo>
                  <a:lnTo>
                    <a:pt x="35" y="65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3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87" name="Freeform 158">
              <a:extLst>
                <a:ext uri="{FF2B5EF4-FFF2-40B4-BE49-F238E27FC236}">
                  <a16:creationId xmlns:a16="http://schemas.microsoft.com/office/drawing/2014/main" id="{1865C598-4F8E-9B4B-A237-4FC0BAA9F20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7975" y="5512639"/>
              <a:ext cx="53975" cy="100012"/>
            </a:xfrm>
            <a:custGeom>
              <a:avLst/>
              <a:gdLst>
                <a:gd name="T0" fmla="*/ 2147483647 w 34"/>
                <a:gd name="T1" fmla="*/ 2147483647 h 63"/>
                <a:gd name="T2" fmla="*/ 2147483647 w 34"/>
                <a:gd name="T3" fmla="*/ 2147483647 h 63"/>
                <a:gd name="T4" fmla="*/ 0 w 34"/>
                <a:gd name="T5" fmla="*/ 2147483647 h 63"/>
                <a:gd name="T6" fmla="*/ 0 w 34"/>
                <a:gd name="T7" fmla="*/ 0 h 63"/>
                <a:gd name="T8" fmla="*/ 2147483647 w 34"/>
                <a:gd name="T9" fmla="*/ 2147483647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3"/>
                <a:gd name="T17" fmla="*/ 34 w 34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3">
                  <a:moveTo>
                    <a:pt x="34" y="35"/>
                  </a:moveTo>
                  <a:lnTo>
                    <a:pt x="34" y="63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5"/>
                  </a:lnTo>
                  <a:close/>
                </a:path>
              </a:pathLst>
            </a:custGeom>
            <a:solidFill>
              <a:srgbClr val="2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88" name="Freeform 159">
              <a:extLst>
                <a:ext uri="{FF2B5EF4-FFF2-40B4-BE49-F238E27FC236}">
                  <a16:creationId xmlns:a16="http://schemas.microsoft.com/office/drawing/2014/main" id="{FACB6DDA-2C87-044F-8B00-84AF399C2D2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7813" y="5485651"/>
              <a:ext cx="26987" cy="69850"/>
            </a:xfrm>
            <a:custGeom>
              <a:avLst/>
              <a:gdLst>
                <a:gd name="T0" fmla="*/ 2147483647 w 17"/>
                <a:gd name="T1" fmla="*/ 2147483647 h 44"/>
                <a:gd name="T2" fmla="*/ 2147483647 w 17"/>
                <a:gd name="T3" fmla="*/ 2147483647 h 44"/>
                <a:gd name="T4" fmla="*/ 0 w 17"/>
                <a:gd name="T5" fmla="*/ 2147483647 h 44"/>
                <a:gd name="T6" fmla="*/ 0 w 17"/>
                <a:gd name="T7" fmla="*/ 0 h 44"/>
                <a:gd name="T8" fmla="*/ 2147483647 w 17"/>
                <a:gd name="T9" fmla="*/ 2147483647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4"/>
                <a:gd name="T17" fmla="*/ 17 w 17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4">
                  <a:moveTo>
                    <a:pt x="17" y="16"/>
                  </a:moveTo>
                  <a:lnTo>
                    <a:pt x="17" y="44"/>
                  </a:lnTo>
                  <a:lnTo>
                    <a:pt x="0" y="24"/>
                  </a:lnTo>
                  <a:lnTo>
                    <a:pt x="0" y="0"/>
                  </a:lnTo>
                  <a:lnTo>
                    <a:pt x="17" y="16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89" name="Freeform 160">
              <a:extLst>
                <a:ext uri="{FF2B5EF4-FFF2-40B4-BE49-F238E27FC236}">
                  <a16:creationId xmlns:a16="http://schemas.microsoft.com/office/drawing/2014/main" id="{84BC27A0-DE7B-DD42-BFEA-009C4A63B3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7813" y="5534864"/>
              <a:ext cx="46037" cy="87312"/>
            </a:xfrm>
            <a:custGeom>
              <a:avLst/>
              <a:gdLst>
                <a:gd name="T0" fmla="*/ 2147483647 w 29"/>
                <a:gd name="T1" fmla="*/ 2147483647 h 55"/>
                <a:gd name="T2" fmla="*/ 2147483647 w 29"/>
                <a:gd name="T3" fmla="*/ 2147483647 h 55"/>
                <a:gd name="T4" fmla="*/ 0 w 29"/>
                <a:gd name="T5" fmla="*/ 2147483647 h 55"/>
                <a:gd name="T6" fmla="*/ 0 w 29"/>
                <a:gd name="T7" fmla="*/ 0 h 55"/>
                <a:gd name="T8" fmla="*/ 2147483647 w 29"/>
                <a:gd name="T9" fmla="*/ 2147483647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5"/>
                <a:gd name="T17" fmla="*/ 29 w 29"/>
                <a:gd name="T18" fmla="*/ 55 h 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5">
                  <a:moveTo>
                    <a:pt x="29" y="30"/>
                  </a:moveTo>
                  <a:lnTo>
                    <a:pt x="29" y="55"/>
                  </a:lnTo>
                  <a:lnTo>
                    <a:pt x="0" y="27"/>
                  </a:lnTo>
                  <a:lnTo>
                    <a:pt x="0" y="0"/>
                  </a:lnTo>
                  <a:lnTo>
                    <a:pt x="29" y="3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90" name="Freeform 161">
              <a:extLst>
                <a:ext uri="{FF2B5EF4-FFF2-40B4-BE49-F238E27FC236}">
                  <a16:creationId xmlns:a16="http://schemas.microsoft.com/office/drawing/2014/main" id="{F8825D6E-F248-9349-B877-CE2BA37B6C1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8150" y="5698376"/>
              <a:ext cx="61913" cy="112713"/>
            </a:xfrm>
            <a:custGeom>
              <a:avLst/>
              <a:gdLst>
                <a:gd name="T0" fmla="*/ 2147483647 w 39"/>
                <a:gd name="T1" fmla="*/ 2147483647 h 71"/>
                <a:gd name="T2" fmla="*/ 2147483647 w 39"/>
                <a:gd name="T3" fmla="*/ 2147483647 h 71"/>
                <a:gd name="T4" fmla="*/ 0 w 39"/>
                <a:gd name="T5" fmla="*/ 2147483647 h 71"/>
                <a:gd name="T6" fmla="*/ 0 w 39"/>
                <a:gd name="T7" fmla="*/ 0 h 71"/>
                <a:gd name="T8" fmla="*/ 2147483647 w 39"/>
                <a:gd name="T9" fmla="*/ 2147483647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71"/>
                <a:gd name="T17" fmla="*/ 39 w 39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71">
                  <a:moveTo>
                    <a:pt x="39" y="43"/>
                  </a:moveTo>
                  <a:lnTo>
                    <a:pt x="39" y="71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9" y="4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91" name="Freeform 162">
              <a:extLst>
                <a:ext uri="{FF2B5EF4-FFF2-40B4-BE49-F238E27FC236}">
                  <a16:creationId xmlns:a16="http://schemas.microsoft.com/office/drawing/2014/main" id="{F2B0494D-D45F-2542-A79C-D7855284EA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4175" y="5642814"/>
              <a:ext cx="50800" cy="101600"/>
            </a:xfrm>
            <a:custGeom>
              <a:avLst/>
              <a:gdLst>
                <a:gd name="T0" fmla="*/ 2147483647 w 32"/>
                <a:gd name="T1" fmla="*/ 2147483647 h 64"/>
                <a:gd name="T2" fmla="*/ 2147483647 w 32"/>
                <a:gd name="T3" fmla="*/ 2147483647 h 64"/>
                <a:gd name="T4" fmla="*/ 0 w 32"/>
                <a:gd name="T5" fmla="*/ 2147483647 h 64"/>
                <a:gd name="T6" fmla="*/ 0 w 32"/>
                <a:gd name="T7" fmla="*/ 0 h 64"/>
                <a:gd name="T8" fmla="*/ 2147483647 w 32"/>
                <a:gd name="T9" fmla="*/ 2147483647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64"/>
                <a:gd name="T17" fmla="*/ 32 w 32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64">
                  <a:moveTo>
                    <a:pt x="32" y="34"/>
                  </a:moveTo>
                  <a:lnTo>
                    <a:pt x="32" y="64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2" y="3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92" name="Freeform 163">
              <a:extLst>
                <a:ext uri="{FF2B5EF4-FFF2-40B4-BE49-F238E27FC236}">
                  <a16:creationId xmlns:a16="http://schemas.microsoft.com/office/drawing/2014/main" id="{3F219839-61F9-F24F-AF82-B0D644B13D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7025" y="5585664"/>
              <a:ext cx="53975" cy="98425"/>
            </a:xfrm>
            <a:custGeom>
              <a:avLst/>
              <a:gdLst>
                <a:gd name="T0" fmla="*/ 2147483647 w 34"/>
                <a:gd name="T1" fmla="*/ 2147483647 h 62"/>
                <a:gd name="T2" fmla="*/ 2147483647 w 34"/>
                <a:gd name="T3" fmla="*/ 2147483647 h 62"/>
                <a:gd name="T4" fmla="*/ 0 w 34"/>
                <a:gd name="T5" fmla="*/ 2147483647 h 62"/>
                <a:gd name="T6" fmla="*/ 0 w 34"/>
                <a:gd name="T7" fmla="*/ 0 h 62"/>
                <a:gd name="T8" fmla="*/ 2147483647 w 34"/>
                <a:gd name="T9" fmla="*/ 2147483647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2"/>
                <a:gd name="T17" fmla="*/ 34 w 34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2">
                  <a:moveTo>
                    <a:pt x="34" y="34"/>
                  </a:moveTo>
                  <a:lnTo>
                    <a:pt x="34" y="62"/>
                  </a:lnTo>
                  <a:lnTo>
                    <a:pt x="0" y="26"/>
                  </a:lnTo>
                  <a:lnTo>
                    <a:pt x="0" y="0"/>
                  </a:lnTo>
                  <a:lnTo>
                    <a:pt x="34" y="3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93" name="Freeform 164">
              <a:extLst>
                <a:ext uri="{FF2B5EF4-FFF2-40B4-BE49-F238E27FC236}">
                  <a16:creationId xmlns:a16="http://schemas.microsoft.com/office/drawing/2014/main" id="{C6B708B5-078E-4942-9D52-9E30FC058D9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7813" y="4925264"/>
              <a:ext cx="47625" cy="69850"/>
            </a:xfrm>
            <a:custGeom>
              <a:avLst/>
              <a:gdLst>
                <a:gd name="T0" fmla="*/ 2147483647 w 30"/>
                <a:gd name="T1" fmla="*/ 2147483647 h 44"/>
                <a:gd name="T2" fmla="*/ 2147483647 w 30"/>
                <a:gd name="T3" fmla="*/ 2147483647 h 44"/>
                <a:gd name="T4" fmla="*/ 0 w 30"/>
                <a:gd name="T5" fmla="*/ 2147483647 h 44"/>
                <a:gd name="T6" fmla="*/ 0 w 30"/>
                <a:gd name="T7" fmla="*/ 0 h 44"/>
                <a:gd name="T8" fmla="*/ 2147483647 w 30"/>
                <a:gd name="T9" fmla="*/ 2147483647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4"/>
                <a:gd name="T17" fmla="*/ 30 w 30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4">
                  <a:moveTo>
                    <a:pt x="30" y="17"/>
                  </a:moveTo>
                  <a:lnTo>
                    <a:pt x="30" y="44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0" y="1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94" name="Freeform 165">
              <a:extLst>
                <a:ext uri="{FF2B5EF4-FFF2-40B4-BE49-F238E27FC236}">
                  <a16:creationId xmlns:a16="http://schemas.microsoft.com/office/drawing/2014/main" id="{85F1F902-4556-024B-86FA-DFC4E6C97D3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5763" y="4985589"/>
              <a:ext cx="52387" cy="79375"/>
            </a:xfrm>
            <a:custGeom>
              <a:avLst/>
              <a:gdLst>
                <a:gd name="T0" fmla="*/ 2147483647 w 33"/>
                <a:gd name="T1" fmla="*/ 2147483647 h 50"/>
                <a:gd name="T2" fmla="*/ 2147483647 w 33"/>
                <a:gd name="T3" fmla="*/ 2147483647 h 50"/>
                <a:gd name="T4" fmla="*/ 0 w 33"/>
                <a:gd name="T5" fmla="*/ 2147483647 h 50"/>
                <a:gd name="T6" fmla="*/ 0 w 33"/>
                <a:gd name="T7" fmla="*/ 0 h 50"/>
                <a:gd name="T8" fmla="*/ 2147483647 w 33"/>
                <a:gd name="T9" fmla="*/ 2147483647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50"/>
                <a:gd name="T17" fmla="*/ 33 w 33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50">
                  <a:moveTo>
                    <a:pt x="33" y="19"/>
                  </a:moveTo>
                  <a:lnTo>
                    <a:pt x="33" y="5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3" y="1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95" name="Freeform 166">
              <a:extLst>
                <a:ext uri="{FF2B5EF4-FFF2-40B4-BE49-F238E27FC236}">
                  <a16:creationId xmlns:a16="http://schemas.microsoft.com/office/drawing/2014/main" id="{725BB183-676B-2C45-9E20-78435669027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8613" y="4952251"/>
              <a:ext cx="53975" cy="77788"/>
            </a:xfrm>
            <a:custGeom>
              <a:avLst/>
              <a:gdLst>
                <a:gd name="T0" fmla="*/ 2147483647 w 34"/>
                <a:gd name="T1" fmla="*/ 2147483647 h 49"/>
                <a:gd name="T2" fmla="*/ 2147483647 w 34"/>
                <a:gd name="T3" fmla="*/ 2147483647 h 49"/>
                <a:gd name="T4" fmla="*/ 0 w 34"/>
                <a:gd name="T5" fmla="*/ 2147483647 h 49"/>
                <a:gd name="T6" fmla="*/ 0 w 34"/>
                <a:gd name="T7" fmla="*/ 0 h 49"/>
                <a:gd name="T8" fmla="*/ 2147483647 w 34"/>
                <a:gd name="T9" fmla="*/ 2147483647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9"/>
                <a:gd name="T17" fmla="*/ 34 w 34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9">
                  <a:moveTo>
                    <a:pt x="34" y="21"/>
                  </a:moveTo>
                  <a:lnTo>
                    <a:pt x="34" y="49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96" name="Freeform 167">
              <a:extLst>
                <a:ext uri="{FF2B5EF4-FFF2-40B4-BE49-F238E27FC236}">
                  <a16:creationId xmlns:a16="http://schemas.microsoft.com/office/drawing/2014/main" id="{F966116A-275A-FD40-B7DB-55CC9E73E09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7813" y="5025276"/>
              <a:ext cx="47625" cy="76200"/>
            </a:xfrm>
            <a:custGeom>
              <a:avLst/>
              <a:gdLst>
                <a:gd name="T0" fmla="*/ 2147483647 w 30"/>
                <a:gd name="T1" fmla="*/ 2147483647 h 48"/>
                <a:gd name="T2" fmla="*/ 2147483647 w 30"/>
                <a:gd name="T3" fmla="*/ 2147483647 h 48"/>
                <a:gd name="T4" fmla="*/ 0 w 30"/>
                <a:gd name="T5" fmla="*/ 2147483647 h 48"/>
                <a:gd name="T6" fmla="*/ 0 w 30"/>
                <a:gd name="T7" fmla="*/ 0 h 48"/>
                <a:gd name="T8" fmla="*/ 2147483647 w 30"/>
                <a:gd name="T9" fmla="*/ 2147483647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8"/>
                <a:gd name="T17" fmla="*/ 30 w 3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8">
                  <a:moveTo>
                    <a:pt x="30" y="21"/>
                  </a:moveTo>
                  <a:lnTo>
                    <a:pt x="30" y="48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0" y="2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97" name="Freeform 168">
              <a:extLst>
                <a:ext uri="{FF2B5EF4-FFF2-40B4-BE49-F238E27FC236}">
                  <a16:creationId xmlns:a16="http://schemas.microsoft.com/office/drawing/2014/main" id="{BD3AC4F4-D8BE-4640-A4A4-651643F2EB4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9738" y="5133226"/>
              <a:ext cx="61912" cy="88900"/>
            </a:xfrm>
            <a:custGeom>
              <a:avLst/>
              <a:gdLst>
                <a:gd name="T0" fmla="*/ 2147483647 w 39"/>
                <a:gd name="T1" fmla="*/ 2147483647 h 56"/>
                <a:gd name="T2" fmla="*/ 2147483647 w 39"/>
                <a:gd name="T3" fmla="*/ 2147483647 h 56"/>
                <a:gd name="T4" fmla="*/ 0 w 39"/>
                <a:gd name="T5" fmla="*/ 2147483647 h 56"/>
                <a:gd name="T6" fmla="*/ 0 w 39"/>
                <a:gd name="T7" fmla="*/ 0 h 56"/>
                <a:gd name="T8" fmla="*/ 2147483647 w 39"/>
                <a:gd name="T9" fmla="*/ 2147483647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56"/>
                <a:gd name="T17" fmla="*/ 39 w 39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56">
                  <a:moveTo>
                    <a:pt x="39" y="25"/>
                  </a:moveTo>
                  <a:lnTo>
                    <a:pt x="39" y="56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9" y="2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98" name="Freeform 169">
              <a:extLst>
                <a:ext uri="{FF2B5EF4-FFF2-40B4-BE49-F238E27FC236}">
                  <a16:creationId xmlns:a16="http://schemas.microsoft.com/office/drawing/2014/main" id="{7438A999-FA3F-A84F-8AEC-DF3BE7C4A5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5763" y="5098301"/>
              <a:ext cx="52387" cy="80963"/>
            </a:xfrm>
            <a:custGeom>
              <a:avLst/>
              <a:gdLst>
                <a:gd name="T0" fmla="*/ 2147483647 w 33"/>
                <a:gd name="T1" fmla="*/ 2147483647 h 51"/>
                <a:gd name="T2" fmla="*/ 2147483647 w 33"/>
                <a:gd name="T3" fmla="*/ 2147483647 h 51"/>
                <a:gd name="T4" fmla="*/ 0 w 33"/>
                <a:gd name="T5" fmla="*/ 2147483647 h 51"/>
                <a:gd name="T6" fmla="*/ 0 w 33"/>
                <a:gd name="T7" fmla="*/ 0 h 51"/>
                <a:gd name="T8" fmla="*/ 2147483647 w 33"/>
                <a:gd name="T9" fmla="*/ 2147483647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51"/>
                <a:gd name="T17" fmla="*/ 33 w 33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51">
                  <a:moveTo>
                    <a:pt x="33" y="21"/>
                  </a:moveTo>
                  <a:lnTo>
                    <a:pt x="33" y="51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3" y="2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99" name="Freeform 170">
              <a:extLst>
                <a:ext uri="{FF2B5EF4-FFF2-40B4-BE49-F238E27FC236}">
                  <a16:creationId xmlns:a16="http://schemas.microsoft.com/office/drawing/2014/main" id="{8F9DE9E0-EBC1-5446-932B-584D96479BC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8613" y="5060201"/>
              <a:ext cx="53975" cy="79375"/>
            </a:xfrm>
            <a:custGeom>
              <a:avLst/>
              <a:gdLst>
                <a:gd name="T0" fmla="*/ 2147483647 w 34"/>
                <a:gd name="T1" fmla="*/ 2147483647 h 50"/>
                <a:gd name="T2" fmla="*/ 2147483647 w 34"/>
                <a:gd name="T3" fmla="*/ 2147483647 h 50"/>
                <a:gd name="T4" fmla="*/ 0 w 34"/>
                <a:gd name="T5" fmla="*/ 2147483647 h 50"/>
                <a:gd name="T6" fmla="*/ 0 w 34"/>
                <a:gd name="T7" fmla="*/ 0 h 50"/>
                <a:gd name="T8" fmla="*/ 2147483647 w 34"/>
                <a:gd name="T9" fmla="*/ 2147483647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0"/>
                <a:gd name="T17" fmla="*/ 34 w 34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0">
                  <a:moveTo>
                    <a:pt x="34" y="22"/>
                  </a:moveTo>
                  <a:lnTo>
                    <a:pt x="34" y="50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4" y="2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00" name="Freeform 171">
              <a:extLst>
                <a:ext uri="{FF2B5EF4-FFF2-40B4-BE49-F238E27FC236}">
                  <a16:creationId xmlns:a16="http://schemas.microsoft.com/office/drawing/2014/main" id="{39A0F309-EC41-1D4F-B132-1E864A27DF4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7813" y="5126876"/>
              <a:ext cx="47625" cy="77788"/>
            </a:xfrm>
            <a:custGeom>
              <a:avLst/>
              <a:gdLst>
                <a:gd name="T0" fmla="*/ 2147483647 w 30"/>
                <a:gd name="T1" fmla="*/ 2147483647 h 49"/>
                <a:gd name="T2" fmla="*/ 2147483647 w 30"/>
                <a:gd name="T3" fmla="*/ 2147483647 h 49"/>
                <a:gd name="T4" fmla="*/ 0 w 30"/>
                <a:gd name="T5" fmla="*/ 2147483647 h 49"/>
                <a:gd name="T6" fmla="*/ 0 w 30"/>
                <a:gd name="T7" fmla="*/ 0 h 49"/>
                <a:gd name="T8" fmla="*/ 2147483647 w 30"/>
                <a:gd name="T9" fmla="*/ 2147483647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9"/>
                <a:gd name="T17" fmla="*/ 30 w 30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9">
                  <a:moveTo>
                    <a:pt x="30" y="24"/>
                  </a:moveTo>
                  <a:lnTo>
                    <a:pt x="30" y="49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0" y="2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01" name="Freeform 172">
              <a:extLst>
                <a:ext uri="{FF2B5EF4-FFF2-40B4-BE49-F238E27FC236}">
                  <a16:creationId xmlns:a16="http://schemas.microsoft.com/office/drawing/2014/main" id="{03FC4A11-A940-AE4A-BEEE-C2FC1D6F696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5763" y="5206251"/>
              <a:ext cx="52387" cy="85725"/>
            </a:xfrm>
            <a:custGeom>
              <a:avLst/>
              <a:gdLst>
                <a:gd name="T0" fmla="*/ 2147483647 w 33"/>
                <a:gd name="T1" fmla="*/ 2147483647 h 54"/>
                <a:gd name="T2" fmla="*/ 2147483647 w 33"/>
                <a:gd name="T3" fmla="*/ 2147483647 h 54"/>
                <a:gd name="T4" fmla="*/ 0 w 33"/>
                <a:gd name="T5" fmla="*/ 2147483647 h 54"/>
                <a:gd name="T6" fmla="*/ 0 w 33"/>
                <a:gd name="T7" fmla="*/ 0 h 54"/>
                <a:gd name="T8" fmla="*/ 2147483647 w 33"/>
                <a:gd name="T9" fmla="*/ 2147483647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54"/>
                <a:gd name="T17" fmla="*/ 33 w 33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54">
                  <a:moveTo>
                    <a:pt x="33" y="24"/>
                  </a:moveTo>
                  <a:lnTo>
                    <a:pt x="33" y="54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3" y="2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02" name="Freeform 173">
              <a:extLst>
                <a:ext uri="{FF2B5EF4-FFF2-40B4-BE49-F238E27FC236}">
                  <a16:creationId xmlns:a16="http://schemas.microsoft.com/office/drawing/2014/main" id="{C8A6C692-0B38-9145-A239-C6E1BF0EEFA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8613" y="5164976"/>
              <a:ext cx="53975" cy="84138"/>
            </a:xfrm>
            <a:custGeom>
              <a:avLst/>
              <a:gdLst>
                <a:gd name="T0" fmla="*/ 2147483647 w 34"/>
                <a:gd name="T1" fmla="*/ 2147483647 h 53"/>
                <a:gd name="T2" fmla="*/ 2147483647 w 34"/>
                <a:gd name="T3" fmla="*/ 2147483647 h 53"/>
                <a:gd name="T4" fmla="*/ 0 w 34"/>
                <a:gd name="T5" fmla="*/ 2147483647 h 53"/>
                <a:gd name="T6" fmla="*/ 0 w 34"/>
                <a:gd name="T7" fmla="*/ 0 h 53"/>
                <a:gd name="T8" fmla="*/ 2147483647 w 34"/>
                <a:gd name="T9" fmla="*/ 2147483647 h 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3"/>
                <a:gd name="T17" fmla="*/ 34 w 34"/>
                <a:gd name="T18" fmla="*/ 53 h 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3">
                  <a:moveTo>
                    <a:pt x="34" y="25"/>
                  </a:moveTo>
                  <a:lnTo>
                    <a:pt x="34" y="53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03" name="Freeform 174">
              <a:extLst>
                <a:ext uri="{FF2B5EF4-FFF2-40B4-BE49-F238E27FC236}">
                  <a16:creationId xmlns:a16="http://schemas.microsoft.com/office/drawing/2014/main" id="{FBFD42D9-8252-544F-A7B1-ECD7267875F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7813" y="5230064"/>
              <a:ext cx="46037" cy="79375"/>
            </a:xfrm>
            <a:custGeom>
              <a:avLst/>
              <a:gdLst>
                <a:gd name="T0" fmla="*/ 2147483647 w 29"/>
                <a:gd name="T1" fmla="*/ 2147483647 h 50"/>
                <a:gd name="T2" fmla="*/ 2147483647 w 29"/>
                <a:gd name="T3" fmla="*/ 2147483647 h 50"/>
                <a:gd name="T4" fmla="*/ 0 w 29"/>
                <a:gd name="T5" fmla="*/ 2147483647 h 50"/>
                <a:gd name="T6" fmla="*/ 0 w 29"/>
                <a:gd name="T7" fmla="*/ 0 h 50"/>
                <a:gd name="T8" fmla="*/ 2147483647 w 29"/>
                <a:gd name="T9" fmla="*/ 2147483647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0"/>
                <a:gd name="T17" fmla="*/ 29 w 29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0">
                  <a:moveTo>
                    <a:pt x="29" y="23"/>
                  </a:moveTo>
                  <a:lnTo>
                    <a:pt x="29" y="50"/>
                  </a:lnTo>
                  <a:lnTo>
                    <a:pt x="0" y="26"/>
                  </a:lnTo>
                  <a:lnTo>
                    <a:pt x="0" y="0"/>
                  </a:lnTo>
                  <a:lnTo>
                    <a:pt x="29" y="2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04" name="Freeform 175">
              <a:extLst>
                <a:ext uri="{FF2B5EF4-FFF2-40B4-BE49-F238E27FC236}">
                  <a16:creationId xmlns:a16="http://schemas.microsoft.com/office/drawing/2014/main" id="{50FB07DC-3A7E-ED4E-B242-8D56F5DA4EF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8150" y="5357064"/>
              <a:ext cx="63500" cy="100012"/>
            </a:xfrm>
            <a:custGeom>
              <a:avLst/>
              <a:gdLst>
                <a:gd name="T0" fmla="*/ 2147483647 w 40"/>
                <a:gd name="T1" fmla="*/ 2147483647 h 63"/>
                <a:gd name="T2" fmla="*/ 2147483647 w 40"/>
                <a:gd name="T3" fmla="*/ 2147483647 h 63"/>
                <a:gd name="T4" fmla="*/ 0 w 40"/>
                <a:gd name="T5" fmla="*/ 2147483647 h 63"/>
                <a:gd name="T6" fmla="*/ 0 w 40"/>
                <a:gd name="T7" fmla="*/ 0 h 63"/>
                <a:gd name="T8" fmla="*/ 2147483647 w 40"/>
                <a:gd name="T9" fmla="*/ 2147483647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63"/>
                <a:gd name="T17" fmla="*/ 40 w 40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63">
                  <a:moveTo>
                    <a:pt x="40" y="33"/>
                  </a:moveTo>
                  <a:lnTo>
                    <a:pt x="40" y="63"/>
                  </a:lnTo>
                  <a:lnTo>
                    <a:pt x="0" y="32"/>
                  </a:lnTo>
                  <a:lnTo>
                    <a:pt x="0" y="0"/>
                  </a:lnTo>
                  <a:lnTo>
                    <a:pt x="40" y="33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05" name="Freeform 176">
              <a:extLst>
                <a:ext uri="{FF2B5EF4-FFF2-40B4-BE49-F238E27FC236}">
                  <a16:creationId xmlns:a16="http://schemas.microsoft.com/office/drawing/2014/main" id="{4C1EB59F-184F-2C48-844F-09C0AB8FEED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4175" y="5314201"/>
              <a:ext cx="50800" cy="92075"/>
            </a:xfrm>
            <a:custGeom>
              <a:avLst/>
              <a:gdLst>
                <a:gd name="T0" fmla="*/ 2147483647 w 32"/>
                <a:gd name="T1" fmla="*/ 2147483647 h 58"/>
                <a:gd name="T2" fmla="*/ 2147483647 w 32"/>
                <a:gd name="T3" fmla="*/ 2147483647 h 58"/>
                <a:gd name="T4" fmla="*/ 0 w 32"/>
                <a:gd name="T5" fmla="*/ 2147483647 h 58"/>
                <a:gd name="T6" fmla="*/ 0 w 32"/>
                <a:gd name="T7" fmla="*/ 0 h 58"/>
                <a:gd name="T8" fmla="*/ 2147483647 w 32"/>
                <a:gd name="T9" fmla="*/ 2147483647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58"/>
                <a:gd name="T17" fmla="*/ 32 w 32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58">
                  <a:moveTo>
                    <a:pt x="32" y="26"/>
                  </a:moveTo>
                  <a:lnTo>
                    <a:pt x="32" y="58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2" y="26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06" name="Freeform 177">
              <a:extLst>
                <a:ext uri="{FF2B5EF4-FFF2-40B4-BE49-F238E27FC236}">
                  <a16:creationId xmlns:a16="http://schemas.microsoft.com/office/drawing/2014/main" id="{15518E53-9B98-8E49-B0DD-8138A62C247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7025" y="5268164"/>
              <a:ext cx="53975" cy="88900"/>
            </a:xfrm>
            <a:custGeom>
              <a:avLst/>
              <a:gdLst>
                <a:gd name="T0" fmla="*/ 2147483647 w 34"/>
                <a:gd name="T1" fmla="*/ 2147483647 h 56"/>
                <a:gd name="T2" fmla="*/ 2147483647 w 34"/>
                <a:gd name="T3" fmla="*/ 2147483647 h 56"/>
                <a:gd name="T4" fmla="*/ 0 w 34"/>
                <a:gd name="T5" fmla="*/ 2147483647 h 56"/>
                <a:gd name="T6" fmla="*/ 0 w 34"/>
                <a:gd name="T7" fmla="*/ 0 h 56"/>
                <a:gd name="T8" fmla="*/ 2147483647 w 34"/>
                <a:gd name="T9" fmla="*/ 2147483647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6"/>
                <a:gd name="T17" fmla="*/ 34 w 34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6">
                  <a:moveTo>
                    <a:pt x="34" y="28"/>
                  </a:moveTo>
                  <a:lnTo>
                    <a:pt x="34" y="56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4" y="28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07" name="Freeform 178">
              <a:extLst>
                <a:ext uri="{FF2B5EF4-FFF2-40B4-BE49-F238E27FC236}">
                  <a16:creationId xmlns:a16="http://schemas.microsoft.com/office/drawing/2014/main" id="{57013862-42F6-8B49-A7F0-64FBFB02E1C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7813" y="5331664"/>
              <a:ext cx="46037" cy="80962"/>
            </a:xfrm>
            <a:custGeom>
              <a:avLst/>
              <a:gdLst>
                <a:gd name="T0" fmla="*/ 2147483647 w 29"/>
                <a:gd name="T1" fmla="*/ 2147483647 h 51"/>
                <a:gd name="T2" fmla="*/ 2147483647 w 29"/>
                <a:gd name="T3" fmla="*/ 2147483647 h 51"/>
                <a:gd name="T4" fmla="*/ 0 w 29"/>
                <a:gd name="T5" fmla="*/ 2147483647 h 51"/>
                <a:gd name="T6" fmla="*/ 0 w 29"/>
                <a:gd name="T7" fmla="*/ 0 h 51"/>
                <a:gd name="T8" fmla="*/ 2147483647 w 29"/>
                <a:gd name="T9" fmla="*/ 2147483647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1"/>
                <a:gd name="T17" fmla="*/ 29 w 29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1">
                  <a:moveTo>
                    <a:pt x="29" y="24"/>
                  </a:moveTo>
                  <a:lnTo>
                    <a:pt x="29" y="51"/>
                  </a:lnTo>
                  <a:lnTo>
                    <a:pt x="0" y="25"/>
                  </a:lnTo>
                  <a:lnTo>
                    <a:pt x="0" y="0"/>
                  </a:lnTo>
                  <a:lnTo>
                    <a:pt x="29" y="2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08" name="Freeform 179">
              <a:extLst>
                <a:ext uri="{FF2B5EF4-FFF2-40B4-BE49-F238E27FC236}">
                  <a16:creationId xmlns:a16="http://schemas.microsoft.com/office/drawing/2014/main" id="{AA608DC0-F59A-634B-8792-C0C38D5FCC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8150" y="5472951"/>
              <a:ext cx="63500" cy="101600"/>
            </a:xfrm>
            <a:custGeom>
              <a:avLst/>
              <a:gdLst>
                <a:gd name="T0" fmla="*/ 2147483647 w 40"/>
                <a:gd name="T1" fmla="*/ 2147483647 h 64"/>
                <a:gd name="T2" fmla="*/ 2147483647 w 40"/>
                <a:gd name="T3" fmla="*/ 2147483647 h 64"/>
                <a:gd name="T4" fmla="*/ 0 w 40"/>
                <a:gd name="T5" fmla="*/ 2147483647 h 64"/>
                <a:gd name="T6" fmla="*/ 0 w 40"/>
                <a:gd name="T7" fmla="*/ 0 h 64"/>
                <a:gd name="T8" fmla="*/ 2147483647 w 40"/>
                <a:gd name="T9" fmla="*/ 2147483647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64"/>
                <a:gd name="T17" fmla="*/ 40 w 40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64">
                  <a:moveTo>
                    <a:pt x="40" y="35"/>
                  </a:moveTo>
                  <a:lnTo>
                    <a:pt x="40" y="64"/>
                  </a:lnTo>
                  <a:lnTo>
                    <a:pt x="0" y="30"/>
                  </a:lnTo>
                  <a:lnTo>
                    <a:pt x="0" y="0"/>
                  </a:lnTo>
                  <a:lnTo>
                    <a:pt x="40" y="3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09" name="Freeform 180">
              <a:extLst>
                <a:ext uri="{FF2B5EF4-FFF2-40B4-BE49-F238E27FC236}">
                  <a16:creationId xmlns:a16="http://schemas.microsoft.com/office/drawing/2014/main" id="{7D97BFB2-2A54-954B-85E6-913B35DA8F1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4175" y="5423739"/>
              <a:ext cx="50800" cy="95250"/>
            </a:xfrm>
            <a:custGeom>
              <a:avLst/>
              <a:gdLst>
                <a:gd name="T0" fmla="*/ 2147483647 w 32"/>
                <a:gd name="T1" fmla="*/ 2147483647 h 60"/>
                <a:gd name="T2" fmla="*/ 2147483647 w 32"/>
                <a:gd name="T3" fmla="*/ 2147483647 h 60"/>
                <a:gd name="T4" fmla="*/ 0 w 32"/>
                <a:gd name="T5" fmla="*/ 2147483647 h 60"/>
                <a:gd name="T6" fmla="*/ 0 w 32"/>
                <a:gd name="T7" fmla="*/ 0 h 60"/>
                <a:gd name="T8" fmla="*/ 2147483647 w 32"/>
                <a:gd name="T9" fmla="*/ 2147483647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60"/>
                <a:gd name="T17" fmla="*/ 32 w 32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60">
                  <a:moveTo>
                    <a:pt x="32" y="29"/>
                  </a:moveTo>
                  <a:lnTo>
                    <a:pt x="32" y="60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2" y="29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10" name="Freeform 181">
              <a:extLst>
                <a:ext uri="{FF2B5EF4-FFF2-40B4-BE49-F238E27FC236}">
                  <a16:creationId xmlns:a16="http://schemas.microsoft.com/office/drawing/2014/main" id="{ADEC3CD4-B689-3941-B16C-BF38ED51C5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7025" y="5371351"/>
              <a:ext cx="53975" cy="95250"/>
            </a:xfrm>
            <a:custGeom>
              <a:avLst/>
              <a:gdLst>
                <a:gd name="T0" fmla="*/ 2147483647 w 34"/>
                <a:gd name="T1" fmla="*/ 2147483647 h 60"/>
                <a:gd name="T2" fmla="*/ 2147483647 w 34"/>
                <a:gd name="T3" fmla="*/ 2147483647 h 60"/>
                <a:gd name="T4" fmla="*/ 0 w 34"/>
                <a:gd name="T5" fmla="*/ 2147483647 h 60"/>
                <a:gd name="T6" fmla="*/ 0 w 34"/>
                <a:gd name="T7" fmla="*/ 0 h 60"/>
                <a:gd name="T8" fmla="*/ 2147483647 w 34"/>
                <a:gd name="T9" fmla="*/ 2147483647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0"/>
                <a:gd name="T17" fmla="*/ 34 w 34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0">
                  <a:moveTo>
                    <a:pt x="34" y="32"/>
                  </a:moveTo>
                  <a:lnTo>
                    <a:pt x="34" y="6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4" y="3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11" name="Freeform 182">
              <a:extLst>
                <a:ext uri="{FF2B5EF4-FFF2-40B4-BE49-F238E27FC236}">
                  <a16:creationId xmlns:a16="http://schemas.microsoft.com/office/drawing/2014/main" id="{CAEE0C81-41FC-A846-97EA-C88C233CFA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7813" y="5431676"/>
              <a:ext cx="46037" cy="88900"/>
            </a:xfrm>
            <a:custGeom>
              <a:avLst/>
              <a:gdLst>
                <a:gd name="T0" fmla="*/ 2147483647 w 29"/>
                <a:gd name="T1" fmla="*/ 2147483647 h 56"/>
                <a:gd name="T2" fmla="*/ 2147483647 w 29"/>
                <a:gd name="T3" fmla="*/ 2147483647 h 56"/>
                <a:gd name="T4" fmla="*/ 0 w 29"/>
                <a:gd name="T5" fmla="*/ 2147483647 h 56"/>
                <a:gd name="T6" fmla="*/ 0 w 29"/>
                <a:gd name="T7" fmla="*/ 0 h 56"/>
                <a:gd name="T8" fmla="*/ 2147483647 w 29"/>
                <a:gd name="T9" fmla="*/ 2147483647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6"/>
                <a:gd name="T17" fmla="*/ 29 w 29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6">
                  <a:moveTo>
                    <a:pt x="29" y="29"/>
                  </a:moveTo>
                  <a:lnTo>
                    <a:pt x="29" y="5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12" name="Freeform 183">
              <a:extLst>
                <a:ext uri="{FF2B5EF4-FFF2-40B4-BE49-F238E27FC236}">
                  <a16:creationId xmlns:a16="http://schemas.microsoft.com/office/drawing/2014/main" id="{050A0767-3CC1-6441-B6F5-068688D4B1F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8150" y="5585664"/>
              <a:ext cx="63500" cy="111125"/>
            </a:xfrm>
            <a:custGeom>
              <a:avLst/>
              <a:gdLst>
                <a:gd name="T0" fmla="*/ 2147483647 w 40"/>
                <a:gd name="T1" fmla="*/ 2147483647 h 70"/>
                <a:gd name="T2" fmla="*/ 2147483647 w 40"/>
                <a:gd name="T3" fmla="*/ 2147483647 h 70"/>
                <a:gd name="T4" fmla="*/ 0 w 40"/>
                <a:gd name="T5" fmla="*/ 2147483647 h 70"/>
                <a:gd name="T6" fmla="*/ 0 w 40"/>
                <a:gd name="T7" fmla="*/ 0 h 70"/>
                <a:gd name="T8" fmla="*/ 2147483647 w 40"/>
                <a:gd name="T9" fmla="*/ 2147483647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70"/>
                <a:gd name="T17" fmla="*/ 40 w 40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70">
                  <a:moveTo>
                    <a:pt x="40" y="38"/>
                  </a:moveTo>
                  <a:lnTo>
                    <a:pt x="40" y="70"/>
                  </a:lnTo>
                  <a:lnTo>
                    <a:pt x="0" y="31"/>
                  </a:lnTo>
                  <a:lnTo>
                    <a:pt x="0" y="0"/>
                  </a:lnTo>
                  <a:lnTo>
                    <a:pt x="40" y="3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13" name="Freeform 184">
              <a:extLst>
                <a:ext uri="{FF2B5EF4-FFF2-40B4-BE49-F238E27FC236}">
                  <a16:creationId xmlns:a16="http://schemas.microsoft.com/office/drawing/2014/main" id="{058D3219-5935-944B-B603-88CAB73FC37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4175" y="5534864"/>
              <a:ext cx="50800" cy="98425"/>
            </a:xfrm>
            <a:custGeom>
              <a:avLst/>
              <a:gdLst>
                <a:gd name="T0" fmla="*/ 2147483647 w 32"/>
                <a:gd name="T1" fmla="*/ 2147483647 h 62"/>
                <a:gd name="T2" fmla="*/ 2147483647 w 32"/>
                <a:gd name="T3" fmla="*/ 2147483647 h 62"/>
                <a:gd name="T4" fmla="*/ 0 w 32"/>
                <a:gd name="T5" fmla="*/ 2147483647 h 62"/>
                <a:gd name="T6" fmla="*/ 0 w 32"/>
                <a:gd name="T7" fmla="*/ 0 h 62"/>
                <a:gd name="T8" fmla="*/ 2147483647 w 32"/>
                <a:gd name="T9" fmla="*/ 2147483647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62"/>
                <a:gd name="T17" fmla="*/ 32 w 32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62">
                  <a:moveTo>
                    <a:pt x="32" y="31"/>
                  </a:moveTo>
                  <a:lnTo>
                    <a:pt x="32" y="62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2" y="31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14" name="Freeform 185">
              <a:extLst>
                <a:ext uri="{FF2B5EF4-FFF2-40B4-BE49-F238E27FC236}">
                  <a16:creationId xmlns:a16="http://schemas.microsoft.com/office/drawing/2014/main" id="{6CF41717-7262-1140-8656-6B6EB27E8DF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7025" y="5479301"/>
              <a:ext cx="53975" cy="98425"/>
            </a:xfrm>
            <a:custGeom>
              <a:avLst/>
              <a:gdLst>
                <a:gd name="T0" fmla="*/ 2147483647 w 34"/>
                <a:gd name="T1" fmla="*/ 2147483647 h 62"/>
                <a:gd name="T2" fmla="*/ 2147483647 w 34"/>
                <a:gd name="T3" fmla="*/ 2147483647 h 62"/>
                <a:gd name="T4" fmla="*/ 0 w 34"/>
                <a:gd name="T5" fmla="*/ 2147483647 h 62"/>
                <a:gd name="T6" fmla="*/ 0 w 34"/>
                <a:gd name="T7" fmla="*/ 0 h 62"/>
                <a:gd name="T8" fmla="*/ 2147483647 w 34"/>
                <a:gd name="T9" fmla="*/ 2147483647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2"/>
                <a:gd name="T17" fmla="*/ 34 w 34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2">
                  <a:moveTo>
                    <a:pt x="34" y="34"/>
                  </a:moveTo>
                  <a:lnTo>
                    <a:pt x="34" y="62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15" name="Freeform 186">
              <a:extLst>
                <a:ext uri="{FF2B5EF4-FFF2-40B4-BE49-F238E27FC236}">
                  <a16:creationId xmlns:a16="http://schemas.microsoft.com/office/drawing/2014/main" id="{51A6F41E-8EEF-8B47-8E21-0FBBD1C6D22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9738" y="5017339"/>
              <a:ext cx="60325" cy="85725"/>
            </a:xfrm>
            <a:custGeom>
              <a:avLst/>
              <a:gdLst>
                <a:gd name="T0" fmla="*/ 2147483647 w 38"/>
                <a:gd name="T1" fmla="*/ 2147483647 h 54"/>
                <a:gd name="T2" fmla="*/ 2147483647 w 38"/>
                <a:gd name="T3" fmla="*/ 2147483647 h 54"/>
                <a:gd name="T4" fmla="*/ 0 w 38"/>
                <a:gd name="T5" fmla="*/ 2147483647 h 54"/>
                <a:gd name="T6" fmla="*/ 0 w 38"/>
                <a:gd name="T7" fmla="*/ 0 h 54"/>
                <a:gd name="T8" fmla="*/ 2147483647 w 38"/>
                <a:gd name="T9" fmla="*/ 2147483647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54"/>
                <a:gd name="T17" fmla="*/ 38 w 38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54">
                  <a:moveTo>
                    <a:pt x="38" y="23"/>
                  </a:moveTo>
                  <a:lnTo>
                    <a:pt x="38" y="54"/>
                  </a:lnTo>
                  <a:lnTo>
                    <a:pt x="0" y="31"/>
                  </a:lnTo>
                  <a:lnTo>
                    <a:pt x="0" y="0"/>
                  </a:lnTo>
                  <a:lnTo>
                    <a:pt x="38" y="2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16" name="Freeform 187">
              <a:extLst>
                <a:ext uri="{FF2B5EF4-FFF2-40B4-BE49-F238E27FC236}">
                  <a16:creationId xmlns:a16="http://schemas.microsoft.com/office/drawing/2014/main" id="{A45C4C23-5A56-A640-8ECD-06A465D810D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2600" y="5101476"/>
              <a:ext cx="19050" cy="60325"/>
            </a:xfrm>
            <a:custGeom>
              <a:avLst/>
              <a:gdLst>
                <a:gd name="T0" fmla="*/ 2147483647 w 12"/>
                <a:gd name="T1" fmla="*/ 2147483647 h 38"/>
                <a:gd name="T2" fmla="*/ 2147483647 w 12"/>
                <a:gd name="T3" fmla="*/ 2147483647 h 38"/>
                <a:gd name="T4" fmla="*/ 0 w 12"/>
                <a:gd name="T5" fmla="*/ 2147483647 h 38"/>
                <a:gd name="T6" fmla="*/ 0 w 12"/>
                <a:gd name="T7" fmla="*/ 0 h 38"/>
                <a:gd name="T8" fmla="*/ 2147483647 w 12"/>
                <a:gd name="T9" fmla="*/ 2147483647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8"/>
                <a:gd name="T17" fmla="*/ 12 w 12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8">
                  <a:moveTo>
                    <a:pt x="12" y="8"/>
                  </a:moveTo>
                  <a:lnTo>
                    <a:pt x="12" y="38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17" name="Freeform 188">
              <a:extLst>
                <a:ext uri="{FF2B5EF4-FFF2-40B4-BE49-F238E27FC236}">
                  <a16:creationId xmlns:a16="http://schemas.microsoft.com/office/drawing/2014/main" id="{576C535F-4229-1C48-9127-B415218E677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9738" y="5245939"/>
              <a:ext cx="60325" cy="92075"/>
            </a:xfrm>
            <a:custGeom>
              <a:avLst/>
              <a:gdLst>
                <a:gd name="T0" fmla="*/ 2147483647 w 38"/>
                <a:gd name="T1" fmla="*/ 2147483647 h 58"/>
                <a:gd name="T2" fmla="*/ 2147483647 w 38"/>
                <a:gd name="T3" fmla="*/ 2147483647 h 58"/>
                <a:gd name="T4" fmla="*/ 0 w 38"/>
                <a:gd name="T5" fmla="*/ 2147483647 h 58"/>
                <a:gd name="T6" fmla="*/ 0 w 38"/>
                <a:gd name="T7" fmla="*/ 0 h 58"/>
                <a:gd name="T8" fmla="*/ 2147483647 w 38"/>
                <a:gd name="T9" fmla="*/ 2147483647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58"/>
                <a:gd name="T17" fmla="*/ 38 w 38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58">
                  <a:moveTo>
                    <a:pt x="38" y="27"/>
                  </a:moveTo>
                  <a:lnTo>
                    <a:pt x="38" y="58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8" y="2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18" name="Rectangle 189">
              <a:extLst>
                <a:ext uri="{FF2B5EF4-FFF2-40B4-BE49-F238E27FC236}">
                  <a16:creationId xmlns:a16="http://schemas.microsoft.com/office/drawing/2014/main" id="{B0358D3F-2D10-0545-A29F-72680F457B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063" y="5528514"/>
              <a:ext cx="28575" cy="50800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19" name="Freeform 190">
              <a:extLst>
                <a:ext uri="{FF2B5EF4-FFF2-40B4-BE49-F238E27FC236}">
                  <a16:creationId xmlns:a16="http://schemas.microsoft.com/office/drawing/2014/main" id="{ADD408C6-44FC-DA4B-9F6B-C5E40EDF3FC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8125" y="4787151"/>
              <a:ext cx="441325" cy="125413"/>
            </a:xfrm>
            <a:custGeom>
              <a:avLst/>
              <a:gdLst>
                <a:gd name="T0" fmla="*/ 0 w 278"/>
                <a:gd name="T1" fmla="*/ 0 h 79"/>
                <a:gd name="T2" fmla="*/ 2147483647 w 278"/>
                <a:gd name="T3" fmla="*/ 2147483647 h 79"/>
                <a:gd name="T4" fmla="*/ 2147483647 w 278"/>
                <a:gd name="T5" fmla="*/ 2147483647 h 79"/>
                <a:gd name="T6" fmla="*/ 2147483647 w 278"/>
                <a:gd name="T7" fmla="*/ 2147483647 h 79"/>
                <a:gd name="T8" fmla="*/ 0 w 278"/>
                <a:gd name="T9" fmla="*/ 0 h 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8"/>
                <a:gd name="T16" fmla="*/ 0 h 79"/>
                <a:gd name="T17" fmla="*/ 278 w 278"/>
                <a:gd name="T18" fmla="*/ 79 h 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8" h="79">
                  <a:moveTo>
                    <a:pt x="0" y="0"/>
                  </a:moveTo>
                  <a:lnTo>
                    <a:pt x="119" y="6"/>
                  </a:lnTo>
                  <a:lnTo>
                    <a:pt x="278" y="75"/>
                  </a:lnTo>
                  <a:lnTo>
                    <a:pt x="168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20" name="Freeform 191">
              <a:extLst>
                <a:ext uri="{FF2B5EF4-FFF2-40B4-BE49-F238E27FC236}">
                  <a16:creationId xmlns:a16="http://schemas.microsoft.com/office/drawing/2014/main" id="{D05C7D4C-4C84-7D4E-977E-D511946B00B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6413" y="4903039"/>
              <a:ext cx="171450" cy="93662"/>
            </a:xfrm>
            <a:custGeom>
              <a:avLst/>
              <a:gdLst>
                <a:gd name="T0" fmla="*/ 2147483647 w 108"/>
                <a:gd name="T1" fmla="*/ 2147483647 h 59"/>
                <a:gd name="T2" fmla="*/ 2147483647 w 108"/>
                <a:gd name="T3" fmla="*/ 0 h 59"/>
                <a:gd name="T4" fmla="*/ 2147483647 w 108"/>
                <a:gd name="T5" fmla="*/ 2147483647 h 59"/>
                <a:gd name="T6" fmla="*/ 0 w 108"/>
                <a:gd name="T7" fmla="*/ 2147483647 h 59"/>
                <a:gd name="T8" fmla="*/ 2147483647 w 108"/>
                <a:gd name="T9" fmla="*/ 2147483647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"/>
                <a:gd name="T16" fmla="*/ 0 h 59"/>
                <a:gd name="T17" fmla="*/ 108 w 108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" h="59">
                  <a:moveTo>
                    <a:pt x="1" y="1"/>
                  </a:moveTo>
                  <a:lnTo>
                    <a:pt x="108" y="0"/>
                  </a:lnTo>
                  <a:lnTo>
                    <a:pt x="108" y="59"/>
                  </a:lnTo>
                  <a:lnTo>
                    <a:pt x="0" y="5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21" name="Freeform 192">
              <a:extLst>
                <a:ext uri="{FF2B5EF4-FFF2-40B4-BE49-F238E27FC236}">
                  <a16:creationId xmlns:a16="http://schemas.microsoft.com/office/drawing/2014/main" id="{98B45079-F936-AB43-BF4D-CEEAAB6999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9713" y="4787151"/>
              <a:ext cx="273050" cy="207963"/>
            </a:xfrm>
            <a:custGeom>
              <a:avLst/>
              <a:gdLst>
                <a:gd name="T0" fmla="*/ 0 w 172"/>
                <a:gd name="T1" fmla="*/ 0 h 131"/>
                <a:gd name="T2" fmla="*/ 0 w 172"/>
                <a:gd name="T3" fmla="*/ 2147483647 h 131"/>
                <a:gd name="T4" fmla="*/ 2147483647 w 172"/>
                <a:gd name="T5" fmla="*/ 2147483647 h 131"/>
                <a:gd name="T6" fmla="*/ 2147483647 w 172"/>
                <a:gd name="T7" fmla="*/ 2147483647 h 131"/>
                <a:gd name="T8" fmla="*/ 0 w 172"/>
                <a:gd name="T9" fmla="*/ 0 h 1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"/>
                <a:gd name="T16" fmla="*/ 0 h 131"/>
                <a:gd name="T17" fmla="*/ 172 w 172"/>
                <a:gd name="T18" fmla="*/ 131 h 1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" h="131">
                  <a:moveTo>
                    <a:pt x="0" y="0"/>
                  </a:moveTo>
                  <a:lnTo>
                    <a:pt x="0" y="45"/>
                  </a:lnTo>
                  <a:lnTo>
                    <a:pt x="172" y="131"/>
                  </a:lnTo>
                  <a:lnTo>
                    <a:pt x="172" y="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 dirty="0">
                <a:latin typeface="Helvetica" pitchFamily="2" charset="0"/>
              </a:endParaRPr>
            </a:p>
          </p:txBody>
        </p:sp>
      </p:grpSp>
      <p:sp>
        <p:nvSpPr>
          <p:cNvPr id="122" name="Rectangle 198">
            <a:extLst>
              <a:ext uri="{FF2B5EF4-FFF2-40B4-BE49-F238E27FC236}">
                <a16:creationId xmlns:a16="http://schemas.microsoft.com/office/drawing/2014/main" id="{ECA6E9C7-120C-1C47-8CAB-BBC1C69426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7921" y="3182597"/>
            <a:ext cx="4328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Helvetica" pitchFamily="2" charset="0"/>
              </a:rPr>
              <a:t> </a:t>
            </a:r>
            <a:endParaRPr lang="en-US" sz="1600" dirty="0">
              <a:latin typeface="Helvetica" pitchFamily="2" charset="0"/>
            </a:endParaRPr>
          </a:p>
        </p:txBody>
      </p:sp>
      <p:sp>
        <p:nvSpPr>
          <p:cNvPr id="123" name="Line 334">
            <a:extLst>
              <a:ext uri="{FF2B5EF4-FFF2-40B4-BE49-F238E27FC236}">
                <a16:creationId xmlns:a16="http://schemas.microsoft.com/office/drawing/2014/main" id="{16182681-005A-F143-83B6-FDE04A957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5053221" y="3209585"/>
            <a:ext cx="434975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sz="1600" dirty="0">
              <a:latin typeface="Helvetica" pitchFamily="2" charset="0"/>
            </a:endParaRPr>
          </a:p>
        </p:txBody>
      </p:sp>
      <p:sp>
        <p:nvSpPr>
          <p:cNvPr id="124" name="Freeform 346">
            <a:extLst>
              <a:ext uri="{FF2B5EF4-FFF2-40B4-BE49-F238E27FC236}">
                <a16:creationId xmlns:a16="http://schemas.microsoft.com/office/drawing/2014/main" id="{67F188E1-1B2F-D041-A084-B041C8F1BA20}"/>
              </a:ext>
            </a:extLst>
          </p:cNvPr>
          <p:cNvSpPr>
            <a:spLocks/>
          </p:cNvSpPr>
          <p:nvPr/>
        </p:nvSpPr>
        <p:spPr bwMode="auto">
          <a:xfrm>
            <a:off x="6608971" y="2585697"/>
            <a:ext cx="1901825" cy="1141413"/>
          </a:xfrm>
          <a:custGeom>
            <a:avLst/>
            <a:gdLst>
              <a:gd name="T0" fmla="*/ 2147483647 w 1198"/>
              <a:gd name="T1" fmla="*/ 2147483647 h 719"/>
              <a:gd name="T2" fmla="*/ 2147483647 w 1198"/>
              <a:gd name="T3" fmla="*/ 0 h 719"/>
              <a:gd name="T4" fmla="*/ 2147483647 w 1198"/>
              <a:gd name="T5" fmla="*/ 2147483647 h 719"/>
              <a:gd name="T6" fmla="*/ 2147483647 w 1198"/>
              <a:gd name="T7" fmla="*/ 2147483647 h 719"/>
              <a:gd name="T8" fmla="*/ 2147483647 w 1198"/>
              <a:gd name="T9" fmla="*/ 2147483647 h 719"/>
              <a:gd name="T10" fmla="*/ 2147483647 w 1198"/>
              <a:gd name="T11" fmla="*/ 2147483647 h 719"/>
              <a:gd name="T12" fmla="*/ 2147483647 w 1198"/>
              <a:gd name="T13" fmla="*/ 2147483647 h 719"/>
              <a:gd name="T14" fmla="*/ 2147483647 w 1198"/>
              <a:gd name="T15" fmla="*/ 2147483647 h 719"/>
              <a:gd name="T16" fmla="*/ 2147483647 w 1198"/>
              <a:gd name="T17" fmla="*/ 2147483647 h 719"/>
              <a:gd name="T18" fmla="*/ 2147483647 w 1198"/>
              <a:gd name="T19" fmla="*/ 2147483647 h 719"/>
              <a:gd name="T20" fmla="*/ 2147483647 w 1198"/>
              <a:gd name="T21" fmla="*/ 2147483647 h 719"/>
              <a:gd name="T22" fmla="*/ 2147483647 w 1198"/>
              <a:gd name="T23" fmla="*/ 2147483647 h 719"/>
              <a:gd name="T24" fmla="*/ 2147483647 w 1198"/>
              <a:gd name="T25" fmla="*/ 2147483647 h 719"/>
              <a:gd name="T26" fmla="*/ 2147483647 w 1198"/>
              <a:gd name="T27" fmla="*/ 2147483647 h 719"/>
              <a:gd name="T28" fmla="*/ 2147483647 w 1198"/>
              <a:gd name="T29" fmla="*/ 2147483647 h 719"/>
              <a:gd name="T30" fmla="*/ 2147483647 w 1198"/>
              <a:gd name="T31" fmla="*/ 2147483647 h 719"/>
              <a:gd name="T32" fmla="*/ 2147483647 w 1198"/>
              <a:gd name="T33" fmla="*/ 2147483647 h 719"/>
              <a:gd name="T34" fmla="*/ 2147483647 w 1198"/>
              <a:gd name="T35" fmla="*/ 2147483647 h 719"/>
              <a:gd name="T36" fmla="*/ 2147483647 w 1198"/>
              <a:gd name="T37" fmla="*/ 2147483647 h 719"/>
              <a:gd name="T38" fmla="*/ 2147483647 w 1198"/>
              <a:gd name="T39" fmla="*/ 2147483647 h 719"/>
              <a:gd name="T40" fmla="*/ 2147483647 w 1198"/>
              <a:gd name="T41" fmla="*/ 2147483647 h 719"/>
              <a:gd name="T42" fmla="*/ 2147483647 w 1198"/>
              <a:gd name="T43" fmla="*/ 2147483647 h 719"/>
              <a:gd name="T44" fmla="*/ 0 w 1198"/>
              <a:gd name="T45" fmla="*/ 2147483647 h 719"/>
              <a:gd name="T46" fmla="*/ 2147483647 w 1198"/>
              <a:gd name="T47" fmla="*/ 2147483647 h 719"/>
              <a:gd name="T48" fmla="*/ 2147483647 w 1198"/>
              <a:gd name="T49" fmla="*/ 2147483647 h 719"/>
              <a:gd name="T50" fmla="*/ 2147483647 w 1198"/>
              <a:gd name="T51" fmla="*/ 2147483647 h 719"/>
              <a:gd name="T52" fmla="*/ 2147483647 w 1198"/>
              <a:gd name="T53" fmla="*/ 2147483647 h 719"/>
              <a:gd name="T54" fmla="*/ 2147483647 w 1198"/>
              <a:gd name="T55" fmla="*/ 2147483647 h 719"/>
              <a:gd name="T56" fmla="*/ 2147483647 w 1198"/>
              <a:gd name="T57" fmla="*/ 2147483647 h 719"/>
              <a:gd name="T58" fmla="*/ 2147483647 w 1198"/>
              <a:gd name="T59" fmla="*/ 2147483647 h 719"/>
              <a:gd name="T60" fmla="*/ 2147483647 w 1198"/>
              <a:gd name="T61" fmla="*/ 2147483647 h 719"/>
              <a:gd name="T62" fmla="*/ 2147483647 w 1198"/>
              <a:gd name="T63" fmla="*/ 2147483647 h 719"/>
              <a:gd name="T64" fmla="*/ 2147483647 w 1198"/>
              <a:gd name="T65" fmla="*/ 2147483647 h 719"/>
              <a:gd name="T66" fmla="*/ 2147483647 w 1198"/>
              <a:gd name="T67" fmla="*/ 2147483647 h 719"/>
              <a:gd name="T68" fmla="*/ 2147483647 w 1198"/>
              <a:gd name="T69" fmla="*/ 2147483647 h 719"/>
              <a:gd name="T70" fmla="*/ 2147483647 w 1198"/>
              <a:gd name="T71" fmla="*/ 2147483647 h 719"/>
              <a:gd name="T72" fmla="*/ 2147483647 w 1198"/>
              <a:gd name="T73" fmla="*/ 2147483647 h 719"/>
              <a:gd name="T74" fmla="*/ 2147483647 w 1198"/>
              <a:gd name="T75" fmla="*/ 2147483647 h 719"/>
              <a:gd name="T76" fmla="*/ 2147483647 w 1198"/>
              <a:gd name="T77" fmla="*/ 2147483647 h 719"/>
              <a:gd name="T78" fmla="*/ 2147483647 w 1198"/>
              <a:gd name="T79" fmla="*/ 2147483647 h 719"/>
              <a:gd name="T80" fmla="*/ 2147483647 w 1198"/>
              <a:gd name="T81" fmla="*/ 2147483647 h 719"/>
              <a:gd name="T82" fmla="*/ 2147483647 w 1198"/>
              <a:gd name="T83" fmla="*/ 2147483647 h 719"/>
              <a:gd name="T84" fmla="*/ 2147483647 w 1198"/>
              <a:gd name="T85" fmla="*/ 2147483647 h 719"/>
              <a:gd name="T86" fmla="*/ 2147483647 w 1198"/>
              <a:gd name="T87" fmla="*/ 2147483647 h 719"/>
              <a:gd name="T88" fmla="*/ 2147483647 w 1198"/>
              <a:gd name="T89" fmla="*/ 2147483647 h 719"/>
              <a:gd name="T90" fmla="*/ 2147483647 w 1198"/>
              <a:gd name="T91" fmla="*/ 2147483647 h 719"/>
              <a:gd name="T92" fmla="*/ 2147483647 w 1198"/>
              <a:gd name="T93" fmla="*/ 2147483647 h 719"/>
              <a:gd name="T94" fmla="*/ 2147483647 w 1198"/>
              <a:gd name="T95" fmla="*/ 2147483647 h 719"/>
              <a:gd name="T96" fmla="*/ 2147483647 w 1198"/>
              <a:gd name="T97" fmla="*/ 2147483647 h 719"/>
              <a:gd name="T98" fmla="*/ 2147483647 w 1198"/>
              <a:gd name="T99" fmla="*/ 2147483647 h 719"/>
              <a:gd name="T100" fmla="*/ 2147483647 w 1198"/>
              <a:gd name="T101" fmla="*/ 2147483647 h 719"/>
              <a:gd name="T102" fmla="*/ 2147483647 w 1198"/>
              <a:gd name="T103" fmla="*/ 2147483647 h 719"/>
              <a:gd name="T104" fmla="*/ 2147483647 w 1198"/>
              <a:gd name="T105" fmla="*/ 2147483647 h 719"/>
              <a:gd name="T106" fmla="*/ 2147483647 w 1198"/>
              <a:gd name="T107" fmla="*/ 2147483647 h 719"/>
              <a:gd name="T108" fmla="*/ 2147483647 w 1198"/>
              <a:gd name="T109" fmla="*/ 2147483647 h 719"/>
              <a:gd name="T110" fmla="*/ 2147483647 w 1198"/>
              <a:gd name="T111" fmla="*/ 2147483647 h 71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198"/>
              <a:gd name="T169" fmla="*/ 0 h 719"/>
              <a:gd name="T170" fmla="*/ 1198 w 1198"/>
              <a:gd name="T171" fmla="*/ 719 h 71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198" h="719">
                <a:moveTo>
                  <a:pt x="1160" y="13"/>
                </a:moveTo>
                <a:lnTo>
                  <a:pt x="1154" y="9"/>
                </a:lnTo>
                <a:lnTo>
                  <a:pt x="1149" y="5"/>
                </a:lnTo>
                <a:lnTo>
                  <a:pt x="1142" y="3"/>
                </a:lnTo>
                <a:lnTo>
                  <a:pt x="1137" y="2"/>
                </a:lnTo>
                <a:lnTo>
                  <a:pt x="1130" y="0"/>
                </a:lnTo>
                <a:lnTo>
                  <a:pt x="1123" y="0"/>
                </a:lnTo>
                <a:lnTo>
                  <a:pt x="1116" y="0"/>
                </a:lnTo>
                <a:lnTo>
                  <a:pt x="1107" y="2"/>
                </a:lnTo>
                <a:lnTo>
                  <a:pt x="1099" y="3"/>
                </a:lnTo>
                <a:lnTo>
                  <a:pt x="1091" y="5"/>
                </a:lnTo>
                <a:lnTo>
                  <a:pt x="1082" y="7"/>
                </a:lnTo>
                <a:lnTo>
                  <a:pt x="1074" y="10"/>
                </a:lnTo>
                <a:lnTo>
                  <a:pt x="1064" y="13"/>
                </a:lnTo>
                <a:lnTo>
                  <a:pt x="1055" y="17"/>
                </a:lnTo>
                <a:lnTo>
                  <a:pt x="1036" y="24"/>
                </a:lnTo>
                <a:lnTo>
                  <a:pt x="1016" y="32"/>
                </a:lnTo>
                <a:lnTo>
                  <a:pt x="997" y="40"/>
                </a:lnTo>
                <a:lnTo>
                  <a:pt x="977" y="49"/>
                </a:lnTo>
                <a:lnTo>
                  <a:pt x="956" y="56"/>
                </a:lnTo>
                <a:lnTo>
                  <a:pt x="936" y="65"/>
                </a:lnTo>
                <a:lnTo>
                  <a:pt x="925" y="67"/>
                </a:lnTo>
                <a:lnTo>
                  <a:pt x="915" y="70"/>
                </a:lnTo>
                <a:lnTo>
                  <a:pt x="904" y="73"/>
                </a:lnTo>
                <a:lnTo>
                  <a:pt x="895" y="75"/>
                </a:lnTo>
                <a:lnTo>
                  <a:pt x="885" y="76"/>
                </a:lnTo>
                <a:lnTo>
                  <a:pt x="875" y="77"/>
                </a:lnTo>
                <a:lnTo>
                  <a:pt x="866" y="77"/>
                </a:lnTo>
                <a:lnTo>
                  <a:pt x="855" y="79"/>
                </a:lnTo>
                <a:lnTo>
                  <a:pt x="837" y="77"/>
                </a:lnTo>
                <a:lnTo>
                  <a:pt x="817" y="76"/>
                </a:lnTo>
                <a:lnTo>
                  <a:pt x="798" y="75"/>
                </a:lnTo>
                <a:lnTo>
                  <a:pt x="778" y="73"/>
                </a:lnTo>
                <a:lnTo>
                  <a:pt x="758" y="70"/>
                </a:lnTo>
                <a:lnTo>
                  <a:pt x="739" y="67"/>
                </a:lnTo>
                <a:lnTo>
                  <a:pt x="719" y="65"/>
                </a:lnTo>
                <a:lnTo>
                  <a:pt x="698" y="61"/>
                </a:lnTo>
                <a:lnTo>
                  <a:pt x="677" y="59"/>
                </a:lnTo>
                <a:lnTo>
                  <a:pt x="655" y="58"/>
                </a:lnTo>
                <a:lnTo>
                  <a:pt x="632" y="56"/>
                </a:lnTo>
                <a:lnTo>
                  <a:pt x="610" y="56"/>
                </a:lnTo>
                <a:lnTo>
                  <a:pt x="599" y="56"/>
                </a:lnTo>
                <a:lnTo>
                  <a:pt x="586" y="56"/>
                </a:lnTo>
                <a:lnTo>
                  <a:pt x="574" y="58"/>
                </a:lnTo>
                <a:lnTo>
                  <a:pt x="562" y="59"/>
                </a:lnTo>
                <a:lnTo>
                  <a:pt x="550" y="61"/>
                </a:lnTo>
                <a:lnTo>
                  <a:pt x="537" y="63"/>
                </a:lnTo>
                <a:lnTo>
                  <a:pt x="524" y="65"/>
                </a:lnTo>
                <a:lnTo>
                  <a:pt x="510" y="68"/>
                </a:lnTo>
                <a:lnTo>
                  <a:pt x="495" y="70"/>
                </a:lnTo>
                <a:lnTo>
                  <a:pt x="480" y="73"/>
                </a:lnTo>
                <a:lnTo>
                  <a:pt x="464" y="76"/>
                </a:lnTo>
                <a:lnTo>
                  <a:pt x="448" y="79"/>
                </a:lnTo>
                <a:lnTo>
                  <a:pt x="432" y="82"/>
                </a:lnTo>
                <a:lnTo>
                  <a:pt x="415" y="86"/>
                </a:lnTo>
                <a:lnTo>
                  <a:pt x="398" y="89"/>
                </a:lnTo>
                <a:lnTo>
                  <a:pt x="380" y="93"/>
                </a:lnTo>
                <a:lnTo>
                  <a:pt x="345" y="100"/>
                </a:lnTo>
                <a:lnTo>
                  <a:pt x="310" y="108"/>
                </a:lnTo>
                <a:lnTo>
                  <a:pt x="274" y="117"/>
                </a:lnTo>
                <a:lnTo>
                  <a:pt x="240" y="128"/>
                </a:lnTo>
                <a:lnTo>
                  <a:pt x="223" y="132"/>
                </a:lnTo>
                <a:lnTo>
                  <a:pt x="206" y="138"/>
                </a:lnTo>
                <a:lnTo>
                  <a:pt x="190" y="144"/>
                </a:lnTo>
                <a:lnTo>
                  <a:pt x="175" y="150"/>
                </a:lnTo>
                <a:lnTo>
                  <a:pt x="159" y="156"/>
                </a:lnTo>
                <a:lnTo>
                  <a:pt x="145" y="163"/>
                </a:lnTo>
                <a:lnTo>
                  <a:pt x="131" y="169"/>
                </a:lnTo>
                <a:lnTo>
                  <a:pt x="117" y="176"/>
                </a:lnTo>
                <a:lnTo>
                  <a:pt x="104" y="183"/>
                </a:lnTo>
                <a:lnTo>
                  <a:pt x="92" y="191"/>
                </a:lnTo>
                <a:lnTo>
                  <a:pt x="82" y="198"/>
                </a:lnTo>
                <a:lnTo>
                  <a:pt x="71" y="206"/>
                </a:lnTo>
                <a:lnTo>
                  <a:pt x="62" y="214"/>
                </a:lnTo>
                <a:lnTo>
                  <a:pt x="54" y="222"/>
                </a:lnTo>
                <a:lnTo>
                  <a:pt x="47" y="232"/>
                </a:lnTo>
                <a:lnTo>
                  <a:pt x="40" y="241"/>
                </a:lnTo>
                <a:lnTo>
                  <a:pt x="34" y="250"/>
                </a:lnTo>
                <a:lnTo>
                  <a:pt x="28" y="262"/>
                </a:lnTo>
                <a:lnTo>
                  <a:pt x="23" y="273"/>
                </a:lnTo>
                <a:lnTo>
                  <a:pt x="19" y="284"/>
                </a:lnTo>
                <a:lnTo>
                  <a:pt x="14" y="297"/>
                </a:lnTo>
                <a:lnTo>
                  <a:pt x="10" y="310"/>
                </a:lnTo>
                <a:lnTo>
                  <a:pt x="8" y="323"/>
                </a:lnTo>
                <a:lnTo>
                  <a:pt x="6" y="336"/>
                </a:lnTo>
                <a:lnTo>
                  <a:pt x="3" y="350"/>
                </a:lnTo>
                <a:lnTo>
                  <a:pt x="2" y="364"/>
                </a:lnTo>
                <a:lnTo>
                  <a:pt x="1" y="378"/>
                </a:lnTo>
                <a:lnTo>
                  <a:pt x="0" y="391"/>
                </a:lnTo>
                <a:lnTo>
                  <a:pt x="0" y="406"/>
                </a:lnTo>
                <a:lnTo>
                  <a:pt x="0" y="420"/>
                </a:lnTo>
                <a:lnTo>
                  <a:pt x="0" y="434"/>
                </a:lnTo>
                <a:lnTo>
                  <a:pt x="1" y="448"/>
                </a:lnTo>
                <a:lnTo>
                  <a:pt x="2" y="461"/>
                </a:lnTo>
                <a:lnTo>
                  <a:pt x="5" y="475"/>
                </a:lnTo>
                <a:lnTo>
                  <a:pt x="6" y="489"/>
                </a:lnTo>
                <a:lnTo>
                  <a:pt x="8" y="502"/>
                </a:lnTo>
                <a:lnTo>
                  <a:pt x="12" y="514"/>
                </a:lnTo>
                <a:lnTo>
                  <a:pt x="14" y="526"/>
                </a:lnTo>
                <a:lnTo>
                  <a:pt x="17" y="539"/>
                </a:lnTo>
                <a:lnTo>
                  <a:pt x="21" y="551"/>
                </a:lnTo>
                <a:lnTo>
                  <a:pt x="24" y="561"/>
                </a:lnTo>
                <a:lnTo>
                  <a:pt x="28" y="572"/>
                </a:lnTo>
                <a:lnTo>
                  <a:pt x="33" y="582"/>
                </a:lnTo>
                <a:lnTo>
                  <a:pt x="37" y="590"/>
                </a:lnTo>
                <a:lnTo>
                  <a:pt x="42" y="600"/>
                </a:lnTo>
                <a:lnTo>
                  <a:pt x="47" y="607"/>
                </a:lnTo>
                <a:lnTo>
                  <a:pt x="51" y="615"/>
                </a:lnTo>
                <a:lnTo>
                  <a:pt x="57" y="621"/>
                </a:lnTo>
                <a:lnTo>
                  <a:pt x="63" y="627"/>
                </a:lnTo>
                <a:lnTo>
                  <a:pt x="70" y="632"/>
                </a:lnTo>
                <a:lnTo>
                  <a:pt x="77" y="638"/>
                </a:lnTo>
                <a:lnTo>
                  <a:pt x="85" y="643"/>
                </a:lnTo>
                <a:lnTo>
                  <a:pt x="92" y="648"/>
                </a:lnTo>
                <a:lnTo>
                  <a:pt x="101" y="651"/>
                </a:lnTo>
                <a:lnTo>
                  <a:pt x="110" y="656"/>
                </a:lnTo>
                <a:lnTo>
                  <a:pt x="119" y="659"/>
                </a:lnTo>
                <a:lnTo>
                  <a:pt x="128" y="662"/>
                </a:lnTo>
                <a:lnTo>
                  <a:pt x="138" y="665"/>
                </a:lnTo>
                <a:lnTo>
                  <a:pt x="159" y="670"/>
                </a:lnTo>
                <a:lnTo>
                  <a:pt x="180" y="673"/>
                </a:lnTo>
                <a:lnTo>
                  <a:pt x="202" y="677"/>
                </a:lnTo>
                <a:lnTo>
                  <a:pt x="225" y="680"/>
                </a:lnTo>
                <a:lnTo>
                  <a:pt x="248" y="683"/>
                </a:lnTo>
                <a:lnTo>
                  <a:pt x="272" y="685"/>
                </a:lnTo>
                <a:lnTo>
                  <a:pt x="295" y="686"/>
                </a:lnTo>
                <a:lnTo>
                  <a:pt x="319" y="689"/>
                </a:lnTo>
                <a:lnTo>
                  <a:pt x="342" y="692"/>
                </a:lnTo>
                <a:lnTo>
                  <a:pt x="365" y="696"/>
                </a:lnTo>
                <a:lnTo>
                  <a:pt x="377" y="697"/>
                </a:lnTo>
                <a:lnTo>
                  <a:pt x="389" y="698"/>
                </a:lnTo>
                <a:lnTo>
                  <a:pt x="401" y="700"/>
                </a:lnTo>
                <a:lnTo>
                  <a:pt x="413" y="701"/>
                </a:lnTo>
                <a:lnTo>
                  <a:pt x="439" y="704"/>
                </a:lnTo>
                <a:lnTo>
                  <a:pt x="466" y="707"/>
                </a:lnTo>
                <a:lnTo>
                  <a:pt x="492" y="710"/>
                </a:lnTo>
                <a:lnTo>
                  <a:pt x="520" y="711"/>
                </a:lnTo>
                <a:lnTo>
                  <a:pt x="576" y="714"/>
                </a:lnTo>
                <a:lnTo>
                  <a:pt x="604" y="715"/>
                </a:lnTo>
                <a:lnTo>
                  <a:pt x="631" y="717"/>
                </a:lnTo>
                <a:lnTo>
                  <a:pt x="658" y="718"/>
                </a:lnTo>
                <a:lnTo>
                  <a:pt x="684" y="719"/>
                </a:lnTo>
                <a:lnTo>
                  <a:pt x="695" y="719"/>
                </a:lnTo>
                <a:lnTo>
                  <a:pt x="708" y="719"/>
                </a:lnTo>
                <a:lnTo>
                  <a:pt x="720" y="719"/>
                </a:lnTo>
                <a:lnTo>
                  <a:pt x="732" y="719"/>
                </a:lnTo>
                <a:lnTo>
                  <a:pt x="742" y="719"/>
                </a:lnTo>
                <a:lnTo>
                  <a:pt x="753" y="719"/>
                </a:lnTo>
                <a:lnTo>
                  <a:pt x="763" y="719"/>
                </a:lnTo>
                <a:lnTo>
                  <a:pt x="773" y="719"/>
                </a:lnTo>
                <a:lnTo>
                  <a:pt x="782" y="719"/>
                </a:lnTo>
                <a:lnTo>
                  <a:pt x="791" y="719"/>
                </a:lnTo>
                <a:lnTo>
                  <a:pt x="801" y="719"/>
                </a:lnTo>
                <a:lnTo>
                  <a:pt x="809" y="718"/>
                </a:lnTo>
                <a:lnTo>
                  <a:pt x="816" y="718"/>
                </a:lnTo>
                <a:lnTo>
                  <a:pt x="824" y="718"/>
                </a:lnTo>
                <a:lnTo>
                  <a:pt x="839" y="717"/>
                </a:lnTo>
                <a:lnTo>
                  <a:pt x="852" y="715"/>
                </a:lnTo>
                <a:lnTo>
                  <a:pt x="865" y="713"/>
                </a:lnTo>
                <a:lnTo>
                  <a:pt x="876" y="712"/>
                </a:lnTo>
                <a:lnTo>
                  <a:pt x="888" y="710"/>
                </a:lnTo>
                <a:lnTo>
                  <a:pt x="900" y="707"/>
                </a:lnTo>
                <a:lnTo>
                  <a:pt x="910" y="705"/>
                </a:lnTo>
                <a:lnTo>
                  <a:pt x="931" y="700"/>
                </a:lnTo>
                <a:lnTo>
                  <a:pt x="943" y="697"/>
                </a:lnTo>
                <a:lnTo>
                  <a:pt x="953" y="693"/>
                </a:lnTo>
                <a:lnTo>
                  <a:pt x="965" y="691"/>
                </a:lnTo>
                <a:lnTo>
                  <a:pt x="977" y="687"/>
                </a:lnTo>
                <a:lnTo>
                  <a:pt x="990" y="683"/>
                </a:lnTo>
                <a:lnTo>
                  <a:pt x="1002" y="679"/>
                </a:lnTo>
                <a:lnTo>
                  <a:pt x="1015" y="676"/>
                </a:lnTo>
                <a:lnTo>
                  <a:pt x="1029" y="672"/>
                </a:lnTo>
                <a:lnTo>
                  <a:pt x="1056" y="665"/>
                </a:lnTo>
                <a:lnTo>
                  <a:pt x="1070" y="662"/>
                </a:lnTo>
                <a:lnTo>
                  <a:pt x="1083" y="657"/>
                </a:lnTo>
                <a:lnTo>
                  <a:pt x="1096" y="652"/>
                </a:lnTo>
                <a:lnTo>
                  <a:pt x="1109" y="647"/>
                </a:lnTo>
                <a:lnTo>
                  <a:pt x="1120" y="641"/>
                </a:lnTo>
                <a:lnTo>
                  <a:pt x="1132" y="635"/>
                </a:lnTo>
                <a:lnTo>
                  <a:pt x="1142" y="627"/>
                </a:lnTo>
                <a:lnTo>
                  <a:pt x="1152" y="620"/>
                </a:lnTo>
                <a:lnTo>
                  <a:pt x="1160" y="610"/>
                </a:lnTo>
                <a:lnTo>
                  <a:pt x="1165" y="606"/>
                </a:lnTo>
                <a:lnTo>
                  <a:pt x="1168" y="601"/>
                </a:lnTo>
                <a:lnTo>
                  <a:pt x="1174" y="590"/>
                </a:lnTo>
                <a:lnTo>
                  <a:pt x="1180" y="579"/>
                </a:lnTo>
                <a:lnTo>
                  <a:pt x="1184" y="567"/>
                </a:lnTo>
                <a:lnTo>
                  <a:pt x="1188" y="554"/>
                </a:lnTo>
                <a:lnTo>
                  <a:pt x="1191" y="541"/>
                </a:lnTo>
                <a:lnTo>
                  <a:pt x="1194" y="527"/>
                </a:lnTo>
                <a:lnTo>
                  <a:pt x="1195" y="513"/>
                </a:lnTo>
                <a:lnTo>
                  <a:pt x="1196" y="498"/>
                </a:lnTo>
                <a:lnTo>
                  <a:pt x="1197" y="483"/>
                </a:lnTo>
                <a:lnTo>
                  <a:pt x="1197" y="467"/>
                </a:lnTo>
                <a:lnTo>
                  <a:pt x="1197" y="450"/>
                </a:lnTo>
                <a:lnTo>
                  <a:pt x="1197" y="433"/>
                </a:lnTo>
                <a:lnTo>
                  <a:pt x="1197" y="415"/>
                </a:lnTo>
                <a:lnTo>
                  <a:pt x="1197" y="398"/>
                </a:lnTo>
                <a:lnTo>
                  <a:pt x="1197" y="380"/>
                </a:lnTo>
                <a:lnTo>
                  <a:pt x="1196" y="361"/>
                </a:lnTo>
                <a:lnTo>
                  <a:pt x="1196" y="352"/>
                </a:lnTo>
                <a:lnTo>
                  <a:pt x="1196" y="343"/>
                </a:lnTo>
                <a:lnTo>
                  <a:pt x="1196" y="331"/>
                </a:lnTo>
                <a:lnTo>
                  <a:pt x="1196" y="321"/>
                </a:lnTo>
                <a:lnTo>
                  <a:pt x="1197" y="309"/>
                </a:lnTo>
                <a:lnTo>
                  <a:pt x="1197" y="297"/>
                </a:lnTo>
                <a:lnTo>
                  <a:pt x="1197" y="284"/>
                </a:lnTo>
                <a:lnTo>
                  <a:pt x="1197" y="271"/>
                </a:lnTo>
                <a:lnTo>
                  <a:pt x="1198" y="246"/>
                </a:lnTo>
                <a:lnTo>
                  <a:pt x="1198" y="219"/>
                </a:lnTo>
                <a:lnTo>
                  <a:pt x="1198" y="192"/>
                </a:lnTo>
                <a:lnTo>
                  <a:pt x="1197" y="166"/>
                </a:lnTo>
                <a:lnTo>
                  <a:pt x="1196" y="141"/>
                </a:lnTo>
                <a:lnTo>
                  <a:pt x="1196" y="128"/>
                </a:lnTo>
                <a:lnTo>
                  <a:pt x="1195" y="116"/>
                </a:lnTo>
                <a:lnTo>
                  <a:pt x="1194" y="103"/>
                </a:lnTo>
                <a:lnTo>
                  <a:pt x="1191" y="93"/>
                </a:lnTo>
                <a:lnTo>
                  <a:pt x="1190" y="81"/>
                </a:lnTo>
                <a:lnTo>
                  <a:pt x="1188" y="70"/>
                </a:lnTo>
                <a:lnTo>
                  <a:pt x="1186" y="61"/>
                </a:lnTo>
                <a:lnTo>
                  <a:pt x="1183" y="52"/>
                </a:lnTo>
                <a:lnTo>
                  <a:pt x="1180" y="44"/>
                </a:lnTo>
                <a:lnTo>
                  <a:pt x="1176" y="35"/>
                </a:lnTo>
                <a:lnTo>
                  <a:pt x="1173" y="28"/>
                </a:lnTo>
                <a:lnTo>
                  <a:pt x="1169" y="23"/>
                </a:lnTo>
                <a:lnTo>
                  <a:pt x="1165" y="17"/>
                </a:lnTo>
                <a:lnTo>
                  <a:pt x="1160" y="13"/>
                </a:lnTo>
                <a:close/>
              </a:path>
            </a:pathLst>
          </a:custGeom>
          <a:gradFill rotWithShape="1">
            <a:gsLst>
              <a:gs pos="0">
                <a:schemeClr val="bg2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600" dirty="0">
              <a:solidFill>
                <a:schemeClr val="bg2"/>
              </a:solidFill>
              <a:latin typeface="Helvetica" pitchFamily="2" charset="0"/>
            </a:endParaRPr>
          </a:p>
        </p:txBody>
      </p:sp>
      <p:sp>
        <p:nvSpPr>
          <p:cNvPr id="125" name="Line 347">
            <a:extLst>
              <a:ext uri="{FF2B5EF4-FFF2-40B4-BE49-F238E27FC236}">
                <a16:creationId xmlns:a16="http://schemas.microsoft.com/office/drawing/2014/main" id="{CFEFBA8A-7D80-7748-BD40-F04E9623C5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15258" y="3192122"/>
            <a:ext cx="490538" cy="317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sz="1600" dirty="0">
              <a:latin typeface="Helvetica" pitchFamily="2" charset="0"/>
            </a:endParaRPr>
          </a:p>
        </p:txBody>
      </p:sp>
      <p:sp>
        <p:nvSpPr>
          <p:cNvPr id="126" name="Rectangle 350">
            <a:extLst>
              <a:ext uri="{FF2B5EF4-FFF2-40B4-BE49-F238E27FC236}">
                <a16:creationId xmlns:a16="http://schemas.microsoft.com/office/drawing/2014/main" id="{5B2E6AC4-115D-A347-AFB8-C6A0439E7D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2283" y="4281147"/>
            <a:ext cx="4969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Helvetica" pitchFamily="2" charset="0"/>
              </a:rPr>
              <a:t> </a:t>
            </a:r>
            <a:endParaRPr lang="en-US" sz="1600" dirty="0">
              <a:latin typeface="Helvetica" pitchFamily="2" charset="0"/>
            </a:endParaRPr>
          </a:p>
        </p:txBody>
      </p:sp>
      <p:sp>
        <p:nvSpPr>
          <p:cNvPr id="127" name="Rectangle 352">
            <a:extLst>
              <a:ext uri="{FF2B5EF4-FFF2-40B4-BE49-F238E27FC236}">
                <a16:creationId xmlns:a16="http://schemas.microsoft.com/office/drawing/2014/main" id="{F5DB4796-E1F8-F64A-BA13-6764F0EF6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6071" y="4493872"/>
            <a:ext cx="4969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Helvetica" pitchFamily="2" charset="0"/>
              </a:rPr>
              <a:t> </a:t>
            </a:r>
            <a:endParaRPr lang="en-US" sz="1600" dirty="0">
              <a:latin typeface="Helvetica" pitchFamily="2" charset="0"/>
            </a:endParaRPr>
          </a:p>
        </p:txBody>
      </p:sp>
      <p:sp>
        <p:nvSpPr>
          <p:cNvPr id="128" name="Rectangle 353">
            <a:extLst>
              <a:ext uri="{FF2B5EF4-FFF2-40B4-BE49-F238E27FC236}">
                <a16:creationId xmlns:a16="http://schemas.microsoft.com/office/drawing/2014/main" id="{62883BA1-8808-F347-A968-876D4C49A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1221" y="4223997"/>
            <a:ext cx="1449387" cy="5397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1600" dirty="0">
              <a:latin typeface="Helvetica" pitchFamily="2" charset="0"/>
            </a:endParaRPr>
          </a:p>
        </p:txBody>
      </p:sp>
      <p:sp>
        <p:nvSpPr>
          <p:cNvPr id="129" name="Rectangle 355">
            <a:extLst>
              <a:ext uri="{FF2B5EF4-FFF2-40B4-BE49-F238E27FC236}">
                <a16:creationId xmlns:a16="http://schemas.microsoft.com/office/drawing/2014/main" id="{6C4EA519-8A6D-B84E-8664-2491B438F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4208" y="4281147"/>
            <a:ext cx="4969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Helvetica" pitchFamily="2" charset="0"/>
              </a:rPr>
              <a:t> </a:t>
            </a:r>
            <a:endParaRPr lang="en-US" sz="1600" dirty="0">
              <a:latin typeface="Helvetica" pitchFamily="2" charset="0"/>
            </a:endParaRPr>
          </a:p>
        </p:txBody>
      </p:sp>
      <p:sp>
        <p:nvSpPr>
          <p:cNvPr id="130" name="Rectangle 357">
            <a:extLst>
              <a:ext uri="{FF2B5EF4-FFF2-40B4-BE49-F238E27FC236}">
                <a16:creationId xmlns:a16="http://schemas.microsoft.com/office/drawing/2014/main" id="{AFEA61A0-06AE-144A-8CA1-4915E30CF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2146" y="4493872"/>
            <a:ext cx="4969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Helvetica" pitchFamily="2" charset="0"/>
              </a:rPr>
              <a:t> </a:t>
            </a:r>
            <a:endParaRPr lang="en-US" sz="1600" dirty="0">
              <a:latin typeface="Helvetica" pitchFamily="2" charset="0"/>
            </a:endParaRPr>
          </a:p>
        </p:txBody>
      </p:sp>
      <p:sp>
        <p:nvSpPr>
          <p:cNvPr id="131" name="Freeform 358">
            <a:extLst>
              <a:ext uri="{FF2B5EF4-FFF2-40B4-BE49-F238E27FC236}">
                <a16:creationId xmlns:a16="http://schemas.microsoft.com/office/drawing/2014/main" id="{0A91F962-DF4B-D949-869E-0A9B87091FE8}"/>
              </a:ext>
            </a:extLst>
          </p:cNvPr>
          <p:cNvSpPr>
            <a:spLocks noEditPoints="1"/>
          </p:cNvSpPr>
          <p:nvPr/>
        </p:nvSpPr>
        <p:spPr bwMode="auto">
          <a:xfrm>
            <a:off x="5127833" y="4455772"/>
            <a:ext cx="609600" cy="93663"/>
          </a:xfrm>
          <a:custGeom>
            <a:avLst/>
            <a:gdLst>
              <a:gd name="T0" fmla="*/ 2147483647 w 384"/>
              <a:gd name="T1" fmla="*/ 2147483647 h 59"/>
              <a:gd name="T2" fmla="*/ 2147483647 w 384"/>
              <a:gd name="T3" fmla="*/ 2147483647 h 59"/>
              <a:gd name="T4" fmla="*/ 2147483647 w 384"/>
              <a:gd name="T5" fmla="*/ 2147483647 h 59"/>
              <a:gd name="T6" fmla="*/ 2147483647 w 384"/>
              <a:gd name="T7" fmla="*/ 2147483647 h 59"/>
              <a:gd name="T8" fmla="*/ 2147483647 w 384"/>
              <a:gd name="T9" fmla="*/ 2147483647 h 59"/>
              <a:gd name="T10" fmla="*/ 2147483647 w 384"/>
              <a:gd name="T11" fmla="*/ 2147483647 h 59"/>
              <a:gd name="T12" fmla="*/ 2147483647 w 384"/>
              <a:gd name="T13" fmla="*/ 2147483647 h 59"/>
              <a:gd name="T14" fmla="*/ 2147483647 w 384"/>
              <a:gd name="T15" fmla="*/ 2147483647 h 59"/>
              <a:gd name="T16" fmla="*/ 2147483647 w 384"/>
              <a:gd name="T17" fmla="*/ 2147483647 h 59"/>
              <a:gd name="T18" fmla="*/ 2147483647 w 384"/>
              <a:gd name="T19" fmla="*/ 2147483647 h 59"/>
              <a:gd name="T20" fmla="*/ 2147483647 w 384"/>
              <a:gd name="T21" fmla="*/ 2147483647 h 59"/>
              <a:gd name="T22" fmla="*/ 2147483647 w 384"/>
              <a:gd name="T23" fmla="*/ 2147483647 h 59"/>
              <a:gd name="T24" fmla="*/ 2147483647 w 384"/>
              <a:gd name="T25" fmla="*/ 2147483647 h 59"/>
              <a:gd name="T26" fmla="*/ 2147483647 w 384"/>
              <a:gd name="T27" fmla="*/ 2147483647 h 59"/>
              <a:gd name="T28" fmla="*/ 0 w 384"/>
              <a:gd name="T29" fmla="*/ 2147483647 h 59"/>
              <a:gd name="T30" fmla="*/ 2147483647 w 384"/>
              <a:gd name="T31" fmla="*/ 2147483647 h 59"/>
              <a:gd name="T32" fmla="*/ 2147483647 w 384"/>
              <a:gd name="T33" fmla="*/ 2147483647 h 59"/>
              <a:gd name="T34" fmla="*/ 2147483647 w 384"/>
              <a:gd name="T35" fmla="*/ 2147483647 h 59"/>
              <a:gd name="T36" fmla="*/ 2147483647 w 384"/>
              <a:gd name="T37" fmla="*/ 2147483647 h 59"/>
              <a:gd name="T38" fmla="*/ 2147483647 w 384"/>
              <a:gd name="T39" fmla="*/ 2147483647 h 59"/>
              <a:gd name="T40" fmla="*/ 2147483647 w 384"/>
              <a:gd name="T41" fmla="*/ 0 h 59"/>
              <a:gd name="T42" fmla="*/ 2147483647 w 384"/>
              <a:gd name="T43" fmla="*/ 2147483647 h 59"/>
              <a:gd name="T44" fmla="*/ 2147483647 w 384"/>
              <a:gd name="T45" fmla="*/ 2147483647 h 59"/>
              <a:gd name="T46" fmla="*/ 2147483647 w 384"/>
              <a:gd name="T47" fmla="*/ 0 h 5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84"/>
              <a:gd name="T73" fmla="*/ 0 h 59"/>
              <a:gd name="T74" fmla="*/ 384 w 384"/>
              <a:gd name="T75" fmla="*/ 59 h 59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84" h="59">
                <a:moveTo>
                  <a:pt x="4" y="26"/>
                </a:moveTo>
                <a:lnTo>
                  <a:pt x="335" y="26"/>
                </a:lnTo>
                <a:lnTo>
                  <a:pt x="337" y="26"/>
                </a:lnTo>
                <a:lnTo>
                  <a:pt x="338" y="26"/>
                </a:lnTo>
                <a:lnTo>
                  <a:pt x="339" y="27"/>
                </a:lnTo>
                <a:lnTo>
                  <a:pt x="339" y="30"/>
                </a:lnTo>
                <a:lnTo>
                  <a:pt x="339" y="31"/>
                </a:lnTo>
                <a:lnTo>
                  <a:pt x="338" y="32"/>
                </a:lnTo>
                <a:lnTo>
                  <a:pt x="337" y="33"/>
                </a:lnTo>
                <a:lnTo>
                  <a:pt x="335" y="33"/>
                </a:lnTo>
                <a:lnTo>
                  <a:pt x="4" y="33"/>
                </a:lnTo>
                <a:lnTo>
                  <a:pt x="3" y="33"/>
                </a:lnTo>
                <a:lnTo>
                  <a:pt x="2" y="32"/>
                </a:lnTo>
                <a:lnTo>
                  <a:pt x="2" y="31"/>
                </a:lnTo>
                <a:lnTo>
                  <a:pt x="0" y="30"/>
                </a:lnTo>
                <a:lnTo>
                  <a:pt x="2" y="27"/>
                </a:lnTo>
                <a:lnTo>
                  <a:pt x="2" y="26"/>
                </a:lnTo>
                <a:lnTo>
                  <a:pt x="3" y="26"/>
                </a:lnTo>
                <a:lnTo>
                  <a:pt x="4" y="26"/>
                </a:lnTo>
                <a:close/>
                <a:moveTo>
                  <a:pt x="326" y="0"/>
                </a:moveTo>
                <a:lnTo>
                  <a:pt x="384" y="30"/>
                </a:lnTo>
                <a:lnTo>
                  <a:pt x="326" y="59"/>
                </a:lnTo>
                <a:lnTo>
                  <a:pt x="326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600" dirty="0">
              <a:latin typeface="Helvetica" pitchFamily="2" charset="0"/>
            </a:endParaRPr>
          </a:p>
        </p:txBody>
      </p:sp>
      <p:sp>
        <p:nvSpPr>
          <p:cNvPr id="132" name="Freeform 359">
            <a:extLst>
              <a:ext uri="{FF2B5EF4-FFF2-40B4-BE49-F238E27FC236}">
                <a16:creationId xmlns:a16="http://schemas.microsoft.com/office/drawing/2014/main" id="{E3EB91DC-C8BE-524C-A223-BF147192DAF2}"/>
              </a:ext>
            </a:extLst>
          </p:cNvPr>
          <p:cNvSpPr>
            <a:spLocks noEditPoints="1"/>
          </p:cNvSpPr>
          <p:nvPr/>
        </p:nvSpPr>
        <p:spPr bwMode="auto">
          <a:xfrm>
            <a:off x="2871996" y="4455772"/>
            <a:ext cx="868362" cy="74613"/>
          </a:xfrm>
          <a:custGeom>
            <a:avLst/>
            <a:gdLst>
              <a:gd name="T0" fmla="*/ 2147483647 w 384"/>
              <a:gd name="T1" fmla="*/ 2147483647 h 59"/>
              <a:gd name="T2" fmla="*/ 2147483647 w 384"/>
              <a:gd name="T3" fmla="*/ 2147483647 h 59"/>
              <a:gd name="T4" fmla="*/ 2147483647 w 384"/>
              <a:gd name="T5" fmla="*/ 2147483647 h 59"/>
              <a:gd name="T6" fmla="*/ 2147483647 w 384"/>
              <a:gd name="T7" fmla="*/ 2147483647 h 59"/>
              <a:gd name="T8" fmla="*/ 2147483647 w 384"/>
              <a:gd name="T9" fmla="*/ 2147483647 h 59"/>
              <a:gd name="T10" fmla="*/ 2147483647 w 384"/>
              <a:gd name="T11" fmla="*/ 2147483647 h 59"/>
              <a:gd name="T12" fmla="*/ 2147483647 w 384"/>
              <a:gd name="T13" fmla="*/ 2147483647 h 59"/>
              <a:gd name="T14" fmla="*/ 2147483647 w 384"/>
              <a:gd name="T15" fmla="*/ 2147483647 h 59"/>
              <a:gd name="T16" fmla="*/ 2147483647 w 384"/>
              <a:gd name="T17" fmla="*/ 2147483647 h 59"/>
              <a:gd name="T18" fmla="*/ 2147483647 w 384"/>
              <a:gd name="T19" fmla="*/ 2147483647 h 59"/>
              <a:gd name="T20" fmla="*/ 2147483647 w 384"/>
              <a:gd name="T21" fmla="*/ 2147483647 h 59"/>
              <a:gd name="T22" fmla="*/ 2147483647 w 384"/>
              <a:gd name="T23" fmla="*/ 2147483647 h 59"/>
              <a:gd name="T24" fmla="*/ 2147483647 w 384"/>
              <a:gd name="T25" fmla="*/ 2147483647 h 59"/>
              <a:gd name="T26" fmla="*/ 2147483647 w 384"/>
              <a:gd name="T27" fmla="*/ 2147483647 h 59"/>
              <a:gd name="T28" fmla="*/ 2147483647 w 384"/>
              <a:gd name="T29" fmla="*/ 2147483647 h 59"/>
              <a:gd name="T30" fmla="*/ 2147483647 w 384"/>
              <a:gd name="T31" fmla="*/ 2147483647 h 59"/>
              <a:gd name="T32" fmla="*/ 2147483647 w 384"/>
              <a:gd name="T33" fmla="*/ 2147483647 h 59"/>
              <a:gd name="T34" fmla="*/ 2147483647 w 384"/>
              <a:gd name="T35" fmla="*/ 2147483647 h 59"/>
              <a:gd name="T36" fmla="*/ 2147483647 w 384"/>
              <a:gd name="T37" fmla="*/ 2147483647 h 59"/>
              <a:gd name="T38" fmla="*/ 2147483647 w 384"/>
              <a:gd name="T39" fmla="*/ 2147483647 h 59"/>
              <a:gd name="T40" fmla="*/ 2147483647 w 384"/>
              <a:gd name="T41" fmla="*/ 2147483647 h 59"/>
              <a:gd name="T42" fmla="*/ 0 w 384"/>
              <a:gd name="T43" fmla="*/ 2147483647 h 59"/>
              <a:gd name="T44" fmla="*/ 2147483647 w 384"/>
              <a:gd name="T45" fmla="*/ 0 h 59"/>
              <a:gd name="T46" fmla="*/ 2147483647 w 384"/>
              <a:gd name="T47" fmla="*/ 2147483647 h 5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84"/>
              <a:gd name="T73" fmla="*/ 0 h 59"/>
              <a:gd name="T74" fmla="*/ 384 w 384"/>
              <a:gd name="T75" fmla="*/ 59 h 59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84" h="59">
                <a:moveTo>
                  <a:pt x="381" y="33"/>
                </a:moveTo>
                <a:lnTo>
                  <a:pt x="49" y="33"/>
                </a:lnTo>
                <a:lnTo>
                  <a:pt x="48" y="33"/>
                </a:lnTo>
                <a:lnTo>
                  <a:pt x="47" y="32"/>
                </a:lnTo>
                <a:lnTo>
                  <a:pt x="46" y="31"/>
                </a:lnTo>
                <a:lnTo>
                  <a:pt x="46" y="30"/>
                </a:lnTo>
                <a:lnTo>
                  <a:pt x="46" y="28"/>
                </a:lnTo>
                <a:lnTo>
                  <a:pt x="47" y="27"/>
                </a:lnTo>
                <a:lnTo>
                  <a:pt x="48" y="26"/>
                </a:lnTo>
                <a:lnTo>
                  <a:pt x="49" y="26"/>
                </a:lnTo>
                <a:lnTo>
                  <a:pt x="381" y="26"/>
                </a:lnTo>
                <a:lnTo>
                  <a:pt x="382" y="26"/>
                </a:lnTo>
                <a:lnTo>
                  <a:pt x="383" y="26"/>
                </a:lnTo>
                <a:lnTo>
                  <a:pt x="384" y="27"/>
                </a:lnTo>
                <a:lnTo>
                  <a:pt x="384" y="30"/>
                </a:lnTo>
                <a:lnTo>
                  <a:pt x="384" y="31"/>
                </a:lnTo>
                <a:lnTo>
                  <a:pt x="383" y="32"/>
                </a:lnTo>
                <a:lnTo>
                  <a:pt x="382" y="33"/>
                </a:lnTo>
                <a:lnTo>
                  <a:pt x="381" y="33"/>
                </a:lnTo>
                <a:close/>
                <a:moveTo>
                  <a:pt x="59" y="59"/>
                </a:moveTo>
                <a:lnTo>
                  <a:pt x="0" y="30"/>
                </a:lnTo>
                <a:lnTo>
                  <a:pt x="59" y="0"/>
                </a:lnTo>
                <a:lnTo>
                  <a:pt x="59" y="59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600" dirty="0">
              <a:latin typeface="Helvetica" pitchFamily="2" charset="0"/>
            </a:endParaRPr>
          </a:p>
        </p:txBody>
      </p:sp>
      <p:sp>
        <p:nvSpPr>
          <p:cNvPr id="133" name="Freeform 360">
            <a:extLst>
              <a:ext uri="{FF2B5EF4-FFF2-40B4-BE49-F238E27FC236}">
                <a16:creationId xmlns:a16="http://schemas.microsoft.com/office/drawing/2014/main" id="{25D00C6C-9B06-FB40-81B1-4D312FCDB736}"/>
              </a:ext>
            </a:extLst>
          </p:cNvPr>
          <p:cNvSpPr>
            <a:spLocks noEditPoints="1"/>
          </p:cNvSpPr>
          <p:nvPr/>
        </p:nvSpPr>
        <p:spPr bwMode="auto">
          <a:xfrm>
            <a:off x="7840871" y="4455772"/>
            <a:ext cx="1069975" cy="74613"/>
          </a:xfrm>
          <a:custGeom>
            <a:avLst/>
            <a:gdLst>
              <a:gd name="T0" fmla="*/ 2147483647 w 384"/>
              <a:gd name="T1" fmla="*/ 2147483647 h 59"/>
              <a:gd name="T2" fmla="*/ 2147483647 w 384"/>
              <a:gd name="T3" fmla="*/ 2147483647 h 59"/>
              <a:gd name="T4" fmla="*/ 2147483647 w 384"/>
              <a:gd name="T5" fmla="*/ 2147483647 h 59"/>
              <a:gd name="T6" fmla="*/ 2147483647 w 384"/>
              <a:gd name="T7" fmla="*/ 2147483647 h 59"/>
              <a:gd name="T8" fmla="*/ 2147483647 w 384"/>
              <a:gd name="T9" fmla="*/ 2147483647 h 59"/>
              <a:gd name="T10" fmla="*/ 2147483647 w 384"/>
              <a:gd name="T11" fmla="*/ 2147483647 h 59"/>
              <a:gd name="T12" fmla="*/ 2147483647 w 384"/>
              <a:gd name="T13" fmla="*/ 2147483647 h 59"/>
              <a:gd name="T14" fmla="*/ 2147483647 w 384"/>
              <a:gd name="T15" fmla="*/ 2147483647 h 59"/>
              <a:gd name="T16" fmla="*/ 2147483647 w 384"/>
              <a:gd name="T17" fmla="*/ 2147483647 h 59"/>
              <a:gd name="T18" fmla="*/ 2147483647 w 384"/>
              <a:gd name="T19" fmla="*/ 2147483647 h 59"/>
              <a:gd name="T20" fmla="*/ 2147483647 w 384"/>
              <a:gd name="T21" fmla="*/ 2147483647 h 59"/>
              <a:gd name="T22" fmla="*/ 2147483647 w 384"/>
              <a:gd name="T23" fmla="*/ 2147483647 h 59"/>
              <a:gd name="T24" fmla="*/ 2147483647 w 384"/>
              <a:gd name="T25" fmla="*/ 2147483647 h 59"/>
              <a:gd name="T26" fmla="*/ 0 w 384"/>
              <a:gd name="T27" fmla="*/ 2147483647 h 59"/>
              <a:gd name="T28" fmla="*/ 0 w 384"/>
              <a:gd name="T29" fmla="*/ 2147483647 h 59"/>
              <a:gd name="T30" fmla="*/ 0 w 384"/>
              <a:gd name="T31" fmla="*/ 2147483647 h 59"/>
              <a:gd name="T32" fmla="*/ 2147483647 w 384"/>
              <a:gd name="T33" fmla="*/ 2147483647 h 59"/>
              <a:gd name="T34" fmla="*/ 2147483647 w 384"/>
              <a:gd name="T35" fmla="*/ 2147483647 h 59"/>
              <a:gd name="T36" fmla="*/ 2147483647 w 384"/>
              <a:gd name="T37" fmla="*/ 2147483647 h 59"/>
              <a:gd name="T38" fmla="*/ 2147483647 w 384"/>
              <a:gd name="T39" fmla="*/ 2147483647 h 59"/>
              <a:gd name="T40" fmla="*/ 2147483647 w 384"/>
              <a:gd name="T41" fmla="*/ 0 h 59"/>
              <a:gd name="T42" fmla="*/ 2147483647 w 384"/>
              <a:gd name="T43" fmla="*/ 2147483647 h 59"/>
              <a:gd name="T44" fmla="*/ 2147483647 w 384"/>
              <a:gd name="T45" fmla="*/ 2147483647 h 59"/>
              <a:gd name="T46" fmla="*/ 2147483647 w 384"/>
              <a:gd name="T47" fmla="*/ 0 h 5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84"/>
              <a:gd name="T73" fmla="*/ 0 h 59"/>
              <a:gd name="T74" fmla="*/ 384 w 384"/>
              <a:gd name="T75" fmla="*/ 59 h 59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84" h="59">
                <a:moveTo>
                  <a:pt x="4" y="26"/>
                </a:moveTo>
                <a:lnTo>
                  <a:pt x="335" y="26"/>
                </a:lnTo>
                <a:lnTo>
                  <a:pt x="336" y="26"/>
                </a:lnTo>
                <a:lnTo>
                  <a:pt x="337" y="27"/>
                </a:lnTo>
                <a:lnTo>
                  <a:pt x="338" y="28"/>
                </a:lnTo>
                <a:lnTo>
                  <a:pt x="338" y="30"/>
                </a:lnTo>
                <a:lnTo>
                  <a:pt x="338" y="31"/>
                </a:lnTo>
                <a:lnTo>
                  <a:pt x="337" y="32"/>
                </a:lnTo>
                <a:lnTo>
                  <a:pt x="336" y="33"/>
                </a:lnTo>
                <a:lnTo>
                  <a:pt x="335" y="33"/>
                </a:lnTo>
                <a:lnTo>
                  <a:pt x="4" y="33"/>
                </a:lnTo>
                <a:lnTo>
                  <a:pt x="2" y="33"/>
                </a:lnTo>
                <a:lnTo>
                  <a:pt x="1" y="32"/>
                </a:lnTo>
                <a:lnTo>
                  <a:pt x="0" y="31"/>
                </a:lnTo>
                <a:lnTo>
                  <a:pt x="0" y="30"/>
                </a:lnTo>
                <a:lnTo>
                  <a:pt x="0" y="27"/>
                </a:lnTo>
                <a:lnTo>
                  <a:pt x="1" y="26"/>
                </a:lnTo>
                <a:lnTo>
                  <a:pt x="2" y="26"/>
                </a:lnTo>
                <a:lnTo>
                  <a:pt x="4" y="26"/>
                </a:lnTo>
                <a:close/>
                <a:moveTo>
                  <a:pt x="326" y="0"/>
                </a:moveTo>
                <a:lnTo>
                  <a:pt x="384" y="30"/>
                </a:lnTo>
                <a:lnTo>
                  <a:pt x="326" y="59"/>
                </a:lnTo>
                <a:lnTo>
                  <a:pt x="326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600" dirty="0">
              <a:latin typeface="Helvetica" pitchFamily="2" charset="0"/>
            </a:endParaRPr>
          </a:p>
        </p:txBody>
      </p:sp>
      <p:sp>
        <p:nvSpPr>
          <p:cNvPr id="134" name="Freeform 361">
            <a:extLst>
              <a:ext uri="{FF2B5EF4-FFF2-40B4-BE49-F238E27FC236}">
                <a16:creationId xmlns:a16="http://schemas.microsoft.com/office/drawing/2014/main" id="{D4B20DF0-74D6-7F47-AD41-DAA7767E2608}"/>
              </a:ext>
            </a:extLst>
          </p:cNvPr>
          <p:cNvSpPr>
            <a:spLocks noEditPoints="1"/>
          </p:cNvSpPr>
          <p:nvPr/>
        </p:nvSpPr>
        <p:spPr bwMode="auto">
          <a:xfrm>
            <a:off x="6177171" y="4455772"/>
            <a:ext cx="831850" cy="93663"/>
          </a:xfrm>
          <a:custGeom>
            <a:avLst/>
            <a:gdLst>
              <a:gd name="T0" fmla="*/ 2147483647 w 671"/>
              <a:gd name="T1" fmla="*/ 2147483647 h 59"/>
              <a:gd name="T2" fmla="*/ 2147483647 w 671"/>
              <a:gd name="T3" fmla="*/ 2147483647 h 59"/>
              <a:gd name="T4" fmla="*/ 2147483647 w 671"/>
              <a:gd name="T5" fmla="*/ 2147483647 h 59"/>
              <a:gd name="T6" fmla="*/ 2147483647 w 671"/>
              <a:gd name="T7" fmla="*/ 2147483647 h 59"/>
              <a:gd name="T8" fmla="*/ 2147483647 w 671"/>
              <a:gd name="T9" fmla="*/ 2147483647 h 59"/>
              <a:gd name="T10" fmla="*/ 2147483647 w 671"/>
              <a:gd name="T11" fmla="*/ 2147483647 h 59"/>
              <a:gd name="T12" fmla="*/ 2147483647 w 671"/>
              <a:gd name="T13" fmla="*/ 2147483647 h 59"/>
              <a:gd name="T14" fmla="*/ 2147483647 w 671"/>
              <a:gd name="T15" fmla="*/ 2147483647 h 59"/>
              <a:gd name="T16" fmla="*/ 2147483647 w 671"/>
              <a:gd name="T17" fmla="*/ 2147483647 h 59"/>
              <a:gd name="T18" fmla="*/ 2147483647 w 671"/>
              <a:gd name="T19" fmla="*/ 2147483647 h 59"/>
              <a:gd name="T20" fmla="*/ 2147483647 w 671"/>
              <a:gd name="T21" fmla="*/ 2147483647 h 59"/>
              <a:gd name="T22" fmla="*/ 2147483647 w 671"/>
              <a:gd name="T23" fmla="*/ 2147483647 h 59"/>
              <a:gd name="T24" fmla="*/ 2147483647 w 671"/>
              <a:gd name="T25" fmla="*/ 2147483647 h 59"/>
              <a:gd name="T26" fmla="*/ 2147483647 w 671"/>
              <a:gd name="T27" fmla="*/ 2147483647 h 59"/>
              <a:gd name="T28" fmla="*/ 2147483647 w 671"/>
              <a:gd name="T29" fmla="*/ 2147483647 h 59"/>
              <a:gd name="T30" fmla="*/ 2147483647 w 671"/>
              <a:gd name="T31" fmla="*/ 2147483647 h 59"/>
              <a:gd name="T32" fmla="*/ 2147483647 w 671"/>
              <a:gd name="T33" fmla="*/ 2147483647 h 59"/>
              <a:gd name="T34" fmla="*/ 2147483647 w 671"/>
              <a:gd name="T35" fmla="*/ 2147483647 h 59"/>
              <a:gd name="T36" fmla="*/ 2147483647 w 671"/>
              <a:gd name="T37" fmla="*/ 2147483647 h 59"/>
              <a:gd name="T38" fmla="*/ 2147483647 w 671"/>
              <a:gd name="T39" fmla="*/ 2147483647 h 59"/>
              <a:gd name="T40" fmla="*/ 2147483647 w 671"/>
              <a:gd name="T41" fmla="*/ 2147483647 h 59"/>
              <a:gd name="T42" fmla="*/ 0 w 671"/>
              <a:gd name="T43" fmla="*/ 2147483647 h 59"/>
              <a:gd name="T44" fmla="*/ 2147483647 w 671"/>
              <a:gd name="T45" fmla="*/ 0 h 59"/>
              <a:gd name="T46" fmla="*/ 2147483647 w 671"/>
              <a:gd name="T47" fmla="*/ 2147483647 h 5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671"/>
              <a:gd name="T73" fmla="*/ 0 h 59"/>
              <a:gd name="T74" fmla="*/ 671 w 671"/>
              <a:gd name="T75" fmla="*/ 59 h 59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671" h="59">
                <a:moveTo>
                  <a:pt x="668" y="33"/>
                </a:moveTo>
                <a:lnTo>
                  <a:pt x="49" y="33"/>
                </a:lnTo>
                <a:lnTo>
                  <a:pt x="48" y="33"/>
                </a:lnTo>
                <a:lnTo>
                  <a:pt x="47" y="32"/>
                </a:lnTo>
                <a:lnTo>
                  <a:pt x="45" y="31"/>
                </a:lnTo>
                <a:lnTo>
                  <a:pt x="45" y="30"/>
                </a:lnTo>
                <a:lnTo>
                  <a:pt x="45" y="28"/>
                </a:lnTo>
                <a:lnTo>
                  <a:pt x="47" y="27"/>
                </a:lnTo>
                <a:lnTo>
                  <a:pt x="48" y="26"/>
                </a:lnTo>
                <a:lnTo>
                  <a:pt x="49" y="26"/>
                </a:lnTo>
                <a:lnTo>
                  <a:pt x="668" y="26"/>
                </a:lnTo>
                <a:lnTo>
                  <a:pt x="669" y="26"/>
                </a:lnTo>
                <a:lnTo>
                  <a:pt x="670" y="26"/>
                </a:lnTo>
                <a:lnTo>
                  <a:pt x="671" y="27"/>
                </a:lnTo>
                <a:lnTo>
                  <a:pt x="671" y="30"/>
                </a:lnTo>
                <a:lnTo>
                  <a:pt x="671" y="31"/>
                </a:lnTo>
                <a:lnTo>
                  <a:pt x="670" y="32"/>
                </a:lnTo>
                <a:lnTo>
                  <a:pt x="669" y="33"/>
                </a:lnTo>
                <a:lnTo>
                  <a:pt x="668" y="33"/>
                </a:lnTo>
                <a:close/>
                <a:moveTo>
                  <a:pt x="58" y="59"/>
                </a:moveTo>
                <a:lnTo>
                  <a:pt x="0" y="30"/>
                </a:lnTo>
                <a:lnTo>
                  <a:pt x="58" y="0"/>
                </a:lnTo>
                <a:lnTo>
                  <a:pt x="58" y="59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600" dirty="0">
              <a:latin typeface="Helvetica" pitchFamily="2" charset="0"/>
            </a:endParaRPr>
          </a:p>
        </p:txBody>
      </p:sp>
      <p:sp>
        <p:nvSpPr>
          <p:cNvPr id="135" name="Text Box 365">
            <a:extLst>
              <a:ext uri="{FF2B5EF4-FFF2-40B4-BE49-F238E27FC236}">
                <a16:creationId xmlns:a16="http://schemas.microsoft.com/office/drawing/2014/main" id="{2E003B14-09B4-5E4E-80FF-7A2080BE9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6602" y="4218963"/>
            <a:ext cx="13580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>
                <a:solidFill>
                  <a:schemeClr val="accent6"/>
                </a:solidFill>
                <a:latin typeface="Helvetica" pitchFamily="2" charset="0"/>
                <a:cs typeface="Arial" charset="0"/>
              </a:rPr>
              <a:t>administered</a:t>
            </a:r>
          </a:p>
          <a:p>
            <a:pPr algn="ctr"/>
            <a:r>
              <a:rPr lang="en-US" sz="1600" dirty="0">
                <a:solidFill>
                  <a:schemeClr val="accent6"/>
                </a:solidFill>
                <a:latin typeface="Helvetica" pitchFamily="2" charset="0"/>
                <a:cs typeface="Arial" charset="0"/>
              </a:rPr>
              <a:t>network</a:t>
            </a:r>
          </a:p>
        </p:txBody>
      </p:sp>
      <p:sp>
        <p:nvSpPr>
          <p:cNvPr id="136" name="Text Box 366">
            <a:extLst>
              <a:ext uri="{FF2B5EF4-FFF2-40B4-BE49-F238E27FC236}">
                <a16:creationId xmlns:a16="http://schemas.microsoft.com/office/drawing/2014/main" id="{D22CB538-1C4E-B147-B16B-7341C4754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1096" y="4170022"/>
            <a:ext cx="88197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>
                <a:solidFill>
                  <a:schemeClr val="accent4"/>
                </a:solidFill>
                <a:latin typeface="Helvetica" pitchFamily="2" charset="0"/>
                <a:cs typeface="Arial" charset="0"/>
              </a:rPr>
              <a:t>public</a:t>
            </a:r>
          </a:p>
          <a:p>
            <a:pPr algn="ctr"/>
            <a:r>
              <a:rPr lang="en-US" sz="1600" dirty="0">
                <a:solidFill>
                  <a:schemeClr val="accent4"/>
                </a:solidFill>
                <a:latin typeface="Helvetica" pitchFamily="2" charset="0"/>
                <a:cs typeface="Arial" charset="0"/>
              </a:rPr>
              <a:t>Inter</a:t>
            </a:r>
            <a:r>
              <a:rPr lang="en-US" sz="1600" dirty="0">
                <a:solidFill>
                  <a:schemeClr val="accent4"/>
                </a:solidFill>
                <a:latin typeface="Helvetica" pitchFamily="2" charset="0"/>
              </a:rPr>
              <a:t>net</a:t>
            </a:r>
          </a:p>
        </p:txBody>
      </p:sp>
      <p:sp>
        <p:nvSpPr>
          <p:cNvPr id="137" name="Text Box 367">
            <a:extLst>
              <a:ext uri="{FF2B5EF4-FFF2-40B4-BE49-F238E27FC236}">
                <a16:creationId xmlns:a16="http://schemas.microsoft.com/office/drawing/2014/main" id="{9EB52061-15A6-874A-89E6-4F6DCD48E4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8196" y="5171824"/>
            <a:ext cx="11368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b="1" dirty="0">
                <a:latin typeface="Helvetica" pitchFamily="2" charset="0"/>
                <a:cs typeface="Arial" charset="0"/>
              </a:rPr>
              <a:t>Firewall</a:t>
            </a:r>
          </a:p>
        </p:txBody>
      </p:sp>
      <p:grpSp>
        <p:nvGrpSpPr>
          <p:cNvPr id="138" name="Group 332">
            <a:extLst>
              <a:ext uri="{FF2B5EF4-FFF2-40B4-BE49-F238E27FC236}">
                <a16:creationId xmlns:a16="http://schemas.microsoft.com/office/drawing/2014/main" id="{BC1BC7FD-0603-B84A-9435-90A17E168668}"/>
              </a:ext>
            </a:extLst>
          </p:cNvPr>
          <p:cNvGrpSpPr>
            <a:grpSpLocks/>
          </p:cNvGrpSpPr>
          <p:nvPr/>
        </p:nvGrpSpPr>
        <p:grpSpPr bwMode="auto">
          <a:xfrm>
            <a:off x="5413583" y="2993685"/>
            <a:ext cx="765175" cy="376237"/>
            <a:chOff x="2356" y="1300"/>
            <a:chExt cx="555" cy="194"/>
          </a:xfrm>
        </p:grpSpPr>
        <p:sp>
          <p:nvSpPr>
            <p:cNvPr id="139" name="Oval 407">
              <a:extLst>
                <a:ext uri="{FF2B5EF4-FFF2-40B4-BE49-F238E27FC236}">
                  <a16:creationId xmlns:a16="http://schemas.microsoft.com/office/drawing/2014/main" id="{0FD0D54D-D2EF-FF4C-B81F-6E86610AB4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 dirty="0">
                <a:latin typeface="Helvetica" pitchFamily="2" charset="0"/>
              </a:endParaRPr>
            </a:p>
          </p:txBody>
        </p:sp>
        <p:sp>
          <p:nvSpPr>
            <p:cNvPr id="140" name="Rectangle 410">
              <a:extLst>
                <a:ext uri="{FF2B5EF4-FFF2-40B4-BE49-F238E27FC236}">
                  <a16:creationId xmlns:a16="http://schemas.microsoft.com/office/drawing/2014/main" id="{DA527E39-F160-E64B-BA69-C5F8E5FDB1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000" dirty="0">
                <a:latin typeface="Helvetica" pitchFamily="2" charset="0"/>
              </a:endParaRPr>
            </a:p>
          </p:txBody>
        </p:sp>
        <p:sp>
          <p:nvSpPr>
            <p:cNvPr id="141" name="Oval 411">
              <a:extLst>
                <a:ext uri="{FF2B5EF4-FFF2-40B4-BE49-F238E27FC236}">
                  <a16:creationId xmlns:a16="http://schemas.microsoft.com/office/drawing/2014/main" id="{62A60ED8-9767-3043-BBB7-AC0FF5D07F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 dirty="0">
                <a:latin typeface="Helvetica" pitchFamily="2" charset="0"/>
              </a:endParaRPr>
            </a:p>
          </p:txBody>
        </p:sp>
        <p:grpSp>
          <p:nvGrpSpPr>
            <p:cNvPr id="142" name="Group 329">
              <a:extLst>
                <a:ext uri="{FF2B5EF4-FFF2-40B4-BE49-F238E27FC236}">
                  <a16:creationId xmlns:a16="http://schemas.microsoft.com/office/drawing/2014/main" id="{F530E0E6-91B0-B540-9532-ABD27ED5CB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45" name="Freeform 326">
                <a:extLst>
                  <a:ext uri="{FF2B5EF4-FFF2-40B4-BE49-F238E27FC236}">
                    <a16:creationId xmlns:a16="http://schemas.microsoft.com/office/drawing/2014/main" id="{30823F68-5DE8-744B-BF4E-ACDD9CCDDF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600" dirty="0">
                  <a:latin typeface="Helvetica" pitchFamily="2" charset="0"/>
                </a:endParaRPr>
              </a:p>
            </p:txBody>
          </p:sp>
          <p:sp>
            <p:nvSpPr>
              <p:cNvPr id="146" name="Freeform 327">
                <a:extLst>
                  <a:ext uri="{FF2B5EF4-FFF2-40B4-BE49-F238E27FC236}">
                    <a16:creationId xmlns:a16="http://schemas.microsoft.com/office/drawing/2014/main" id="{0A2E7407-9C7C-E140-851D-0E279F6FF3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600" dirty="0">
                  <a:latin typeface="Helvetica" pitchFamily="2" charset="0"/>
                </a:endParaRPr>
              </a:p>
            </p:txBody>
          </p:sp>
        </p:grpSp>
        <p:sp>
          <p:nvSpPr>
            <p:cNvPr id="143" name="Line 330">
              <a:extLst>
                <a:ext uri="{FF2B5EF4-FFF2-40B4-BE49-F238E27FC236}">
                  <a16:creationId xmlns:a16="http://schemas.microsoft.com/office/drawing/2014/main" id="{2BA9A03B-0A35-3349-B6C4-47C0F79C7D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7" y="1361"/>
              <a:ext cx="0" cy="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1600" dirty="0">
                <a:latin typeface="Helvetica" pitchFamily="2" charset="0"/>
                <a:cs typeface="Arial" charset="0"/>
              </a:endParaRPr>
            </a:p>
          </p:txBody>
        </p:sp>
        <p:sp>
          <p:nvSpPr>
            <p:cNvPr id="144" name="Line 331">
              <a:extLst>
                <a:ext uri="{FF2B5EF4-FFF2-40B4-BE49-F238E27FC236}">
                  <a16:creationId xmlns:a16="http://schemas.microsoft.com/office/drawing/2014/main" id="{A22E75EF-FED0-BE48-924F-75D26941CA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8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1600" dirty="0">
                <a:latin typeface="Helvetica" pitchFamily="2" charset="0"/>
                <a:cs typeface="Arial" charset="0"/>
              </a:endParaRPr>
            </a:p>
          </p:txBody>
        </p:sp>
      </p:grpSp>
      <p:grpSp>
        <p:nvGrpSpPr>
          <p:cNvPr id="180" name="Group 2">
            <a:extLst>
              <a:ext uri="{FF2B5EF4-FFF2-40B4-BE49-F238E27FC236}">
                <a16:creationId xmlns:a16="http://schemas.microsoft.com/office/drawing/2014/main" id="{EC99829C-CAD4-4242-951E-2B42F8A74A58}"/>
              </a:ext>
            </a:extLst>
          </p:cNvPr>
          <p:cNvGrpSpPr>
            <a:grpSpLocks/>
          </p:cNvGrpSpPr>
          <p:nvPr/>
        </p:nvGrpSpPr>
        <p:grpSpPr bwMode="auto">
          <a:xfrm>
            <a:off x="2792621" y="2334872"/>
            <a:ext cx="2365375" cy="1590675"/>
            <a:chOff x="-2187762" y="3855945"/>
            <a:chExt cx="2365375" cy="1590114"/>
          </a:xfrm>
        </p:grpSpPr>
        <p:sp>
          <p:nvSpPr>
            <p:cNvPr id="181" name="Line 20">
              <a:extLst>
                <a:ext uri="{FF2B5EF4-FFF2-40B4-BE49-F238E27FC236}">
                  <a16:creationId xmlns:a16="http://schemas.microsoft.com/office/drawing/2014/main" id="{B9166BB4-898B-FA46-A3D4-C03712299E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-1732150" y="4232050"/>
              <a:ext cx="5556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82" name="Line 21">
              <a:extLst>
                <a:ext uri="{FF2B5EF4-FFF2-40B4-BE49-F238E27FC236}">
                  <a16:creationId xmlns:a16="http://schemas.microsoft.com/office/drawing/2014/main" id="{AC78D760-67E2-6548-96E8-E0392E02F7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-1344800" y="4279659"/>
              <a:ext cx="271463" cy="3142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83" name="Line 22">
              <a:extLst>
                <a:ext uri="{FF2B5EF4-FFF2-40B4-BE49-F238E27FC236}">
                  <a16:creationId xmlns:a16="http://schemas.microsoft.com/office/drawing/2014/main" id="{0E99BD53-B226-B441-BA80-1A82DB3424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925700" y="4308223"/>
              <a:ext cx="73025" cy="295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sz="1600" dirty="0">
                <a:latin typeface="Helvetica" pitchFamily="2" charset="0"/>
              </a:endParaRPr>
            </a:p>
          </p:txBody>
        </p:sp>
        <p:grpSp>
          <p:nvGrpSpPr>
            <p:cNvPr id="184" name="Group 44">
              <a:extLst>
                <a:ext uri="{FF2B5EF4-FFF2-40B4-BE49-F238E27FC236}">
                  <a16:creationId xmlns:a16="http://schemas.microsoft.com/office/drawing/2014/main" id="{DBE6CC1E-6B73-004E-A592-4BD480A605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2187762" y="4034772"/>
              <a:ext cx="568325" cy="481012"/>
              <a:chOff x="-44" y="1473"/>
              <a:chExt cx="981" cy="1105"/>
            </a:xfrm>
          </p:grpSpPr>
          <p:pic>
            <p:nvPicPr>
              <p:cNvPr id="236" name="Picture 45" descr="desktop_computer_stylized_medium">
                <a:extLst>
                  <a:ext uri="{FF2B5EF4-FFF2-40B4-BE49-F238E27FC236}">
                    <a16:creationId xmlns:a16="http://schemas.microsoft.com/office/drawing/2014/main" id="{36D5CD51-6397-CB48-A5B3-6A8D588E975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37" name="Freeform 46">
                <a:extLst>
                  <a:ext uri="{FF2B5EF4-FFF2-40B4-BE49-F238E27FC236}">
                    <a16:creationId xmlns:a16="http://schemas.microsoft.com/office/drawing/2014/main" id="{53DE6600-2BB7-594B-BBB3-836E0223F320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sz="1600" dirty="0">
                  <a:latin typeface="Helvetica" pitchFamily="2" charset="0"/>
                </a:endParaRPr>
              </a:p>
            </p:txBody>
          </p:sp>
        </p:grpSp>
        <p:grpSp>
          <p:nvGrpSpPr>
            <p:cNvPr id="185" name="Group 44">
              <a:extLst>
                <a:ext uri="{FF2B5EF4-FFF2-40B4-BE49-F238E27FC236}">
                  <a16:creationId xmlns:a16="http://schemas.microsoft.com/office/drawing/2014/main" id="{6822B7B4-8ED8-F845-81BF-6716AB84EC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252724" y="4523722"/>
              <a:ext cx="568325" cy="481012"/>
              <a:chOff x="-44" y="1473"/>
              <a:chExt cx="981" cy="1105"/>
            </a:xfrm>
          </p:grpSpPr>
          <p:pic>
            <p:nvPicPr>
              <p:cNvPr id="234" name="Picture 45" descr="desktop_computer_stylized_medium">
                <a:extLst>
                  <a:ext uri="{FF2B5EF4-FFF2-40B4-BE49-F238E27FC236}">
                    <a16:creationId xmlns:a16="http://schemas.microsoft.com/office/drawing/2014/main" id="{2EA5FA00-287D-2F40-8289-95DDF8C4A8B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35" name="Freeform 46">
                <a:extLst>
                  <a:ext uri="{FF2B5EF4-FFF2-40B4-BE49-F238E27FC236}">
                    <a16:creationId xmlns:a16="http://schemas.microsoft.com/office/drawing/2014/main" id="{F7D6D6CE-1C76-674F-AB23-9856211875EE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sz="1600" dirty="0">
                  <a:latin typeface="Helvetica" pitchFamily="2" charset="0"/>
                </a:endParaRPr>
              </a:p>
            </p:txBody>
          </p:sp>
        </p:grpSp>
        <p:sp>
          <p:nvSpPr>
            <p:cNvPr id="186" name="Line 21">
              <a:extLst>
                <a:ext uri="{FF2B5EF4-FFF2-40B4-BE49-F238E27FC236}">
                  <a16:creationId xmlns:a16="http://schemas.microsoft.com/office/drawing/2014/main" id="{7D995046-E7D9-394C-BFD0-E49407BCE4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706625" y="4238398"/>
              <a:ext cx="377825" cy="3046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87" name="Line 22">
              <a:extLst>
                <a:ext uri="{FF2B5EF4-FFF2-40B4-BE49-F238E27FC236}">
                  <a16:creationId xmlns:a16="http://schemas.microsoft.com/office/drawing/2014/main" id="{B7324C73-630C-1D4D-A607-EA39899002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-474850" y="4733523"/>
              <a:ext cx="120650" cy="2935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88" name="Line 22">
              <a:extLst>
                <a:ext uri="{FF2B5EF4-FFF2-40B4-BE49-F238E27FC236}">
                  <a16:creationId xmlns:a16="http://schemas.microsoft.com/office/drawing/2014/main" id="{0ABBDC9D-4123-DF44-A9A7-10E554D475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70037" y="4744631"/>
              <a:ext cx="73025" cy="295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sz="1600" dirty="0">
                <a:latin typeface="Helvetica" pitchFamily="2" charset="0"/>
              </a:endParaRPr>
            </a:p>
          </p:txBody>
        </p:sp>
        <p:sp>
          <p:nvSpPr>
            <p:cNvPr id="189" name="Line 20">
              <a:extLst>
                <a:ext uri="{FF2B5EF4-FFF2-40B4-BE49-F238E27FC236}">
                  <a16:creationId xmlns:a16="http://schemas.microsoft.com/office/drawing/2014/main" id="{12F43EE4-0A7F-1245-A7C4-367B4AF7A4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-873312" y="4192376"/>
              <a:ext cx="5556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sz="1600" dirty="0">
                <a:latin typeface="Helvetica" pitchFamily="2" charset="0"/>
              </a:endParaRPr>
            </a:p>
          </p:txBody>
        </p:sp>
        <p:grpSp>
          <p:nvGrpSpPr>
            <p:cNvPr id="190" name="Group 44">
              <a:extLst>
                <a:ext uri="{FF2B5EF4-FFF2-40B4-BE49-F238E27FC236}">
                  <a16:creationId xmlns:a16="http://schemas.microsoft.com/office/drawing/2014/main" id="{C658C32D-4649-FB44-8F83-90F014DC4CF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847912" y="4896784"/>
              <a:ext cx="568325" cy="481013"/>
              <a:chOff x="-44" y="1473"/>
              <a:chExt cx="981" cy="1105"/>
            </a:xfrm>
          </p:grpSpPr>
          <p:pic>
            <p:nvPicPr>
              <p:cNvPr id="232" name="Picture 45" descr="desktop_computer_stylized_medium">
                <a:extLst>
                  <a:ext uri="{FF2B5EF4-FFF2-40B4-BE49-F238E27FC236}">
                    <a16:creationId xmlns:a16="http://schemas.microsoft.com/office/drawing/2014/main" id="{7E479565-11A0-3146-A843-F8546B60D88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33" name="Freeform 46">
                <a:extLst>
                  <a:ext uri="{FF2B5EF4-FFF2-40B4-BE49-F238E27FC236}">
                    <a16:creationId xmlns:a16="http://schemas.microsoft.com/office/drawing/2014/main" id="{D8395A58-44AF-E740-AE68-33983B587610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sz="1600" dirty="0">
                  <a:latin typeface="Helvetica" pitchFamily="2" charset="0"/>
                </a:endParaRPr>
              </a:p>
            </p:txBody>
          </p:sp>
        </p:grpSp>
        <p:grpSp>
          <p:nvGrpSpPr>
            <p:cNvPr id="191" name="Group 44">
              <a:extLst>
                <a:ext uri="{FF2B5EF4-FFF2-40B4-BE49-F238E27FC236}">
                  <a16:creationId xmlns:a16="http://schemas.microsoft.com/office/drawing/2014/main" id="{D07F2D32-BE3F-CE4B-888D-3ECC5027160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390712" y="4965047"/>
              <a:ext cx="568325" cy="481012"/>
              <a:chOff x="-44" y="1473"/>
              <a:chExt cx="981" cy="1105"/>
            </a:xfrm>
          </p:grpSpPr>
          <p:pic>
            <p:nvPicPr>
              <p:cNvPr id="230" name="Picture 45" descr="desktop_computer_stylized_medium">
                <a:extLst>
                  <a:ext uri="{FF2B5EF4-FFF2-40B4-BE49-F238E27FC236}">
                    <a16:creationId xmlns:a16="http://schemas.microsoft.com/office/drawing/2014/main" id="{0F546ED8-3A4B-2946-84C4-D06EEFB57C3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31" name="Freeform 46">
                <a:extLst>
                  <a:ext uri="{FF2B5EF4-FFF2-40B4-BE49-F238E27FC236}">
                    <a16:creationId xmlns:a16="http://schemas.microsoft.com/office/drawing/2014/main" id="{2CE4AC87-9237-6F4D-B693-C415E32B043B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sz="1600" dirty="0">
                  <a:latin typeface="Helvetica" pitchFamily="2" charset="0"/>
                </a:endParaRPr>
              </a:p>
            </p:txBody>
          </p:sp>
        </p:grpSp>
        <p:pic>
          <p:nvPicPr>
            <p:cNvPr id="192" name="Picture 3">
              <a:extLst>
                <a:ext uri="{FF2B5EF4-FFF2-40B4-BE49-F238E27FC236}">
                  <a16:creationId xmlns:a16="http://schemas.microsoft.com/office/drawing/2014/main" id="{1706AB0C-B728-964A-8526-B6419D2CDF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00350" y="4079704"/>
              <a:ext cx="677863" cy="301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193" name="Picture 3">
              <a:extLst>
                <a:ext uri="{FF2B5EF4-FFF2-40B4-BE49-F238E27FC236}">
                  <a16:creationId xmlns:a16="http://schemas.microsoft.com/office/drawing/2014/main" id="{09D83FA6-6961-BF40-A999-0246D22A70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49462" y="4495482"/>
              <a:ext cx="677862" cy="301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94" name="Group 44">
              <a:extLst>
                <a:ext uri="{FF2B5EF4-FFF2-40B4-BE49-F238E27FC236}">
                  <a16:creationId xmlns:a16="http://schemas.microsoft.com/office/drawing/2014/main" id="{A8189794-C41A-0541-ACEE-D412A397FA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568325" y="3855945"/>
              <a:ext cx="568325" cy="481013"/>
              <a:chOff x="-44" y="1473"/>
              <a:chExt cx="981" cy="1105"/>
            </a:xfrm>
          </p:grpSpPr>
          <p:pic>
            <p:nvPicPr>
              <p:cNvPr id="228" name="Picture 45" descr="desktop_computer_stylized_medium">
                <a:extLst>
                  <a:ext uri="{FF2B5EF4-FFF2-40B4-BE49-F238E27FC236}">
                    <a16:creationId xmlns:a16="http://schemas.microsoft.com/office/drawing/2014/main" id="{9107A3F1-134A-4746-ACB3-354A86584F8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9" name="Freeform 46">
                <a:extLst>
                  <a:ext uri="{FF2B5EF4-FFF2-40B4-BE49-F238E27FC236}">
                    <a16:creationId xmlns:a16="http://schemas.microsoft.com/office/drawing/2014/main" id="{BCEF3017-7E2A-3742-B337-67F03776BAEF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sz="1600" dirty="0">
                  <a:latin typeface="Helvetica" pitchFamily="2" charset="0"/>
                </a:endParaRPr>
              </a:p>
            </p:txBody>
          </p:sp>
        </p:grpSp>
        <p:grpSp>
          <p:nvGrpSpPr>
            <p:cNvPr id="195" name="Group 906">
              <a:extLst>
                <a:ext uri="{FF2B5EF4-FFF2-40B4-BE49-F238E27FC236}">
                  <a16:creationId xmlns:a16="http://schemas.microsoft.com/office/drawing/2014/main" id="{AB28A0E9-E802-E74E-9443-BB920C318B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598706" y="4467413"/>
              <a:ext cx="285924" cy="537882"/>
              <a:chOff x="4140" y="429"/>
              <a:chExt cx="1425" cy="2396"/>
            </a:xfrm>
          </p:grpSpPr>
          <p:sp>
            <p:nvSpPr>
              <p:cNvPr id="196" name="Freeform 907">
                <a:extLst>
                  <a:ext uri="{FF2B5EF4-FFF2-40B4-BE49-F238E27FC236}">
                    <a16:creationId xmlns:a16="http://schemas.microsoft.com/office/drawing/2014/main" id="{5F089E3F-9BE4-2D40-BB76-5359BCD398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1 w 354"/>
                  <a:gd name="T1" fmla="*/ 0 h 2742"/>
                  <a:gd name="T2" fmla="*/ 116 w 354"/>
                  <a:gd name="T3" fmla="*/ 137 h 2742"/>
                  <a:gd name="T4" fmla="*/ 114 w 354"/>
                  <a:gd name="T5" fmla="*/ 1057 h 2742"/>
                  <a:gd name="T6" fmla="*/ 0 w 354"/>
                  <a:gd name="T7" fmla="*/ 1105 h 2742"/>
                  <a:gd name="T8" fmla="*/ 21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600" dirty="0">
                  <a:latin typeface="Helvetica" pitchFamily="2" charset="0"/>
                </a:endParaRPr>
              </a:p>
            </p:txBody>
          </p:sp>
          <p:sp>
            <p:nvSpPr>
              <p:cNvPr id="197" name="Rectangle 908">
                <a:extLst>
                  <a:ext uri="{FF2B5EF4-FFF2-40B4-BE49-F238E27FC236}">
                    <a16:creationId xmlns:a16="http://schemas.microsoft.com/office/drawing/2014/main" id="{A22CC81C-0E15-BE45-AE3D-B5360A2772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1" y="427"/>
                <a:ext cx="1036" cy="2283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solidFill>
                    <a:srgbClr val="000000"/>
                  </a:solidFill>
                  <a:latin typeface="Helvetica" pitchFamily="2" charset="0"/>
                  <a:cs typeface="Arial" charset="0"/>
                </a:endParaRPr>
              </a:p>
            </p:txBody>
          </p:sp>
          <p:sp>
            <p:nvSpPr>
              <p:cNvPr id="198" name="Freeform 909">
                <a:extLst>
                  <a:ext uri="{FF2B5EF4-FFF2-40B4-BE49-F238E27FC236}">
                    <a16:creationId xmlns:a16="http://schemas.microsoft.com/office/drawing/2014/main" id="{80F9689E-876C-8A4F-B5EE-2AFDCA8EC8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0 w 211"/>
                  <a:gd name="T3" fmla="*/ 88 h 2537"/>
                  <a:gd name="T4" fmla="*/ 2 w 211"/>
                  <a:gd name="T5" fmla="*/ 1007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600" dirty="0">
                  <a:latin typeface="Helvetica" pitchFamily="2" charset="0"/>
                </a:endParaRPr>
              </a:p>
            </p:txBody>
          </p:sp>
          <p:sp>
            <p:nvSpPr>
              <p:cNvPr id="199" name="Freeform 910">
                <a:extLst>
                  <a:ext uri="{FF2B5EF4-FFF2-40B4-BE49-F238E27FC236}">
                    <a16:creationId xmlns:a16="http://schemas.microsoft.com/office/drawing/2014/main" id="{048ABC7E-376E-B641-BD8C-B4B97FF7CF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2 h 226"/>
                  <a:gd name="T4" fmla="*/ 108 w 328"/>
                  <a:gd name="T5" fmla="*/ 92 h 226"/>
                  <a:gd name="T6" fmla="*/ 0 w 328"/>
                  <a:gd name="T7" fmla="*/ 41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600" dirty="0">
                  <a:latin typeface="Helvetica" pitchFamily="2" charset="0"/>
                </a:endParaRPr>
              </a:p>
            </p:txBody>
          </p:sp>
          <p:sp>
            <p:nvSpPr>
              <p:cNvPr id="200" name="Rectangle 911">
                <a:extLst>
                  <a:ext uri="{FF2B5EF4-FFF2-40B4-BE49-F238E27FC236}">
                    <a16:creationId xmlns:a16="http://schemas.microsoft.com/office/drawing/2014/main" id="{68A527D6-5AEA-4D4C-BF8F-1062853D5C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1" y="688"/>
                <a:ext cx="593" cy="49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solidFill>
                    <a:srgbClr val="000000"/>
                  </a:solidFill>
                  <a:latin typeface="Helvetica" pitchFamily="2" charset="0"/>
                  <a:cs typeface="Arial" charset="0"/>
                </a:endParaRPr>
              </a:p>
            </p:txBody>
          </p:sp>
          <p:grpSp>
            <p:nvGrpSpPr>
              <p:cNvPr id="201" name="Group 912">
                <a:extLst>
                  <a:ext uri="{FF2B5EF4-FFF2-40B4-BE49-F238E27FC236}">
                    <a16:creationId xmlns:a16="http://schemas.microsoft.com/office/drawing/2014/main" id="{FE21C296-C0A4-D846-B78D-6318C0DF087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226" name="AutoShape 913">
                  <a:extLst>
                    <a:ext uri="{FF2B5EF4-FFF2-40B4-BE49-F238E27FC236}">
                      <a16:creationId xmlns:a16="http://schemas.microsoft.com/office/drawing/2014/main" id="{8929032A-F571-5E4D-9007-BE5D88F49B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4" y="2567"/>
                  <a:ext cx="721" cy="12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600" dirty="0">
                    <a:solidFill>
                      <a:srgbClr val="000000"/>
                    </a:solidFill>
                    <a:latin typeface="Helvetica" pitchFamily="2" charset="0"/>
                    <a:cs typeface="Arial" charset="0"/>
                  </a:endParaRPr>
                </a:p>
              </p:txBody>
            </p:sp>
            <p:sp>
              <p:nvSpPr>
                <p:cNvPr id="227" name="AutoShape 914">
                  <a:extLst>
                    <a:ext uri="{FF2B5EF4-FFF2-40B4-BE49-F238E27FC236}">
                      <a16:creationId xmlns:a16="http://schemas.microsoft.com/office/drawing/2014/main" id="{F510D011-11A3-2541-90CE-DEDF2BFCB2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3" y="2581"/>
                  <a:ext cx="691" cy="102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600" dirty="0">
                    <a:solidFill>
                      <a:srgbClr val="000000"/>
                    </a:solidFill>
                    <a:latin typeface="Helvetica" pitchFamily="2" charset="0"/>
                    <a:cs typeface="Arial" charset="0"/>
                  </a:endParaRPr>
                </a:p>
              </p:txBody>
            </p:sp>
          </p:grpSp>
          <p:sp>
            <p:nvSpPr>
              <p:cNvPr id="202" name="Rectangle 915">
                <a:extLst>
                  <a:ext uri="{FF2B5EF4-FFF2-40B4-BE49-F238E27FC236}">
                    <a16:creationId xmlns:a16="http://schemas.microsoft.com/office/drawing/2014/main" id="{A533504C-4838-CD44-AD9E-C343131996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7" y="1021"/>
                <a:ext cx="593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solidFill>
                    <a:srgbClr val="000000"/>
                  </a:solidFill>
                  <a:latin typeface="Helvetica" pitchFamily="2" charset="0"/>
                  <a:cs typeface="Arial" charset="0"/>
                </a:endParaRPr>
              </a:p>
            </p:txBody>
          </p:sp>
          <p:grpSp>
            <p:nvGrpSpPr>
              <p:cNvPr id="203" name="Group 916">
                <a:extLst>
                  <a:ext uri="{FF2B5EF4-FFF2-40B4-BE49-F238E27FC236}">
                    <a16:creationId xmlns:a16="http://schemas.microsoft.com/office/drawing/2014/main" id="{D07300F3-3A00-4A4A-B74E-32C1C0CA952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224" name="AutoShape 917">
                  <a:extLst>
                    <a:ext uri="{FF2B5EF4-FFF2-40B4-BE49-F238E27FC236}">
                      <a16:creationId xmlns:a16="http://schemas.microsoft.com/office/drawing/2014/main" id="{EF7B33FC-9DEA-5F4D-84E3-7280685B11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66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600" dirty="0">
                    <a:solidFill>
                      <a:srgbClr val="000000"/>
                    </a:solidFill>
                    <a:latin typeface="Helvetica" pitchFamily="2" charset="0"/>
                    <a:cs typeface="Arial" charset="0"/>
                  </a:endParaRPr>
                </a:p>
              </p:txBody>
            </p:sp>
            <p:sp>
              <p:nvSpPr>
                <p:cNvPr id="225" name="AutoShape 918">
                  <a:extLst>
                    <a:ext uri="{FF2B5EF4-FFF2-40B4-BE49-F238E27FC236}">
                      <a16:creationId xmlns:a16="http://schemas.microsoft.com/office/drawing/2014/main" id="{0FC450A1-9E7F-CD4F-BA10-1272331F66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6" y="2581"/>
                  <a:ext cx="70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600" dirty="0">
                    <a:solidFill>
                      <a:srgbClr val="000000"/>
                    </a:solidFill>
                    <a:latin typeface="Helvetica" pitchFamily="2" charset="0"/>
                    <a:cs typeface="Arial" charset="0"/>
                  </a:endParaRPr>
                </a:p>
              </p:txBody>
            </p:sp>
          </p:grpSp>
          <p:sp>
            <p:nvSpPr>
              <p:cNvPr id="204" name="Rectangle 919">
                <a:extLst>
                  <a:ext uri="{FF2B5EF4-FFF2-40B4-BE49-F238E27FC236}">
                    <a16:creationId xmlns:a16="http://schemas.microsoft.com/office/drawing/2014/main" id="{78ED84AC-60D2-C34D-BC14-280DDC226B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1" y="1360"/>
                <a:ext cx="601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solidFill>
                    <a:srgbClr val="000000"/>
                  </a:solidFill>
                  <a:latin typeface="Helvetica" pitchFamily="2" charset="0"/>
                  <a:cs typeface="Arial" charset="0"/>
                </a:endParaRPr>
              </a:p>
            </p:txBody>
          </p:sp>
          <p:sp>
            <p:nvSpPr>
              <p:cNvPr id="205" name="Rectangle 920">
                <a:extLst>
                  <a:ext uri="{FF2B5EF4-FFF2-40B4-BE49-F238E27FC236}">
                    <a16:creationId xmlns:a16="http://schemas.microsoft.com/office/drawing/2014/main" id="{9A59A633-1A07-4B49-BC19-B5EE6A0FF6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7" y="1657"/>
                <a:ext cx="593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solidFill>
                    <a:srgbClr val="000000"/>
                  </a:solidFill>
                  <a:latin typeface="Helvetica" pitchFamily="2" charset="0"/>
                  <a:cs typeface="Arial" charset="0"/>
                </a:endParaRPr>
              </a:p>
            </p:txBody>
          </p:sp>
          <p:grpSp>
            <p:nvGrpSpPr>
              <p:cNvPr id="206" name="Group 921">
                <a:extLst>
                  <a:ext uri="{FF2B5EF4-FFF2-40B4-BE49-F238E27FC236}">
                    <a16:creationId xmlns:a16="http://schemas.microsoft.com/office/drawing/2014/main" id="{F88CECEB-4970-774F-9F7E-5CF595E3AAE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3" y="1630"/>
                <a:ext cx="586" cy="151"/>
                <a:chOff x="611" y="2571"/>
                <a:chExt cx="730" cy="139"/>
              </a:xfrm>
            </p:grpSpPr>
            <p:sp>
              <p:nvSpPr>
                <p:cNvPr id="222" name="AutoShape 922">
                  <a:extLst>
                    <a:ext uri="{FF2B5EF4-FFF2-40B4-BE49-F238E27FC236}">
                      <a16:creationId xmlns:a16="http://schemas.microsoft.com/office/drawing/2014/main" id="{CAED3AFF-ED54-AE41-9B66-34333F3C4E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1" y="2570"/>
                  <a:ext cx="729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600" dirty="0">
                    <a:solidFill>
                      <a:srgbClr val="000000"/>
                    </a:solidFill>
                    <a:latin typeface="Helvetica" pitchFamily="2" charset="0"/>
                    <a:cs typeface="Arial" charset="0"/>
                  </a:endParaRPr>
                </a:p>
              </p:txBody>
            </p:sp>
            <p:sp>
              <p:nvSpPr>
                <p:cNvPr id="223" name="AutoShape 923">
                  <a:extLst>
                    <a:ext uri="{FF2B5EF4-FFF2-40B4-BE49-F238E27FC236}">
                      <a16:creationId xmlns:a16="http://schemas.microsoft.com/office/drawing/2014/main" id="{ECF5326E-B113-624F-B705-92260B9D7B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1" y="2589"/>
                  <a:ext cx="690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600" dirty="0">
                    <a:solidFill>
                      <a:srgbClr val="000000"/>
                    </a:solidFill>
                    <a:latin typeface="Helvetica" pitchFamily="2" charset="0"/>
                    <a:cs typeface="Arial" charset="0"/>
                  </a:endParaRPr>
                </a:p>
              </p:txBody>
            </p:sp>
          </p:grpSp>
          <p:sp>
            <p:nvSpPr>
              <p:cNvPr id="207" name="Freeform 924">
                <a:extLst>
                  <a:ext uri="{FF2B5EF4-FFF2-40B4-BE49-F238E27FC236}">
                    <a16:creationId xmlns:a16="http://schemas.microsoft.com/office/drawing/2014/main" id="{34BF6855-E877-DB45-8BEC-15A052A055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1 h 226"/>
                  <a:gd name="T4" fmla="*/ 108 w 328"/>
                  <a:gd name="T5" fmla="*/ 90 h 226"/>
                  <a:gd name="T6" fmla="*/ 0 w 328"/>
                  <a:gd name="T7" fmla="*/ 3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600" dirty="0">
                  <a:latin typeface="Helvetica" pitchFamily="2" charset="0"/>
                </a:endParaRPr>
              </a:p>
            </p:txBody>
          </p:sp>
          <p:grpSp>
            <p:nvGrpSpPr>
              <p:cNvPr id="208" name="Group 925">
                <a:extLst>
                  <a:ext uri="{FF2B5EF4-FFF2-40B4-BE49-F238E27FC236}">
                    <a16:creationId xmlns:a16="http://schemas.microsoft.com/office/drawing/2014/main" id="{6F89D5EF-77F2-C441-B1DB-813BB2B82F2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220" name="AutoShape 926">
                  <a:extLst>
                    <a:ext uri="{FF2B5EF4-FFF2-40B4-BE49-F238E27FC236}">
                      <a16:creationId xmlns:a16="http://schemas.microsoft.com/office/drawing/2014/main" id="{28E1FF6A-0293-CD48-A610-AA3A7DEC1D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66"/>
                  <a:ext cx="710" cy="14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600" dirty="0">
                    <a:solidFill>
                      <a:srgbClr val="000000"/>
                    </a:solidFill>
                    <a:latin typeface="Helvetica" pitchFamily="2" charset="0"/>
                    <a:cs typeface="Arial" charset="0"/>
                  </a:endParaRPr>
                </a:p>
              </p:txBody>
            </p:sp>
            <p:sp>
              <p:nvSpPr>
                <p:cNvPr id="221" name="AutoShape 927">
                  <a:extLst>
                    <a:ext uri="{FF2B5EF4-FFF2-40B4-BE49-F238E27FC236}">
                      <a16:creationId xmlns:a16="http://schemas.microsoft.com/office/drawing/2014/main" id="{69B3B0A4-0F3C-1E4A-906E-7576685175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6" y="2580"/>
                  <a:ext cx="680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600" dirty="0">
                    <a:solidFill>
                      <a:srgbClr val="000000"/>
                    </a:solidFill>
                    <a:latin typeface="Helvetica" pitchFamily="2" charset="0"/>
                    <a:cs typeface="Arial" charset="0"/>
                  </a:endParaRPr>
                </a:p>
              </p:txBody>
            </p:sp>
          </p:grpSp>
          <p:sp>
            <p:nvSpPr>
              <p:cNvPr id="209" name="Rectangle 928">
                <a:extLst>
                  <a:ext uri="{FF2B5EF4-FFF2-40B4-BE49-F238E27FC236}">
                    <a16:creationId xmlns:a16="http://schemas.microsoft.com/office/drawing/2014/main" id="{8181EEDC-3687-9F4A-9789-832C67E00E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7" y="427"/>
                <a:ext cx="71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solidFill>
                    <a:srgbClr val="000000"/>
                  </a:solidFill>
                  <a:latin typeface="Helvetica" pitchFamily="2" charset="0"/>
                  <a:cs typeface="Arial" charset="0"/>
                </a:endParaRPr>
              </a:p>
            </p:txBody>
          </p:sp>
          <p:sp>
            <p:nvSpPr>
              <p:cNvPr id="210" name="Freeform 929">
                <a:extLst>
                  <a:ext uri="{FF2B5EF4-FFF2-40B4-BE49-F238E27FC236}">
                    <a16:creationId xmlns:a16="http://schemas.microsoft.com/office/drawing/2014/main" id="{022AFAF3-1A8B-0748-B58D-31C0DEAC1C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96 w 296"/>
                  <a:gd name="T3" fmla="*/ 57 h 256"/>
                  <a:gd name="T4" fmla="*/ 98 w 296"/>
                  <a:gd name="T5" fmla="*/ 102 h 256"/>
                  <a:gd name="T6" fmla="*/ 0 w 296"/>
                  <a:gd name="T7" fmla="*/ 39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600" dirty="0">
                  <a:latin typeface="Helvetica" pitchFamily="2" charset="0"/>
                </a:endParaRPr>
              </a:p>
            </p:txBody>
          </p:sp>
          <p:sp>
            <p:nvSpPr>
              <p:cNvPr id="211" name="Freeform 930">
                <a:extLst>
                  <a:ext uri="{FF2B5EF4-FFF2-40B4-BE49-F238E27FC236}">
                    <a16:creationId xmlns:a16="http://schemas.microsoft.com/office/drawing/2014/main" id="{5D0C44D2-7F61-8E48-9D49-0B40F4D26D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01 w 304"/>
                  <a:gd name="T3" fmla="*/ 66 h 288"/>
                  <a:gd name="T4" fmla="*/ 95 w 304"/>
                  <a:gd name="T5" fmla="*/ 116 h 288"/>
                  <a:gd name="T6" fmla="*/ 2 w 304"/>
                  <a:gd name="T7" fmla="*/ 5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600" dirty="0">
                  <a:latin typeface="Helvetica" pitchFamily="2" charset="0"/>
                </a:endParaRPr>
              </a:p>
            </p:txBody>
          </p:sp>
          <p:sp>
            <p:nvSpPr>
              <p:cNvPr id="212" name="Oval 931">
                <a:extLst>
                  <a:ext uri="{FF2B5EF4-FFF2-40B4-BE49-F238E27FC236}">
                    <a16:creationId xmlns:a16="http://schemas.microsoft.com/office/drawing/2014/main" id="{BDC3AB8C-FBA8-9C4D-B76B-6B8F1EC2A0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6" y="2604"/>
                <a:ext cx="47" cy="99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solidFill>
                    <a:srgbClr val="000000"/>
                  </a:solidFill>
                  <a:latin typeface="Helvetica" pitchFamily="2" charset="0"/>
                  <a:cs typeface="Arial" charset="0"/>
                </a:endParaRPr>
              </a:p>
            </p:txBody>
          </p:sp>
          <p:sp>
            <p:nvSpPr>
              <p:cNvPr id="213" name="Freeform 932">
                <a:extLst>
                  <a:ext uri="{FF2B5EF4-FFF2-40B4-BE49-F238E27FC236}">
                    <a16:creationId xmlns:a16="http://schemas.microsoft.com/office/drawing/2014/main" id="{B3FB5653-19BA-7844-A727-586304D4BE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43 h 240"/>
                  <a:gd name="T2" fmla="*/ 2 w 306"/>
                  <a:gd name="T3" fmla="*/ 97 h 240"/>
                  <a:gd name="T4" fmla="*/ 101 w 306"/>
                  <a:gd name="T5" fmla="*/ 44 h 240"/>
                  <a:gd name="T6" fmla="*/ 98 w 306"/>
                  <a:gd name="T7" fmla="*/ 0 h 240"/>
                  <a:gd name="T8" fmla="*/ 0 w 306"/>
                  <a:gd name="T9" fmla="*/ 43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600" dirty="0">
                  <a:latin typeface="Helvetica" pitchFamily="2" charset="0"/>
                </a:endParaRPr>
              </a:p>
            </p:txBody>
          </p:sp>
          <p:sp>
            <p:nvSpPr>
              <p:cNvPr id="214" name="AutoShape 933">
                <a:extLst>
                  <a:ext uri="{FF2B5EF4-FFF2-40B4-BE49-F238E27FC236}">
                    <a16:creationId xmlns:a16="http://schemas.microsoft.com/office/drawing/2014/main" id="{F64993A2-8DFC-AE4A-B172-11F0B3CB83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82"/>
                <a:ext cx="1195" cy="141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solidFill>
                    <a:srgbClr val="000000"/>
                  </a:solidFill>
                  <a:latin typeface="Helvetica" pitchFamily="2" charset="0"/>
                  <a:cs typeface="Arial" charset="0"/>
                </a:endParaRPr>
              </a:p>
            </p:txBody>
          </p:sp>
          <p:sp>
            <p:nvSpPr>
              <p:cNvPr id="215" name="AutoShape 934">
                <a:extLst>
                  <a:ext uri="{FF2B5EF4-FFF2-40B4-BE49-F238E27FC236}">
                    <a16:creationId xmlns:a16="http://schemas.microsoft.com/office/drawing/2014/main" id="{A777D647-4C85-D44A-814B-D81F1010BB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1" y="2710"/>
                <a:ext cx="1060" cy="7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solidFill>
                    <a:srgbClr val="000000"/>
                  </a:solidFill>
                  <a:latin typeface="Helvetica" pitchFamily="2" charset="0"/>
                  <a:cs typeface="Arial" charset="0"/>
                </a:endParaRPr>
              </a:p>
            </p:txBody>
          </p:sp>
          <p:sp>
            <p:nvSpPr>
              <p:cNvPr id="216" name="Oval 935">
                <a:extLst>
                  <a:ext uri="{FF2B5EF4-FFF2-40B4-BE49-F238E27FC236}">
                    <a16:creationId xmlns:a16="http://schemas.microsoft.com/office/drawing/2014/main" id="{3C4C09B1-DBF3-E344-ABD5-D50456D6A3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6" y="2385"/>
                <a:ext cx="158" cy="134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solidFill>
                    <a:srgbClr val="000000"/>
                  </a:solidFill>
                  <a:latin typeface="Helvetica" pitchFamily="2" charset="0"/>
                  <a:cs typeface="Arial" charset="0"/>
                </a:endParaRPr>
              </a:p>
            </p:txBody>
          </p:sp>
          <p:sp>
            <p:nvSpPr>
              <p:cNvPr id="217" name="Oval 936">
                <a:extLst>
                  <a:ext uri="{FF2B5EF4-FFF2-40B4-BE49-F238E27FC236}">
                    <a16:creationId xmlns:a16="http://schemas.microsoft.com/office/drawing/2014/main" id="{225CF1BF-5DBD-6144-A777-CADC65CB4D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8" y="2385"/>
                <a:ext cx="158" cy="14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sz="1600" dirty="0">
                  <a:solidFill>
                    <a:srgbClr val="FF0000"/>
                  </a:solidFill>
                  <a:latin typeface="Helvetica" pitchFamily="2" charset="0"/>
                  <a:cs typeface="Arial" charset="0"/>
                </a:endParaRPr>
              </a:p>
            </p:txBody>
          </p:sp>
          <p:sp>
            <p:nvSpPr>
              <p:cNvPr id="218" name="Oval 937">
                <a:extLst>
                  <a:ext uri="{FF2B5EF4-FFF2-40B4-BE49-F238E27FC236}">
                    <a16:creationId xmlns:a16="http://schemas.microsoft.com/office/drawing/2014/main" id="{6ECC4FFB-710F-6D40-B60B-643E4D87A8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2" y="2378"/>
                <a:ext cx="158" cy="141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solidFill>
                    <a:srgbClr val="000000"/>
                  </a:solidFill>
                  <a:latin typeface="Helvetica" pitchFamily="2" charset="0"/>
                  <a:cs typeface="Arial" charset="0"/>
                </a:endParaRPr>
              </a:p>
            </p:txBody>
          </p:sp>
          <p:sp>
            <p:nvSpPr>
              <p:cNvPr id="219" name="Rectangle 938">
                <a:extLst>
                  <a:ext uri="{FF2B5EF4-FFF2-40B4-BE49-F238E27FC236}">
                    <a16:creationId xmlns:a16="http://schemas.microsoft.com/office/drawing/2014/main" id="{58B8AA22-C8AD-6243-9A24-F86EE69066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57" y="1834"/>
                <a:ext cx="87" cy="756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solidFill>
                    <a:srgbClr val="000000"/>
                  </a:solidFill>
                  <a:latin typeface="Helvetica" pitchFamily="2" charset="0"/>
                  <a:cs typeface="Arial" charset="0"/>
                </a:endParaRPr>
              </a:p>
            </p:txBody>
          </p:sp>
        </p:grpSp>
      </p:grpSp>
      <p:sp>
        <p:nvSpPr>
          <p:cNvPr id="238" name="TextBox 4">
            <a:extLst>
              <a:ext uri="{FF2B5EF4-FFF2-40B4-BE49-F238E27FC236}">
                <a16:creationId xmlns:a16="http://schemas.microsoft.com/office/drawing/2014/main" id="{BC3717D3-339B-4D4E-B851-F8364A752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696" y="4768826"/>
            <a:ext cx="249299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b="1" i="1" dirty="0">
                <a:solidFill>
                  <a:schemeClr val="accent6"/>
                </a:solidFill>
                <a:latin typeface="Helvetica" pitchFamily="2" charset="0"/>
                <a:cs typeface="Gill Sans MT" charset="0"/>
              </a:rPr>
              <a:t>trusted “good guys” </a:t>
            </a:r>
          </a:p>
        </p:txBody>
      </p:sp>
      <p:sp>
        <p:nvSpPr>
          <p:cNvPr id="239" name="TextBox 464">
            <a:extLst>
              <a:ext uri="{FF2B5EF4-FFF2-40B4-BE49-F238E27FC236}">
                <a16:creationId xmlns:a16="http://schemas.microsoft.com/office/drawing/2014/main" id="{7F74DF36-BC7C-7243-B7E4-8DCEDEBB9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2633" y="4741522"/>
            <a:ext cx="26035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i="1" dirty="0">
                <a:solidFill>
                  <a:schemeClr val="accent4"/>
                </a:solidFill>
                <a:latin typeface="Helvetica" pitchFamily="2" charset="0"/>
                <a:cs typeface="Gill Sans MT" charset="0"/>
              </a:rPr>
              <a:t>untrusted “bad guys” </a:t>
            </a:r>
          </a:p>
        </p:txBody>
      </p:sp>
    </p:spTree>
    <p:extLst>
      <p:ext uri="{BB962C8B-B14F-4D97-AF65-F5344CB8AC3E}">
        <p14:creationId xmlns:p14="http://schemas.microsoft.com/office/powerpoint/2010/main" val="272612962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3E1D8-9860-324B-96B8-7B698A257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Stateless</a:t>
            </a:r>
            <a:r>
              <a:rPr lang="en-US" dirty="0"/>
              <a:t> Packet Filters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8BB12-A33C-4440-AA20-D3BDB6498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04017"/>
            <a:ext cx="10515600" cy="147294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Router Firewall, filters packet-by-packet. Decision to forward/drop based on:</a:t>
            </a:r>
          </a:p>
          <a:p>
            <a:pPr lvl="1"/>
            <a:r>
              <a:rPr lang="en-US" b="1" dirty="0">
                <a:latin typeface="Gill Sans MT" charset="0"/>
              </a:rPr>
              <a:t>IP </a:t>
            </a:r>
            <a:r>
              <a:rPr lang="en-US" dirty="0">
                <a:latin typeface="Gill Sans MT" charset="0"/>
              </a:rPr>
              <a:t>addresses</a:t>
            </a:r>
            <a:r>
              <a:rPr lang="en-US" b="1" dirty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(</a:t>
            </a:r>
            <a:r>
              <a:rPr lang="en-US" dirty="0" err="1">
                <a:latin typeface="Gill Sans MT" charset="0"/>
              </a:rPr>
              <a:t>Src</a:t>
            </a:r>
            <a:r>
              <a:rPr lang="en-US" dirty="0">
                <a:latin typeface="Gill Sans MT" charset="0"/>
              </a:rPr>
              <a:t> &amp; Dest)</a:t>
            </a:r>
          </a:p>
          <a:p>
            <a:pPr lvl="1"/>
            <a:r>
              <a:rPr lang="en-US" b="1" dirty="0">
                <a:latin typeface="Gill Sans MT" charset="0"/>
              </a:rPr>
              <a:t>Port </a:t>
            </a:r>
            <a:r>
              <a:rPr lang="en-US" dirty="0">
                <a:latin typeface="Gill Sans MT" charset="0"/>
              </a:rPr>
              <a:t>numbers</a:t>
            </a:r>
            <a:r>
              <a:rPr lang="en-US" b="1" dirty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(</a:t>
            </a:r>
            <a:r>
              <a:rPr lang="en-US" dirty="0" err="1">
                <a:latin typeface="Gill Sans MT" charset="0"/>
              </a:rPr>
              <a:t>Src</a:t>
            </a:r>
            <a:r>
              <a:rPr lang="en-US" dirty="0">
                <a:latin typeface="Gill Sans MT" charset="0"/>
              </a:rPr>
              <a:t> &amp; Dest)</a:t>
            </a:r>
          </a:p>
          <a:p>
            <a:pPr lvl="1"/>
            <a:r>
              <a:rPr lang="en-US" dirty="0">
                <a:latin typeface="Gill Sans MT" charset="0"/>
              </a:rPr>
              <a:t>ICMP</a:t>
            </a:r>
            <a:r>
              <a:rPr lang="en-US" b="1" dirty="0">
                <a:latin typeface="Gill Sans MT" charset="0"/>
              </a:rPr>
              <a:t> message type</a:t>
            </a:r>
          </a:p>
          <a:p>
            <a:pPr lvl="1"/>
            <a:r>
              <a:rPr lang="en-US" dirty="0">
                <a:latin typeface="Gill Sans MT" charset="0"/>
              </a:rPr>
              <a:t>TCP </a:t>
            </a:r>
            <a:r>
              <a:rPr lang="en-US" b="1" dirty="0">
                <a:latin typeface="Gill Sans MT" charset="0"/>
              </a:rPr>
              <a:t>SYN</a:t>
            </a:r>
            <a:r>
              <a:rPr lang="en-US" dirty="0">
                <a:latin typeface="Gill Sans MT" charset="0"/>
              </a:rPr>
              <a:t> and </a:t>
            </a:r>
            <a:r>
              <a:rPr lang="en-US" b="1" dirty="0">
                <a:latin typeface="Gill Sans MT" charset="0"/>
              </a:rPr>
              <a:t>ACK</a:t>
            </a:r>
            <a:r>
              <a:rPr lang="en-US" dirty="0">
                <a:latin typeface="Gill Sans MT" charset="0"/>
              </a:rPr>
              <a:t> bits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reeform 17">
            <a:extLst>
              <a:ext uri="{FF2B5EF4-FFF2-40B4-BE49-F238E27FC236}">
                <a16:creationId xmlns:a16="http://schemas.microsoft.com/office/drawing/2014/main" id="{33ED7B28-75D6-CB42-828A-4FC188C146AA}"/>
              </a:ext>
            </a:extLst>
          </p:cNvPr>
          <p:cNvSpPr>
            <a:spLocks/>
          </p:cNvSpPr>
          <p:nvPr/>
        </p:nvSpPr>
        <p:spPr bwMode="auto">
          <a:xfrm>
            <a:off x="2702949" y="2380738"/>
            <a:ext cx="3648075" cy="1806575"/>
          </a:xfrm>
          <a:custGeom>
            <a:avLst/>
            <a:gdLst>
              <a:gd name="T0" fmla="*/ 2147483647 w 1672"/>
              <a:gd name="T1" fmla="*/ 2147483647 h 977"/>
              <a:gd name="T2" fmla="*/ 2147483647 w 1672"/>
              <a:gd name="T3" fmla="*/ 2147483647 h 977"/>
              <a:gd name="T4" fmla="*/ 2147483647 w 1672"/>
              <a:gd name="T5" fmla="*/ 2147483647 h 977"/>
              <a:gd name="T6" fmla="*/ 2147483647 w 1672"/>
              <a:gd name="T7" fmla="*/ 2147483647 h 977"/>
              <a:gd name="T8" fmla="*/ 2147483647 w 1672"/>
              <a:gd name="T9" fmla="*/ 2147483647 h 977"/>
              <a:gd name="T10" fmla="*/ 2147483647 w 1672"/>
              <a:gd name="T11" fmla="*/ 2147483647 h 977"/>
              <a:gd name="T12" fmla="*/ 2147483647 w 1672"/>
              <a:gd name="T13" fmla="*/ 2147483647 h 977"/>
              <a:gd name="T14" fmla="*/ 2147483647 w 1672"/>
              <a:gd name="T15" fmla="*/ 2147483647 h 977"/>
              <a:gd name="T16" fmla="*/ 2147483647 w 1672"/>
              <a:gd name="T17" fmla="*/ 2147483647 h 977"/>
              <a:gd name="T18" fmla="*/ 2147483647 w 1672"/>
              <a:gd name="T19" fmla="*/ 2147483647 h 977"/>
              <a:gd name="T20" fmla="*/ 2147483647 w 1672"/>
              <a:gd name="T21" fmla="*/ 2147483647 h 977"/>
              <a:gd name="T22" fmla="*/ 2147483647 w 1672"/>
              <a:gd name="T23" fmla="*/ 2147483647 h 977"/>
              <a:gd name="T24" fmla="*/ 2147483647 w 1672"/>
              <a:gd name="T25" fmla="*/ 2147483647 h 977"/>
              <a:gd name="T26" fmla="*/ 2147483647 w 1672"/>
              <a:gd name="T27" fmla="*/ 2147483647 h 977"/>
              <a:gd name="T28" fmla="*/ 2147483647 w 1672"/>
              <a:gd name="T29" fmla="*/ 2147483647 h 977"/>
              <a:gd name="T30" fmla="*/ 2147483647 w 1672"/>
              <a:gd name="T31" fmla="*/ 2147483647 h 977"/>
              <a:gd name="T32" fmla="*/ 2147483647 w 1672"/>
              <a:gd name="T33" fmla="*/ 2147483647 h 977"/>
              <a:gd name="T34" fmla="*/ 2147483647 w 1672"/>
              <a:gd name="T35" fmla="*/ 2147483647 h 977"/>
              <a:gd name="T36" fmla="*/ 2147483647 w 1672"/>
              <a:gd name="T37" fmla="*/ 2147483647 h 977"/>
              <a:gd name="T38" fmla="*/ 2147483647 w 1672"/>
              <a:gd name="T39" fmla="*/ 2147483647 h 977"/>
              <a:gd name="T40" fmla="*/ 2147483647 w 1672"/>
              <a:gd name="T41" fmla="*/ 2147483647 h 977"/>
              <a:gd name="T42" fmla="*/ 2147483647 w 1672"/>
              <a:gd name="T43" fmla="*/ 2147483647 h 977"/>
              <a:gd name="T44" fmla="*/ 2147483647 w 1672"/>
              <a:gd name="T45" fmla="*/ 2147483647 h 977"/>
              <a:gd name="T46" fmla="*/ 2147483647 w 1672"/>
              <a:gd name="T47" fmla="*/ 2147483647 h 977"/>
              <a:gd name="T48" fmla="*/ 2147483647 w 1672"/>
              <a:gd name="T49" fmla="*/ 2147483647 h 977"/>
              <a:gd name="T50" fmla="*/ 2147483647 w 1672"/>
              <a:gd name="T51" fmla="*/ 2147483647 h 977"/>
              <a:gd name="T52" fmla="*/ 2147483647 w 1672"/>
              <a:gd name="T53" fmla="*/ 2147483647 h 977"/>
              <a:gd name="T54" fmla="*/ 2147483647 w 1672"/>
              <a:gd name="T55" fmla="*/ 2147483647 h 977"/>
              <a:gd name="T56" fmla="*/ 2147483647 w 1672"/>
              <a:gd name="T57" fmla="*/ 2147483647 h 977"/>
              <a:gd name="T58" fmla="*/ 2147483647 w 1672"/>
              <a:gd name="T59" fmla="*/ 2147483647 h 977"/>
              <a:gd name="T60" fmla="*/ 2147483647 w 1672"/>
              <a:gd name="T61" fmla="*/ 2147483647 h 977"/>
              <a:gd name="T62" fmla="*/ 2147483647 w 1672"/>
              <a:gd name="T63" fmla="*/ 2147483647 h 977"/>
              <a:gd name="T64" fmla="*/ 2147483647 w 1672"/>
              <a:gd name="T65" fmla="*/ 2147483647 h 977"/>
              <a:gd name="T66" fmla="*/ 2147483647 w 1672"/>
              <a:gd name="T67" fmla="*/ 2147483647 h 977"/>
              <a:gd name="T68" fmla="*/ 2147483647 w 1672"/>
              <a:gd name="T69" fmla="*/ 2147483647 h 977"/>
              <a:gd name="T70" fmla="*/ 2147483647 w 1672"/>
              <a:gd name="T71" fmla="*/ 2147483647 h 977"/>
              <a:gd name="T72" fmla="*/ 2147483647 w 1672"/>
              <a:gd name="T73" fmla="*/ 2147483647 h 977"/>
              <a:gd name="T74" fmla="*/ 2147483647 w 1672"/>
              <a:gd name="T75" fmla="*/ 2147483647 h 977"/>
              <a:gd name="T76" fmla="*/ 2147483647 w 1672"/>
              <a:gd name="T77" fmla="*/ 2147483647 h 977"/>
              <a:gd name="T78" fmla="*/ 2147483647 w 1672"/>
              <a:gd name="T79" fmla="*/ 2147483647 h 977"/>
              <a:gd name="T80" fmla="*/ 2147483647 w 1672"/>
              <a:gd name="T81" fmla="*/ 2147483647 h 977"/>
              <a:gd name="T82" fmla="*/ 2147483647 w 1672"/>
              <a:gd name="T83" fmla="*/ 2147483647 h 977"/>
              <a:gd name="T84" fmla="*/ 2147483647 w 1672"/>
              <a:gd name="T85" fmla="*/ 2147483647 h 977"/>
              <a:gd name="T86" fmla="*/ 2147483647 w 1672"/>
              <a:gd name="T87" fmla="*/ 2147483647 h 977"/>
              <a:gd name="T88" fmla="*/ 0 w 1672"/>
              <a:gd name="T89" fmla="*/ 2147483647 h 977"/>
              <a:gd name="T90" fmla="*/ 2147483647 w 1672"/>
              <a:gd name="T91" fmla="*/ 2147483647 h 977"/>
              <a:gd name="T92" fmla="*/ 2147483647 w 1672"/>
              <a:gd name="T93" fmla="*/ 2147483647 h 977"/>
              <a:gd name="T94" fmla="*/ 0 w 1672"/>
              <a:gd name="T95" fmla="*/ 2147483647 h 977"/>
              <a:gd name="T96" fmla="*/ 2147483647 w 1672"/>
              <a:gd name="T97" fmla="*/ 2147483647 h 977"/>
              <a:gd name="T98" fmla="*/ 2147483647 w 1672"/>
              <a:gd name="T99" fmla="*/ 2147483647 h 977"/>
              <a:gd name="T100" fmla="*/ 2147483647 w 1672"/>
              <a:gd name="T101" fmla="*/ 2147483647 h 977"/>
              <a:gd name="T102" fmla="*/ 2147483647 w 1672"/>
              <a:gd name="T103" fmla="*/ 2147483647 h 97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672"/>
              <a:gd name="T157" fmla="*/ 0 h 977"/>
              <a:gd name="T158" fmla="*/ 1672 w 1672"/>
              <a:gd name="T159" fmla="*/ 977 h 97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672" h="977">
                <a:moveTo>
                  <a:pt x="54" y="16"/>
                </a:moveTo>
                <a:lnTo>
                  <a:pt x="57" y="14"/>
                </a:lnTo>
                <a:lnTo>
                  <a:pt x="61" y="10"/>
                </a:lnTo>
                <a:lnTo>
                  <a:pt x="69" y="7"/>
                </a:lnTo>
                <a:lnTo>
                  <a:pt x="77" y="3"/>
                </a:lnTo>
                <a:lnTo>
                  <a:pt x="86" y="1"/>
                </a:lnTo>
                <a:lnTo>
                  <a:pt x="96" y="0"/>
                </a:lnTo>
                <a:lnTo>
                  <a:pt x="105" y="0"/>
                </a:lnTo>
                <a:lnTo>
                  <a:pt x="116" y="0"/>
                </a:lnTo>
                <a:lnTo>
                  <a:pt x="127" y="1"/>
                </a:lnTo>
                <a:lnTo>
                  <a:pt x="138" y="3"/>
                </a:lnTo>
                <a:lnTo>
                  <a:pt x="149" y="6"/>
                </a:lnTo>
                <a:lnTo>
                  <a:pt x="161" y="9"/>
                </a:lnTo>
                <a:lnTo>
                  <a:pt x="174" y="13"/>
                </a:lnTo>
                <a:lnTo>
                  <a:pt x="187" y="17"/>
                </a:lnTo>
                <a:lnTo>
                  <a:pt x="200" y="22"/>
                </a:lnTo>
                <a:lnTo>
                  <a:pt x="212" y="27"/>
                </a:lnTo>
                <a:lnTo>
                  <a:pt x="225" y="31"/>
                </a:lnTo>
                <a:lnTo>
                  <a:pt x="253" y="43"/>
                </a:lnTo>
                <a:lnTo>
                  <a:pt x="281" y="54"/>
                </a:lnTo>
                <a:lnTo>
                  <a:pt x="309" y="65"/>
                </a:lnTo>
                <a:lnTo>
                  <a:pt x="338" y="76"/>
                </a:lnTo>
                <a:lnTo>
                  <a:pt x="352" y="82"/>
                </a:lnTo>
                <a:lnTo>
                  <a:pt x="366" y="86"/>
                </a:lnTo>
                <a:lnTo>
                  <a:pt x="380" y="90"/>
                </a:lnTo>
                <a:lnTo>
                  <a:pt x="394" y="95"/>
                </a:lnTo>
                <a:lnTo>
                  <a:pt x="408" y="97"/>
                </a:lnTo>
                <a:lnTo>
                  <a:pt x="422" y="100"/>
                </a:lnTo>
                <a:lnTo>
                  <a:pt x="436" y="103"/>
                </a:lnTo>
                <a:lnTo>
                  <a:pt x="451" y="104"/>
                </a:lnTo>
                <a:lnTo>
                  <a:pt x="465" y="105"/>
                </a:lnTo>
                <a:lnTo>
                  <a:pt x="477" y="105"/>
                </a:lnTo>
                <a:lnTo>
                  <a:pt x="491" y="105"/>
                </a:lnTo>
                <a:lnTo>
                  <a:pt x="504" y="105"/>
                </a:lnTo>
                <a:lnTo>
                  <a:pt x="518" y="104"/>
                </a:lnTo>
                <a:lnTo>
                  <a:pt x="532" y="104"/>
                </a:lnTo>
                <a:lnTo>
                  <a:pt x="559" y="100"/>
                </a:lnTo>
                <a:lnTo>
                  <a:pt x="586" y="98"/>
                </a:lnTo>
                <a:lnTo>
                  <a:pt x="614" y="95"/>
                </a:lnTo>
                <a:lnTo>
                  <a:pt x="641" y="90"/>
                </a:lnTo>
                <a:lnTo>
                  <a:pt x="670" y="86"/>
                </a:lnTo>
                <a:lnTo>
                  <a:pt x="698" y="83"/>
                </a:lnTo>
                <a:lnTo>
                  <a:pt x="727" y="79"/>
                </a:lnTo>
                <a:lnTo>
                  <a:pt x="757" y="77"/>
                </a:lnTo>
                <a:lnTo>
                  <a:pt x="774" y="76"/>
                </a:lnTo>
                <a:lnTo>
                  <a:pt x="789" y="75"/>
                </a:lnTo>
                <a:lnTo>
                  <a:pt x="804" y="75"/>
                </a:lnTo>
                <a:lnTo>
                  <a:pt x="820" y="75"/>
                </a:lnTo>
                <a:lnTo>
                  <a:pt x="837" y="76"/>
                </a:lnTo>
                <a:lnTo>
                  <a:pt x="853" y="76"/>
                </a:lnTo>
                <a:lnTo>
                  <a:pt x="871" y="77"/>
                </a:lnTo>
                <a:lnTo>
                  <a:pt x="888" y="79"/>
                </a:lnTo>
                <a:lnTo>
                  <a:pt x="906" y="82"/>
                </a:lnTo>
                <a:lnTo>
                  <a:pt x="923" y="84"/>
                </a:lnTo>
                <a:lnTo>
                  <a:pt x="942" y="88"/>
                </a:lnTo>
                <a:lnTo>
                  <a:pt x="961" y="91"/>
                </a:lnTo>
                <a:lnTo>
                  <a:pt x="980" y="95"/>
                </a:lnTo>
                <a:lnTo>
                  <a:pt x="1003" y="98"/>
                </a:lnTo>
                <a:lnTo>
                  <a:pt x="1024" y="102"/>
                </a:lnTo>
                <a:lnTo>
                  <a:pt x="1046" y="106"/>
                </a:lnTo>
                <a:lnTo>
                  <a:pt x="1069" y="110"/>
                </a:lnTo>
                <a:lnTo>
                  <a:pt x="1092" y="114"/>
                </a:lnTo>
                <a:lnTo>
                  <a:pt x="1117" y="119"/>
                </a:lnTo>
                <a:lnTo>
                  <a:pt x="1141" y="124"/>
                </a:lnTo>
                <a:lnTo>
                  <a:pt x="1190" y="134"/>
                </a:lnTo>
                <a:lnTo>
                  <a:pt x="1239" y="146"/>
                </a:lnTo>
                <a:lnTo>
                  <a:pt x="1288" y="159"/>
                </a:lnTo>
                <a:lnTo>
                  <a:pt x="1313" y="166"/>
                </a:lnTo>
                <a:lnTo>
                  <a:pt x="1337" y="173"/>
                </a:lnTo>
                <a:lnTo>
                  <a:pt x="1361" y="180"/>
                </a:lnTo>
                <a:lnTo>
                  <a:pt x="1384" y="187"/>
                </a:lnTo>
                <a:lnTo>
                  <a:pt x="1406" y="195"/>
                </a:lnTo>
                <a:lnTo>
                  <a:pt x="1429" y="203"/>
                </a:lnTo>
                <a:lnTo>
                  <a:pt x="1450" y="211"/>
                </a:lnTo>
                <a:lnTo>
                  <a:pt x="1471" y="220"/>
                </a:lnTo>
                <a:lnTo>
                  <a:pt x="1490" y="229"/>
                </a:lnTo>
                <a:lnTo>
                  <a:pt x="1509" y="238"/>
                </a:lnTo>
                <a:lnTo>
                  <a:pt x="1527" y="248"/>
                </a:lnTo>
                <a:lnTo>
                  <a:pt x="1535" y="252"/>
                </a:lnTo>
                <a:lnTo>
                  <a:pt x="1543" y="258"/>
                </a:lnTo>
                <a:lnTo>
                  <a:pt x="1551" y="263"/>
                </a:lnTo>
                <a:lnTo>
                  <a:pt x="1558" y="267"/>
                </a:lnTo>
                <a:lnTo>
                  <a:pt x="1565" y="273"/>
                </a:lnTo>
                <a:lnTo>
                  <a:pt x="1572" y="279"/>
                </a:lnTo>
                <a:lnTo>
                  <a:pt x="1579" y="284"/>
                </a:lnTo>
                <a:lnTo>
                  <a:pt x="1585" y="290"/>
                </a:lnTo>
                <a:lnTo>
                  <a:pt x="1591" y="296"/>
                </a:lnTo>
                <a:lnTo>
                  <a:pt x="1597" y="301"/>
                </a:lnTo>
                <a:lnTo>
                  <a:pt x="1607" y="313"/>
                </a:lnTo>
                <a:lnTo>
                  <a:pt x="1616" y="326"/>
                </a:lnTo>
                <a:lnTo>
                  <a:pt x="1625" y="340"/>
                </a:lnTo>
                <a:lnTo>
                  <a:pt x="1633" y="355"/>
                </a:lnTo>
                <a:lnTo>
                  <a:pt x="1640" y="370"/>
                </a:lnTo>
                <a:lnTo>
                  <a:pt x="1647" y="385"/>
                </a:lnTo>
                <a:lnTo>
                  <a:pt x="1651" y="403"/>
                </a:lnTo>
                <a:lnTo>
                  <a:pt x="1656" y="419"/>
                </a:lnTo>
                <a:lnTo>
                  <a:pt x="1661" y="438"/>
                </a:lnTo>
                <a:lnTo>
                  <a:pt x="1664" y="456"/>
                </a:lnTo>
                <a:lnTo>
                  <a:pt x="1667" y="474"/>
                </a:lnTo>
                <a:lnTo>
                  <a:pt x="1669" y="493"/>
                </a:lnTo>
                <a:lnTo>
                  <a:pt x="1671" y="512"/>
                </a:lnTo>
                <a:lnTo>
                  <a:pt x="1671" y="530"/>
                </a:lnTo>
                <a:lnTo>
                  <a:pt x="1672" y="550"/>
                </a:lnTo>
                <a:lnTo>
                  <a:pt x="1671" y="569"/>
                </a:lnTo>
                <a:lnTo>
                  <a:pt x="1671" y="588"/>
                </a:lnTo>
                <a:lnTo>
                  <a:pt x="1670" y="607"/>
                </a:lnTo>
                <a:lnTo>
                  <a:pt x="1668" y="626"/>
                </a:lnTo>
                <a:lnTo>
                  <a:pt x="1665" y="645"/>
                </a:lnTo>
                <a:lnTo>
                  <a:pt x="1663" y="662"/>
                </a:lnTo>
                <a:lnTo>
                  <a:pt x="1660" y="680"/>
                </a:lnTo>
                <a:lnTo>
                  <a:pt x="1656" y="697"/>
                </a:lnTo>
                <a:lnTo>
                  <a:pt x="1651" y="715"/>
                </a:lnTo>
                <a:lnTo>
                  <a:pt x="1648" y="731"/>
                </a:lnTo>
                <a:lnTo>
                  <a:pt x="1643" y="747"/>
                </a:lnTo>
                <a:lnTo>
                  <a:pt x="1637" y="762"/>
                </a:lnTo>
                <a:lnTo>
                  <a:pt x="1632" y="776"/>
                </a:lnTo>
                <a:lnTo>
                  <a:pt x="1626" y="790"/>
                </a:lnTo>
                <a:lnTo>
                  <a:pt x="1620" y="803"/>
                </a:lnTo>
                <a:lnTo>
                  <a:pt x="1614" y="814"/>
                </a:lnTo>
                <a:lnTo>
                  <a:pt x="1607" y="825"/>
                </a:lnTo>
                <a:lnTo>
                  <a:pt x="1600" y="834"/>
                </a:lnTo>
                <a:lnTo>
                  <a:pt x="1592" y="843"/>
                </a:lnTo>
                <a:lnTo>
                  <a:pt x="1584" y="852"/>
                </a:lnTo>
                <a:lnTo>
                  <a:pt x="1574" y="859"/>
                </a:lnTo>
                <a:lnTo>
                  <a:pt x="1564" y="867"/>
                </a:lnTo>
                <a:lnTo>
                  <a:pt x="1553" y="873"/>
                </a:lnTo>
                <a:lnTo>
                  <a:pt x="1543" y="879"/>
                </a:lnTo>
                <a:lnTo>
                  <a:pt x="1531" y="884"/>
                </a:lnTo>
                <a:lnTo>
                  <a:pt x="1518" y="890"/>
                </a:lnTo>
                <a:lnTo>
                  <a:pt x="1506" y="895"/>
                </a:lnTo>
                <a:lnTo>
                  <a:pt x="1493" y="898"/>
                </a:lnTo>
                <a:lnTo>
                  <a:pt x="1479" y="902"/>
                </a:lnTo>
                <a:lnTo>
                  <a:pt x="1465" y="905"/>
                </a:lnTo>
                <a:lnTo>
                  <a:pt x="1451" y="909"/>
                </a:lnTo>
                <a:lnTo>
                  <a:pt x="1436" y="912"/>
                </a:lnTo>
                <a:lnTo>
                  <a:pt x="1420" y="915"/>
                </a:lnTo>
                <a:lnTo>
                  <a:pt x="1390" y="919"/>
                </a:lnTo>
                <a:lnTo>
                  <a:pt x="1358" y="923"/>
                </a:lnTo>
                <a:lnTo>
                  <a:pt x="1326" y="926"/>
                </a:lnTo>
                <a:lnTo>
                  <a:pt x="1293" y="930"/>
                </a:lnTo>
                <a:lnTo>
                  <a:pt x="1259" y="932"/>
                </a:lnTo>
                <a:lnTo>
                  <a:pt x="1227" y="936"/>
                </a:lnTo>
                <a:lnTo>
                  <a:pt x="1194" y="939"/>
                </a:lnTo>
                <a:lnTo>
                  <a:pt x="1162" y="944"/>
                </a:lnTo>
                <a:lnTo>
                  <a:pt x="1146" y="946"/>
                </a:lnTo>
                <a:lnTo>
                  <a:pt x="1130" y="949"/>
                </a:lnTo>
                <a:lnTo>
                  <a:pt x="1112" y="950"/>
                </a:lnTo>
                <a:lnTo>
                  <a:pt x="1095" y="952"/>
                </a:lnTo>
                <a:lnTo>
                  <a:pt x="1077" y="954"/>
                </a:lnTo>
                <a:lnTo>
                  <a:pt x="1059" y="956"/>
                </a:lnTo>
                <a:lnTo>
                  <a:pt x="1041" y="958"/>
                </a:lnTo>
                <a:lnTo>
                  <a:pt x="1022" y="959"/>
                </a:lnTo>
                <a:lnTo>
                  <a:pt x="984" y="963"/>
                </a:lnTo>
                <a:lnTo>
                  <a:pt x="945" y="966"/>
                </a:lnTo>
                <a:lnTo>
                  <a:pt x="907" y="969"/>
                </a:lnTo>
                <a:lnTo>
                  <a:pt x="867" y="970"/>
                </a:lnTo>
                <a:lnTo>
                  <a:pt x="829" y="972"/>
                </a:lnTo>
                <a:lnTo>
                  <a:pt x="791" y="973"/>
                </a:lnTo>
                <a:lnTo>
                  <a:pt x="773" y="974"/>
                </a:lnTo>
                <a:lnTo>
                  <a:pt x="754" y="974"/>
                </a:lnTo>
                <a:lnTo>
                  <a:pt x="736" y="976"/>
                </a:lnTo>
                <a:lnTo>
                  <a:pt x="718" y="976"/>
                </a:lnTo>
                <a:lnTo>
                  <a:pt x="701" y="976"/>
                </a:lnTo>
                <a:lnTo>
                  <a:pt x="684" y="977"/>
                </a:lnTo>
                <a:lnTo>
                  <a:pt x="668" y="977"/>
                </a:lnTo>
                <a:lnTo>
                  <a:pt x="651" y="977"/>
                </a:lnTo>
                <a:lnTo>
                  <a:pt x="636" y="977"/>
                </a:lnTo>
                <a:lnTo>
                  <a:pt x="621" y="977"/>
                </a:lnTo>
                <a:lnTo>
                  <a:pt x="607" y="977"/>
                </a:lnTo>
                <a:lnTo>
                  <a:pt x="593" y="977"/>
                </a:lnTo>
                <a:lnTo>
                  <a:pt x="580" y="976"/>
                </a:lnTo>
                <a:lnTo>
                  <a:pt x="567" y="976"/>
                </a:lnTo>
                <a:lnTo>
                  <a:pt x="556" y="976"/>
                </a:lnTo>
                <a:lnTo>
                  <a:pt x="544" y="974"/>
                </a:lnTo>
                <a:lnTo>
                  <a:pt x="532" y="974"/>
                </a:lnTo>
                <a:lnTo>
                  <a:pt x="522" y="974"/>
                </a:lnTo>
                <a:lnTo>
                  <a:pt x="511" y="973"/>
                </a:lnTo>
                <a:lnTo>
                  <a:pt x="502" y="972"/>
                </a:lnTo>
                <a:lnTo>
                  <a:pt x="493" y="972"/>
                </a:lnTo>
                <a:lnTo>
                  <a:pt x="483" y="971"/>
                </a:lnTo>
                <a:lnTo>
                  <a:pt x="474" y="970"/>
                </a:lnTo>
                <a:lnTo>
                  <a:pt x="465" y="969"/>
                </a:lnTo>
                <a:lnTo>
                  <a:pt x="448" y="966"/>
                </a:lnTo>
                <a:lnTo>
                  <a:pt x="432" y="964"/>
                </a:lnTo>
                <a:lnTo>
                  <a:pt x="417" y="960"/>
                </a:lnTo>
                <a:lnTo>
                  <a:pt x="401" y="958"/>
                </a:lnTo>
                <a:lnTo>
                  <a:pt x="372" y="950"/>
                </a:lnTo>
                <a:lnTo>
                  <a:pt x="357" y="946"/>
                </a:lnTo>
                <a:lnTo>
                  <a:pt x="342" y="942"/>
                </a:lnTo>
                <a:lnTo>
                  <a:pt x="326" y="937"/>
                </a:lnTo>
                <a:lnTo>
                  <a:pt x="308" y="932"/>
                </a:lnTo>
                <a:lnTo>
                  <a:pt x="291" y="928"/>
                </a:lnTo>
                <a:lnTo>
                  <a:pt x="273" y="923"/>
                </a:lnTo>
                <a:lnTo>
                  <a:pt x="254" y="918"/>
                </a:lnTo>
                <a:lnTo>
                  <a:pt x="236" y="914"/>
                </a:lnTo>
                <a:lnTo>
                  <a:pt x="216" y="908"/>
                </a:lnTo>
                <a:lnTo>
                  <a:pt x="197" y="903"/>
                </a:lnTo>
                <a:lnTo>
                  <a:pt x="179" y="897"/>
                </a:lnTo>
                <a:lnTo>
                  <a:pt x="160" y="891"/>
                </a:lnTo>
                <a:lnTo>
                  <a:pt x="142" y="886"/>
                </a:lnTo>
                <a:lnTo>
                  <a:pt x="125" y="877"/>
                </a:lnTo>
                <a:lnTo>
                  <a:pt x="109" y="870"/>
                </a:lnTo>
                <a:lnTo>
                  <a:pt x="92" y="861"/>
                </a:lnTo>
                <a:lnTo>
                  <a:pt x="85" y="856"/>
                </a:lnTo>
                <a:lnTo>
                  <a:pt x="78" y="852"/>
                </a:lnTo>
                <a:lnTo>
                  <a:pt x="71" y="846"/>
                </a:lnTo>
                <a:lnTo>
                  <a:pt x="64" y="841"/>
                </a:lnTo>
                <a:lnTo>
                  <a:pt x="58" y="835"/>
                </a:lnTo>
                <a:lnTo>
                  <a:pt x="53" y="828"/>
                </a:lnTo>
                <a:lnTo>
                  <a:pt x="47" y="822"/>
                </a:lnTo>
                <a:lnTo>
                  <a:pt x="42" y="815"/>
                </a:lnTo>
                <a:lnTo>
                  <a:pt x="37" y="808"/>
                </a:lnTo>
                <a:lnTo>
                  <a:pt x="34" y="801"/>
                </a:lnTo>
                <a:lnTo>
                  <a:pt x="29" y="793"/>
                </a:lnTo>
                <a:lnTo>
                  <a:pt x="26" y="786"/>
                </a:lnTo>
                <a:lnTo>
                  <a:pt x="22" y="778"/>
                </a:lnTo>
                <a:lnTo>
                  <a:pt x="20" y="770"/>
                </a:lnTo>
                <a:lnTo>
                  <a:pt x="14" y="752"/>
                </a:lnTo>
                <a:lnTo>
                  <a:pt x="9" y="735"/>
                </a:lnTo>
                <a:lnTo>
                  <a:pt x="7" y="716"/>
                </a:lnTo>
                <a:lnTo>
                  <a:pt x="5" y="696"/>
                </a:lnTo>
                <a:lnTo>
                  <a:pt x="2" y="675"/>
                </a:lnTo>
                <a:lnTo>
                  <a:pt x="1" y="654"/>
                </a:lnTo>
                <a:lnTo>
                  <a:pt x="1" y="633"/>
                </a:lnTo>
                <a:lnTo>
                  <a:pt x="0" y="611"/>
                </a:lnTo>
                <a:lnTo>
                  <a:pt x="0" y="588"/>
                </a:lnTo>
                <a:lnTo>
                  <a:pt x="1" y="564"/>
                </a:lnTo>
                <a:lnTo>
                  <a:pt x="1" y="540"/>
                </a:lnTo>
                <a:lnTo>
                  <a:pt x="2" y="515"/>
                </a:lnTo>
                <a:lnTo>
                  <a:pt x="2" y="491"/>
                </a:lnTo>
                <a:lnTo>
                  <a:pt x="2" y="478"/>
                </a:lnTo>
                <a:lnTo>
                  <a:pt x="2" y="464"/>
                </a:lnTo>
                <a:lnTo>
                  <a:pt x="2" y="450"/>
                </a:lnTo>
                <a:lnTo>
                  <a:pt x="2" y="435"/>
                </a:lnTo>
                <a:lnTo>
                  <a:pt x="1" y="418"/>
                </a:lnTo>
                <a:lnTo>
                  <a:pt x="1" y="402"/>
                </a:lnTo>
                <a:lnTo>
                  <a:pt x="1" y="385"/>
                </a:lnTo>
                <a:lnTo>
                  <a:pt x="0" y="368"/>
                </a:lnTo>
                <a:lnTo>
                  <a:pt x="0" y="350"/>
                </a:lnTo>
                <a:lnTo>
                  <a:pt x="0" y="333"/>
                </a:lnTo>
                <a:lnTo>
                  <a:pt x="0" y="297"/>
                </a:lnTo>
                <a:lnTo>
                  <a:pt x="0" y="260"/>
                </a:lnTo>
                <a:lnTo>
                  <a:pt x="0" y="224"/>
                </a:lnTo>
                <a:lnTo>
                  <a:pt x="1" y="207"/>
                </a:lnTo>
                <a:lnTo>
                  <a:pt x="2" y="189"/>
                </a:lnTo>
                <a:lnTo>
                  <a:pt x="4" y="173"/>
                </a:lnTo>
                <a:lnTo>
                  <a:pt x="5" y="156"/>
                </a:lnTo>
                <a:lnTo>
                  <a:pt x="7" y="140"/>
                </a:lnTo>
                <a:lnTo>
                  <a:pt x="8" y="125"/>
                </a:lnTo>
                <a:lnTo>
                  <a:pt x="12" y="110"/>
                </a:lnTo>
                <a:lnTo>
                  <a:pt x="14" y="96"/>
                </a:lnTo>
                <a:lnTo>
                  <a:pt x="18" y="82"/>
                </a:lnTo>
                <a:lnTo>
                  <a:pt x="21" y="70"/>
                </a:lnTo>
                <a:lnTo>
                  <a:pt x="26" y="58"/>
                </a:lnTo>
                <a:lnTo>
                  <a:pt x="29" y="48"/>
                </a:lnTo>
                <a:lnTo>
                  <a:pt x="35" y="37"/>
                </a:lnTo>
                <a:lnTo>
                  <a:pt x="37" y="34"/>
                </a:lnTo>
                <a:lnTo>
                  <a:pt x="41" y="29"/>
                </a:lnTo>
                <a:lnTo>
                  <a:pt x="43" y="26"/>
                </a:lnTo>
                <a:lnTo>
                  <a:pt x="47" y="22"/>
                </a:lnTo>
                <a:lnTo>
                  <a:pt x="50" y="19"/>
                </a:lnTo>
                <a:lnTo>
                  <a:pt x="54" y="1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Rectangle 198">
            <a:extLst>
              <a:ext uri="{FF2B5EF4-FFF2-40B4-BE49-F238E27FC236}">
                <a16:creationId xmlns:a16="http://schemas.microsoft.com/office/drawing/2014/main" id="{B3A42A8B-A46F-544A-8E9E-B82F58950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0362" y="3482463"/>
            <a:ext cx="412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 dirty="0">
                <a:solidFill>
                  <a:srgbClr val="000000"/>
                </a:solidFill>
              </a:rPr>
              <a:t> </a:t>
            </a:r>
            <a:endParaRPr lang="en-US" dirty="0"/>
          </a:p>
        </p:txBody>
      </p:sp>
      <p:sp>
        <p:nvSpPr>
          <p:cNvPr id="6" name="Line 334">
            <a:extLst>
              <a:ext uri="{FF2B5EF4-FFF2-40B4-BE49-F238E27FC236}">
                <a16:creationId xmlns:a16="http://schemas.microsoft.com/office/drawing/2014/main" id="{348FD8D2-BE8C-1B4A-BF0A-29870B50CD61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4024" y="3330063"/>
            <a:ext cx="836613" cy="18097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" name="Freeform 346">
            <a:extLst>
              <a:ext uri="{FF2B5EF4-FFF2-40B4-BE49-F238E27FC236}">
                <a16:creationId xmlns:a16="http://schemas.microsoft.com/office/drawing/2014/main" id="{5EF05992-AECE-DA45-9362-72D89469DD43}"/>
              </a:ext>
            </a:extLst>
          </p:cNvPr>
          <p:cNvSpPr>
            <a:spLocks/>
          </p:cNvSpPr>
          <p:nvPr/>
        </p:nvSpPr>
        <p:spPr bwMode="auto">
          <a:xfrm>
            <a:off x="7428937" y="3036376"/>
            <a:ext cx="1901825" cy="1141412"/>
          </a:xfrm>
          <a:custGeom>
            <a:avLst/>
            <a:gdLst>
              <a:gd name="T0" fmla="*/ 2147483647 w 1198"/>
              <a:gd name="T1" fmla="*/ 2147483647 h 719"/>
              <a:gd name="T2" fmla="*/ 2147483647 w 1198"/>
              <a:gd name="T3" fmla="*/ 0 h 719"/>
              <a:gd name="T4" fmla="*/ 2147483647 w 1198"/>
              <a:gd name="T5" fmla="*/ 2147483647 h 719"/>
              <a:gd name="T6" fmla="*/ 2147483647 w 1198"/>
              <a:gd name="T7" fmla="*/ 2147483647 h 719"/>
              <a:gd name="T8" fmla="*/ 2147483647 w 1198"/>
              <a:gd name="T9" fmla="*/ 2147483647 h 719"/>
              <a:gd name="T10" fmla="*/ 2147483647 w 1198"/>
              <a:gd name="T11" fmla="*/ 2147483647 h 719"/>
              <a:gd name="T12" fmla="*/ 2147483647 w 1198"/>
              <a:gd name="T13" fmla="*/ 2147483647 h 719"/>
              <a:gd name="T14" fmla="*/ 2147483647 w 1198"/>
              <a:gd name="T15" fmla="*/ 2147483647 h 719"/>
              <a:gd name="T16" fmla="*/ 2147483647 w 1198"/>
              <a:gd name="T17" fmla="*/ 2147483647 h 719"/>
              <a:gd name="T18" fmla="*/ 2147483647 w 1198"/>
              <a:gd name="T19" fmla="*/ 2147483647 h 719"/>
              <a:gd name="T20" fmla="*/ 2147483647 w 1198"/>
              <a:gd name="T21" fmla="*/ 2147483647 h 719"/>
              <a:gd name="T22" fmla="*/ 2147483647 w 1198"/>
              <a:gd name="T23" fmla="*/ 2147483647 h 719"/>
              <a:gd name="T24" fmla="*/ 2147483647 w 1198"/>
              <a:gd name="T25" fmla="*/ 2147483647 h 719"/>
              <a:gd name="T26" fmla="*/ 2147483647 w 1198"/>
              <a:gd name="T27" fmla="*/ 2147483647 h 719"/>
              <a:gd name="T28" fmla="*/ 2147483647 w 1198"/>
              <a:gd name="T29" fmla="*/ 2147483647 h 719"/>
              <a:gd name="T30" fmla="*/ 2147483647 w 1198"/>
              <a:gd name="T31" fmla="*/ 2147483647 h 719"/>
              <a:gd name="T32" fmla="*/ 2147483647 w 1198"/>
              <a:gd name="T33" fmla="*/ 2147483647 h 719"/>
              <a:gd name="T34" fmla="*/ 2147483647 w 1198"/>
              <a:gd name="T35" fmla="*/ 2147483647 h 719"/>
              <a:gd name="T36" fmla="*/ 2147483647 w 1198"/>
              <a:gd name="T37" fmla="*/ 2147483647 h 719"/>
              <a:gd name="T38" fmla="*/ 2147483647 w 1198"/>
              <a:gd name="T39" fmla="*/ 2147483647 h 719"/>
              <a:gd name="T40" fmla="*/ 2147483647 w 1198"/>
              <a:gd name="T41" fmla="*/ 2147483647 h 719"/>
              <a:gd name="T42" fmla="*/ 2147483647 w 1198"/>
              <a:gd name="T43" fmla="*/ 2147483647 h 719"/>
              <a:gd name="T44" fmla="*/ 0 w 1198"/>
              <a:gd name="T45" fmla="*/ 2147483647 h 719"/>
              <a:gd name="T46" fmla="*/ 2147483647 w 1198"/>
              <a:gd name="T47" fmla="*/ 2147483647 h 719"/>
              <a:gd name="T48" fmla="*/ 2147483647 w 1198"/>
              <a:gd name="T49" fmla="*/ 2147483647 h 719"/>
              <a:gd name="T50" fmla="*/ 2147483647 w 1198"/>
              <a:gd name="T51" fmla="*/ 2147483647 h 719"/>
              <a:gd name="T52" fmla="*/ 2147483647 w 1198"/>
              <a:gd name="T53" fmla="*/ 2147483647 h 719"/>
              <a:gd name="T54" fmla="*/ 2147483647 w 1198"/>
              <a:gd name="T55" fmla="*/ 2147483647 h 719"/>
              <a:gd name="T56" fmla="*/ 2147483647 w 1198"/>
              <a:gd name="T57" fmla="*/ 2147483647 h 719"/>
              <a:gd name="T58" fmla="*/ 2147483647 w 1198"/>
              <a:gd name="T59" fmla="*/ 2147483647 h 719"/>
              <a:gd name="T60" fmla="*/ 2147483647 w 1198"/>
              <a:gd name="T61" fmla="*/ 2147483647 h 719"/>
              <a:gd name="T62" fmla="*/ 2147483647 w 1198"/>
              <a:gd name="T63" fmla="*/ 2147483647 h 719"/>
              <a:gd name="T64" fmla="*/ 2147483647 w 1198"/>
              <a:gd name="T65" fmla="*/ 2147483647 h 719"/>
              <a:gd name="T66" fmla="*/ 2147483647 w 1198"/>
              <a:gd name="T67" fmla="*/ 2147483647 h 719"/>
              <a:gd name="T68" fmla="*/ 2147483647 w 1198"/>
              <a:gd name="T69" fmla="*/ 2147483647 h 719"/>
              <a:gd name="T70" fmla="*/ 2147483647 w 1198"/>
              <a:gd name="T71" fmla="*/ 2147483647 h 719"/>
              <a:gd name="T72" fmla="*/ 2147483647 w 1198"/>
              <a:gd name="T73" fmla="*/ 2147483647 h 719"/>
              <a:gd name="T74" fmla="*/ 2147483647 w 1198"/>
              <a:gd name="T75" fmla="*/ 2147483647 h 719"/>
              <a:gd name="T76" fmla="*/ 2147483647 w 1198"/>
              <a:gd name="T77" fmla="*/ 2147483647 h 719"/>
              <a:gd name="T78" fmla="*/ 2147483647 w 1198"/>
              <a:gd name="T79" fmla="*/ 2147483647 h 719"/>
              <a:gd name="T80" fmla="*/ 2147483647 w 1198"/>
              <a:gd name="T81" fmla="*/ 2147483647 h 719"/>
              <a:gd name="T82" fmla="*/ 2147483647 w 1198"/>
              <a:gd name="T83" fmla="*/ 2147483647 h 719"/>
              <a:gd name="T84" fmla="*/ 2147483647 w 1198"/>
              <a:gd name="T85" fmla="*/ 2147483647 h 719"/>
              <a:gd name="T86" fmla="*/ 2147483647 w 1198"/>
              <a:gd name="T87" fmla="*/ 2147483647 h 719"/>
              <a:gd name="T88" fmla="*/ 2147483647 w 1198"/>
              <a:gd name="T89" fmla="*/ 2147483647 h 719"/>
              <a:gd name="T90" fmla="*/ 2147483647 w 1198"/>
              <a:gd name="T91" fmla="*/ 2147483647 h 719"/>
              <a:gd name="T92" fmla="*/ 2147483647 w 1198"/>
              <a:gd name="T93" fmla="*/ 2147483647 h 719"/>
              <a:gd name="T94" fmla="*/ 2147483647 w 1198"/>
              <a:gd name="T95" fmla="*/ 2147483647 h 719"/>
              <a:gd name="T96" fmla="*/ 2147483647 w 1198"/>
              <a:gd name="T97" fmla="*/ 2147483647 h 719"/>
              <a:gd name="T98" fmla="*/ 2147483647 w 1198"/>
              <a:gd name="T99" fmla="*/ 2147483647 h 719"/>
              <a:gd name="T100" fmla="*/ 2147483647 w 1198"/>
              <a:gd name="T101" fmla="*/ 2147483647 h 719"/>
              <a:gd name="T102" fmla="*/ 2147483647 w 1198"/>
              <a:gd name="T103" fmla="*/ 2147483647 h 719"/>
              <a:gd name="T104" fmla="*/ 2147483647 w 1198"/>
              <a:gd name="T105" fmla="*/ 2147483647 h 719"/>
              <a:gd name="T106" fmla="*/ 2147483647 w 1198"/>
              <a:gd name="T107" fmla="*/ 2147483647 h 719"/>
              <a:gd name="T108" fmla="*/ 2147483647 w 1198"/>
              <a:gd name="T109" fmla="*/ 2147483647 h 719"/>
              <a:gd name="T110" fmla="*/ 2147483647 w 1198"/>
              <a:gd name="T111" fmla="*/ 2147483647 h 71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198"/>
              <a:gd name="T169" fmla="*/ 0 h 719"/>
              <a:gd name="T170" fmla="*/ 1198 w 1198"/>
              <a:gd name="T171" fmla="*/ 719 h 71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198" h="719">
                <a:moveTo>
                  <a:pt x="1160" y="13"/>
                </a:moveTo>
                <a:lnTo>
                  <a:pt x="1154" y="9"/>
                </a:lnTo>
                <a:lnTo>
                  <a:pt x="1149" y="5"/>
                </a:lnTo>
                <a:lnTo>
                  <a:pt x="1142" y="3"/>
                </a:lnTo>
                <a:lnTo>
                  <a:pt x="1137" y="2"/>
                </a:lnTo>
                <a:lnTo>
                  <a:pt x="1130" y="0"/>
                </a:lnTo>
                <a:lnTo>
                  <a:pt x="1123" y="0"/>
                </a:lnTo>
                <a:lnTo>
                  <a:pt x="1116" y="0"/>
                </a:lnTo>
                <a:lnTo>
                  <a:pt x="1107" y="2"/>
                </a:lnTo>
                <a:lnTo>
                  <a:pt x="1099" y="3"/>
                </a:lnTo>
                <a:lnTo>
                  <a:pt x="1091" y="5"/>
                </a:lnTo>
                <a:lnTo>
                  <a:pt x="1082" y="7"/>
                </a:lnTo>
                <a:lnTo>
                  <a:pt x="1074" y="10"/>
                </a:lnTo>
                <a:lnTo>
                  <a:pt x="1064" y="13"/>
                </a:lnTo>
                <a:lnTo>
                  <a:pt x="1055" y="17"/>
                </a:lnTo>
                <a:lnTo>
                  <a:pt x="1036" y="24"/>
                </a:lnTo>
                <a:lnTo>
                  <a:pt x="1016" y="32"/>
                </a:lnTo>
                <a:lnTo>
                  <a:pt x="997" y="40"/>
                </a:lnTo>
                <a:lnTo>
                  <a:pt x="977" y="49"/>
                </a:lnTo>
                <a:lnTo>
                  <a:pt x="956" y="56"/>
                </a:lnTo>
                <a:lnTo>
                  <a:pt x="936" y="65"/>
                </a:lnTo>
                <a:lnTo>
                  <a:pt x="925" y="67"/>
                </a:lnTo>
                <a:lnTo>
                  <a:pt x="915" y="70"/>
                </a:lnTo>
                <a:lnTo>
                  <a:pt x="904" y="73"/>
                </a:lnTo>
                <a:lnTo>
                  <a:pt x="895" y="75"/>
                </a:lnTo>
                <a:lnTo>
                  <a:pt x="885" y="76"/>
                </a:lnTo>
                <a:lnTo>
                  <a:pt x="875" y="77"/>
                </a:lnTo>
                <a:lnTo>
                  <a:pt x="866" y="77"/>
                </a:lnTo>
                <a:lnTo>
                  <a:pt x="855" y="79"/>
                </a:lnTo>
                <a:lnTo>
                  <a:pt x="837" y="77"/>
                </a:lnTo>
                <a:lnTo>
                  <a:pt x="817" y="76"/>
                </a:lnTo>
                <a:lnTo>
                  <a:pt x="798" y="75"/>
                </a:lnTo>
                <a:lnTo>
                  <a:pt x="778" y="73"/>
                </a:lnTo>
                <a:lnTo>
                  <a:pt x="758" y="70"/>
                </a:lnTo>
                <a:lnTo>
                  <a:pt x="739" y="67"/>
                </a:lnTo>
                <a:lnTo>
                  <a:pt x="719" y="65"/>
                </a:lnTo>
                <a:lnTo>
                  <a:pt x="698" y="61"/>
                </a:lnTo>
                <a:lnTo>
                  <a:pt x="677" y="59"/>
                </a:lnTo>
                <a:lnTo>
                  <a:pt x="655" y="58"/>
                </a:lnTo>
                <a:lnTo>
                  <a:pt x="632" y="56"/>
                </a:lnTo>
                <a:lnTo>
                  <a:pt x="610" y="56"/>
                </a:lnTo>
                <a:lnTo>
                  <a:pt x="599" y="56"/>
                </a:lnTo>
                <a:lnTo>
                  <a:pt x="586" y="56"/>
                </a:lnTo>
                <a:lnTo>
                  <a:pt x="574" y="58"/>
                </a:lnTo>
                <a:lnTo>
                  <a:pt x="562" y="59"/>
                </a:lnTo>
                <a:lnTo>
                  <a:pt x="550" y="61"/>
                </a:lnTo>
                <a:lnTo>
                  <a:pt x="537" y="63"/>
                </a:lnTo>
                <a:lnTo>
                  <a:pt x="524" y="65"/>
                </a:lnTo>
                <a:lnTo>
                  <a:pt x="510" y="68"/>
                </a:lnTo>
                <a:lnTo>
                  <a:pt x="495" y="70"/>
                </a:lnTo>
                <a:lnTo>
                  <a:pt x="480" y="73"/>
                </a:lnTo>
                <a:lnTo>
                  <a:pt x="464" y="76"/>
                </a:lnTo>
                <a:lnTo>
                  <a:pt x="448" y="79"/>
                </a:lnTo>
                <a:lnTo>
                  <a:pt x="432" y="82"/>
                </a:lnTo>
                <a:lnTo>
                  <a:pt x="415" y="86"/>
                </a:lnTo>
                <a:lnTo>
                  <a:pt x="398" y="89"/>
                </a:lnTo>
                <a:lnTo>
                  <a:pt x="380" y="93"/>
                </a:lnTo>
                <a:lnTo>
                  <a:pt x="345" y="100"/>
                </a:lnTo>
                <a:lnTo>
                  <a:pt x="310" y="108"/>
                </a:lnTo>
                <a:lnTo>
                  <a:pt x="274" y="117"/>
                </a:lnTo>
                <a:lnTo>
                  <a:pt x="240" y="128"/>
                </a:lnTo>
                <a:lnTo>
                  <a:pt x="223" y="132"/>
                </a:lnTo>
                <a:lnTo>
                  <a:pt x="206" y="138"/>
                </a:lnTo>
                <a:lnTo>
                  <a:pt x="190" y="144"/>
                </a:lnTo>
                <a:lnTo>
                  <a:pt x="175" y="150"/>
                </a:lnTo>
                <a:lnTo>
                  <a:pt x="159" y="156"/>
                </a:lnTo>
                <a:lnTo>
                  <a:pt x="145" y="163"/>
                </a:lnTo>
                <a:lnTo>
                  <a:pt x="131" y="169"/>
                </a:lnTo>
                <a:lnTo>
                  <a:pt x="117" y="176"/>
                </a:lnTo>
                <a:lnTo>
                  <a:pt x="104" y="183"/>
                </a:lnTo>
                <a:lnTo>
                  <a:pt x="92" y="191"/>
                </a:lnTo>
                <a:lnTo>
                  <a:pt x="82" y="198"/>
                </a:lnTo>
                <a:lnTo>
                  <a:pt x="71" y="206"/>
                </a:lnTo>
                <a:lnTo>
                  <a:pt x="62" y="214"/>
                </a:lnTo>
                <a:lnTo>
                  <a:pt x="54" y="222"/>
                </a:lnTo>
                <a:lnTo>
                  <a:pt x="47" y="232"/>
                </a:lnTo>
                <a:lnTo>
                  <a:pt x="40" y="241"/>
                </a:lnTo>
                <a:lnTo>
                  <a:pt x="34" y="250"/>
                </a:lnTo>
                <a:lnTo>
                  <a:pt x="28" y="262"/>
                </a:lnTo>
                <a:lnTo>
                  <a:pt x="23" y="273"/>
                </a:lnTo>
                <a:lnTo>
                  <a:pt x="19" y="284"/>
                </a:lnTo>
                <a:lnTo>
                  <a:pt x="14" y="297"/>
                </a:lnTo>
                <a:lnTo>
                  <a:pt x="10" y="310"/>
                </a:lnTo>
                <a:lnTo>
                  <a:pt x="8" y="323"/>
                </a:lnTo>
                <a:lnTo>
                  <a:pt x="6" y="336"/>
                </a:lnTo>
                <a:lnTo>
                  <a:pt x="3" y="350"/>
                </a:lnTo>
                <a:lnTo>
                  <a:pt x="2" y="364"/>
                </a:lnTo>
                <a:lnTo>
                  <a:pt x="1" y="378"/>
                </a:lnTo>
                <a:lnTo>
                  <a:pt x="0" y="391"/>
                </a:lnTo>
                <a:lnTo>
                  <a:pt x="0" y="406"/>
                </a:lnTo>
                <a:lnTo>
                  <a:pt x="0" y="420"/>
                </a:lnTo>
                <a:lnTo>
                  <a:pt x="0" y="434"/>
                </a:lnTo>
                <a:lnTo>
                  <a:pt x="1" y="448"/>
                </a:lnTo>
                <a:lnTo>
                  <a:pt x="2" y="461"/>
                </a:lnTo>
                <a:lnTo>
                  <a:pt x="5" y="475"/>
                </a:lnTo>
                <a:lnTo>
                  <a:pt x="6" y="489"/>
                </a:lnTo>
                <a:lnTo>
                  <a:pt x="8" y="502"/>
                </a:lnTo>
                <a:lnTo>
                  <a:pt x="12" y="514"/>
                </a:lnTo>
                <a:lnTo>
                  <a:pt x="14" y="526"/>
                </a:lnTo>
                <a:lnTo>
                  <a:pt x="17" y="539"/>
                </a:lnTo>
                <a:lnTo>
                  <a:pt x="21" y="551"/>
                </a:lnTo>
                <a:lnTo>
                  <a:pt x="24" y="561"/>
                </a:lnTo>
                <a:lnTo>
                  <a:pt x="28" y="572"/>
                </a:lnTo>
                <a:lnTo>
                  <a:pt x="33" y="582"/>
                </a:lnTo>
                <a:lnTo>
                  <a:pt x="37" y="590"/>
                </a:lnTo>
                <a:lnTo>
                  <a:pt x="42" y="600"/>
                </a:lnTo>
                <a:lnTo>
                  <a:pt x="47" y="607"/>
                </a:lnTo>
                <a:lnTo>
                  <a:pt x="51" y="615"/>
                </a:lnTo>
                <a:lnTo>
                  <a:pt x="57" y="621"/>
                </a:lnTo>
                <a:lnTo>
                  <a:pt x="63" y="627"/>
                </a:lnTo>
                <a:lnTo>
                  <a:pt x="70" y="632"/>
                </a:lnTo>
                <a:lnTo>
                  <a:pt x="77" y="638"/>
                </a:lnTo>
                <a:lnTo>
                  <a:pt x="85" y="643"/>
                </a:lnTo>
                <a:lnTo>
                  <a:pt x="92" y="648"/>
                </a:lnTo>
                <a:lnTo>
                  <a:pt x="101" y="651"/>
                </a:lnTo>
                <a:lnTo>
                  <a:pt x="110" y="656"/>
                </a:lnTo>
                <a:lnTo>
                  <a:pt x="119" y="659"/>
                </a:lnTo>
                <a:lnTo>
                  <a:pt x="128" y="662"/>
                </a:lnTo>
                <a:lnTo>
                  <a:pt x="138" y="665"/>
                </a:lnTo>
                <a:lnTo>
                  <a:pt x="159" y="670"/>
                </a:lnTo>
                <a:lnTo>
                  <a:pt x="180" y="673"/>
                </a:lnTo>
                <a:lnTo>
                  <a:pt x="202" y="677"/>
                </a:lnTo>
                <a:lnTo>
                  <a:pt x="225" y="680"/>
                </a:lnTo>
                <a:lnTo>
                  <a:pt x="248" y="683"/>
                </a:lnTo>
                <a:lnTo>
                  <a:pt x="272" y="685"/>
                </a:lnTo>
                <a:lnTo>
                  <a:pt x="295" y="686"/>
                </a:lnTo>
                <a:lnTo>
                  <a:pt x="319" y="689"/>
                </a:lnTo>
                <a:lnTo>
                  <a:pt x="342" y="692"/>
                </a:lnTo>
                <a:lnTo>
                  <a:pt x="365" y="696"/>
                </a:lnTo>
                <a:lnTo>
                  <a:pt x="377" y="697"/>
                </a:lnTo>
                <a:lnTo>
                  <a:pt x="389" y="698"/>
                </a:lnTo>
                <a:lnTo>
                  <a:pt x="401" y="700"/>
                </a:lnTo>
                <a:lnTo>
                  <a:pt x="413" y="701"/>
                </a:lnTo>
                <a:lnTo>
                  <a:pt x="439" y="704"/>
                </a:lnTo>
                <a:lnTo>
                  <a:pt x="466" y="707"/>
                </a:lnTo>
                <a:lnTo>
                  <a:pt x="492" y="710"/>
                </a:lnTo>
                <a:lnTo>
                  <a:pt x="520" y="711"/>
                </a:lnTo>
                <a:lnTo>
                  <a:pt x="576" y="714"/>
                </a:lnTo>
                <a:lnTo>
                  <a:pt x="604" y="715"/>
                </a:lnTo>
                <a:lnTo>
                  <a:pt x="631" y="717"/>
                </a:lnTo>
                <a:lnTo>
                  <a:pt x="658" y="718"/>
                </a:lnTo>
                <a:lnTo>
                  <a:pt x="684" y="719"/>
                </a:lnTo>
                <a:lnTo>
                  <a:pt x="695" y="719"/>
                </a:lnTo>
                <a:lnTo>
                  <a:pt x="708" y="719"/>
                </a:lnTo>
                <a:lnTo>
                  <a:pt x="720" y="719"/>
                </a:lnTo>
                <a:lnTo>
                  <a:pt x="732" y="719"/>
                </a:lnTo>
                <a:lnTo>
                  <a:pt x="742" y="719"/>
                </a:lnTo>
                <a:lnTo>
                  <a:pt x="753" y="719"/>
                </a:lnTo>
                <a:lnTo>
                  <a:pt x="763" y="719"/>
                </a:lnTo>
                <a:lnTo>
                  <a:pt x="773" y="719"/>
                </a:lnTo>
                <a:lnTo>
                  <a:pt x="782" y="719"/>
                </a:lnTo>
                <a:lnTo>
                  <a:pt x="791" y="719"/>
                </a:lnTo>
                <a:lnTo>
                  <a:pt x="801" y="719"/>
                </a:lnTo>
                <a:lnTo>
                  <a:pt x="809" y="718"/>
                </a:lnTo>
                <a:lnTo>
                  <a:pt x="816" y="718"/>
                </a:lnTo>
                <a:lnTo>
                  <a:pt x="824" y="718"/>
                </a:lnTo>
                <a:lnTo>
                  <a:pt x="839" y="717"/>
                </a:lnTo>
                <a:lnTo>
                  <a:pt x="852" y="715"/>
                </a:lnTo>
                <a:lnTo>
                  <a:pt x="865" y="713"/>
                </a:lnTo>
                <a:lnTo>
                  <a:pt x="876" y="712"/>
                </a:lnTo>
                <a:lnTo>
                  <a:pt x="888" y="710"/>
                </a:lnTo>
                <a:lnTo>
                  <a:pt x="900" y="707"/>
                </a:lnTo>
                <a:lnTo>
                  <a:pt x="910" y="705"/>
                </a:lnTo>
                <a:lnTo>
                  <a:pt x="931" y="700"/>
                </a:lnTo>
                <a:lnTo>
                  <a:pt x="943" y="697"/>
                </a:lnTo>
                <a:lnTo>
                  <a:pt x="953" y="693"/>
                </a:lnTo>
                <a:lnTo>
                  <a:pt x="965" y="691"/>
                </a:lnTo>
                <a:lnTo>
                  <a:pt x="977" y="687"/>
                </a:lnTo>
                <a:lnTo>
                  <a:pt x="990" y="683"/>
                </a:lnTo>
                <a:lnTo>
                  <a:pt x="1002" y="679"/>
                </a:lnTo>
                <a:lnTo>
                  <a:pt x="1015" y="676"/>
                </a:lnTo>
                <a:lnTo>
                  <a:pt x="1029" y="672"/>
                </a:lnTo>
                <a:lnTo>
                  <a:pt x="1056" y="665"/>
                </a:lnTo>
                <a:lnTo>
                  <a:pt x="1070" y="662"/>
                </a:lnTo>
                <a:lnTo>
                  <a:pt x="1083" y="657"/>
                </a:lnTo>
                <a:lnTo>
                  <a:pt x="1096" y="652"/>
                </a:lnTo>
                <a:lnTo>
                  <a:pt x="1109" y="647"/>
                </a:lnTo>
                <a:lnTo>
                  <a:pt x="1120" y="641"/>
                </a:lnTo>
                <a:lnTo>
                  <a:pt x="1132" y="635"/>
                </a:lnTo>
                <a:lnTo>
                  <a:pt x="1142" y="627"/>
                </a:lnTo>
                <a:lnTo>
                  <a:pt x="1152" y="620"/>
                </a:lnTo>
                <a:lnTo>
                  <a:pt x="1160" y="610"/>
                </a:lnTo>
                <a:lnTo>
                  <a:pt x="1165" y="606"/>
                </a:lnTo>
                <a:lnTo>
                  <a:pt x="1168" y="601"/>
                </a:lnTo>
                <a:lnTo>
                  <a:pt x="1174" y="590"/>
                </a:lnTo>
                <a:lnTo>
                  <a:pt x="1180" y="579"/>
                </a:lnTo>
                <a:lnTo>
                  <a:pt x="1184" y="567"/>
                </a:lnTo>
                <a:lnTo>
                  <a:pt x="1188" y="554"/>
                </a:lnTo>
                <a:lnTo>
                  <a:pt x="1191" y="541"/>
                </a:lnTo>
                <a:lnTo>
                  <a:pt x="1194" y="527"/>
                </a:lnTo>
                <a:lnTo>
                  <a:pt x="1195" y="513"/>
                </a:lnTo>
                <a:lnTo>
                  <a:pt x="1196" y="498"/>
                </a:lnTo>
                <a:lnTo>
                  <a:pt x="1197" y="483"/>
                </a:lnTo>
                <a:lnTo>
                  <a:pt x="1197" y="467"/>
                </a:lnTo>
                <a:lnTo>
                  <a:pt x="1197" y="450"/>
                </a:lnTo>
                <a:lnTo>
                  <a:pt x="1197" y="433"/>
                </a:lnTo>
                <a:lnTo>
                  <a:pt x="1197" y="415"/>
                </a:lnTo>
                <a:lnTo>
                  <a:pt x="1197" y="398"/>
                </a:lnTo>
                <a:lnTo>
                  <a:pt x="1197" y="380"/>
                </a:lnTo>
                <a:lnTo>
                  <a:pt x="1196" y="361"/>
                </a:lnTo>
                <a:lnTo>
                  <a:pt x="1196" y="352"/>
                </a:lnTo>
                <a:lnTo>
                  <a:pt x="1196" y="343"/>
                </a:lnTo>
                <a:lnTo>
                  <a:pt x="1196" y="331"/>
                </a:lnTo>
                <a:lnTo>
                  <a:pt x="1196" y="321"/>
                </a:lnTo>
                <a:lnTo>
                  <a:pt x="1197" y="309"/>
                </a:lnTo>
                <a:lnTo>
                  <a:pt x="1197" y="297"/>
                </a:lnTo>
                <a:lnTo>
                  <a:pt x="1197" y="284"/>
                </a:lnTo>
                <a:lnTo>
                  <a:pt x="1197" y="271"/>
                </a:lnTo>
                <a:lnTo>
                  <a:pt x="1198" y="246"/>
                </a:lnTo>
                <a:lnTo>
                  <a:pt x="1198" y="219"/>
                </a:lnTo>
                <a:lnTo>
                  <a:pt x="1198" y="192"/>
                </a:lnTo>
                <a:lnTo>
                  <a:pt x="1197" y="166"/>
                </a:lnTo>
                <a:lnTo>
                  <a:pt x="1196" y="141"/>
                </a:lnTo>
                <a:lnTo>
                  <a:pt x="1196" y="128"/>
                </a:lnTo>
                <a:lnTo>
                  <a:pt x="1195" y="116"/>
                </a:lnTo>
                <a:lnTo>
                  <a:pt x="1194" y="103"/>
                </a:lnTo>
                <a:lnTo>
                  <a:pt x="1191" y="93"/>
                </a:lnTo>
                <a:lnTo>
                  <a:pt x="1190" y="81"/>
                </a:lnTo>
                <a:lnTo>
                  <a:pt x="1188" y="70"/>
                </a:lnTo>
                <a:lnTo>
                  <a:pt x="1186" y="61"/>
                </a:lnTo>
                <a:lnTo>
                  <a:pt x="1183" y="52"/>
                </a:lnTo>
                <a:lnTo>
                  <a:pt x="1180" y="44"/>
                </a:lnTo>
                <a:lnTo>
                  <a:pt x="1176" y="35"/>
                </a:lnTo>
                <a:lnTo>
                  <a:pt x="1173" y="28"/>
                </a:lnTo>
                <a:lnTo>
                  <a:pt x="1169" y="23"/>
                </a:lnTo>
                <a:lnTo>
                  <a:pt x="1165" y="17"/>
                </a:lnTo>
                <a:lnTo>
                  <a:pt x="1160" y="13"/>
                </a:lnTo>
                <a:close/>
              </a:path>
            </a:pathLst>
          </a:custGeom>
          <a:gradFill rotWithShape="1">
            <a:gsLst>
              <a:gs pos="0">
                <a:schemeClr val="bg2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8" name="Line 347">
            <a:extLst>
              <a:ext uri="{FF2B5EF4-FFF2-40B4-BE49-F238E27FC236}">
                <a16:creationId xmlns:a16="http://schemas.microsoft.com/office/drawing/2014/main" id="{52D96863-1B5F-634A-8955-278A8DBEC9B8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7699" y="3495163"/>
            <a:ext cx="1042988" cy="95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9" name="Group 332">
            <a:extLst>
              <a:ext uri="{FF2B5EF4-FFF2-40B4-BE49-F238E27FC236}">
                <a16:creationId xmlns:a16="http://schemas.microsoft.com/office/drawing/2014/main" id="{FF92B666-7C76-C844-BB12-2228B9211C14}"/>
              </a:ext>
            </a:extLst>
          </p:cNvPr>
          <p:cNvGrpSpPr>
            <a:grpSpLocks/>
          </p:cNvGrpSpPr>
          <p:nvPr/>
        </p:nvGrpSpPr>
        <p:grpSpPr bwMode="auto">
          <a:xfrm>
            <a:off x="5716024" y="3293551"/>
            <a:ext cx="765175" cy="376237"/>
            <a:chOff x="2356" y="1300"/>
            <a:chExt cx="555" cy="194"/>
          </a:xfrm>
        </p:grpSpPr>
        <p:sp>
          <p:nvSpPr>
            <p:cNvPr id="10" name="Oval 407">
              <a:extLst>
                <a:ext uri="{FF2B5EF4-FFF2-40B4-BE49-F238E27FC236}">
                  <a16:creationId xmlns:a16="http://schemas.microsoft.com/office/drawing/2014/main" id="{2444219A-3CF5-164D-881B-B8B96585B4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sp>
          <p:nvSpPr>
            <p:cNvPr id="11" name="Rectangle 410">
              <a:extLst>
                <a:ext uri="{FF2B5EF4-FFF2-40B4-BE49-F238E27FC236}">
                  <a16:creationId xmlns:a16="http://schemas.microsoft.com/office/drawing/2014/main" id="{1833D821-46FD-AE4A-9B8D-A07D3D6F6A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 dirty="0">
                <a:latin typeface="Times New Roman" charset="0"/>
              </a:endParaRPr>
            </a:p>
          </p:txBody>
        </p:sp>
        <p:sp>
          <p:nvSpPr>
            <p:cNvPr id="12" name="Oval 411">
              <a:extLst>
                <a:ext uri="{FF2B5EF4-FFF2-40B4-BE49-F238E27FC236}">
                  <a16:creationId xmlns:a16="http://schemas.microsoft.com/office/drawing/2014/main" id="{2D786D01-1DD5-6E4C-A9D7-BF726D3F06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grpSp>
          <p:nvGrpSpPr>
            <p:cNvPr id="13" name="Group 329">
              <a:extLst>
                <a:ext uri="{FF2B5EF4-FFF2-40B4-BE49-F238E27FC236}">
                  <a16:creationId xmlns:a16="http://schemas.microsoft.com/office/drawing/2014/main" id="{A9351476-45F8-CB40-A8AC-42645096E8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6" name="Freeform 326">
                <a:extLst>
                  <a:ext uri="{FF2B5EF4-FFF2-40B4-BE49-F238E27FC236}">
                    <a16:creationId xmlns:a16="http://schemas.microsoft.com/office/drawing/2014/main" id="{571DBBF6-525D-6B4F-A332-628509EAD6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" name="Freeform 327">
                <a:extLst>
                  <a:ext uri="{FF2B5EF4-FFF2-40B4-BE49-F238E27FC236}">
                    <a16:creationId xmlns:a16="http://schemas.microsoft.com/office/drawing/2014/main" id="{7ECAF057-4F6A-0148-91B4-38D32B4DCB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4" name="Line 330">
              <a:extLst>
                <a:ext uri="{FF2B5EF4-FFF2-40B4-BE49-F238E27FC236}">
                  <a16:creationId xmlns:a16="http://schemas.microsoft.com/office/drawing/2014/main" id="{6EF84899-8CFE-8743-9D66-027B38229A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7" y="1361"/>
              <a:ext cx="0" cy="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5" name="Line 331">
              <a:extLst>
                <a:ext uri="{FF2B5EF4-FFF2-40B4-BE49-F238E27FC236}">
                  <a16:creationId xmlns:a16="http://schemas.microsoft.com/office/drawing/2014/main" id="{EF3E3481-13BE-DF4B-B826-CB97030061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8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grpSp>
        <p:nvGrpSpPr>
          <p:cNvPr id="51" name="Group 267">
            <a:extLst>
              <a:ext uri="{FF2B5EF4-FFF2-40B4-BE49-F238E27FC236}">
                <a16:creationId xmlns:a16="http://schemas.microsoft.com/office/drawing/2014/main" id="{796EC9DE-B76D-6247-AA6D-5AD0F1F3E865}"/>
              </a:ext>
            </a:extLst>
          </p:cNvPr>
          <p:cNvGrpSpPr>
            <a:grpSpLocks/>
          </p:cNvGrpSpPr>
          <p:nvPr/>
        </p:nvGrpSpPr>
        <p:grpSpPr bwMode="auto">
          <a:xfrm>
            <a:off x="2677549" y="2549013"/>
            <a:ext cx="2365375" cy="1589088"/>
            <a:chOff x="-2187762" y="3855945"/>
            <a:chExt cx="2365375" cy="1590114"/>
          </a:xfrm>
        </p:grpSpPr>
        <p:sp>
          <p:nvSpPr>
            <p:cNvPr id="52" name="Line 20">
              <a:extLst>
                <a:ext uri="{FF2B5EF4-FFF2-40B4-BE49-F238E27FC236}">
                  <a16:creationId xmlns:a16="http://schemas.microsoft.com/office/drawing/2014/main" id="{D667B5C4-8216-DA48-BB17-EECB37D9D1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-1732149" y="4230837"/>
              <a:ext cx="5556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3" name="Line 21">
              <a:extLst>
                <a:ext uri="{FF2B5EF4-FFF2-40B4-BE49-F238E27FC236}">
                  <a16:creationId xmlns:a16="http://schemas.microsoft.com/office/drawing/2014/main" id="{5D2D4023-6A63-8249-9135-1AAA7AFD97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-1344799" y="4278493"/>
              <a:ext cx="271462" cy="314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4" name="Line 22">
              <a:extLst>
                <a:ext uri="{FF2B5EF4-FFF2-40B4-BE49-F238E27FC236}">
                  <a16:creationId xmlns:a16="http://schemas.microsoft.com/office/drawing/2014/main" id="{13FE3E27-3090-F94B-8E23-FB7BE8D243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925699" y="4307086"/>
              <a:ext cx="73025" cy="2954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55" name="Group 44">
              <a:extLst>
                <a:ext uri="{FF2B5EF4-FFF2-40B4-BE49-F238E27FC236}">
                  <a16:creationId xmlns:a16="http://schemas.microsoft.com/office/drawing/2014/main" id="{B3AA793D-5A6F-5248-9C91-0F5E509B17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2187762" y="4034772"/>
              <a:ext cx="568325" cy="481012"/>
              <a:chOff x="-44" y="1473"/>
              <a:chExt cx="981" cy="1105"/>
            </a:xfrm>
          </p:grpSpPr>
          <p:pic>
            <p:nvPicPr>
              <p:cNvPr id="107" name="Picture 45" descr="desktop_computer_stylized_medium">
                <a:extLst>
                  <a:ext uri="{FF2B5EF4-FFF2-40B4-BE49-F238E27FC236}">
                    <a16:creationId xmlns:a16="http://schemas.microsoft.com/office/drawing/2014/main" id="{A5985E6A-A39C-6546-AAAB-2B005C8D694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8" name="Freeform 46">
                <a:extLst>
                  <a:ext uri="{FF2B5EF4-FFF2-40B4-BE49-F238E27FC236}">
                    <a16:creationId xmlns:a16="http://schemas.microsoft.com/office/drawing/2014/main" id="{19688076-7728-1F4A-A804-29FE3CB37C3A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56" name="Group 44">
              <a:extLst>
                <a:ext uri="{FF2B5EF4-FFF2-40B4-BE49-F238E27FC236}">
                  <a16:creationId xmlns:a16="http://schemas.microsoft.com/office/drawing/2014/main" id="{CEF45135-D0F3-1A4E-83F5-13A7CD12B8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252724" y="4523722"/>
              <a:ext cx="568325" cy="481012"/>
              <a:chOff x="-44" y="1473"/>
              <a:chExt cx="981" cy="1105"/>
            </a:xfrm>
          </p:grpSpPr>
          <p:pic>
            <p:nvPicPr>
              <p:cNvPr id="105" name="Picture 45" descr="desktop_computer_stylized_medium">
                <a:extLst>
                  <a:ext uri="{FF2B5EF4-FFF2-40B4-BE49-F238E27FC236}">
                    <a16:creationId xmlns:a16="http://schemas.microsoft.com/office/drawing/2014/main" id="{3A446738-8BBC-CA40-98B3-DD94FF4C15C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6" name="Freeform 46">
                <a:extLst>
                  <a:ext uri="{FF2B5EF4-FFF2-40B4-BE49-F238E27FC236}">
                    <a16:creationId xmlns:a16="http://schemas.microsoft.com/office/drawing/2014/main" id="{50D3C9DE-8884-B147-9F47-BF8EB08C1A7B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sp>
          <p:nvSpPr>
            <p:cNvPr id="57" name="Line 21">
              <a:extLst>
                <a:ext uri="{FF2B5EF4-FFF2-40B4-BE49-F238E27FC236}">
                  <a16:creationId xmlns:a16="http://schemas.microsoft.com/office/drawing/2014/main" id="{CAB14B17-286D-0343-9ACB-06E98125D4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706624" y="4237191"/>
              <a:ext cx="377825" cy="3049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8" name="Line 22">
              <a:extLst>
                <a:ext uri="{FF2B5EF4-FFF2-40B4-BE49-F238E27FC236}">
                  <a16:creationId xmlns:a16="http://schemas.microsoft.com/office/drawing/2014/main" id="{BA6B944A-0693-C245-B74F-F844E2916A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-474849" y="4732811"/>
              <a:ext cx="120650" cy="2938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9" name="Line 22">
              <a:extLst>
                <a:ext uri="{FF2B5EF4-FFF2-40B4-BE49-F238E27FC236}">
                  <a16:creationId xmlns:a16="http://schemas.microsoft.com/office/drawing/2014/main" id="{F71117CF-567B-114C-AFAA-98A588DB9D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70037" y="4743931"/>
              <a:ext cx="73025" cy="2954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0" name="Line 20">
              <a:extLst>
                <a:ext uri="{FF2B5EF4-FFF2-40B4-BE49-F238E27FC236}">
                  <a16:creationId xmlns:a16="http://schemas.microsoft.com/office/drawing/2014/main" id="{465276CD-EB42-7E49-BC87-90B8E5D998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-873312" y="4192712"/>
              <a:ext cx="5556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61" name="Group 44">
              <a:extLst>
                <a:ext uri="{FF2B5EF4-FFF2-40B4-BE49-F238E27FC236}">
                  <a16:creationId xmlns:a16="http://schemas.microsoft.com/office/drawing/2014/main" id="{559A0E91-BD02-4741-BAB9-9626F309D5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847912" y="4896784"/>
              <a:ext cx="568325" cy="481013"/>
              <a:chOff x="-44" y="1473"/>
              <a:chExt cx="981" cy="1105"/>
            </a:xfrm>
          </p:grpSpPr>
          <p:pic>
            <p:nvPicPr>
              <p:cNvPr id="103" name="Picture 45" descr="desktop_computer_stylized_medium">
                <a:extLst>
                  <a:ext uri="{FF2B5EF4-FFF2-40B4-BE49-F238E27FC236}">
                    <a16:creationId xmlns:a16="http://schemas.microsoft.com/office/drawing/2014/main" id="{A23E3A8D-3450-EE44-9213-F127149B07E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4" name="Freeform 46">
                <a:extLst>
                  <a:ext uri="{FF2B5EF4-FFF2-40B4-BE49-F238E27FC236}">
                    <a16:creationId xmlns:a16="http://schemas.microsoft.com/office/drawing/2014/main" id="{E1013614-0F9A-BE49-8C8A-B2A9B5F87D14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62" name="Group 44">
              <a:extLst>
                <a:ext uri="{FF2B5EF4-FFF2-40B4-BE49-F238E27FC236}">
                  <a16:creationId xmlns:a16="http://schemas.microsoft.com/office/drawing/2014/main" id="{FDC2988C-35E2-5346-B419-4D2BD1261B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390712" y="4965047"/>
              <a:ext cx="568325" cy="481012"/>
              <a:chOff x="-44" y="1473"/>
              <a:chExt cx="981" cy="1105"/>
            </a:xfrm>
          </p:grpSpPr>
          <p:pic>
            <p:nvPicPr>
              <p:cNvPr id="101" name="Picture 45" descr="desktop_computer_stylized_medium">
                <a:extLst>
                  <a:ext uri="{FF2B5EF4-FFF2-40B4-BE49-F238E27FC236}">
                    <a16:creationId xmlns:a16="http://schemas.microsoft.com/office/drawing/2014/main" id="{E242A515-09B2-6044-9A50-BCA7E17E1CB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2" name="Freeform 46">
                <a:extLst>
                  <a:ext uri="{FF2B5EF4-FFF2-40B4-BE49-F238E27FC236}">
                    <a16:creationId xmlns:a16="http://schemas.microsoft.com/office/drawing/2014/main" id="{233BF0E4-FE0A-954E-B3CF-C3B1E6552A90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pic>
          <p:nvPicPr>
            <p:cNvPr id="63" name="Picture 3">
              <a:extLst>
                <a:ext uri="{FF2B5EF4-FFF2-40B4-BE49-F238E27FC236}">
                  <a16:creationId xmlns:a16="http://schemas.microsoft.com/office/drawing/2014/main" id="{D91CE451-F5C8-D142-BB52-261FC11755A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00349" y="4079928"/>
              <a:ext cx="677862" cy="300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64" name="Picture 3">
              <a:extLst>
                <a:ext uri="{FF2B5EF4-FFF2-40B4-BE49-F238E27FC236}">
                  <a16:creationId xmlns:a16="http://schemas.microsoft.com/office/drawing/2014/main" id="{A183CD47-1651-A342-9293-DE9FB0ABB7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49462" y="4494532"/>
              <a:ext cx="677863" cy="3018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65" name="Group 44">
              <a:extLst>
                <a:ext uri="{FF2B5EF4-FFF2-40B4-BE49-F238E27FC236}">
                  <a16:creationId xmlns:a16="http://schemas.microsoft.com/office/drawing/2014/main" id="{D893C724-07F7-4842-9AA1-0E0526CB81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568325" y="3855945"/>
              <a:ext cx="568325" cy="481013"/>
              <a:chOff x="-44" y="1473"/>
              <a:chExt cx="981" cy="1105"/>
            </a:xfrm>
          </p:grpSpPr>
          <p:pic>
            <p:nvPicPr>
              <p:cNvPr id="99" name="Picture 45" descr="desktop_computer_stylized_medium">
                <a:extLst>
                  <a:ext uri="{FF2B5EF4-FFF2-40B4-BE49-F238E27FC236}">
                    <a16:creationId xmlns:a16="http://schemas.microsoft.com/office/drawing/2014/main" id="{CF706F5D-9305-2343-860E-76CD2BF0F12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0" name="Freeform 46">
                <a:extLst>
                  <a:ext uri="{FF2B5EF4-FFF2-40B4-BE49-F238E27FC236}">
                    <a16:creationId xmlns:a16="http://schemas.microsoft.com/office/drawing/2014/main" id="{9755F661-6968-C740-94D7-47740CF25F1C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66" name="Group 906">
              <a:extLst>
                <a:ext uri="{FF2B5EF4-FFF2-40B4-BE49-F238E27FC236}">
                  <a16:creationId xmlns:a16="http://schemas.microsoft.com/office/drawing/2014/main" id="{85D8D153-4108-CE47-A62A-9A1839773D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598706" y="4467413"/>
              <a:ext cx="285924" cy="537882"/>
              <a:chOff x="4140" y="429"/>
              <a:chExt cx="1425" cy="2396"/>
            </a:xfrm>
          </p:grpSpPr>
          <p:sp>
            <p:nvSpPr>
              <p:cNvPr id="67" name="Freeform 907">
                <a:extLst>
                  <a:ext uri="{FF2B5EF4-FFF2-40B4-BE49-F238E27FC236}">
                    <a16:creationId xmlns:a16="http://schemas.microsoft.com/office/drawing/2014/main" id="{47A962CC-07E1-BB4B-A667-B959F3801C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1 w 354"/>
                  <a:gd name="T1" fmla="*/ 0 h 2742"/>
                  <a:gd name="T2" fmla="*/ 116 w 354"/>
                  <a:gd name="T3" fmla="*/ 137 h 2742"/>
                  <a:gd name="T4" fmla="*/ 114 w 354"/>
                  <a:gd name="T5" fmla="*/ 1057 h 2742"/>
                  <a:gd name="T6" fmla="*/ 0 w 354"/>
                  <a:gd name="T7" fmla="*/ 1105 h 2742"/>
                  <a:gd name="T8" fmla="*/ 21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8" name="Rectangle 908">
                <a:extLst>
                  <a:ext uri="{FF2B5EF4-FFF2-40B4-BE49-F238E27FC236}">
                    <a16:creationId xmlns:a16="http://schemas.microsoft.com/office/drawing/2014/main" id="{59581D67-2CCF-DA4F-A850-AFE5E473CD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1" y="430"/>
                <a:ext cx="1036" cy="2286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9" name="Freeform 909">
                <a:extLst>
                  <a:ext uri="{FF2B5EF4-FFF2-40B4-BE49-F238E27FC236}">
                    <a16:creationId xmlns:a16="http://schemas.microsoft.com/office/drawing/2014/main" id="{898632BC-BF5D-C648-AD38-804678160D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0 w 211"/>
                  <a:gd name="T3" fmla="*/ 88 h 2537"/>
                  <a:gd name="T4" fmla="*/ 2 w 211"/>
                  <a:gd name="T5" fmla="*/ 1007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0" name="Freeform 910">
                <a:extLst>
                  <a:ext uri="{FF2B5EF4-FFF2-40B4-BE49-F238E27FC236}">
                    <a16:creationId xmlns:a16="http://schemas.microsoft.com/office/drawing/2014/main" id="{4B2816C8-BC5C-F740-BE48-D6A5CA8BEE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2 h 226"/>
                  <a:gd name="T4" fmla="*/ 108 w 328"/>
                  <a:gd name="T5" fmla="*/ 92 h 226"/>
                  <a:gd name="T6" fmla="*/ 0 w 328"/>
                  <a:gd name="T7" fmla="*/ 41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1" name="Rectangle 911">
                <a:extLst>
                  <a:ext uri="{FF2B5EF4-FFF2-40B4-BE49-F238E27FC236}">
                    <a16:creationId xmlns:a16="http://schemas.microsoft.com/office/drawing/2014/main" id="{9CDC2F60-07AA-864C-9EC4-18F0138D1A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1" y="691"/>
                <a:ext cx="593" cy="5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72" name="Group 912">
                <a:extLst>
                  <a:ext uri="{FF2B5EF4-FFF2-40B4-BE49-F238E27FC236}">
                    <a16:creationId xmlns:a16="http://schemas.microsoft.com/office/drawing/2014/main" id="{4448C2FE-64EC-3C49-9B34-FFFC67121FF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97" name="AutoShape 913">
                  <a:extLst>
                    <a:ext uri="{FF2B5EF4-FFF2-40B4-BE49-F238E27FC236}">
                      <a16:creationId xmlns:a16="http://schemas.microsoft.com/office/drawing/2014/main" id="{8A2E0FA0-9952-F745-8B30-3BCBDB7129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4" y="2570"/>
                  <a:ext cx="721" cy="12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98" name="AutoShape 914">
                  <a:extLst>
                    <a:ext uri="{FF2B5EF4-FFF2-40B4-BE49-F238E27FC236}">
                      <a16:creationId xmlns:a16="http://schemas.microsoft.com/office/drawing/2014/main" id="{1B280334-64AF-FC42-8F05-20B1258B46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3" y="2584"/>
                  <a:ext cx="691" cy="102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73" name="Rectangle 915">
                <a:extLst>
                  <a:ext uri="{FF2B5EF4-FFF2-40B4-BE49-F238E27FC236}">
                    <a16:creationId xmlns:a16="http://schemas.microsoft.com/office/drawing/2014/main" id="{18DD09BC-330E-A846-8AAC-AB3D6AACFB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7" y="1024"/>
                <a:ext cx="593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74" name="Group 916">
                <a:extLst>
                  <a:ext uri="{FF2B5EF4-FFF2-40B4-BE49-F238E27FC236}">
                    <a16:creationId xmlns:a16="http://schemas.microsoft.com/office/drawing/2014/main" id="{3EC46A0B-929D-5948-AB01-DE59A4E7103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95" name="AutoShape 917">
                  <a:extLst>
                    <a:ext uri="{FF2B5EF4-FFF2-40B4-BE49-F238E27FC236}">
                      <a16:creationId xmlns:a16="http://schemas.microsoft.com/office/drawing/2014/main" id="{2364AF2C-4057-8545-9322-FE83C708C1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70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96" name="AutoShape 918">
                  <a:extLst>
                    <a:ext uri="{FF2B5EF4-FFF2-40B4-BE49-F238E27FC236}">
                      <a16:creationId xmlns:a16="http://schemas.microsoft.com/office/drawing/2014/main" id="{76272E21-D176-1947-8D33-9B757360BB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6" y="2584"/>
                  <a:ext cx="70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75" name="Rectangle 919">
                <a:extLst>
                  <a:ext uri="{FF2B5EF4-FFF2-40B4-BE49-F238E27FC236}">
                    <a16:creationId xmlns:a16="http://schemas.microsoft.com/office/drawing/2014/main" id="{57246870-7C0E-D44E-96D5-334E54682D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1" y="1364"/>
                <a:ext cx="601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6" name="Rectangle 920">
                <a:extLst>
                  <a:ext uri="{FF2B5EF4-FFF2-40B4-BE49-F238E27FC236}">
                    <a16:creationId xmlns:a16="http://schemas.microsoft.com/office/drawing/2014/main" id="{57EEAE55-38D8-7C46-A9F5-6F99C7DDE2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7" y="1661"/>
                <a:ext cx="593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77" name="Group 921">
                <a:extLst>
                  <a:ext uri="{FF2B5EF4-FFF2-40B4-BE49-F238E27FC236}">
                    <a16:creationId xmlns:a16="http://schemas.microsoft.com/office/drawing/2014/main" id="{44D25A5C-C242-6649-9A4B-8B9AA71CE72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3" y="1630"/>
                <a:ext cx="586" cy="151"/>
                <a:chOff x="611" y="2571"/>
                <a:chExt cx="730" cy="139"/>
              </a:xfrm>
            </p:grpSpPr>
            <p:sp>
              <p:nvSpPr>
                <p:cNvPr id="93" name="AutoShape 922">
                  <a:extLst>
                    <a:ext uri="{FF2B5EF4-FFF2-40B4-BE49-F238E27FC236}">
                      <a16:creationId xmlns:a16="http://schemas.microsoft.com/office/drawing/2014/main" id="{E8CA2B7D-DEB5-204A-82A6-C672C14EA6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1" y="2573"/>
                  <a:ext cx="729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94" name="AutoShape 923">
                  <a:extLst>
                    <a:ext uri="{FF2B5EF4-FFF2-40B4-BE49-F238E27FC236}">
                      <a16:creationId xmlns:a16="http://schemas.microsoft.com/office/drawing/2014/main" id="{C1C30FF8-DD5D-9840-B45D-0B95FEAC39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1" y="2593"/>
                  <a:ext cx="690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78" name="Freeform 924">
                <a:extLst>
                  <a:ext uri="{FF2B5EF4-FFF2-40B4-BE49-F238E27FC236}">
                    <a16:creationId xmlns:a16="http://schemas.microsoft.com/office/drawing/2014/main" id="{E6393D37-B2C0-5E4F-B39B-B29272257C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1 h 226"/>
                  <a:gd name="T4" fmla="*/ 108 w 328"/>
                  <a:gd name="T5" fmla="*/ 90 h 226"/>
                  <a:gd name="T6" fmla="*/ 0 w 328"/>
                  <a:gd name="T7" fmla="*/ 3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79" name="Group 925">
                <a:extLst>
                  <a:ext uri="{FF2B5EF4-FFF2-40B4-BE49-F238E27FC236}">
                    <a16:creationId xmlns:a16="http://schemas.microsoft.com/office/drawing/2014/main" id="{375A82B4-D9CB-D444-A6C9-5F8D4BFD9D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91" name="AutoShape 926">
                  <a:extLst>
                    <a:ext uri="{FF2B5EF4-FFF2-40B4-BE49-F238E27FC236}">
                      <a16:creationId xmlns:a16="http://schemas.microsoft.com/office/drawing/2014/main" id="{F95B5576-2D76-DB4F-A582-05814A69616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69"/>
                  <a:ext cx="710" cy="14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92" name="AutoShape 927">
                  <a:extLst>
                    <a:ext uri="{FF2B5EF4-FFF2-40B4-BE49-F238E27FC236}">
                      <a16:creationId xmlns:a16="http://schemas.microsoft.com/office/drawing/2014/main" id="{4864C7CA-AB4F-B64C-A32F-B779C5CB7FF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6" y="2583"/>
                  <a:ext cx="680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80" name="Rectangle 928">
                <a:extLst>
                  <a:ext uri="{FF2B5EF4-FFF2-40B4-BE49-F238E27FC236}">
                    <a16:creationId xmlns:a16="http://schemas.microsoft.com/office/drawing/2014/main" id="{6890ECCD-B317-AF49-976A-3759DD616C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7" y="430"/>
                <a:ext cx="71" cy="2293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81" name="Freeform 929">
                <a:extLst>
                  <a:ext uri="{FF2B5EF4-FFF2-40B4-BE49-F238E27FC236}">
                    <a16:creationId xmlns:a16="http://schemas.microsoft.com/office/drawing/2014/main" id="{3F522BC3-6062-B444-BBF9-E94191E08C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96 w 296"/>
                  <a:gd name="T3" fmla="*/ 57 h 256"/>
                  <a:gd name="T4" fmla="*/ 98 w 296"/>
                  <a:gd name="T5" fmla="*/ 102 h 256"/>
                  <a:gd name="T6" fmla="*/ 0 w 296"/>
                  <a:gd name="T7" fmla="*/ 39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2" name="Freeform 930">
                <a:extLst>
                  <a:ext uri="{FF2B5EF4-FFF2-40B4-BE49-F238E27FC236}">
                    <a16:creationId xmlns:a16="http://schemas.microsoft.com/office/drawing/2014/main" id="{0B71B0CA-A0A0-0A4E-A999-0E0ADC33A3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01 w 304"/>
                  <a:gd name="T3" fmla="*/ 66 h 288"/>
                  <a:gd name="T4" fmla="*/ 95 w 304"/>
                  <a:gd name="T5" fmla="*/ 116 h 288"/>
                  <a:gd name="T6" fmla="*/ 2 w 304"/>
                  <a:gd name="T7" fmla="*/ 5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3" name="Oval 931">
                <a:extLst>
                  <a:ext uri="{FF2B5EF4-FFF2-40B4-BE49-F238E27FC236}">
                    <a16:creationId xmlns:a16="http://schemas.microsoft.com/office/drawing/2014/main" id="{E2914F7C-21EE-4145-A86B-F746BF963A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6" y="2609"/>
                <a:ext cx="47" cy="99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84" name="Freeform 932">
                <a:extLst>
                  <a:ext uri="{FF2B5EF4-FFF2-40B4-BE49-F238E27FC236}">
                    <a16:creationId xmlns:a16="http://schemas.microsoft.com/office/drawing/2014/main" id="{AF47666F-588E-1E44-B3C5-14D29B48F0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43 h 240"/>
                  <a:gd name="T2" fmla="*/ 2 w 306"/>
                  <a:gd name="T3" fmla="*/ 97 h 240"/>
                  <a:gd name="T4" fmla="*/ 101 w 306"/>
                  <a:gd name="T5" fmla="*/ 44 h 240"/>
                  <a:gd name="T6" fmla="*/ 98 w 306"/>
                  <a:gd name="T7" fmla="*/ 0 h 240"/>
                  <a:gd name="T8" fmla="*/ 0 w 306"/>
                  <a:gd name="T9" fmla="*/ 43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5" name="AutoShape 933">
                <a:extLst>
                  <a:ext uri="{FF2B5EF4-FFF2-40B4-BE49-F238E27FC236}">
                    <a16:creationId xmlns:a16="http://schemas.microsoft.com/office/drawing/2014/main" id="{D47AC56A-F68F-984B-9ECB-A92829F325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87"/>
                <a:ext cx="1195" cy="142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86" name="AutoShape 934">
                <a:extLst>
                  <a:ext uri="{FF2B5EF4-FFF2-40B4-BE49-F238E27FC236}">
                    <a16:creationId xmlns:a16="http://schemas.microsoft.com/office/drawing/2014/main" id="{3C14D32F-6CF8-5B4E-B041-CA6E83B7DD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1" y="2715"/>
                <a:ext cx="1060" cy="7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87" name="Oval 935">
                <a:extLst>
                  <a:ext uri="{FF2B5EF4-FFF2-40B4-BE49-F238E27FC236}">
                    <a16:creationId xmlns:a16="http://schemas.microsoft.com/office/drawing/2014/main" id="{B52E1486-AA0C-4941-8964-ADC2E26DB3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6" y="2390"/>
                <a:ext cx="158" cy="134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88" name="Oval 936">
                <a:extLst>
                  <a:ext uri="{FF2B5EF4-FFF2-40B4-BE49-F238E27FC236}">
                    <a16:creationId xmlns:a16="http://schemas.microsoft.com/office/drawing/2014/main" id="{F2E4CB3E-37C6-BD47-B525-BA028E6DC6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8" y="2390"/>
                <a:ext cx="158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dirty="0">
                  <a:solidFill>
                    <a:srgbClr val="FF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89" name="Oval 937">
                <a:extLst>
                  <a:ext uri="{FF2B5EF4-FFF2-40B4-BE49-F238E27FC236}">
                    <a16:creationId xmlns:a16="http://schemas.microsoft.com/office/drawing/2014/main" id="{3456AA7E-6712-A848-8D0E-04B65B9E35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2" y="2383"/>
                <a:ext cx="158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90" name="Rectangle 938">
                <a:extLst>
                  <a:ext uri="{FF2B5EF4-FFF2-40B4-BE49-F238E27FC236}">
                    <a16:creationId xmlns:a16="http://schemas.microsoft.com/office/drawing/2014/main" id="{E250A25D-41F4-C147-A68F-186DFB2323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57" y="1838"/>
                <a:ext cx="87" cy="757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</p:grpSp>
      <p:sp>
        <p:nvSpPr>
          <p:cNvPr id="112" name="Rectangle 349">
            <a:extLst>
              <a:ext uri="{FF2B5EF4-FFF2-40B4-BE49-F238E27FC236}">
                <a16:creationId xmlns:a16="http://schemas.microsoft.com/office/drawing/2014/main" id="{4327E044-C365-094B-A30A-E9352E492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124" y="3258626"/>
            <a:ext cx="493713" cy="88900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3" name="Line 350">
            <a:extLst>
              <a:ext uri="{FF2B5EF4-FFF2-40B4-BE49-F238E27FC236}">
                <a16:creationId xmlns:a16="http://schemas.microsoft.com/office/drawing/2014/main" id="{9EAA21F0-2FF7-734B-A2AC-6B2BCFFF076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19274" y="3174488"/>
            <a:ext cx="5064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4" name="Rectangle 351">
            <a:extLst>
              <a:ext uri="{FF2B5EF4-FFF2-40B4-BE49-F238E27FC236}">
                <a16:creationId xmlns:a16="http://schemas.microsoft.com/office/drawing/2014/main" id="{78F7EA42-06AC-2142-B354-73E2FA9A0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1987" y="3550726"/>
            <a:ext cx="493712" cy="88900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5" name="Line 352">
            <a:extLst>
              <a:ext uri="{FF2B5EF4-FFF2-40B4-BE49-F238E27FC236}">
                <a16:creationId xmlns:a16="http://schemas.microsoft.com/office/drawing/2014/main" id="{57D854AB-10E2-4E43-87D8-25C6DF97D0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17562" y="3707888"/>
            <a:ext cx="5064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1" name="Slide Number Placeholder 5">
            <a:extLst>
              <a:ext uri="{FF2B5EF4-FFF2-40B4-BE49-F238E27FC236}">
                <a16:creationId xmlns:a16="http://schemas.microsoft.com/office/drawing/2014/main" id="{E2AE40D8-86C0-1145-B222-0135155553D4}"/>
              </a:ext>
            </a:extLst>
          </p:cNvPr>
          <p:cNvSpPr txBox="1">
            <a:spLocks/>
          </p:cNvSpPr>
          <p:nvPr/>
        </p:nvSpPr>
        <p:spPr>
          <a:xfrm>
            <a:off x="10063728" y="7028714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41</a:t>
            </a:fld>
            <a:endParaRPr lang="en-US" sz="1200" dirty="0">
              <a:latin typeface="Tahoma" charset="0"/>
            </a:endParaRPr>
          </a:p>
        </p:txBody>
      </p:sp>
      <p:sp>
        <p:nvSpPr>
          <p:cNvPr id="122" name="Footer Placeholder 2">
            <a:extLst>
              <a:ext uri="{FF2B5EF4-FFF2-40B4-BE49-F238E27FC236}">
                <a16:creationId xmlns:a16="http://schemas.microsoft.com/office/drawing/2014/main" id="{6FA466D6-D04E-684F-8A50-3C80C41C6D68}"/>
              </a:ext>
            </a:extLst>
          </p:cNvPr>
          <p:cNvSpPr txBox="1">
            <a:spLocks/>
          </p:cNvSpPr>
          <p:nvPr/>
        </p:nvSpPr>
        <p:spPr>
          <a:xfrm>
            <a:off x="9439135" y="7024472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ctr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1143000" indent="-228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600200" indent="-228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2057400" indent="-228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r"/>
            <a:r>
              <a:rPr lang="en-US" sz="120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  <p:sp>
        <p:nvSpPr>
          <p:cNvPr id="125" name="Cloud Callout 124">
            <a:extLst>
              <a:ext uri="{FF2B5EF4-FFF2-40B4-BE49-F238E27FC236}">
                <a16:creationId xmlns:a16="http://schemas.microsoft.com/office/drawing/2014/main" id="{02C1A87D-63BA-4148-8211-9E524116AF88}"/>
              </a:ext>
            </a:extLst>
          </p:cNvPr>
          <p:cNvSpPr/>
          <p:nvPr/>
        </p:nvSpPr>
        <p:spPr>
          <a:xfrm>
            <a:off x="5181651" y="1557051"/>
            <a:ext cx="3515083" cy="1395306"/>
          </a:xfrm>
          <a:prstGeom prst="cloudCallou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latin typeface="Helvetica" pitchFamily="2" charset="0"/>
                <a:cs typeface="Arial" charset="0"/>
              </a:rPr>
              <a:t>Should arriving packet be allowed in? </a:t>
            </a:r>
          </a:p>
          <a:p>
            <a:pPr algn="ctr"/>
            <a:r>
              <a:rPr lang="en-US" sz="1600" b="1" dirty="0">
                <a:latin typeface="Helvetica" pitchFamily="2" charset="0"/>
                <a:cs typeface="Arial" charset="0"/>
              </a:rPr>
              <a:t>Departing packet let out?</a:t>
            </a:r>
          </a:p>
        </p:txBody>
      </p:sp>
    </p:spTree>
    <p:extLst>
      <p:ext uri="{BB962C8B-B14F-4D97-AF65-F5344CB8AC3E}">
        <p14:creationId xmlns:p14="http://schemas.microsoft.com/office/powerpoint/2010/main" val="883501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2" grpId="0" animBg="1"/>
      <p:bldP spid="113" grpId="0" animBg="1"/>
      <p:bldP spid="114" grpId="0" animBg="1"/>
      <p:bldP spid="115" grpId="0" animBg="1"/>
      <p:bldP spid="12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43820-9579-7A4C-A458-763146205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Stateless</a:t>
            </a:r>
            <a:r>
              <a:rPr lang="en-US" dirty="0"/>
              <a:t> Packet Filters</a:t>
            </a:r>
          </a:p>
        </p:txBody>
      </p:sp>
      <p:graphicFrame>
        <p:nvGraphicFramePr>
          <p:cNvPr id="4" name="Group 28">
            <a:extLst>
              <a:ext uri="{FF2B5EF4-FFF2-40B4-BE49-F238E27FC236}">
                <a16:creationId xmlns:a16="http://schemas.microsoft.com/office/drawing/2014/main" id="{048FEB66-8B60-A24B-917D-043562850F7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68525" y="1461167"/>
          <a:ext cx="7854950" cy="4732337"/>
        </p:xfrm>
        <a:graphic>
          <a:graphicData uri="http://schemas.openxmlformats.org/drawingml/2006/table">
            <a:tbl>
              <a:tblPr firstRow="1" firstCol="1">
                <a:tableStyleId>{21E4AEA4-8DFA-4A89-87EB-49C32662AFE0}</a:tableStyleId>
              </a:tblPr>
              <a:tblGrid>
                <a:gridCol w="3929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5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01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charset="0"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Policy</a:t>
                      </a:r>
                      <a:endParaRPr kumimoji="0" lang="en-US" sz="2000" b="0" i="1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Firewall Setting</a:t>
                      </a:r>
                      <a:endParaRPr kumimoji="0" lang="en-US" sz="2000" b="0" i="1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No outside Web access.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Drop all outgoing packets to any IP address, port 80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9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No incoming TCP connections, except those for institution</a:t>
                      </a:r>
                      <a:r>
                        <a:rPr kumimoji="0" lang="ja-JP" alt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’</a:t>
                      </a: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 public Web server only.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charset="0"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Drop all incoming TCP SYN packets to any IP except 130.207.244.203, port 80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Prevent Web-radios from eating up the available bandwidth.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Drop all incoming UDP packets - except DNS and router broadcasts.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51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Prevent your network from being used for a smurf DoS attack.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Drop all ICMP packets going to a </a:t>
                      </a:r>
                      <a:r>
                        <a:rPr kumimoji="0" lang="ja-JP" alt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“</a:t>
                      </a: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broadcast</a:t>
                      </a:r>
                      <a:r>
                        <a:rPr kumimoji="0" lang="ja-JP" alt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”</a:t>
                      </a: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address (e.g. 130.207.255.255).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2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Prevent your network from being tracerouted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Drop all outgoing ICMP TTL expired traffic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42D54016-00CD-AD46-9DAE-4841AC19A5DD}"/>
              </a:ext>
            </a:extLst>
          </p:cNvPr>
          <p:cNvSpPr/>
          <p:nvPr/>
        </p:nvSpPr>
        <p:spPr>
          <a:xfrm>
            <a:off x="6110514" y="1971413"/>
            <a:ext cx="3898447" cy="641158"/>
          </a:xfrm>
          <a:prstGeom prst="rect">
            <a:avLst/>
          </a:prstGeom>
          <a:solidFill>
            <a:srgbClr val="FDEC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FC3D5F-D0E7-6C4F-A26B-B2714AC82C80}"/>
              </a:ext>
            </a:extLst>
          </p:cNvPr>
          <p:cNvSpPr/>
          <p:nvPr/>
        </p:nvSpPr>
        <p:spPr>
          <a:xfrm>
            <a:off x="6110514" y="2707641"/>
            <a:ext cx="3898447" cy="908014"/>
          </a:xfrm>
          <a:prstGeom prst="rect">
            <a:avLst/>
          </a:prstGeom>
          <a:solidFill>
            <a:srgbClr val="FDEC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82A4A6-982B-C64C-B8AB-6F4649920409}"/>
              </a:ext>
            </a:extLst>
          </p:cNvPr>
          <p:cNvSpPr/>
          <p:nvPr/>
        </p:nvSpPr>
        <p:spPr>
          <a:xfrm>
            <a:off x="6096000" y="3707097"/>
            <a:ext cx="3912961" cy="713902"/>
          </a:xfrm>
          <a:prstGeom prst="rect">
            <a:avLst/>
          </a:prstGeom>
          <a:solidFill>
            <a:srgbClr val="FDEC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56F7F9-791C-E04C-A659-59D8CAE14FE3}"/>
              </a:ext>
            </a:extLst>
          </p:cNvPr>
          <p:cNvSpPr/>
          <p:nvPr/>
        </p:nvSpPr>
        <p:spPr>
          <a:xfrm>
            <a:off x="6110514" y="4514442"/>
            <a:ext cx="3898447" cy="820955"/>
          </a:xfrm>
          <a:prstGeom prst="rect">
            <a:avLst/>
          </a:prstGeom>
          <a:solidFill>
            <a:srgbClr val="FDEC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A24DC3-47A2-074D-A5A4-E4F052409A20}"/>
              </a:ext>
            </a:extLst>
          </p:cNvPr>
          <p:cNvSpPr/>
          <p:nvPr/>
        </p:nvSpPr>
        <p:spPr>
          <a:xfrm>
            <a:off x="6110514" y="5448090"/>
            <a:ext cx="3898447" cy="684261"/>
          </a:xfrm>
          <a:prstGeom prst="rect">
            <a:avLst/>
          </a:prstGeom>
          <a:solidFill>
            <a:srgbClr val="FDEC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07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C4FDF-BCE3-1E4C-82AC-D0E18477E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Stateful packet filters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1008B-59A2-F845-B3E5-DE47667A7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stateless packet filter: heavy handed tool</a:t>
            </a:r>
          </a:p>
          <a:p>
            <a:r>
              <a:rPr lang="en-US" b="1" dirty="0"/>
              <a:t>admits packets that </a:t>
            </a:r>
            <a:r>
              <a:rPr lang="en-US" b="1" i="1" dirty="0"/>
              <a:t>make no sense</a:t>
            </a:r>
            <a:br>
              <a:rPr lang="en-US" i="1" dirty="0"/>
            </a:br>
            <a:r>
              <a:rPr lang="en-US" dirty="0"/>
              <a:t>e.g., dest port = 80, ACK bit set, even if no TCP connection established</a:t>
            </a:r>
          </a:p>
          <a:p>
            <a:r>
              <a:rPr lang="en-US" b="1" dirty="0"/>
              <a:t>stateful packet filter</a:t>
            </a:r>
            <a:r>
              <a:rPr lang="en-US" dirty="0"/>
              <a:t>: </a:t>
            </a:r>
            <a:r>
              <a:rPr lang="en-US" b="1" dirty="0"/>
              <a:t>track status of every TCP connection</a:t>
            </a:r>
          </a:p>
          <a:p>
            <a:r>
              <a:rPr lang="en-US" dirty="0"/>
              <a:t>track connection setup (SYN), teardown (FIN): </a:t>
            </a:r>
            <a:br>
              <a:rPr lang="en-US" dirty="0"/>
            </a:br>
            <a:r>
              <a:rPr lang="en-US" dirty="0"/>
              <a:t>determine whether incoming, outgoing packets “make sense”</a:t>
            </a:r>
          </a:p>
          <a:p>
            <a:r>
              <a:rPr lang="en-US" dirty="0"/>
              <a:t>timeout inactive connections at firewall, no longer admit packets</a:t>
            </a:r>
          </a:p>
        </p:txBody>
      </p:sp>
    </p:spTree>
    <p:extLst>
      <p:ext uri="{BB962C8B-B14F-4D97-AF65-F5344CB8AC3E}">
        <p14:creationId xmlns:p14="http://schemas.microsoft.com/office/powerpoint/2010/main" val="2264132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7BA44-92B2-4A4E-B932-436B32A44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Firewalls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130FC-A0BF-D14F-B5CD-EADE40B22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Gill Sans MT" charset="0"/>
              </a:rPr>
              <a:t>Operate on TCP/IP </a:t>
            </a:r>
            <a:r>
              <a:rPr lang="en-US" b="1" dirty="0">
                <a:latin typeface="Gill Sans MT" charset="0"/>
              </a:rPr>
              <a:t>headers only</a:t>
            </a:r>
          </a:p>
          <a:p>
            <a:r>
              <a:rPr lang="en-US" dirty="0"/>
              <a:t>Prevent </a:t>
            </a:r>
            <a:r>
              <a:rPr lang="en-US" b="1" dirty="0"/>
              <a:t>denial of service </a:t>
            </a:r>
            <a:r>
              <a:rPr lang="en-US" dirty="0"/>
              <a:t>attacks</a:t>
            </a:r>
          </a:p>
          <a:p>
            <a:pPr lvl="1"/>
            <a:r>
              <a:rPr lang="en-US" dirty="0"/>
              <a:t>e.g. SYN flooding: attacker establishes many bogus TCP connections, no resources left for “real” connections</a:t>
            </a:r>
          </a:p>
          <a:p>
            <a:r>
              <a:rPr lang="en-US" dirty="0"/>
              <a:t>Prevent illegal </a:t>
            </a:r>
            <a:r>
              <a:rPr lang="en-US" b="1" dirty="0"/>
              <a:t>modification/access of internal data</a:t>
            </a:r>
          </a:p>
          <a:p>
            <a:pPr lvl="1"/>
            <a:r>
              <a:rPr lang="en-US" dirty="0"/>
              <a:t>e.g., attacker replaces CIA’s homepage with something else</a:t>
            </a:r>
            <a:endParaRPr lang="en-US" b="1" dirty="0"/>
          </a:p>
          <a:p>
            <a:r>
              <a:rPr lang="en-US" dirty="0"/>
              <a:t>allow only </a:t>
            </a:r>
            <a:r>
              <a:rPr lang="en-US" b="1" dirty="0"/>
              <a:t>authorized access to inside network </a:t>
            </a:r>
          </a:p>
          <a:p>
            <a:r>
              <a:rPr lang="en-US" dirty="0"/>
              <a:t>set of authenticated users/hosts</a:t>
            </a:r>
            <a:endParaRPr lang="en-US" b="1" dirty="0"/>
          </a:p>
          <a:p>
            <a:r>
              <a:rPr lang="en-US" b="1" dirty="0"/>
              <a:t>Stateful/stateless</a:t>
            </a:r>
          </a:p>
        </p:txBody>
      </p:sp>
    </p:spTree>
    <p:extLst>
      <p:ext uri="{BB962C8B-B14F-4D97-AF65-F5344CB8AC3E}">
        <p14:creationId xmlns:p14="http://schemas.microsoft.com/office/powerpoint/2010/main" val="971440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8F5A4-3CE5-DD48-A76D-B8951B026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Gateways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6B3B0-36EA-F645-AFBB-4F91BB98F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59045"/>
            <a:ext cx="10515600" cy="201791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Filter packets on </a:t>
            </a:r>
            <a:r>
              <a:rPr lang="en-US" b="1" dirty="0"/>
              <a:t>application data </a:t>
            </a:r>
            <a:r>
              <a:rPr lang="en-US" dirty="0"/>
              <a:t>as well as on </a:t>
            </a:r>
            <a:r>
              <a:rPr lang="en-US" b="1" dirty="0"/>
              <a:t>header data</a:t>
            </a:r>
            <a:endParaRPr lang="en-US" dirty="0"/>
          </a:p>
          <a:p>
            <a:r>
              <a:rPr lang="en-US" dirty="0"/>
              <a:t>Example: allow select internal users to telnet outside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Require all telnet users to </a:t>
            </a:r>
            <a:r>
              <a:rPr lang="en-US" b="1" dirty="0"/>
              <a:t>telnet through gateway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For authorized users, gateway sets up telnet connection to dest host. </a:t>
            </a:r>
            <a:br>
              <a:rPr lang="en-US" dirty="0"/>
            </a:br>
            <a:r>
              <a:rPr lang="en-US" b="1" dirty="0"/>
              <a:t>Gateway relays data between 2 connections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Router filter </a:t>
            </a:r>
            <a:r>
              <a:rPr lang="en-US" b="1" dirty="0"/>
              <a:t>blocks all</a:t>
            </a:r>
            <a:r>
              <a:rPr lang="en-US" dirty="0"/>
              <a:t> telnet </a:t>
            </a:r>
            <a:r>
              <a:rPr lang="en-US" b="1" dirty="0"/>
              <a:t>connections not originating from gateway</a:t>
            </a:r>
          </a:p>
          <a:p>
            <a:endParaRPr lang="en-US" dirty="0"/>
          </a:p>
        </p:txBody>
      </p:sp>
      <p:grpSp>
        <p:nvGrpSpPr>
          <p:cNvPr id="115" name="Group 4">
            <a:extLst>
              <a:ext uri="{FF2B5EF4-FFF2-40B4-BE49-F238E27FC236}">
                <a16:creationId xmlns:a16="http://schemas.microsoft.com/office/drawing/2014/main" id="{01366CD8-9029-B243-9341-9AB3722CDD27}"/>
              </a:ext>
            </a:extLst>
          </p:cNvPr>
          <p:cNvGrpSpPr>
            <a:grpSpLocks/>
          </p:cNvGrpSpPr>
          <p:nvPr/>
        </p:nvGrpSpPr>
        <p:grpSpPr bwMode="auto">
          <a:xfrm>
            <a:off x="3326833" y="1592159"/>
            <a:ext cx="6130232" cy="2204885"/>
            <a:chOff x="3713158" y="1352365"/>
            <a:chExt cx="6129706" cy="2204393"/>
          </a:xfrm>
        </p:grpSpPr>
        <p:sp>
          <p:nvSpPr>
            <p:cNvPr id="116" name="Text Box 108">
              <a:extLst>
                <a:ext uri="{FF2B5EF4-FFF2-40B4-BE49-F238E27FC236}">
                  <a16:creationId xmlns:a16="http://schemas.microsoft.com/office/drawing/2014/main" id="{6101484A-D1F9-4A41-BC4E-7D92A9C751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31733" y="1455081"/>
              <a:ext cx="998906" cy="461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200" b="1" dirty="0">
                  <a:solidFill>
                    <a:schemeClr val="accent4"/>
                  </a:solidFill>
                  <a:latin typeface="Helvetica" pitchFamily="2" charset="0"/>
                  <a:cs typeface="Arial" charset="0"/>
                </a:rPr>
                <a:t>application</a:t>
              </a:r>
            </a:p>
            <a:p>
              <a:pPr algn="ctr"/>
              <a:r>
                <a:rPr lang="en-US" sz="1200" b="1" dirty="0">
                  <a:solidFill>
                    <a:schemeClr val="accent4"/>
                  </a:solidFill>
                  <a:latin typeface="Helvetica" pitchFamily="2" charset="0"/>
                  <a:cs typeface="Arial" charset="0"/>
                </a:rPr>
                <a:t>gateway</a:t>
              </a:r>
              <a:endParaRPr lang="en-US" sz="1800" b="1" dirty="0">
                <a:solidFill>
                  <a:schemeClr val="accent4"/>
                </a:solidFill>
                <a:latin typeface="Helvetica" pitchFamily="2" charset="0"/>
                <a:cs typeface="Arial" charset="0"/>
              </a:endParaRPr>
            </a:p>
          </p:txBody>
        </p:sp>
        <p:sp>
          <p:nvSpPr>
            <p:cNvPr id="117" name="Freeform 17">
              <a:extLst>
                <a:ext uri="{FF2B5EF4-FFF2-40B4-BE49-F238E27FC236}">
                  <a16:creationId xmlns:a16="http://schemas.microsoft.com/office/drawing/2014/main" id="{6BBF4E47-1F15-6F46-BFCF-4BE9985F059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4135" y="1748877"/>
              <a:ext cx="3648681" cy="1807881"/>
            </a:xfrm>
            <a:custGeom>
              <a:avLst/>
              <a:gdLst/>
              <a:ahLst/>
              <a:cxnLst/>
              <a:rect l="0" t="0" r="r" b="b"/>
              <a:pathLst>
                <a:path w="10000" h="10000">
                  <a:moveTo>
                    <a:pt x="323" y="164"/>
                  </a:moveTo>
                  <a:lnTo>
                    <a:pt x="341" y="143"/>
                  </a:lnTo>
                  <a:cubicBezTo>
                    <a:pt x="349" y="129"/>
                    <a:pt x="357" y="116"/>
                    <a:pt x="365" y="102"/>
                  </a:cubicBezTo>
                  <a:lnTo>
                    <a:pt x="413" y="72"/>
                  </a:lnTo>
                  <a:cubicBezTo>
                    <a:pt x="429" y="58"/>
                    <a:pt x="445" y="45"/>
                    <a:pt x="461" y="31"/>
                  </a:cubicBezTo>
                  <a:lnTo>
                    <a:pt x="514" y="10"/>
                  </a:lnTo>
                  <a:cubicBezTo>
                    <a:pt x="534" y="7"/>
                    <a:pt x="554" y="3"/>
                    <a:pt x="574" y="0"/>
                  </a:cubicBezTo>
                  <a:lnTo>
                    <a:pt x="628" y="0"/>
                  </a:lnTo>
                  <a:lnTo>
                    <a:pt x="694" y="0"/>
                  </a:lnTo>
                  <a:cubicBezTo>
                    <a:pt x="716" y="3"/>
                    <a:pt x="738" y="7"/>
                    <a:pt x="760" y="10"/>
                  </a:cubicBezTo>
                  <a:lnTo>
                    <a:pt x="825" y="31"/>
                  </a:lnTo>
                  <a:lnTo>
                    <a:pt x="891" y="61"/>
                  </a:lnTo>
                  <a:cubicBezTo>
                    <a:pt x="915" y="71"/>
                    <a:pt x="939" y="82"/>
                    <a:pt x="963" y="92"/>
                  </a:cubicBezTo>
                  <a:cubicBezTo>
                    <a:pt x="989" y="106"/>
                    <a:pt x="1015" y="119"/>
                    <a:pt x="1041" y="133"/>
                  </a:cubicBezTo>
                  <a:lnTo>
                    <a:pt x="1118" y="174"/>
                  </a:lnTo>
                  <a:lnTo>
                    <a:pt x="1196" y="225"/>
                  </a:lnTo>
                  <a:lnTo>
                    <a:pt x="1268" y="276"/>
                  </a:lnTo>
                  <a:cubicBezTo>
                    <a:pt x="1294" y="290"/>
                    <a:pt x="1320" y="303"/>
                    <a:pt x="1346" y="317"/>
                  </a:cubicBezTo>
                  <a:lnTo>
                    <a:pt x="1513" y="440"/>
                  </a:lnTo>
                  <a:lnTo>
                    <a:pt x="1681" y="553"/>
                  </a:lnTo>
                  <a:lnTo>
                    <a:pt x="1848" y="665"/>
                  </a:lnTo>
                  <a:lnTo>
                    <a:pt x="2022" y="778"/>
                  </a:lnTo>
                  <a:cubicBezTo>
                    <a:pt x="2050" y="798"/>
                    <a:pt x="2077" y="819"/>
                    <a:pt x="2105" y="839"/>
                  </a:cubicBezTo>
                  <a:cubicBezTo>
                    <a:pt x="2133" y="853"/>
                    <a:pt x="2161" y="866"/>
                    <a:pt x="2189" y="880"/>
                  </a:cubicBezTo>
                  <a:cubicBezTo>
                    <a:pt x="2217" y="894"/>
                    <a:pt x="2245" y="907"/>
                    <a:pt x="2273" y="921"/>
                  </a:cubicBezTo>
                  <a:lnTo>
                    <a:pt x="2356" y="972"/>
                  </a:lnTo>
                  <a:lnTo>
                    <a:pt x="2440" y="993"/>
                  </a:lnTo>
                  <a:cubicBezTo>
                    <a:pt x="2468" y="1003"/>
                    <a:pt x="2496" y="1014"/>
                    <a:pt x="2524" y="1024"/>
                  </a:cubicBezTo>
                  <a:lnTo>
                    <a:pt x="2608" y="1054"/>
                  </a:lnTo>
                  <a:cubicBezTo>
                    <a:pt x="2638" y="1057"/>
                    <a:pt x="2667" y="1061"/>
                    <a:pt x="2697" y="1064"/>
                  </a:cubicBezTo>
                  <a:cubicBezTo>
                    <a:pt x="2725" y="1068"/>
                    <a:pt x="2753" y="1071"/>
                    <a:pt x="2781" y="1075"/>
                  </a:cubicBezTo>
                  <a:lnTo>
                    <a:pt x="2853" y="1075"/>
                  </a:lnTo>
                  <a:cubicBezTo>
                    <a:pt x="2881" y="1262"/>
                    <a:pt x="2909" y="1143"/>
                    <a:pt x="2937" y="1330"/>
                  </a:cubicBezTo>
                  <a:cubicBezTo>
                    <a:pt x="2963" y="1118"/>
                    <a:pt x="2988" y="1287"/>
                    <a:pt x="3014" y="1075"/>
                  </a:cubicBezTo>
                  <a:cubicBezTo>
                    <a:pt x="3042" y="1071"/>
                    <a:pt x="3070" y="1068"/>
                    <a:pt x="3098" y="1064"/>
                  </a:cubicBezTo>
                  <a:lnTo>
                    <a:pt x="3182" y="1064"/>
                  </a:lnTo>
                  <a:lnTo>
                    <a:pt x="3343" y="1024"/>
                  </a:lnTo>
                  <a:lnTo>
                    <a:pt x="3505" y="1003"/>
                  </a:lnTo>
                  <a:lnTo>
                    <a:pt x="3672" y="972"/>
                  </a:lnTo>
                  <a:lnTo>
                    <a:pt x="3834" y="921"/>
                  </a:lnTo>
                  <a:lnTo>
                    <a:pt x="4007" y="880"/>
                  </a:lnTo>
                  <a:lnTo>
                    <a:pt x="4175" y="850"/>
                  </a:lnTo>
                  <a:lnTo>
                    <a:pt x="4348" y="809"/>
                  </a:lnTo>
                  <a:lnTo>
                    <a:pt x="4528" y="788"/>
                  </a:lnTo>
                  <a:cubicBezTo>
                    <a:pt x="4562" y="785"/>
                    <a:pt x="4595" y="781"/>
                    <a:pt x="4629" y="778"/>
                  </a:cubicBezTo>
                  <a:cubicBezTo>
                    <a:pt x="4659" y="775"/>
                    <a:pt x="4689" y="771"/>
                    <a:pt x="4719" y="768"/>
                  </a:cubicBezTo>
                  <a:lnTo>
                    <a:pt x="4809" y="768"/>
                  </a:lnTo>
                  <a:lnTo>
                    <a:pt x="4904" y="768"/>
                  </a:lnTo>
                  <a:lnTo>
                    <a:pt x="5006" y="778"/>
                  </a:lnTo>
                  <a:lnTo>
                    <a:pt x="5102" y="778"/>
                  </a:lnTo>
                  <a:cubicBezTo>
                    <a:pt x="5138" y="781"/>
                    <a:pt x="5173" y="785"/>
                    <a:pt x="5209" y="788"/>
                  </a:cubicBezTo>
                  <a:lnTo>
                    <a:pt x="5311" y="809"/>
                  </a:lnTo>
                  <a:lnTo>
                    <a:pt x="5419" y="839"/>
                  </a:lnTo>
                  <a:lnTo>
                    <a:pt x="5520" y="860"/>
                  </a:lnTo>
                  <a:lnTo>
                    <a:pt x="5634" y="901"/>
                  </a:lnTo>
                  <a:lnTo>
                    <a:pt x="5748" y="931"/>
                  </a:lnTo>
                  <a:lnTo>
                    <a:pt x="5861" y="972"/>
                  </a:lnTo>
                  <a:lnTo>
                    <a:pt x="5999" y="1003"/>
                  </a:lnTo>
                  <a:lnTo>
                    <a:pt x="6124" y="1044"/>
                  </a:lnTo>
                  <a:lnTo>
                    <a:pt x="6256" y="1085"/>
                  </a:lnTo>
                  <a:lnTo>
                    <a:pt x="6394" y="1126"/>
                  </a:lnTo>
                  <a:lnTo>
                    <a:pt x="6531" y="1167"/>
                  </a:lnTo>
                  <a:lnTo>
                    <a:pt x="6681" y="1218"/>
                  </a:lnTo>
                  <a:lnTo>
                    <a:pt x="6824" y="1269"/>
                  </a:lnTo>
                  <a:lnTo>
                    <a:pt x="7117" y="1372"/>
                  </a:lnTo>
                  <a:lnTo>
                    <a:pt x="7410" y="1494"/>
                  </a:lnTo>
                  <a:lnTo>
                    <a:pt x="7703" y="1627"/>
                  </a:lnTo>
                  <a:lnTo>
                    <a:pt x="7853" y="1699"/>
                  </a:lnTo>
                  <a:lnTo>
                    <a:pt x="7996" y="1771"/>
                  </a:lnTo>
                  <a:lnTo>
                    <a:pt x="8140" y="1842"/>
                  </a:lnTo>
                  <a:lnTo>
                    <a:pt x="8278" y="1914"/>
                  </a:lnTo>
                  <a:cubicBezTo>
                    <a:pt x="8322" y="1941"/>
                    <a:pt x="8365" y="1969"/>
                    <a:pt x="8409" y="1996"/>
                  </a:cubicBezTo>
                  <a:lnTo>
                    <a:pt x="8547" y="2078"/>
                  </a:lnTo>
                  <a:cubicBezTo>
                    <a:pt x="8589" y="2105"/>
                    <a:pt x="8630" y="2133"/>
                    <a:pt x="8672" y="2160"/>
                  </a:cubicBezTo>
                  <a:lnTo>
                    <a:pt x="8798" y="2252"/>
                  </a:lnTo>
                  <a:lnTo>
                    <a:pt x="8911" y="2344"/>
                  </a:lnTo>
                  <a:lnTo>
                    <a:pt x="9025" y="2436"/>
                  </a:lnTo>
                  <a:lnTo>
                    <a:pt x="9133" y="2538"/>
                  </a:lnTo>
                  <a:cubicBezTo>
                    <a:pt x="9149" y="2552"/>
                    <a:pt x="9165" y="2565"/>
                    <a:pt x="9181" y="2579"/>
                  </a:cubicBezTo>
                  <a:lnTo>
                    <a:pt x="9228" y="2641"/>
                  </a:lnTo>
                  <a:lnTo>
                    <a:pt x="9276" y="2692"/>
                  </a:lnTo>
                  <a:cubicBezTo>
                    <a:pt x="9290" y="2706"/>
                    <a:pt x="9304" y="2719"/>
                    <a:pt x="9318" y="2733"/>
                  </a:cubicBezTo>
                  <a:cubicBezTo>
                    <a:pt x="9332" y="2753"/>
                    <a:pt x="9346" y="2774"/>
                    <a:pt x="9360" y="2794"/>
                  </a:cubicBezTo>
                  <a:cubicBezTo>
                    <a:pt x="9374" y="2815"/>
                    <a:pt x="9388" y="2835"/>
                    <a:pt x="9402" y="2856"/>
                  </a:cubicBezTo>
                  <a:lnTo>
                    <a:pt x="9444" y="2907"/>
                  </a:lnTo>
                  <a:cubicBezTo>
                    <a:pt x="9456" y="2927"/>
                    <a:pt x="9468" y="2948"/>
                    <a:pt x="9480" y="2968"/>
                  </a:cubicBezTo>
                  <a:cubicBezTo>
                    <a:pt x="9492" y="2989"/>
                    <a:pt x="9504" y="3009"/>
                    <a:pt x="9516" y="3030"/>
                  </a:cubicBezTo>
                  <a:cubicBezTo>
                    <a:pt x="9528" y="3047"/>
                    <a:pt x="9539" y="3064"/>
                    <a:pt x="9551" y="3081"/>
                  </a:cubicBezTo>
                  <a:lnTo>
                    <a:pt x="9611" y="3204"/>
                  </a:lnTo>
                  <a:cubicBezTo>
                    <a:pt x="9629" y="3248"/>
                    <a:pt x="9647" y="3293"/>
                    <a:pt x="9665" y="3337"/>
                  </a:cubicBezTo>
                  <a:cubicBezTo>
                    <a:pt x="9683" y="3385"/>
                    <a:pt x="9701" y="3432"/>
                    <a:pt x="9719" y="3480"/>
                  </a:cubicBezTo>
                  <a:cubicBezTo>
                    <a:pt x="9735" y="3531"/>
                    <a:pt x="9751" y="3583"/>
                    <a:pt x="9767" y="3634"/>
                  </a:cubicBezTo>
                  <a:lnTo>
                    <a:pt x="9809" y="3787"/>
                  </a:lnTo>
                  <a:cubicBezTo>
                    <a:pt x="9823" y="3838"/>
                    <a:pt x="9836" y="3890"/>
                    <a:pt x="9850" y="3941"/>
                  </a:cubicBezTo>
                  <a:cubicBezTo>
                    <a:pt x="9858" y="4002"/>
                    <a:pt x="9866" y="4064"/>
                    <a:pt x="9874" y="4125"/>
                  </a:cubicBezTo>
                  <a:cubicBezTo>
                    <a:pt x="9884" y="4180"/>
                    <a:pt x="9894" y="4234"/>
                    <a:pt x="9904" y="4289"/>
                  </a:cubicBezTo>
                  <a:cubicBezTo>
                    <a:pt x="9914" y="4354"/>
                    <a:pt x="9924" y="4418"/>
                    <a:pt x="9934" y="4483"/>
                  </a:cubicBezTo>
                  <a:cubicBezTo>
                    <a:pt x="9940" y="4544"/>
                    <a:pt x="9946" y="4606"/>
                    <a:pt x="9952" y="4667"/>
                  </a:cubicBezTo>
                  <a:cubicBezTo>
                    <a:pt x="9958" y="4729"/>
                    <a:pt x="9964" y="4790"/>
                    <a:pt x="9970" y="4852"/>
                  </a:cubicBezTo>
                  <a:cubicBezTo>
                    <a:pt x="9974" y="4917"/>
                    <a:pt x="9978" y="4981"/>
                    <a:pt x="9982" y="5046"/>
                  </a:cubicBezTo>
                  <a:lnTo>
                    <a:pt x="9994" y="5241"/>
                  </a:lnTo>
                  <a:lnTo>
                    <a:pt x="9994" y="5425"/>
                  </a:lnTo>
                  <a:lnTo>
                    <a:pt x="10000" y="5629"/>
                  </a:lnTo>
                  <a:lnTo>
                    <a:pt x="9994" y="5824"/>
                  </a:lnTo>
                  <a:lnTo>
                    <a:pt x="9994" y="6018"/>
                  </a:lnTo>
                  <a:lnTo>
                    <a:pt x="9988" y="6213"/>
                  </a:lnTo>
                  <a:cubicBezTo>
                    <a:pt x="9984" y="6278"/>
                    <a:pt x="9980" y="6342"/>
                    <a:pt x="9976" y="6407"/>
                  </a:cubicBezTo>
                  <a:lnTo>
                    <a:pt x="9958" y="6602"/>
                  </a:lnTo>
                  <a:lnTo>
                    <a:pt x="9946" y="6776"/>
                  </a:lnTo>
                  <a:cubicBezTo>
                    <a:pt x="9940" y="6837"/>
                    <a:pt x="9934" y="6899"/>
                    <a:pt x="9928" y="6960"/>
                  </a:cubicBezTo>
                  <a:lnTo>
                    <a:pt x="9904" y="7134"/>
                  </a:lnTo>
                  <a:cubicBezTo>
                    <a:pt x="9894" y="7195"/>
                    <a:pt x="9884" y="7257"/>
                    <a:pt x="9874" y="7318"/>
                  </a:cubicBezTo>
                  <a:cubicBezTo>
                    <a:pt x="9868" y="7373"/>
                    <a:pt x="9862" y="7427"/>
                    <a:pt x="9856" y="7482"/>
                  </a:cubicBezTo>
                  <a:cubicBezTo>
                    <a:pt x="9846" y="7537"/>
                    <a:pt x="9837" y="7591"/>
                    <a:pt x="9827" y="7646"/>
                  </a:cubicBezTo>
                  <a:lnTo>
                    <a:pt x="9791" y="7799"/>
                  </a:lnTo>
                  <a:lnTo>
                    <a:pt x="9761" y="7943"/>
                  </a:lnTo>
                  <a:cubicBezTo>
                    <a:pt x="9749" y="7991"/>
                    <a:pt x="9737" y="8038"/>
                    <a:pt x="9725" y="8086"/>
                  </a:cubicBezTo>
                  <a:cubicBezTo>
                    <a:pt x="9713" y="8130"/>
                    <a:pt x="9701" y="8175"/>
                    <a:pt x="9689" y="8219"/>
                  </a:cubicBezTo>
                  <a:cubicBezTo>
                    <a:pt x="9677" y="8257"/>
                    <a:pt x="9665" y="8294"/>
                    <a:pt x="9653" y="8332"/>
                  </a:cubicBezTo>
                  <a:cubicBezTo>
                    <a:pt x="9639" y="8369"/>
                    <a:pt x="9625" y="8407"/>
                    <a:pt x="9611" y="8444"/>
                  </a:cubicBezTo>
                  <a:cubicBezTo>
                    <a:pt x="9597" y="8475"/>
                    <a:pt x="9583" y="8505"/>
                    <a:pt x="9569" y="8536"/>
                  </a:cubicBezTo>
                  <a:cubicBezTo>
                    <a:pt x="9553" y="8567"/>
                    <a:pt x="9538" y="8597"/>
                    <a:pt x="9522" y="8628"/>
                  </a:cubicBezTo>
                  <a:lnTo>
                    <a:pt x="9474" y="8721"/>
                  </a:lnTo>
                  <a:cubicBezTo>
                    <a:pt x="9454" y="8745"/>
                    <a:pt x="9434" y="8768"/>
                    <a:pt x="9414" y="8792"/>
                  </a:cubicBezTo>
                  <a:cubicBezTo>
                    <a:pt x="9394" y="8819"/>
                    <a:pt x="9374" y="8847"/>
                    <a:pt x="9354" y="8874"/>
                  </a:cubicBezTo>
                  <a:cubicBezTo>
                    <a:pt x="9332" y="8895"/>
                    <a:pt x="9310" y="8915"/>
                    <a:pt x="9288" y="8936"/>
                  </a:cubicBezTo>
                  <a:cubicBezTo>
                    <a:pt x="9268" y="8956"/>
                    <a:pt x="9248" y="8977"/>
                    <a:pt x="9228" y="8997"/>
                  </a:cubicBezTo>
                  <a:lnTo>
                    <a:pt x="9157" y="9048"/>
                  </a:lnTo>
                  <a:cubicBezTo>
                    <a:pt x="9131" y="9069"/>
                    <a:pt x="9105" y="9089"/>
                    <a:pt x="9079" y="9110"/>
                  </a:cubicBezTo>
                  <a:lnTo>
                    <a:pt x="9007" y="9161"/>
                  </a:lnTo>
                  <a:lnTo>
                    <a:pt x="8929" y="9191"/>
                  </a:lnTo>
                  <a:lnTo>
                    <a:pt x="8846" y="9232"/>
                  </a:lnTo>
                  <a:cubicBezTo>
                    <a:pt x="8818" y="9242"/>
                    <a:pt x="8790" y="9253"/>
                    <a:pt x="8762" y="9263"/>
                  </a:cubicBezTo>
                  <a:cubicBezTo>
                    <a:pt x="8734" y="9277"/>
                    <a:pt x="8706" y="9290"/>
                    <a:pt x="8678" y="9304"/>
                  </a:cubicBezTo>
                  <a:cubicBezTo>
                    <a:pt x="8648" y="9314"/>
                    <a:pt x="8619" y="9325"/>
                    <a:pt x="8589" y="9335"/>
                  </a:cubicBezTo>
                  <a:lnTo>
                    <a:pt x="8493" y="9365"/>
                  </a:lnTo>
                  <a:lnTo>
                    <a:pt x="8313" y="9406"/>
                  </a:lnTo>
                  <a:lnTo>
                    <a:pt x="8122" y="9447"/>
                  </a:lnTo>
                  <a:lnTo>
                    <a:pt x="7931" y="9478"/>
                  </a:lnTo>
                  <a:lnTo>
                    <a:pt x="7733" y="9519"/>
                  </a:lnTo>
                  <a:lnTo>
                    <a:pt x="7530" y="9539"/>
                  </a:lnTo>
                  <a:lnTo>
                    <a:pt x="7339" y="9580"/>
                  </a:lnTo>
                  <a:lnTo>
                    <a:pt x="7141" y="9611"/>
                  </a:lnTo>
                  <a:lnTo>
                    <a:pt x="6950" y="9662"/>
                  </a:lnTo>
                  <a:lnTo>
                    <a:pt x="6854" y="9683"/>
                  </a:lnTo>
                  <a:lnTo>
                    <a:pt x="6758" y="9713"/>
                  </a:lnTo>
                  <a:lnTo>
                    <a:pt x="6651" y="9724"/>
                  </a:lnTo>
                  <a:lnTo>
                    <a:pt x="6549" y="9744"/>
                  </a:lnTo>
                  <a:lnTo>
                    <a:pt x="6441" y="9765"/>
                  </a:lnTo>
                  <a:lnTo>
                    <a:pt x="6334" y="9785"/>
                  </a:lnTo>
                  <a:lnTo>
                    <a:pt x="6226" y="9806"/>
                  </a:lnTo>
                  <a:lnTo>
                    <a:pt x="6112" y="9816"/>
                  </a:lnTo>
                  <a:lnTo>
                    <a:pt x="5885" y="9857"/>
                  </a:lnTo>
                  <a:lnTo>
                    <a:pt x="5652" y="9887"/>
                  </a:lnTo>
                  <a:lnTo>
                    <a:pt x="5425" y="9918"/>
                  </a:lnTo>
                  <a:lnTo>
                    <a:pt x="5185" y="9928"/>
                  </a:lnTo>
                  <a:lnTo>
                    <a:pt x="4958" y="9949"/>
                  </a:lnTo>
                  <a:lnTo>
                    <a:pt x="4731" y="9959"/>
                  </a:lnTo>
                  <a:lnTo>
                    <a:pt x="4623" y="9969"/>
                  </a:lnTo>
                  <a:lnTo>
                    <a:pt x="4510" y="9969"/>
                  </a:lnTo>
                  <a:lnTo>
                    <a:pt x="4402" y="9990"/>
                  </a:lnTo>
                  <a:lnTo>
                    <a:pt x="4294" y="9990"/>
                  </a:lnTo>
                  <a:lnTo>
                    <a:pt x="4193" y="9990"/>
                  </a:lnTo>
                  <a:lnTo>
                    <a:pt x="4091" y="10000"/>
                  </a:lnTo>
                  <a:lnTo>
                    <a:pt x="3995" y="10000"/>
                  </a:lnTo>
                  <a:lnTo>
                    <a:pt x="3894" y="10000"/>
                  </a:lnTo>
                  <a:lnTo>
                    <a:pt x="3804" y="10000"/>
                  </a:lnTo>
                  <a:lnTo>
                    <a:pt x="3714" y="10000"/>
                  </a:lnTo>
                  <a:lnTo>
                    <a:pt x="3630" y="10000"/>
                  </a:lnTo>
                  <a:lnTo>
                    <a:pt x="3547" y="10000"/>
                  </a:lnTo>
                  <a:cubicBezTo>
                    <a:pt x="3521" y="9997"/>
                    <a:pt x="3495" y="9993"/>
                    <a:pt x="3469" y="9990"/>
                  </a:cubicBezTo>
                  <a:lnTo>
                    <a:pt x="3391" y="9990"/>
                  </a:lnTo>
                  <a:lnTo>
                    <a:pt x="3325" y="9990"/>
                  </a:lnTo>
                  <a:lnTo>
                    <a:pt x="3254" y="9969"/>
                  </a:lnTo>
                  <a:lnTo>
                    <a:pt x="3182" y="9969"/>
                  </a:lnTo>
                  <a:lnTo>
                    <a:pt x="3122" y="9969"/>
                  </a:lnTo>
                  <a:cubicBezTo>
                    <a:pt x="3100" y="9966"/>
                    <a:pt x="3078" y="9962"/>
                    <a:pt x="3056" y="9959"/>
                  </a:cubicBezTo>
                  <a:cubicBezTo>
                    <a:pt x="3038" y="9956"/>
                    <a:pt x="3020" y="9952"/>
                    <a:pt x="3002" y="9949"/>
                  </a:cubicBezTo>
                  <a:lnTo>
                    <a:pt x="2949" y="9949"/>
                  </a:lnTo>
                  <a:cubicBezTo>
                    <a:pt x="2929" y="9946"/>
                    <a:pt x="2909" y="9942"/>
                    <a:pt x="2889" y="9939"/>
                  </a:cubicBezTo>
                  <a:cubicBezTo>
                    <a:pt x="2871" y="9935"/>
                    <a:pt x="2853" y="9932"/>
                    <a:pt x="2835" y="9928"/>
                  </a:cubicBezTo>
                  <a:cubicBezTo>
                    <a:pt x="2817" y="9925"/>
                    <a:pt x="2799" y="9921"/>
                    <a:pt x="2781" y="9918"/>
                  </a:cubicBezTo>
                  <a:lnTo>
                    <a:pt x="2679" y="9887"/>
                  </a:lnTo>
                  <a:lnTo>
                    <a:pt x="2584" y="9867"/>
                  </a:lnTo>
                  <a:cubicBezTo>
                    <a:pt x="2554" y="9853"/>
                    <a:pt x="2524" y="9840"/>
                    <a:pt x="2494" y="9826"/>
                  </a:cubicBezTo>
                  <a:cubicBezTo>
                    <a:pt x="2462" y="9819"/>
                    <a:pt x="2430" y="9813"/>
                    <a:pt x="2398" y="9806"/>
                  </a:cubicBezTo>
                  <a:lnTo>
                    <a:pt x="2225" y="9724"/>
                  </a:lnTo>
                  <a:cubicBezTo>
                    <a:pt x="2195" y="9710"/>
                    <a:pt x="2165" y="9697"/>
                    <a:pt x="2135" y="9683"/>
                  </a:cubicBezTo>
                  <a:cubicBezTo>
                    <a:pt x="2105" y="9669"/>
                    <a:pt x="2075" y="9656"/>
                    <a:pt x="2045" y="9642"/>
                  </a:cubicBezTo>
                  <a:lnTo>
                    <a:pt x="1950" y="9591"/>
                  </a:lnTo>
                  <a:lnTo>
                    <a:pt x="1842" y="9539"/>
                  </a:lnTo>
                  <a:lnTo>
                    <a:pt x="1740" y="9498"/>
                  </a:lnTo>
                  <a:lnTo>
                    <a:pt x="1633" y="9447"/>
                  </a:lnTo>
                  <a:lnTo>
                    <a:pt x="1519" y="9396"/>
                  </a:lnTo>
                  <a:lnTo>
                    <a:pt x="1411" y="9355"/>
                  </a:lnTo>
                  <a:cubicBezTo>
                    <a:pt x="1371" y="9335"/>
                    <a:pt x="1332" y="9314"/>
                    <a:pt x="1292" y="9294"/>
                  </a:cubicBezTo>
                  <a:lnTo>
                    <a:pt x="1178" y="9243"/>
                  </a:lnTo>
                  <a:lnTo>
                    <a:pt x="1071" y="9181"/>
                  </a:lnTo>
                  <a:lnTo>
                    <a:pt x="957" y="9120"/>
                  </a:lnTo>
                  <a:lnTo>
                    <a:pt x="849" y="9069"/>
                  </a:lnTo>
                  <a:lnTo>
                    <a:pt x="748" y="8976"/>
                  </a:lnTo>
                  <a:cubicBezTo>
                    <a:pt x="716" y="8952"/>
                    <a:pt x="684" y="8929"/>
                    <a:pt x="652" y="8905"/>
                  </a:cubicBezTo>
                  <a:lnTo>
                    <a:pt x="550" y="8813"/>
                  </a:lnTo>
                  <a:lnTo>
                    <a:pt x="508" y="8762"/>
                  </a:lnTo>
                  <a:lnTo>
                    <a:pt x="467" y="8721"/>
                  </a:lnTo>
                  <a:cubicBezTo>
                    <a:pt x="453" y="8700"/>
                    <a:pt x="439" y="8680"/>
                    <a:pt x="425" y="8659"/>
                  </a:cubicBezTo>
                  <a:lnTo>
                    <a:pt x="383" y="8608"/>
                  </a:lnTo>
                  <a:cubicBezTo>
                    <a:pt x="371" y="8588"/>
                    <a:pt x="359" y="8567"/>
                    <a:pt x="347" y="8547"/>
                  </a:cubicBezTo>
                  <a:lnTo>
                    <a:pt x="317" y="8475"/>
                  </a:lnTo>
                  <a:cubicBezTo>
                    <a:pt x="305" y="8455"/>
                    <a:pt x="293" y="8434"/>
                    <a:pt x="281" y="8414"/>
                  </a:cubicBezTo>
                  <a:lnTo>
                    <a:pt x="251" y="8342"/>
                  </a:lnTo>
                  <a:lnTo>
                    <a:pt x="221" y="8270"/>
                  </a:lnTo>
                  <a:cubicBezTo>
                    <a:pt x="215" y="8246"/>
                    <a:pt x="209" y="8223"/>
                    <a:pt x="203" y="8199"/>
                  </a:cubicBezTo>
                  <a:cubicBezTo>
                    <a:pt x="193" y="8172"/>
                    <a:pt x="183" y="8144"/>
                    <a:pt x="173" y="8117"/>
                  </a:cubicBezTo>
                  <a:cubicBezTo>
                    <a:pt x="167" y="8093"/>
                    <a:pt x="162" y="8069"/>
                    <a:pt x="156" y="8045"/>
                  </a:cubicBezTo>
                  <a:cubicBezTo>
                    <a:pt x="148" y="8018"/>
                    <a:pt x="140" y="7990"/>
                    <a:pt x="132" y="7963"/>
                  </a:cubicBezTo>
                  <a:cubicBezTo>
                    <a:pt x="128" y="7936"/>
                    <a:pt x="124" y="7908"/>
                    <a:pt x="120" y="7881"/>
                  </a:cubicBezTo>
                  <a:cubicBezTo>
                    <a:pt x="108" y="7820"/>
                    <a:pt x="96" y="7758"/>
                    <a:pt x="84" y="7697"/>
                  </a:cubicBezTo>
                  <a:lnTo>
                    <a:pt x="54" y="7523"/>
                  </a:lnTo>
                  <a:cubicBezTo>
                    <a:pt x="50" y="7458"/>
                    <a:pt x="46" y="7394"/>
                    <a:pt x="42" y="7329"/>
                  </a:cubicBezTo>
                  <a:cubicBezTo>
                    <a:pt x="38" y="7261"/>
                    <a:pt x="34" y="7192"/>
                    <a:pt x="30" y="7124"/>
                  </a:cubicBezTo>
                  <a:cubicBezTo>
                    <a:pt x="24" y="7052"/>
                    <a:pt x="18" y="6981"/>
                    <a:pt x="12" y="6909"/>
                  </a:cubicBezTo>
                  <a:cubicBezTo>
                    <a:pt x="10" y="6837"/>
                    <a:pt x="8" y="6766"/>
                    <a:pt x="6" y="6694"/>
                  </a:cubicBezTo>
                  <a:lnTo>
                    <a:pt x="6" y="6479"/>
                  </a:lnTo>
                  <a:lnTo>
                    <a:pt x="0" y="6254"/>
                  </a:lnTo>
                  <a:lnTo>
                    <a:pt x="0" y="6018"/>
                  </a:lnTo>
                  <a:cubicBezTo>
                    <a:pt x="2" y="5936"/>
                    <a:pt x="4" y="5855"/>
                    <a:pt x="6" y="5773"/>
                  </a:cubicBezTo>
                  <a:lnTo>
                    <a:pt x="6" y="5527"/>
                  </a:lnTo>
                  <a:cubicBezTo>
                    <a:pt x="8" y="5442"/>
                    <a:pt x="10" y="5356"/>
                    <a:pt x="12" y="5271"/>
                  </a:cubicBezTo>
                  <a:lnTo>
                    <a:pt x="12" y="5026"/>
                  </a:lnTo>
                  <a:lnTo>
                    <a:pt x="12" y="4893"/>
                  </a:lnTo>
                  <a:lnTo>
                    <a:pt x="12" y="4749"/>
                  </a:lnTo>
                  <a:lnTo>
                    <a:pt x="12" y="4606"/>
                  </a:lnTo>
                  <a:lnTo>
                    <a:pt x="12" y="4452"/>
                  </a:lnTo>
                  <a:lnTo>
                    <a:pt x="6" y="4278"/>
                  </a:lnTo>
                  <a:lnTo>
                    <a:pt x="6" y="4115"/>
                  </a:lnTo>
                  <a:lnTo>
                    <a:pt x="6" y="3941"/>
                  </a:lnTo>
                  <a:lnTo>
                    <a:pt x="0" y="3767"/>
                  </a:lnTo>
                  <a:lnTo>
                    <a:pt x="0" y="3582"/>
                  </a:lnTo>
                  <a:lnTo>
                    <a:pt x="0" y="3408"/>
                  </a:lnTo>
                  <a:lnTo>
                    <a:pt x="0" y="3040"/>
                  </a:lnTo>
                  <a:lnTo>
                    <a:pt x="0" y="2661"/>
                  </a:lnTo>
                  <a:lnTo>
                    <a:pt x="0" y="2293"/>
                  </a:lnTo>
                  <a:lnTo>
                    <a:pt x="6" y="2119"/>
                  </a:lnTo>
                  <a:cubicBezTo>
                    <a:pt x="8" y="2057"/>
                    <a:pt x="10" y="1996"/>
                    <a:pt x="12" y="1934"/>
                  </a:cubicBezTo>
                  <a:cubicBezTo>
                    <a:pt x="16" y="1880"/>
                    <a:pt x="20" y="1825"/>
                    <a:pt x="24" y="1771"/>
                  </a:cubicBezTo>
                  <a:lnTo>
                    <a:pt x="30" y="1597"/>
                  </a:lnTo>
                  <a:cubicBezTo>
                    <a:pt x="34" y="1542"/>
                    <a:pt x="38" y="1488"/>
                    <a:pt x="42" y="1433"/>
                  </a:cubicBezTo>
                  <a:cubicBezTo>
                    <a:pt x="44" y="1382"/>
                    <a:pt x="46" y="1330"/>
                    <a:pt x="48" y="1279"/>
                  </a:cubicBezTo>
                  <a:lnTo>
                    <a:pt x="72" y="1126"/>
                  </a:lnTo>
                  <a:cubicBezTo>
                    <a:pt x="76" y="1078"/>
                    <a:pt x="80" y="1031"/>
                    <a:pt x="84" y="983"/>
                  </a:cubicBezTo>
                  <a:lnTo>
                    <a:pt x="108" y="839"/>
                  </a:lnTo>
                  <a:lnTo>
                    <a:pt x="126" y="716"/>
                  </a:lnTo>
                  <a:cubicBezTo>
                    <a:pt x="136" y="675"/>
                    <a:pt x="146" y="635"/>
                    <a:pt x="156" y="594"/>
                  </a:cubicBezTo>
                  <a:cubicBezTo>
                    <a:pt x="162" y="560"/>
                    <a:pt x="167" y="525"/>
                    <a:pt x="173" y="491"/>
                  </a:cubicBezTo>
                  <a:cubicBezTo>
                    <a:pt x="185" y="454"/>
                    <a:pt x="197" y="416"/>
                    <a:pt x="209" y="379"/>
                  </a:cubicBezTo>
                  <a:cubicBezTo>
                    <a:pt x="213" y="369"/>
                    <a:pt x="217" y="358"/>
                    <a:pt x="221" y="348"/>
                  </a:cubicBezTo>
                  <a:lnTo>
                    <a:pt x="245" y="297"/>
                  </a:lnTo>
                  <a:cubicBezTo>
                    <a:pt x="249" y="287"/>
                    <a:pt x="253" y="276"/>
                    <a:pt x="257" y="266"/>
                  </a:cubicBezTo>
                  <a:cubicBezTo>
                    <a:pt x="265" y="252"/>
                    <a:pt x="273" y="239"/>
                    <a:pt x="281" y="225"/>
                  </a:cubicBezTo>
                  <a:cubicBezTo>
                    <a:pt x="287" y="215"/>
                    <a:pt x="293" y="204"/>
                    <a:pt x="299" y="194"/>
                  </a:cubicBezTo>
                  <a:lnTo>
                    <a:pt x="323" y="16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latin typeface="Helvetica" pitchFamily="2" charset="0"/>
              </a:endParaRPr>
            </a:p>
          </p:txBody>
        </p:sp>
        <p:sp>
          <p:nvSpPr>
            <p:cNvPr id="118" name="Rectangle 198">
              <a:extLst>
                <a:ext uri="{FF2B5EF4-FFF2-40B4-BE49-F238E27FC236}">
                  <a16:creationId xmlns:a16="http://schemas.microsoft.com/office/drawing/2014/main" id="{AC77CADB-C964-2F45-9DC5-A5E447D688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2154" y="2851909"/>
              <a:ext cx="46484" cy="200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dirty="0">
                  <a:solidFill>
                    <a:srgbClr val="000000"/>
                  </a:solidFill>
                  <a:latin typeface="Helvetica" pitchFamily="2" charset="0"/>
                </a:rPr>
                <a:t> </a:t>
              </a:r>
              <a:endParaRPr lang="en-US" dirty="0">
                <a:latin typeface="Helvetica" pitchFamily="2" charset="0"/>
              </a:endParaRPr>
            </a:p>
          </p:txBody>
        </p:sp>
        <p:sp>
          <p:nvSpPr>
            <p:cNvPr id="119" name="Line 334">
              <a:extLst>
                <a:ext uri="{FF2B5EF4-FFF2-40B4-BE49-F238E27FC236}">
                  <a16:creationId xmlns:a16="http://schemas.microsoft.com/office/drawing/2014/main" id="{C6A583F3-0D5B-3644-A719-2D503A16C4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45410" y="2699091"/>
              <a:ext cx="837020" cy="18139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Helvetica" pitchFamily="2" charset="0"/>
              </a:endParaRPr>
            </a:p>
          </p:txBody>
        </p:sp>
        <p:grpSp>
          <p:nvGrpSpPr>
            <p:cNvPr id="120" name="Group 332">
              <a:extLst>
                <a:ext uri="{FF2B5EF4-FFF2-40B4-BE49-F238E27FC236}">
                  <a16:creationId xmlns:a16="http://schemas.microsoft.com/office/drawing/2014/main" id="{C643C1EB-393B-224B-AF48-8F0BBA02DE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70832" y="2635170"/>
              <a:ext cx="764491" cy="376020"/>
              <a:chOff x="2356" y="1300"/>
              <a:chExt cx="555" cy="194"/>
            </a:xfrm>
          </p:grpSpPr>
          <p:sp>
            <p:nvSpPr>
              <p:cNvPr id="217" name="Oval 407">
                <a:extLst>
                  <a:ext uri="{FF2B5EF4-FFF2-40B4-BE49-F238E27FC236}">
                    <a16:creationId xmlns:a16="http://schemas.microsoft.com/office/drawing/2014/main" id="{CEED1185-FD5B-F241-8A34-EB1D19850E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dirty="0">
                  <a:latin typeface="Helvetica" pitchFamily="2" charset="0"/>
                </a:endParaRPr>
              </a:p>
            </p:txBody>
          </p:sp>
          <p:sp>
            <p:nvSpPr>
              <p:cNvPr id="218" name="Rectangle 410">
                <a:extLst>
                  <a:ext uri="{FF2B5EF4-FFF2-40B4-BE49-F238E27FC236}">
                    <a16:creationId xmlns:a16="http://schemas.microsoft.com/office/drawing/2014/main" id="{2523D67C-C245-BE44-A94D-F0A891C2D4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 dirty="0">
                  <a:latin typeface="Helvetica" pitchFamily="2" charset="0"/>
                </a:endParaRPr>
              </a:p>
            </p:txBody>
          </p:sp>
          <p:sp>
            <p:nvSpPr>
              <p:cNvPr id="219" name="Oval 411">
                <a:extLst>
                  <a:ext uri="{FF2B5EF4-FFF2-40B4-BE49-F238E27FC236}">
                    <a16:creationId xmlns:a16="http://schemas.microsoft.com/office/drawing/2014/main" id="{89153DB7-22B1-D740-9F18-96E343309C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dirty="0">
                  <a:latin typeface="Helvetica" pitchFamily="2" charset="0"/>
                </a:endParaRPr>
              </a:p>
            </p:txBody>
          </p:sp>
          <p:grpSp>
            <p:nvGrpSpPr>
              <p:cNvPr id="220" name="Group 329">
                <a:extLst>
                  <a:ext uri="{FF2B5EF4-FFF2-40B4-BE49-F238E27FC236}">
                    <a16:creationId xmlns:a16="http://schemas.microsoft.com/office/drawing/2014/main" id="{A2C7356B-B91F-A74F-AD6B-48951BCB5D5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23" name="Freeform 326">
                  <a:extLst>
                    <a:ext uri="{FF2B5EF4-FFF2-40B4-BE49-F238E27FC236}">
                      <a16:creationId xmlns:a16="http://schemas.microsoft.com/office/drawing/2014/main" id="{411F3568-9542-FB41-8C8C-D8B7A830F90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>
                    <a:latin typeface="Helvetica" pitchFamily="2" charset="0"/>
                  </a:endParaRPr>
                </a:p>
              </p:txBody>
            </p:sp>
            <p:sp>
              <p:nvSpPr>
                <p:cNvPr id="224" name="Freeform 327">
                  <a:extLst>
                    <a:ext uri="{FF2B5EF4-FFF2-40B4-BE49-F238E27FC236}">
                      <a16:creationId xmlns:a16="http://schemas.microsoft.com/office/drawing/2014/main" id="{8D2B3653-9638-AB43-9225-BB738DEB99A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>
                    <a:latin typeface="Helvetica" pitchFamily="2" charset="0"/>
                  </a:endParaRPr>
                </a:p>
              </p:txBody>
            </p:sp>
          </p:grpSp>
          <p:sp>
            <p:nvSpPr>
              <p:cNvPr id="221" name="Line 330">
                <a:extLst>
                  <a:ext uri="{FF2B5EF4-FFF2-40B4-BE49-F238E27FC236}">
                    <a16:creationId xmlns:a16="http://schemas.microsoft.com/office/drawing/2014/main" id="{86F286D4-A1A5-CC4B-9195-1F6C468346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Helvetica" pitchFamily="2" charset="0"/>
                  <a:cs typeface="Arial" charset="0"/>
                </a:endParaRPr>
              </a:p>
            </p:txBody>
          </p:sp>
          <p:sp>
            <p:nvSpPr>
              <p:cNvPr id="222" name="Line 331">
                <a:extLst>
                  <a:ext uri="{FF2B5EF4-FFF2-40B4-BE49-F238E27FC236}">
                    <a16:creationId xmlns:a16="http://schemas.microsoft.com/office/drawing/2014/main" id="{473D3845-9709-DF4E-A9AC-D028A4ABF6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Helvetica" pitchFamily="2" charset="0"/>
                  <a:cs typeface="Arial" charset="0"/>
                </a:endParaRPr>
              </a:p>
            </p:txBody>
          </p:sp>
        </p:grpSp>
        <p:grpSp>
          <p:nvGrpSpPr>
            <p:cNvPr id="121" name="Group 906">
              <a:extLst>
                <a:ext uri="{FF2B5EF4-FFF2-40B4-BE49-F238E27FC236}">
                  <a16:creationId xmlns:a16="http://schemas.microsoft.com/office/drawing/2014/main" id="{BA72D77E-2F95-3649-9E37-B1611395D3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53284" y="2434262"/>
              <a:ext cx="57566" cy="305188"/>
              <a:chOff x="5288" y="1354"/>
              <a:chExt cx="276" cy="1353"/>
            </a:xfrm>
          </p:grpSpPr>
          <p:sp>
            <p:nvSpPr>
              <p:cNvPr id="196" name="Freeform 924">
                <a:extLst>
                  <a:ext uri="{FF2B5EF4-FFF2-40B4-BE49-F238E27FC236}">
                    <a16:creationId xmlns:a16="http://schemas.microsoft.com/office/drawing/2014/main" id="{A480864B-0E52-0B40-918A-9744EAE490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1 h 226"/>
                  <a:gd name="T4" fmla="*/ 108 w 328"/>
                  <a:gd name="T5" fmla="*/ 90 h 226"/>
                  <a:gd name="T6" fmla="*/ 0 w 328"/>
                  <a:gd name="T7" fmla="*/ 3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>
                  <a:latin typeface="Helvetica" pitchFamily="2" charset="0"/>
                </a:endParaRPr>
              </a:p>
            </p:txBody>
          </p:sp>
          <p:sp>
            <p:nvSpPr>
              <p:cNvPr id="201" name="Oval 931">
                <a:extLst>
                  <a:ext uri="{FF2B5EF4-FFF2-40B4-BE49-F238E27FC236}">
                    <a16:creationId xmlns:a16="http://schemas.microsoft.com/office/drawing/2014/main" id="{9E6E4745-E294-5843-B68C-B8B78887FD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8" y="2608"/>
                <a:ext cx="46" cy="99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Helvetica" pitchFamily="2" charset="0"/>
                  <a:cs typeface="Arial" charset="0"/>
                </a:endParaRPr>
              </a:p>
            </p:txBody>
          </p:sp>
        </p:grpSp>
        <p:sp>
          <p:nvSpPr>
            <p:cNvPr id="122" name="Line 20">
              <a:extLst>
                <a:ext uri="{FF2B5EF4-FFF2-40B4-BE49-F238E27FC236}">
                  <a16:creationId xmlns:a16="http://schemas.microsoft.com/office/drawing/2014/main" id="{CACD81A4-BC61-B04B-87C6-1F26A797E5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24872" y="2293390"/>
              <a:ext cx="5555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123" name="Line 21">
              <a:extLst>
                <a:ext uri="{FF2B5EF4-FFF2-40B4-BE49-F238E27FC236}">
                  <a16:creationId xmlns:a16="http://schemas.microsoft.com/office/drawing/2014/main" id="{1D66FEF4-0332-B940-86EE-42A33A6C91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12189" y="2341005"/>
              <a:ext cx="271439" cy="3142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124" name="Line 22">
              <a:extLst>
                <a:ext uri="{FF2B5EF4-FFF2-40B4-BE49-F238E27FC236}">
                  <a16:creationId xmlns:a16="http://schemas.microsoft.com/office/drawing/2014/main" id="{0F6F8622-D6F0-DD49-915A-3741E05B6C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31253" y="2369573"/>
              <a:ext cx="73019" cy="295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grpSp>
          <p:nvGrpSpPr>
            <p:cNvPr id="125" name="Group 44">
              <a:extLst>
                <a:ext uri="{FF2B5EF4-FFF2-40B4-BE49-F238E27FC236}">
                  <a16:creationId xmlns:a16="http://schemas.microsoft.com/office/drawing/2014/main" id="{01699326-F679-A643-8DBC-A90AF2AA94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68820" y="2096244"/>
              <a:ext cx="568325" cy="481012"/>
              <a:chOff x="-44" y="1473"/>
              <a:chExt cx="981" cy="1105"/>
            </a:xfrm>
          </p:grpSpPr>
          <p:pic>
            <p:nvPicPr>
              <p:cNvPr id="183" name="Picture 45" descr="desktop_computer_stylized_medium">
                <a:extLst>
                  <a:ext uri="{FF2B5EF4-FFF2-40B4-BE49-F238E27FC236}">
                    <a16:creationId xmlns:a16="http://schemas.microsoft.com/office/drawing/2014/main" id="{3BF4A60B-8F2C-E045-82B9-78EC2C9CF28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4" name="Freeform 46">
                <a:extLst>
                  <a:ext uri="{FF2B5EF4-FFF2-40B4-BE49-F238E27FC236}">
                    <a16:creationId xmlns:a16="http://schemas.microsoft.com/office/drawing/2014/main" id="{FCE44218-BD97-BB4F-A171-DF0D35A8D8D2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>
                  <a:latin typeface="Helvetica" pitchFamily="2" charset="0"/>
                </a:endParaRPr>
              </a:p>
            </p:txBody>
          </p:sp>
        </p:grpSp>
        <p:grpSp>
          <p:nvGrpSpPr>
            <p:cNvPr id="126" name="Group 44">
              <a:extLst>
                <a:ext uri="{FF2B5EF4-FFF2-40B4-BE49-F238E27FC236}">
                  <a16:creationId xmlns:a16="http://schemas.microsoft.com/office/drawing/2014/main" id="{5DCBEB22-9F57-734F-9FB4-7D0D0DDB52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03858" y="2585194"/>
              <a:ext cx="568325" cy="481012"/>
              <a:chOff x="-44" y="1473"/>
              <a:chExt cx="981" cy="1105"/>
            </a:xfrm>
          </p:grpSpPr>
          <p:pic>
            <p:nvPicPr>
              <p:cNvPr id="181" name="Picture 45" descr="desktop_computer_stylized_medium">
                <a:extLst>
                  <a:ext uri="{FF2B5EF4-FFF2-40B4-BE49-F238E27FC236}">
                    <a16:creationId xmlns:a16="http://schemas.microsoft.com/office/drawing/2014/main" id="{E5D198C8-81D1-0640-B106-1F8C3306029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" name="Freeform 46">
                <a:extLst>
                  <a:ext uri="{FF2B5EF4-FFF2-40B4-BE49-F238E27FC236}">
                    <a16:creationId xmlns:a16="http://schemas.microsoft.com/office/drawing/2014/main" id="{69670171-6F6D-D246-B2A0-56C1B772BE6E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>
                  <a:latin typeface="Helvetica" pitchFamily="2" charset="0"/>
                </a:endParaRPr>
              </a:p>
            </p:txBody>
          </p:sp>
        </p:grpSp>
        <p:sp>
          <p:nvSpPr>
            <p:cNvPr id="127" name="Line 21">
              <a:extLst>
                <a:ext uri="{FF2B5EF4-FFF2-40B4-BE49-F238E27FC236}">
                  <a16:creationId xmlns:a16="http://schemas.microsoft.com/office/drawing/2014/main" id="{5DC77B91-9DE1-EE41-8462-1946D4276D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50309" y="2299739"/>
              <a:ext cx="377793" cy="3047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128" name="Line 22">
              <a:extLst>
                <a:ext uri="{FF2B5EF4-FFF2-40B4-BE49-F238E27FC236}">
                  <a16:creationId xmlns:a16="http://schemas.microsoft.com/office/drawing/2014/main" id="{8DA4CD1F-4239-0E41-8D75-64FFEC24EB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882064" y="2794928"/>
              <a:ext cx="120640" cy="2936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129" name="Line 22">
              <a:extLst>
                <a:ext uri="{FF2B5EF4-FFF2-40B4-BE49-F238E27FC236}">
                  <a16:creationId xmlns:a16="http://schemas.microsoft.com/office/drawing/2014/main" id="{927E6D27-F9A0-1D47-8330-F77A389837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86841" y="2806038"/>
              <a:ext cx="73019" cy="295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130" name="Line 20">
              <a:extLst>
                <a:ext uri="{FF2B5EF4-FFF2-40B4-BE49-F238E27FC236}">
                  <a16:creationId xmlns:a16="http://schemas.microsoft.com/office/drawing/2014/main" id="{322AE35F-7CDA-6647-9BC5-7E9E69D7E2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82048" y="2253711"/>
              <a:ext cx="5555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grpSp>
          <p:nvGrpSpPr>
            <p:cNvPr id="131" name="Group 44">
              <a:extLst>
                <a:ext uri="{FF2B5EF4-FFF2-40B4-BE49-F238E27FC236}">
                  <a16:creationId xmlns:a16="http://schemas.microsoft.com/office/drawing/2014/main" id="{284DAC5B-698A-A24B-90B7-9341686521B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08670" y="2958256"/>
              <a:ext cx="568325" cy="481013"/>
              <a:chOff x="-44" y="1473"/>
              <a:chExt cx="981" cy="1105"/>
            </a:xfrm>
          </p:grpSpPr>
          <p:pic>
            <p:nvPicPr>
              <p:cNvPr id="179" name="Picture 45" descr="desktop_computer_stylized_medium">
                <a:extLst>
                  <a:ext uri="{FF2B5EF4-FFF2-40B4-BE49-F238E27FC236}">
                    <a16:creationId xmlns:a16="http://schemas.microsoft.com/office/drawing/2014/main" id="{85D8702A-A7F4-7042-832B-9DDBB069B95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0" name="Freeform 46">
                <a:extLst>
                  <a:ext uri="{FF2B5EF4-FFF2-40B4-BE49-F238E27FC236}">
                    <a16:creationId xmlns:a16="http://schemas.microsoft.com/office/drawing/2014/main" id="{466D1179-D0F1-F34A-B1FD-957FBB9AAF48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>
                  <a:latin typeface="Helvetica" pitchFamily="2" charset="0"/>
                </a:endParaRPr>
              </a:p>
            </p:txBody>
          </p:sp>
        </p:grpSp>
        <p:grpSp>
          <p:nvGrpSpPr>
            <p:cNvPr id="132" name="Group 44">
              <a:extLst>
                <a:ext uri="{FF2B5EF4-FFF2-40B4-BE49-F238E27FC236}">
                  <a16:creationId xmlns:a16="http://schemas.microsoft.com/office/drawing/2014/main" id="{F0E925EC-413A-5C44-86EA-BF527C7585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65870" y="3026519"/>
              <a:ext cx="568325" cy="481012"/>
              <a:chOff x="-44" y="1473"/>
              <a:chExt cx="981" cy="1105"/>
            </a:xfrm>
          </p:grpSpPr>
          <p:pic>
            <p:nvPicPr>
              <p:cNvPr id="177" name="Picture 45" descr="desktop_computer_stylized_medium">
                <a:extLst>
                  <a:ext uri="{FF2B5EF4-FFF2-40B4-BE49-F238E27FC236}">
                    <a16:creationId xmlns:a16="http://schemas.microsoft.com/office/drawing/2014/main" id="{36A2C85C-0181-6442-83E0-ABF8F2AC93C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8" name="Freeform 46">
                <a:extLst>
                  <a:ext uri="{FF2B5EF4-FFF2-40B4-BE49-F238E27FC236}">
                    <a16:creationId xmlns:a16="http://schemas.microsoft.com/office/drawing/2014/main" id="{A3ACA22C-6A88-E740-A20A-38359B5295D5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>
                  <a:latin typeface="Helvetica" pitchFamily="2" charset="0"/>
                </a:endParaRPr>
              </a:p>
            </p:txBody>
          </p:sp>
        </p:grpSp>
        <p:pic>
          <p:nvPicPr>
            <p:cNvPr id="133" name="Picture 3">
              <a:extLst>
                <a:ext uri="{FF2B5EF4-FFF2-40B4-BE49-F238E27FC236}">
                  <a16:creationId xmlns:a16="http://schemas.microsoft.com/office/drawing/2014/main" id="{8E670B9C-5757-2544-AE5A-F7B351CE27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6635" y="2141024"/>
              <a:ext cx="677804" cy="3015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134" name="Picture 3">
              <a:extLst>
                <a:ext uri="{FF2B5EF4-FFF2-40B4-BE49-F238E27FC236}">
                  <a16:creationId xmlns:a16="http://schemas.microsoft.com/office/drawing/2014/main" id="{EDFAFDD5-201B-2947-B6C1-139A9C0DE0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07457" y="2556856"/>
              <a:ext cx="677805" cy="3015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35" name="Group 44">
              <a:extLst>
                <a:ext uri="{FF2B5EF4-FFF2-40B4-BE49-F238E27FC236}">
                  <a16:creationId xmlns:a16="http://schemas.microsoft.com/office/drawing/2014/main" id="{3BD97517-7D15-044D-80E6-3B6072FC66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63080" y="2530005"/>
              <a:ext cx="568325" cy="481013"/>
              <a:chOff x="-44" y="1473"/>
              <a:chExt cx="981" cy="1105"/>
            </a:xfrm>
          </p:grpSpPr>
          <p:pic>
            <p:nvPicPr>
              <p:cNvPr id="175" name="Picture 45" descr="desktop_computer_stylized_medium">
                <a:extLst>
                  <a:ext uri="{FF2B5EF4-FFF2-40B4-BE49-F238E27FC236}">
                    <a16:creationId xmlns:a16="http://schemas.microsoft.com/office/drawing/2014/main" id="{0512BAB1-A1A0-F444-9B1B-E30F56CC871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6" name="Freeform 46">
                <a:extLst>
                  <a:ext uri="{FF2B5EF4-FFF2-40B4-BE49-F238E27FC236}">
                    <a16:creationId xmlns:a16="http://schemas.microsoft.com/office/drawing/2014/main" id="{AEBC2125-CB21-B64D-80C1-3F1815437B10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>
                  <a:latin typeface="Helvetica" pitchFamily="2" charset="0"/>
                </a:endParaRPr>
              </a:p>
            </p:txBody>
          </p:sp>
        </p:grpSp>
        <p:grpSp>
          <p:nvGrpSpPr>
            <p:cNvPr id="136" name="Group 906">
              <a:extLst>
                <a:ext uri="{FF2B5EF4-FFF2-40B4-BE49-F238E27FC236}">
                  <a16:creationId xmlns:a16="http://schemas.microsoft.com/office/drawing/2014/main" id="{77F22B17-6AF2-1B49-BA14-D51EE08803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53171" y="1976062"/>
              <a:ext cx="285924" cy="537882"/>
              <a:chOff x="4140" y="429"/>
              <a:chExt cx="1425" cy="2396"/>
            </a:xfrm>
          </p:grpSpPr>
          <p:sp>
            <p:nvSpPr>
              <p:cNvPr id="143" name="Freeform 907">
                <a:extLst>
                  <a:ext uri="{FF2B5EF4-FFF2-40B4-BE49-F238E27FC236}">
                    <a16:creationId xmlns:a16="http://schemas.microsoft.com/office/drawing/2014/main" id="{8C05B4BB-1795-7A47-9B58-C8543C4713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1 w 354"/>
                  <a:gd name="T1" fmla="*/ 0 h 2742"/>
                  <a:gd name="T2" fmla="*/ 116 w 354"/>
                  <a:gd name="T3" fmla="*/ 137 h 2742"/>
                  <a:gd name="T4" fmla="*/ 114 w 354"/>
                  <a:gd name="T5" fmla="*/ 1057 h 2742"/>
                  <a:gd name="T6" fmla="*/ 0 w 354"/>
                  <a:gd name="T7" fmla="*/ 1105 h 2742"/>
                  <a:gd name="T8" fmla="*/ 21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>
                  <a:latin typeface="Helvetica" pitchFamily="2" charset="0"/>
                </a:endParaRPr>
              </a:p>
            </p:txBody>
          </p:sp>
          <p:sp>
            <p:nvSpPr>
              <p:cNvPr id="144" name="Rectangle 908">
                <a:extLst>
                  <a:ext uri="{FF2B5EF4-FFF2-40B4-BE49-F238E27FC236}">
                    <a16:creationId xmlns:a16="http://schemas.microsoft.com/office/drawing/2014/main" id="{9EDFFEC1-4142-AA4F-990C-AF73DCFA71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3" y="429"/>
                <a:ext cx="1036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Helvetica" pitchFamily="2" charset="0"/>
                  <a:cs typeface="Arial" charset="0"/>
                </a:endParaRPr>
              </a:p>
            </p:txBody>
          </p:sp>
          <p:sp>
            <p:nvSpPr>
              <p:cNvPr id="145" name="Freeform 909">
                <a:extLst>
                  <a:ext uri="{FF2B5EF4-FFF2-40B4-BE49-F238E27FC236}">
                    <a16:creationId xmlns:a16="http://schemas.microsoft.com/office/drawing/2014/main" id="{D7826EE0-1204-3247-8B3D-AE31DD89C2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0 w 211"/>
                  <a:gd name="T3" fmla="*/ 88 h 2537"/>
                  <a:gd name="T4" fmla="*/ 2 w 211"/>
                  <a:gd name="T5" fmla="*/ 1007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>
                  <a:latin typeface="Helvetica" pitchFamily="2" charset="0"/>
                </a:endParaRPr>
              </a:p>
            </p:txBody>
          </p:sp>
          <p:sp>
            <p:nvSpPr>
              <p:cNvPr id="146" name="Freeform 910">
                <a:extLst>
                  <a:ext uri="{FF2B5EF4-FFF2-40B4-BE49-F238E27FC236}">
                    <a16:creationId xmlns:a16="http://schemas.microsoft.com/office/drawing/2014/main" id="{6B8EAEDC-C190-D644-A6C8-FA6F61FBF7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2 h 226"/>
                  <a:gd name="T4" fmla="*/ 108 w 328"/>
                  <a:gd name="T5" fmla="*/ 92 h 226"/>
                  <a:gd name="T6" fmla="*/ 0 w 328"/>
                  <a:gd name="T7" fmla="*/ 41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>
                  <a:latin typeface="Helvetica" pitchFamily="2" charset="0"/>
                </a:endParaRPr>
              </a:p>
            </p:txBody>
          </p:sp>
          <p:sp>
            <p:nvSpPr>
              <p:cNvPr id="147" name="Rectangle 911">
                <a:extLst>
                  <a:ext uri="{FF2B5EF4-FFF2-40B4-BE49-F238E27FC236}">
                    <a16:creationId xmlns:a16="http://schemas.microsoft.com/office/drawing/2014/main" id="{96BD2FCC-92C4-8E42-BB8D-1172DF85F6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3" y="690"/>
                <a:ext cx="593" cy="49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Helvetica" pitchFamily="2" charset="0"/>
                  <a:cs typeface="Arial" charset="0"/>
                </a:endParaRPr>
              </a:p>
            </p:txBody>
          </p:sp>
          <p:grpSp>
            <p:nvGrpSpPr>
              <p:cNvPr id="148" name="Group 912">
                <a:extLst>
                  <a:ext uri="{FF2B5EF4-FFF2-40B4-BE49-F238E27FC236}">
                    <a16:creationId xmlns:a16="http://schemas.microsoft.com/office/drawing/2014/main" id="{39B15AF5-5110-D040-A890-D8026C7A89F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173" name="AutoShape 913">
                  <a:extLst>
                    <a:ext uri="{FF2B5EF4-FFF2-40B4-BE49-F238E27FC236}">
                      <a16:creationId xmlns:a16="http://schemas.microsoft.com/office/drawing/2014/main" id="{321B8C4D-2DCC-3F48-92A6-16704DE46C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69"/>
                  <a:ext cx="721" cy="12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Helvetica" pitchFamily="2" charset="0"/>
                    <a:cs typeface="Arial" charset="0"/>
                  </a:endParaRPr>
                </a:p>
              </p:txBody>
            </p:sp>
            <p:sp>
              <p:nvSpPr>
                <p:cNvPr id="174" name="AutoShape 914">
                  <a:extLst>
                    <a:ext uri="{FF2B5EF4-FFF2-40B4-BE49-F238E27FC236}">
                      <a16:creationId xmlns:a16="http://schemas.microsoft.com/office/drawing/2014/main" id="{E9290FAB-20CA-844D-9780-DE09693BC0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6" y="2582"/>
                  <a:ext cx="691" cy="102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Helvetica" pitchFamily="2" charset="0"/>
                    <a:cs typeface="Arial" charset="0"/>
                  </a:endParaRPr>
                </a:p>
              </p:txBody>
            </p:sp>
          </p:grpSp>
          <p:sp>
            <p:nvSpPr>
              <p:cNvPr id="149" name="Rectangle 915">
                <a:extLst>
                  <a:ext uri="{FF2B5EF4-FFF2-40B4-BE49-F238E27FC236}">
                    <a16:creationId xmlns:a16="http://schemas.microsoft.com/office/drawing/2014/main" id="{6EAFD2C6-E6F0-A544-ADA6-D01BB0F1EC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9" y="1022"/>
                <a:ext cx="593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Helvetica" pitchFamily="2" charset="0"/>
                  <a:cs typeface="Arial" charset="0"/>
                </a:endParaRPr>
              </a:p>
            </p:txBody>
          </p:sp>
          <p:grpSp>
            <p:nvGrpSpPr>
              <p:cNvPr id="150" name="Group 916">
                <a:extLst>
                  <a:ext uri="{FF2B5EF4-FFF2-40B4-BE49-F238E27FC236}">
                    <a16:creationId xmlns:a16="http://schemas.microsoft.com/office/drawing/2014/main" id="{786DECA6-D37F-2E4C-B3DD-9C2972720F1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171" name="AutoShape 917">
                  <a:extLst>
                    <a:ext uri="{FF2B5EF4-FFF2-40B4-BE49-F238E27FC236}">
                      <a16:creationId xmlns:a16="http://schemas.microsoft.com/office/drawing/2014/main" id="{F4F2F923-4F11-B84C-A144-6D9A63DC1B0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9" y="2568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Helvetica" pitchFamily="2" charset="0"/>
                    <a:cs typeface="Arial" charset="0"/>
                  </a:endParaRPr>
                </a:p>
              </p:txBody>
            </p:sp>
            <p:sp>
              <p:nvSpPr>
                <p:cNvPr id="172" name="AutoShape 918">
                  <a:extLst>
                    <a:ext uri="{FF2B5EF4-FFF2-40B4-BE49-F238E27FC236}">
                      <a16:creationId xmlns:a16="http://schemas.microsoft.com/office/drawing/2014/main" id="{809DB0ED-572D-764B-897B-86D73EFE0A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9" y="2583"/>
                  <a:ext cx="70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Helvetica" pitchFamily="2" charset="0"/>
                    <a:cs typeface="Arial" charset="0"/>
                  </a:endParaRPr>
                </a:p>
              </p:txBody>
            </p:sp>
          </p:grpSp>
          <p:sp>
            <p:nvSpPr>
              <p:cNvPr id="151" name="Rectangle 919">
                <a:extLst>
                  <a:ext uri="{FF2B5EF4-FFF2-40B4-BE49-F238E27FC236}">
                    <a16:creationId xmlns:a16="http://schemas.microsoft.com/office/drawing/2014/main" id="{789CA8F0-7428-2C4C-814E-448B9C64D0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3" y="1362"/>
                <a:ext cx="601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Helvetica" pitchFamily="2" charset="0"/>
                  <a:cs typeface="Arial" charset="0"/>
                </a:endParaRPr>
              </a:p>
            </p:txBody>
          </p:sp>
          <p:sp>
            <p:nvSpPr>
              <p:cNvPr id="152" name="Rectangle 920">
                <a:extLst>
                  <a:ext uri="{FF2B5EF4-FFF2-40B4-BE49-F238E27FC236}">
                    <a16:creationId xmlns:a16="http://schemas.microsoft.com/office/drawing/2014/main" id="{2796D572-6680-DB43-BEED-608BA797BE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9" y="1659"/>
                <a:ext cx="593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Helvetica" pitchFamily="2" charset="0"/>
                  <a:cs typeface="Arial" charset="0"/>
                </a:endParaRPr>
              </a:p>
            </p:txBody>
          </p:sp>
          <p:grpSp>
            <p:nvGrpSpPr>
              <p:cNvPr id="153" name="Group 921">
                <a:extLst>
                  <a:ext uri="{FF2B5EF4-FFF2-40B4-BE49-F238E27FC236}">
                    <a16:creationId xmlns:a16="http://schemas.microsoft.com/office/drawing/2014/main" id="{92EB3F44-2DBC-0145-B2B8-A821AE5EE07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3" y="1630"/>
                <a:ext cx="586" cy="151"/>
                <a:chOff x="611" y="2571"/>
                <a:chExt cx="730" cy="139"/>
              </a:xfrm>
            </p:grpSpPr>
            <p:sp>
              <p:nvSpPr>
                <p:cNvPr id="169" name="AutoShape 922">
                  <a:extLst>
                    <a:ext uri="{FF2B5EF4-FFF2-40B4-BE49-F238E27FC236}">
                      <a16:creationId xmlns:a16="http://schemas.microsoft.com/office/drawing/2014/main" id="{AF6845F0-175B-5645-A4F3-99A54168E3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29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Helvetica" pitchFamily="2" charset="0"/>
                    <a:cs typeface="Arial" charset="0"/>
                  </a:endParaRPr>
                </a:p>
              </p:txBody>
            </p:sp>
            <p:sp>
              <p:nvSpPr>
                <p:cNvPr id="170" name="AutoShape 923">
                  <a:extLst>
                    <a:ext uri="{FF2B5EF4-FFF2-40B4-BE49-F238E27FC236}">
                      <a16:creationId xmlns:a16="http://schemas.microsoft.com/office/drawing/2014/main" id="{086614FE-DFD9-AE49-933A-2A8C1267CBE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3" y="2591"/>
                  <a:ext cx="690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Helvetica" pitchFamily="2" charset="0"/>
                    <a:cs typeface="Arial" charset="0"/>
                  </a:endParaRPr>
                </a:p>
              </p:txBody>
            </p:sp>
          </p:grpSp>
          <p:sp>
            <p:nvSpPr>
              <p:cNvPr id="154" name="Freeform 924">
                <a:extLst>
                  <a:ext uri="{FF2B5EF4-FFF2-40B4-BE49-F238E27FC236}">
                    <a16:creationId xmlns:a16="http://schemas.microsoft.com/office/drawing/2014/main" id="{E6F731FE-AC98-924D-A8A0-C07D64369D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1 h 226"/>
                  <a:gd name="T4" fmla="*/ 108 w 328"/>
                  <a:gd name="T5" fmla="*/ 90 h 226"/>
                  <a:gd name="T6" fmla="*/ 0 w 328"/>
                  <a:gd name="T7" fmla="*/ 3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>
                  <a:latin typeface="Helvetica" pitchFamily="2" charset="0"/>
                </a:endParaRPr>
              </a:p>
            </p:txBody>
          </p:sp>
          <p:grpSp>
            <p:nvGrpSpPr>
              <p:cNvPr id="155" name="Group 925">
                <a:extLst>
                  <a:ext uri="{FF2B5EF4-FFF2-40B4-BE49-F238E27FC236}">
                    <a16:creationId xmlns:a16="http://schemas.microsoft.com/office/drawing/2014/main" id="{31645857-E723-8E48-93DC-179BE14BB61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167" name="AutoShape 926">
                  <a:extLst>
                    <a:ext uri="{FF2B5EF4-FFF2-40B4-BE49-F238E27FC236}">
                      <a16:creationId xmlns:a16="http://schemas.microsoft.com/office/drawing/2014/main" id="{2C1ED229-8454-4E48-AB7A-D145C984DA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9" y="2567"/>
                  <a:ext cx="710" cy="14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Helvetica" pitchFamily="2" charset="0"/>
                    <a:cs typeface="Arial" charset="0"/>
                  </a:endParaRPr>
                </a:p>
              </p:txBody>
            </p:sp>
            <p:sp>
              <p:nvSpPr>
                <p:cNvPr id="168" name="AutoShape 927">
                  <a:extLst>
                    <a:ext uri="{FF2B5EF4-FFF2-40B4-BE49-F238E27FC236}">
                      <a16:creationId xmlns:a16="http://schemas.microsoft.com/office/drawing/2014/main" id="{68A37FE7-23C3-7346-BD9A-4F17DC7C064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9" y="2582"/>
                  <a:ext cx="680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Helvetica" pitchFamily="2" charset="0"/>
                    <a:cs typeface="Arial" charset="0"/>
                  </a:endParaRPr>
                </a:p>
              </p:txBody>
            </p:sp>
          </p:grpSp>
          <p:sp>
            <p:nvSpPr>
              <p:cNvPr id="156" name="Rectangle 928">
                <a:extLst>
                  <a:ext uri="{FF2B5EF4-FFF2-40B4-BE49-F238E27FC236}">
                    <a16:creationId xmlns:a16="http://schemas.microsoft.com/office/drawing/2014/main" id="{F66A2979-4C6F-4A44-A587-3B5E080C22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9" y="429"/>
                <a:ext cx="71" cy="2291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Helvetica" pitchFamily="2" charset="0"/>
                  <a:cs typeface="Arial" charset="0"/>
                </a:endParaRPr>
              </a:p>
            </p:txBody>
          </p:sp>
          <p:sp>
            <p:nvSpPr>
              <p:cNvPr id="157" name="Freeform 929">
                <a:extLst>
                  <a:ext uri="{FF2B5EF4-FFF2-40B4-BE49-F238E27FC236}">
                    <a16:creationId xmlns:a16="http://schemas.microsoft.com/office/drawing/2014/main" id="{9AD4FBC8-A628-E24F-8719-001281DDFB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96 w 296"/>
                  <a:gd name="T3" fmla="*/ 57 h 256"/>
                  <a:gd name="T4" fmla="*/ 98 w 296"/>
                  <a:gd name="T5" fmla="*/ 102 h 256"/>
                  <a:gd name="T6" fmla="*/ 0 w 296"/>
                  <a:gd name="T7" fmla="*/ 39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>
                  <a:latin typeface="Helvetica" pitchFamily="2" charset="0"/>
                </a:endParaRPr>
              </a:p>
            </p:txBody>
          </p:sp>
          <p:sp>
            <p:nvSpPr>
              <p:cNvPr id="158" name="Freeform 930">
                <a:extLst>
                  <a:ext uri="{FF2B5EF4-FFF2-40B4-BE49-F238E27FC236}">
                    <a16:creationId xmlns:a16="http://schemas.microsoft.com/office/drawing/2014/main" id="{DE275890-83A9-A949-8EDC-B1940155A7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01 w 304"/>
                  <a:gd name="T3" fmla="*/ 66 h 288"/>
                  <a:gd name="T4" fmla="*/ 95 w 304"/>
                  <a:gd name="T5" fmla="*/ 116 h 288"/>
                  <a:gd name="T6" fmla="*/ 2 w 304"/>
                  <a:gd name="T7" fmla="*/ 5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>
                  <a:latin typeface="Helvetica" pitchFamily="2" charset="0"/>
                </a:endParaRPr>
              </a:p>
            </p:txBody>
          </p:sp>
          <p:sp>
            <p:nvSpPr>
              <p:cNvPr id="159" name="Oval 931">
                <a:extLst>
                  <a:ext uri="{FF2B5EF4-FFF2-40B4-BE49-F238E27FC236}">
                    <a16:creationId xmlns:a16="http://schemas.microsoft.com/office/drawing/2014/main" id="{9C30EB13-F797-D24D-95F0-F1CBFC0EDC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8" y="2606"/>
                <a:ext cx="47" cy="99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Helvetica" pitchFamily="2" charset="0"/>
                  <a:cs typeface="Arial" charset="0"/>
                </a:endParaRPr>
              </a:p>
            </p:txBody>
          </p:sp>
          <p:sp>
            <p:nvSpPr>
              <p:cNvPr id="160" name="Freeform 932">
                <a:extLst>
                  <a:ext uri="{FF2B5EF4-FFF2-40B4-BE49-F238E27FC236}">
                    <a16:creationId xmlns:a16="http://schemas.microsoft.com/office/drawing/2014/main" id="{C03A4519-A7B4-8341-8000-317A2DCC45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43 h 240"/>
                  <a:gd name="T2" fmla="*/ 2 w 306"/>
                  <a:gd name="T3" fmla="*/ 97 h 240"/>
                  <a:gd name="T4" fmla="*/ 101 w 306"/>
                  <a:gd name="T5" fmla="*/ 44 h 240"/>
                  <a:gd name="T6" fmla="*/ 98 w 306"/>
                  <a:gd name="T7" fmla="*/ 0 h 240"/>
                  <a:gd name="T8" fmla="*/ 0 w 306"/>
                  <a:gd name="T9" fmla="*/ 43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>
                  <a:latin typeface="Helvetica" pitchFamily="2" charset="0"/>
                </a:endParaRPr>
              </a:p>
            </p:txBody>
          </p:sp>
          <p:sp>
            <p:nvSpPr>
              <p:cNvPr id="161" name="AutoShape 933">
                <a:extLst>
                  <a:ext uri="{FF2B5EF4-FFF2-40B4-BE49-F238E27FC236}">
                    <a16:creationId xmlns:a16="http://schemas.microsoft.com/office/drawing/2014/main" id="{D176B116-DFAB-4042-B8FA-0DCB8CE1CD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2" y="2684"/>
                <a:ext cx="1195" cy="141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Helvetica" pitchFamily="2" charset="0"/>
                  <a:cs typeface="Arial" charset="0"/>
                </a:endParaRPr>
              </a:p>
            </p:txBody>
          </p:sp>
          <p:sp>
            <p:nvSpPr>
              <p:cNvPr id="162" name="AutoShape 934">
                <a:extLst>
                  <a:ext uri="{FF2B5EF4-FFF2-40B4-BE49-F238E27FC236}">
                    <a16:creationId xmlns:a16="http://schemas.microsoft.com/office/drawing/2014/main" id="{106185ED-A2B3-534A-BB3D-97F8A85879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3" y="2712"/>
                <a:ext cx="1060" cy="7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Helvetica" pitchFamily="2" charset="0"/>
                  <a:cs typeface="Arial" charset="0"/>
                </a:endParaRPr>
              </a:p>
            </p:txBody>
          </p:sp>
          <p:sp>
            <p:nvSpPr>
              <p:cNvPr id="163" name="Oval 935">
                <a:extLst>
                  <a:ext uri="{FF2B5EF4-FFF2-40B4-BE49-F238E27FC236}">
                    <a16:creationId xmlns:a16="http://schemas.microsoft.com/office/drawing/2014/main" id="{F781670F-BA6B-074B-9A6F-6B5F1FE317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8" y="2387"/>
                <a:ext cx="158" cy="134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Helvetica" pitchFamily="2" charset="0"/>
                  <a:cs typeface="Arial" charset="0"/>
                </a:endParaRPr>
              </a:p>
            </p:txBody>
          </p:sp>
          <p:sp>
            <p:nvSpPr>
              <p:cNvPr id="164" name="Oval 936">
                <a:extLst>
                  <a:ext uri="{FF2B5EF4-FFF2-40B4-BE49-F238E27FC236}">
                    <a16:creationId xmlns:a16="http://schemas.microsoft.com/office/drawing/2014/main" id="{36E5C9DC-00D9-F841-9063-1FA22EB04C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90" y="2387"/>
                <a:ext cx="158" cy="14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dirty="0">
                  <a:solidFill>
                    <a:srgbClr val="FF0000"/>
                  </a:solidFill>
                  <a:latin typeface="Helvetica" pitchFamily="2" charset="0"/>
                  <a:cs typeface="Arial" charset="0"/>
                </a:endParaRPr>
              </a:p>
            </p:txBody>
          </p:sp>
          <p:sp>
            <p:nvSpPr>
              <p:cNvPr id="165" name="Oval 937">
                <a:extLst>
                  <a:ext uri="{FF2B5EF4-FFF2-40B4-BE49-F238E27FC236}">
                    <a16:creationId xmlns:a16="http://schemas.microsoft.com/office/drawing/2014/main" id="{7E382031-F5F9-B04D-877A-C972468D95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4" y="2380"/>
                <a:ext cx="158" cy="141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Helvetica" pitchFamily="2" charset="0"/>
                  <a:cs typeface="Arial" charset="0"/>
                </a:endParaRPr>
              </a:p>
            </p:txBody>
          </p:sp>
          <p:sp>
            <p:nvSpPr>
              <p:cNvPr id="166" name="Rectangle 938">
                <a:extLst>
                  <a:ext uri="{FF2B5EF4-FFF2-40B4-BE49-F238E27FC236}">
                    <a16:creationId xmlns:a16="http://schemas.microsoft.com/office/drawing/2014/main" id="{562CE4D7-652D-1F4A-958C-24AB4D16A7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59" y="1835"/>
                <a:ext cx="87" cy="756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Helvetica" pitchFamily="2" charset="0"/>
                  <a:cs typeface="Arial" charset="0"/>
                </a:endParaRPr>
              </a:p>
            </p:txBody>
          </p:sp>
        </p:grpSp>
        <p:sp>
          <p:nvSpPr>
            <p:cNvPr id="137" name="Text Box 106">
              <a:extLst>
                <a:ext uri="{FF2B5EF4-FFF2-40B4-BE49-F238E27FC236}">
                  <a16:creationId xmlns:a16="http://schemas.microsoft.com/office/drawing/2014/main" id="{8BFB11E2-DF14-6A4C-A1CF-0E5E20D42D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13158" y="1352365"/>
              <a:ext cx="147989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Helvetica" pitchFamily="2" charset="0"/>
                  <a:cs typeface="Arial" charset="0"/>
                </a:rPr>
                <a:t>host-to-gateway</a:t>
              </a:r>
            </a:p>
            <a:p>
              <a:r>
                <a:rPr lang="en-US" sz="1400" dirty="0">
                  <a:latin typeface="Helvetica" pitchFamily="2" charset="0"/>
                  <a:cs typeface="Arial" charset="0"/>
                </a:rPr>
                <a:t>telnet session</a:t>
              </a:r>
              <a:endParaRPr lang="en-US" sz="1800" dirty="0">
                <a:latin typeface="Helvetica" pitchFamily="2" charset="0"/>
                <a:cs typeface="Arial" charset="0"/>
              </a:endParaRPr>
            </a:p>
          </p:txBody>
        </p:sp>
        <p:sp>
          <p:nvSpPr>
            <p:cNvPr id="138" name="Freeform 104">
              <a:extLst>
                <a:ext uri="{FF2B5EF4-FFF2-40B4-BE49-F238E27FC236}">
                  <a16:creationId xmlns:a16="http://schemas.microsoft.com/office/drawing/2014/main" id="{52C8CE69-568C-3844-92F4-C191EC8DCA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2073" y="1670959"/>
              <a:ext cx="1239221" cy="414979"/>
            </a:xfrm>
            <a:custGeom>
              <a:avLst/>
              <a:gdLst>
                <a:gd name="T0" fmla="*/ 0 w 636"/>
                <a:gd name="T1" fmla="*/ 2147483647 h 144"/>
                <a:gd name="T2" fmla="*/ 2147483647 w 636"/>
                <a:gd name="T3" fmla="*/ 2147483647 h 144"/>
                <a:gd name="T4" fmla="*/ 0 60000 65536"/>
                <a:gd name="T5" fmla="*/ 0 60000 65536"/>
                <a:gd name="T6" fmla="*/ 0 w 636"/>
                <a:gd name="T7" fmla="*/ 0 h 144"/>
                <a:gd name="T8" fmla="*/ 636 w 636"/>
                <a:gd name="T9" fmla="*/ 144 h 14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36" h="144">
                  <a:moveTo>
                    <a:pt x="0" y="144"/>
                  </a:moveTo>
                  <a:cubicBezTo>
                    <a:pt x="180" y="6"/>
                    <a:pt x="450" y="0"/>
                    <a:pt x="636" y="114"/>
                  </a:cubicBezTo>
                </a:path>
              </a:pathLst>
            </a:custGeom>
            <a:noFill/>
            <a:ln w="38100">
              <a:solidFill>
                <a:schemeClr val="accent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Helvetica" pitchFamily="2" charset="0"/>
              </a:endParaRPr>
            </a:p>
          </p:txBody>
        </p:sp>
        <p:sp>
          <p:nvSpPr>
            <p:cNvPr id="139" name="Freeform 105">
              <a:extLst>
                <a:ext uri="{FF2B5EF4-FFF2-40B4-BE49-F238E27FC236}">
                  <a16:creationId xmlns:a16="http://schemas.microsoft.com/office/drawing/2014/main" id="{2FD07F38-3A94-0B44-A0B0-593B59A32B60}"/>
                </a:ext>
              </a:extLst>
            </p:cNvPr>
            <p:cNvSpPr>
              <a:spLocks/>
            </p:cNvSpPr>
            <p:nvPr/>
          </p:nvSpPr>
          <p:spPr bwMode="auto">
            <a:xfrm>
              <a:off x="6303749" y="2328195"/>
              <a:ext cx="2115113" cy="560360"/>
            </a:xfrm>
            <a:custGeom>
              <a:avLst/>
              <a:gdLst>
                <a:gd name="T0" fmla="*/ 0 w 9169"/>
                <a:gd name="T1" fmla="*/ 2512 h 9369"/>
                <a:gd name="T2" fmla="*/ 703115 w 9169"/>
                <a:gd name="T3" fmla="*/ 267650 h 9369"/>
                <a:gd name="T4" fmla="*/ 1297580 w 9169"/>
                <a:gd name="T5" fmla="*/ 331288 h 9369"/>
                <a:gd name="T6" fmla="*/ 2115113 w 9169"/>
                <a:gd name="T7" fmla="*/ 560360 h 936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169" h="9369">
                  <a:moveTo>
                    <a:pt x="0" y="42"/>
                  </a:moveTo>
                  <a:cubicBezTo>
                    <a:pt x="172" y="-490"/>
                    <a:pt x="1259" y="4154"/>
                    <a:pt x="3048" y="4475"/>
                  </a:cubicBezTo>
                  <a:cubicBezTo>
                    <a:pt x="4280" y="2061"/>
                    <a:pt x="4508" y="-199"/>
                    <a:pt x="5625" y="5539"/>
                  </a:cubicBezTo>
                  <a:cubicBezTo>
                    <a:pt x="6872" y="6531"/>
                    <a:pt x="7556" y="7648"/>
                    <a:pt x="9169" y="9369"/>
                  </a:cubicBezTo>
                </a:path>
              </a:pathLst>
            </a:custGeom>
            <a:noFill/>
            <a:ln w="38100">
              <a:solidFill>
                <a:schemeClr val="accent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Helvetica" pitchFamily="2" charset="0"/>
              </a:endParaRPr>
            </a:p>
          </p:txBody>
        </p:sp>
        <p:sp>
          <p:nvSpPr>
            <p:cNvPr id="140" name="Text Box 109">
              <a:extLst>
                <a:ext uri="{FF2B5EF4-FFF2-40B4-BE49-F238E27FC236}">
                  <a16:creationId xmlns:a16="http://schemas.microsoft.com/office/drawing/2014/main" id="{FB64B01C-EA23-6747-BA5B-35BF64C8AD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13892" y="3049485"/>
              <a:ext cx="758476" cy="276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200" b="1" dirty="0">
                  <a:solidFill>
                    <a:schemeClr val="accent6"/>
                  </a:solidFill>
                  <a:latin typeface="Helvetica" pitchFamily="2" charset="0"/>
                  <a:cs typeface="Arial" charset="0"/>
                </a:rPr>
                <a:t>Firewall</a:t>
              </a:r>
              <a:endParaRPr lang="en-US" sz="1800" b="1" dirty="0">
                <a:solidFill>
                  <a:schemeClr val="accent6"/>
                </a:solidFill>
                <a:latin typeface="Helvetica" pitchFamily="2" charset="0"/>
                <a:cs typeface="Arial" charset="0"/>
              </a:endParaRPr>
            </a:p>
          </p:txBody>
        </p:sp>
        <p:sp>
          <p:nvSpPr>
            <p:cNvPr id="141" name="Text Box 107">
              <a:extLst>
                <a:ext uri="{FF2B5EF4-FFF2-40B4-BE49-F238E27FC236}">
                  <a16:creationId xmlns:a16="http://schemas.microsoft.com/office/drawing/2014/main" id="{CF8983F6-BD9B-2F47-9C58-A77F4E11EC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17860" y="2241642"/>
              <a:ext cx="1725004" cy="523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Helvetica" pitchFamily="2" charset="0"/>
                  <a:cs typeface="Arial" charset="0"/>
                </a:rPr>
                <a:t>gateway-to-remote </a:t>
              </a:r>
            </a:p>
            <a:p>
              <a:r>
                <a:rPr lang="en-US" sz="1400" dirty="0">
                  <a:latin typeface="Helvetica" pitchFamily="2" charset="0"/>
                  <a:cs typeface="Arial" charset="0"/>
                </a:rPr>
                <a:t>host telnet session</a:t>
              </a:r>
              <a:endParaRPr lang="en-US" sz="1800" dirty="0">
                <a:latin typeface="Helvetica" pitchFamily="2" charset="0"/>
                <a:cs typeface="Arial" charset="0"/>
              </a:endParaRPr>
            </a:p>
          </p:txBody>
        </p:sp>
        <p:sp>
          <p:nvSpPr>
            <p:cNvPr id="142" name="Line 334">
              <a:extLst>
                <a:ext uri="{FF2B5EF4-FFF2-40B4-BE49-F238E27FC236}">
                  <a16:creationId xmlns:a16="http://schemas.microsoft.com/office/drawing/2014/main" id="{4E2E85D6-4E33-384E-9CC3-9E2C635FFF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99671" y="2819280"/>
              <a:ext cx="837020" cy="18139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Helvetica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77373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E0228-58F2-FF40-BF75-519335CA8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Challenges</a:t>
            </a:r>
            <a:r>
              <a:rPr lang="en-US" dirty="0"/>
              <a:t> for Packet Filters/Gateways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22B46-888F-E14F-8511-5856CDF45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IP spoofing </a:t>
            </a:r>
          </a:p>
          <a:p>
            <a:pPr lvl="1"/>
            <a:r>
              <a:rPr lang="en-US" dirty="0"/>
              <a:t>Firewall can’t know if data </a:t>
            </a:r>
            <a:r>
              <a:rPr lang="en-US" i="1" dirty="0"/>
              <a:t>really</a:t>
            </a:r>
            <a:r>
              <a:rPr lang="en-US" dirty="0"/>
              <a:t> comes from claimed source</a:t>
            </a:r>
          </a:p>
          <a:p>
            <a:r>
              <a:rPr lang="en-US" dirty="0"/>
              <a:t>Filters often use all or nothing policy for UDP</a:t>
            </a:r>
          </a:p>
          <a:p>
            <a:r>
              <a:rPr lang="en-US" dirty="0"/>
              <a:t>Filtering is a </a:t>
            </a:r>
            <a:r>
              <a:rPr lang="en-US" b="1" dirty="0"/>
              <a:t>tradeoff</a:t>
            </a:r>
          </a:p>
          <a:p>
            <a:pPr lvl="1"/>
            <a:r>
              <a:rPr lang="en-US" b="1" dirty="0"/>
              <a:t>Degree of communication ↔︎ Level of security</a:t>
            </a:r>
          </a:p>
          <a:p>
            <a:r>
              <a:rPr lang="en-US" dirty="0"/>
              <a:t>Each app requires its own gateway → </a:t>
            </a:r>
            <a:r>
              <a:rPr lang="en-US" b="1" dirty="0"/>
              <a:t>resource requirements</a:t>
            </a:r>
          </a:p>
          <a:p>
            <a:r>
              <a:rPr lang="en-US" dirty="0"/>
              <a:t>Client software must know how to contact gateway</a:t>
            </a:r>
          </a:p>
          <a:p>
            <a:pPr lvl="1"/>
            <a:r>
              <a:rPr lang="en-US" dirty="0"/>
              <a:t>e.g., must set IP address of proxy in Web browser</a:t>
            </a:r>
          </a:p>
          <a:p>
            <a:r>
              <a:rPr lang="en-US" b="1" dirty="0"/>
              <a:t>Not a panacea!</a:t>
            </a:r>
          </a:p>
          <a:p>
            <a:pPr lvl="1"/>
            <a:r>
              <a:rPr lang="en-US" dirty="0"/>
              <a:t>Many highly protected sites still suffer from attacks</a:t>
            </a:r>
          </a:p>
        </p:txBody>
      </p:sp>
    </p:spTree>
    <p:extLst>
      <p:ext uri="{BB962C8B-B14F-4D97-AF65-F5344CB8AC3E}">
        <p14:creationId xmlns:p14="http://schemas.microsoft.com/office/powerpoint/2010/main" val="3603783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D2294-1D1D-6142-96B5-03D69FEF4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IDS </a:t>
            </a:r>
            <a:r>
              <a:rPr lang="en-US" dirty="0">
                <a:solidFill>
                  <a:schemeClr val="bg2"/>
                </a:solidFill>
              </a:rPr>
              <a:t>Intrusion Detection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AE82F-51B7-8E4B-A268-85526A43F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Packet Filtering</a:t>
            </a:r>
          </a:p>
          <a:p>
            <a:pPr lvl="1"/>
            <a:r>
              <a:rPr lang="en-US" dirty="0"/>
              <a:t>Operates on TCP/IP headers only</a:t>
            </a:r>
          </a:p>
          <a:p>
            <a:pPr lvl="1"/>
            <a:r>
              <a:rPr lang="en-US" dirty="0"/>
              <a:t>No correlation check among sessions </a:t>
            </a:r>
          </a:p>
          <a:p>
            <a:r>
              <a:rPr lang="en-US" b="1" dirty="0"/>
              <a:t>IDS</a:t>
            </a:r>
          </a:p>
          <a:p>
            <a:pPr lvl="1"/>
            <a:r>
              <a:rPr lang="en-US" b="1" dirty="0"/>
              <a:t>deep packet inspection – look at packet contents </a:t>
            </a:r>
            <a:br>
              <a:rPr lang="en-US" dirty="0"/>
            </a:br>
            <a:r>
              <a:rPr lang="en-US" dirty="0"/>
              <a:t>(e.g., check strings in packet against database of known virus, attack strings)</a:t>
            </a:r>
          </a:p>
          <a:p>
            <a:pPr lvl="1"/>
            <a:r>
              <a:rPr lang="en-US" dirty="0"/>
              <a:t>Examine correlation among </a:t>
            </a:r>
            <a:r>
              <a:rPr lang="en-US" b="1" dirty="0"/>
              <a:t>multiple packets</a:t>
            </a:r>
          </a:p>
          <a:p>
            <a:pPr lvl="2"/>
            <a:r>
              <a:rPr lang="en-US" dirty="0"/>
              <a:t>Port scanning</a:t>
            </a:r>
          </a:p>
          <a:p>
            <a:pPr lvl="2"/>
            <a:r>
              <a:rPr lang="en-US" dirty="0"/>
              <a:t>Network mapping</a:t>
            </a:r>
          </a:p>
          <a:p>
            <a:pPr lvl="2"/>
            <a:r>
              <a:rPr lang="en-US" dirty="0"/>
              <a:t>DoS attack</a:t>
            </a:r>
          </a:p>
          <a:p>
            <a:pPr lvl="1"/>
            <a:r>
              <a:rPr lang="en-US" b="1" dirty="0"/>
              <a:t>Signature/Anomaly based</a:t>
            </a:r>
          </a:p>
        </p:txBody>
      </p:sp>
    </p:spTree>
    <p:extLst>
      <p:ext uri="{BB962C8B-B14F-4D97-AF65-F5344CB8AC3E}">
        <p14:creationId xmlns:p14="http://schemas.microsoft.com/office/powerpoint/2010/main" val="247081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93FEA-A983-2C4B-82BB-FCA6E2930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IDS </a:t>
            </a:r>
            <a:r>
              <a:rPr lang="en-US" dirty="0">
                <a:solidFill>
                  <a:schemeClr val="bg2"/>
                </a:solidFill>
              </a:rPr>
              <a:t>Intrusion Detection Systems</a:t>
            </a:r>
            <a:endParaRPr lang="en-US" dirty="0"/>
          </a:p>
        </p:txBody>
      </p:sp>
      <p:pic>
        <p:nvPicPr>
          <p:cNvPr id="313" name="Picture 312">
            <a:extLst>
              <a:ext uri="{FF2B5EF4-FFF2-40B4-BE49-F238E27FC236}">
                <a16:creationId xmlns:a16="http://schemas.microsoft.com/office/drawing/2014/main" id="{EC106395-BB0F-1E46-8AF8-71DEF46BF9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0803" y="1366445"/>
            <a:ext cx="5750394" cy="4845171"/>
          </a:xfrm>
          <a:prstGeom prst="rect">
            <a:avLst/>
          </a:prstGeom>
        </p:spPr>
      </p:pic>
      <p:sp>
        <p:nvSpPr>
          <p:cNvPr id="314" name="TextBox 313">
            <a:extLst>
              <a:ext uri="{FF2B5EF4-FFF2-40B4-BE49-F238E27FC236}">
                <a16:creationId xmlns:a16="http://schemas.microsoft.com/office/drawing/2014/main" id="{7F5B28B1-FCAE-5C4D-B9F6-162A87DABCF7}"/>
              </a:ext>
            </a:extLst>
          </p:cNvPr>
          <p:cNvSpPr txBox="1"/>
          <p:nvPr/>
        </p:nvSpPr>
        <p:spPr>
          <a:xfrm>
            <a:off x="5749381" y="6397359"/>
            <a:ext cx="56044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https://bus206.pressbooks.com/chapter/chapter-6-information-systems-security/</a:t>
            </a:r>
          </a:p>
        </p:txBody>
      </p:sp>
    </p:spTree>
    <p:extLst>
      <p:ext uri="{BB962C8B-B14F-4D97-AF65-F5344CB8AC3E}">
        <p14:creationId xmlns:p14="http://schemas.microsoft.com/office/powerpoint/2010/main" val="310873194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CFC72-82C2-F847-8DBD-B4F495F54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Security Courses </a:t>
            </a:r>
            <a:r>
              <a:rPr lang="en-US" dirty="0"/>
              <a:t>@ Chalmers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B262B-3FAE-8E43-975F-E6D7665FC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Computer Security </a:t>
            </a:r>
            <a:r>
              <a:rPr lang="en-US" dirty="0"/>
              <a:t>(SP3)</a:t>
            </a:r>
          </a:p>
          <a:p>
            <a:r>
              <a:rPr lang="en-US" b="1" dirty="0"/>
              <a:t>Cryptography</a:t>
            </a:r>
            <a:r>
              <a:rPr lang="en-US" dirty="0"/>
              <a:t> (SP2)</a:t>
            </a:r>
          </a:p>
          <a:p>
            <a:r>
              <a:rPr lang="en-US" b="1" dirty="0"/>
              <a:t>Language-based Security </a:t>
            </a:r>
            <a:r>
              <a:rPr lang="en-US" dirty="0"/>
              <a:t>(SP4)</a:t>
            </a:r>
          </a:p>
          <a:p>
            <a:r>
              <a:rPr lang="en-US" b="1" dirty="0"/>
              <a:t>Network security </a:t>
            </a:r>
            <a:r>
              <a:rPr lang="en-US" dirty="0"/>
              <a:t>(SP4)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E03C48-DB3D-E44F-8BD5-00875C3651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1138" y="1027906"/>
            <a:ext cx="4482662" cy="4236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389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65E9BEF-9216-714B-8672-DB145781AC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3868" y="2428875"/>
            <a:ext cx="6930956" cy="407193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C31A42-12A9-B34B-AC28-833D7A1D9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Security </a:t>
            </a:r>
            <a:r>
              <a:rPr lang="en-US" b="1" dirty="0"/>
              <a:t>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5AD8F-2BD2-AE44-97D5-A97CE58DF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b="1" dirty="0"/>
              <a:t>Confidentiality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Integrity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Authentication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Access &amp; Availability</a:t>
            </a:r>
          </a:p>
        </p:txBody>
      </p:sp>
    </p:spTree>
    <p:extLst>
      <p:ext uri="{BB962C8B-B14F-4D97-AF65-F5344CB8AC3E}">
        <p14:creationId xmlns:p14="http://schemas.microsoft.com/office/powerpoint/2010/main" val="2703945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59BE8-23B5-8849-BEC8-CD4C28885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</a:t>
            </a:r>
            <a:r>
              <a:rPr lang="en-US" b="1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B3819-21ED-B544-B212-29E7E58AD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2"/>
                </a:solidFill>
              </a:rPr>
              <a:t>Explain the requirements for secure communication</a:t>
            </a:r>
          </a:p>
          <a:p>
            <a:r>
              <a:rPr lang="en-US" dirty="0"/>
              <a:t>Classify various </a:t>
            </a:r>
            <a:r>
              <a:rPr lang="en-US" b="1" dirty="0"/>
              <a:t>encryption techniques</a:t>
            </a:r>
          </a:p>
          <a:p>
            <a:r>
              <a:rPr lang="en-US" b="1" dirty="0">
                <a:solidFill>
                  <a:schemeClr val="bg2"/>
                </a:solidFill>
              </a:rPr>
              <a:t>Compare and contrast message integrity strategies</a:t>
            </a:r>
          </a:p>
          <a:p>
            <a:r>
              <a:rPr lang="en-US" b="1" dirty="0">
                <a:solidFill>
                  <a:schemeClr val="bg2"/>
                </a:solidFill>
              </a:rPr>
              <a:t>Give a high level explanation of real-world security protocols</a:t>
            </a:r>
          </a:p>
          <a:p>
            <a:r>
              <a:rPr lang="en-US" b="1" dirty="0">
                <a:solidFill>
                  <a:schemeClr val="bg2"/>
                </a:solidFill>
              </a:rPr>
              <a:t>Explain the principles of operational security mechanisms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75605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0F963-1784-D748-B313-FC7089C3D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/>
              <a:t>Symmetric Key </a:t>
            </a:r>
            <a:r>
              <a:rPr lang="en-US" dirty="0"/>
              <a:t>Cryptography</a:t>
            </a:r>
            <a:endParaRPr lang="en-US" b="1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0926DA6-FDBA-DD4E-B1C2-6A698B7F308E}"/>
              </a:ext>
            </a:extLst>
          </p:cNvPr>
          <p:cNvGrpSpPr/>
          <p:nvPr/>
        </p:nvGrpSpPr>
        <p:grpSpPr>
          <a:xfrm>
            <a:off x="2220912" y="2098902"/>
            <a:ext cx="7750175" cy="3561240"/>
            <a:chOff x="2220912" y="2220598"/>
            <a:chExt cx="7750175" cy="3561240"/>
          </a:xfrm>
        </p:grpSpPr>
        <p:grpSp>
          <p:nvGrpSpPr>
            <p:cNvPr id="4" name="Group 4">
              <a:extLst>
                <a:ext uri="{FF2B5EF4-FFF2-40B4-BE49-F238E27FC236}">
                  <a16:creationId xmlns:a16="http://schemas.microsoft.com/office/drawing/2014/main" id="{51BE97EA-F4D4-1043-A457-738E962971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20912" y="2254967"/>
              <a:ext cx="7750175" cy="3309938"/>
              <a:chOff x="392" y="896"/>
              <a:chExt cx="4882" cy="2085"/>
            </a:xfrm>
          </p:grpSpPr>
          <p:sp>
            <p:nvSpPr>
              <p:cNvPr id="5" name="Text Box 5">
                <a:extLst>
                  <a:ext uri="{FF2B5EF4-FFF2-40B4-BE49-F238E27FC236}">
                    <a16:creationId xmlns:a16="http://schemas.microsoft.com/office/drawing/2014/main" id="{A856CC84-5C79-5942-B009-FAE6E122B7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2" y="1679"/>
                <a:ext cx="718" cy="25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dirty="0">
                    <a:solidFill>
                      <a:schemeClr val="accent2"/>
                    </a:solidFill>
                    <a:latin typeface="Arial" charset="0"/>
                    <a:cs typeface="Arial" charset="0"/>
                  </a:rPr>
                  <a:t>plaintext</a:t>
                </a:r>
              </a:p>
            </p:txBody>
          </p:sp>
          <p:sp>
            <p:nvSpPr>
              <p:cNvPr id="6" name="Text Box 6">
                <a:extLst>
                  <a:ext uri="{FF2B5EF4-FFF2-40B4-BE49-F238E27FC236}">
                    <a16:creationId xmlns:a16="http://schemas.microsoft.com/office/drawing/2014/main" id="{E9A33DD1-4765-D542-8770-DF153144C4D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17" y="1667"/>
                <a:ext cx="718" cy="25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dirty="0">
                    <a:solidFill>
                      <a:schemeClr val="accent2"/>
                    </a:solidFill>
                    <a:latin typeface="Arial" charset="0"/>
                    <a:cs typeface="Arial" charset="0"/>
                  </a:rPr>
                  <a:t>plaintext</a:t>
                </a:r>
              </a:p>
            </p:txBody>
          </p:sp>
          <p:sp>
            <p:nvSpPr>
              <p:cNvPr id="7" name="Text Box 7">
                <a:extLst>
                  <a:ext uri="{FF2B5EF4-FFF2-40B4-BE49-F238E27FC236}">
                    <a16:creationId xmlns:a16="http://schemas.microsoft.com/office/drawing/2014/main" id="{AF333744-0AD5-5448-B895-C5C7492C995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42" y="1655"/>
                <a:ext cx="816" cy="25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dirty="0">
                    <a:solidFill>
                      <a:schemeClr val="accent1"/>
                    </a:solidFill>
                    <a:latin typeface="Arial" charset="0"/>
                    <a:cs typeface="Arial" charset="0"/>
                  </a:rPr>
                  <a:t>ciphertext</a:t>
                </a:r>
              </a:p>
            </p:txBody>
          </p:sp>
          <p:sp>
            <p:nvSpPr>
              <p:cNvPr id="30" name="Text Box 9">
                <a:extLst>
                  <a:ext uri="{FF2B5EF4-FFF2-40B4-BE49-F238E27FC236}">
                    <a16:creationId xmlns:a16="http://schemas.microsoft.com/office/drawing/2014/main" id="{58186C02-CFED-AB48-BD93-D8F8F7479E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36" y="1036"/>
                <a:ext cx="246" cy="29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chemeClr val="accent2"/>
                    </a:solidFill>
                    <a:latin typeface="Arial" charset="0"/>
                    <a:cs typeface="Arial" charset="0"/>
                  </a:rPr>
                  <a:t>K</a:t>
                </a:r>
              </a:p>
            </p:txBody>
          </p:sp>
          <p:pic>
            <p:nvPicPr>
              <p:cNvPr id="9" name="Picture 11" descr="Alice">
                <a:extLst>
                  <a:ext uri="{FF2B5EF4-FFF2-40B4-BE49-F238E27FC236}">
                    <a16:creationId xmlns:a16="http://schemas.microsoft.com/office/drawing/2014/main" id="{DBEE9BF9-CCF9-974E-8F6F-654860A6BD1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8" y="1050"/>
                <a:ext cx="440" cy="5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12" descr="Eve">
                <a:extLst>
                  <a:ext uri="{FF2B5EF4-FFF2-40B4-BE49-F238E27FC236}">
                    <a16:creationId xmlns:a16="http://schemas.microsoft.com/office/drawing/2014/main" id="{DB47C9AB-F2D3-9546-B495-B1C8462AACE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83" y="2165"/>
                <a:ext cx="682" cy="8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" name="Rectangle 13">
                <a:extLst>
                  <a:ext uri="{FF2B5EF4-FFF2-40B4-BE49-F238E27FC236}">
                    <a16:creationId xmlns:a16="http://schemas.microsoft.com/office/drawing/2014/main" id="{3848756F-A551-674F-8427-96A0A8A7C1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1621"/>
                <a:ext cx="877" cy="5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2" name="Text Box 14">
                <a:extLst>
                  <a:ext uri="{FF2B5EF4-FFF2-40B4-BE49-F238E27FC236}">
                    <a16:creationId xmlns:a16="http://schemas.microsoft.com/office/drawing/2014/main" id="{548DDB46-4D4F-584C-8F99-0460EE3475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65" y="1627"/>
                <a:ext cx="862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dirty="0">
                    <a:solidFill>
                      <a:schemeClr val="bg1"/>
                    </a:solidFill>
                    <a:latin typeface="Arial" charset="0"/>
                    <a:cs typeface="Arial" charset="0"/>
                  </a:rPr>
                  <a:t>encryption</a:t>
                </a:r>
              </a:p>
              <a:p>
                <a:pPr algn="ctr"/>
                <a:r>
                  <a:rPr lang="en-US" dirty="0">
                    <a:solidFill>
                      <a:schemeClr val="bg1"/>
                    </a:solidFill>
                    <a:latin typeface="Arial" charset="0"/>
                    <a:cs typeface="Arial" charset="0"/>
                  </a:rPr>
                  <a:t>algorithm</a:t>
                </a:r>
              </a:p>
            </p:txBody>
          </p:sp>
          <p:sp>
            <p:nvSpPr>
              <p:cNvPr id="13" name="Rectangle 15">
                <a:extLst>
                  <a:ext uri="{FF2B5EF4-FFF2-40B4-BE49-F238E27FC236}">
                    <a16:creationId xmlns:a16="http://schemas.microsoft.com/office/drawing/2014/main" id="{B065DBEF-8799-A347-9634-1DE78C6091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6" y="1629"/>
                <a:ext cx="868" cy="5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4" name="Text Box 16">
                <a:extLst>
                  <a:ext uri="{FF2B5EF4-FFF2-40B4-BE49-F238E27FC236}">
                    <a16:creationId xmlns:a16="http://schemas.microsoft.com/office/drawing/2014/main" id="{6EFC0FED-AF87-4B42-859C-707C8C3DFFB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19" y="1644"/>
                <a:ext cx="9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dirty="0">
                    <a:solidFill>
                      <a:schemeClr val="bg1"/>
                    </a:solidFill>
                    <a:latin typeface="Arial" charset="0"/>
                    <a:cs typeface="Arial" charset="0"/>
                  </a:rPr>
                  <a:t>decryption </a:t>
                </a:r>
              </a:p>
              <a:p>
                <a:pPr algn="ctr"/>
                <a:r>
                  <a:rPr lang="en-US" dirty="0">
                    <a:solidFill>
                      <a:schemeClr val="bg1"/>
                    </a:solidFill>
                    <a:latin typeface="Arial" charset="0"/>
                    <a:cs typeface="Arial" charset="0"/>
                  </a:rPr>
                  <a:t>algorithm</a:t>
                </a:r>
              </a:p>
            </p:txBody>
          </p:sp>
          <p:sp>
            <p:nvSpPr>
              <p:cNvPr id="15" name="Line 17">
                <a:extLst>
                  <a:ext uri="{FF2B5EF4-FFF2-40B4-BE49-F238E27FC236}">
                    <a16:creationId xmlns:a16="http://schemas.microsoft.com/office/drawing/2014/main" id="{F5296DDF-C47F-FF46-B47E-D172D2448B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44" y="1881"/>
                <a:ext cx="1450" cy="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" name="Freeform 18">
                <a:extLst>
                  <a:ext uri="{FF2B5EF4-FFF2-40B4-BE49-F238E27FC236}">
                    <a16:creationId xmlns:a16="http://schemas.microsoft.com/office/drawing/2014/main" id="{B2C15CC4-BA0B-9A4C-967B-33A1D85D1A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6" y="1914"/>
                <a:ext cx="361" cy="576"/>
              </a:xfrm>
              <a:custGeom>
                <a:avLst/>
                <a:gdLst>
                  <a:gd name="T0" fmla="*/ 0 w 344"/>
                  <a:gd name="T1" fmla="*/ 0 h 789"/>
                  <a:gd name="T2" fmla="*/ 458 w 344"/>
                  <a:gd name="T3" fmla="*/ 11 h 789"/>
                  <a:gd name="T4" fmla="*/ 484 w 344"/>
                  <a:gd name="T5" fmla="*/ 64 h 789"/>
                  <a:gd name="T6" fmla="*/ 0 60000 65536"/>
                  <a:gd name="T7" fmla="*/ 0 60000 65536"/>
                  <a:gd name="T8" fmla="*/ 0 60000 65536"/>
                  <a:gd name="T9" fmla="*/ 0 w 344"/>
                  <a:gd name="T10" fmla="*/ 0 h 789"/>
                  <a:gd name="T11" fmla="*/ 344 w 344"/>
                  <a:gd name="T12" fmla="*/ 789 h 78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44" h="789">
                    <a:moveTo>
                      <a:pt x="0" y="0"/>
                    </a:moveTo>
                    <a:cubicBezTo>
                      <a:pt x="52" y="24"/>
                      <a:pt x="255" y="10"/>
                      <a:pt x="310" y="142"/>
                    </a:cubicBezTo>
                    <a:cubicBezTo>
                      <a:pt x="344" y="248"/>
                      <a:pt x="324" y="654"/>
                      <a:pt x="328" y="789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" name="Freeform 19">
                <a:extLst>
                  <a:ext uri="{FF2B5EF4-FFF2-40B4-BE49-F238E27FC236}">
                    <a16:creationId xmlns:a16="http://schemas.microsoft.com/office/drawing/2014/main" id="{2766DD6C-CC3E-6D40-9B6D-F5B6A83FC307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2871" y="1913"/>
                <a:ext cx="361" cy="576"/>
              </a:xfrm>
              <a:custGeom>
                <a:avLst/>
                <a:gdLst>
                  <a:gd name="T0" fmla="*/ 0 w 344"/>
                  <a:gd name="T1" fmla="*/ 0 h 789"/>
                  <a:gd name="T2" fmla="*/ 458 w 344"/>
                  <a:gd name="T3" fmla="*/ 11 h 789"/>
                  <a:gd name="T4" fmla="*/ 484 w 344"/>
                  <a:gd name="T5" fmla="*/ 64 h 789"/>
                  <a:gd name="T6" fmla="*/ 0 60000 65536"/>
                  <a:gd name="T7" fmla="*/ 0 60000 65536"/>
                  <a:gd name="T8" fmla="*/ 0 60000 65536"/>
                  <a:gd name="T9" fmla="*/ 0 w 344"/>
                  <a:gd name="T10" fmla="*/ 0 h 789"/>
                  <a:gd name="T11" fmla="*/ 344 w 344"/>
                  <a:gd name="T12" fmla="*/ 789 h 78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44" h="789">
                    <a:moveTo>
                      <a:pt x="0" y="0"/>
                    </a:moveTo>
                    <a:cubicBezTo>
                      <a:pt x="52" y="24"/>
                      <a:pt x="255" y="10"/>
                      <a:pt x="310" y="142"/>
                    </a:cubicBezTo>
                    <a:cubicBezTo>
                      <a:pt x="344" y="248"/>
                      <a:pt x="324" y="654"/>
                      <a:pt x="328" y="789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" name="Line 20">
                <a:extLst>
                  <a:ext uri="{FF2B5EF4-FFF2-40B4-BE49-F238E27FC236}">
                    <a16:creationId xmlns:a16="http://schemas.microsoft.com/office/drawing/2014/main" id="{4117D51E-85C5-A24B-A38A-E3771EB119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495" y="1382"/>
                <a:ext cx="1" cy="24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" name="Line 21">
                <a:extLst>
                  <a:ext uri="{FF2B5EF4-FFF2-40B4-BE49-F238E27FC236}">
                    <a16:creationId xmlns:a16="http://schemas.microsoft.com/office/drawing/2014/main" id="{BBFF736D-75BB-BB44-BE78-978EB9717F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744" y="1363"/>
                <a:ext cx="1" cy="24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" name="Text Box 22">
                <a:extLst>
                  <a:ext uri="{FF2B5EF4-FFF2-40B4-BE49-F238E27FC236}">
                    <a16:creationId xmlns:a16="http://schemas.microsoft.com/office/drawing/2014/main" id="{AD3F64EF-1DF2-8744-8309-3D56AD6FFB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65" y="1000"/>
                <a:ext cx="907" cy="44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solidFill>
                      <a:schemeClr val="accent2"/>
                    </a:solidFill>
                    <a:latin typeface="Arial" charset="0"/>
                    <a:cs typeface="Arial" charset="0"/>
                  </a:rPr>
                  <a:t>common key</a:t>
                </a:r>
              </a:p>
            </p:txBody>
          </p:sp>
          <p:sp>
            <p:nvSpPr>
              <p:cNvPr id="21" name="Text Box 23">
                <a:extLst>
                  <a:ext uri="{FF2B5EF4-FFF2-40B4-BE49-F238E27FC236}">
                    <a16:creationId xmlns:a16="http://schemas.microsoft.com/office/drawing/2014/main" id="{E06796AB-0957-E14A-910B-59BF454DF0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31" y="1043"/>
                <a:ext cx="950" cy="44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solidFill>
                      <a:schemeClr val="accent2"/>
                    </a:solidFill>
                    <a:latin typeface="Arial" charset="0"/>
                    <a:cs typeface="Arial" charset="0"/>
                  </a:rPr>
                  <a:t>common key</a:t>
                </a:r>
              </a:p>
            </p:txBody>
          </p:sp>
          <p:pic>
            <p:nvPicPr>
              <p:cNvPr id="22" name="Picture 24" descr="Bob">
                <a:extLst>
                  <a:ext uri="{FF2B5EF4-FFF2-40B4-BE49-F238E27FC236}">
                    <a16:creationId xmlns:a16="http://schemas.microsoft.com/office/drawing/2014/main" id="{125BEDA2-D376-FC48-941D-463CC619211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62" y="1178"/>
                <a:ext cx="512" cy="5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Text Box 26">
                <a:extLst>
                  <a:ext uri="{FF2B5EF4-FFF2-40B4-BE49-F238E27FC236}">
                    <a16:creationId xmlns:a16="http://schemas.microsoft.com/office/drawing/2014/main" id="{4E17A757-BF3C-6046-BF84-5BC63762AB9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50" y="1118"/>
                <a:ext cx="246" cy="29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chemeClr val="accent2"/>
                    </a:solidFill>
                    <a:latin typeface="Arial" charset="0"/>
                    <a:cs typeface="Arial" charset="0"/>
                  </a:rPr>
                  <a:t>K</a:t>
                </a:r>
              </a:p>
            </p:txBody>
          </p:sp>
          <p:sp>
            <p:nvSpPr>
              <p:cNvPr id="24" name="Line 28">
                <a:extLst>
                  <a:ext uri="{FF2B5EF4-FFF2-40B4-BE49-F238E27FC236}">
                    <a16:creationId xmlns:a16="http://schemas.microsoft.com/office/drawing/2014/main" id="{996A6324-C37A-124E-841F-1315DC2843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80" y="1897"/>
                <a:ext cx="42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" name="Line 29">
                <a:extLst>
                  <a:ext uri="{FF2B5EF4-FFF2-40B4-BE49-F238E27FC236}">
                    <a16:creationId xmlns:a16="http://schemas.microsoft.com/office/drawing/2014/main" id="{227EF92A-7B54-3840-A936-41D19B91A9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18" y="1904"/>
                <a:ext cx="42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pic>
            <p:nvPicPr>
              <p:cNvPr id="26" name="Picture 30" descr="BS00768_[1]">
                <a:extLst>
                  <a:ext uri="{FF2B5EF4-FFF2-40B4-BE49-F238E27FC236}">
                    <a16:creationId xmlns:a16="http://schemas.microsoft.com/office/drawing/2014/main" id="{255BE5EB-29B1-F347-A0E0-B7DCB71129C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 flipV="1">
                <a:off x="1371" y="896"/>
                <a:ext cx="293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7" name="Picture 31" descr="BS00768_[1]">
                <a:extLst>
                  <a:ext uri="{FF2B5EF4-FFF2-40B4-BE49-F238E27FC236}">
                    <a16:creationId xmlns:a16="http://schemas.microsoft.com/office/drawing/2014/main" id="{D31489E3-197A-5048-99E8-D9BD5ED662E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 flipV="1">
                <a:off x="3625" y="955"/>
                <a:ext cx="293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A564DC0-CEB4-434C-9F87-991B0D638666}"/>
                </a:ext>
              </a:extLst>
            </p:cNvPr>
            <p:cNvSpPr txBox="1"/>
            <p:nvPr/>
          </p:nvSpPr>
          <p:spPr>
            <a:xfrm>
              <a:off x="2355259" y="2220598"/>
              <a:ext cx="6848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Alice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FF507B29-E6B4-AF4C-90C3-01416A0AAFD9}"/>
                </a:ext>
              </a:extLst>
            </p:cNvPr>
            <p:cNvSpPr txBox="1"/>
            <p:nvPr/>
          </p:nvSpPr>
          <p:spPr>
            <a:xfrm>
              <a:off x="9296400" y="2235200"/>
              <a:ext cx="595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Bob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D9170E6B-FCF9-AD4E-A217-9CDD3711166F}"/>
                </a:ext>
              </a:extLst>
            </p:cNvPr>
            <p:cNvSpPr txBox="1"/>
            <p:nvPr/>
          </p:nvSpPr>
          <p:spPr>
            <a:xfrm>
              <a:off x="6623315" y="5412506"/>
              <a:ext cx="766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Trudy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05741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A239424-E57D-F04B-A01F-FD25E9E686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633" r="3947" b="13958"/>
          <a:stretch/>
        </p:blipFill>
        <p:spPr>
          <a:xfrm>
            <a:off x="2851164" y="3490305"/>
            <a:ext cx="5221274" cy="313428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A41B331-0B03-8F4A-AE5F-324E290E1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Block</a:t>
            </a:r>
            <a:r>
              <a:rPr lang="en-US" dirty="0"/>
              <a:t> Ciphers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802B4-ECD5-7B4B-9F35-46A99C7E2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401300" cy="1851077"/>
          </a:xfrm>
        </p:spPr>
        <p:txBody>
          <a:bodyPr>
            <a:normAutofit/>
          </a:bodyPr>
          <a:lstStyle/>
          <a:p>
            <a:r>
              <a:rPr lang="en-US" dirty="0"/>
              <a:t>Break up the message into </a:t>
            </a:r>
            <a:r>
              <a:rPr lang="en-US" b="1" dirty="0"/>
              <a:t>bit blocks </a:t>
            </a:r>
            <a:r>
              <a:rPr lang="en-US" dirty="0"/>
              <a:t>of constant size N</a:t>
            </a:r>
          </a:p>
          <a:p>
            <a:r>
              <a:rPr lang="en-US" dirty="0"/>
              <a:t>Use a </a:t>
            </a:r>
            <a:r>
              <a:rPr lang="en-US" b="1" dirty="0"/>
              <a:t>substitution table </a:t>
            </a:r>
            <a:r>
              <a:rPr lang="en-US" dirty="0"/>
              <a:t>for all values e.g. 100 ➜ 101, 001 ➜ 111, …</a:t>
            </a:r>
          </a:p>
          <a:p>
            <a:r>
              <a:rPr lang="en-US" dirty="0"/>
              <a:t>For </a:t>
            </a:r>
            <a:r>
              <a:rPr lang="en-US" b="1" dirty="0"/>
              <a:t>N = 64</a:t>
            </a:r>
            <a:r>
              <a:rPr lang="en-US" dirty="0"/>
              <a:t>, we need more than </a:t>
            </a:r>
            <a:r>
              <a:rPr lang="sv-SE" b="1" dirty="0"/>
              <a:t>2,305,843</a:t>
            </a:r>
            <a:r>
              <a:rPr lang="sv-SE" dirty="0"/>
              <a:t> </a:t>
            </a:r>
            <a:r>
              <a:rPr lang="en-US" b="1" dirty="0"/>
              <a:t>terabytes</a:t>
            </a:r>
          </a:p>
          <a:p>
            <a:r>
              <a:rPr lang="en-US" dirty="0"/>
              <a:t>Instead, use a function that </a:t>
            </a:r>
            <a:r>
              <a:rPr lang="en-US" b="1" dirty="0"/>
              <a:t>simulates random permuted tables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DF3436-2E93-4041-82AF-3A19D5F66617}"/>
              </a:ext>
            </a:extLst>
          </p:cNvPr>
          <p:cNvSpPr txBox="1"/>
          <p:nvPr/>
        </p:nvSpPr>
        <p:spPr>
          <a:xfrm>
            <a:off x="7919595" y="4590478"/>
            <a:ext cx="17363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Small permutation tables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50DADB-21E0-384A-8996-433EC4453510}"/>
              </a:ext>
            </a:extLst>
          </p:cNvPr>
          <p:cNvSpPr txBox="1"/>
          <p:nvPr/>
        </p:nvSpPr>
        <p:spPr>
          <a:xfrm>
            <a:off x="8185693" y="4821608"/>
            <a:ext cx="12041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total size 256KB</a:t>
            </a:r>
          </a:p>
        </p:txBody>
      </p:sp>
    </p:spTree>
    <p:extLst>
      <p:ext uri="{BB962C8B-B14F-4D97-AF65-F5344CB8AC3E}">
        <p14:creationId xmlns:p14="http://schemas.microsoft.com/office/powerpoint/2010/main" val="2250790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E4D59-9516-F744-A541-D84BA7AC6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/>
              <a:t>Block</a:t>
            </a:r>
            <a:r>
              <a:rPr lang="en-US" dirty="0"/>
              <a:t> Cipher </a:t>
            </a:r>
            <a:r>
              <a:rPr lang="en-US" dirty="0">
                <a:solidFill>
                  <a:schemeClr val="bg2"/>
                </a:solidFill>
              </a:rPr>
              <a:t>ECB Mode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2764E8A-4998-FB48-8EC5-0E6250F88445}"/>
              </a:ext>
            </a:extLst>
          </p:cNvPr>
          <p:cNvGrpSpPr/>
          <p:nvPr/>
        </p:nvGrpSpPr>
        <p:grpSpPr>
          <a:xfrm>
            <a:off x="1765239" y="1690688"/>
            <a:ext cx="5371314" cy="4251325"/>
            <a:chOff x="1759510" y="1690688"/>
            <a:chExt cx="5371314" cy="4251325"/>
          </a:xfrm>
        </p:grpSpPr>
        <p:sp>
          <p:nvSpPr>
            <p:cNvPr id="4" name="AutoShape 5">
              <a:extLst>
                <a:ext uri="{FF2B5EF4-FFF2-40B4-BE49-F238E27FC236}">
                  <a16:creationId xmlns:a16="http://schemas.microsoft.com/office/drawing/2014/main" id="{CB59C219-E331-8144-B0ED-C0B43F32FC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8624" y="3419476"/>
              <a:ext cx="2362200" cy="914400"/>
            </a:xfrm>
            <a:prstGeom prst="cube">
              <a:avLst>
                <a:gd name="adj" fmla="val 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IE" sz="2000" dirty="0">
                  <a:solidFill>
                    <a:srgbClr val="000000"/>
                  </a:solidFill>
                  <a:latin typeface="Helvetica" pitchFamily="2" charset="0"/>
                </a:rPr>
                <a:t>Block</a:t>
              </a:r>
              <a:br>
                <a:rPr lang="en-IE" sz="2000" dirty="0">
                  <a:solidFill>
                    <a:srgbClr val="000000"/>
                  </a:solidFill>
                  <a:latin typeface="Helvetica" pitchFamily="2" charset="0"/>
                </a:rPr>
              </a:br>
              <a:r>
                <a:rPr lang="en-IE" sz="2000" dirty="0">
                  <a:solidFill>
                    <a:srgbClr val="000000"/>
                  </a:solidFill>
                  <a:latin typeface="Helvetica" pitchFamily="2" charset="0"/>
                </a:rPr>
                <a:t>cipher</a:t>
              </a:r>
              <a:endParaRPr lang="en-GB" sz="2000" dirty="0">
                <a:solidFill>
                  <a:srgbClr val="000000"/>
                </a:solidFill>
                <a:latin typeface="Helvetica" pitchFamily="2" charset="0"/>
              </a:endParaRPr>
            </a:p>
          </p:txBody>
        </p:sp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74658385-79D8-0141-9187-FFD3B01B3A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8624" y="5027613"/>
              <a:ext cx="2362200" cy="914400"/>
            </a:xfrm>
            <a:prstGeom prst="rect">
              <a:avLst/>
            </a:prstGeom>
            <a:solidFill>
              <a:schemeClr val="accent4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IE" sz="2000" b="1" dirty="0">
                  <a:solidFill>
                    <a:srgbClr val="FFFFFF"/>
                  </a:solidFill>
                  <a:latin typeface="Helvetica" pitchFamily="2" charset="0"/>
                </a:rPr>
                <a:t>Ciphertext</a:t>
              </a:r>
            </a:p>
            <a:p>
              <a:pPr algn="ctr"/>
              <a:r>
                <a:rPr lang="en-IE" sz="2000" b="1" dirty="0">
                  <a:solidFill>
                    <a:srgbClr val="FFFFFF"/>
                  </a:solidFill>
                  <a:latin typeface="Helvetica" pitchFamily="2" charset="0"/>
                </a:rPr>
                <a:t>block</a:t>
              </a:r>
            </a:p>
          </p:txBody>
        </p:sp>
        <p:sp>
          <p:nvSpPr>
            <p:cNvPr id="6" name="Line 7">
              <a:extLst>
                <a:ext uri="{FF2B5EF4-FFF2-40B4-BE49-F238E27FC236}">
                  <a16:creationId xmlns:a16="http://schemas.microsoft.com/office/drawing/2014/main" id="{554816BC-C08C-FE42-9998-47CD2FA5A8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21149" y="4354513"/>
              <a:ext cx="0" cy="649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>
                <a:solidFill>
                  <a:srgbClr val="000000"/>
                </a:solidFill>
              </a:endParaRPr>
            </a:p>
          </p:txBody>
        </p:sp>
        <p:sp>
          <p:nvSpPr>
            <p:cNvPr id="7" name="Text Box 8">
              <a:extLst>
                <a:ext uri="{FF2B5EF4-FFF2-40B4-BE49-F238E27FC236}">
                  <a16:creationId xmlns:a16="http://schemas.microsoft.com/office/drawing/2014/main" id="{BFA7354C-E1FB-AD47-8DA3-9061D27511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9510" y="2842965"/>
              <a:ext cx="2595582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IE" sz="1800" dirty="0">
                  <a:solidFill>
                    <a:srgbClr val="000000"/>
                  </a:solidFill>
                  <a:latin typeface="Helvetica" pitchFamily="2" charset="0"/>
                </a:rPr>
                <a:t>Symmetric Key</a:t>
              </a:r>
            </a:p>
            <a:p>
              <a:pPr algn="ctr"/>
              <a:r>
                <a:rPr lang="en-IE" sz="1800" dirty="0">
                  <a:solidFill>
                    <a:srgbClr val="000000"/>
                  </a:solidFill>
                  <a:latin typeface="Helvetica" pitchFamily="2" charset="0"/>
                </a:rPr>
                <a:t>(encrypts and decrypts)</a:t>
              </a:r>
            </a:p>
          </p:txBody>
        </p:sp>
        <p:sp>
          <p:nvSpPr>
            <p:cNvPr id="8" name="Line 9">
              <a:extLst>
                <a:ext uri="{FF2B5EF4-FFF2-40B4-BE49-F238E27FC236}">
                  <a16:creationId xmlns:a16="http://schemas.microsoft.com/office/drawing/2014/main" id="{FDBD541C-D9D3-5D46-89EC-30DA5BB33F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921149" y="2627313"/>
              <a:ext cx="0" cy="7191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>
                <a:solidFill>
                  <a:srgbClr val="000000"/>
                </a:solidFill>
              </a:endParaRPr>
            </a:p>
          </p:txBody>
        </p:sp>
        <p:sp>
          <p:nvSpPr>
            <p:cNvPr id="9" name="Rectangle 10">
              <a:extLst>
                <a:ext uri="{FF2B5EF4-FFF2-40B4-BE49-F238E27FC236}">
                  <a16:creationId xmlns:a16="http://schemas.microsoft.com/office/drawing/2014/main" id="{BBA90A9B-C278-DC40-A83A-6F4B664A0C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8624" y="1690688"/>
              <a:ext cx="2362200" cy="914400"/>
            </a:xfrm>
            <a:prstGeom prst="rect">
              <a:avLst/>
            </a:prstGeom>
            <a:solidFill>
              <a:schemeClr val="accent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IE" sz="2000" b="1" dirty="0">
                  <a:solidFill>
                    <a:schemeClr val="bg1"/>
                  </a:solidFill>
                  <a:latin typeface="Helvetica" pitchFamily="2" charset="0"/>
                </a:rPr>
                <a:t>Plaintext</a:t>
              </a:r>
            </a:p>
            <a:p>
              <a:pPr algn="ctr"/>
              <a:r>
                <a:rPr lang="en-IE" sz="2000" b="1" dirty="0">
                  <a:solidFill>
                    <a:schemeClr val="bg1"/>
                  </a:solidFill>
                  <a:latin typeface="Helvetica" pitchFamily="2" charset="0"/>
                </a:rPr>
                <a:t>block</a:t>
              </a:r>
              <a:endParaRPr lang="en-GB" sz="2000" b="1" dirty="0">
                <a:solidFill>
                  <a:schemeClr val="bg1"/>
                </a:solidFill>
                <a:latin typeface="Helvetica" pitchFamily="2" charset="0"/>
              </a:endParaRPr>
            </a:p>
          </p:txBody>
        </p:sp>
        <p:sp>
          <p:nvSpPr>
            <p:cNvPr id="10" name="Line 11">
              <a:extLst>
                <a:ext uri="{FF2B5EF4-FFF2-40B4-BE49-F238E27FC236}">
                  <a16:creationId xmlns:a16="http://schemas.microsoft.com/office/drawing/2014/main" id="{C8ADEF4E-0751-D943-9901-70FB2DD1F0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92361" y="3995738"/>
              <a:ext cx="5762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>
                <a:solidFill>
                  <a:srgbClr val="000000"/>
                </a:solidFill>
              </a:endParaRPr>
            </a:p>
          </p:txBody>
        </p:sp>
        <p:pic>
          <p:nvPicPr>
            <p:cNvPr id="16" name="Picture 25" descr="BS00768_[1]">
              <a:extLst>
                <a:ext uri="{FF2B5EF4-FFF2-40B4-BE49-F238E27FC236}">
                  <a16:creationId xmlns:a16="http://schemas.microsoft.com/office/drawing/2014/main" id="{F30A62D5-BCB1-C84A-B8E5-B542016C234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934798" y="3776663"/>
              <a:ext cx="1113881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F32BCD17-3A5F-2741-BB98-F788A2D524B3}"/>
              </a:ext>
            </a:extLst>
          </p:cNvPr>
          <p:cNvSpPr txBox="1"/>
          <p:nvPr/>
        </p:nvSpPr>
        <p:spPr>
          <a:xfrm>
            <a:off x="7286645" y="166039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5F62479-D32F-AE42-AB92-0CDF649E0837}"/>
              </a:ext>
            </a:extLst>
          </p:cNvPr>
          <p:cNvSpPr txBox="1"/>
          <p:nvPr/>
        </p:nvSpPr>
        <p:spPr>
          <a:xfrm>
            <a:off x="7286645" y="5027613"/>
            <a:ext cx="552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011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F421DE9-24A5-2B45-AAA7-511A979EF382}"/>
              </a:ext>
            </a:extLst>
          </p:cNvPr>
          <p:cNvSpPr/>
          <p:nvPr/>
        </p:nvSpPr>
        <p:spPr>
          <a:xfrm>
            <a:off x="7286645" y="2012811"/>
            <a:ext cx="14032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111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FAC5AD0-EB9F-254E-99E1-31834FF81F30}"/>
              </a:ext>
            </a:extLst>
          </p:cNvPr>
          <p:cNvSpPr/>
          <p:nvPr/>
        </p:nvSpPr>
        <p:spPr>
          <a:xfrm>
            <a:off x="7286645" y="2365229"/>
            <a:ext cx="53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111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8EEB922-DC55-EC40-8500-E57C79ACAA1E}"/>
              </a:ext>
            </a:extLst>
          </p:cNvPr>
          <p:cNvSpPr/>
          <p:nvPr/>
        </p:nvSpPr>
        <p:spPr>
          <a:xfrm>
            <a:off x="7286645" y="5673944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001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2FAEEB-4D9B-344C-943D-9E03ABBE51B0}"/>
              </a:ext>
            </a:extLst>
          </p:cNvPr>
          <p:cNvSpPr/>
          <p:nvPr/>
        </p:nvSpPr>
        <p:spPr>
          <a:xfrm>
            <a:off x="7286645" y="5350779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001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4E8D1121-7E3B-0648-A27E-659458E626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442162"/>
              </p:ext>
            </p:extLst>
          </p:nvPr>
        </p:nvGraphicFramePr>
        <p:xfrm>
          <a:off x="9664251" y="2185792"/>
          <a:ext cx="1182890" cy="2743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1445">
                  <a:extLst>
                    <a:ext uri="{9D8B030D-6E8A-4147-A177-3AD203B41FA5}">
                      <a16:colId xmlns:a16="http://schemas.microsoft.com/office/drawing/2014/main" val="4243910267"/>
                    </a:ext>
                  </a:extLst>
                </a:gridCol>
                <a:gridCol w="591445">
                  <a:extLst>
                    <a:ext uri="{9D8B030D-6E8A-4147-A177-3AD203B41FA5}">
                      <a16:colId xmlns:a16="http://schemas.microsoft.com/office/drawing/2014/main" val="57900228"/>
                    </a:ext>
                  </a:extLst>
                </a:gridCol>
              </a:tblGrid>
              <a:tr h="275484">
                <a:tc>
                  <a:txBody>
                    <a:bodyPr/>
                    <a:lstStyle/>
                    <a:p>
                      <a:r>
                        <a:rPr lang="en-US" sz="1400" dirty="0"/>
                        <a:t>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130137"/>
                  </a:ext>
                </a:extLst>
              </a:tr>
              <a:tr h="275484">
                <a:tc>
                  <a:txBody>
                    <a:bodyPr/>
                    <a:lstStyle/>
                    <a:p>
                      <a:r>
                        <a:rPr lang="en-US" sz="1400" dirty="0"/>
                        <a:t>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990280"/>
                  </a:ext>
                </a:extLst>
              </a:tr>
              <a:tr h="275484">
                <a:tc>
                  <a:txBody>
                    <a:bodyPr/>
                    <a:lstStyle/>
                    <a:p>
                      <a:r>
                        <a:rPr lang="en-US" sz="1400" dirty="0"/>
                        <a:t>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471733"/>
                  </a:ext>
                </a:extLst>
              </a:tr>
              <a:tr h="275484">
                <a:tc>
                  <a:txBody>
                    <a:bodyPr/>
                    <a:lstStyle/>
                    <a:p>
                      <a:r>
                        <a:rPr lang="en-US" sz="1400" dirty="0"/>
                        <a:t>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598177"/>
                  </a:ext>
                </a:extLst>
              </a:tr>
              <a:tr h="275484">
                <a:tc>
                  <a:txBody>
                    <a:bodyPr/>
                    <a:lstStyle/>
                    <a:p>
                      <a:r>
                        <a:rPr lang="en-US" sz="1400" dirty="0"/>
                        <a:t>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513140"/>
                  </a:ext>
                </a:extLst>
              </a:tr>
              <a:tr h="275484">
                <a:tc>
                  <a:txBody>
                    <a:bodyPr/>
                    <a:lstStyle/>
                    <a:p>
                      <a:r>
                        <a:rPr lang="en-US" sz="14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4582053"/>
                  </a:ext>
                </a:extLst>
              </a:tr>
              <a:tr h="275484">
                <a:tc>
                  <a:txBody>
                    <a:bodyPr/>
                    <a:lstStyle/>
                    <a:p>
                      <a:r>
                        <a:rPr lang="en-US" sz="1400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935711"/>
                  </a:ext>
                </a:extLst>
              </a:tr>
              <a:tr h="275484">
                <a:tc>
                  <a:txBody>
                    <a:bodyPr/>
                    <a:lstStyle/>
                    <a:p>
                      <a:r>
                        <a:rPr lang="en-US" sz="1400" dirty="0"/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781104"/>
                  </a:ext>
                </a:extLst>
              </a:tr>
              <a:tr h="275484">
                <a:tc>
                  <a:txBody>
                    <a:bodyPr/>
                    <a:lstStyle/>
                    <a:p>
                      <a:r>
                        <a:rPr lang="en-US" sz="1400" dirty="0"/>
                        <a:t>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288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804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2" grpId="0"/>
      <p:bldP spid="22" grpId="1"/>
      <p:bldP spid="23" grpId="0"/>
      <p:bldP spid="23" grpId="1"/>
      <p:bldP spid="3" grpId="0"/>
      <p:bldP spid="3" grpId="1"/>
      <p:bldP spid="11" grpId="0"/>
      <p:bldP spid="11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st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2533</TotalTime>
  <Words>2162</Words>
  <Application>Microsoft Macintosh PowerPoint</Application>
  <PresentationFormat>Widescreen</PresentationFormat>
  <Paragraphs>591</Paragraphs>
  <Slides>49</Slides>
  <Notes>39</Notes>
  <HiddenSlides>3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61" baseType="lpstr">
      <vt:lpstr>ＭＳ Ｐゴシック</vt:lpstr>
      <vt:lpstr>ＭＳ Ｐゴシック</vt:lpstr>
      <vt:lpstr>游ゴシック</vt:lpstr>
      <vt:lpstr>Arial</vt:lpstr>
      <vt:lpstr>Calibri</vt:lpstr>
      <vt:lpstr>Gill Sans MT</vt:lpstr>
      <vt:lpstr>Helvetica</vt:lpstr>
      <vt:lpstr>Tahoma</vt:lpstr>
      <vt:lpstr>Times New Roman</vt:lpstr>
      <vt:lpstr>Wingdings</vt:lpstr>
      <vt:lpstr>ZapfDingbats</vt:lpstr>
      <vt:lpstr>Office Theme</vt:lpstr>
      <vt:lpstr>Network Security</vt:lpstr>
      <vt:lpstr>Computer Security, explained…</vt:lpstr>
      <vt:lpstr>Learning Objectives</vt:lpstr>
      <vt:lpstr>A tale of two lovers</vt:lpstr>
      <vt:lpstr>Network Security Principles</vt:lpstr>
      <vt:lpstr>Learning Objectives</vt:lpstr>
      <vt:lpstr>Symmetric Key Cryptography</vt:lpstr>
      <vt:lpstr>Block Ciphers</vt:lpstr>
      <vt:lpstr>Block Cipher ECB Mode</vt:lpstr>
      <vt:lpstr>Information Leakage Block Effect</vt:lpstr>
      <vt:lpstr>Randomization to the rescue! CBC Mode</vt:lpstr>
      <vt:lpstr>Symmetric key ciphers</vt:lpstr>
      <vt:lpstr>Symmetric Key Cryptography</vt:lpstr>
      <vt:lpstr>Public Key Cryptography</vt:lpstr>
      <vt:lpstr>Public Key Cryptography</vt:lpstr>
      <vt:lpstr>Cryptographic Hash Function</vt:lpstr>
      <vt:lpstr>Cryptographic Hash Function</vt:lpstr>
      <vt:lpstr>Performance Comparison</vt:lpstr>
      <vt:lpstr>Your turn</vt:lpstr>
      <vt:lpstr>Learning Objectives</vt:lpstr>
      <vt:lpstr>Woman in the middle attack!</vt:lpstr>
      <vt:lpstr>MAC Message Authentication Code</vt:lpstr>
      <vt:lpstr>Digital Signatures</vt:lpstr>
      <vt:lpstr>Digital Signatures</vt:lpstr>
      <vt:lpstr>Public Key Cryptography &amp; Digital Signatures</vt:lpstr>
      <vt:lpstr>Digital Certificates</vt:lpstr>
      <vt:lpstr>End-point Authentication</vt:lpstr>
      <vt:lpstr>End-point authentication</vt:lpstr>
      <vt:lpstr>End-point authentication</vt:lpstr>
      <vt:lpstr>Learning Objectives</vt:lpstr>
      <vt:lpstr>Real World</vt:lpstr>
      <vt:lpstr>Transport Layer Security SSL &amp; TLS</vt:lpstr>
      <vt:lpstr>SSL Handshake</vt:lpstr>
      <vt:lpstr>SSL Handshake</vt:lpstr>
      <vt:lpstr>The Devil is in the Details</vt:lpstr>
      <vt:lpstr>Virtual Private Networks </vt:lpstr>
      <vt:lpstr>Network Layer Security IPsec</vt:lpstr>
      <vt:lpstr>Your turn</vt:lpstr>
      <vt:lpstr>Learning Objectives</vt:lpstr>
      <vt:lpstr>Packet Filtering</vt:lpstr>
      <vt:lpstr>Stateless Packet Filters</vt:lpstr>
      <vt:lpstr>Stateless Packet Filters</vt:lpstr>
      <vt:lpstr>Stateful packet filters</vt:lpstr>
      <vt:lpstr>Firewalls</vt:lpstr>
      <vt:lpstr>Application Gateways</vt:lpstr>
      <vt:lpstr>Challenges for Packet Filters/Gateways</vt:lpstr>
      <vt:lpstr>IDS Intrusion Detection Systems</vt:lpstr>
      <vt:lpstr>IDS Intrusion Detection Systems</vt:lpstr>
      <vt:lpstr>Security Courses @ Chalmers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Dimitrios Palyvos-Giannas</dc:creator>
  <cp:lastModifiedBy>Dimitrios Palyvos-Giannas</cp:lastModifiedBy>
  <cp:revision>648</cp:revision>
  <cp:lastPrinted>2018-02-27T10:18:31Z</cp:lastPrinted>
  <dcterms:created xsi:type="dcterms:W3CDTF">2018-02-20T07:51:24Z</dcterms:created>
  <dcterms:modified xsi:type="dcterms:W3CDTF">2018-02-27T10:20:37Z</dcterms:modified>
</cp:coreProperties>
</file>