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7" r:id="rId2"/>
    <p:sldId id="329" r:id="rId3"/>
    <p:sldId id="260" r:id="rId4"/>
    <p:sldId id="259" r:id="rId5"/>
    <p:sldId id="261" r:id="rId6"/>
    <p:sldId id="263" r:id="rId7"/>
    <p:sldId id="264" r:id="rId8"/>
    <p:sldId id="266" r:id="rId9"/>
    <p:sldId id="268" r:id="rId10"/>
    <p:sldId id="331" r:id="rId11"/>
    <p:sldId id="270" r:id="rId12"/>
    <p:sldId id="272" r:id="rId13"/>
    <p:sldId id="274" r:id="rId14"/>
    <p:sldId id="332" r:id="rId15"/>
    <p:sldId id="277" r:id="rId16"/>
    <p:sldId id="278" r:id="rId17"/>
    <p:sldId id="280" r:id="rId18"/>
    <p:sldId id="333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334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35" r:id="rId37"/>
    <p:sldId id="302" r:id="rId38"/>
    <p:sldId id="303" r:id="rId39"/>
    <p:sldId id="304" r:id="rId40"/>
    <p:sldId id="305" r:id="rId41"/>
    <p:sldId id="330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C0D5-B52D-42F5-ABB5-73BC3F9FB05C}" type="datetimeFigureOut">
              <a:rPr lang="sv-SE" smtClean="0"/>
              <a:t>2018-02-21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AA2C-02FB-456C-B0C4-E48BBCC713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91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244D8774-C2DA-46CD-A028-2AB38D135D37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73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6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4194-63DE-4187-8C92-5DB5527806B3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6427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7F67FCA-379B-41FA-9305-3B71027BD35F}" type="slidenum">
              <a:rPr lang="en-US" smtClean="0">
                <a:solidFill>
                  <a:prstClr val="black"/>
                </a:solidFill>
              </a:rPr>
              <a:pPr defTabSz="990600"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90776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80F7F3E-C8BC-416A-9489-029B698CCDE7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50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72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C9175-6DE7-4A53-9F51-8AD7AA9CB7D2}" type="slidenum">
              <a:rPr lang="el-G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9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0389E-27C0-46CB-A9F8-4CB814987F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628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818F-C5B2-4D4B-8B90-4C0B9F5C97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4"/>
            <a:ext cx="5207000" cy="4603750"/>
          </a:xfrm>
          <a:noFill/>
          <a:ln/>
        </p:spPr>
        <p:txBody>
          <a:bodyPr lIns="95304" tIns="47653" rIns="95304" bIns="47653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61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26216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7693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9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306027D-57F8-4169-8918-777657995929}" type="slidenum">
              <a:rPr lang="en-US" smtClean="0">
                <a:solidFill>
                  <a:prstClr val="black"/>
                </a:solidFill>
              </a:rPr>
              <a:pPr defTabSz="990600"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10006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99AE359-DCDB-4D4D-898A-2A8D4752AFBC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8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9227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5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0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M. Papatriantafilou -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Evolving Internet-working  Part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B: </a:t>
            </a:r>
            <a:r>
              <a:rPr lang="en-US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NW_Core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en-US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QoS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traffic engineering, SDN,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IoT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12 </a:t>
            </a:r>
            <a:br>
              <a:rPr lang="sv-SE" dirty="0" smtClean="0"/>
            </a:br>
            <a:r>
              <a:rPr lang="en-US" dirty="0"/>
              <a:t>Continuously evolving Internet-working </a:t>
            </a:r>
            <a:br>
              <a:rPr lang="en-US" dirty="0"/>
            </a:br>
            <a:r>
              <a:rPr lang="en-US" sz="2700" dirty="0"/>
              <a:t>Part </a:t>
            </a:r>
            <a:r>
              <a:rPr lang="en-US" sz="2700" dirty="0" smtClean="0"/>
              <a:t>B: </a:t>
            </a:r>
            <a:r>
              <a:rPr lang="en-US" sz="2700" dirty="0" err="1"/>
              <a:t>QoS</a:t>
            </a:r>
            <a:r>
              <a:rPr lang="en-US" sz="2700" dirty="0"/>
              <a:t>, traffic engineering, SDN, </a:t>
            </a:r>
            <a:r>
              <a:rPr lang="en-US" sz="2700" dirty="0" err="1"/>
              <a:t>IoT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 smtClean="0"/>
              <a:t>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236218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prstClr val="black"/>
                </a:solidFill>
              </a:rPr>
              <a:t>NW support for multimedia / </a:t>
            </a:r>
            <a:r>
              <a:rPr lang="sv-SE" sz="2000" b="1" dirty="0" err="1">
                <a:solidFill>
                  <a:prstClr val="black"/>
                </a:solidFill>
              </a:rPr>
              <a:t>QoS</a:t>
            </a:r>
            <a:r>
              <a:rPr lang="sv-SE" sz="2000" b="1" dirty="0">
                <a:solidFill>
                  <a:prstClr val="black"/>
                </a:solidFill>
              </a:rPr>
              <a:t>: </a:t>
            </a:r>
            <a:r>
              <a:rPr lang="sv-SE" sz="2000" i="1" dirty="0">
                <a:solidFill>
                  <a:prstClr val="black"/>
                </a:solidFill>
              </a:rPr>
              <a:t>[</a:t>
            </a:r>
            <a:r>
              <a:rPr lang="sv-SE" sz="2000" i="1" dirty="0" err="1">
                <a:solidFill>
                  <a:prstClr val="black"/>
                </a:solidFill>
              </a:rPr>
              <a:t>Ch</a:t>
            </a:r>
            <a:r>
              <a:rPr lang="sv-SE" sz="2000" i="1" dirty="0">
                <a:solidFill>
                  <a:prstClr val="black"/>
                </a:solidFill>
              </a:rPr>
              <a:t>. </a:t>
            </a:r>
            <a:r>
              <a:rPr lang="sv-SE" sz="2000" i="1" dirty="0" smtClean="0">
                <a:solidFill>
                  <a:prstClr val="black"/>
                </a:solidFill>
              </a:rPr>
              <a:t>9.5 (7.5 6/e) </a:t>
            </a:r>
            <a:r>
              <a:rPr lang="sv-SE" sz="2000" i="1" dirty="0">
                <a:solidFill>
                  <a:prstClr val="black"/>
                </a:solidFill>
              </a:rPr>
              <a:t>]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Improving timing/</a:t>
            </a:r>
            <a:r>
              <a:rPr lang="en-US" sz="2000" b="1" dirty="0" err="1">
                <a:solidFill>
                  <a:prstClr val="black"/>
                </a:solidFill>
              </a:rPr>
              <a:t>QoS</a:t>
            </a:r>
            <a:r>
              <a:rPr lang="en-US" sz="2000" b="1" dirty="0">
                <a:solidFill>
                  <a:prstClr val="black"/>
                </a:solidFill>
              </a:rPr>
              <a:t> guarantees in Networks </a:t>
            </a:r>
            <a:r>
              <a:rPr lang="en-US" sz="2000" dirty="0">
                <a:solidFill>
                  <a:prstClr val="black"/>
                </a:solidFill>
              </a:rPr>
              <a:t>(also related with congestion-control): </a:t>
            </a:r>
            <a:r>
              <a:rPr lang="en-US" sz="2000" dirty="0" smtClean="0">
                <a:solidFill>
                  <a:prstClr val="black"/>
                </a:solidFill>
              </a:rPr>
              <a:t>Packet </a:t>
            </a:r>
            <a:r>
              <a:rPr lang="en-US" sz="2000" dirty="0">
                <a:solidFill>
                  <a:prstClr val="black"/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/>
              <a:t>A  VC (ATM) approach </a:t>
            </a:r>
            <a:r>
              <a:rPr lang="en-US" sz="2000" i="1" dirty="0"/>
              <a:t>[incl. </a:t>
            </a:r>
            <a:r>
              <a:rPr lang="en-US" sz="2000" i="1" dirty="0" err="1"/>
              <a:t>Ch</a:t>
            </a:r>
            <a:r>
              <a:rPr lang="en-US" sz="2000" i="1" dirty="0"/>
              <a:t> </a:t>
            </a:r>
            <a:r>
              <a:rPr lang="en-US" sz="2000" i="1" dirty="0" smtClean="0"/>
              <a:t>3.7.2 (6e 3.62-3.6.3)]</a:t>
            </a:r>
            <a:endParaRPr lang="en-US" sz="2000" i="1" dirty="0"/>
          </a:p>
          <a:p>
            <a:pPr marL="514350" indent="-457200"/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 approaches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Diff-</a:t>
            </a:r>
            <a:r>
              <a:rPr lang="en-US" sz="2000" dirty="0" err="1">
                <a:solidFill>
                  <a:prstClr val="white">
                    <a:lumMod val="65000"/>
                  </a:prstClr>
                </a:solidFill>
              </a:rPr>
              <a:t>serv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en-US" sz="2000" dirty="0" err="1">
                <a:solidFill>
                  <a:prstClr val="white">
                    <a:lumMod val="65000"/>
                  </a:prstClr>
                </a:solidFill>
              </a:rPr>
              <a:t>Int-serv</a:t>
            </a: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 + RSVP, </a:t>
            </a:r>
          </a:p>
          <a:p>
            <a:pPr lvl="1"/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Traffic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Engineering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MPLS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[incl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err="1">
                <a:solidFill>
                  <a:prstClr val="white">
                    <a:lumMod val="65000"/>
                  </a:prstClr>
                </a:solidFill>
              </a:rPr>
              <a:t>ch.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6.5 (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6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/e 5.5)]</a:t>
            </a:r>
            <a:endParaRPr lang="sv-SE" sz="2000" b="1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SDN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[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ch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4.4,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5.5 (cf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separate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@pingpong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docs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if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you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do not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have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access to 7e ]</a:t>
            </a:r>
            <a:endParaRPr lang="sv-SE" sz="2000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Internet-of-Things in evolution: more types of traffic/devices…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574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6496" y="1600201"/>
            <a:ext cx="5335488" cy="2836911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</a:rPr>
              <a:t>Internet ‘s IP:</a:t>
            </a:r>
            <a:r>
              <a:rPr lang="en-US" sz="2000" dirty="0"/>
              <a:t> </a:t>
            </a:r>
          </a:p>
          <a:p>
            <a:r>
              <a:rPr lang="en-US" sz="2000" dirty="0"/>
              <a:t>today’s </a:t>
            </a:r>
            <a:r>
              <a:rPr lang="en-US" sz="2000" i="1" dirty="0"/>
              <a:t>de facto</a:t>
            </a:r>
            <a:r>
              <a:rPr lang="en-US" sz="2000" dirty="0"/>
              <a:t> standard for global data networking</a:t>
            </a:r>
          </a:p>
          <a:p>
            <a:pPr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</a:rPr>
              <a:t>1980’s:</a:t>
            </a:r>
            <a:r>
              <a:rPr lang="en-US" sz="2000" dirty="0"/>
              <a:t> </a:t>
            </a:r>
          </a:p>
          <a:p>
            <a:r>
              <a:rPr lang="en-US" sz="2000" dirty="0"/>
              <a:t>telco’s develop ATM specifications: competing network standard for carrying high-speed voice/data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199" y="1600201"/>
            <a:ext cx="5703849" cy="2960648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>
                <a:solidFill>
                  <a:srgbClr val="FF0000"/>
                </a:solidFill>
              </a:rPr>
              <a:t>ATM principles: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virtual-circuit networks</a:t>
            </a:r>
            <a:r>
              <a:rPr lang="en-US" sz="2000" dirty="0"/>
              <a:t>: switches maintain state for each “call”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small (48 byte payload, 5 byte header) fixed length </a:t>
            </a:r>
            <a:r>
              <a:rPr lang="en-US" sz="2000" i="1" dirty="0"/>
              <a:t>cells</a:t>
            </a:r>
            <a:r>
              <a:rPr lang="en-US" sz="2000" dirty="0"/>
              <a:t> (like packets)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fast switching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small size good for voice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well-defined interface between “network” and “user” (think of classic telecom)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B86AE-8756-4AF9-9454-F582D50C6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Virtual Circuit example</a:t>
            </a:r>
            <a:r>
              <a:rPr lang="en-US" sz="2800" dirty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ATM: Asynchronous Transfer Mode nets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VC technology</a:t>
            </a:r>
            <a:br>
              <a:rPr lang="en-US" sz="3200" dirty="0"/>
            </a:br>
            <a:r>
              <a:rPr lang="en-US" sz="3200" dirty="0"/>
              <a:t>ATM Network service </a:t>
            </a:r>
            <a:r>
              <a:rPr lang="en-US" sz="3200" dirty="0" smtClean="0"/>
              <a:t>models (i.e. transport layer services):</a:t>
            </a:r>
            <a:endParaRPr lang="en-US" sz="3200" dirty="0"/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8A6-9F9D-4747-946A-2247DF7028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5230" y="1049343"/>
            <a:ext cx="149701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Service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Model</a:t>
            </a: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Constant Bit Rate </a:t>
            </a:r>
          </a:p>
          <a:p>
            <a:pPr eaLnBrk="0" hangingPunct="0"/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VariableBR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(RT/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nRT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eaLnBrk="0" hangingPunct="0"/>
            <a:endParaRPr lang="en-US" sz="1600" dirty="0" smtClean="0">
              <a:solidFill>
                <a:srgbClr val="4F81BD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rgbClr val="4F81BD"/>
                </a:solidFill>
                <a:latin typeface="Arial" pitchFamily="34" charset="0"/>
              </a:rPr>
              <a:t>Available </a:t>
            </a:r>
            <a:r>
              <a:rPr lang="en-US" sz="1600" dirty="0">
                <a:solidFill>
                  <a:srgbClr val="4F81BD"/>
                </a:solidFill>
                <a:latin typeface="Arial" pitchFamily="34" charset="0"/>
              </a:rPr>
              <a:t>BR</a:t>
            </a:r>
          </a:p>
          <a:p>
            <a:pPr eaLnBrk="0" hangingPunct="0"/>
            <a:endParaRPr lang="en-US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</a:rPr>
              <a:t>UndefinedBR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3084817" y="1344618"/>
            <a:ext cx="12795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Bandwidth</a:t>
            </a: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constant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guaranteed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1600" dirty="0">
                <a:solidFill>
                  <a:srgbClr val="00CC66"/>
                </a:solidFill>
                <a:latin typeface="Arial" pitchFamily="34" charset="0"/>
              </a:rPr>
              <a:t>guaranteed </a:t>
            </a:r>
          </a:p>
          <a:p>
            <a:pPr eaLnBrk="0" hangingPunct="0"/>
            <a:r>
              <a:rPr lang="en-US" sz="1600" dirty="0">
                <a:solidFill>
                  <a:srgbClr val="00CC66"/>
                </a:solidFill>
                <a:latin typeface="Arial" pitchFamily="34" charset="0"/>
              </a:rPr>
              <a:t>minimum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none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5783" name="Line 5"/>
          <p:cNvSpPr>
            <a:spLocks noChangeShapeType="1"/>
          </p:cNvSpPr>
          <p:nvPr/>
        </p:nvSpPr>
        <p:spPr bwMode="auto">
          <a:xfrm>
            <a:off x="149521" y="1699678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>
            <a:off x="149520" y="2315344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106668" y="286249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52654" y="3334652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106667" y="3860428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484993" y="1344619"/>
            <a:ext cx="6174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Loss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no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5208892" y="1354144"/>
            <a:ext cx="7104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Order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6066143" y="1354144"/>
            <a:ext cx="7909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Timing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no</a:t>
            </a:r>
          </a:p>
          <a:p>
            <a:pPr eaLnBrk="0" hangingPunct="0"/>
            <a:endParaRPr lang="en-US" sz="16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no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7016428" y="1063631"/>
            <a:ext cx="14658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control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Admission 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control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Admission 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control</a:t>
            </a: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00CC66"/>
                </a:solidFill>
                <a:latin typeface="Arial" pitchFamily="34" charset="0"/>
              </a:rPr>
              <a:t>Yes, feedback</a:t>
            </a:r>
            <a:endParaRPr lang="en-US" sz="1600" dirty="0">
              <a:solidFill>
                <a:srgbClr val="00CC66"/>
              </a:solidFill>
              <a:latin typeface="Arial" pitchFamily="34" charset="0"/>
            </a:endParaRP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iscard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</a:rPr>
              <a:t>pkts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4456417" y="917581"/>
            <a:ext cx="1428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Guarantees ?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5793" name="Line 15"/>
          <p:cNvSpPr>
            <a:spLocks noChangeShapeType="1"/>
          </p:cNvSpPr>
          <p:nvPr/>
        </p:nvSpPr>
        <p:spPr bwMode="auto">
          <a:xfrm flipV="1">
            <a:off x="3175304" y="1343030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solidFill>
                <a:prstClr val="black"/>
              </a:solidFill>
            </a:endParaRPr>
          </a:p>
        </p:txBody>
      </p:sp>
      <p:sp>
        <p:nvSpPr>
          <p:cNvPr id="75794" name="Rectangle 16"/>
          <p:cNvSpPr>
            <a:spLocks noChangeArrowheads="1"/>
          </p:cNvSpPr>
          <p:nvPr/>
        </p:nvSpPr>
        <p:spPr bwMode="auto">
          <a:xfrm>
            <a:off x="377841" y="4747328"/>
            <a:ext cx="4566459" cy="930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With ABR you can get min guaranteed capacity and better, if possible; with UBR you can get better, but you may be thrown out in the middle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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 flipH="1">
            <a:off x="1529068" y="1063630"/>
            <a:ext cx="15001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Example</a:t>
            </a: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  <a:p>
            <a:pPr eaLnBrk="0" hangingPunct="0"/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Video/</a:t>
            </a: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“streaming”</a:t>
            </a:r>
          </a:p>
          <a:p>
            <a:pPr eaLnBrk="0" hangingPunct="0"/>
            <a:r>
              <a:rPr lang="en-US" sz="1600" dirty="0">
                <a:solidFill>
                  <a:srgbClr val="4F81BD"/>
                </a:solidFill>
                <a:latin typeface="Arial" pitchFamily="34" charset="0"/>
              </a:rPr>
              <a:t>www-browsing</a:t>
            </a:r>
          </a:p>
          <a:p>
            <a:pPr eaLnBrk="0" hangingPunct="0"/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Background file transfer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b="20116"/>
          <a:stretch>
            <a:fillRect/>
          </a:stretch>
        </p:blipFill>
        <p:spPr bwMode="auto">
          <a:xfrm>
            <a:off x="6654204" y="3956297"/>
            <a:ext cx="5019195" cy="25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3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93" y="155529"/>
            <a:ext cx="11307336" cy="576064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sv-SE" sz="2800" dirty="0"/>
              <a:t>ATM (VC) </a:t>
            </a:r>
            <a:r>
              <a:rPr lang="sv-SE" sz="2800" dirty="0" err="1"/>
              <a:t>Congestion</a:t>
            </a:r>
            <a:r>
              <a:rPr lang="sv-SE" sz="2800" dirty="0"/>
              <a:t> </a:t>
            </a:r>
            <a:r>
              <a:rPr lang="sv-SE" sz="2800" dirty="0" smtClean="0"/>
              <a:t>Control (</a:t>
            </a:r>
            <a:r>
              <a:rPr lang="sv-SE" sz="2800" dirty="0" smtClean="0">
                <a:solidFill>
                  <a:srgbClr val="FF0000"/>
                </a:solidFill>
              </a:rPr>
              <a:t>hand-in-hand </a:t>
            </a:r>
            <a:r>
              <a:rPr lang="sv-SE" sz="2800" dirty="0" err="1" smtClean="0">
                <a:solidFill>
                  <a:srgbClr val="FF0000"/>
                </a:solidFill>
              </a:rPr>
              <a:t>with</a:t>
            </a:r>
            <a:r>
              <a:rPr lang="sv-SE" sz="2800" dirty="0" smtClean="0">
                <a:solidFill>
                  <a:srgbClr val="FF0000"/>
                </a:solidFill>
              </a:rPr>
              <a:t> </a:t>
            </a:r>
            <a:r>
              <a:rPr lang="sv-SE" sz="2800" dirty="0" err="1" smtClean="0">
                <a:solidFill>
                  <a:srgbClr val="FF0000"/>
                </a:solidFill>
              </a:rPr>
              <a:t>Bandwidth</a:t>
            </a:r>
            <a:r>
              <a:rPr lang="sv-SE" sz="2800" dirty="0" smtClean="0">
                <a:solidFill>
                  <a:srgbClr val="FF0000"/>
                </a:solidFill>
              </a:rPr>
              <a:t> reservation</a:t>
            </a:r>
            <a:r>
              <a:rPr lang="sv-SE" sz="2800" dirty="0" smtClean="0"/>
              <a:t>) </a:t>
            </a:r>
            <a:br>
              <a:rPr lang="sv-SE" sz="2800" dirty="0" smtClean="0"/>
            </a:br>
            <a:r>
              <a:rPr lang="sv-SE" sz="2800" dirty="0" err="1" smtClean="0"/>
              <a:t>Several</a:t>
            </a:r>
            <a:r>
              <a:rPr lang="sv-SE" sz="2800" dirty="0" smtClean="0"/>
              <a:t> </a:t>
            </a:r>
            <a:r>
              <a:rPr lang="sv-SE" sz="2800" dirty="0"/>
              <a:t>different </a:t>
            </a:r>
            <a:r>
              <a:rPr lang="sv-SE" sz="2800" dirty="0" err="1" smtClean="0"/>
              <a:t>strategies</a:t>
            </a:r>
            <a:r>
              <a:rPr lang="sv-SE" sz="2800" dirty="0" smtClean="0"/>
              <a:t> in </a:t>
            </a:r>
            <a:r>
              <a:rPr lang="sv-SE" sz="2800" dirty="0" err="1" smtClean="0"/>
              <a:t>place</a:t>
            </a:r>
            <a:r>
              <a:rPr lang="sv-SE" sz="2800" dirty="0" smtClean="0"/>
              <a:t> :</a:t>
            </a:r>
            <a:endParaRPr lang="sv-SE" sz="2800" dirty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>
          <a:xfrm>
            <a:off x="390293" y="2837095"/>
            <a:ext cx="4928839" cy="256311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rgbClr val="C00000"/>
                </a:solidFill>
              </a:rPr>
              <a:t>Rate-</a:t>
            </a:r>
            <a:r>
              <a:rPr lang="sv-SE" sz="2000" b="1" dirty="0" err="1">
                <a:solidFill>
                  <a:srgbClr val="C00000"/>
                </a:solidFill>
              </a:rPr>
              <a:t>based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 err="1">
                <a:solidFill>
                  <a:srgbClr val="C00000"/>
                </a:solidFill>
              </a:rPr>
              <a:t>congestion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 err="1">
                <a:solidFill>
                  <a:srgbClr val="C00000"/>
                </a:solidFill>
              </a:rPr>
              <a:t>control</a:t>
            </a:r>
            <a:r>
              <a:rPr lang="sv-SE" sz="2000" i="1" dirty="0">
                <a:solidFill>
                  <a:srgbClr val="C00000"/>
                </a:solidFill>
              </a:rPr>
              <a:t>: </a:t>
            </a:r>
            <a:r>
              <a:rPr lang="sv-SE" sz="2000" dirty="0">
                <a:solidFill>
                  <a:srgbClr val="C00000"/>
                </a:solidFill>
              </a:rPr>
              <a:t>(ABR </a:t>
            </a:r>
            <a:r>
              <a:rPr lang="sv-SE" sz="2000" dirty="0" err="1">
                <a:solidFill>
                  <a:srgbClr val="C00000"/>
                </a:solidFill>
              </a:rPr>
              <a:t>traffic</a:t>
            </a:r>
            <a:r>
              <a:rPr lang="sv-SE" sz="2000" dirty="0">
                <a:solidFill>
                  <a:srgbClr val="C00000"/>
                </a:solidFill>
              </a:rPr>
              <a:t>) </a:t>
            </a:r>
            <a:endParaRPr lang="sv-SE" sz="2000" dirty="0">
              <a:solidFill>
                <a:srgbClr val="C00000"/>
              </a:solidFill>
            </a:endParaRPr>
          </a:p>
          <a:p>
            <a:pPr lvl="1"/>
            <a:r>
              <a:rPr lang="sv-SE" sz="2000" b="1" dirty="0" err="1"/>
              <a:t>idea</a:t>
            </a:r>
            <a:r>
              <a:rPr lang="sv-SE" sz="2000" b="1" dirty="0"/>
              <a:t> </a:t>
            </a:r>
            <a:r>
              <a:rPr lang="sv-SE" sz="2000" i="1" dirty="0"/>
              <a:t>= </a:t>
            </a:r>
            <a:r>
              <a:rPr lang="sv-SE" sz="2000" dirty="0"/>
              <a:t>feedback </a:t>
            </a:r>
            <a:r>
              <a:rPr lang="sv-SE" sz="2000" dirty="0"/>
              <a:t>to the </a:t>
            </a:r>
            <a:r>
              <a:rPr lang="sv-SE" sz="2000" dirty="0" err="1"/>
              <a:t>sender</a:t>
            </a:r>
            <a:r>
              <a:rPr lang="sv-SE" sz="2000" dirty="0"/>
              <a:t> and intermediate stations on </a:t>
            </a:r>
            <a:r>
              <a:rPr lang="sv-SE" sz="2000" dirty="0"/>
              <a:t>the </a:t>
            </a:r>
            <a:r>
              <a:rPr lang="sv-SE" sz="2000" i="1" dirty="0" err="1"/>
              <a:t>available</a:t>
            </a:r>
            <a:r>
              <a:rPr lang="sv-SE" sz="2000" i="1" dirty="0"/>
              <a:t> </a:t>
            </a:r>
            <a:r>
              <a:rPr lang="sv-SE" sz="2000" i="1" dirty="0"/>
              <a:t>(= max. acceptable) rate</a:t>
            </a:r>
            <a:r>
              <a:rPr lang="sv-SE" sz="2000" dirty="0"/>
              <a:t> on the VC.</a:t>
            </a:r>
            <a:endParaRPr lang="en-US" sz="2000" dirty="0"/>
          </a:p>
          <a:p>
            <a:pPr lvl="1"/>
            <a:r>
              <a:rPr lang="sv-SE" sz="2000" dirty="0" err="1"/>
              <a:t>similar</a:t>
            </a:r>
            <a:r>
              <a:rPr lang="sv-SE" sz="2000" dirty="0"/>
              <a:t> to ”</a:t>
            </a:r>
            <a:r>
              <a:rPr lang="sv-SE" sz="2000" dirty="0">
                <a:solidFill>
                  <a:schemeClr val="accent2"/>
                </a:solidFill>
              </a:rPr>
              <a:t>choke packets” (option </a:t>
            </a:r>
            <a:r>
              <a:rPr lang="sv-SE" sz="2000" dirty="0" err="1">
                <a:solidFill>
                  <a:schemeClr val="accent2"/>
                </a:solidFill>
              </a:rPr>
              <a:t>provided</a:t>
            </a:r>
            <a:r>
              <a:rPr lang="sv-SE" sz="2000" dirty="0">
                <a:solidFill>
                  <a:schemeClr val="accent2"/>
                </a:solidFill>
              </a:rPr>
              <a:t> in ICMP, </a:t>
            </a:r>
            <a:r>
              <a:rPr lang="sv-SE" sz="2000" dirty="0" err="1">
                <a:solidFill>
                  <a:schemeClr val="accent2"/>
                </a:solidFill>
              </a:rPr>
              <a:t>which</a:t>
            </a:r>
            <a:r>
              <a:rPr lang="sv-SE" sz="2000" dirty="0">
                <a:solidFill>
                  <a:schemeClr val="accent2"/>
                </a:solidFill>
              </a:rPr>
              <a:t> is not  </a:t>
            </a:r>
            <a:r>
              <a:rPr lang="sv-SE" sz="2000" dirty="0" err="1">
                <a:solidFill>
                  <a:schemeClr val="accent2"/>
                </a:solidFill>
              </a:rPr>
              <a:t>used</a:t>
            </a:r>
            <a:r>
              <a:rPr lang="sv-SE" sz="2000" dirty="0">
                <a:solidFill>
                  <a:schemeClr val="accent2"/>
                </a:solidFill>
              </a:rPr>
              <a:t> in implementations…)</a:t>
            </a:r>
            <a:r>
              <a:rPr lang="sv-SE" sz="2000" dirty="0"/>
              <a:t> </a:t>
            </a:r>
            <a:endParaRPr lang="en-US" sz="2000" dirty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8A72-2E15-4A56-AD3E-0BB7E1DA5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onges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924" y="2976901"/>
            <a:ext cx="4647456" cy="18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0293" y="1500304"/>
            <a:ext cx="10404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b="1" dirty="0" err="1">
                <a:solidFill>
                  <a:srgbClr val="FF0000"/>
                </a:solidFill>
              </a:rPr>
              <a:t>Admission</a:t>
            </a:r>
            <a:r>
              <a:rPr lang="sv-SE" sz="2000" b="1" dirty="0">
                <a:solidFill>
                  <a:srgbClr val="FF0000"/>
                </a:solidFill>
              </a:rPr>
              <a:t> </a:t>
            </a:r>
            <a:r>
              <a:rPr lang="sv-SE" sz="2000" b="1" dirty="0" err="1">
                <a:solidFill>
                  <a:srgbClr val="FF0000"/>
                </a:solidFill>
              </a:rPr>
              <a:t>control</a:t>
            </a:r>
            <a:r>
              <a:rPr lang="sv-SE" sz="2000" b="1" dirty="0">
                <a:solidFill>
                  <a:srgbClr val="FF0000"/>
                </a:solidFill>
              </a:rPr>
              <a:t> and </a:t>
            </a:r>
            <a:r>
              <a:rPr lang="sv-SE" sz="2000" b="1" dirty="0" err="1">
                <a:solidFill>
                  <a:srgbClr val="FF0000"/>
                </a:solidFill>
              </a:rPr>
              <a:t>resource</a:t>
            </a:r>
            <a:r>
              <a:rPr lang="sv-SE" sz="2000" b="1" dirty="0">
                <a:solidFill>
                  <a:srgbClr val="FF0000"/>
                </a:solidFill>
              </a:rPr>
              <a:t> reservation (CBR and VBR </a:t>
            </a:r>
            <a:r>
              <a:rPr lang="sv-SE" sz="2000" b="1" dirty="0" err="1">
                <a:solidFill>
                  <a:srgbClr val="FF0000"/>
                </a:solidFill>
              </a:rPr>
              <a:t>traffic</a:t>
            </a:r>
            <a:r>
              <a:rPr lang="sv-SE" sz="2000" i="1" dirty="0">
                <a:solidFill>
                  <a:prstClr val="black"/>
                </a:solidFill>
              </a:rPr>
              <a:t>: </a:t>
            </a:r>
          </a:p>
          <a:p>
            <a:pPr lvl="1"/>
            <a:r>
              <a:rPr lang="sv-SE" sz="2000" dirty="0" err="1">
                <a:solidFill>
                  <a:prstClr val="black"/>
                </a:solidFill>
              </a:rPr>
              <a:t>reserve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resources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when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opening</a:t>
            </a:r>
            <a:r>
              <a:rPr lang="sv-SE" sz="2000" dirty="0">
                <a:solidFill>
                  <a:prstClr val="black"/>
                </a:solidFill>
              </a:rPr>
              <a:t> a VC; </a:t>
            </a:r>
            <a:r>
              <a:rPr lang="sv-SE" sz="2000" dirty="0" err="1">
                <a:solidFill>
                  <a:prstClr val="black"/>
                </a:solidFill>
              </a:rPr>
              <a:t>traffic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shaping</a:t>
            </a:r>
            <a:r>
              <a:rPr lang="sv-SE" sz="2000" dirty="0">
                <a:solidFill>
                  <a:prstClr val="black"/>
                </a:solidFill>
              </a:rPr>
              <a:t> and  </a:t>
            </a:r>
            <a:r>
              <a:rPr lang="sv-SE" sz="2000" dirty="0" err="1">
                <a:solidFill>
                  <a:prstClr val="black"/>
                </a:solidFill>
              </a:rPr>
              <a:t>policing</a:t>
            </a:r>
            <a:r>
              <a:rPr lang="sv-SE" sz="2000" i="1" dirty="0">
                <a:solidFill>
                  <a:prstClr val="black"/>
                </a:solidFill>
              </a:rPr>
              <a:t> (</a:t>
            </a:r>
            <a:r>
              <a:rPr lang="sv-SE" sz="2000" i="1" dirty="0" err="1">
                <a:solidFill>
                  <a:prstClr val="black"/>
                </a:solidFill>
              </a:rPr>
              <a:t>use</a:t>
            </a:r>
            <a:r>
              <a:rPr lang="sv-SE" sz="2000" i="1" dirty="0">
                <a:solidFill>
                  <a:prstClr val="black"/>
                </a:solidFill>
              </a:rPr>
              <a:t> </a:t>
            </a:r>
            <a:r>
              <a:rPr lang="sv-SE" sz="2000" i="1" dirty="0" err="1">
                <a:solidFill>
                  <a:prstClr val="black"/>
                </a:solidFill>
              </a:rPr>
              <a:t>bucket</a:t>
            </a:r>
            <a:r>
              <a:rPr lang="sv-SE" sz="2000" i="1" dirty="0">
                <a:solidFill>
                  <a:prstClr val="black"/>
                </a:solidFill>
              </a:rPr>
              <a:t>-like </a:t>
            </a:r>
            <a:r>
              <a:rPr lang="sv-SE" sz="2000" i="1" dirty="0" err="1">
                <a:solidFill>
                  <a:prstClr val="black"/>
                </a:solidFill>
              </a:rPr>
              <a:t>methods</a:t>
            </a:r>
            <a:r>
              <a:rPr lang="sv-SE" sz="2000" i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31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3" y="308701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/>
              <a:t>NW support for multimedia / </a:t>
            </a:r>
            <a:r>
              <a:rPr lang="sv-SE" sz="2000" b="1" dirty="0" err="1"/>
              <a:t>QoS</a:t>
            </a:r>
            <a:r>
              <a:rPr lang="sv-SE" sz="2000" b="1" dirty="0"/>
              <a:t>: </a:t>
            </a:r>
            <a:r>
              <a:rPr lang="sv-SE" sz="2000" i="1" dirty="0"/>
              <a:t>[</a:t>
            </a:r>
            <a:r>
              <a:rPr lang="sv-SE" sz="2000" i="1" dirty="0" err="1"/>
              <a:t>Ch</a:t>
            </a:r>
            <a:r>
              <a:rPr lang="sv-SE" sz="2000" i="1" dirty="0"/>
              <a:t>. </a:t>
            </a:r>
            <a:r>
              <a:rPr lang="sv-SE" sz="2000" i="1" dirty="0" smtClean="0"/>
              <a:t>9.5 (7.5 6/e) </a:t>
            </a:r>
            <a:r>
              <a:rPr lang="sv-SE" sz="2000" i="1" dirty="0"/>
              <a:t>]</a:t>
            </a:r>
          </a:p>
          <a:p>
            <a:r>
              <a:rPr lang="en-US" sz="2000" b="1" dirty="0"/>
              <a:t>Improving timing/</a:t>
            </a:r>
            <a:r>
              <a:rPr lang="en-US" sz="2000" b="1" dirty="0" err="1"/>
              <a:t>QoS</a:t>
            </a:r>
            <a:r>
              <a:rPr lang="en-US" sz="2000" b="1" dirty="0"/>
              <a:t> guarantees in Networks </a:t>
            </a:r>
            <a:r>
              <a:rPr lang="en-US" sz="2000" dirty="0"/>
              <a:t>(also related with congestion-control): </a:t>
            </a:r>
            <a:r>
              <a:rPr lang="en-US" sz="2000" dirty="0" smtClean="0"/>
              <a:t>Packet </a:t>
            </a:r>
            <a:r>
              <a:rPr lang="en-US" sz="2000" dirty="0"/>
              <a:t>scheduling and policing </a:t>
            </a:r>
          </a:p>
          <a:p>
            <a:pPr marL="514350" indent="-457200"/>
            <a:r>
              <a:rPr lang="en-US" sz="2000" b="1" dirty="0"/>
              <a:t>A  VC (ATM) approach </a:t>
            </a:r>
            <a:r>
              <a:rPr lang="en-US" sz="2000" i="1" dirty="0"/>
              <a:t>[incl. </a:t>
            </a:r>
            <a:r>
              <a:rPr lang="en-US" sz="2000" i="1" dirty="0" err="1"/>
              <a:t>Ch</a:t>
            </a:r>
            <a:r>
              <a:rPr lang="en-US" sz="2000" i="1" dirty="0"/>
              <a:t> </a:t>
            </a:r>
            <a:r>
              <a:rPr lang="en-US" sz="2000" i="1" dirty="0" smtClean="0"/>
              <a:t>3.7.2 (6e 3.62-3.6.3)]</a:t>
            </a:r>
            <a:endParaRPr lang="en-US" sz="2000" i="1" dirty="0"/>
          </a:p>
          <a:p>
            <a:pPr marL="514350" indent="-457200"/>
            <a:r>
              <a:rPr lang="en-US" sz="2000" b="1" dirty="0"/>
              <a:t>Internet approaches</a:t>
            </a:r>
          </a:p>
          <a:p>
            <a:pPr lvl="1"/>
            <a:r>
              <a:rPr lang="en-US" sz="2000" dirty="0"/>
              <a:t>Diff-</a:t>
            </a:r>
            <a:r>
              <a:rPr lang="en-US" sz="2000" dirty="0" err="1"/>
              <a:t>serv</a:t>
            </a:r>
            <a:r>
              <a:rPr lang="sv-SE" sz="2000" b="1" dirty="0"/>
              <a:t>, </a:t>
            </a:r>
            <a:r>
              <a:rPr lang="en-US" sz="2000" dirty="0" err="1"/>
              <a:t>Int-serv</a:t>
            </a:r>
            <a:r>
              <a:rPr lang="en-US" sz="2000" dirty="0"/>
              <a:t> + RSVP, </a:t>
            </a:r>
          </a:p>
          <a:p>
            <a:pPr lvl="1"/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Traffic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Engineering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MPLS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[incl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err="1">
                <a:solidFill>
                  <a:prstClr val="white">
                    <a:lumMod val="65000"/>
                  </a:prstClr>
                </a:solidFill>
              </a:rPr>
              <a:t>ch.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6.5 (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6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/e 5.5)]</a:t>
            </a:r>
            <a:endParaRPr lang="sv-SE" sz="2000" b="1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SDN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[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ch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4.4,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5.5 (cf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separate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@pingpong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docs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if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you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do not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have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access to 7e ]</a:t>
            </a:r>
            <a:endParaRPr lang="sv-SE" sz="2000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Internet-of-Things in evolution: more types of traffic/devices…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35357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254"/>
          <p:cNvSpPr>
            <a:spLocks noGrp="1" noChangeArrowheads="1"/>
          </p:cNvSpPr>
          <p:nvPr>
            <p:ph type="title"/>
          </p:nvPr>
        </p:nvSpPr>
        <p:spPr>
          <a:xfrm>
            <a:off x="75158" y="402819"/>
            <a:ext cx="8103220" cy="394512"/>
          </a:xfrm>
        </p:spPr>
        <p:txBody>
          <a:bodyPr/>
          <a:lstStyle/>
          <a:p>
            <a:r>
              <a:rPr lang="en-US" sz="2800" dirty="0" err="1" smtClean="0"/>
              <a:t>Diffserv</a:t>
            </a:r>
            <a:r>
              <a:rPr lang="en-US" sz="2800" dirty="0" smtClean="0"/>
              <a:t> </a:t>
            </a:r>
            <a:r>
              <a:rPr lang="en-US" sz="2800" dirty="0" smtClean="0"/>
              <a:t>proposed Architecture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D2C5-8D5C-4155-90BE-7A40A1DCC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130832" y="1207703"/>
            <a:ext cx="4070350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u="sng" dirty="0">
                <a:solidFill>
                  <a:srgbClr val="C0504D"/>
                </a:solidFill>
              </a:rPr>
              <a:t>Edge router</a:t>
            </a:r>
            <a:r>
              <a:rPr lang="en-US" sz="2000" u="sng" dirty="0" smtClean="0">
                <a:solidFill>
                  <a:srgbClr val="C0504D"/>
                </a:solidFill>
              </a:rPr>
              <a:t>: marking</a:t>
            </a:r>
            <a:endParaRPr lang="en-US" sz="2000" u="sng" dirty="0">
              <a:solidFill>
                <a:srgbClr val="C0504D"/>
              </a:solidFill>
            </a:endParaRPr>
          </a:p>
          <a:p>
            <a:pPr marL="280988" indent="-280988" eaLnBrk="0" hangingPunct="0">
              <a:lnSpc>
                <a:spcPct val="60000"/>
              </a:lnSpc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504D"/>
                </a:solidFill>
              </a:rPr>
              <a:t>per-</a:t>
            </a:r>
            <a:r>
              <a:rPr lang="en-US" sz="2000" dirty="0" err="1" smtClean="0">
                <a:solidFill>
                  <a:srgbClr val="C0504D"/>
                </a:solidFill>
              </a:rPr>
              <a:t>aggr</a:t>
            </a:r>
            <a:r>
              <a:rPr lang="en-US" sz="2000" dirty="0" smtClean="0">
                <a:solidFill>
                  <a:srgbClr val="C0504D"/>
                </a:solidFill>
              </a:rPr>
              <a:t>-flow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traffic management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C0504D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</a:rPr>
              <a:t>marks packets as </a:t>
            </a:r>
            <a:r>
              <a:rPr lang="en-US" sz="2000" dirty="0">
                <a:solidFill>
                  <a:srgbClr val="00CC00"/>
                </a:solidFill>
              </a:rPr>
              <a:t>in-profile</a:t>
            </a:r>
            <a:r>
              <a:rPr lang="en-US" sz="2000" dirty="0">
                <a:solidFill>
                  <a:srgbClr val="1F497D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out-profile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264182" y="3771516"/>
            <a:ext cx="4341812" cy="22159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spcBef>
                <a:spcPct val="50000"/>
              </a:spcBef>
            </a:pPr>
            <a:r>
              <a:rPr lang="en-US" sz="2000" u="sng" dirty="0">
                <a:solidFill>
                  <a:srgbClr val="FF0000"/>
                </a:solidFill>
              </a:rPr>
              <a:t>Core router</a:t>
            </a:r>
            <a:r>
              <a:rPr lang="en-US" sz="2000" u="sng" dirty="0" smtClean="0">
                <a:solidFill>
                  <a:srgbClr val="FF0000"/>
                </a:solidFill>
              </a:rPr>
              <a:t>: scheduling</a:t>
            </a:r>
            <a:endParaRPr lang="en-US" sz="2000" u="sng" dirty="0">
              <a:solidFill>
                <a:srgbClr val="FF0000"/>
              </a:solidFill>
            </a:endParaRPr>
          </a:p>
          <a:p>
            <a:pPr marL="280988" indent="-280988" eaLnBrk="0" hangingPunct="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per class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traffic scheduling</a:t>
            </a:r>
            <a:endParaRPr lang="en-US" sz="2000" dirty="0">
              <a:solidFill>
                <a:srgbClr val="1F497D"/>
              </a:solidFill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based </a:t>
            </a:r>
            <a:r>
              <a:rPr lang="en-US" sz="2000" dirty="0">
                <a:solidFill>
                  <a:srgbClr val="1F497D"/>
                </a:solidFill>
              </a:rPr>
              <a:t>on </a:t>
            </a:r>
            <a:r>
              <a:rPr lang="en-US" sz="2000" dirty="0">
                <a:solidFill>
                  <a:srgbClr val="FF0000"/>
                </a:solidFill>
              </a:rPr>
              <a:t>marking </a:t>
            </a:r>
            <a:r>
              <a:rPr lang="en-US" sz="2000" dirty="0">
                <a:solidFill>
                  <a:prstClr val="black"/>
                </a:solidFill>
              </a:rPr>
              <a:t>at edge</a:t>
            </a:r>
          </a:p>
          <a:p>
            <a:pPr marL="800100" lvl="1" indent="-342900" eaLnBrk="0" hangingPunct="0">
              <a:lnSpc>
                <a:spcPct val="70000"/>
              </a:lnSpc>
              <a:spcBef>
                <a:spcPct val="5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preference </a:t>
            </a:r>
            <a:r>
              <a:rPr lang="en-US" sz="2000" dirty="0">
                <a:solidFill>
                  <a:prstClr val="black"/>
                </a:solidFill>
              </a:rPr>
              <a:t>given to </a:t>
            </a:r>
            <a:r>
              <a:rPr lang="en-US" sz="2000" dirty="0">
                <a:solidFill>
                  <a:srgbClr val="00CC00"/>
                </a:solidFill>
              </a:rPr>
              <a:t>in-profile </a:t>
            </a:r>
            <a:r>
              <a:rPr lang="en-US" sz="2000" dirty="0">
                <a:solidFill>
                  <a:prstClr val="black"/>
                </a:solidFill>
              </a:rPr>
              <a:t>packets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Char char="q"/>
            </a:pPr>
            <a:endParaRPr lang="en-US" sz="2000" dirty="0">
              <a:solidFill>
                <a:srgbClr val="1F497D"/>
              </a:solidFill>
              <a:latin typeface="Comic Sans MS" pitchFamily="66" charset="0"/>
            </a:endParaRP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4198007" y="2536441"/>
            <a:ext cx="4691062" cy="3203575"/>
            <a:chOff x="2603" y="1673"/>
            <a:chExt cx="2955" cy="2018"/>
          </a:xfrm>
        </p:grpSpPr>
        <p:sp>
          <p:nvSpPr>
            <p:cNvPr id="90200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0201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90203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2 w 2135"/>
                  <a:gd name="T1" fmla="*/ 85 h 1662"/>
                  <a:gd name="T2" fmla="*/ 9 w 2135"/>
                  <a:gd name="T3" fmla="*/ 10 h 1662"/>
                  <a:gd name="T4" fmla="*/ 58 w 2135"/>
                  <a:gd name="T5" fmla="*/ 26 h 1662"/>
                  <a:gd name="T6" fmla="*/ 106 w 2135"/>
                  <a:gd name="T7" fmla="*/ 13 h 1662"/>
                  <a:gd name="T8" fmla="*/ 175 w 2135"/>
                  <a:gd name="T9" fmla="*/ 53 h 1662"/>
                  <a:gd name="T10" fmla="*/ 176 w 2135"/>
                  <a:gd name="T11" fmla="*/ 150 h 1662"/>
                  <a:gd name="T12" fmla="*/ 139 w 2135"/>
                  <a:gd name="T13" fmla="*/ 210 h 1662"/>
                  <a:gd name="T14" fmla="*/ 71 w 2135"/>
                  <a:gd name="T15" fmla="*/ 199 h 1662"/>
                  <a:gd name="T16" fmla="*/ 44 w 2135"/>
                  <a:gd name="T17" fmla="*/ 167 h 1662"/>
                  <a:gd name="T18" fmla="*/ 16 w 2135"/>
                  <a:gd name="T19" fmla="*/ 140 h 1662"/>
                  <a:gd name="T20" fmla="*/ 2 w 2135"/>
                  <a:gd name="T21" fmla="*/ 85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04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44 w 1292"/>
                  <a:gd name="T1" fmla="*/ 3 h 1255"/>
                  <a:gd name="T2" fmla="*/ 6 w 1292"/>
                  <a:gd name="T3" fmla="*/ 76 h 1255"/>
                  <a:gd name="T4" fmla="*/ 5 w 1292"/>
                  <a:gd name="T5" fmla="*/ 254 h 1255"/>
                  <a:gd name="T6" fmla="*/ 10 w 1292"/>
                  <a:gd name="T7" fmla="*/ 401 h 1255"/>
                  <a:gd name="T8" fmla="*/ 45 w 1292"/>
                  <a:gd name="T9" fmla="*/ 422 h 1255"/>
                  <a:gd name="T10" fmla="*/ 119 w 1292"/>
                  <a:gd name="T11" fmla="*/ 548 h 1255"/>
                  <a:gd name="T12" fmla="*/ 182 w 1292"/>
                  <a:gd name="T13" fmla="*/ 600 h 1255"/>
                  <a:gd name="T14" fmla="*/ 220 w 1292"/>
                  <a:gd name="T15" fmla="*/ 495 h 1255"/>
                  <a:gd name="T16" fmla="*/ 233 w 1292"/>
                  <a:gd name="T17" fmla="*/ 216 h 1255"/>
                  <a:gd name="T18" fmla="*/ 221 w 1292"/>
                  <a:gd name="T19" fmla="*/ 102 h 1255"/>
                  <a:gd name="T20" fmla="*/ 137 w 1292"/>
                  <a:gd name="T21" fmla="*/ 56 h 1255"/>
                  <a:gd name="T22" fmla="*/ 44 w 1292"/>
                  <a:gd name="T23" fmla="*/ 3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05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215 w 1340"/>
                  <a:gd name="T1" fmla="*/ 36 h 1191"/>
                  <a:gd name="T2" fmla="*/ 32 w 1340"/>
                  <a:gd name="T3" fmla="*/ 51 h 1191"/>
                  <a:gd name="T4" fmla="*/ 23 w 1340"/>
                  <a:gd name="T5" fmla="*/ 342 h 1191"/>
                  <a:gd name="T6" fmla="*/ 11 w 1340"/>
                  <a:gd name="T7" fmla="*/ 612 h 1191"/>
                  <a:gd name="T8" fmla="*/ 44 w 1340"/>
                  <a:gd name="T9" fmla="*/ 739 h 1191"/>
                  <a:gd name="T10" fmla="*/ 210 w 1340"/>
                  <a:gd name="T11" fmla="*/ 744 h 1191"/>
                  <a:gd name="T12" fmla="*/ 250 w 1340"/>
                  <a:gd name="T13" fmla="*/ 958 h 1191"/>
                  <a:gd name="T14" fmla="*/ 481 w 1340"/>
                  <a:gd name="T15" fmla="*/ 933 h 1191"/>
                  <a:gd name="T16" fmla="*/ 498 w 1340"/>
                  <a:gd name="T17" fmla="*/ 484 h 1191"/>
                  <a:gd name="T18" fmla="*/ 470 w 1340"/>
                  <a:gd name="T19" fmla="*/ 291 h 1191"/>
                  <a:gd name="T20" fmla="*/ 296 w 1340"/>
                  <a:gd name="T21" fmla="*/ 245 h 1191"/>
                  <a:gd name="T22" fmla="*/ 215 w 1340"/>
                  <a:gd name="T23" fmla="*/ 36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90206" name="Picture 1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07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0208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90436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37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38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40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441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4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442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4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0209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10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11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12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90213" name="Picture 3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214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90423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24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25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26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27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428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3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429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15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90410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11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12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1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14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415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2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416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1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1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1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16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90397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98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99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00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01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402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07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0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403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0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0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40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0217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0218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90384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85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86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87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88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89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9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9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90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9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9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9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19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90371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72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73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74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75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76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81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77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78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7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8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20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90358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59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60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62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63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6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64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6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6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21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90345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46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47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49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50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5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51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52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22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90332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33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34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36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37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4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4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38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4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4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0223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0224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90319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20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21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23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24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2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3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3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25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26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2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2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25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90306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07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08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10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311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1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1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312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13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14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1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90226" name="Picture 173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27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28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29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30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31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32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33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34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0235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90293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94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95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97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298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03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0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0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299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0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36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90280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81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82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84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285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9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9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92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286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87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37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90267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68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69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71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272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77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273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7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75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0238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90254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55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56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57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58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0259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6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6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6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0260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6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6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263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0239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0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1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2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3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4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5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6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7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8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49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50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51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52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253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0202" name="Picture 253" descr="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120" name="Group 255"/>
          <p:cNvGrpSpPr>
            <a:grpSpLocks/>
          </p:cNvGrpSpPr>
          <p:nvPr/>
        </p:nvGrpSpPr>
        <p:grpSpPr bwMode="auto">
          <a:xfrm>
            <a:off x="2784126" y="1318443"/>
            <a:ext cx="501650" cy="233362"/>
            <a:chOff x="3600" y="219"/>
            <a:chExt cx="360" cy="175"/>
          </a:xfrm>
        </p:grpSpPr>
        <p:sp>
          <p:nvSpPr>
            <p:cNvPr id="90187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88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89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90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0191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0192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97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98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99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193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94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95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96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0121" name="Group 269"/>
          <p:cNvGrpSpPr>
            <a:grpSpLocks/>
          </p:cNvGrpSpPr>
          <p:nvPr/>
        </p:nvGrpSpPr>
        <p:grpSpPr bwMode="auto">
          <a:xfrm>
            <a:off x="3391400" y="3882959"/>
            <a:ext cx="501650" cy="233362"/>
            <a:chOff x="3600" y="219"/>
            <a:chExt cx="360" cy="175"/>
          </a:xfrm>
        </p:grpSpPr>
        <p:sp>
          <p:nvSpPr>
            <p:cNvPr id="90174" name="Oval 2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75" name="Line 2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76" name="Line 2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77" name="Rectangle 2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0178" name="Oval 2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0179" name="Group 2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8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85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8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180" name="Group 2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81" name="Line 2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82" name="Line 2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83" name="Line 2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4310" name="Group 283"/>
          <p:cNvGrpSpPr>
            <a:grpSpLocks/>
          </p:cNvGrpSpPr>
          <p:nvPr/>
        </p:nvGrpSpPr>
        <p:grpSpPr bwMode="auto">
          <a:xfrm>
            <a:off x="5704544" y="1404553"/>
            <a:ext cx="3124200" cy="2362200"/>
            <a:chOff x="3552" y="1104"/>
            <a:chExt cx="1968" cy="1488"/>
          </a:xfrm>
        </p:grpSpPr>
        <p:sp>
          <p:nvSpPr>
            <p:cNvPr id="90154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C0504D"/>
                </a:solidFill>
                <a:latin typeface="Comic Sans MS" pitchFamily="66" charset="0"/>
              </a:endParaRPr>
            </a:p>
          </p:txBody>
        </p:sp>
        <p:sp>
          <p:nvSpPr>
            <p:cNvPr id="90155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0156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90167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68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69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70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71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72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73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157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8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scheduling</a:t>
              </a:r>
              <a:endParaRPr lang="en-US" sz="1600">
                <a:solidFill>
                  <a:srgbClr val="C0504D"/>
                </a:solidFill>
                <a:latin typeface="Comic Sans MS" pitchFamily="66" charset="0"/>
              </a:endParaRPr>
            </a:p>
          </p:txBody>
        </p:sp>
        <p:grpSp>
          <p:nvGrpSpPr>
            <p:cNvPr id="90158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90164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65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66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159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9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prstClr val="black"/>
                  </a:solidFill>
                </a:rPr>
                <a:t>.</a:t>
              </a:r>
              <a:endParaRPr lang="en-US">
                <a:solidFill>
                  <a:srgbClr val="C0504D"/>
                </a:solidFill>
              </a:endParaRPr>
            </a:p>
          </p:txBody>
        </p:sp>
        <p:sp>
          <p:nvSpPr>
            <p:cNvPr id="90160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9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prstClr val="black"/>
                  </a:solidFill>
                </a:rPr>
                <a:t>.</a:t>
              </a:r>
              <a:endParaRPr lang="en-US">
                <a:solidFill>
                  <a:srgbClr val="C0504D"/>
                </a:solidFill>
              </a:endParaRPr>
            </a:p>
          </p:txBody>
        </p:sp>
        <p:sp>
          <p:nvSpPr>
            <p:cNvPr id="90161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9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prstClr val="black"/>
                  </a:solidFill>
                </a:rPr>
                <a:t>.</a:t>
              </a:r>
              <a:endParaRPr lang="en-US">
                <a:solidFill>
                  <a:srgbClr val="C0504D"/>
                </a:solidFill>
              </a:endParaRPr>
            </a:p>
          </p:txBody>
        </p:sp>
        <p:sp>
          <p:nvSpPr>
            <p:cNvPr id="90162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163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4314" name="Group 304"/>
          <p:cNvGrpSpPr>
            <a:grpSpLocks/>
          </p:cNvGrpSpPr>
          <p:nvPr/>
        </p:nvGrpSpPr>
        <p:grpSpPr bwMode="auto">
          <a:xfrm>
            <a:off x="5094944" y="1328353"/>
            <a:ext cx="2590800" cy="2286000"/>
            <a:chOff x="3120" y="480"/>
            <a:chExt cx="1632" cy="1440"/>
          </a:xfrm>
        </p:grpSpPr>
        <p:sp>
          <p:nvSpPr>
            <p:cNvPr id="90124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C0504D"/>
                </a:solidFill>
                <a:latin typeface="Comic Sans MS" pitchFamily="66" charset="0"/>
              </a:endParaRPr>
            </a:p>
          </p:txBody>
        </p:sp>
        <p:sp>
          <p:nvSpPr>
            <p:cNvPr id="90125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0126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90150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0151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9015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5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0127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90145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90147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48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49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0146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128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90141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90143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44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0142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129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90131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32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33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34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5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6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7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38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139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18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r</a:t>
                </a:r>
                <a:endParaRPr lang="en-US">
                  <a:solidFill>
                    <a:srgbClr val="C0504D"/>
                  </a:solidFill>
                </a:endParaRPr>
              </a:p>
            </p:txBody>
          </p:sp>
          <p:sp>
            <p:nvSpPr>
              <p:cNvPr id="90140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0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b</a:t>
                </a:r>
                <a:endParaRPr lang="en-US">
                  <a:solidFill>
                    <a:srgbClr val="C0504D"/>
                  </a:solidFill>
                </a:endParaRPr>
              </a:p>
            </p:txBody>
          </p:sp>
        </p:grpSp>
        <p:sp>
          <p:nvSpPr>
            <p:cNvPr id="90130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645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C0504D"/>
                  </a:solidFill>
                  <a:latin typeface="Comic Sans MS" pitchFamily="66" charset="0"/>
                </a:rPr>
                <a:t>marking</a:t>
              </a:r>
            </a:p>
          </p:txBody>
        </p:sp>
      </p:grpSp>
      <p:sp>
        <p:nvSpPr>
          <p:cNvPr id="336" name="Rectangle 2"/>
          <p:cNvSpPr txBox="1">
            <a:spLocks noChangeArrowheads="1"/>
          </p:cNvSpPr>
          <p:nvPr/>
        </p:nvSpPr>
        <p:spPr bwMode="auto">
          <a:xfrm>
            <a:off x="103145" y="-5902"/>
            <a:ext cx="8964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Internet bandwidth-guarantee support possibilities?</a:t>
            </a:r>
            <a:endParaRPr lang="en-US" sz="2400" dirty="0"/>
          </a:p>
        </p:txBody>
      </p:sp>
      <p:sp>
        <p:nvSpPr>
          <p:cNvPr id="337" name="Rectangle 3"/>
          <p:cNvSpPr>
            <a:spLocks noGrp="1" noChangeArrowheads="1"/>
          </p:cNvSpPr>
          <p:nvPr>
            <p:ph idx="1"/>
          </p:nvPr>
        </p:nvSpPr>
        <p:spPr>
          <a:xfrm>
            <a:off x="8843032" y="1015340"/>
            <a:ext cx="3219422" cy="254503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Diffserv</a:t>
            </a:r>
            <a:r>
              <a:rPr lang="en-US" sz="1800" dirty="0" smtClean="0">
                <a:solidFill>
                  <a:srgbClr val="FF0000"/>
                </a:solidFill>
              </a:rPr>
              <a:t> approach: </a:t>
            </a:r>
            <a:r>
              <a:rPr lang="en-US" sz="1800" dirty="0" smtClean="0"/>
              <a:t>provide </a:t>
            </a:r>
            <a:r>
              <a:rPr lang="en-US" sz="1800" dirty="0" smtClean="0"/>
              <a:t>functional components to build </a:t>
            </a:r>
            <a:r>
              <a:rPr lang="en-US" sz="1800" dirty="0" smtClean="0">
                <a:solidFill>
                  <a:srgbClr val="FF0000"/>
                </a:solidFill>
              </a:rPr>
              <a:t>service classes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Network core: stateless</a:t>
            </a:r>
            <a:r>
              <a:rPr lang="en-US" sz="1600" dirty="0" smtClean="0"/>
              <a:t>, simple</a:t>
            </a:r>
          </a:p>
          <a:p>
            <a:pPr lvl="1"/>
            <a:r>
              <a:rPr lang="en-US" sz="1600" dirty="0" smtClean="0"/>
              <a:t>Combine </a:t>
            </a:r>
            <a:r>
              <a:rPr lang="en-US" sz="1600" dirty="0" smtClean="0"/>
              <a:t>into </a:t>
            </a:r>
            <a:r>
              <a:rPr lang="en-US" sz="1600" dirty="0" smtClean="0">
                <a:solidFill>
                  <a:srgbClr val="FF0000"/>
                </a:solidFill>
              </a:rPr>
              <a:t>aggregated </a:t>
            </a:r>
            <a:r>
              <a:rPr lang="en-US" sz="1600" dirty="0" smtClean="0">
                <a:solidFill>
                  <a:srgbClr val="FF0000"/>
                </a:solidFill>
              </a:rPr>
              <a:t>flows, classification</a:t>
            </a:r>
            <a:r>
              <a:rPr lang="en-US" sz="1600" dirty="0" smtClean="0">
                <a:solidFill>
                  <a:srgbClr val="FF0000"/>
                </a:solidFill>
              </a:rPr>
              <a:t>, shaping, </a:t>
            </a:r>
            <a:r>
              <a:rPr lang="en-US" sz="1600" dirty="0" smtClean="0">
                <a:solidFill>
                  <a:srgbClr val="FF0000"/>
                </a:solidFill>
              </a:rPr>
              <a:t>admission: @ network edge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D5F7-6041-4677-8937-39CF83B73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13684" y="3888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Edge-router Packet Marking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254766" y="3748802"/>
            <a:ext cx="55859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dirty="0">
                <a:solidFill>
                  <a:srgbClr val="0066CC"/>
                </a:solidFill>
              </a:rPr>
              <a:t>-</a:t>
            </a:r>
            <a:r>
              <a:rPr lang="en-US" sz="2000" dirty="0">
                <a:solidFill>
                  <a:srgbClr val="0066CC"/>
                </a:solidFill>
              </a:rPr>
              <a:t>Class-based </a:t>
            </a:r>
            <a:r>
              <a:rPr lang="en-US" sz="2000" dirty="0">
                <a:solidFill>
                  <a:srgbClr val="0066CC"/>
                </a:solidFill>
              </a:rPr>
              <a:t>marking:</a:t>
            </a:r>
            <a:r>
              <a:rPr lang="en-US" sz="2000" dirty="0">
                <a:solidFill>
                  <a:srgbClr val="1F497D"/>
                </a:solidFill>
              </a:rPr>
              <a:t> packets of different classes marked differently</a:t>
            </a:r>
          </a:p>
          <a:p>
            <a:pPr lvl="1"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dirty="0">
                <a:solidFill>
                  <a:srgbClr val="C0504D"/>
                </a:solidFill>
              </a:rPr>
              <a:t>Profile within class: </a:t>
            </a:r>
            <a:r>
              <a:rPr lang="en-US" sz="2000" dirty="0">
                <a:solidFill>
                  <a:srgbClr val="1F497D"/>
                </a:solidFill>
              </a:rPr>
              <a:t>pre-negotiated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rate A, bucket size B</a:t>
            </a:r>
            <a:endParaRPr lang="en-US" sz="2000" dirty="0">
              <a:solidFill>
                <a:srgbClr val="C0504D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dirty="0" smtClean="0">
                <a:solidFill>
                  <a:prstClr val="black"/>
                </a:solidFill>
              </a:rPr>
              <a:t>Packet </a:t>
            </a:r>
            <a:r>
              <a:rPr lang="en-US" sz="2000" dirty="0">
                <a:solidFill>
                  <a:prstClr val="black"/>
                </a:solidFill>
              </a:rPr>
              <a:t>is </a:t>
            </a:r>
            <a:r>
              <a:rPr lang="en-US" sz="2000" dirty="0">
                <a:solidFill>
                  <a:prstClr val="black"/>
                </a:solidFill>
              </a:rPr>
              <a:t>marked </a:t>
            </a:r>
            <a:r>
              <a:rPr lang="en-US" sz="2000" dirty="0">
                <a:solidFill>
                  <a:prstClr val="black"/>
                </a:solidFill>
              </a:rPr>
              <a:t>in the Type of Service (TOS) in IPv4, and Traffic Class in IPv6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endParaRPr lang="en-US" sz="2000" dirty="0">
              <a:solidFill>
                <a:srgbClr val="C0504D"/>
              </a:solidFill>
              <a:latin typeface="Garamond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1762944" y="995363"/>
            <a:ext cx="8001000" cy="4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-2177116" y="41338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2522" y="281908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  <a:latin typeface="Comic Sans MS" pitchFamily="66" charset="0"/>
              </a:rPr>
              <a:t>User packets</a:t>
            </a:r>
            <a:endParaRPr lang="en-US" sz="2000">
              <a:solidFill>
                <a:srgbClr val="C0504D"/>
              </a:solidFill>
              <a:latin typeface="Comic Sans MS" pitchFamily="66" charset="0"/>
            </a:endParaRPr>
          </a:p>
        </p:txBody>
      </p:sp>
      <p:grpSp>
        <p:nvGrpSpPr>
          <p:cNvPr id="91145" name="Group 7"/>
          <p:cNvGrpSpPr>
            <a:grpSpLocks/>
          </p:cNvGrpSpPr>
          <p:nvPr/>
        </p:nvGrpSpPr>
        <p:grpSpPr bwMode="auto">
          <a:xfrm>
            <a:off x="1747184" y="1134745"/>
            <a:ext cx="2667000" cy="2514600"/>
            <a:chOff x="2352" y="1680"/>
            <a:chExt cx="1680" cy="1584"/>
          </a:xfrm>
        </p:grpSpPr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1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2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3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6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7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58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1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2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3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1F497D"/>
                  </a:solidFill>
                  <a:latin typeface="Comic Sans MS" pitchFamily="66" charset="0"/>
                </a:rPr>
                <a:t>Rate A</a:t>
              </a:r>
              <a:endParaRPr lang="en-US" dirty="0">
                <a:solidFill>
                  <a:srgbClr val="C0504D"/>
                </a:solidFill>
              </a:endParaRPr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5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6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168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1F497D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91169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317764" y="1052737"/>
            <a:ext cx="5023026" cy="50353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Forwarding</a:t>
            </a:r>
            <a:r>
              <a:rPr lang="en-US" sz="2000" dirty="0" smtClean="0"/>
              <a:t>: according to “Per-Hop-Behavior” (PHB) strictly </a:t>
            </a:r>
            <a:r>
              <a:rPr lang="en-US" sz="2000" dirty="0" smtClean="0">
                <a:solidFill>
                  <a:srgbClr val="C00000"/>
                </a:solidFill>
              </a:rPr>
              <a:t>based on classification marking </a:t>
            </a:r>
          </a:p>
          <a:p>
            <a:pPr lvl="1"/>
            <a:r>
              <a:rPr lang="en-US" sz="2000" dirty="0" smtClean="0"/>
              <a:t>PHB </a:t>
            </a:r>
            <a:r>
              <a:rPr lang="en-US" sz="2000" dirty="0" smtClean="0">
                <a:solidFill>
                  <a:srgbClr val="FF0000"/>
                </a:solidFill>
              </a:rPr>
              <a:t>does not</a:t>
            </a:r>
            <a:r>
              <a:rPr lang="en-US" sz="2000" dirty="0" smtClean="0"/>
              <a:t> specify mechanisms to ensure required PHB performance</a:t>
            </a:r>
          </a:p>
          <a:p>
            <a:pPr lvl="1"/>
            <a:r>
              <a:rPr lang="en-US" sz="2000" dirty="0" smtClean="0"/>
              <a:t>E.g.: </a:t>
            </a:r>
          </a:p>
          <a:p>
            <a:pPr lvl="2"/>
            <a:r>
              <a:rPr lang="en-US" sz="1800" dirty="0" smtClean="0"/>
              <a:t>Class A gets x% of bandwidth over time intervals of a specified length</a:t>
            </a:r>
          </a:p>
          <a:p>
            <a:pPr lvl="2"/>
            <a:r>
              <a:rPr lang="en-US" sz="1800" dirty="0" smtClean="0"/>
              <a:t>Class A packets leave before class B packets </a:t>
            </a:r>
          </a:p>
          <a:p>
            <a:pPr lvl="2"/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Advantage</a:t>
            </a:r>
            <a:r>
              <a:rPr lang="en-US" sz="2000" dirty="0" smtClean="0"/>
              <a:t>:</a:t>
            </a:r>
          </a:p>
          <a:p>
            <a:pPr algn="ctr">
              <a:buFont typeface="ZapfDingbats"/>
              <a:buNone/>
            </a:pPr>
            <a:r>
              <a:rPr lang="en-US" sz="2000" dirty="0" smtClean="0"/>
              <a:t>No state info to be maintained by routers</a:t>
            </a:r>
            <a:endParaRPr lang="en-US" sz="2000" dirty="0" smtClean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317764" y="204188"/>
            <a:ext cx="5168625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 smtClean="0"/>
              <a:t>DiffServ</a:t>
            </a:r>
            <a:r>
              <a:rPr lang="en-US" sz="2800" dirty="0" smtClean="0"/>
              <a:t> Core Functions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277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976" y="106247"/>
            <a:ext cx="8143875" cy="464096"/>
          </a:xfrm>
        </p:spPr>
        <p:txBody>
          <a:bodyPr/>
          <a:lstStyle/>
          <a:p>
            <a:r>
              <a:rPr lang="en-US" sz="2800" dirty="0"/>
              <a:t>Another approach:</a:t>
            </a:r>
            <a:br>
              <a:rPr lang="en-US" sz="2800" dirty="0"/>
            </a:br>
            <a:r>
              <a:rPr lang="en-US" dirty="0" err="1" smtClean="0"/>
              <a:t>Intserv</a:t>
            </a:r>
            <a:r>
              <a:rPr lang="en-US" dirty="0" smtClean="0"/>
              <a:t>: </a:t>
            </a:r>
            <a:r>
              <a:rPr lang="en-US" dirty="0" err="1" smtClean="0"/>
              <a:t>QoS</a:t>
            </a:r>
            <a:r>
              <a:rPr lang="en-US" dirty="0" smtClean="0"/>
              <a:t> guarantee scenario</a:t>
            </a:r>
          </a:p>
        </p:txBody>
      </p:sp>
      <p:sp>
        <p:nvSpPr>
          <p:cNvPr id="289849" name="Rectangle 57"/>
          <p:cNvSpPr>
            <a:spLocks noGrp="1" noChangeArrowheads="1"/>
          </p:cNvSpPr>
          <p:nvPr>
            <p:ph sz="half" idx="1"/>
          </p:nvPr>
        </p:nvSpPr>
        <p:spPr>
          <a:xfrm>
            <a:off x="5166676" y="938097"/>
            <a:ext cx="6895777" cy="202082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Resource reservation per individual application session (admission control, continuous)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call setup, signaling (RSVP)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Maintains </a:t>
            </a:r>
            <a:r>
              <a:rPr lang="sv-SE" sz="2000" dirty="0"/>
              <a:t> </a:t>
            </a:r>
            <a:r>
              <a:rPr lang="sv-SE" sz="2000" dirty="0" err="1"/>
              <a:t>state</a:t>
            </a:r>
            <a:r>
              <a:rPr lang="sv-SE" sz="2000" dirty="0"/>
              <a:t> a la VC </a:t>
            </a:r>
            <a:r>
              <a:rPr lang="en-US" sz="2000" dirty="0">
                <a:solidFill>
                  <a:srgbClr val="FF0000"/>
                </a:solidFill>
              </a:rPr>
              <a:t> (but soft state</a:t>
            </a:r>
            <a:r>
              <a:rPr lang="en-US" sz="2000" dirty="0"/>
              <a:t>, </a:t>
            </a:r>
            <a:r>
              <a:rPr lang="en-US" sz="2000" dirty="0" err="1"/>
              <a:t>ie</a:t>
            </a:r>
            <a:r>
              <a:rPr lang="en-US" sz="2000" dirty="0"/>
              <a:t> times out)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responsibility at the client to renew reservations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A9B2C-13BE-4BAB-BCD8-34A64EDFE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3" name="Freeform 2"/>
          <p:cNvSpPr>
            <a:spLocks/>
          </p:cNvSpPr>
          <p:nvPr/>
        </p:nvSpPr>
        <p:spPr bwMode="auto">
          <a:xfrm>
            <a:off x="4711700" y="3295651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295" name="Freeform 4"/>
          <p:cNvSpPr>
            <a:spLocks/>
          </p:cNvSpPr>
          <p:nvPr/>
        </p:nvSpPr>
        <p:spPr bwMode="auto">
          <a:xfrm>
            <a:off x="2270125" y="2162176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2863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 rot="-5400000">
            <a:off x="3900488" y="3482976"/>
            <a:ext cx="98425" cy="298450"/>
            <a:chOff x="3842" y="406"/>
            <a:chExt cx="51" cy="167"/>
          </a:xfrm>
        </p:grpSpPr>
        <p:sp>
          <p:nvSpPr>
            <p:cNvPr id="12687" name="Oval 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8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89" name="Oval 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673476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676651" y="3281364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308476" y="3279776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901950" y="2620964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930526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3979864" y="3081339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6867526" y="40417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8091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8886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-5400000">
            <a:off x="7681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 rot="-5400000">
            <a:off x="7766051" y="5327651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 rot="-5400000">
            <a:off x="7843838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8103395" y="521255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5400000" flipH="1">
            <a:off x="7477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16200000" flipV="1">
            <a:off x="7823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7821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5400000" flipH="1">
            <a:off x="9079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-5400000">
            <a:off x="9433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-5400000">
            <a:off x="9423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8996363" y="4606925"/>
            <a:ext cx="501650" cy="234950"/>
            <a:chOff x="3600" y="219"/>
            <a:chExt cx="360" cy="175"/>
          </a:xfrm>
        </p:grpSpPr>
        <p:sp>
          <p:nvSpPr>
            <p:cNvPr id="1267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7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7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7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7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7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8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8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8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8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8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8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8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8072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9" name="Line 44"/>
          <p:cNvSpPr>
            <a:spLocks noChangeShapeType="1"/>
          </p:cNvSpPr>
          <p:nvPr/>
        </p:nvSpPr>
        <p:spPr bwMode="auto">
          <a:xfrm rot="-5400000">
            <a:off x="8970170" y="5584033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0" name="Line 45"/>
          <p:cNvSpPr>
            <a:spLocks noChangeShapeType="1"/>
          </p:cNvSpPr>
          <p:nvPr/>
        </p:nvSpPr>
        <p:spPr bwMode="auto">
          <a:xfrm rot="5400000" flipH="1">
            <a:off x="8343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1" name="Line 46"/>
          <p:cNvSpPr>
            <a:spLocks noChangeShapeType="1"/>
          </p:cNvSpPr>
          <p:nvPr/>
        </p:nvSpPr>
        <p:spPr bwMode="auto">
          <a:xfrm rot="16200000" flipV="1">
            <a:off x="8690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2" name="Line 47"/>
          <p:cNvSpPr>
            <a:spLocks noChangeShapeType="1"/>
          </p:cNvSpPr>
          <p:nvPr/>
        </p:nvSpPr>
        <p:spPr bwMode="auto">
          <a:xfrm>
            <a:off x="8688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3" name="Line 48"/>
          <p:cNvSpPr>
            <a:spLocks noChangeShapeType="1"/>
          </p:cNvSpPr>
          <p:nvPr/>
        </p:nvSpPr>
        <p:spPr bwMode="auto">
          <a:xfrm>
            <a:off x="5360989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4" name="Line 49"/>
          <p:cNvSpPr>
            <a:spLocks noChangeShapeType="1"/>
          </p:cNvSpPr>
          <p:nvPr/>
        </p:nvSpPr>
        <p:spPr bwMode="auto">
          <a:xfrm flipH="1">
            <a:off x="5880100" y="3913189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5110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6" name="Line 51"/>
          <p:cNvSpPr>
            <a:spLocks noChangeShapeType="1"/>
          </p:cNvSpPr>
          <p:nvPr/>
        </p:nvSpPr>
        <p:spPr bwMode="auto">
          <a:xfrm>
            <a:off x="5135564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7" name="Line 52"/>
          <p:cNvSpPr>
            <a:spLocks noChangeShapeType="1"/>
          </p:cNvSpPr>
          <p:nvPr/>
        </p:nvSpPr>
        <p:spPr bwMode="auto">
          <a:xfrm>
            <a:off x="6319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8" name="Line 53"/>
          <p:cNvSpPr>
            <a:spLocks noChangeShapeType="1"/>
          </p:cNvSpPr>
          <p:nvPr/>
        </p:nvSpPr>
        <p:spPr bwMode="auto">
          <a:xfrm flipH="1">
            <a:off x="5368925" y="3881439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9" name="Line 54"/>
          <p:cNvSpPr>
            <a:spLocks noChangeShapeType="1"/>
          </p:cNvSpPr>
          <p:nvPr/>
        </p:nvSpPr>
        <p:spPr bwMode="auto">
          <a:xfrm flipH="1">
            <a:off x="5378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30" name="Line 55"/>
          <p:cNvSpPr>
            <a:spLocks noChangeShapeType="1"/>
          </p:cNvSpPr>
          <p:nvPr/>
        </p:nvSpPr>
        <p:spPr bwMode="auto">
          <a:xfrm flipH="1">
            <a:off x="6096001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31" name="Line 56"/>
          <p:cNvSpPr>
            <a:spLocks noChangeShapeType="1"/>
          </p:cNvSpPr>
          <p:nvPr/>
        </p:nvSpPr>
        <p:spPr bwMode="auto">
          <a:xfrm>
            <a:off x="4244976" y="2981326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3641726" y="2820989"/>
            <a:ext cx="639763" cy="282575"/>
            <a:chOff x="1070" y="3199"/>
            <a:chExt cx="403" cy="178"/>
          </a:xfrm>
        </p:grpSpPr>
        <p:sp>
          <p:nvSpPr>
            <p:cNvPr id="1266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6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6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6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6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6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7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7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7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6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4" name="Group 72"/>
          <p:cNvGrpSpPr>
            <a:grpSpLocks/>
          </p:cNvGrpSpPr>
          <p:nvPr/>
        </p:nvGrpSpPr>
        <p:grpSpPr bwMode="auto">
          <a:xfrm>
            <a:off x="4775201" y="3402014"/>
            <a:ext cx="639763" cy="282575"/>
            <a:chOff x="1070" y="3199"/>
            <a:chExt cx="403" cy="178"/>
          </a:xfrm>
        </p:grpSpPr>
        <p:sp>
          <p:nvSpPr>
            <p:cNvPr id="1264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4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5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5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5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5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5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5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6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5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5" name="Group 86"/>
          <p:cNvGrpSpPr>
            <a:grpSpLocks/>
          </p:cNvGrpSpPr>
          <p:nvPr/>
        </p:nvGrpSpPr>
        <p:grpSpPr bwMode="auto">
          <a:xfrm>
            <a:off x="4794251" y="4116389"/>
            <a:ext cx="639763" cy="282575"/>
            <a:chOff x="1070" y="3199"/>
            <a:chExt cx="403" cy="178"/>
          </a:xfrm>
        </p:grpSpPr>
        <p:sp>
          <p:nvSpPr>
            <p:cNvPr id="1263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3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3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3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3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4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4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4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47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4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4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4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44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6" name="Group 100"/>
          <p:cNvGrpSpPr>
            <a:grpSpLocks/>
          </p:cNvGrpSpPr>
          <p:nvPr/>
        </p:nvGrpSpPr>
        <p:grpSpPr bwMode="auto">
          <a:xfrm>
            <a:off x="5641976" y="4592639"/>
            <a:ext cx="639763" cy="282575"/>
            <a:chOff x="1070" y="3199"/>
            <a:chExt cx="403" cy="178"/>
          </a:xfrm>
        </p:grpSpPr>
        <p:sp>
          <p:nvSpPr>
            <p:cNvPr id="1262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2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2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2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2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2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3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3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34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2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2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3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3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7" name="Group 114"/>
          <p:cNvGrpSpPr>
            <a:grpSpLocks/>
          </p:cNvGrpSpPr>
          <p:nvPr/>
        </p:nvGrpSpPr>
        <p:grpSpPr bwMode="auto">
          <a:xfrm>
            <a:off x="7442201" y="4697414"/>
            <a:ext cx="639763" cy="282575"/>
            <a:chOff x="1070" y="3199"/>
            <a:chExt cx="403" cy="178"/>
          </a:xfrm>
        </p:grpSpPr>
        <p:sp>
          <p:nvSpPr>
            <p:cNvPr id="1260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1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1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1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1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1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1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2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21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1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1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1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18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8" name="Group 128"/>
          <p:cNvGrpSpPr>
            <a:grpSpLocks/>
          </p:cNvGrpSpPr>
          <p:nvPr/>
        </p:nvGrpSpPr>
        <p:grpSpPr bwMode="auto">
          <a:xfrm>
            <a:off x="8299451" y="5087939"/>
            <a:ext cx="639763" cy="282575"/>
            <a:chOff x="1070" y="3199"/>
            <a:chExt cx="403" cy="178"/>
          </a:xfrm>
        </p:grpSpPr>
        <p:sp>
          <p:nvSpPr>
            <p:cNvPr id="1259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9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9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9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0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60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0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0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08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0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0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0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05" name="Line 1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339" name="Group 142"/>
          <p:cNvGrpSpPr>
            <a:grpSpLocks/>
          </p:cNvGrpSpPr>
          <p:nvPr/>
        </p:nvGrpSpPr>
        <p:grpSpPr bwMode="auto">
          <a:xfrm>
            <a:off x="5776914" y="3629026"/>
            <a:ext cx="604837" cy="347663"/>
            <a:chOff x="3600" y="219"/>
            <a:chExt cx="360" cy="175"/>
          </a:xfrm>
        </p:grpSpPr>
        <p:sp>
          <p:nvSpPr>
            <p:cNvPr id="1258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58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9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9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9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8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9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9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9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2914651" y="2305051"/>
            <a:ext cx="5895975" cy="3190875"/>
            <a:chOff x="876" y="1452"/>
            <a:chExt cx="3714" cy="2010"/>
          </a:xfrm>
        </p:grpSpPr>
        <p:sp>
          <p:nvSpPr>
            <p:cNvPr id="1257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30 w 3666"/>
                <a:gd name="T3" fmla="*/ 211 h 1884"/>
                <a:gd name="T4" fmla="*/ 817 w 3666"/>
                <a:gd name="T5" fmla="*/ 211 h 1884"/>
                <a:gd name="T6" fmla="*/ 1173 w 3666"/>
                <a:gd name="T7" fmla="*/ 656 h 1884"/>
                <a:gd name="T8" fmla="*/ 1479 w 3666"/>
                <a:gd name="T9" fmla="*/ 656 h 1884"/>
                <a:gd name="T10" fmla="*/ 1485 w 3666"/>
                <a:gd name="T11" fmla="*/ 1202 h 1884"/>
                <a:gd name="T12" fmla="*/ 1797 w 3666"/>
                <a:gd name="T13" fmla="*/ 1509 h 1884"/>
                <a:gd name="T14" fmla="*/ 3325 w 3666"/>
                <a:gd name="T15" fmla="*/ 1501 h 1884"/>
                <a:gd name="T16" fmla="*/ 3562 w 3666"/>
                <a:gd name="T17" fmla="*/ 1857 h 1884"/>
                <a:gd name="T18" fmla="*/ 3812 w 3666"/>
                <a:gd name="T19" fmla="*/ 1857 h 1884"/>
                <a:gd name="T20" fmla="*/ 3812 w 3666"/>
                <a:gd name="T21" fmla="*/ 2287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8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3925889" y="4624388"/>
            <a:ext cx="3284537" cy="1204912"/>
            <a:chOff x="1566" y="2913"/>
            <a:chExt cx="2016" cy="759"/>
          </a:xfrm>
        </p:grpSpPr>
        <p:sp>
          <p:nvSpPr>
            <p:cNvPr id="1257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1" name="Line 165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2" name="Line 166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3" name="Line 167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4" name="Line 168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76" name="Rectangle 170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ctr" eaLnBrk="0" hangingPunct="0">
                <a:spcBef>
                  <a:spcPct val="20000"/>
                </a:spcBef>
                <a:buClr>
                  <a:srgbClr val="C0504D"/>
                </a:buClr>
                <a:buSzPct val="75000"/>
              </a:pPr>
              <a:r>
                <a:rPr lang="en-US" sz="2000" dirty="0">
                  <a:solidFill>
                    <a:prstClr val="black"/>
                  </a:solidFill>
                </a:rPr>
                <a:t>Requires </a:t>
              </a:r>
              <a:r>
                <a:rPr lang="en-US" sz="2000" dirty="0" err="1">
                  <a:solidFill>
                    <a:prstClr val="black"/>
                  </a:solidFill>
                </a:rPr>
                <a:t>QoS</a:t>
              </a:r>
              <a:r>
                <a:rPr lang="en-US" sz="2000" dirty="0">
                  <a:solidFill>
                    <a:prstClr val="black"/>
                  </a:solidFill>
                </a:rPr>
                <a:t>-sensitive </a:t>
              </a:r>
              <a:r>
                <a:rPr lang="en-US" sz="2000" dirty="0">
                  <a:solidFill>
                    <a:prstClr val="black"/>
                  </a:solidFill>
                </a:rPr>
                <a:t>scheduling (e.g., WFQ)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42" name="Group 171"/>
          <p:cNvGrpSpPr>
            <a:grpSpLocks/>
          </p:cNvGrpSpPr>
          <p:nvPr/>
        </p:nvGrpSpPr>
        <p:grpSpPr bwMode="auto">
          <a:xfrm>
            <a:off x="2128838" y="1809751"/>
            <a:ext cx="1257300" cy="415925"/>
            <a:chOff x="3621" y="3265"/>
            <a:chExt cx="1776" cy="744"/>
          </a:xfrm>
        </p:grpSpPr>
        <p:pic>
          <p:nvPicPr>
            <p:cNvPr id="12566" name="Picture 172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67" name="Freeform 173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8" name="Freeform 174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12569" name="Picture 175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90" name="Object 176"/>
          <p:cNvGraphicFramePr>
            <a:graphicFrameLocks noChangeAspect="1"/>
          </p:cNvGraphicFramePr>
          <p:nvPr/>
        </p:nvGraphicFramePr>
        <p:xfrm>
          <a:off x="2589213" y="2084389"/>
          <a:ext cx="404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5" imgW="857160" imgH="1324080" progId="">
                  <p:embed/>
                </p:oleObj>
              </mc:Choice>
              <mc:Fallback>
                <p:oleObj name="Clip" r:id="rId5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084389"/>
                        <a:ext cx="40481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43" name="Group 177"/>
          <p:cNvGrpSpPr>
            <a:grpSpLocks/>
          </p:cNvGrpSpPr>
          <p:nvPr/>
        </p:nvGrpSpPr>
        <p:grpSpPr bwMode="auto">
          <a:xfrm>
            <a:off x="3463926" y="3343276"/>
            <a:ext cx="314325" cy="542925"/>
            <a:chOff x="1054" y="3290"/>
            <a:chExt cx="238" cy="366"/>
          </a:xfrm>
        </p:grpSpPr>
        <p:sp>
          <p:nvSpPr>
            <p:cNvPr id="12517" name="Freeform 1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8" name="Freeform 1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9" name="Freeform 1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0" name="Freeform 1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1" name="Freeform 1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2" name="Freeform 1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3" name="Freeform 1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4" name="Freeform 1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5" name="Freeform 1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6" name="Freeform 1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7" name="Freeform 1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8" name="Freeform 1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29" name="Freeform 1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0" name="Freeform 1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1" name="Freeform 1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2" name="Freeform 1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3" name="Freeform 1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4" name="Freeform 1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5" name="Freeform 1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6" name="Freeform 1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7" name="Freeform 1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8" name="Freeform 1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39" name="Freeform 2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0" name="Freeform 2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1" name="Freeform 2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2" name="Freeform 2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3" name="Freeform 2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4" name="Freeform 2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5" name="Freeform 2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6" name="Freeform 2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7" name="Freeform 2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8" name="Freeform 2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49" name="Freeform 2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0" name="Freeform 2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1" name="Freeform 2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2" name="Freeform 2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3" name="Freeform 2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4" name="Freeform 2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5" name="Freeform 2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6" name="Freeform 2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7" name="Freeform 2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8" name="Freeform 2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59" name="Freeform 2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0" name="Freeform 2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1" name="Freeform 2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2" name="Freeform 2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3" name="Freeform 2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4" name="Freeform 2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65" name="Freeform 2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4" name="Group 227"/>
          <p:cNvGrpSpPr>
            <a:grpSpLocks/>
          </p:cNvGrpSpPr>
          <p:nvPr/>
        </p:nvGrpSpPr>
        <p:grpSpPr bwMode="auto">
          <a:xfrm>
            <a:off x="4124326" y="3368676"/>
            <a:ext cx="314325" cy="542925"/>
            <a:chOff x="1054" y="3290"/>
            <a:chExt cx="238" cy="366"/>
          </a:xfrm>
        </p:grpSpPr>
        <p:sp>
          <p:nvSpPr>
            <p:cNvPr id="12468" name="Freeform 2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9" name="Freeform 2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0" name="Freeform 2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1" name="Freeform 2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2" name="Freeform 2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3" name="Freeform 2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4" name="Freeform 2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5" name="Freeform 2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6" name="Freeform 2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7" name="Freeform 2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8" name="Freeform 2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79" name="Freeform 2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0" name="Freeform 2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1" name="Freeform 2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2" name="Freeform 2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3" name="Freeform 2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4" name="Freeform 2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5" name="Freeform 2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6" name="Freeform 2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7" name="Freeform 2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8" name="Freeform 2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89" name="Freeform 2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0" name="Freeform 2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1" name="Freeform 2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2" name="Freeform 2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3" name="Freeform 2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4" name="Freeform 2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5" name="Freeform 2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6" name="Freeform 2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7" name="Freeform 2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8" name="Freeform 2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99" name="Freeform 2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0" name="Freeform 2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1" name="Freeform 2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2" name="Freeform 2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3" name="Freeform 2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4" name="Freeform 2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5" name="Freeform 2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6" name="Freeform 2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7" name="Freeform 2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8" name="Freeform 2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09" name="Freeform 2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0" name="Freeform 2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1" name="Freeform 2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2" name="Freeform 2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3" name="Freeform 2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4" name="Freeform 2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5" name="Freeform 2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16" name="Freeform 2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5" name="Group 277"/>
          <p:cNvGrpSpPr>
            <a:grpSpLocks/>
          </p:cNvGrpSpPr>
          <p:nvPr/>
        </p:nvGrpSpPr>
        <p:grpSpPr bwMode="auto">
          <a:xfrm>
            <a:off x="9509126" y="4600576"/>
            <a:ext cx="314325" cy="542925"/>
            <a:chOff x="1054" y="3290"/>
            <a:chExt cx="238" cy="366"/>
          </a:xfrm>
        </p:grpSpPr>
        <p:sp>
          <p:nvSpPr>
            <p:cNvPr id="12419" name="Freeform 2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0" name="Freeform 2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1" name="Freeform 2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2" name="Freeform 2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3" name="Freeform 2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4" name="Freeform 2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5" name="Freeform 2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6" name="Freeform 2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7" name="Freeform 2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8" name="Freeform 2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29" name="Freeform 2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0" name="Freeform 2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1" name="Freeform 2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2" name="Freeform 2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3" name="Freeform 2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4" name="Freeform 2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5" name="Freeform 2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6" name="Freeform 2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7" name="Freeform 2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8" name="Freeform 2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39" name="Freeform 2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0" name="Freeform 2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1" name="Freeform 3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2" name="Freeform 3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3" name="Freeform 3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4" name="Freeform 3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5" name="Freeform 3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6" name="Freeform 3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7" name="Freeform 3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8" name="Freeform 3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49" name="Freeform 3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0" name="Freeform 3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1" name="Freeform 3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2" name="Freeform 3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3" name="Freeform 3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4" name="Freeform 3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5" name="Freeform 3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6" name="Freeform 3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7" name="Freeform 3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8" name="Freeform 3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59" name="Freeform 3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0" name="Freeform 3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1" name="Freeform 3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2" name="Freeform 3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3" name="Freeform 3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4" name="Freeform 3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5" name="Freeform 3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6" name="Freeform 3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67" name="Freeform 3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6" name="Group 327"/>
          <p:cNvGrpSpPr>
            <a:grpSpLocks/>
          </p:cNvGrpSpPr>
          <p:nvPr/>
        </p:nvGrpSpPr>
        <p:grpSpPr bwMode="auto">
          <a:xfrm>
            <a:off x="9521826" y="5248276"/>
            <a:ext cx="314325" cy="542925"/>
            <a:chOff x="1054" y="3290"/>
            <a:chExt cx="238" cy="366"/>
          </a:xfrm>
        </p:grpSpPr>
        <p:sp>
          <p:nvSpPr>
            <p:cNvPr id="12370" name="Freeform 3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1" name="Freeform 3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3" name="Freeform 3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5" name="Freeform 3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7" name="Freeform 3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8" name="Freeform 3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79" name="Freeform 3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0" name="Freeform 3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1" name="Freeform 3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2" name="Freeform 3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3" name="Freeform 3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4" name="Freeform 3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5" name="Freeform 3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6" name="Freeform 3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7" name="Freeform 3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8" name="Freeform 3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89" name="Freeform 3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0" name="Freeform 3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1" name="Freeform 3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2" name="Freeform 3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3" name="Freeform 3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4" name="Freeform 3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5" name="Freeform 3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6" name="Freeform 3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7" name="Freeform 3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8" name="Freeform 3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99" name="Freeform 3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0" name="Freeform 3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1" name="Freeform 3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2" name="Freeform 3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3" name="Freeform 3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4" name="Freeform 3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5" name="Freeform 3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6" name="Freeform 3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7" name="Freeform 3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8" name="Freeform 3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09" name="Freeform 3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0" name="Freeform 3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1" name="Freeform 3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2" name="Freeform 3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3" name="Freeform 3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4" name="Freeform 3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5" name="Freeform 3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6" name="Freeform 3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7" name="Freeform 3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418" name="Freeform 3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7" name="Group 377"/>
          <p:cNvGrpSpPr>
            <a:grpSpLocks/>
          </p:cNvGrpSpPr>
          <p:nvPr/>
        </p:nvGrpSpPr>
        <p:grpSpPr bwMode="auto">
          <a:xfrm>
            <a:off x="8756650" y="5618163"/>
            <a:ext cx="590550" cy="582612"/>
            <a:chOff x="4550" y="3770"/>
            <a:chExt cx="372" cy="367"/>
          </a:xfrm>
        </p:grpSpPr>
        <p:sp>
          <p:nvSpPr>
            <p:cNvPr id="12365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6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7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12368" name="Picture 381" descr="vide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9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8" name="Group 383"/>
          <p:cNvGrpSpPr>
            <a:grpSpLocks/>
          </p:cNvGrpSpPr>
          <p:nvPr/>
        </p:nvGrpSpPr>
        <p:grpSpPr bwMode="auto">
          <a:xfrm>
            <a:off x="2649539" y="3190876"/>
            <a:ext cx="365125" cy="403225"/>
            <a:chOff x="557" y="2482"/>
            <a:chExt cx="270" cy="262"/>
          </a:xfrm>
        </p:grpSpPr>
        <p:sp>
          <p:nvSpPr>
            <p:cNvPr id="12362" name="Rectangle 38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3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4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49" name="Group 387"/>
          <p:cNvGrpSpPr>
            <a:grpSpLocks/>
          </p:cNvGrpSpPr>
          <p:nvPr/>
        </p:nvGrpSpPr>
        <p:grpSpPr bwMode="auto">
          <a:xfrm>
            <a:off x="7208839" y="5235576"/>
            <a:ext cx="365125" cy="403225"/>
            <a:chOff x="557" y="2482"/>
            <a:chExt cx="270" cy="262"/>
          </a:xfrm>
        </p:grpSpPr>
        <p:sp>
          <p:nvSpPr>
            <p:cNvPr id="12359" name="Rectangle 38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0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61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50" name="Group 391"/>
          <p:cNvGrpSpPr>
            <a:grpSpLocks/>
          </p:cNvGrpSpPr>
          <p:nvPr/>
        </p:nvGrpSpPr>
        <p:grpSpPr bwMode="auto">
          <a:xfrm>
            <a:off x="7920039" y="5248276"/>
            <a:ext cx="365125" cy="403225"/>
            <a:chOff x="557" y="2482"/>
            <a:chExt cx="270" cy="262"/>
          </a:xfrm>
        </p:grpSpPr>
        <p:sp>
          <p:nvSpPr>
            <p:cNvPr id="12356" name="Rectangle 392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5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5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351" name="Group 395"/>
          <p:cNvGrpSpPr>
            <a:grpSpLocks/>
          </p:cNvGrpSpPr>
          <p:nvPr/>
        </p:nvGrpSpPr>
        <p:grpSpPr bwMode="auto">
          <a:xfrm>
            <a:off x="8199439" y="5616576"/>
            <a:ext cx="365125" cy="403225"/>
            <a:chOff x="557" y="2482"/>
            <a:chExt cx="270" cy="262"/>
          </a:xfrm>
        </p:grpSpPr>
        <p:sp>
          <p:nvSpPr>
            <p:cNvPr id="12353" name="Rectangle 39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54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355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90191" name="Text Box 399"/>
          <p:cNvSpPr txBox="1">
            <a:spLocks noChangeArrowheads="1"/>
          </p:cNvSpPr>
          <p:nvPr/>
        </p:nvSpPr>
        <p:spPr bwMode="auto">
          <a:xfrm>
            <a:off x="6768415" y="4068763"/>
            <a:ext cx="1080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C0504D"/>
                </a:solidFill>
              </a:rPr>
              <a:t>request/</a:t>
            </a:r>
          </a:p>
          <a:p>
            <a:pPr algn="ctr" eaLnBrk="0" hangingPunct="0"/>
            <a:r>
              <a:rPr lang="en-US" sz="2000" dirty="0">
                <a:solidFill>
                  <a:srgbClr val="C0504D"/>
                </a:solidFill>
              </a:rPr>
              <a:t>reply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472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49" grpId="0" build="p" autoUpdateAnimBg="0"/>
      <p:bldP spid="2901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4" y="347341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prstClr val="black"/>
                </a:solidFill>
              </a:rPr>
              <a:t>NW support for multimedia / </a:t>
            </a:r>
            <a:r>
              <a:rPr lang="sv-SE" sz="2000" b="1" dirty="0" err="1">
                <a:solidFill>
                  <a:prstClr val="black"/>
                </a:solidFill>
              </a:rPr>
              <a:t>QoS</a:t>
            </a:r>
            <a:r>
              <a:rPr lang="sv-SE" sz="2000" b="1" dirty="0">
                <a:solidFill>
                  <a:prstClr val="black"/>
                </a:solidFill>
              </a:rPr>
              <a:t>: </a:t>
            </a:r>
            <a:r>
              <a:rPr lang="sv-SE" sz="2000" i="1" dirty="0">
                <a:solidFill>
                  <a:prstClr val="black"/>
                </a:solidFill>
              </a:rPr>
              <a:t>[</a:t>
            </a:r>
            <a:r>
              <a:rPr lang="sv-SE" sz="2000" i="1" dirty="0" err="1">
                <a:solidFill>
                  <a:prstClr val="black"/>
                </a:solidFill>
              </a:rPr>
              <a:t>Ch</a:t>
            </a:r>
            <a:r>
              <a:rPr lang="sv-SE" sz="2000" i="1" dirty="0">
                <a:solidFill>
                  <a:prstClr val="black"/>
                </a:solidFill>
              </a:rPr>
              <a:t>. </a:t>
            </a:r>
            <a:r>
              <a:rPr lang="sv-SE" sz="2000" i="1" dirty="0" smtClean="0">
                <a:solidFill>
                  <a:prstClr val="black"/>
                </a:solidFill>
              </a:rPr>
              <a:t>9.5 (7.5 6/e) </a:t>
            </a:r>
            <a:r>
              <a:rPr lang="sv-SE" sz="2000" i="1" dirty="0">
                <a:solidFill>
                  <a:prstClr val="black"/>
                </a:solidFill>
              </a:rPr>
              <a:t>]</a:t>
            </a:r>
          </a:p>
          <a:p>
            <a:r>
              <a:rPr lang="en-US" sz="2000" b="1" dirty="0"/>
              <a:t>Improving timing/</a:t>
            </a:r>
            <a:r>
              <a:rPr lang="en-US" sz="2000" b="1" dirty="0" err="1"/>
              <a:t>QoS</a:t>
            </a:r>
            <a:r>
              <a:rPr lang="en-US" sz="2000" b="1" dirty="0"/>
              <a:t> guarantees in Networks </a:t>
            </a:r>
            <a:r>
              <a:rPr lang="en-US" sz="2000" dirty="0"/>
              <a:t>(also related with congestion-control): </a:t>
            </a:r>
            <a:r>
              <a:rPr lang="en-US" sz="2000" dirty="0" smtClean="0"/>
              <a:t>Packet </a:t>
            </a:r>
            <a:r>
              <a:rPr lang="en-US" sz="2000" dirty="0"/>
              <a:t>scheduling and policing </a:t>
            </a:r>
          </a:p>
          <a:p>
            <a:pPr marL="514350" indent="-457200"/>
            <a:r>
              <a:rPr lang="en-US" sz="2000" b="1" dirty="0"/>
              <a:t>A  VC (ATM) approach </a:t>
            </a:r>
            <a:r>
              <a:rPr lang="en-US" sz="2000" i="1" dirty="0"/>
              <a:t>[incl. </a:t>
            </a:r>
            <a:r>
              <a:rPr lang="en-US" sz="2000" i="1" dirty="0" err="1"/>
              <a:t>Ch</a:t>
            </a:r>
            <a:r>
              <a:rPr lang="en-US" sz="2000" i="1" dirty="0"/>
              <a:t> </a:t>
            </a:r>
            <a:r>
              <a:rPr lang="en-US" sz="2000" i="1" dirty="0" smtClean="0"/>
              <a:t>3.7.2 (6e 3.62-3.6.3)]</a:t>
            </a:r>
            <a:endParaRPr lang="en-US" sz="2000" i="1" dirty="0"/>
          </a:p>
          <a:p>
            <a:pPr marL="514350" indent="-457200"/>
            <a:r>
              <a:rPr lang="en-US" sz="2000" b="1" dirty="0"/>
              <a:t>Internet approaches</a:t>
            </a:r>
          </a:p>
          <a:p>
            <a:pPr lvl="1"/>
            <a:r>
              <a:rPr lang="en-US" sz="2000" dirty="0"/>
              <a:t>Diff-</a:t>
            </a:r>
            <a:r>
              <a:rPr lang="en-US" sz="2000" dirty="0" err="1"/>
              <a:t>serv</a:t>
            </a:r>
            <a:r>
              <a:rPr lang="sv-SE" sz="2000" b="1" dirty="0"/>
              <a:t>, </a:t>
            </a:r>
            <a:r>
              <a:rPr lang="en-US" sz="2000" dirty="0" err="1"/>
              <a:t>Int-serv</a:t>
            </a:r>
            <a:r>
              <a:rPr lang="en-US" sz="2000" dirty="0"/>
              <a:t> + RSVP, </a:t>
            </a:r>
          </a:p>
          <a:p>
            <a:pPr lvl="1"/>
            <a:r>
              <a:rPr lang="sv-SE" sz="2000" b="1" dirty="0" err="1"/>
              <a:t>Traffic</a:t>
            </a:r>
            <a:r>
              <a:rPr lang="sv-SE" sz="2000" b="1" dirty="0"/>
              <a:t> </a:t>
            </a:r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en-US" sz="2000" dirty="0"/>
              <a:t>MPLS </a:t>
            </a:r>
            <a:r>
              <a:rPr lang="en-US" sz="2000" i="1" dirty="0"/>
              <a:t>[incl</a:t>
            </a:r>
            <a:r>
              <a:rPr lang="en-US" sz="2000" i="1" dirty="0" smtClean="0"/>
              <a:t>.</a:t>
            </a:r>
            <a:r>
              <a:rPr lang="en-US" sz="2000" i="1" dirty="0"/>
              <a:t> </a:t>
            </a:r>
            <a:r>
              <a:rPr lang="en-US" sz="2000" i="1" dirty="0" err="1"/>
              <a:t>ch.</a:t>
            </a:r>
            <a:r>
              <a:rPr lang="en-US" sz="2000" i="1" dirty="0"/>
              <a:t> </a:t>
            </a:r>
            <a:r>
              <a:rPr lang="en-US" sz="2000" i="1" dirty="0" smtClean="0"/>
              <a:t>6.5 (</a:t>
            </a:r>
            <a:r>
              <a:rPr lang="en-US" sz="2000" i="1" dirty="0"/>
              <a:t>6</a:t>
            </a:r>
            <a:r>
              <a:rPr lang="en-US" sz="2000" i="1" dirty="0" smtClean="0"/>
              <a:t>/e 5.5)]</a:t>
            </a:r>
            <a:endParaRPr lang="sv-SE" sz="2000" b="1" i="1" dirty="0"/>
          </a:p>
          <a:p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SDN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[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ch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4.4,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5.5 (cf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separate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@pingpong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docs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if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you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do not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have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access to 7e ]</a:t>
            </a:r>
            <a:endParaRPr lang="sv-SE" sz="2000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Internet-of-Things in evolution: more types of traffic/devices…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31170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083" y="197144"/>
            <a:ext cx="9989634" cy="536104"/>
          </a:xfrm>
        </p:spPr>
        <p:txBody>
          <a:bodyPr/>
          <a:lstStyle/>
          <a:p>
            <a:r>
              <a:rPr lang="en-US" dirty="0" smtClean="0"/>
              <a:t>Recall the Internet approach : </a:t>
            </a:r>
            <a:r>
              <a:rPr lang="en-US" dirty="0"/>
              <a:t>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5803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6846888" y="3963989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0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5702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5251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6330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6019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5457825" y="427196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1955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6180139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8554" y="6528546"/>
            <a:ext cx="973899" cy="365125"/>
          </a:xfrm>
          <a:noFill/>
        </p:spPr>
        <p:txBody>
          <a:bodyPr/>
          <a:lstStyle/>
          <a:p>
            <a:fld id="{41F2A188-4F6F-49AD-A35A-0437E602A3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8306552" y="948258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 </a:t>
            </a:r>
            <a:r>
              <a:rPr lang="en-US" dirty="0" err="1" smtClean="0"/>
              <a:t>layers&amp;protocols</a:t>
            </a:r>
            <a:endParaRPr lang="en-US" dirty="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3964" y="984875"/>
            <a:ext cx="7698591" cy="529904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Application: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/>
              <a:t>upporting </a:t>
            </a:r>
            <a:r>
              <a:rPr lang="en-US" sz="2000" i="1" dirty="0"/>
              <a:t>network 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http (</a:t>
            </a:r>
            <a:r>
              <a:rPr lang="en-US" sz="1800" i="1" dirty="0"/>
              <a:t>web</a:t>
            </a:r>
            <a:r>
              <a:rPr lang="en-US" sz="1800" dirty="0"/>
              <a:t>), </a:t>
            </a:r>
            <a:r>
              <a:rPr lang="en-US" sz="1800" dirty="0" err="1"/>
              <a:t>smtp</a:t>
            </a:r>
            <a:r>
              <a:rPr lang="en-US" sz="1800" dirty="0"/>
              <a:t> (</a:t>
            </a:r>
            <a:r>
              <a:rPr lang="en-US" sz="1800" i="1" dirty="0"/>
              <a:t>email</a:t>
            </a:r>
            <a:r>
              <a:rPr lang="en-US" sz="1800" dirty="0"/>
              <a:t>), p2p, streaming, CDN,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transport:</a:t>
            </a:r>
            <a:r>
              <a:rPr lang="en-US" sz="2000" dirty="0"/>
              <a:t> </a:t>
            </a:r>
            <a:r>
              <a:rPr lang="en-US" altLang="sv-SE" sz="2000" dirty="0">
                <a:ea typeface="ＭＳ Ｐゴシック" panose="020B0600070205080204" pitchFamily="34" charset="-128"/>
              </a:rPr>
              <a:t>process2process (end2end) data transfer</a:t>
            </a:r>
          </a:p>
          <a:p>
            <a:pPr marL="457200" lvl="1" indent="0">
              <a:buNone/>
            </a:pPr>
            <a:r>
              <a:rPr lang="en-US" sz="1800" dirty="0">
                <a:ea typeface="ＭＳ Ｐゴシック" panose="020B0600070205080204" pitchFamily="34" charset="-128"/>
              </a:rPr>
              <a:t>UDP, </a:t>
            </a:r>
            <a:r>
              <a:rPr lang="en-US" sz="1800" dirty="0" smtClean="0">
                <a:ea typeface="ＭＳ Ｐゴシック" panose="020B0600070205080204" pitchFamily="34" charset="-128"/>
              </a:rPr>
              <a:t>TCP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network:</a:t>
            </a:r>
            <a:r>
              <a:rPr lang="en-US" sz="2000" dirty="0"/>
              <a:t> routing of datagrams (independent data-packets),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/>
              <a:t>IP addressing, routing protocols, </a:t>
            </a:r>
            <a:r>
              <a:rPr lang="en-US" sz="1800" b="1" u="sng" dirty="0" smtClean="0"/>
              <a:t>virtualization, </a:t>
            </a:r>
            <a:r>
              <a:rPr lang="en-US" sz="1800" b="1" u="sng" dirty="0"/>
              <a:t>virtualization</a:t>
            </a:r>
            <a:r>
              <a:rPr lang="en-US" sz="1800" b="1" u="sng" dirty="0" smtClean="0"/>
              <a:t>, … </a:t>
            </a:r>
            <a:endParaRPr lang="en-US" sz="1800" b="1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link:</a:t>
            </a:r>
            <a:r>
              <a:rPr lang="en-US" sz="2000" dirty="0"/>
              <a:t> data transfer between </a:t>
            </a:r>
            <a:r>
              <a:rPr lang="en-US" sz="2000" u="sng" dirty="0"/>
              <a:t>neighboring (physically connected)</a:t>
            </a:r>
            <a:r>
              <a:rPr lang="en-US" sz="2000" dirty="0"/>
              <a:t> hosts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Ethernet, </a:t>
            </a:r>
            <a:r>
              <a:rPr lang="en-US" sz="1800" dirty="0" err="1"/>
              <a:t>WiFi</a:t>
            </a:r>
            <a:r>
              <a:rPr lang="en-US" sz="1800" dirty="0"/>
              <a:t>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physical:</a:t>
            </a:r>
            <a:r>
              <a:rPr lang="en-US" sz="2000" dirty="0"/>
              <a:t> bit-transmission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nodes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8162536" y="9625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application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transport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network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link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6" name="Arc 5"/>
          <p:cNvSpPr/>
          <p:nvPr/>
        </p:nvSpPr>
        <p:spPr>
          <a:xfrm>
            <a:off x="8173493" y="9839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6672" y="2218846"/>
            <a:ext cx="787064" cy="76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6158" y="2742863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TCP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27" y="2109723"/>
            <a:ext cx="620859" cy="9371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7586473" y="10273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flipH="1">
            <a:off x="10754824" y="10165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267" y="276967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UDP</a:t>
            </a:r>
          </a:p>
        </p:txBody>
      </p:sp>
      <p:sp>
        <p:nvSpPr>
          <p:cNvPr id="20" name="Oval 19"/>
          <p:cNvSpPr/>
          <p:nvPr/>
        </p:nvSpPr>
        <p:spPr>
          <a:xfrm>
            <a:off x="2678141" y="1205746"/>
            <a:ext cx="3634454" cy="515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4823" y="3221351"/>
            <a:ext cx="3592668" cy="934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8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9" grpId="0" animBg="1"/>
      <p:bldP spid="19" grpId="1" animBg="1"/>
      <p:bldP spid="3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819" y="150085"/>
            <a:ext cx="8219256" cy="576064"/>
          </a:xfrm>
        </p:spPr>
        <p:txBody>
          <a:bodyPr/>
          <a:lstStyle/>
          <a:p>
            <a:r>
              <a:rPr lang="en-US" sz="2800" dirty="0"/>
              <a:t>What happened?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E.g. ATM</a:t>
            </a:r>
            <a:r>
              <a:rPr lang="en-US" dirty="0" smtClean="0"/>
              <a:t>:  network or link layer?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>
          <a:xfrm>
            <a:off x="200721" y="1123274"/>
            <a:ext cx="6110869" cy="186525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u="sng" dirty="0">
                <a:solidFill>
                  <a:srgbClr val="FF0000"/>
                </a:solidFill>
              </a:rPr>
              <a:t>Vision:</a:t>
            </a:r>
            <a:r>
              <a:rPr lang="en-US" sz="2000" dirty="0"/>
              <a:t> end-to-end transport: “ATM from desktop to desktop”</a:t>
            </a:r>
          </a:p>
          <a:p>
            <a:pPr lvl="1"/>
            <a:r>
              <a:rPr lang="en-US" sz="2000" dirty="0"/>
              <a:t>ATM </a:t>
            </a:r>
            <a:r>
              <a:rPr lang="en-US" sz="2000" i="1" dirty="0"/>
              <a:t>is</a:t>
            </a:r>
            <a:r>
              <a:rPr lang="en-US" sz="2000" dirty="0"/>
              <a:t> a network  technology</a:t>
            </a:r>
          </a:p>
          <a:p>
            <a:pPr>
              <a:buFont typeface="ZapfDingbats"/>
              <a:buNone/>
            </a:pPr>
            <a:r>
              <a:rPr lang="en-US" sz="2000" u="sng" dirty="0">
                <a:solidFill>
                  <a:srgbClr val="FF0000"/>
                </a:solidFill>
              </a:rPr>
              <a:t>Reality: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used </a:t>
            </a:r>
            <a:r>
              <a:rPr lang="en-US" sz="2000" dirty="0"/>
              <a:t>to connect IP backbone routers  </a:t>
            </a:r>
            <a:r>
              <a:rPr lang="en-US" sz="2000" dirty="0" smtClean="0"/>
              <a:t>….</a:t>
            </a:r>
          </a:p>
          <a:p>
            <a:endParaRPr lang="en-US" sz="2000" dirty="0"/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EF1A2-15DD-4315-9618-153945AED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26" name="Picture 4" descr="05-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220" y="3144403"/>
            <a:ext cx="3856736" cy="33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412771" y="1128195"/>
            <a:ext cx="5436594" cy="1731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dirty="0" smtClean="0">
                <a:solidFill>
                  <a:srgbClr val="FF0000"/>
                </a:solidFill>
              </a:rPr>
              <a:t>… or IP </a:t>
            </a:r>
            <a:r>
              <a:rPr lang="en-US" dirty="0">
                <a:solidFill>
                  <a:srgbClr val="FF0000"/>
                </a:solidFill>
              </a:rPr>
              <a:t>over ATM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</a:rPr>
              <a:t>replace “network” (e.g., LAN segment) with ATM </a:t>
            </a:r>
            <a:r>
              <a:rPr lang="en-US" dirty="0">
                <a:solidFill>
                  <a:srgbClr val="000000"/>
                </a:solidFill>
              </a:rPr>
              <a:t>network, (ATM + IP addresses)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Run datagram routing on top of virtual-circuit routing ….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8094236" y="5537201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Freeform 52"/>
          <p:cNvSpPr>
            <a:spLocks/>
          </p:cNvSpPr>
          <p:nvPr/>
        </p:nvSpPr>
        <p:spPr bwMode="auto">
          <a:xfrm>
            <a:off x="8568899" y="3505201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Freeform 53"/>
          <p:cNvSpPr>
            <a:spLocks/>
          </p:cNvSpPr>
          <p:nvPr/>
        </p:nvSpPr>
        <p:spPr bwMode="auto">
          <a:xfrm>
            <a:off x="7749749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8921324" y="5246688"/>
            <a:ext cx="623887" cy="317500"/>
            <a:chOff x="3600" y="219"/>
            <a:chExt cx="360" cy="175"/>
          </a:xfrm>
        </p:grpSpPr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43321"/>
              </p:ext>
            </p:extLst>
          </p:nvPr>
        </p:nvGraphicFramePr>
        <p:xfrm>
          <a:off x="7238574" y="3473451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574" y="3473451"/>
                        <a:ext cx="5238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69453"/>
              </p:ext>
            </p:extLst>
          </p:nvPr>
        </p:nvGraphicFramePr>
        <p:xfrm>
          <a:off x="7265561" y="4946651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561" y="4946651"/>
                        <a:ext cx="525463" cy="455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580041"/>
              </p:ext>
            </p:extLst>
          </p:nvPr>
        </p:nvGraphicFramePr>
        <p:xfrm>
          <a:off x="9140399" y="3136901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399" y="3136901"/>
                        <a:ext cx="5238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99065"/>
              </p:ext>
            </p:extLst>
          </p:nvPr>
        </p:nvGraphicFramePr>
        <p:xfrm>
          <a:off x="7987874" y="5943601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874" y="5943601"/>
                        <a:ext cx="523875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72"/>
          <p:cNvSpPr>
            <a:spLocks/>
          </p:cNvSpPr>
          <p:nvPr/>
        </p:nvSpPr>
        <p:spPr bwMode="auto">
          <a:xfrm>
            <a:off x="7746574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7900561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Oval 74"/>
          <p:cNvSpPr>
            <a:spLocks noChangeArrowheads="1"/>
          </p:cNvSpPr>
          <p:nvPr/>
        </p:nvSpPr>
        <p:spPr bwMode="auto">
          <a:xfrm>
            <a:off x="7551311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Oval 75"/>
          <p:cNvSpPr>
            <a:spLocks noChangeArrowheads="1"/>
          </p:cNvSpPr>
          <p:nvPr/>
        </p:nvSpPr>
        <p:spPr bwMode="auto">
          <a:xfrm>
            <a:off x="7551311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Oval 76"/>
          <p:cNvSpPr>
            <a:spLocks noChangeArrowheads="1"/>
          </p:cNvSpPr>
          <p:nvPr/>
        </p:nvSpPr>
        <p:spPr bwMode="auto">
          <a:xfrm>
            <a:off x="7551311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8019623" y="4197351"/>
            <a:ext cx="622300" cy="315913"/>
            <a:chOff x="3600" y="219"/>
            <a:chExt cx="360" cy="175"/>
          </a:xfrm>
        </p:grpSpPr>
        <p:sp>
          <p:nvSpPr>
            <p:cNvPr id="35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39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0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5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7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1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48" name="Freeform 91"/>
          <p:cNvSpPr>
            <a:spLocks/>
          </p:cNvSpPr>
          <p:nvPr/>
        </p:nvSpPr>
        <p:spPr bwMode="auto">
          <a:xfrm>
            <a:off x="8626049" y="4205289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02821"/>
              </p:ext>
            </p:extLst>
          </p:nvPr>
        </p:nvGraphicFramePr>
        <p:xfrm>
          <a:off x="9176911" y="5905501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6911" y="5905501"/>
                        <a:ext cx="523875" cy="455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Freeform 93"/>
          <p:cNvSpPr>
            <a:spLocks/>
          </p:cNvSpPr>
          <p:nvPr/>
        </p:nvSpPr>
        <p:spPr bwMode="auto">
          <a:xfrm rot="-5389902">
            <a:off x="8792736" y="5210176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Line 94"/>
          <p:cNvSpPr>
            <a:spLocks noChangeShapeType="1"/>
          </p:cNvSpPr>
          <p:nvPr/>
        </p:nvSpPr>
        <p:spPr bwMode="auto">
          <a:xfrm rot="5292605">
            <a:off x="9015779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2" name="Group 95"/>
          <p:cNvGrpSpPr>
            <a:grpSpLocks/>
          </p:cNvGrpSpPr>
          <p:nvPr/>
        </p:nvGrpSpPr>
        <p:grpSpPr bwMode="auto">
          <a:xfrm>
            <a:off x="9054674" y="3830638"/>
            <a:ext cx="554037" cy="468312"/>
            <a:chOff x="4238" y="2709"/>
            <a:chExt cx="349" cy="295"/>
          </a:xfrm>
        </p:grpSpPr>
        <p:sp>
          <p:nvSpPr>
            <p:cNvPr id="53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55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62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3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4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6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7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5" name="Group 108"/>
          <p:cNvGrpSpPr>
            <a:grpSpLocks/>
          </p:cNvGrpSpPr>
          <p:nvPr/>
        </p:nvGrpSpPr>
        <p:grpSpPr bwMode="auto">
          <a:xfrm>
            <a:off x="9332485" y="4643438"/>
            <a:ext cx="554038" cy="468312"/>
            <a:chOff x="4238" y="2709"/>
            <a:chExt cx="349" cy="295"/>
          </a:xfrm>
        </p:grpSpPr>
        <p:sp>
          <p:nvSpPr>
            <p:cNvPr id="66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68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75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6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7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9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3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4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70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8" name="Freeform 121"/>
          <p:cNvSpPr>
            <a:spLocks/>
          </p:cNvSpPr>
          <p:nvPr/>
        </p:nvSpPr>
        <p:spPr bwMode="auto">
          <a:xfrm>
            <a:off x="9349948" y="3576639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" name="Freeform 122"/>
          <p:cNvSpPr>
            <a:spLocks/>
          </p:cNvSpPr>
          <p:nvPr/>
        </p:nvSpPr>
        <p:spPr bwMode="auto">
          <a:xfrm>
            <a:off x="9416624" y="5110164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0" name="Freeform 123"/>
          <p:cNvSpPr>
            <a:spLocks/>
          </p:cNvSpPr>
          <p:nvPr/>
        </p:nvSpPr>
        <p:spPr bwMode="auto">
          <a:xfrm flipH="1">
            <a:off x="9383286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" name="Text Box 124"/>
          <p:cNvSpPr txBox="1">
            <a:spLocks noChangeArrowheads="1"/>
          </p:cNvSpPr>
          <p:nvPr/>
        </p:nvSpPr>
        <p:spPr bwMode="auto">
          <a:xfrm>
            <a:off x="10219898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ATM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network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" name="Line 125"/>
          <p:cNvSpPr>
            <a:spLocks noChangeShapeType="1"/>
          </p:cNvSpPr>
          <p:nvPr/>
        </p:nvSpPr>
        <p:spPr bwMode="auto">
          <a:xfrm flipH="1">
            <a:off x="9892873" y="3611564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3" name="Text Box 130"/>
          <p:cNvSpPr txBox="1">
            <a:spLocks noChangeArrowheads="1"/>
          </p:cNvSpPr>
          <p:nvPr/>
        </p:nvSpPr>
        <p:spPr bwMode="auto">
          <a:xfrm>
            <a:off x="6687711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LANs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4" name="Line 131"/>
          <p:cNvSpPr>
            <a:spLocks noChangeShapeType="1"/>
          </p:cNvSpPr>
          <p:nvPr/>
        </p:nvSpPr>
        <p:spPr bwMode="auto">
          <a:xfrm flipV="1">
            <a:off x="7684660" y="5414964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5" name="Line 132"/>
          <p:cNvSpPr>
            <a:spLocks noChangeShapeType="1"/>
          </p:cNvSpPr>
          <p:nvPr/>
        </p:nvSpPr>
        <p:spPr bwMode="auto">
          <a:xfrm flipV="1">
            <a:off x="7678311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8" grpId="0" animBg="1"/>
      <p:bldP spid="50" grpId="0" animBg="1"/>
      <p:bldP spid="51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/>
      <p:bldP spid="84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40700" cy="464096"/>
          </a:xfrm>
        </p:spPr>
        <p:txBody>
          <a:bodyPr/>
          <a:lstStyle/>
          <a:p>
            <a:r>
              <a:rPr lang="en-US" sz="3200" dirty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356839" y="1052996"/>
            <a:ext cx="11285034" cy="448916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two layers of addressing: internetwork and local network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new layer (IP) makes everything homogeneous at internetwork layer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underlying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local network technology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</a:p>
          <a:p>
            <a:pPr lvl="1"/>
            <a:r>
              <a:rPr lang="en-US" b="1" u="sng" dirty="0" smtClean="0"/>
              <a:t>More recent: MPLS </a:t>
            </a:r>
            <a:r>
              <a:rPr lang="en-US" b="1" u="sng" dirty="0" smtClean="0"/>
              <a:t>(Multiprotocol Label Switching Protocol): for traffic engineering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8899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>
                <a:solidFill>
                  <a:prstClr val="black"/>
                </a:solidFill>
              </a:rPr>
              <a:t>what if network operator wants to split  u-to-z traffic along </a:t>
            </a:r>
            <a:r>
              <a:rPr lang="en-US" sz="2400" dirty="0" err="1">
                <a:solidFill>
                  <a:prstClr val="black"/>
                </a:solidFill>
              </a:rPr>
              <a:t>uvwz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srgbClr val="CC0000"/>
                </a:solidFill>
              </a:rPr>
              <a:t>and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uxyz</a:t>
            </a:r>
            <a:r>
              <a:rPr lang="en-US" sz="2400" dirty="0">
                <a:solidFill>
                  <a:prstClr val="black"/>
                </a:solidFill>
              </a:rPr>
              <a:t> (load balancing)?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>
                <a:solidFill>
                  <a:prstClr val="black"/>
                </a:solidFill>
              </a:rPr>
              <a:t>can’t do it (or need a new routing </a:t>
            </a:r>
            <a:r>
              <a:rPr lang="en-US" sz="2400" dirty="0" smtClean="0">
                <a:solidFill>
                  <a:prstClr val="black"/>
                </a:solidFill>
              </a:rPr>
              <a:t>approach…)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ahoma" charset="0"/>
              </a:rPr>
              <a:t>5-</a:t>
            </a:r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22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2467465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90189" y="217866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85492" y="255231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91364" y="291573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563067" y="271099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419090" y="331497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241816" y="258302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1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6064543" y="303345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6002838" y="211724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323105" y="18613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3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520946" y="140576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prstClr val="black"/>
                  </a:solidFill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2"/>
              <a:ext cx="687402" cy="480963"/>
              <a:chOff x="1736090" y="2893762"/>
              <a:chExt cx="565150" cy="347726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6648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v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58895" cy="333774"/>
                <a:chOff x="741398" y="1743005"/>
                <a:chExt cx="358895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32378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w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u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51985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z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6648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y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61211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x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3348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3" name="Rectangle 73"/>
          <p:cNvSpPr txBox="1">
            <a:spLocks noChangeArrowheads="1"/>
          </p:cNvSpPr>
          <p:nvPr/>
        </p:nvSpPr>
        <p:spPr bwMode="auto">
          <a:xfrm>
            <a:off x="1758238" y="258571"/>
            <a:ext cx="8679450" cy="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Traffic engineering: 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difficulties with traditional Internet routing</a:t>
            </a:r>
          </a:p>
        </p:txBody>
      </p:sp>
    </p:spTree>
    <p:extLst>
      <p:ext uri="{BB962C8B-B14F-4D97-AF65-F5344CB8AC3E}">
        <p14:creationId xmlns:p14="http://schemas.microsoft.com/office/powerpoint/2010/main" val="14029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2467465" y="2441245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3590228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4358105" y="2267386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4847171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4847170" y="3328627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5562485" y="3328627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4847171" y="3328627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4840315" y="322796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4838030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4838029" y="215136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5553344" y="215136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4838030" y="215136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4831174" y="2050701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6398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6398924" y="2144541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7111954" y="2144541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6398924" y="2144541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6405780" y="2048995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6421779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6421778" y="3323509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7137093" y="3323509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6421779" y="3323509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6414923" y="3222844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7713002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7713001" y="2741703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8428316" y="2741703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7713002" y="2741703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7706146" y="2641038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6778293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5194545" y="2323689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5571628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7141664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5585340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4234697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5571628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7114240" y="2190608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4104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6612912" y="3134119"/>
            <a:ext cx="326380" cy="400951"/>
            <a:chOff x="2982" y="2425"/>
            <a:chExt cx="145" cy="235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88" y="2425"/>
              <a:ext cx="13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prstClr val="black"/>
                  </a:solidFill>
                </a:rPr>
                <a:t>y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5054811" y="3077818"/>
            <a:ext cx="341194" cy="462374"/>
            <a:chOff x="2982" y="2395"/>
            <a:chExt cx="150" cy="271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83" y="2395"/>
              <a:ext cx="1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6585298" y="1956858"/>
            <a:ext cx="370013" cy="400951"/>
            <a:chOff x="2976" y="2425"/>
            <a:chExt cx="164" cy="235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76" y="2425"/>
              <a:ext cx="16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prstClr val="black"/>
                  </a:solidFill>
                </a:rPr>
                <a:t>w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5036019" y="1956858"/>
            <a:ext cx="326380" cy="400951"/>
            <a:chOff x="2982" y="2425"/>
            <a:chExt cx="145" cy="235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88" y="2425"/>
              <a:ext cx="13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prstClr val="black"/>
                  </a:solidFill>
                </a:rPr>
                <a:t>v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7920280" y="2499425"/>
            <a:ext cx="339599" cy="462374"/>
            <a:chOff x="2981" y="2395"/>
            <a:chExt cx="150" cy="271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81" y="2395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prstClr val="black"/>
                  </a:solidFill>
                </a:rPr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4414189" y="21786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5209492" y="255231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4215364" y="29157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6087067" y="271099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5943090" y="331497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6765816" y="258302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7588543" y="30334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7526838" y="211724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5847105" y="186131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5044946" y="140576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prstClr val="black"/>
                </a:solidFill>
              </a:rPr>
              <a:t>5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0465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u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25387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v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52456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x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283506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20789" y="4136876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310574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582605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z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8915175" y="2426605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3206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8419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41423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>
                <a:solidFill>
                  <a:prstClr val="black"/>
                </a:solidFill>
              </a:rPr>
              <a:t>what if w wants to route blue and red traffic differently?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>
                <a:solidFill>
                  <a:prstClr val="black"/>
                </a:solidFill>
              </a:rPr>
              <a:t>can’t do it (with destination based forwarding, and LS, DV routing)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305883" y="2123279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Freeform 153"/>
          <p:cNvSpPr/>
          <p:nvPr/>
        </p:nvSpPr>
        <p:spPr>
          <a:xfrm flipV="1">
            <a:off x="5334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1">
                <a:lumMod val="75000"/>
              </a:schemeClr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ahoma" charset="0"/>
              </a:rPr>
              <a:t>5-</a:t>
            </a:r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23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57" name="Rectangle 73"/>
          <p:cNvSpPr txBox="1">
            <a:spLocks noChangeArrowheads="1"/>
          </p:cNvSpPr>
          <p:nvPr/>
        </p:nvSpPr>
        <p:spPr bwMode="auto">
          <a:xfrm>
            <a:off x="1758238" y="258571"/>
            <a:ext cx="8679450" cy="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Traffic engineering: 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difficulties with  traditional Internet routing</a:t>
            </a:r>
          </a:p>
        </p:txBody>
      </p:sp>
    </p:spTree>
    <p:extLst>
      <p:ext uri="{BB962C8B-B14F-4D97-AF65-F5344CB8AC3E}">
        <p14:creationId xmlns:p14="http://schemas.microsoft.com/office/powerpoint/2010/main" val="33821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71" y="116632"/>
            <a:ext cx="9901757" cy="576064"/>
          </a:xfrm>
        </p:spPr>
        <p:txBody>
          <a:bodyPr/>
          <a:lstStyle/>
          <a:p>
            <a:r>
              <a:rPr lang="en-US" sz="2800" dirty="0"/>
              <a:t>Multiprotocol label switching (MPLS) in IP </a:t>
            </a:r>
            <a:r>
              <a:rPr lang="en-US" sz="2800" dirty="0" smtClean="0"/>
              <a:t>networks: VC-inspired</a:t>
            </a:r>
            <a:endParaRPr lang="en-US" sz="2800" dirty="0"/>
          </a:p>
        </p:txBody>
      </p:sp>
      <p:sp>
        <p:nvSpPr>
          <p:cNvPr id="108549" name="Rectangle 3"/>
          <p:cNvSpPr>
            <a:spLocks noGrp="1" noChangeArrowheads="1"/>
          </p:cNvSpPr>
          <p:nvPr>
            <p:ph idx="1"/>
          </p:nvPr>
        </p:nvSpPr>
        <p:spPr>
          <a:xfrm>
            <a:off x="412595" y="940040"/>
            <a:ext cx="10515600" cy="2015033"/>
          </a:xfrm>
        </p:spPr>
        <p:txBody>
          <a:bodyPr/>
          <a:lstStyle/>
          <a:p>
            <a:r>
              <a:rPr lang="en-US" sz="2400" dirty="0"/>
              <a:t>goal: </a:t>
            </a:r>
            <a:r>
              <a:rPr lang="en-US" sz="2400" dirty="0" smtClean="0"/>
              <a:t>utilize </a:t>
            </a:r>
            <a:r>
              <a:rPr lang="en-US" sz="2400" dirty="0"/>
              <a:t>multiple S-T paths </a:t>
            </a:r>
            <a:r>
              <a:rPr lang="en-US" sz="2400" dirty="0" smtClean="0"/>
              <a:t>simultaneously</a:t>
            </a:r>
            <a:endParaRPr lang="en-US" sz="2400" dirty="0"/>
          </a:p>
          <a:p>
            <a:pPr lvl="1"/>
            <a:r>
              <a:rPr lang="en-US" sz="2000" dirty="0"/>
              <a:t>borrow ideas from Virtual Circuit (VC) approach but IP datagram still keeps IP address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label-switched </a:t>
            </a:r>
            <a:r>
              <a:rPr lang="en-US" sz="2400" dirty="0">
                <a:solidFill>
                  <a:srgbClr val="FF0000"/>
                </a:solidFill>
              </a:rPr>
              <a:t>router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MPLS </a:t>
            </a:r>
            <a:r>
              <a:rPr lang="en-US" sz="2000" dirty="0">
                <a:solidFill>
                  <a:prstClr val="black"/>
                </a:solidFill>
              </a:rPr>
              <a:t>protocol’s forwarding </a:t>
            </a:r>
            <a:r>
              <a:rPr lang="en-US" sz="2000" dirty="0">
                <a:solidFill>
                  <a:prstClr val="black"/>
                </a:solidFill>
              </a:rPr>
              <a:t>table distinct from IP forwarding tables</a:t>
            </a:r>
          </a:p>
          <a:p>
            <a:endParaRPr lang="en-US" dirty="0" smtClean="0"/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0416" y="6664276"/>
            <a:ext cx="730424" cy="365125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7943DA5-0E2A-482F-A324-BB3C3B9E41F9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50" name="Freeform 4"/>
          <p:cNvSpPr>
            <a:spLocks/>
          </p:cNvSpPr>
          <p:nvPr/>
        </p:nvSpPr>
        <p:spPr bwMode="auto">
          <a:xfrm>
            <a:off x="3576639" y="4841827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1" name="Rectangle 5"/>
          <p:cNvSpPr>
            <a:spLocks noChangeArrowheads="1"/>
          </p:cNvSpPr>
          <p:nvPr/>
        </p:nvSpPr>
        <p:spPr bwMode="auto">
          <a:xfrm>
            <a:off x="2230439" y="4214764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2243138" y="421952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PPP or Ethernet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header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5900738" y="4341764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IP header</a:t>
            </a:r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4111625" y="42020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5765800" y="4197302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7112000" y="4198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7142163" y="4351289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remainder of link-layer frame</a:t>
            </a:r>
          </a:p>
        </p:txBody>
      </p:sp>
      <p:sp>
        <p:nvSpPr>
          <p:cNvPr id="108558" name="Rectangle 25"/>
          <p:cNvSpPr>
            <a:spLocks noChangeArrowheads="1"/>
          </p:cNvSpPr>
          <p:nvPr/>
        </p:nvSpPr>
        <p:spPr bwMode="auto">
          <a:xfrm>
            <a:off x="4100514" y="4200477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59" name="Text Box 7"/>
          <p:cNvSpPr txBox="1">
            <a:spLocks noChangeArrowheads="1"/>
          </p:cNvSpPr>
          <p:nvPr/>
        </p:nvSpPr>
        <p:spPr bwMode="auto">
          <a:xfrm>
            <a:off x="4135438" y="4359227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" charset="0"/>
              </a:rPr>
              <a:t>MPLS header</a:t>
            </a:r>
          </a:p>
        </p:txBody>
      </p:sp>
      <p:sp>
        <p:nvSpPr>
          <p:cNvPr id="108560" name="Rectangle 27"/>
          <p:cNvSpPr>
            <a:spLocks noChangeArrowheads="1"/>
          </p:cNvSpPr>
          <p:nvPr/>
        </p:nvSpPr>
        <p:spPr bwMode="auto">
          <a:xfrm>
            <a:off x="3679826" y="5586364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61" name="Text Box 28"/>
          <p:cNvSpPr txBox="1">
            <a:spLocks noChangeArrowheads="1"/>
          </p:cNvSpPr>
          <p:nvPr/>
        </p:nvSpPr>
        <p:spPr bwMode="auto">
          <a:xfrm>
            <a:off x="4192588" y="5754639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label</a:t>
            </a:r>
          </a:p>
        </p:txBody>
      </p:sp>
      <p:sp>
        <p:nvSpPr>
          <p:cNvPr id="108562" name="Text Box 29"/>
          <p:cNvSpPr txBox="1">
            <a:spLocks noChangeArrowheads="1"/>
          </p:cNvSpPr>
          <p:nvPr/>
        </p:nvSpPr>
        <p:spPr bwMode="auto">
          <a:xfrm>
            <a:off x="5375275" y="5762577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Exp</a:t>
            </a:r>
          </a:p>
        </p:txBody>
      </p:sp>
      <p:sp>
        <p:nvSpPr>
          <p:cNvPr id="108563" name="Text Box 30"/>
          <p:cNvSpPr txBox="1">
            <a:spLocks noChangeArrowheads="1"/>
          </p:cNvSpPr>
          <p:nvPr/>
        </p:nvSpPr>
        <p:spPr bwMode="auto">
          <a:xfrm>
            <a:off x="5932488" y="5770514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08564" name="Text Box 31"/>
          <p:cNvSpPr txBox="1">
            <a:spLocks noChangeArrowheads="1"/>
          </p:cNvSpPr>
          <p:nvPr/>
        </p:nvSpPr>
        <p:spPr bwMode="auto">
          <a:xfrm>
            <a:off x="6202363" y="5767339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TTL</a:t>
            </a:r>
          </a:p>
        </p:txBody>
      </p:sp>
      <p:sp>
        <p:nvSpPr>
          <p:cNvPr id="108565" name="Line 32"/>
          <p:cNvSpPr>
            <a:spLocks noChangeShapeType="1"/>
          </p:cNvSpPr>
          <p:nvPr/>
        </p:nvSpPr>
        <p:spPr bwMode="auto">
          <a:xfrm>
            <a:off x="5411788" y="5595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66" name="Line 33"/>
          <p:cNvSpPr>
            <a:spLocks noChangeShapeType="1"/>
          </p:cNvSpPr>
          <p:nvPr/>
        </p:nvSpPr>
        <p:spPr bwMode="auto">
          <a:xfrm>
            <a:off x="5981700" y="5616527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67" name="Line 34"/>
          <p:cNvSpPr>
            <a:spLocks noChangeShapeType="1"/>
          </p:cNvSpPr>
          <p:nvPr/>
        </p:nvSpPr>
        <p:spPr bwMode="auto">
          <a:xfrm>
            <a:off x="6251575" y="56117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568" name="Text Box 35"/>
          <p:cNvSpPr txBox="1">
            <a:spLocks noChangeArrowheads="1"/>
          </p:cNvSpPr>
          <p:nvPr/>
        </p:nvSpPr>
        <p:spPr bwMode="auto">
          <a:xfrm>
            <a:off x="4351339" y="6262639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08569" name="Text Box 36"/>
          <p:cNvSpPr txBox="1">
            <a:spLocks noChangeArrowheads="1"/>
          </p:cNvSpPr>
          <p:nvPr/>
        </p:nvSpPr>
        <p:spPr bwMode="auto">
          <a:xfrm>
            <a:off x="5522913" y="6257876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08570" name="Text Box 37"/>
          <p:cNvSpPr txBox="1">
            <a:spLocks noChangeArrowheads="1"/>
          </p:cNvSpPr>
          <p:nvPr/>
        </p:nvSpPr>
        <p:spPr bwMode="auto">
          <a:xfrm>
            <a:off x="5949951" y="625470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8571" name="Text Box 38"/>
          <p:cNvSpPr txBox="1">
            <a:spLocks noChangeArrowheads="1"/>
          </p:cNvSpPr>
          <p:nvPr/>
        </p:nvSpPr>
        <p:spPr bwMode="auto">
          <a:xfrm>
            <a:off x="6389688" y="62499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8168" y="5334525"/>
            <a:ext cx="2692660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MPLS router must </a:t>
            </a:r>
            <a:r>
              <a:rPr lang="en-US" dirty="0">
                <a:solidFill>
                  <a:prstClr val="black"/>
                </a:solidFill>
              </a:rPr>
              <a:t>co-exist 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with </a:t>
            </a:r>
            <a:r>
              <a:rPr lang="en-US" dirty="0">
                <a:solidFill>
                  <a:prstClr val="black"/>
                </a:solidFill>
              </a:rPr>
              <a:t>IP-only </a:t>
            </a:r>
            <a:r>
              <a:rPr lang="en-US" dirty="0">
                <a:solidFill>
                  <a:prstClr val="black"/>
                </a:solidFill>
              </a:rPr>
              <a:t>routers</a:t>
            </a:r>
          </a:p>
        </p:txBody>
      </p:sp>
    </p:spTree>
    <p:extLst>
      <p:ext uri="{BB962C8B-B14F-4D97-AF65-F5344CB8AC3E}">
        <p14:creationId xmlns:p14="http://schemas.microsoft.com/office/powerpoint/2010/main" val="7105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E8A7068-A7F0-4C7D-AADE-BF524DE16F12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sv-SE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7319963" y="3236914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5494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5848351" y="2214564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4421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2901951" y="1503364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3671888" y="1746251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3719514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5186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5033964" y="2613026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6291264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6577013" y="2565401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8091489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5676900" y="36480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7599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6062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4398963" y="258445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2947988" y="2449514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3140075" y="28829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6619876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8753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3103563" y="19335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2028825" y="-476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3729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060 h 1734711"/>
              <a:gd name="T4" fmla="*/ 2739004 w 4927600"/>
              <a:gd name="T5" fmla="*/ 723661 h 1734711"/>
              <a:gd name="T6" fmla="*/ 4027115 w 4927600"/>
              <a:gd name="T7" fmla="*/ 1735992 h 1734711"/>
              <a:gd name="T8" fmla="*/ 4927600 w 4927600"/>
              <a:gd name="T9" fmla="*/ 1718309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3576639" y="2528889"/>
            <a:ext cx="5038725" cy="1036637"/>
          </a:xfrm>
          <a:custGeom>
            <a:avLst/>
            <a:gdLst>
              <a:gd name="T0" fmla="*/ 0 w 5039360"/>
              <a:gd name="T1" fmla="*/ 376265 h 1036320"/>
              <a:gd name="T2" fmla="*/ 1249209 w 5039360"/>
              <a:gd name="T3" fmla="*/ 0 h 1036320"/>
              <a:gd name="T4" fmla="*/ 2203886 w 5039360"/>
              <a:gd name="T5" fmla="*/ 1037271 h 1036320"/>
              <a:gd name="T6" fmla="*/ 5037455 w 5039360"/>
              <a:gd name="T7" fmla="*/ 1037271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9639456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10514168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altLang="sv-S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156117" y="4242325"/>
            <a:ext cx="9047303" cy="4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dirty="0">
                <a:solidFill>
                  <a:srgbClr val="CC0000"/>
                </a:solidFill>
                <a:latin typeface="Calibri"/>
              </a:rPr>
              <a:t>IP routing: </a:t>
            </a:r>
            <a:r>
              <a:rPr lang="en-US" altLang="sv-SE" dirty="0">
                <a:solidFill>
                  <a:srgbClr val="000000"/>
                </a:solidFill>
                <a:latin typeface="Calibri"/>
              </a:rPr>
              <a:t>path to destination determined by destination address alone</a:t>
            </a:r>
          </a:p>
        </p:txBody>
      </p:sp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9653743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10487181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156117" y="4869160"/>
            <a:ext cx="9203368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dirty="0">
                <a:solidFill>
                  <a:srgbClr val="CC0000"/>
                </a:solidFill>
                <a:latin typeface="Calibri"/>
              </a:rPr>
              <a:t>MPLS routing: 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path </a:t>
            </a:r>
            <a:r>
              <a:rPr lang="en-US" altLang="sv-SE" i="0" dirty="0" smtClean="0">
                <a:solidFill>
                  <a:srgbClr val="000000"/>
                </a:solidFill>
                <a:latin typeface="Calibri"/>
              </a:rPr>
              <a:t>can 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be based on source </a:t>
            </a:r>
            <a:r>
              <a:rPr lang="en-US" altLang="sv-SE" dirty="0">
                <a:solidFill>
                  <a:srgbClr val="000000"/>
                </a:solidFill>
                <a:latin typeface="Calibri"/>
              </a:rPr>
              <a:t>and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sv-SE" i="0" dirty="0" err="1">
                <a:solidFill>
                  <a:srgbClr val="000000"/>
                </a:solidFill>
                <a:latin typeface="Calibri"/>
              </a:rPr>
              <a:t>dest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. address</a:t>
            </a:r>
          </a:p>
          <a:p>
            <a:pPr marL="457200" lvl="1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altLang="sv-SE" dirty="0">
                <a:solidFill>
                  <a:srgbClr val="C00000"/>
                </a:solidFill>
                <a:latin typeface="Calibri"/>
              </a:rPr>
              <a:t>fast reroute: 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precompute backup routes in case of link failure or congestion (</a:t>
            </a:r>
            <a:r>
              <a:rPr lang="en-US" altLang="sv-SE" i="0" dirty="0" err="1">
                <a:solidFill>
                  <a:srgbClr val="000000"/>
                </a:solidFill>
                <a:latin typeface="Calibri"/>
              </a:rPr>
              <a:t>eg</a:t>
            </a:r>
            <a:r>
              <a:rPr lang="en-US" altLang="sv-SE" i="0" dirty="0">
                <a:solidFill>
                  <a:srgbClr val="000000"/>
                </a:solidFill>
                <a:latin typeface="Calibri"/>
              </a:rPr>
              <a:t> for CDN distribution)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5092701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sv-SE" altLang="sv-SE" sz="180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5524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5659438" y="1331913"/>
            <a:ext cx="474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router (R4)  can use </a:t>
            </a:r>
            <a:r>
              <a:rPr lang="en-US" altLang="sv-S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MPLS routes to A based, e.g., on source address</a:t>
            </a:r>
          </a:p>
          <a:p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(needs MPLS-capable routers)</a:t>
            </a:r>
          </a:p>
        </p:txBody>
      </p:sp>
    </p:spTree>
    <p:extLst>
      <p:ext uri="{BB962C8B-B14F-4D97-AF65-F5344CB8AC3E}">
        <p14:creationId xmlns:p14="http://schemas.microsoft.com/office/powerpoint/2010/main" val="20706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9B7EE75-7288-411A-AA3B-58F2EB7A1B0B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sv-SE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8659" name="Freeform 2"/>
          <p:cNvSpPr>
            <a:spLocks/>
          </p:cNvSpPr>
          <p:nvPr/>
        </p:nvSpPr>
        <p:spPr bwMode="auto">
          <a:xfrm>
            <a:off x="3278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6016626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3408364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6076951" y="3416301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7107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5281613" y="4919664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5635626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4208463" y="3897314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2689226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3459163" y="3433764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3506789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4973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4821239" y="4300539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6078539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6364288" y="4252914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7878764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7327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5464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7386638" y="3956051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5849938" y="43338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4375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2735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2927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7807326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6448426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6373814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6407151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4935539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8540750" y="497522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2890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6419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6153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3367089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3317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  in         out                 out</a:t>
            </a:r>
          </a:p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3381376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3398838" y="211455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3894139" y="1662114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3389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4462464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5030789" y="1670051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4859339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3240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  in         out                 out</a:t>
              </a:r>
            </a:p>
            <a:p>
              <a:pPr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6011864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3371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MPLS forwarding tables</a:t>
            </a:r>
          </a:p>
        </p:txBody>
      </p:sp>
      <p:sp>
        <p:nvSpPr>
          <p:cNvPr id="150" name="TextBox 6"/>
          <p:cNvSpPr txBox="1">
            <a:spLocks noChangeArrowheads="1"/>
          </p:cNvSpPr>
          <p:nvPr/>
        </p:nvSpPr>
        <p:spPr bwMode="auto">
          <a:xfrm>
            <a:off x="6463983" y="979270"/>
            <a:ext cx="42590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800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Flexibilty</a:t>
            </a:r>
            <a:r>
              <a:rPr lang="en-US" altLang="sv-SE" sz="18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allows Traffic Engineering (adapting Routing to suit different purposes; relates to Software-defined Networks)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30" y="984251"/>
            <a:ext cx="4779007" cy="4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379922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prstClr val="black"/>
                </a:solidFill>
              </a:rPr>
              <a:t>NW support for multimedia / </a:t>
            </a:r>
            <a:r>
              <a:rPr lang="sv-SE" sz="2000" b="1" dirty="0" err="1">
                <a:solidFill>
                  <a:prstClr val="black"/>
                </a:solidFill>
              </a:rPr>
              <a:t>QoS</a:t>
            </a:r>
            <a:r>
              <a:rPr lang="sv-SE" sz="2000" b="1" dirty="0">
                <a:solidFill>
                  <a:prstClr val="black"/>
                </a:solidFill>
              </a:rPr>
              <a:t>: </a:t>
            </a:r>
            <a:r>
              <a:rPr lang="sv-SE" sz="2000" i="1" dirty="0">
                <a:solidFill>
                  <a:prstClr val="black"/>
                </a:solidFill>
              </a:rPr>
              <a:t>[</a:t>
            </a:r>
            <a:r>
              <a:rPr lang="sv-SE" sz="2000" i="1" dirty="0" err="1">
                <a:solidFill>
                  <a:prstClr val="black"/>
                </a:solidFill>
              </a:rPr>
              <a:t>Ch</a:t>
            </a:r>
            <a:r>
              <a:rPr lang="sv-SE" sz="2000" i="1" dirty="0">
                <a:solidFill>
                  <a:prstClr val="black"/>
                </a:solidFill>
              </a:rPr>
              <a:t>. </a:t>
            </a:r>
            <a:r>
              <a:rPr lang="sv-SE" sz="2000" i="1" dirty="0" smtClean="0">
                <a:solidFill>
                  <a:prstClr val="black"/>
                </a:solidFill>
              </a:rPr>
              <a:t>9.5 (7.5 6/e) </a:t>
            </a:r>
            <a:r>
              <a:rPr lang="sv-SE" sz="2000" i="1" dirty="0">
                <a:solidFill>
                  <a:prstClr val="black"/>
                </a:solidFill>
              </a:rPr>
              <a:t>]</a:t>
            </a:r>
          </a:p>
          <a:p>
            <a:r>
              <a:rPr lang="en-US" sz="2000" b="1" dirty="0"/>
              <a:t>Improving timing/</a:t>
            </a:r>
            <a:r>
              <a:rPr lang="en-US" sz="2000" b="1" dirty="0" err="1"/>
              <a:t>QoS</a:t>
            </a:r>
            <a:r>
              <a:rPr lang="en-US" sz="2000" b="1" dirty="0"/>
              <a:t> guarantees in Networks </a:t>
            </a:r>
            <a:r>
              <a:rPr lang="en-US" sz="2000" dirty="0"/>
              <a:t>(also related with congestion-control): </a:t>
            </a:r>
            <a:r>
              <a:rPr lang="en-US" sz="2000" dirty="0" smtClean="0"/>
              <a:t>Packet </a:t>
            </a:r>
            <a:r>
              <a:rPr lang="en-US" sz="2000" dirty="0"/>
              <a:t>scheduling and policing </a:t>
            </a:r>
          </a:p>
          <a:p>
            <a:pPr marL="514350" indent="-457200"/>
            <a:r>
              <a:rPr lang="en-US" sz="2000" b="1" dirty="0"/>
              <a:t>A  VC (ATM) approach </a:t>
            </a:r>
            <a:r>
              <a:rPr lang="en-US" sz="2000" i="1" dirty="0"/>
              <a:t>[incl. </a:t>
            </a:r>
            <a:r>
              <a:rPr lang="en-US" sz="2000" i="1" dirty="0" err="1"/>
              <a:t>Ch</a:t>
            </a:r>
            <a:r>
              <a:rPr lang="en-US" sz="2000" i="1" dirty="0"/>
              <a:t> </a:t>
            </a:r>
            <a:r>
              <a:rPr lang="en-US" sz="2000" i="1" dirty="0" smtClean="0"/>
              <a:t>3.7.2 (6e 3.62-3.6.3)]</a:t>
            </a:r>
            <a:endParaRPr lang="en-US" sz="2000" i="1" dirty="0"/>
          </a:p>
          <a:p>
            <a:pPr marL="514350" indent="-457200"/>
            <a:r>
              <a:rPr lang="en-US" sz="2000" b="1" dirty="0"/>
              <a:t>Internet approaches</a:t>
            </a:r>
          </a:p>
          <a:p>
            <a:pPr lvl="1"/>
            <a:r>
              <a:rPr lang="en-US" sz="2000" dirty="0"/>
              <a:t>Diff-</a:t>
            </a:r>
            <a:r>
              <a:rPr lang="en-US" sz="2000" dirty="0" err="1"/>
              <a:t>serv</a:t>
            </a:r>
            <a:r>
              <a:rPr lang="sv-SE" sz="2000" b="1" dirty="0"/>
              <a:t>, </a:t>
            </a:r>
            <a:r>
              <a:rPr lang="en-US" sz="2000" dirty="0" err="1"/>
              <a:t>Int-serv</a:t>
            </a:r>
            <a:r>
              <a:rPr lang="en-US" sz="2000" dirty="0"/>
              <a:t> + RSVP, </a:t>
            </a:r>
          </a:p>
          <a:p>
            <a:pPr lvl="1"/>
            <a:r>
              <a:rPr lang="sv-SE" sz="2000" b="1" dirty="0" err="1"/>
              <a:t>Traffic</a:t>
            </a:r>
            <a:r>
              <a:rPr lang="sv-SE" sz="2000" b="1" dirty="0"/>
              <a:t> </a:t>
            </a:r>
            <a:r>
              <a:rPr lang="sv-SE" sz="2000" b="1" dirty="0" err="1"/>
              <a:t>Engineering</a:t>
            </a:r>
            <a:r>
              <a:rPr lang="sv-SE" sz="2000" b="1" dirty="0"/>
              <a:t> </a:t>
            </a:r>
            <a:r>
              <a:rPr lang="en-US" sz="2000" dirty="0"/>
              <a:t>MPLS </a:t>
            </a:r>
            <a:r>
              <a:rPr lang="en-US" sz="2000" i="1" dirty="0"/>
              <a:t>[incl</a:t>
            </a:r>
            <a:r>
              <a:rPr lang="en-US" sz="2000" i="1" dirty="0" smtClean="0"/>
              <a:t>.</a:t>
            </a:r>
            <a:r>
              <a:rPr lang="en-US" sz="2000" i="1" dirty="0"/>
              <a:t> </a:t>
            </a:r>
            <a:r>
              <a:rPr lang="en-US" sz="2000" i="1" dirty="0" err="1"/>
              <a:t>ch.</a:t>
            </a:r>
            <a:r>
              <a:rPr lang="en-US" sz="2000" i="1" dirty="0"/>
              <a:t> </a:t>
            </a:r>
            <a:r>
              <a:rPr lang="en-US" sz="2000" i="1" dirty="0" smtClean="0"/>
              <a:t>6.5 (</a:t>
            </a:r>
            <a:r>
              <a:rPr lang="en-US" sz="2000" i="1" dirty="0"/>
              <a:t>6</a:t>
            </a:r>
            <a:r>
              <a:rPr lang="en-US" sz="2000" i="1" dirty="0" smtClean="0"/>
              <a:t>/e 5.5)]</a:t>
            </a:r>
            <a:endParaRPr lang="sv-SE" sz="2000" b="1" i="1" dirty="0"/>
          </a:p>
          <a:p>
            <a:r>
              <a:rPr lang="sv-SE" sz="2000" b="1" dirty="0"/>
              <a:t>SDN </a:t>
            </a:r>
            <a:r>
              <a:rPr lang="sv-SE" sz="2000" i="1" dirty="0" smtClean="0"/>
              <a:t>[</a:t>
            </a:r>
            <a:r>
              <a:rPr lang="sv-SE" sz="2000" i="1" dirty="0" err="1" smtClean="0"/>
              <a:t>ch</a:t>
            </a:r>
            <a:r>
              <a:rPr lang="sv-SE" sz="2000" i="1" dirty="0" smtClean="0"/>
              <a:t> </a:t>
            </a:r>
            <a:r>
              <a:rPr lang="sv-SE" sz="2000" i="1" dirty="0"/>
              <a:t>4.4, </a:t>
            </a:r>
            <a:r>
              <a:rPr lang="sv-SE" sz="2000" i="1" dirty="0" smtClean="0"/>
              <a:t>5.5 (cf </a:t>
            </a:r>
            <a:r>
              <a:rPr lang="sv-SE" sz="2000" i="1" dirty="0" err="1"/>
              <a:t>separate</a:t>
            </a:r>
            <a:r>
              <a:rPr lang="sv-SE" sz="2000" i="1" dirty="0"/>
              <a:t> </a:t>
            </a:r>
            <a:r>
              <a:rPr lang="sv-SE" sz="2000" i="1" dirty="0" err="1"/>
              <a:t>notes</a:t>
            </a:r>
            <a:r>
              <a:rPr lang="sv-SE" sz="2000" i="1" dirty="0"/>
              <a:t> @pingpong </a:t>
            </a:r>
            <a:r>
              <a:rPr lang="sv-SE" sz="2000" i="1" dirty="0" err="1"/>
              <a:t>docs</a:t>
            </a:r>
            <a:r>
              <a:rPr lang="sv-SE" sz="2000" i="1" dirty="0"/>
              <a:t>, </a:t>
            </a:r>
            <a:r>
              <a:rPr lang="sv-SE" sz="2000" i="1" dirty="0" err="1" smtClean="0"/>
              <a:t>if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you</a:t>
            </a:r>
            <a:r>
              <a:rPr lang="sv-SE" sz="2000" i="1" dirty="0" smtClean="0"/>
              <a:t> do not </a:t>
            </a:r>
            <a:r>
              <a:rPr lang="sv-SE" sz="2000" i="1" dirty="0" err="1" smtClean="0"/>
              <a:t>have</a:t>
            </a:r>
            <a:r>
              <a:rPr lang="sv-SE" sz="2000" i="1" dirty="0" smtClean="0"/>
              <a:t> access to 7e ]</a:t>
            </a:r>
            <a:endParaRPr lang="sv-SE" sz="2000" i="1" dirty="0"/>
          </a:p>
          <a:p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Internet-of-Things in evolution: more types of traffic/devices…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14430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4116389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4746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35501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48201" y="6210927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665789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326189" y="5950577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10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937376" y="6133139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080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5205413" y="6344277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5900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6543676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7265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4238625" y="5988677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81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384292" y="168907"/>
            <a:ext cx="861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Calibri"/>
              </a:rPr>
              <a:t>Recall: Traditional Internet, </a:t>
            </a:r>
            <a:r>
              <a:rPr lang="en-US" sz="2800" dirty="0" smtClean="0">
                <a:solidFill>
                  <a:srgbClr val="000099"/>
                </a:solidFill>
                <a:latin typeface="Calibri"/>
              </a:rPr>
              <a:t> per-router </a:t>
            </a:r>
            <a:r>
              <a:rPr lang="en-US" sz="2800" dirty="0">
                <a:solidFill>
                  <a:srgbClr val="000099"/>
                </a:solidFill>
                <a:latin typeface="Calibri"/>
              </a:rPr>
              <a:t>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3352233" y="3016012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Algorithm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2041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Individual </a:t>
            </a:r>
            <a:r>
              <a:rPr lang="en-US" sz="2400" dirty="0">
                <a:solidFill>
                  <a:prstClr val="black"/>
                </a:solidFill>
              </a:rPr>
              <a:t>routing algorithm </a:t>
            </a:r>
            <a:r>
              <a:rPr lang="en-US" sz="2400" dirty="0">
                <a:solidFill>
                  <a:prstClr val="black"/>
                </a:solidFill>
              </a:rPr>
              <a:t>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>
                <a:solidFill>
                  <a:prstClr val="black"/>
                </a:solidFill>
              </a:rPr>
              <a:t>interact with each other in control plane to compute forwarding tables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81338" y="3404226"/>
            <a:ext cx="6382224" cy="1053316"/>
            <a:chOff x="1557338" y="3074988"/>
            <a:chExt cx="6382224" cy="1053316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353357" y="4031985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3806488" y="3212143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solidFill>
                  <a:prstClr val="black"/>
                </a:solidFill>
                <a:latin typeface="Tahoma" charset="0"/>
              </a:rPr>
              <a:pPr/>
              <a:t>28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77485" y="2021025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4116389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4786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675817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88517" y="6192839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70610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366505" y="59340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50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977692" y="6116639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120441" y="5900739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3050217" y="3003499"/>
            <a:ext cx="6978041" cy="1102529"/>
            <a:chOff x="1526216" y="3003498"/>
            <a:chExt cx="6978041" cy="1102529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00805" y="3628973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2549" y="300349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>
                  <a:solidFill>
                    <a:prstClr val="black"/>
                  </a:solidFill>
                </a:rPr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60115" y="2735109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3380417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3905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17327" y="145387"/>
            <a:ext cx="76950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separated control plane</a:t>
            </a:r>
          </a:p>
        </p:txBody>
      </p:sp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1918448" y="1039915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A distinct (typically remote) controller interacts with local </a:t>
            </a:r>
            <a:r>
              <a:rPr lang="en-US" b="1" dirty="0">
                <a:solidFill>
                  <a:prstClr val="black"/>
                </a:solidFill>
              </a:rPr>
              <a:t>control</a:t>
            </a:r>
            <a:r>
              <a:rPr lang="en-US" dirty="0">
                <a:solidFill>
                  <a:prstClr val="black"/>
                </a:solidFill>
              </a:rPr>
              <a:t>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79911" y="4687855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7380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5899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4372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6690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5228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49876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3027" y="2127167"/>
                <a:ext cx="205697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prstClr val="white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497415" y="2127166"/>
                <a:ext cx="1968204" cy="34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prstClr val="white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prstClr val="white"/>
                    </a:solidFill>
                  </a:rPr>
                  <a:t>CA</a:t>
                </a: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prstClr val="white"/>
                    </a:solidFill>
                  </a:rPr>
                  <a:t>CA</a:t>
                </a: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prstClr val="white"/>
                    </a:solidFill>
                  </a:rPr>
                  <a:t>CA</a:t>
                </a: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prstClr val="white"/>
                    </a:solidFill>
                  </a:rPr>
                  <a:t>CA</a:t>
                </a: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29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5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813497" y="1838250"/>
            <a:ext cx="2716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compute tables </a:t>
            </a:r>
            <a:r>
              <a:rPr lang="en-US" dirty="0" err="1">
                <a:solidFill>
                  <a:prstClr val="black"/>
                </a:solidFill>
              </a:rPr>
              <a:t>seperately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distribute</a:t>
            </a:r>
          </a:p>
        </p:txBody>
      </p:sp>
    </p:spTree>
    <p:extLst>
      <p:ext uri="{BB962C8B-B14F-4D97-AF65-F5344CB8AC3E}">
        <p14:creationId xmlns:p14="http://schemas.microsoft.com/office/powerpoint/2010/main" val="3581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5807" y="206641"/>
            <a:ext cx="8939336" cy="576064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sz="3200" dirty="0"/>
              <a:t>iming/bandwidth  guarantees  in networks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2315259" y="979818"/>
            <a:ext cx="7780431" cy="97210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dirty="0"/>
              <a:t>ka Quality of Service  (</a:t>
            </a:r>
            <a:r>
              <a:rPr lang="en-US" sz="1800" dirty="0" err="1"/>
              <a:t>QoS</a:t>
            </a:r>
            <a:r>
              <a:rPr lang="en-US" sz="1800" dirty="0"/>
              <a:t>):  </a:t>
            </a:r>
            <a:r>
              <a:rPr lang="en-US" sz="1800" dirty="0" smtClean="0"/>
              <a:t>2-party agreement (NW user – NW provider) on </a:t>
            </a:r>
            <a:endParaRPr lang="en-US" sz="1800" dirty="0"/>
          </a:p>
          <a:p>
            <a:r>
              <a:rPr lang="en-US" sz="1800" dirty="0"/>
              <a:t>Traffic </a:t>
            </a:r>
            <a:r>
              <a:rPr lang="en-US" sz="1800" dirty="0"/>
              <a:t>characteristics (packet rate, sizes, …)</a:t>
            </a:r>
          </a:p>
          <a:p>
            <a:r>
              <a:rPr lang="en-US" sz="1800" dirty="0"/>
              <a:t>Network service guarantees (delay, jitter, loss rate, …)</a:t>
            </a:r>
          </a:p>
          <a:p>
            <a:endParaRPr lang="en-US" sz="1800" dirty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E7B4-E9F2-4569-8896-F2C2497666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5302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1" y="4437112"/>
            <a:ext cx="4895503" cy="2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0753" y="2148504"/>
            <a:ext cx="661267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M</a:t>
            </a:r>
            <a:r>
              <a:rPr lang="en-US" i="1" dirty="0" smtClean="0">
                <a:solidFill>
                  <a:prstClr val="black"/>
                </a:solidFill>
              </a:rPr>
              <a:t>odel </a:t>
            </a:r>
            <a:r>
              <a:rPr lang="en-US" i="1" dirty="0">
                <a:solidFill>
                  <a:prstClr val="black"/>
                </a:solidFill>
              </a:rPr>
              <a:t>for resource sharing and congestion  studies: </a:t>
            </a:r>
            <a:r>
              <a:rPr lang="sv-SE" i="1" dirty="0" err="1">
                <a:solidFill>
                  <a:prstClr val="black"/>
                </a:solidFill>
              </a:rPr>
              <a:t>questions</a:t>
            </a:r>
            <a:r>
              <a:rPr lang="sv-SE" i="1" dirty="0">
                <a:solidFill>
                  <a:prstClr val="black"/>
                </a:solidFill>
              </a:rPr>
              <a:t>/</a:t>
            </a:r>
            <a:r>
              <a:rPr lang="sv-SE" i="1" dirty="0" err="1">
                <a:solidFill>
                  <a:prstClr val="black"/>
                </a:solidFill>
              </a:rPr>
              <a:t>principles</a:t>
            </a:r>
            <a:r>
              <a:rPr lang="sv-SE" i="1" dirty="0">
                <a:solidFill>
                  <a:prstClr val="black"/>
                </a:solidFill>
              </a:rPr>
              <a:t> for </a:t>
            </a:r>
            <a:r>
              <a:rPr lang="sv-SE" i="1" dirty="0" err="1">
                <a:solidFill>
                  <a:prstClr val="black"/>
                </a:solidFill>
              </a:rPr>
              <a:t>QoS</a:t>
            </a:r>
            <a:r>
              <a:rPr lang="sv-SE" i="1" dirty="0">
                <a:solidFill>
                  <a:prstClr val="black"/>
                </a:solidFill>
              </a:rPr>
              <a:t> in </a:t>
            </a:r>
            <a:r>
              <a:rPr lang="sv-SE" i="1" dirty="0" err="1">
                <a:solidFill>
                  <a:prstClr val="black"/>
                </a:solidFill>
              </a:rPr>
              <a:t>Network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 smtClean="0">
                <a:solidFill>
                  <a:prstClr val="black"/>
                </a:solidFill>
              </a:rPr>
              <a:t>Core</a:t>
            </a:r>
            <a:endParaRPr lang="sv-SE" i="1" dirty="0" smtClean="0">
              <a:solidFill>
                <a:prstClr val="black"/>
              </a:solidFill>
            </a:endParaRPr>
          </a:p>
          <a:p>
            <a:endParaRPr lang="en-U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prstClr val="black"/>
                </a:solidFill>
              </a:rPr>
              <a:t>Distinguish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traffic</a:t>
            </a:r>
            <a:r>
              <a:rPr lang="sv-SE" dirty="0">
                <a:solidFill>
                  <a:prstClr val="black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Control </a:t>
            </a:r>
            <a:r>
              <a:rPr lang="sv-SE" dirty="0" err="1">
                <a:solidFill>
                  <a:prstClr val="black"/>
                </a:solidFill>
              </a:rPr>
              <a:t>offered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load</a:t>
            </a:r>
            <a:r>
              <a:rPr lang="sv-SE" dirty="0">
                <a:solidFill>
                  <a:prstClr val="black"/>
                </a:solidFill>
              </a:rPr>
              <a:t>? (</a:t>
            </a:r>
            <a:r>
              <a:rPr lang="sv-SE" dirty="0" err="1">
                <a:solidFill>
                  <a:prstClr val="black"/>
                </a:solidFill>
              </a:rPr>
              <a:t>isolate</a:t>
            </a:r>
            <a:r>
              <a:rPr lang="sv-SE" dirty="0">
                <a:solidFill>
                  <a:prstClr val="black"/>
                </a:solidFill>
              </a:rPr>
              <a:t> different ”</a:t>
            </a:r>
            <a:r>
              <a:rPr lang="sv-SE" dirty="0" err="1">
                <a:solidFill>
                  <a:prstClr val="black"/>
                </a:solidFill>
              </a:rPr>
              <a:t>streams</a:t>
            </a:r>
            <a:r>
              <a:rPr lang="sv-SE" dirty="0">
                <a:solidFill>
                  <a:prstClr val="black"/>
                </a:solidFill>
              </a:rPr>
              <a:t>”?)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prstClr val="black"/>
                </a:solidFill>
              </a:rPr>
              <a:t>Allocate</a:t>
            </a:r>
            <a:r>
              <a:rPr lang="sv-SE" dirty="0" smtClean="0">
                <a:solidFill>
                  <a:prstClr val="black"/>
                </a:solidFill>
              </a:rPr>
              <a:t>: </a:t>
            </a:r>
            <a:r>
              <a:rPr lang="sv-SE" dirty="0" err="1" smtClean="0">
                <a:solidFill>
                  <a:prstClr val="black"/>
                </a:solidFill>
              </a:rPr>
              <a:t>resources</a:t>
            </a:r>
            <a:r>
              <a:rPr lang="sv-SE" dirty="0">
                <a:solidFill>
                  <a:prstClr val="black"/>
                </a:solidFill>
              </a:rPr>
              <a:t>?  (</a:t>
            </a:r>
            <a:r>
              <a:rPr lang="sv-SE" dirty="0" err="1">
                <a:solidFill>
                  <a:prstClr val="black"/>
                </a:solidFill>
              </a:rPr>
              <a:t>utilization</a:t>
            </a:r>
            <a:r>
              <a:rPr lang="sv-SE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Control </a:t>
            </a:r>
            <a:r>
              <a:rPr lang="sv-SE" dirty="0" err="1">
                <a:solidFill>
                  <a:prstClr val="black"/>
                </a:solidFill>
              </a:rPr>
              <a:t>acceptance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of</a:t>
            </a:r>
            <a:r>
              <a:rPr lang="sv-SE" dirty="0">
                <a:solidFill>
                  <a:prstClr val="black"/>
                </a:solidFill>
              </a:rPr>
              <a:t> new sessions?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14839" y="2148504"/>
            <a:ext cx="4521029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75000"/>
              <a:defRPr/>
            </a:pPr>
            <a:r>
              <a:rPr lang="en-US" i="1" kern="0" dirty="0" smtClean="0">
                <a:solidFill>
                  <a:prstClr val="black"/>
                </a:solidFill>
              </a:rPr>
              <a:t>Tasks for the NW core: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Packet </a:t>
            </a:r>
            <a:r>
              <a:rPr lang="en-US" kern="0" dirty="0">
                <a:solidFill>
                  <a:prstClr val="black"/>
                </a:solidFill>
              </a:rPr>
              <a:t>classification &amp; scheduling (bandwidth allocation)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Traffic shaping/policing (enforce contract terms)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Admission control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43" y="773798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Vertically integrated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Closed, proprietary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Slow innovation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891764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3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33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964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133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34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Horizontal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Open interfaces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Rapid innovation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5257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261720" y="3484471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707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27583" y="2526268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70583" y="2514600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5392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2059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6333140"/>
            <a:ext cx="2071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* Slide  courtesy: N. McKeown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37092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ahoma" charset="0"/>
              </a:rPr>
              <a:t>5-</a:t>
            </a:r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30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66925" y="236539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77485" y="1872856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102529"/>
              <a:chOff x="1526216" y="3003498"/>
              <a:chExt cx="6978041" cy="1102529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00805" y="3628973"/>
                <a:ext cx="622286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>
                    <a:solidFill>
                      <a:prstClr val="black"/>
                    </a:solidFill>
                  </a:rPr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>
                    <a:solidFill>
                      <a:prstClr val="black"/>
                    </a:solidFill>
                  </a:rPr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2549" y="3003498"/>
                <a:ext cx="721672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>
                    <a:solidFill>
                      <a:prstClr val="black"/>
                    </a:solidFill>
                  </a:rPr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>
                    <a:solidFill>
                      <a:prstClr val="black"/>
                    </a:solidFill>
                  </a:rPr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3027" y="2127167"/>
                  <a:ext cx="2056973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prstClr val="white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97415" y="2127166"/>
                  <a:ext cx="1968204" cy="346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prstClr val="white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prstClr val="white"/>
                      </a:solidFill>
                    </a:rPr>
                    <a:t>CA</a:t>
                  </a: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prstClr val="white"/>
                      </a:solidFill>
                    </a:rPr>
                    <a:t>CA</a:t>
                  </a: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prstClr val="white"/>
                      </a:solidFill>
                    </a:rPr>
                    <a:t>CA</a:t>
                  </a: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prstClr val="white"/>
                      </a:solidFill>
                    </a:rPr>
                    <a:t>CA</a:t>
                  </a:r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672170" y="4974168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>
                  <a:solidFill>
                    <a:prstClr val="black"/>
                  </a:solidFill>
                </a:rPr>
                <a:t>generalized“ flow-based” forwarding (e.g., OpenFlow)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9114197" y="3506319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>
                  <a:solidFill>
                    <a:prstClr val="black"/>
                  </a:solidFill>
                </a:rPr>
                <a:t>control, data plane separation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8581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>
                <a:solidFill>
                  <a:srgbClr val="000090"/>
                </a:solidFill>
              </a:rPr>
              <a:t>. </a:t>
            </a:r>
            <a:r>
              <a:rPr lang="en-US" i="1" dirty="0">
                <a:solidFill>
                  <a:prstClr val="black"/>
                </a:solidFill>
              </a:rPr>
              <a:t>control plane functions external to data-plane switches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8196037" y="1468339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3539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8" name="Oval 477"/>
          <p:cNvSpPr/>
          <p:nvPr/>
        </p:nvSpPr>
        <p:spPr bwMode="auto">
          <a:xfrm>
            <a:off x="4538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9" name="Oval 478"/>
          <p:cNvSpPr/>
          <p:nvPr/>
        </p:nvSpPr>
        <p:spPr bwMode="auto">
          <a:xfrm>
            <a:off x="7351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7211" y="106553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03460" y="901426"/>
            <a:ext cx="2263086" cy="798506"/>
            <a:chOff x="111998" y="1037741"/>
            <a:chExt cx="2273067" cy="590931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>
                  <a:solidFill>
                    <a:prstClr val="black"/>
                  </a:solidFill>
                </a:rPr>
                <a:t>programmable control applications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7479993" y="210698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537725" y="1306406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routing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4565162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</a:rPr>
              <a:t>access control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7308612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</a:rPr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solidFill>
                  <a:prstClr val="black"/>
                </a:solidFill>
              </a:rPr>
              <a:t>balance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solidFill>
                  <a:prstClr val="black"/>
                </a:solidFill>
                <a:latin typeface="Tahoma" charset="0"/>
              </a:rPr>
              <a:pPr/>
              <a:t>31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66926" y="236539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4164" y="4157211"/>
            <a:ext cx="6135443" cy="2287691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000" dirty="0"/>
              <a:t>fast, </a:t>
            </a:r>
            <a:r>
              <a:rPr lang="en-US" sz="2000" dirty="0" smtClean="0"/>
              <a:t>simple, for data-plane </a:t>
            </a:r>
            <a:r>
              <a:rPr lang="en-US" sz="2000" dirty="0"/>
              <a:t>forwarding  in </a:t>
            </a:r>
            <a:r>
              <a:rPr lang="en-US" sz="2000" dirty="0" smtClean="0"/>
              <a:t>H/W</a:t>
            </a:r>
            <a:endParaRPr lang="en-US" sz="2000" dirty="0"/>
          </a:p>
          <a:p>
            <a:r>
              <a:rPr lang="en-US" sz="2000" dirty="0"/>
              <a:t>switch flow </a:t>
            </a:r>
            <a:r>
              <a:rPr lang="en-US" sz="2000" dirty="0" smtClean="0"/>
              <a:t>table: computed </a:t>
            </a:r>
            <a:r>
              <a:rPr lang="en-US" sz="2000" dirty="0"/>
              <a:t>by controller</a:t>
            </a:r>
          </a:p>
          <a:p>
            <a:r>
              <a:rPr lang="en-US" sz="2000" dirty="0"/>
              <a:t>API for table-based switch control (e.g., OpenFlow)</a:t>
            </a:r>
          </a:p>
          <a:p>
            <a:r>
              <a:rPr lang="en-US" sz="20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6514228" y="1414364"/>
            <a:ext cx="4036591" cy="5169840"/>
            <a:chOff x="4990227" y="910464"/>
            <a:chExt cx="4036591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350812" y="4936685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305146" y="2474327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466580" y="3090332"/>
                <a:ext cx="248010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SDN Controller</a:t>
                </a:r>
              </a:p>
              <a:p>
                <a:pPr algn="ctr"/>
                <a:r>
                  <a:rPr lang="en-US" sz="1600" dirty="0">
                    <a:solidFill>
                      <a:prstClr val="black"/>
                    </a:solidFill>
                  </a:rPr>
                  <a:t>(network operating system)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routing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203888" y="1997637"/>
                <a:ext cx="850168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control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7003378" y="1007037"/>
                <a:ext cx="915635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balance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>
                  <a:solidFill>
                    <a:prstClr val="black"/>
                  </a:solidFill>
                </a:rPr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>
                  <a:solidFill>
                    <a:prstClr val="black"/>
                  </a:solidFill>
                </a:rPr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>
                  <a:solidFill>
                    <a:prstClr val="black"/>
                  </a:solidFill>
                </a:rPr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>
                  <a:solidFill>
                    <a:prstClr val="black"/>
                  </a:solidFill>
                </a:rPr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6309895" y="1147463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7033" y="6558682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32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66926" y="236539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</a:t>
            </a:r>
            <a:r>
              <a:rPr lang="en-US" sz="3600" dirty="0">
                <a:solidFill>
                  <a:srgbClr val="C00000"/>
                </a:solidFill>
                <a:latin typeface="Gill Sans MT" charset="0"/>
              </a:rPr>
              <a:t>SDN controller</a:t>
            </a: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299269" y="2757985"/>
            <a:ext cx="5857879" cy="2499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maintains </a:t>
            </a:r>
            <a:r>
              <a:rPr lang="en-US" sz="2000" dirty="0">
                <a:solidFill>
                  <a:prstClr val="black"/>
                </a:solidFill>
              </a:rPr>
              <a:t>network state information</a:t>
            </a:r>
          </a:p>
          <a:p>
            <a:r>
              <a:rPr lang="en-US" sz="2000" dirty="0">
                <a:solidFill>
                  <a:prstClr val="black"/>
                </a:solidFill>
              </a:rPr>
              <a:t>interacts with network control applications “</a:t>
            </a:r>
            <a:r>
              <a:rPr lang="en-US" sz="2000" dirty="0" smtClean="0">
                <a:solidFill>
                  <a:prstClr val="black"/>
                </a:solidFill>
              </a:rPr>
              <a:t>above” (northbound API)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interacts with network switches “below” (</a:t>
            </a:r>
            <a:r>
              <a:rPr lang="en-US" sz="2000" dirty="0" smtClean="0">
                <a:solidFill>
                  <a:prstClr val="black"/>
                </a:solidFill>
              </a:rPr>
              <a:t>southbound API)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implemented as </a:t>
            </a:r>
            <a:r>
              <a:rPr lang="en-US" sz="2000" b="1" i="1" dirty="0">
                <a:solidFill>
                  <a:prstClr val="black"/>
                </a:solidFill>
              </a:rPr>
              <a:t>distributed system</a:t>
            </a:r>
            <a:r>
              <a:rPr lang="en-US" sz="2000" dirty="0">
                <a:solidFill>
                  <a:prstClr val="black"/>
                </a:solidFill>
              </a:rPr>
              <a:t> for performance, scalability, </a:t>
            </a:r>
            <a:r>
              <a:rPr lang="en-US" sz="2000" dirty="0" smtClean="0">
                <a:solidFill>
                  <a:prstClr val="black"/>
                </a:solidFill>
              </a:rPr>
              <a:t>robustness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9874812" y="5440585"/>
            <a:ext cx="622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9829146" y="2978227"/>
            <a:ext cx="7216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96719" y="5033567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6716283" y="3213236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688667" y="5329901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6514227" y="3550653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466580" y="3090332"/>
              <a:ext cx="24801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SDN Controller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(network operating system)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61708" y="1562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89915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routing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24629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03888" y="1997637"/>
              <a:ext cx="85016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control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54838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03378" y="1007037"/>
              <a:ext cx="915635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balance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10151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176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185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0177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8174716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8170779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7031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7231908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098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082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111026" y="5099337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4429" y="6609668"/>
            <a:ext cx="548655" cy="1640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ahoma" charset="0"/>
              </a:rPr>
              <a:t>5-</a:t>
            </a:r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33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66926" y="236539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191546" y="1441061"/>
            <a:ext cx="6092054" cy="1649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000" dirty="0">
                <a:solidFill>
                  <a:prstClr val="black"/>
                </a:solidFill>
              </a:rPr>
              <a:t>“brains” of control: </a:t>
            </a:r>
            <a:r>
              <a:rPr lang="en-US" sz="2000" dirty="0" smtClean="0">
                <a:solidFill>
                  <a:prstClr val="black"/>
                </a:solidFill>
              </a:rPr>
              <a:t>for control </a:t>
            </a:r>
            <a:r>
              <a:rPr lang="en-US" sz="2000" dirty="0">
                <a:solidFill>
                  <a:prstClr val="black"/>
                </a:solidFill>
              </a:rPr>
              <a:t>functions using lower-level services, API provided by SDN controller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unbundled: </a:t>
            </a:r>
            <a:r>
              <a:rPr lang="en-US" sz="2000" dirty="0">
                <a:solidFill>
                  <a:prstClr val="black"/>
                </a:solidFill>
              </a:rPr>
              <a:t>can be provided by 3</a:t>
            </a:r>
            <a:r>
              <a:rPr lang="en-US" sz="2000" baseline="30000" dirty="0">
                <a:solidFill>
                  <a:prstClr val="black"/>
                </a:solidFill>
              </a:rPr>
              <a:t>rd</a:t>
            </a:r>
            <a:r>
              <a:rPr lang="en-US" sz="2000" dirty="0">
                <a:solidFill>
                  <a:prstClr val="black"/>
                </a:solidFill>
              </a:rPr>
              <a:t> party: distinct from routing vendor, or SDN </a:t>
            </a:r>
            <a:r>
              <a:rPr lang="en-US" sz="2000" dirty="0" smtClean="0">
                <a:solidFill>
                  <a:prstClr val="black"/>
                </a:solidFill>
              </a:rPr>
              <a:t>controller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9874812" y="5440585"/>
            <a:ext cx="622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9829146" y="2978227"/>
            <a:ext cx="7216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>
                <a:solidFill>
                  <a:prstClr val="black"/>
                </a:solidFill>
              </a:rPr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96719" y="5033567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6716283" y="3213236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688667" y="5329901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6514227" y="3550653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466580" y="3090332"/>
              <a:ext cx="24801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SDN Controller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(network operating system)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61708" y="156220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89915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routing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24629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03888" y="1997637"/>
              <a:ext cx="85016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control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54838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03378" y="1007037"/>
              <a:ext cx="915635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balance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10151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176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185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0177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8174716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8170779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7031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7231908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>
                <a:solidFill>
                  <a:prstClr val="black"/>
                </a:solidFill>
              </a:rPr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21274" y="3090499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8973" y="653819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34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3865231" y="2082089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7301282" y="1910775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4003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003739" y="4779179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4088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4020430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4408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4299733" y="4140643"/>
            <a:ext cx="1298753" cy="459826"/>
            <a:chOff x="3102287" y="457817"/>
            <a:chExt cx="1494587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02287" y="541671"/>
              <a:ext cx="1494587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Link-state info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7406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switch info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5714970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host info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171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47390" y="541671"/>
              <a:ext cx="140439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statistics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6969050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flow tables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6191424" y="3073207"/>
            <a:ext cx="57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…  </a:t>
            </a:r>
            <a:endParaRPr lang="en-US" sz="3200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6737945" y="3979420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…  </a:t>
            </a:r>
            <a:endParaRPr lang="en-US" sz="3200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4924736" y="4871858"/>
            <a:ext cx="1257452" cy="297517"/>
            <a:chOff x="3128876" y="457775"/>
            <a:chExt cx="1432326" cy="477012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9705" y="457775"/>
              <a:ext cx="1139747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OpenFlow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6793968" y="4876640"/>
            <a:ext cx="1244650" cy="315520"/>
            <a:chOff x="3128876" y="457817"/>
            <a:chExt cx="1432326" cy="471957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4483" y="484746"/>
              <a:ext cx="810198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SNMP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6176725" y="4585148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…  </a:t>
            </a:r>
            <a:endParaRPr lang="en-US" sz="3200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4892750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6122166" y="1867090"/>
            <a:ext cx="5611" cy="311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4130438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4003740" y="2182259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4493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network graph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460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intent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5684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solidFill>
                    <a:prstClr val="black"/>
                  </a:solidFill>
                  <a:latin typeface="Arial"/>
                  <a:cs typeface="Arial"/>
                </a:rPr>
                <a:t>RESTful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API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6806722" y="2399634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60000"/>
                    <a:lumOff val="40000"/>
                  </a:srgbClr>
                </a:solidFill>
              </a:rPr>
              <a:t>…  </a:t>
            </a:r>
            <a:endParaRPr lang="en-US" sz="3200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4234619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4085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017875" y="3521590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SDN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controller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4995457" y="5780475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4130860" y="5724972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4385957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routing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599653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203888" y="1997637"/>
              <a:ext cx="85016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control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789546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003378" y="1007037"/>
              <a:ext cx="915635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</a:rPr>
                <a:t>balance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67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9086569" y="4626243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9287078" y="5170005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2066925" y="236539"/>
            <a:ext cx="8380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Zooming in: </a:t>
            </a:r>
            <a:r>
              <a:rPr lang="en-US" sz="3600" dirty="0" smtClean="0">
                <a:solidFill>
                  <a:srgbClr val="C00000"/>
                </a:solidFill>
                <a:latin typeface="Gill Sans MT" charset="0"/>
              </a:rPr>
              <a:t>components </a:t>
            </a:r>
            <a:r>
              <a:rPr lang="en-US" sz="3600" dirty="0">
                <a:solidFill>
                  <a:srgbClr val="C00000"/>
                </a:solidFill>
                <a:latin typeface="Gill Sans MT" charset="0"/>
              </a:rPr>
              <a:t>of SDN controller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293" y="4804222"/>
            <a:ext cx="335228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</a:rPr>
              <a:t>communication layer</a:t>
            </a:r>
            <a:r>
              <a:rPr lang="en-US" dirty="0">
                <a:solidFill>
                  <a:prstClr val="black"/>
                </a:solidFill>
              </a:rPr>
              <a:t>: communicate between SDN controller and controlled switches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57561" y="3120682"/>
            <a:ext cx="33074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N</a:t>
            </a:r>
            <a:r>
              <a:rPr lang="en-US" dirty="0">
                <a:solidFill>
                  <a:srgbClr val="CC0000"/>
                </a:solidFill>
              </a:rPr>
              <a:t>etwork-wide state management layer</a:t>
            </a:r>
            <a:r>
              <a:rPr lang="en-US" dirty="0">
                <a:solidFill>
                  <a:prstClr val="black"/>
                </a:solidFill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</a:rPr>
              <a:t>distributed database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69311" y="2076962"/>
            <a:ext cx="323861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Interface layer to network control apps:  </a:t>
            </a:r>
            <a:r>
              <a:rPr lang="en-US" dirty="0">
                <a:solidFill>
                  <a:prstClr val="black"/>
                </a:solidFill>
              </a:rPr>
              <a:t>abstractions API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35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/>
              <a:t>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4302501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NW support for multimedia / </a:t>
            </a:r>
            <a:r>
              <a:rPr lang="sv-SE" sz="2000" b="1" dirty="0" err="1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sv-SE" sz="2000" i="1" dirty="0" err="1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9.5 (7.5 6/e) 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Improving timing/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</a:rPr>
              <a:t>QoS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guarantees in Networks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(also related with congestion-control):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Packet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  VC (ATM) approach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[incl.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3.7.2 (6e 3.62-3.6.3)]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457200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Internet approaches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Diff-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serv</a:t>
            </a: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+ RSVP, </a:t>
            </a:r>
          </a:p>
          <a:p>
            <a:pPr lvl="1"/>
            <a:r>
              <a:rPr lang="sv-SE" sz="2000" b="1" dirty="0" err="1">
                <a:solidFill>
                  <a:schemeClr val="bg1">
                    <a:lumMod val="65000"/>
                  </a:schemeClr>
                </a:solidFill>
              </a:rPr>
              <a:t>Traffic</a:t>
            </a: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65000"/>
                  </a:schemeClr>
                </a:solidFill>
              </a:rPr>
              <a:t>Engineering</a:t>
            </a: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MPLS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[incl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ch.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6.5 (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/e 5.5)]</a:t>
            </a:r>
            <a:endParaRPr lang="sv-SE" sz="2000" b="1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SDN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4.4, 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5.5 (cf </a:t>
            </a:r>
            <a:r>
              <a:rPr lang="sv-SE" sz="2000" i="1" dirty="0" err="1">
                <a:solidFill>
                  <a:schemeClr val="bg1">
                    <a:lumMod val="65000"/>
                  </a:schemeClr>
                </a:solidFill>
              </a:rPr>
              <a:t>separate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i="1" dirty="0" err="1">
                <a:solidFill>
                  <a:schemeClr val="bg1">
                    <a:lumMod val="65000"/>
                  </a:schemeClr>
                </a:solidFill>
              </a:rPr>
              <a:t>notes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 @pingpong </a:t>
            </a:r>
            <a:r>
              <a:rPr lang="sv-SE" sz="2000" i="1" dirty="0" err="1">
                <a:solidFill>
                  <a:schemeClr val="bg1">
                    <a:lumMod val="65000"/>
                  </a:schemeClr>
                </a:solidFill>
              </a:rPr>
              <a:t>docs</a:t>
            </a:r>
            <a:r>
              <a:rPr lang="sv-SE" sz="20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if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do not </a:t>
            </a:r>
            <a:r>
              <a:rPr lang="sv-SE" sz="2000" i="1" dirty="0" err="1" smtClean="0">
                <a:solidFill>
                  <a:schemeClr val="bg1">
                    <a:lumMod val="65000"/>
                  </a:schemeClr>
                </a:solidFill>
              </a:rPr>
              <a:t>have</a:t>
            </a:r>
            <a:r>
              <a:rPr lang="sv-SE" sz="2000" i="1" dirty="0" smtClean="0">
                <a:solidFill>
                  <a:schemeClr val="bg1">
                    <a:lumMod val="65000"/>
                  </a:schemeClr>
                </a:solidFill>
              </a:rPr>
              <a:t> access to 7e ]</a:t>
            </a:r>
            <a:endParaRPr lang="sv-SE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/>
              <a:t>Internet-of-Things in evolution: more types of traffic/devices… </a:t>
            </a:r>
            <a:r>
              <a:rPr lang="en-US" sz="2000" i="1" dirty="0"/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20803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6372" y="3058"/>
            <a:ext cx="8219256" cy="761646"/>
          </a:xfrm>
        </p:spPr>
        <p:txBody>
          <a:bodyPr/>
          <a:lstStyle/>
          <a:p>
            <a:r>
              <a:rPr lang="en-US" dirty="0" smtClean="0"/>
              <a:t>Recall: Internet 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2279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a</a:t>
            </a:r>
            <a:r>
              <a:rPr lang="sv-SE" dirty="0" err="1">
                <a:solidFill>
                  <a:prstClr val="black"/>
                </a:solidFill>
              </a:rPr>
              <a:t>pprox</a:t>
            </a:r>
            <a:r>
              <a:rPr lang="sv-SE" dirty="0">
                <a:solidFill>
                  <a:prstClr val="black"/>
                </a:solidFill>
              </a:rPr>
              <a:t> 10 yrs </a:t>
            </a:r>
            <a:r>
              <a:rPr lang="sv-SE" dirty="0" err="1">
                <a:solidFill>
                  <a:prstClr val="black"/>
                </a:solidFill>
              </a:rPr>
              <a:t>ago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6672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c</a:t>
            </a:r>
            <a:r>
              <a:rPr lang="sv-SE" dirty="0" err="1">
                <a:solidFill>
                  <a:prstClr val="black"/>
                </a:solidFill>
              </a:rPr>
              <a:t>ontinuous</a:t>
            </a:r>
            <a:r>
              <a:rPr lang="sv-SE" dirty="0">
                <a:solidFill>
                  <a:prstClr val="black"/>
                </a:solidFill>
              </a:rPr>
              <a:t> evolution ….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14498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9" y="1916833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1F497D">
                    <a:lumMod val="75000"/>
                  </a:srgb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rgbClr val="1F497D">
                  <a:lumMod val="75000"/>
                </a:srgb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9138" y="3093938"/>
          <a:ext cx="7562850" cy="2927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6123"/>
                <a:gridCol w="2880330"/>
                <a:gridCol w="1656190"/>
                <a:gridCol w="1800207"/>
              </a:tblGrid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SONET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Synchronous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WDM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Wavelength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Division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/VSAT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 Radio</a:t>
                      </a:r>
                    </a:p>
                  </a:txBody>
                  <a:tcPr marT="45740" marB="457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Twisted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pair / Fiber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optics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BPL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 over Power Lines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 Interoperability for Microwave Access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rules~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rules!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(IEC 61850)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Ethernet rules?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sv-SE" sz="1200" b="1" dirty="0" smtClean="0"/>
                        <a:t>Hint: </a:t>
                      </a:r>
                      <a:r>
                        <a:rPr lang="sv-SE" sz="1200" b="1" baseline="0" dirty="0" smtClean="0"/>
                        <a:t> not </a:t>
                      </a:r>
                      <a:r>
                        <a:rPr lang="sv-SE" sz="1200" b="1" baseline="0" dirty="0" err="1" smtClean="0"/>
                        <a:t>always</a:t>
                      </a:r>
                      <a:endParaRPr lang="sv-SE" sz="1200" b="1" dirty="0" smtClean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1261963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2" descr="http://cockelshells.files.wordpress.com/2010/09/map-dragon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2535139"/>
            <a:ext cx="1163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TempPermanent\arrow_thi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156563">
            <a:off x="2937014" y="2321380"/>
            <a:ext cx="319568" cy="9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11"/>
          <p:cNvSpPr>
            <a:spLocks noChangeArrowheads="1"/>
          </p:cNvSpPr>
          <p:nvPr/>
        </p:nvSpPr>
        <p:spPr bwMode="auto">
          <a:xfrm>
            <a:off x="3413125" y="2601813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sz="2000">
                <a:solidFill>
                  <a:prstClr val="black"/>
                </a:solidFill>
              </a:rPr>
              <a:t>“Here be SCADA”</a:t>
            </a:r>
            <a:endParaRPr lang="sv-SE" altLang="sv-SE" sz="2000">
              <a:solidFill>
                <a:prstClr val="black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187826" y="749201"/>
            <a:ext cx="360363" cy="3313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3095" name="Rectangle 5"/>
          <p:cNvSpPr>
            <a:spLocks noChangeArrowheads="1"/>
          </p:cNvSpPr>
          <p:nvPr/>
        </p:nvSpPr>
        <p:spPr bwMode="auto">
          <a:xfrm rot="-2666758">
            <a:off x="1828800" y="3424138"/>
            <a:ext cx="170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>
                <a:solidFill>
                  <a:prstClr val="black"/>
                </a:solidFill>
              </a:rPr>
              <a:t>Communication</a:t>
            </a:r>
          </a:p>
          <a:p>
            <a:pPr eaLnBrk="1" hangingPunct="1"/>
            <a:r>
              <a:rPr lang="en-US" altLang="sv-SE" b="1">
                <a:solidFill>
                  <a:prstClr val="black"/>
                </a:solidFill>
              </a:rPr>
              <a:t>technologies</a:t>
            </a:r>
            <a:endParaRPr lang="sv-SE" altLang="sv-SE" b="1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0" y="1766788"/>
            <a:ext cx="0" cy="424815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51763" y="1742976"/>
            <a:ext cx="0" cy="4271963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3319364"/>
            <a:ext cx="11350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399464" y="3286026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  <a:cs typeface="Arial" charset="0"/>
              </a:rPr>
              <a:t>?</a:t>
            </a: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00" name="Rectangle 31"/>
          <p:cNvSpPr>
            <a:spLocks noChangeArrowheads="1"/>
          </p:cNvSpPr>
          <p:nvPr/>
        </p:nvSpPr>
        <p:spPr bwMode="auto">
          <a:xfrm rot="-2666758">
            <a:off x="1809483" y="4862083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 dirty="0">
                <a:solidFill>
                  <a:prstClr val="black"/>
                </a:solidFill>
              </a:rPr>
              <a:t>Communication</a:t>
            </a:r>
          </a:p>
          <a:p>
            <a:pPr eaLnBrk="1" hangingPunct="1"/>
            <a:r>
              <a:rPr lang="en-US" altLang="sv-SE" b="1" dirty="0">
                <a:solidFill>
                  <a:prstClr val="black"/>
                </a:solidFill>
              </a:rPr>
              <a:t>protocols</a:t>
            </a:r>
            <a:endParaRPr lang="sv-SE" altLang="sv-SE" b="1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012238" y="59244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2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4779863"/>
            <a:ext cx="11350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8399464" y="4746526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  <a:cs typeface="Arial" charset="0"/>
              </a:rPr>
              <a:t>?</a:t>
            </a: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17"/>
          <p:cNvSpPr>
            <a:spLocks noGrp="1"/>
          </p:cNvSpPr>
          <p:nvPr>
            <p:ph type="title"/>
          </p:nvPr>
        </p:nvSpPr>
        <p:spPr>
          <a:xfrm>
            <a:off x="524106" y="120852"/>
            <a:ext cx="9915768" cy="576064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Example: </a:t>
            </a:r>
            <a:r>
              <a:rPr lang="en-US" altLang="sv-SE" sz="3200" dirty="0" smtClean="0"/>
              <a:t>Data </a:t>
            </a:r>
            <a:r>
              <a:rPr lang="en-US" altLang="sv-SE" sz="3200" dirty="0"/>
              <a:t>networking technologies </a:t>
            </a:r>
            <a:r>
              <a:rPr lang="en-US" altLang="sv-SE" sz="3200" dirty="0"/>
              <a:t> </a:t>
            </a:r>
            <a:r>
              <a:rPr lang="en-US" altLang="sv-SE" sz="3200" dirty="0"/>
              <a:t>in Smart Grids</a:t>
            </a:r>
            <a:endParaRPr lang="el-GR" altLang="sv-SE" sz="3200" dirty="0"/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8102900" y="6126064"/>
            <a:ext cx="20701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>
                <a:solidFill>
                  <a:prstClr val="black"/>
                </a:solidFill>
              </a:rPr>
              <a:t>Slides: </a:t>
            </a:r>
            <a:r>
              <a:rPr lang="en-US" altLang="sv-SE" sz="1400" dirty="0" err="1">
                <a:solidFill>
                  <a:prstClr val="black"/>
                </a:solidFill>
              </a:rPr>
              <a:t>Giorgos</a:t>
            </a:r>
            <a:r>
              <a:rPr lang="en-US" altLang="sv-SE" sz="1400" dirty="0">
                <a:solidFill>
                  <a:prstClr val="black"/>
                </a:solidFill>
              </a:rPr>
              <a:t> Georgiadis</a:t>
            </a:r>
          </a:p>
          <a:p>
            <a:pPr algn="r" eaLnBrk="1" hangingPunct="1"/>
            <a:endParaRPr lang="en-US" altLang="sv-S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92784" y="-59305"/>
            <a:ext cx="8806433" cy="1143000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Approximate overview of shaping new stacks</a:t>
            </a:r>
            <a:endParaRPr lang="sv-SE" altLang="sv-SE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6096001" y="2095402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pic>
        <p:nvPicPr>
          <p:cNvPr id="4119" name="Picture 5" descr="https://lh3.ggpht.com/-yPHtWF43D8c/TY-PxT-KqNI/AAAAAAAAAAo/1OaBHHrsEKE/s1600/osi-model-7-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412777"/>
            <a:ext cx="3848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0" y="1579465"/>
          <a:ext cx="41036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Protocols @ Distribution’s last mile</a:t>
                      </a:r>
                      <a:endParaRPr lang="sv-SE" sz="1800" dirty="0"/>
                    </a:p>
                  </a:txBody>
                  <a:tcPr marL="91423" marR="91423" marT="45798" marB="45798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24114" y="4690964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4114" y="2090639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141564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078788" y="2781201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2825652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6" y="2870102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7032625" y="2924944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1" y="2780928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457482" y="6092727"/>
            <a:ext cx="2921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>
                <a:solidFill>
                  <a:prstClr val="black"/>
                </a:solidFill>
              </a:rPr>
              <a:t>Slides: </a:t>
            </a:r>
            <a:r>
              <a:rPr lang="en-US" altLang="sv-SE" sz="1400" dirty="0" err="1">
                <a:solidFill>
                  <a:prstClr val="black"/>
                </a:solidFill>
              </a:rPr>
              <a:t>Giorgos</a:t>
            </a:r>
            <a:r>
              <a:rPr lang="en-US" altLang="sv-SE" sz="1400" dirty="0">
                <a:solidFill>
                  <a:prstClr val="black"/>
                </a:solidFill>
              </a:rPr>
              <a:t> Georgiadis</a:t>
            </a:r>
          </a:p>
          <a:p>
            <a:pPr algn="r" eaLnBrk="1" hangingPunct="1"/>
            <a:r>
              <a:rPr lang="en-US" altLang="sv-SE" sz="1400" dirty="0">
                <a:solidFill>
                  <a:prstClr val="black"/>
                </a:solidFill>
              </a:rPr>
              <a:t>(see extra slides for more </a:t>
            </a:r>
            <a:r>
              <a:rPr lang="en-US" altLang="sv-SE" sz="1400" dirty="0" err="1">
                <a:solidFill>
                  <a:prstClr val="black"/>
                </a:solidFill>
              </a:rPr>
              <a:t>refs&amp;notes</a:t>
            </a:r>
            <a:r>
              <a:rPr lang="en-US" altLang="sv-SE" sz="1400" dirty="0">
                <a:solidFill>
                  <a:prstClr val="black"/>
                </a:solidFill>
              </a:rPr>
              <a:t>)</a:t>
            </a:r>
          </a:p>
          <a:p>
            <a:pPr algn="r" eaLnBrk="1" hangingPunct="1"/>
            <a:endParaRPr lang="en-US" altLang="sv-SE" sz="2000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93064" y="2780928"/>
            <a:ext cx="1220787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/>
              <a:t>hit the road again</a:t>
            </a:r>
            <a:r>
              <a:rPr lang="en-US" dirty="0" smtClean="0">
                <a:sym typeface="Wingdings" panose="05000000000000000000" pitchFamily="2" charset="2"/>
              </a:rPr>
              <a:t>: R</a:t>
            </a:r>
            <a:r>
              <a:rPr lang="en-US" dirty="0" smtClean="0"/>
              <a:t>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40" y="153151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34321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4" y="163735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13794" y="1265225"/>
            <a:ext cx="9574761" cy="44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solidFill>
                  <a:prstClr val="black"/>
                </a:solidFill>
              </a:rPr>
              <a:t>NW support for multimedia / </a:t>
            </a:r>
            <a:r>
              <a:rPr lang="sv-SE" sz="2000" b="1" dirty="0" err="1">
                <a:solidFill>
                  <a:prstClr val="black"/>
                </a:solidFill>
              </a:rPr>
              <a:t>QoS</a:t>
            </a:r>
            <a:r>
              <a:rPr lang="sv-SE" sz="2000" b="1" dirty="0">
                <a:solidFill>
                  <a:prstClr val="black"/>
                </a:solidFill>
              </a:rPr>
              <a:t>: </a:t>
            </a:r>
            <a:r>
              <a:rPr lang="sv-SE" sz="2000" i="1" dirty="0">
                <a:solidFill>
                  <a:prstClr val="black"/>
                </a:solidFill>
              </a:rPr>
              <a:t>[</a:t>
            </a:r>
            <a:r>
              <a:rPr lang="sv-SE" sz="2000" i="1" dirty="0" err="1">
                <a:solidFill>
                  <a:prstClr val="black"/>
                </a:solidFill>
              </a:rPr>
              <a:t>Ch</a:t>
            </a:r>
            <a:r>
              <a:rPr lang="sv-SE" sz="2000" i="1" dirty="0">
                <a:solidFill>
                  <a:prstClr val="black"/>
                </a:solidFill>
              </a:rPr>
              <a:t>. </a:t>
            </a:r>
            <a:r>
              <a:rPr lang="sv-SE" sz="2000" i="1" dirty="0" smtClean="0">
                <a:solidFill>
                  <a:prstClr val="black"/>
                </a:solidFill>
              </a:rPr>
              <a:t>9.5 (7.5 6/e) </a:t>
            </a:r>
            <a:r>
              <a:rPr lang="sv-SE" sz="2000" i="1" dirty="0">
                <a:solidFill>
                  <a:prstClr val="black"/>
                </a:solidFill>
              </a:rPr>
              <a:t>]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Improving timing/</a:t>
            </a:r>
            <a:r>
              <a:rPr lang="en-US" sz="2000" b="1" dirty="0" err="1">
                <a:solidFill>
                  <a:prstClr val="black"/>
                </a:solidFill>
              </a:rPr>
              <a:t>QoS</a:t>
            </a:r>
            <a:r>
              <a:rPr lang="en-US" sz="2000" b="1" dirty="0">
                <a:solidFill>
                  <a:prstClr val="black"/>
                </a:solidFill>
              </a:rPr>
              <a:t> guarantees in Networks </a:t>
            </a:r>
            <a:r>
              <a:rPr lang="en-US" sz="2000" dirty="0">
                <a:solidFill>
                  <a:prstClr val="black"/>
                </a:solidFill>
              </a:rPr>
              <a:t>(also related with congestion-control): </a:t>
            </a:r>
            <a:r>
              <a:rPr lang="en-US" sz="2000" dirty="0" smtClean="0">
                <a:solidFill>
                  <a:prstClr val="black"/>
                </a:solidFill>
              </a:rPr>
              <a:t>Packet </a:t>
            </a:r>
            <a:r>
              <a:rPr lang="en-US" sz="2000" dirty="0">
                <a:solidFill>
                  <a:prstClr val="black"/>
                </a:solidFill>
              </a:rPr>
              <a:t>scheduling and policing </a:t>
            </a:r>
          </a:p>
          <a:p>
            <a:pPr marL="514350" indent="-457200"/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A  VC (ATM) approach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[incl. </a:t>
            </a:r>
            <a:r>
              <a:rPr lang="en-US" sz="2000" i="1" dirty="0" err="1">
                <a:solidFill>
                  <a:prstClr val="white">
                    <a:lumMod val="65000"/>
                  </a:prstClr>
                </a:solidFill>
              </a:rPr>
              <a:t>Ch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3.7.2 (6e 3.62-3.6.3)]</a:t>
            </a:r>
            <a:endParaRPr lang="en-US" sz="2000" i="1" dirty="0">
              <a:solidFill>
                <a:prstClr val="white">
                  <a:lumMod val="65000"/>
                </a:prstClr>
              </a:solidFill>
            </a:endParaRPr>
          </a:p>
          <a:p>
            <a:pPr marL="514350" indent="-457200"/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 approaches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Diff-</a:t>
            </a:r>
            <a:r>
              <a:rPr lang="en-US" sz="2000" dirty="0" err="1">
                <a:solidFill>
                  <a:prstClr val="white">
                    <a:lumMod val="65000"/>
                  </a:prstClr>
                </a:solidFill>
              </a:rPr>
              <a:t>serv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en-US" sz="2000" dirty="0" err="1">
                <a:solidFill>
                  <a:prstClr val="white">
                    <a:lumMod val="65000"/>
                  </a:prstClr>
                </a:solidFill>
              </a:rPr>
              <a:t>Int-serv</a:t>
            </a: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 + RSVP, </a:t>
            </a:r>
          </a:p>
          <a:p>
            <a:pPr lvl="1"/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Traffic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b="1" dirty="0" err="1">
                <a:solidFill>
                  <a:prstClr val="white">
                    <a:lumMod val="65000"/>
                  </a:prstClr>
                </a:solidFill>
              </a:rPr>
              <a:t>Engineering</a:t>
            </a:r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MPLS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[incl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err="1">
                <a:solidFill>
                  <a:prstClr val="white">
                    <a:lumMod val="65000"/>
                  </a:prstClr>
                </a:solidFill>
              </a:rPr>
              <a:t>ch.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6.5 (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6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</a:rPr>
              <a:t>/e 5.5)]</a:t>
            </a:r>
            <a:endParaRPr lang="sv-SE" sz="2000" b="1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sv-SE" sz="2000" b="1" dirty="0">
                <a:solidFill>
                  <a:prstClr val="white">
                    <a:lumMod val="65000"/>
                  </a:prstClr>
                </a:solidFill>
              </a:rPr>
              <a:t>SDN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[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ch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4.4, 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5.5 (cf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separate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 @pingpong </a:t>
            </a:r>
            <a:r>
              <a:rPr lang="sv-SE" sz="2000" i="1" dirty="0" err="1">
                <a:solidFill>
                  <a:prstClr val="white">
                    <a:lumMod val="65000"/>
                  </a:prstClr>
                </a:solidFill>
              </a:rPr>
              <a:t>docs</a:t>
            </a:r>
            <a:r>
              <a:rPr lang="sv-SE" sz="2000" i="1" dirty="0">
                <a:solidFill>
                  <a:prstClr val="white">
                    <a:lumMod val="65000"/>
                  </a:prstClr>
                </a:solidFill>
              </a:rPr>
              <a:t>,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if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you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do not </a:t>
            </a:r>
            <a:r>
              <a:rPr lang="sv-SE" sz="2000" i="1" dirty="0" err="1" smtClean="0">
                <a:solidFill>
                  <a:prstClr val="white">
                    <a:lumMod val="65000"/>
                  </a:prstClr>
                </a:solidFill>
              </a:rPr>
              <a:t>have</a:t>
            </a:r>
            <a:r>
              <a:rPr lang="sv-SE" sz="2000" i="1" dirty="0" smtClean="0">
                <a:solidFill>
                  <a:prstClr val="white">
                    <a:lumMod val="65000"/>
                  </a:prstClr>
                </a:solidFill>
              </a:rPr>
              <a:t> access to 7e ]</a:t>
            </a:r>
            <a:endParaRPr lang="sv-SE" sz="2000" i="1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Internet-of-Things in evolution: more types of traffic/devices…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3851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Summary &amp; </a:t>
            </a:r>
            <a:r>
              <a:rPr lang="en-US" smtClean="0"/>
              <a:t>Study list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823" y="4893500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37084" y="1268760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05" y="539525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93581" y="3475183"/>
            <a:ext cx="7798420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1900" dirty="0">
                <a:solidFill>
                  <a:prstClr val="black"/>
                </a:solidFill>
              </a:rPr>
              <a:t>Internet </a:t>
            </a:r>
            <a:r>
              <a:rPr lang="sv-SE" sz="1900" dirty="0" err="1">
                <a:solidFill>
                  <a:prstClr val="black"/>
                </a:solidFill>
              </a:rPr>
              <a:t>core</a:t>
            </a:r>
            <a:r>
              <a:rPr lang="sv-SE" sz="1900" dirty="0">
                <a:solidFill>
                  <a:prstClr val="black"/>
                </a:solidFill>
              </a:rPr>
              <a:t> and transport </a:t>
            </a:r>
            <a:r>
              <a:rPr lang="sv-SE" sz="1900" dirty="0" err="1">
                <a:solidFill>
                  <a:prstClr val="black"/>
                </a:solidFill>
              </a:rPr>
              <a:t>protocols</a:t>
            </a:r>
            <a:r>
              <a:rPr lang="sv-SE" sz="1900" dirty="0">
                <a:solidFill>
                  <a:prstClr val="black"/>
                </a:solidFill>
              </a:rPr>
              <a:t> do not </a:t>
            </a:r>
            <a:r>
              <a:rPr lang="sv-SE" sz="1900" dirty="0" err="1">
                <a:solidFill>
                  <a:prstClr val="black"/>
                </a:solidFill>
              </a:rPr>
              <a:t>provide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guarantees</a:t>
            </a:r>
            <a:r>
              <a:rPr lang="sv-SE" sz="1900" dirty="0">
                <a:solidFill>
                  <a:prstClr val="black"/>
                </a:solidFill>
              </a:rPr>
              <a:t> for multimedia streaming </a:t>
            </a:r>
            <a:r>
              <a:rPr lang="sv-SE" sz="1900" dirty="0" err="1">
                <a:solidFill>
                  <a:prstClr val="black"/>
                </a:solidFill>
              </a:rPr>
              <a:t>traffic</a:t>
            </a:r>
            <a:endParaRPr lang="sv-SE" sz="19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1900" dirty="0" err="1" smtClean="0">
                <a:solidFill>
                  <a:prstClr val="black"/>
                </a:solidFill>
              </a:rPr>
              <a:t>Applications</a:t>
            </a:r>
            <a:r>
              <a:rPr lang="sv-SE" sz="1900" dirty="0" smtClean="0">
                <a:solidFill>
                  <a:prstClr val="black"/>
                </a:solidFill>
              </a:rPr>
              <a:t>/</a:t>
            </a:r>
            <a:r>
              <a:rPr lang="sv-SE" sz="1900" dirty="0" err="1" smtClean="0">
                <a:solidFill>
                  <a:prstClr val="black"/>
                </a:solidFill>
              </a:rPr>
              <a:t>edge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take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matters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into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own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>
                <a:solidFill>
                  <a:prstClr val="black"/>
                </a:solidFill>
              </a:rPr>
              <a:t>hands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prstClr val="black"/>
                </a:solidFill>
              </a:rPr>
              <a:t>New, </a:t>
            </a:r>
            <a:r>
              <a:rPr lang="sv-SE" sz="1900" dirty="0" err="1" smtClean="0">
                <a:solidFill>
                  <a:prstClr val="black"/>
                </a:solidFill>
              </a:rPr>
              <a:t>evolving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 smtClean="0">
                <a:solidFill>
                  <a:prstClr val="black"/>
                </a:solidFill>
              </a:rPr>
              <a:t>methods</a:t>
            </a:r>
            <a:r>
              <a:rPr lang="sv-SE" sz="1900" dirty="0" smtClean="0">
                <a:solidFill>
                  <a:prstClr val="black"/>
                </a:solidFill>
              </a:rPr>
              <a:t>; new </a:t>
            </a:r>
            <a:r>
              <a:rPr lang="sv-SE" sz="1900" dirty="0" err="1" smtClean="0">
                <a:solidFill>
                  <a:prstClr val="black"/>
                </a:solidFill>
              </a:rPr>
              <a:t>proposals</a:t>
            </a:r>
            <a:r>
              <a:rPr lang="sv-SE" sz="1900" dirty="0" smtClean="0">
                <a:solidFill>
                  <a:prstClr val="black"/>
                </a:solidFill>
              </a:rPr>
              <a:t> for transport </a:t>
            </a:r>
            <a:r>
              <a:rPr lang="sv-SE" sz="1900" dirty="0" err="1" smtClean="0">
                <a:solidFill>
                  <a:prstClr val="black"/>
                </a:solidFill>
              </a:rPr>
              <a:t>protocols</a:t>
            </a:r>
            <a:endParaRPr lang="sv-SE" sz="19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1900" dirty="0">
                <a:solidFill>
                  <a:prstClr val="black"/>
                </a:solidFill>
              </a:rPr>
              <a:t>Another </a:t>
            </a:r>
            <a:r>
              <a:rPr lang="sv-SE" sz="1900" dirty="0" err="1">
                <a:solidFill>
                  <a:prstClr val="black"/>
                </a:solidFill>
              </a:rPr>
              <a:t>type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of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smtClean="0">
                <a:solidFill>
                  <a:prstClr val="black"/>
                </a:solidFill>
              </a:rPr>
              <a:t>service @ </a:t>
            </a:r>
            <a:r>
              <a:rPr lang="sv-SE" sz="1900" dirty="0" err="1" smtClean="0">
                <a:solidFill>
                  <a:prstClr val="black"/>
                </a:solidFill>
              </a:rPr>
              <a:t>core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>
                <a:solidFill>
                  <a:prstClr val="black"/>
                </a:solidFill>
              </a:rPr>
              <a:t>(VC-like) </a:t>
            </a:r>
            <a:r>
              <a:rPr lang="sv-SE" sz="1900" dirty="0" err="1">
                <a:solidFill>
                  <a:prstClr val="black"/>
                </a:solidFill>
              </a:rPr>
              <a:t>would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imply</a:t>
            </a:r>
            <a:r>
              <a:rPr lang="sv-SE" sz="1900" dirty="0">
                <a:solidFill>
                  <a:prstClr val="black"/>
                </a:solidFill>
              </a:rPr>
              <a:t> a different situation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prstClr val="black"/>
                </a:solidFill>
              </a:rPr>
              <a:t>Internet </a:t>
            </a:r>
            <a:r>
              <a:rPr lang="sv-SE" sz="1900" dirty="0" err="1">
                <a:solidFill>
                  <a:prstClr val="black"/>
                </a:solidFill>
              </a:rPr>
              <a:t>core</a:t>
            </a:r>
            <a:r>
              <a:rPr lang="sv-SE" sz="1900" dirty="0">
                <a:solidFill>
                  <a:prstClr val="black"/>
                </a:solidFill>
              </a:rPr>
              <a:t> </a:t>
            </a:r>
            <a:r>
              <a:rPr lang="sv-SE" sz="1900" dirty="0">
                <a:solidFill>
                  <a:prstClr val="black"/>
                </a:solidFill>
              </a:rPr>
              <a:t> is </a:t>
            </a:r>
            <a:r>
              <a:rPr lang="sv-SE" sz="1900" dirty="0" smtClean="0">
                <a:solidFill>
                  <a:prstClr val="black"/>
                </a:solidFill>
              </a:rPr>
              <a:t>re-</a:t>
            </a:r>
            <a:r>
              <a:rPr lang="sv-SE" sz="1900" dirty="0" err="1" smtClean="0">
                <a:solidFill>
                  <a:prstClr val="black"/>
                </a:solidFill>
              </a:rPr>
              <a:t>shaping</a:t>
            </a:r>
            <a:r>
              <a:rPr lang="sv-SE" sz="1900" dirty="0" smtClean="0">
                <a:solidFill>
                  <a:prstClr val="black"/>
                </a:solidFill>
              </a:rPr>
              <a:t>, for long </a:t>
            </a:r>
            <a:r>
              <a:rPr lang="sv-SE" sz="1900" dirty="0" err="1" smtClean="0">
                <a:solidFill>
                  <a:prstClr val="black"/>
                </a:solidFill>
              </a:rPr>
              <a:t>time</a:t>
            </a:r>
            <a:r>
              <a:rPr lang="sv-SE" sz="1900" dirty="0" smtClean="0">
                <a:solidFill>
                  <a:prstClr val="black"/>
                </a:solidFill>
              </a:rPr>
              <a:t> … (</a:t>
            </a:r>
            <a:r>
              <a:rPr lang="sv-SE" sz="1900" dirty="0" err="1">
                <a:solidFill>
                  <a:prstClr val="black"/>
                </a:solidFill>
              </a:rPr>
              <a:t>Intserv</a:t>
            </a:r>
            <a:r>
              <a:rPr lang="sv-SE" sz="1900" dirty="0">
                <a:solidFill>
                  <a:prstClr val="black"/>
                </a:solidFill>
              </a:rPr>
              <a:t> &amp; </a:t>
            </a:r>
            <a:r>
              <a:rPr lang="sv-SE" sz="1900" dirty="0" err="1" smtClean="0">
                <a:solidFill>
                  <a:prstClr val="black"/>
                </a:solidFill>
              </a:rPr>
              <a:t>Diffserv</a:t>
            </a:r>
            <a:r>
              <a:rPr lang="sv-SE" sz="1900" dirty="0" smtClean="0">
                <a:solidFill>
                  <a:prstClr val="black"/>
                </a:solidFill>
              </a:rPr>
              <a:t>, </a:t>
            </a:r>
            <a:r>
              <a:rPr lang="sv-SE" sz="1900" dirty="0" err="1" smtClean="0">
                <a:solidFill>
                  <a:prstClr val="black"/>
                </a:solidFill>
              </a:rPr>
              <a:t>Traffic</a:t>
            </a:r>
            <a:r>
              <a:rPr lang="sv-SE" sz="1900" dirty="0" smtClean="0">
                <a:solidFill>
                  <a:prstClr val="black"/>
                </a:solidFill>
              </a:rPr>
              <a:t> </a:t>
            </a:r>
            <a:r>
              <a:rPr lang="sv-SE" sz="1900" dirty="0" err="1">
                <a:solidFill>
                  <a:prstClr val="black"/>
                </a:solidFill>
              </a:rPr>
              <a:t>engineering</a:t>
            </a:r>
            <a:r>
              <a:rPr lang="sv-SE" sz="1900" dirty="0">
                <a:solidFill>
                  <a:prstClr val="black"/>
                </a:solidFill>
              </a:rPr>
              <a:t>, SDN</a:t>
            </a:r>
            <a:r>
              <a:rPr lang="sv-SE" sz="1900" dirty="0" smtClean="0">
                <a:solidFill>
                  <a:prstClr val="black"/>
                </a:solidFill>
              </a:rPr>
              <a:t>,) </a:t>
            </a:r>
            <a:endParaRPr lang="sv-SE" sz="19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1900" b="1" dirty="0">
                <a:solidFill>
                  <a:prstClr val="black"/>
                </a:solidFill>
              </a:rPr>
              <a:t>Internet-</a:t>
            </a:r>
            <a:r>
              <a:rPr lang="sv-SE" sz="1900" b="1" dirty="0" err="1">
                <a:solidFill>
                  <a:prstClr val="black"/>
                </a:solidFill>
              </a:rPr>
              <a:t>of</a:t>
            </a:r>
            <a:r>
              <a:rPr lang="sv-SE" sz="1900" b="1" dirty="0">
                <a:solidFill>
                  <a:prstClr val="black"/>
                </a:solidFill>
              </a:rPr>
              <a:t>-</a:t>
            </a:r>
            <a:r>
              <a:rPr lang="sv-SE" sz="1900" b="1" dirty="0" err="1">
                <a:solidFill>
                  <a:prstClr val="black"/>
                </a:solidFill>
              </a:rPr>
              <a:t>Things</a:t>
            </a:r>
            <a:r>
              <a:rPr lang="sv-SE" sz="1900" b="1" dirty="0">
                <a:solidFill>
                  <a:prstClr val="black"/>
                </a:solidFill>
              </a:rPr>
              <a:t> in evolution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1900" b="1" dirty="0" err="1">
                <a:solidFill>
                  <a:prstClr val="black"/>
                </a:solidFill>
              </a:rPr>
              <a:t>even</a:t>
            </a:r>
            <a:r>
              <a:rPr lang="sv-SE" sz="1900" b="1" dirty="0">
                <a:solidFill>
                  <a:prstClr val="black"/>
                </a:solidFill>
              </a:rPr>
              <a:t> </a:t>
            </a:r>
            <a:r>
              <a:rPr lang="sv-SE" sz="1900" b="1" dirty="0" err="1">
                <a:solidFill>
                  <a:prstClr val="black"/>
                </a:solidFill>
              </a:rPr>
              <a:t>more</a:t>
            </a:r>
            <a:r>
              <a:rPr lang="sv-SE" sz="1900" b="1" dirty="0">
                <a:solidFill>
                  <a:prstClr val="black"/>
                </a:solidFill>
              </a:rPr>
              <a:t> </a:t>
            </a:r>
            <a:r>
              <a:rPr lang="sv-SE" sz="1900" b="1" dirty="0" err="1">
                <a:solidFill>
                  <a:prstClr val="black"/>
                </a:solidFill>
              </a:rPr>
              <a:t>types</a:t>
            </a:r>
            <a:r>
              <a:rPr lang="sv-SE" sz="1900" b="1" dirty="0">
                <a:solidFill>
                  <a:prstClr val="black"/>
                </a:solidFill>
              </a:rPr>
              <a:t> </a:t>
            </a:r>
            <a:r>
              <a:rPr lang="sv-SE" sz="1900" b="1" dirty="0" err="1">
                <a:solidFill>
                  <a:prstClr val="black"/>
                </a:solidFill>
              </a:rPr>
              <a:t>of</a:t>
            </a:r>
            <a:r>
              <a:rPr lang="sv-SE" sz="1900" b="1" dirty="0">
                <a:solidFill>
                  <a:prstClr val="black"/>
                </a:solidFill>
              </a:rPr>
              <a:t> </a:t>
            </a:r>
            <a:r>
              <a:rPr lang="sv-SE" sz="1900" b="1" dirty="0" err="1" smtClean="0">
                <a:solidFill>
                  <a:prstClr val="black"/>
                </a:solidFill>
              </a:rPr>
              <a:t>traffic</a:t>
            </a:r>
            <a:r>
              <a:rPr lang="sv-SE" sz="1900" b="1" dirty="0" smtClean="0">
                <a:solidFill>
                  <a:prstClr val="black"/>
                </a:solidFill>
              </a:rPr>
              <a:t>, new </a:t>
            </a:r>
            <a:r>
              <a:rPr lang="sv-SE" sz="1900" b="1" dirty="0" err="1" smtClean="0">
                <a:solidFill>
                  <a:prstClr val="black"/>
                </a:solidFill>
              </a:rPr>
              <a:t>needs</a:t>
            </a:r>
            <a:r>
              <a:rPr lang="sv-SE" sz="1900" b="1" dirty="0" smtClean="0">
                <a:solidFill>
                  <a:prstClr val="black"/>
                </a:solidFill>
              </a:rPr>
              <a:t> ….</a:t>
            </a:r>
            <a:endParaRPr lang="sv-SE" sz="1900" b="1" dirty="0">
              <a:solidFill>
                <a:prstClr val="black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7823" y="1092820"/>
            <a:ext cx="6173649" cy="2331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NW support for multimedia / </a:t>
            </a:r>
            <a:r>
              <a:rPr lang="sv-SE" sz="1200" b="1" dirty="0" err="1">
                <a:solidFill>
                  <a:schemeClr val="bg1">
                    <a:lumMod val="50000"/>
                  </a:schemeClr>
                </a:solidFill>
              </a:rPr>
              <a:t>QoS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sv-SE" sz="1200" i="1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9.5 (7.5 6/e) 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Improving timing/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QoS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guarantees in Networks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(also related with congestion-control):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Packet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scheduling and policing </a:t>
            </a:r>
          </a:p>
          <a:p>
            <a:pPr marL="514350" indent="-45720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  VC (ATM) approach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[incl.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3.7.2 (6e 3.62-3.6.3)]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45720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Internet approaches</a:t>
            </a:r>
          </a:p>
          <a:p>
            <a:pPr lvl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serv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</a:p>
          <a:p>
            <a:pPr lvl="1"/>
            <a:r>
              <a:rPr lang="sv-SE" sz="1200" b="1" dirty="0" err="1">
                <a:solidFill>
                  <a:schemeClr val="bg1">
                    <a:lumMod val="50000"/>
                  </a:schemeClr>
                </a:solidFill>
              </a:rPr>
              <a:t>Traffic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b="1" dirty="0" err="1">
                <a:solidFill>
                  <a:schemeClr val="bg1">
                    <a:lumMod val="50000"/>
                  </a:schemeClr>
                </a:solidFill>
              </a:rPr>
              <a:t>Engineering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MPLS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[incl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ch.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6.5 (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/e 5.5)]</a:t>
            </a:r>
            <a:endParaRPr lang="sv-SE" sz="12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SDN 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4.4, 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5.5 (cf </a:t>
            </a:r>
            <a:r>
              <a:rPr lang="sv-SE" sz="1200" i="1" dirty="0" err="1">
                <a:solidFill>
                  <a:schemeClr val="bg1">
                    <a:lumMod val="50000"/>
                  </a:schemeClr>
                </a:solidFill>
              </a:rPr>
              <a:t>separate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i="1" dirty="0" err="1">
                <a:solidFill>
                  <a:schemeClr val="bg1">
                    <a:lumMod val="50000"/>
                  </a:schemeClr>
                </a:solidFill>
              </a:rPr>
              <a:t>notes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 @pingpong </a:t>
            </a:r>
            <a:r>
              <a:rPr lang="sv-SE" sz="1200" i="1" dirty="0" err="1">
                <a:solidFill>
                  <a:schemeClr val="bg1">
                    <a:lumMod val="50000"/>
                  </a:schemeClr>
                </a:solidFill>
              </a:rPr>
              <a:t>docs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do not </a:t>
            </a:r>
            <a:r>
              <a:rPr lang="sv-SE" sz="12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sv-SE" sz="1200" i="1" dirty="0" smtClean="0">
                <a:solidFill>
                  <a:schemeClr val="bg1">
                    <a:lumMod val="50000"/>
                  </a:schemeClr>
                </a:solidFill>
              </a:rPr>
              <a:t> access to 7e ]</a:t>
            </a:r>
            <a:endParaRPr lang="sv-SE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Internet-of-Things in evolution: more types of traffic/devices…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[optional study, just browse example protocols mentioned]</a:t>
            </a:r>
          </a:p>
        </p:txBody>
      </p:sp>
    </p:spTree>
    <p:extLst>
      <p:ext uri="{BB962C8B-B14F-4D97-AF65-F5344CB8AC3E}">
        <p14:creationId xmlns:p14="http://schemas.microsoft.com/office/powerpoint/2010/main" val="1542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318595" cy="4525963"/>
          </a:xfrm>
        </p:spPr>
        <p:txBody>
          <a:bodyPr/>
          <a:lstStyle/>
          <a:p>
            <a:r>
              <a:rPr lang="sv-SE" dirty="0" err="1" smtClean="0"/>
              <a:t>Describe</a:t>
            </a:r>
            <a:r>
              <a:rPr lang="sv-SE" dirty="0" smtClean="0"/>
              <a:t> the relation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bandwidth</a:t>
            </a:r>
            <a:r>
              <a:rPr lang="sv-SE" dirty="0" smtClean="0"/>
              <a:t> </a:t>
            </a:r>
            <a:r>
              <a:rPr lang="sv-SE" dirty="0" err="1" smtClean="0"/>
              <a:t>allocation</a:t>
            </a:r>
            <a:r>
              <a:rPr lang="sv-SE" dirty="0" smtClean="0"/>
              <a:t> and </a:t>
            </a:r>
            <a:r>
              <a:rPr lang="sv-SE" dirty="0" err="1" smtClean="0"/>
              <a:t>congestion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 smtClean="0"/>
          </a:p>
          <a:p>
            <a:r>
              <a:rPr lang="sv-SE" dirty="0" err="1" smtClean="0"/>
              <a:t>Describe</a:t>
            </a:r>
            <a:r>
              <a:rPr lang="sv-SE" dirty="0" smtClean="0"/>
              <a:t> a common </a:t>
            </a:r>
            <a:r>
              <a:rPr lang="sv-SE" dirty="0" err="1" smtClean="0"/>
              <a:t>traffic</a:t>
            </a:r>
            <a:r>
              <a:rPr lang="sv-SE" dirty="0" smtClean="0"/>
              <a:t> </a:t>
            </a:r>
            <a:r>
              <a:rPr lang="sv-SE" dirty="0" err="1" smtClean="0"/>
              <a:t>policing</a:t>
            </a:r>
            <a:r>
              <a:rPr lang="sv-SE" dirty="0" smtClean="0"/>
              <a:t> </a:t>
            </a:r>
            <a:r>
              <a:rPr lang="sv-SE" dirty="0" err="1" smtClean="0"/>
              <a:t>mechanism</a:t>
            </a:r>
            <a:r>
              <a:rPr lang="sv-SE" dirty="0" smtClean="0"/>
              <a:t> and </a:t>
            </a:r>
            <a:r>
              <a:rPr lang="sv-SE" dirty="0" err="1" smtClean="0"/>
              <a:t>give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Motivate</a:t>
            </a:r>
            <a:r>
              <a:rPr lang="sv-SE" dirty="0" smtClean="0"/>
              <a:t> the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led to MPLS.</a:t>
            </a:r>
          </a:p>
          <a:p>
            <a:r>
              <a:rPr lang="sv-SE" dirty="0" err="1" smtClean="0"/>
              <a:t>Describe</a:t>
            </a:r>
            <a:r>
              <a:rPr lang="sv-SE" dirty="0" smtClean="0"/>
              <a:t> the </a:t>
            </a:r>
            <a:r>
              <a:rPr lang="sv-SE" dirty="0" err="1" smtClean="0"/>
              <a:t>concept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SDN.</a:t>
            </a:r>
          </a:p>
          <a:p>
            <a:r>
              <a:rPr lang="sv-SE" dirty="0" smtClean="0"/>
              <a:t>SDN: </a:t>
            </a:r>
            <a:r>
              <a:rPr lang="sv-SE" dirty="0" err="1" smtClean="0"/>
              <a:t>what</a:t>
            </a:r>
            <a:r>
              <a:rPr lang="sv-SE" dirty="0" smtClean="0"/>
              <a:t> is the </a:t>
            </a:r>
            <a:r>
              <a:rPr lang="sv-SE" dirty="0" err="1" smtClean="0"/>
              <a:t>role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plane, the data plane and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applications</a:t>
            </a:r>
            <a:r>
              <a:rPr lang="sv-SE"/>
              <a:t>?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52736"/>
            <a:ext cx="7772400" cy="43465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r>
              <a:rPr lang="sv-SE" dirty="0" smtClean="0"/>
              <a:t>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96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5885D-23C5-4CFC-A345-516D8DF75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bucket + WFQ…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2144713" y="1044576"/>
            <a:ext cx="7772400" cy="1808361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/>
              <a:t>…can be combined to provide upper bound on packet delay in queue: </a:t>
            </a:r>
          </a:p>
          <a:p>
            <a:pPr>
              <a:lnSpc>
                <a:spcPct val="90000"/>
              </a:lnSpc>
            </a:pPr>
            <a:r>
              <a:rPr lang="en-US" sz="2000"/>
              <a:t>b</a:t>
            </a:r>
            <a:r>
              <a:rPr lang="en-US" sz="2000" b="1" baseline="-25000"/>
              <a:t>i</a:t>
            </a:r>
            <a:r>
              <a:rPr lang="en-US" sz="2000"/>
              <a:t> packets in queue, packets are serviced at a rate of at least R · w</a:t>
            </a:r>
            <a:r>
              <a:rPr lang="en-US" sz="2000" b="1" baseline="-25000"/>
              <a:t>i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</a:t>
            </a:r>
            <a:r>
              <a:rPr lang="en-US" sz="2000"/>
              <a:t> (wj) packets per second, then the time until the last packet is transmitted is at most</a:t>
            </a:r>
          </a:p>
          <a:p>
            <a:pPr algn="ctr">
              <a:lnSpc>
                <a:spcPct val="90000"/>
              </a:lnSpc>
              <a:buFont typeface="ZapfDingbats"/>
              <a:buNone/>
            </a:pPr>
            <a:r>
              <a:rPr lang="en-US" sz="2000"/>
              <a:t>b</a:t>
            </a:r>
            <a:r>
              <a:rPr lang="en-US" sz="2000" b="1" baseline="-25000"/>
              <a:t>i</a:t>
            </a:r>
            <a:r>
              <a:rPr lang="en-US" sz="2000"/>
              <a:t> /(R · w</a:t>
            </a:r>
            <a:r>
              <a:rPr lang="en-US" sz="2000" b="1" baseline="-25000"/>
              <a:t>i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</a:t>
            </a:r>
            <a:r>
              <a:rPr lang="en-US" sz="2000"/>
              <a:t> (wj))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ACFBE-989A-46A3-BBCE-3FB1CB759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614" name="Picture 4" descr="668 WFQ_and_t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00" y="3140968"/>
            <a:ext cx="5257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5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 (small packet)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>
          <a:xfrm>
            <a:off x="2057401" y="1344614"/>
            <a:ext cx="7758113" cy="2661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48-byte payload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Why?: small payload -&gt; short cell-creation delay for digitized voice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halfway between 32 and 64 (compromise!)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Header: 5bytes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VCI:</a:t>
            </a:r>
            <a:r>
              <a:rPr lang="en-US" sz="1600" dirty="0"/>
              <a:t> virtual channel ID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PT:</a:t>
            </a:r>
            <a:r>
              <a:rPr lang="en-US" sz="1600" b="1" dirty="0"/>
              <a:t> </a:t>
            </a:r>
            <a:r>
              <a:rPr lang="en-US" sz="1600" dirty="0"/>
              <a:t>Payload type (e.g. Resource Management cell versus data cell) </a:t>
            </a: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CLP: </a:t>
            </a:r>
            <a:r>
              <a:rPr lang="en-US" sz="1600" dirty="0"/>
              <a:t>Cell Loss Priority bit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CLP = 1 implies low priority cell, can be discarded if congestion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HEC:</a:t>
            </a:r>
            <a:r>
              <a:rPr lang="en-US" sz="1600" dirty="0"/>
              <a:t> Header Error Checksum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199E8-F040-4524-A67D-606A968789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475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4137026"/>
            <a:ext cx="5276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4" y="5053014"/>
            <a:ext cx="53609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1830389" y="4575176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header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1835151" y="5140326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format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1" y="152400"/>
            <a:ext cx="7991475" cy="612304"/>
          </a:xfrm>
        </p:spPr>
        <p:txBody>
          <a:bodyPr/>
          <a:lstStyle/>
          <a:p>
            <a:r>
              <a:rPr lang="en-US" sz="2800" dirty="0"/>
              <a:t>ATM ABR congestion control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19301" y="3575051"/>
            <a:ext cx="8048625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</a:rPr>
              <a:t>RM (resource management) cells: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1800" dirty="0"/>
              <a:t>interspersed with data cells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bits in RM cell set by switches (“</a:t>
            </a:r>
            <a:r>
              <a:rPr lang="en-US" sz="1800" i="1" dirty="0"/>
              <a:t>network-assisted”</a:t>
            </a:r>
            <a:r>
              <a:rPr lang="en-US" sz="18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NI bit:</a:t>
            </a:r>
            <a:r>
              <a:rPr lang="en-US" sz="1800" dirty="0"/>
              <a:t> no increase in rate (mild congestion)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CI bit:</a:t>
            </a:r>
            <a:r>
              <a:rPr lang="en-US" sz="1800" dirty="0"/>
              <a:t> congestion indication</a:t>
            </a:r>
            <a:r>
              <a:rPr lang="en-US" sz="1600" dirty="0"/>
              <a:t> two-byte ER (explicit rate) field in RM cell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congested switch may lower ER value in cell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sender’ send rate thus minimum supportable rate on path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096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Multimedia+ATM;QoS, Congestion ctrl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A9C93-DB4F-422E-8E68-76A4B05C0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8854" name="Picture 4" descr="conges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16001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1524000" y="950913"/>
            <a:ext cx="4152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ABR: available bit rate: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“elastic service”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if  path “</a:t>
            </a:r>
            <a:r>
              <a:rPr lang="en-US" dirty="0" err="1">
                <a:solidFill>
                  <a:prstClr val="black"/>
                </a:solidFill>
                <a:latin typeface="Comic Sans MS" pitchFamily="66" charset="0"/>
              </a:rPr>
              <a:t>underloaded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”: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504D"/>
              </a:buClr>
              <a:buSzPct val="75000"/>
              <a:buFont typeface="ZapfDingbats"/>
              <a:buChar char="m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sender should use available bandwidth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if  path congested: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504D"/>
              </a:buClr>
              <a:buSzPct val="75000"/>
              <a:buFont typeface="ZapfDingbats"/>
              <a:buChar char="m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sender throttled to minimum guaranteed rate</a:t>
            </a:r>
          </a:p>
        </p:txBody>
      </p:sp>
    </p:spTree>
    <p:extLst>
      <p:ext uri="{BB962C8B-B14F-4D97-AF65-F5344CB8AC3E}">
        <p14:creationId xmlns:p14="http://schemas.microsoft.com/office/powerpoint/2010/main" val="193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600" y="215900"/>
            <a:ext cx="8216900" cy="67468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Traffic Shaping and Policing in ATM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889000"/>
            <a:ext cx="4335463" cy="4772248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/>
              <a:t>Enforce</a:t>
            </a:r>
            <a:r>
              <a:rPr lang="sv-SE" sz="2000" dirty="0"/>
              <a:t> the </a:t>
            </a:r>
            <a:r>
              <a:rPr lang="sv-SE" sz="2000" dirty="0" err="1"/>
              <a:t>QoS</a:t>
            </a:r>
            <a:r>
              <a:rPr lang="sv-SE" sz="2000" dirty="0"/>
              <a:t> parameters: check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i="1" dirty="0">
                <a:solidFill>
                  <a:schemeClr val="accent2"/>
                </a:solidFill>
              </a:rPr>
              <a:t>Peak Cell Rate</a:t>
            </a:r>
            <a:r>
              <a:rPr lang="sv-SE" sz="2000" i="1" dirty="0"/>
              <a:t> (PCR)  </a:t>
            </a:r>
            <a:r>
              <a:rPr lang="sv-SE" sz="2000" dirty="0"/>
              <a:t>and </a:t>
            </a:r>
            <a:r>
              <a:rPr lang="sv-SE" sz="2000" i="1" dirty="0">
                <a:solidFill>
                  <a:schemeClr val="accent2"/>
                </a:solidFill>
              </a:rPr>
              <a:t>Cell </a:t>
            </a:r>
            <a:r>
              <a:rPr lang="sv-SE" sz="2000" i="1" dirty="0" err="1">
                <a:solidFill>
                  <a:schemeClr val="accent2"/>
                </a:solidFill>
              </a:rPr>
              <a:t>Delay</a:t>
            </a:r>
            <a:r>
              <a:rPr lang="sv-SE" sz="2000" i="1" dirty="0">
                <a:solidFill>
                  <a:schemeClr val="accent2"/>
                </a:solidFill>
              </a:rPr>
              <a:t> Variation</a:t>
            </a:r>
            <a:r>
              <a:rPr lang="sv-SE" sz="2000" i="1" dirty="0"/>
              <a:t> </a:t>
            </a:r>
            <a:r>
              <a:rPr lang="sv-SE" sz="2000" dirty="0"/>
              <a:t>(CDVT)</a:t>
            </a:r>
            <a:r>
              <a:rPr lang="sv-SE" sz="2000" i="1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within</a:t>
            </a:r>
            <a:r>
              <a:rPr lang="sv-SE" sz="2000" dirty="0"/>
              <a:t> the </a:t>
            </a:r>
            <a:r>
              <a:rPr lang="sv-SE" sz="2000" dirty="0" err="1"/>
              <a:t>negotiated</a:t>
            </a:r>
            <a:r>
              <a:rPr lang="sv-SE" sz="2000" dirty="0"/>
              <a:t> limits: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>
                <a:solidFill>
                  <a:srgbClr val="FF0000"/>
                </a:solidFill>
              </a:rPr>
              <a:t>Generic</a:t>
            </a:r>
            <a:r>
              <a:rPr lang="sv-SE" sz="2000" dirty="0">
                <a:solidFill>
                  <a:srgbClr val="FF0000"/>
                </a:solidFill>
              </a:rPr>
              <a:t> Cell Rate </a:t>
            </a:r>
            <a:r>
              <a:rPr lang="sv-SE" sz="2000" dirty="0" err="1">
                <a:solidFill>
                  <a:srgbClr val="FF0000"/>
                </a:solidFill>
              </a:rPr>
              <a:t>Algo</a:t>
            </a:r>
            <a:r>
              <a:rPr lang="sv-SE" sz="2000" b="1" dirty="0"/>
              <a:t>: </a:t>
            </a:r>
            <a:r>
              <a:rPr lang="sv-SE" sz="2000" dirty="0" err="1"/>
              <a:t>introduce</a:t>
            </a:r>
            <a:r>
              <a:rPr lang="sv-SE" sz="2000" dirty="0"/>
              <a:t>: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>
                <a:solidFill>
                  <a:schemeClr val="accent2"/>
                </a:solidFill>
              </a:rPr>
              <a:t>expected</a:t>
            </a:r>
            <a:r>
              <a:rPr lang="sv-SE" sz="2000" dirty="0">
                <a:solidFill>
                  <a:schemeClr val="accent2"/>
                </a:solidFill>
              </a:rPr>
              <a:t> </a:t>
            </a:r>
            <a:r>
              <a:rPr lang="sv-SE" sz="2000" dirty="0" err="1">
                <a:solidFill>
                  <a:schemeClr val="accent2"/>
                </a:solidFill>
              </a:rPr>
              <a:t>next</a:t>
            </a:r>
            <a:r>
              <a:rPr lang="sv-SE" sz="2000" dirty="0">
                <a:solidFill>
                  <a:schemeClr val="accent2"/>
                </a:solidFill>
              </a:rPr>
              <a:t> </a:t>
            </a:r>
            <a:r>
              <a:rPr lang="sv-SE" sz="2000" dirty="0" err="1">
                <a:solidFill>
                  <a:schemeClr val="accent2"/>
                </a:solidFill>
              </a:rPr>
              <a:t>time</a:t>
            </a:r>
            <a:r>
              <a:rPr lang="sv-SE" sz="2000" dirty="0"/>
              <a:t> for a </a:t>
            </a:r>
            <a:r>
              <a:rPr lang="sv-SE" sz="2000" dirty="0" err="1"/>
              <a:t>successive</a:t>
            </a:r>
            <a:r>
              <a:rPr lang="sv-SE" sz="2000" dirty="0"/>
              <a:t> cell, </a:t>
            </a:r>
            <a:r>
              <a:rPr lang="sv-SE" sz="2000" dirty="0" err="1"/>
              <a:t>based</a:t>
            </a:r>
            <a:r>
              <a:rPr lang="sv-SE" sz="2000" dirty="0"/>
              <a:t> on T = 1/PCR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>
                <a:solidFill>
                  <a:schemeClr val="accent2"/>
                </a:solidFill>
              </a:rPr>
              <a:t>border</a:t>
            </a:r>
            <a:r>
              <a:rPr lang="sv-SE" sz="2000" dirty="0">
                <a:solidFill>
                  <a:schemeClr val="accent2"/>
                </a:solidFill>
              </a:rPr>
              <a:t> </a:t>
            </a:r>
            <a:r>
              <a:rPr lang="sv-SE" sz="2000" dirty="0" err="1">
                <a:solidFill>
                  <a:schemeClr val="accent2"/>
                </a:solidFill>
              </a:rPr>
              <a:t>time</a:t>
            </a:r>
            <a:r>
              <a:rPr lang="sv-SE" sz="2000" dirty="0"/>
              <a:t> L ( = CDVT)  &lt; T in </a:t>
            </a:r>
            <a:r>
              <a:rPr lang="sv-SE" sz="2000" dirty="0" err="1"/>
              <a:t>which</a:t>
            </a:r>
            <a:r>
              <a:rPr lang="sv-SE" sz="2000" dirty="0"/>
              <a:t> </a:t>
            </a:r>
            <a:r>
              <a:rPr lang="sv-SE" sz="2000" dirty="0" err="1"/>
              <a:t>next</a:t>
            </a:r>
            <a:r>
              <a:rPr lang="sv-SE" sz="2000" dirty="0"/>
              <a:t> transmission </a:t>
            </a:r>
            <a:r>
              <a:rPr lang="sv-SE" sz="2000" dirty="0" err="1"/>
              <a:t>may</a:t>
            </a:r>
            <a:r>
              <a:rPr lang="sv-SE" sz="2000" dirty="0"/>
              <a:t> start (</a:t>
            </a:r>
            <a:r>
              <a:rPr lang="sv-SE" sz="2000" dirty="0" err="1"/>
              <a:t>but</a:t>
            </a:r>
            <a:r>
              <a:rPr lang="sv-SE" sz="2000" dirty="0"/>
              <a:t> never </a:t>
            </a:r>
            <a:r>
              <a:rPr lang="sv-SE" sz="2000" dirty="0" err="1"/>
              <a:t>before</a:t>
            </a:r>
            <a:r>
              <a:rPr lang="sv-SE" sz="2000" dirty="0"/>
              <a:t> T-L)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>
                <a:solidFill>
                  <a:schemeClr val="accent2"/>
                </a:solidFill>
              </a:rPr>
              <a:t>A </a:t>
            </a:r>
            <a:r>
              <a:rPr lang="sv-SE" sz="2000" dirty="0" err="1">
                <a:solidFill>
                  <a:schemeClr val="accent2"/>
                </a:solidFill>
              </a:rPr>
              <a:t>nonconforming</a:t>
            </a:r>
            <a:r>
              <a:rPr lang="sv-SE" sz="2000" dirty="0">
                <a:solidFill>
                  <a:schemeClr val="accent2"/>
                </a:solidFill>
              </a:rPr>
              <a:t> cell</a:t>
            </a:r>
            <a:r>
              <a:rPr lang="sv-SE" sz="2000" dirty="0"/>
              <a:t> </a:t>
            </a:r>
            <a:r>
              <a:rPr lang="sv-SE" sz="2000" dirty="0" err="1"/>
              <a:t>may</a:t>
            </a:r>
            <a:r>
              <a:rPr lang="sv-SE" sz="2000" dirty="0"/>
              <a:t> be </a:t>
            </a:r>
            <a:r>
              <a:rPr lang="sv-SE" sz="2000" dirty="0" err="1"/>
              <a:t>discarded</a:t>
            </a:r>
            <a:r>
              <a:rPr lang="sv-SE" sz="2000" dirty="0"/>
              <a:t>, or </a:t>
            </a:r>
            <a:r>
              <a:rPr lang="sv-SE" sz="2000" dirty="0" err="1"/>
              <a:t>its</a:t>
            </a:r>
            <a:r>
              <a:rPr lang="sv-SE" sz="2000" dirty="0"/>
              <a:t> </a:t>
            </a:r>
            <a:r>
              <a:rPr lang="sv-SE" sz="2000" i="1" dirty="0"/>
              <a:t>Cell Loss </a:t>
            </a:r>
            <a:r>
              <a:rPr lang="sv-SE" sz="2000" i="1" dirty="0" err="1"/>
              <a:t>Priority</a:t>
            </a:r>
            <a:r>
              <a:rPr lang="sv-SE" sz="2000" i="1" dirty="0"/>
              <a:t> </a:t>
            </a:r>
            <a:r>
              <a:rPr lang="sv-SE" sz="2000" dirty="0"/>
              <a:t>bit be set, so it </a:t>
            </a:r>
            <a:r>
              <a:rPr lang="sv-SE" sz="2000" dirty="0" err="1"/>
              <a:t>may</a:t>
            </a:r>
            <a:r>
              <a:rPr lang="sv-SE" sz="2000" dirty="0"/>
              <a:t> be </a:t>
            </a:r>
            <a:r>
              <a:rPr lang="sv-SE" sz="2000" dirty="0" err="1"/>
              <a:t>discarded</a:t>
            </a:r>
            <a:r>
              <a:rPr lang="sv-SE" sz="2000" dirty="0"/>
              <a:t> in </a:t>
            </a:r>
            <a:r>
              <a:rPr lang="sv-SE" sz="2000" dirty="0" err="1"/>
              <a:t>case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congestion</a:t>
            </a:r>
            <a:endParaRPr lang="sv-S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96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Multimedia+ATM;QoS, Congestion ctrl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57EC2-BFF6-4A30-A57A-51F5491DE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9878" name="Picture 4" descr="5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836614"/>
            <a:ext cx="50482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7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114" y="215900"/>
            <a:ext cx="7989887" cy="604218"/>
          </a:xfrm>
        </p:spPr>
        <p:txBody>
          <a:bodyPr/>
          <a:lstStyle/>
          <a:p>
            <a:r>
              <a:rPr lang="sv-SE" sz="3200" dirty="0"/>
              <a:t>ATM Adaptation (Transport) </a:t>
            </a:r>
            <a:r>
              <a:rPr lang="sv-SE" sz="3200" dirty="0" err="1"/>
              <a:t>Layer</a:t>
            </a:r>
            <a:r>
              <a:rPr lang="sv-SE" sz="3200" dirty="0"/>
              <a:t>: AAL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585119" y="3356992"/>
            <a:ext cx="8843963" cy="1831926"/>
          </a:xfrm>
        </p:spPr>
        <p:txBody>
          <a:bodyPr/>
          <a:lstStyle/>
          <a:p>
            <a:r>
              <a:rPr lang="sv-SE" sz="2400" dirty="0"/>
              <a:t>”</a:t>
            </a:r>
            <a:r>
              <a:rPr lang="sv-SE" sz="2400" dirty="0" err="1"/>
              <a:t>suitability</a:t>
            </a:r>
            <a:r>
              <a:rPr lang="sv-SE" sz="2400" dirty="0"/>
              <a:t>” has not </a:t>
            </a:r>
            <a:r>
              <a:rPr lang="sv-SE" sz="2400" dirty="0" err="1"/>
              <a:t>been</a:t>
            </a:r>
            <a:r>
              <a:rPr lang="sv-SE" sz="2400" dirty="0"/>
              <a:t> </a:t>
            </a:r>
            <a:r>
              <a:rPr lang="sv-SE" sz="2400" dirty="0" err="1"/>
              <a:t>very</a:t>
            </a:r>
            <a:r>
              <a:rPr lang="sv-SE" sz="2400" dirty="0"/>
              <a:t> </a:t>
            </a:r>
            <a:r>
              <a:rPr lang="sv-SE" sz="2400" dirty="0" err="1"/>
              <a:t>successful</a:t>
            </a:r>
            <a:endParaRPr lang="sv-SE" sz="2400" dirty="0"/>
          </a:p>
          <a:p>
            <a:r>
              <a:rPr lang="sv-SE" sz="2400" dirty="0"/>
              <a:t>computer science </a:t>
            </a:r>
            <a:r>
              <a:rPr lang="sv-SE" sz="2400" dirty="0" err="1"/>
              <a:t>community</a:t>
            </a:r>
            <a:r>
              <a:rPr lang="sv-SE" sz="2400" dirty="0"/>
              <a:t> </a:t>
            </a:r>
            <a:r>
              <a:rPr lang="sv-SE" sz="2400" dirty="0" err="1"/>
              <a:t>introduced</a:t>
            </a:r>
            <a:r>
              <a:rPr lang="sv-SE" sz="2400" dirty="0"/>
              <a:t> AAL5, (simple, </a:t>
            </a:r>
            <a:r>
              <a:rPr lang="sv-SE" sz="2400" dirty="0" err="1"/>
              <a:t>elementary</a:t>
            </a:r>
            <a:r>
              <a:rPr lang="sv-SE" sz="2400" dirty="0"/>
              <a:t> </a:t>
            </a:r>
            <a:r>
              <a:rPr lang="sv-SE" sz="2400" dirty="0" err="1"/>
              <a:t>protocol</a:t>
            </a:r>
            <a:r>
              <a:rPr lang="sv-SE" sz="2400" dirty="0"/>
              <a:t>),  </a:t>
            </a:r>
            <a:r>
              <a:rPr lang="sv-SE" sz="2400" dirty="0" err="1"/>
              <a:t>to</a:t>
            </a:r>
            <a:r>
              <a:rPr lang="sv-SE" sz="2400" dirty="0"/>
              <a:t> make the </a:t>
            </a:r>
            <a:r>
              <a:rPr lang="sv-SE" sz="2400" dirty="0" err="1"/>
              <a:t>whole</a:t>
            </a:r>
            <a:r>
              <a:rPr lang="sv-SE" sz="2400" dirty="0"/>
              <a:t> ATM  stack </a:t>
            </a:r>
            <a:r>
              <a:rPr lang="sv-SE" sz="2400" dirty="0" err="1"/>
              <a:t>usable</a:t>
            </a:r>
            <a:r>
              <a:rPr lang="sv-SE" sz="2400" dirty="0"/>
              <a:t> as </a:t>
            </a:r>
            <a:r>
              <a:rPr lang="sv-SE" sz="2400" dirty="0" err="1"/>
              <a:t>switching</a:t>
            </a:r>
            <a:r>
              <a:rPr lang="sv-SE" sz="2400" dirty="0"/>
              <a:t> </a:t>
            </a:r>
            <a:r>
              <a:rPr lang="sv-SE" sz="2400" dirty="0" err="1"/>
              <a:t>technology</a:t>
            </a:r>
            <a:r>
              <a:rPr lang="sv-SE" sz="2400" dirty="0"/>
              <a:t> for data </a:t>
            </a:r>
            <a:r>
              <a:rPr lang="sv-SE" sz="2400" dirty="0" err="1"/>
              <a:t>communication</a:t>
            </a:r>
            <a:r>
              <a:rPr lang="sv-SE" sz="2400" dirty="0"/>
              <a:t> under IP!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96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Multimedia+ATM;QoS, Congestion ctrl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5B921-6606-4FD9-9723-B6FE745E5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1524000" y="1052514"/>
            <a:ext cx="89662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sv-SE" b="1">
                <a:solidFill>
                  <a:prstClr val="black"/>
                </a:solidFill>
                <a:latin typeface="Comic Sans MS" pitchFamily="66" charset="0"/>
              </a:rPr>
              <a:t>Basic idea: </a:t>
            </a: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cell-based VCs need to be ”complemented ”to be </a:t>
            </a:r>
            <a:r>
              <a:rPr lang="sv-SE">
                <a:solidFill>
                  <a:srgbClr val="C0504D"/>
                </a:solidFill>
                <a:latin typeface="Comic Sans MS" pitchFamily="66" charset="0"/>
              </a:rPr>
              <a:t>supportive for  applications</a:t>
            </a: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Several ATM Adaptation Layer (AALx) protocols defined, suitable for different classes of applications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AAL1: for CBR (Constant Bit Rate) services, e.g. circuit emulation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AAL2: for VBR (Variable Bit Rate) services, e.g., MPEG video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r>
              <a:rPr lang="sv-SE">
                <a:solidFill>
                  <a:prstClr val="black"/>
                </a:solidFill>
                <a:latin typeface="Comic Sans MS" pitchFamily="66" charset="0"/>
              </a:rPr>
              <a:t>.....</a:t>
            </a:r>
          </a:p>
        </p:txBody>
      </p:sp>
      <p:pic>
        <p:nvPicPr>
          <p:cNvPr id="8090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21313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96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E6742D9-D168-4A4C-BD0A-D0438E7BCF7A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4" name="Freeform 3"/>
          <p:cNvSpPr>
            <a:spLocks/>
          </p:cNvSpPr>
          <p:nvPr/>
        </p:nvSpPr>
        <p:spPr bwMode="auto">
          <a:xfrm>
            <a:off x="6500813" y="5456239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35" name="Freeform 4"/>
          <p:cNvSpPr>
            <a:spLocks/>
          </p:cNvSpPr>
          <p:nvPr/>
        </p:nvSpPr>
        <p:spPr bwMode="auto">
          <a:xfrm>
            <a:off x="5402263" y="3333751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36" name="Freeform 5"/>
          <p:cNvSpPr>
            <a:spLocks/>
          </p:cNvSpPr>
          <p:nvPr/>
        </p:nvSpPr>
        <p:spPr bwMode="auto">
          <a:xfrm>
            <a:off x="4608514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6637" name="Group 6"/>
          <p:cNvGrpSpPr>
            <a:grpSpLocks/>
          </p:cNvGrpSpPr>
          <p:nvPr/>
        </p:nvGrpSpPr>
        <p:grpSpPr bwMode="auto">
          <a:xfrm>
            <a:off x="7327900" y="5165725"/>
            <a:ext cx="623888" cy="317500"/>
            <a:chOff x="3600" y="219"/>
            <a:chExt cx="360" cy="175"/>
          </a:xfrm>
        </p:grpSpPr>
        <p:sp>
          <p:nvSpPr>
            <p:cNvPr id="2674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4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4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5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675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75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57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58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59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675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54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55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56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124326" y="4876801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6" y="4876801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969251" y="2974976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1" y="2974976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394451" y="5862639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1" y="5862639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Freeform 23"/>
          <p:cNvSpPr>
            <a:spLocks/>
          </p:cNvSpPr>
          <p:nvPr/>
        </p:nvSpPr>
        <p:spPr bwMode="auto">
          <a:xfrm>
            <a:off x="4605339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39" name="Line 24"/>
          <p:cNvSpPr>
            <a:spLocks noChangeShapeType="1"/>
          </p:cNvSpPr>
          <p:nvPr/>
        </p:nvSpPr>
        <p:spPr bwMode="auto">
          <a:xfrm>
            <a:off x="4759326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40" name="Oval 25"/>
          <p:cNvSpPr>
            <a:spLocks noChangeArrowheads="1"/>
          </p:cNvSpPr>
          <p:nvPr/>
        </p:nvSpPr>
        <p:spPr bwMode="auto">
          <a:xfrm>
            <a:off x="4410076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41" name="Oval 26"/>
          <p:cNvSpPr>
            <a:spLocks noChangeArrowheads="1"/>
          </p:cNvSpPr>
          <p:nvPr/>
        </p:nvSpPr>
        <p:spPr bwMode="auto">
          <a:xfrm>
            <a:off x="4410076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42" name="Oval 27"/>
          <p:cNvSpPr>
            <a:spLocks noChangeArrowheads="1"/>
          </p:cNvSpPr>
          <p:nvPr/>
        </p:nvSpPr>
        <p:spPr bwMode="auto">
          <a:xfrm>
            <a:off x="4410076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4878388" y="4127501"/>
            <a:ext cx="622300" cy="315913"/>
            <a:chOff x="3600" y="219"/>
            <a:chExt cx="360" cy="175"/>
          </a:xfrm>
        </p:grpSpPr>
        <p:sp>
          <p:nvSpPr>
            <p:cNvPr id="26734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35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36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37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6738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739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4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4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4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674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4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4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4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6644" name="Freeform 42"/>
          <p:cNvSpPr>
            <a:spLocks/>
          </p:cNvSpPr>
          <p:nvPr/>
        </p:nvSpPr>
        <p:spPr bwMode="auto">
          <a:xfrm>
            <a:off x="6970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583489" y="5824538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9" y="5824538"/>
                        <a:ext cx="5238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Freeform 44"/>
          <p:cNvSpPr>
            <a:spLocks/>
          </p:cNvSpPr>
          <p:nvPr/>
        </p:nvSpPr>
        <p:spPr bwMode="auto">
          <a:xfrm rot="-5389902">
            <a:off x="7199314" y="5129214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46" name="Line 45"/>
          <p:cNvSpPr>
            <a:spLocks noChangeShapeType="1"/>
          </p:cNvSpPr>
          <p:nvPr/>
        </p:nvSpPr>
        <p:spPr bwMode="auto">
          <a:xfrm rot="5292605">
            <a:off x="7422357" y="5590382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6647" name="Group 46"/>
          <p:cNvGrpSpPr>
            <a:grpSpLocks/>
          </p:cNvGrpSpPr>
          <p:nvPr/>
        </p:nvGrpSpPr>
        <p:grpSpPr bwMode="auto">
          <a:xfrm>
            <a:off x="7461250" y="3749676"/>
            <a:ext cx="554038" cy="468313"/>
            <a:chOff x="4238" y="2709"/>
            <a:chExt cx="349" cy="295"/>
          </a:xfrm>
        </p:grpSpPr>
        <p:sp>
          <p:nvSpPr>
            <p:cNvPr id="26722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23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724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3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3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3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672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2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2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3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726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27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48" name="Group 59"/>
          <p:cNvGrpSpPr>
            <a:grpSpLocks/>
          </p:cNvGrpSpPr>
          <p:nvPr/>
        </p:nvGrpSpPr>
        <p:grpSpPr bwMode="auto">
          <a:xfrm>
            <a:off x="7739064" y="4562476"/>
            <a:ext cx="554037" cy="468313"/>
            <a:chOff x="4238" y="2709"/>
            <a:chExt cx="349" cy="295"/>
          </a:xfrm>
        </p:grpSpPr>
        <p:sp>
          <p:nvSpPr>
            <p:cNvPr id="26710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11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712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6713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16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17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18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714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15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6649" name="Freeform 72"/>
          <p:cNvSpPr>
            <a:spLocks/>
          </p:cNvSpPr>
          <p:nvPr/>
        </p:nvSpPr>
        <p:spPr bwMode="auto">
          <a:xfrm>
            <a:off x="7756525" y="3365501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50" name="Freeform 73"/>
          <p:cNvSpPr>
            <a:spLocks/>
          </p:cNvSpPr>
          <p:nvPr/>
        </p:nvSpPr>
        <p:spPr bwMode="auto">
          <a:xfrm>
            <a:off x="7823201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51" name="Freeform 74"/>
          <p:cNvSpPr>
            <a:spLocks/>
          </p:cNvSpPr>
          <p:nvPr/>
        </p:nvSpPr>
        <p:spPr bwMode="auto">
          <a:xfrm flipH="1">
            <a:off x="7789863" y="4224339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6652" name="Group 75"/>
          <p:cNvGrpSpPr>
            <a:grpSpLocks/>
          </p:cNvGrpSpPr>
          <p:nvPr/>
        </p:nvGrpSpPr>
        <p:grpSpPr bwMode="auto">
          <a:xfrm>
            <a:off x="6451600" y="4230688"/>
            <a:ext cx="554038" cy="468312"/>
            <a:chOff x="4238" y="2709"/>
            <a:chExt cx="349" cy="295"/>
          </a:xfrm>
        </p:grpSpPr>
        <p:sp>
          <p:nvSpPr>
            <p:cNvPr id="2669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9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0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0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0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6701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04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05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706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702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03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6653" name="Freeform 88"/>
          <p:cNvSpPr>
            <a:spLocks/>
          </p:cNvSpPr>
          <p:nvPr/>
        </p:nvSpPr>
        <p:spPr bwMode="auto">
          <a:xfrm flipV="1">
            <a:off x="6981826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54" name="Freeform 89"/>
          <p:cNvSpPr>
            <a:spLocks/>
          </p:cNvSpPr>
          <p:nvPr/>
        </p:nvSpPr>
        <p:spPr bwMode="auto">
          <a:xfrm flipV="1">
            <a:off x="5492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3143250" y="1203325"/>
            <a:ext cx="6781800" cy="3036888"/>
            <a:chOff x="63" y="572"/>
            <a:chExt cx="4272" cy="1913"/>
          </a:xfrm>
        </p:grpSpPr>
        <p:sp>
          <p:nvSpPr>
            <p:cNvPr id="26656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657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26688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89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90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AAL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</a:p>
            </p:txBody>
          </p:sp>
          <p:sp>
            <p:nvSpPr>
              <p:cNvPr id="26691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92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93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94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95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</a:p>
            </p:txBody>
          </p:sp>
          <p:sp>
            <p:nvSpPr>
              <p:cNvPr id="26696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Eth</a:t>
                </a:r>
              </a:p>
            </p:txBody>
          </p:sp>
          <p:sp>
            <p:nvSpPr>
              <p:cNvPr id="26697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IP</a:t>
                </a:r>
              </a:p>
            </p:txBody>
          </p:sp>
        </p:grpSp>
        <p:sp>
          <p:nvSpPr>
            <p:cNvPr id="26658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659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26684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85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86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</a:p>
            </p:txBody>
          </p:sp>
          <p:sp>
            <p:nvSpPr>
              <p:cNvPr id="26687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660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661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26680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81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82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</a:p>
            </p:txBody>
          </p:sp>
          <p:sp>
            <p:nvSpPr>
              <p:cNvPr id="26683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662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663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26672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3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4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</a:rPr>
                  <a:t>app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</a:rPr>
                  <a:t>IP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</a:rPr>
                  <a:t>AAL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</a:rPr>
                  <a:t>ATM</a:t>
                </a:r>
              </a:p>
              <a:p>
                <a:pPr algn="ctr" eaLnBrk="0" hangingPunct="0"/>
                <a:r>
                  <a:rPr lang="en-US" sz="2000" dirty="0" err="1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  <a:endParaRPr lang="en-US" sz="20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5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6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7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8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9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664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6665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26666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67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app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IP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Eth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</a:t>
                </a:r>
              </a:p>
            </p:txBody>
          </p:sp>
          <p:sp>
            <p:nvSpPr>
              <p:cNvPr id="26668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69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0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71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097339" y="3403601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9" y="3403601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2045" y="4843801"/>
            <a:ext cx="4378056" cy="203132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sv-SE" dirty="0">
                <a:solidFill>
                  <a:srgbClr val="FF0000"/>
                </a:solidFill>
                <a:latin typeface="Comic Sans MS" pitchFamily="66" charset="0"/>
              </a:rPr>
              <a:t>AAL: ATM adaptation </a:t>
            </a:r>
            <a:r>
              <a:rPr lang="sv-SE" dirty="0" err="1">
                <a:solidFill>
                  <a:srgbClr val="FF0000"/>
                </a:solidFill>
                <a:latin typeface="Comic Sans MS" pitchFamily="66" charset="0"/>
              </a:rPr>
              <a:t>layer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intended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for transport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layer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functionality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 (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with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AAL1-4 services: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cons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/var/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avail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undefined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bit-rate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traffic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but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implementations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did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not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allow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such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use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; AAL5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made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for </a:t>
            </a:r>
            <a:r>
              <a:rPr lang="sv-SE" dirty="0" err="1">
                <a:solidFill>
                  <a:srgbClr val="000000"/>
                </a:solidFill>
                <a:latin typeface="Comic Sans MS" pitchFamily="66" charset="0"/>
              </a:rPr>
              <a:t>use</a:t>
            </a:r>
            <a:r>
              <a:rPr lang="sv-SE" dirty="0">
                <a:solidFill>
                  <a:srgbClr val="000000"/>
                </a:solidFill>
                <a:latin typeface="Comic Sans MS" pitchFamily="66" charset="0"/>
              </a:rPr>
              <a:t> under IP….</a:t>
            </a:r>
            <a:endParaRPr lang="sv-SE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6849" y="3244334"/>
            <a:ext cx="17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felaktig dribbling</a:t>
            </a:r>
          </a:p>
        </p:txBody>
      </p:sp>
    </p:spTree>
    <p:extLst>
      <p:ext uri="{BB962C8B-B14F-4D97-AF65-F5344CB8AC3E}">
        <p14:creationId xmlns:p14="http://schemas.microsoft.com/office/powerpoint/2010/main" val="20739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215900"/>
            <a:ext cx="8585200" cy="965200"/>
          </a:xfrm>
        </p:spPr>
        <p:txBody>
          <a:bodyPr/>
          <a:lstStyle/>
          <a:p>
            <a:r>
              <a:rPr lang="en-US" smtClean="0"/>
              <a:t>RSVP: resource reservation protocol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01714"/>
            <a:ext cx="9144000" cy="58562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RSVP</a:t>
            </a:r>
            <a:r>
              <a:rPr lang="en-US" sz="2000" dirty="0"/>
              <a:t>: a leading candidate for signaling protocol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allows reservations for bandwidth in multicast trees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 receiver-oriented (the receiver of a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data flow initiates and maintains the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resource reservation for the flow). </a:t>
            </a:r>
          </a:p>
          <a:p>
            <a:pPr lvl="1">
              <a:lnSpc>
                <a:spcPct val="90000"/>
              </a:lnSpc>
            </a:pPr>
            <a:r>
              <a:rPr lang="sv-SE" dirty="0" err="1" smtClean="0"/>
              <a:t>Maintains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soft-</a:t>
            </a:r>
            <a:r>
              <a:rPr lang="sv-SE" dirty="0" err="1" smtClean="0">
                <a:solidFill>
                  <a:srgbClr val="FF0000"/>
                </a:solidFill>
              </a:rPr>
              <a:t>state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sv-SE" sz="1800" dirty="0">
                <a:solidFill>
                  <a:srgbClr val="FF0000"/>
                </a:solidFill>
              </a:rPr>
              <a:t>receivers </a:t>
            </a:r>
            <a:r>
              <a:rPr lang="sv-SE" sz="1800" dirty="0" err="1">
                <a:solidFill>
                  <a:srgbClr val="FF0000"/>
                </a:solidFill>
              </a:rPr>
              <a:t>renew</a:t>
            </a:r>
            <a:r>
              <a:rPr lang="sv-SE" sz="1800" dirty="0">
                <a:solidFill>
                  <a:srgbClr val="FF0000"/>
                </a:solidFill>
              </a:rPr>
              <a:t> </a:t>
            </a:r>
            <a:r>
              <a:rPr lang="sv-SE" sz="1800" dirty="0" err="1">
                <a:solidFill>
                  <a:srgbClr val="FF0000"/>
                </a:solidFill>
              </a:rPr>
              <a:t>interest</a:t>
            </a:r>
            <a:r>
              <a:rPr lang="sv-SE" sz="1800" dirty="0">
                <a:solidFill>
                  <a:srgbClr val="FF0000"/>
                </a:solidFill>
              </a:rPr>
              <a:t> </a:t>
            </a:r>
            <a:r>
              <a:rPr lang="sv-SE" sz="1800" dirty="0" err="1">
                <a:solidFill>
                  <a:srgbClr val="FF0000"/>
                </a:solidFill>
              </a:rPr>
              <a:t>regularly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does not</a:t>
            </a:r>
            <a:r>
              <a:rPr lang="en-US" sz="1800" dirty="0"/>
              <a:t> specify how the network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provides the reserved bandwidth, only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allows the applications to reserve it.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is not</a:t>
            </a:r>
            <a:r>
              <a:rPr lang="en-US" sz="1800" dirty="0"/>
              <a:t> a routing protocol; it depends on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an underlying routing protocol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determine the routes for the flows; when a route changes,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RSVP re-reserves resources.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does not</a:t>
            </a:r>
            <a:r>
              <a:rPr lang="en-US" sz="1800" dirty="0"/>
              <a:t> define the admission test, but it assumes that the  routers perform such a test and that RSVP can interact with the test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024FD-5B46-4FE1-8A67-3E8F546E8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4998" name="Picture 4" descr="6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26" y="1758950"/>
            <a:ext cx="3559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i="1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r>
              <a:rPr lang="en-US" dirty="0" smtClean="0"/>
              <a:t>Where does this go in?</a:t>
            </a:r>
          </a:p>
        </p:txBody>
      </p:sp>
      <p:pic>
        <p:nvPicPr>
          <p:cNvPr id="59395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1" y="2900364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723901" y="1144688"/>
            <a:ext cx="45720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 eaLnBrk="0" hangingPunct="0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Scheduling</a:t>
            </a:r>
            <a:r>
              <a:rPr lang="en-US" dirty="0">
                <a:solidFill>
                  <a:prstClr val="black"/>
                </a:solidFill>
              </a:rPr>
              <a:t> = choosing the next packet for transmission on a link </a:t>
            </a:r>
            <a:r>
              <a:rPr lang="en-US" dirty="0">
                <a:solidFill>
                  <a:srgbClr val="C0504D"/>
                </a:solidFill>
              </a:rPr>
              <a:t>(= allocate bandwidth</a:t>
            </a:r>
            <a:r>
              <a:rPr lang="en-US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947209" y="1052736"/>
            <a:ext cx="4415883" cy="93218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None/>
            </a:pPr>
            <a:r>
              <a:rPr lang="en-US" sz="1800" dirty="0" smtClean="0"/>
              <a:t> </a:t>
            </a:r>
            <a:r>
              <a:rPr lang="en-US" sz="1800" dirty="0"/>
              <a:t>if buffer full: a </a:t>
            </a:r>
            <a:r>
              <a:rPr lang="en-US" sz="1800" dirty="0">
                <a:solidFill>
                  <a:schemeClr val="accent2"/>
                </a:solidFill>
              </a:rPr>
              <a:t>discard policy</a:t>
            </a:r>
            <a:r>
              <a:rPr lang="en-US" sz="1800" dirty="0"/>
              <a:t> determines which packet to discard among the arrival and those already queued</a:t>
            </a:r>
          </a:p>
        </p:txBody>
      </p:sp>
    </p:spTree>
    <p:extLst>
      <p:ext uri="{BB962C8B-B14F-4D97-AF65-F5344CB8AC3E}">
        <p14:creationId xmlns:p14="http://schemas.microsoft.com/office/powerpoint/2010/main" val="19651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Network support for multimedia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5D83EFE1-DDAD-4BC9-A908-9B20C6D0243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4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871664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2066925" y="236539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25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Tahoma" charset="0"/>
              </a:rPr>
              <a:t>5-</a:t>
            </a:r>
            <a:fld id="{8E8C6E93-DF5B-BC4B-80F9-500DED1EEDCC}" type="slidenum">
              <a:rPr lang="en-US" sz="1200">
                <a:solidFill>
                  <a:prstClr val="black"/>
                </a:solidFill>
                <a:latin typeface="Tahoma" charset="0"/>
              </a:rPr>
              <a:pPr/>
              <a:t>51</a:t>
            </a:fld>
            <a:endParaRPr lang="en-US" sz="1200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sv-SE" smtClean="0"/>
              <a:t>Data networking technologies </a:t>
            </a:r>
            <a:br>
              <a:rPr lang="en-US" altLang="sv-SE" smtClean="0"/>
            </a:br>
            <a:r>
              <a:rPr lang="en-US" altLang="sv-SE" smtClean="0"/>
              <a:t>in Smart Grids</a:t>
            </a:r>
            <a:endParaRPr lang="el-GR" altLang="sv-SE" smtClean="0"/>
          </a:p>
        </p:txBody>
      </p:sp>
      <p:sp>
        <p:nvSpPr>
          <p:cNvPr id="2051" name="Rectangle 35"/>
          <p:cNvSpPr>
            <a:spLocks noChangeArrowheads="1"/>
          </p:cNvSpPr>
          <p:nvPr/>
        </p:nvSpPr>
        <p:spPr bwMode="auto">
          <a:xfrm>
            <a:off x="5486622" y="3167064"/>
            <a:ext cx="472417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2800" dirty="0">
                <a:solidFill>
                  <a:prstClr val="black"/>
                </a:solidFill>
              </a:rPr>
              <a:t>Presentation by </a:t>
            </a:r>
          </a:p>
          <a:p>
            <a:pPr algn="r" eaLnBrk="1" hangingPunct="1"/>
            <a:r>
              <a:rPr lang="en-US" altLang="sv-SE" sz="2800" dirty="0" err="1">
                <a:solidFill>
                  <a:prstClr val="black"/>
                </a:solidFill>
              </a:rPr>
              <a:t>Giorgos</a:t>
            </a:r>
            <a:r>
              <a:rPr lang="en-US" altLang="sv-SE" sz="2800" dirty="0">
                <a:solidFill>
                  <a:prstClr val="black"/>
                </a:solidFill>
              </a:rPr>
              <a:t> Georgiadis</a:t>
            </a:r>
          </a:p>
          <a:p>
            <a:pPr algn="r" eaLnBrk="1" hangingPunct="1"/>
            <a:r>
              <a:rPr lang="en-US" altLang="sv-SE" sz="2800" dirty="0">
                <a:solidFill>
                  <a:prstClr val="black"/>
                </a:solidFill>
              </a:rPr>
              <a:t>(former CTH / </a:t>
            </a:r>
            <a:r>
              <a:rPr lang="en-US" altLang="sv-SE" sz="2800" dirty="0" err="1">
                <a:solidFill>
                  <a:prstClr val="black"/>
                </a:solidFill>
              </a:rPr>
              <a:t>curr</a:t>
            </a:r>
            <a:r>
              <a:rPr lang="en-US" altLang="sv-SE" sz="2800" dirty="0">
                <a:solidFill>
                  <a:prstClr val="black"/>
                </a:solidFill>
              </a:rPr>
              <a:t>. Bosch R&amp;D)</a:t>
            </a:r>
          </a:p>
          <a:p>
            <a:pPr algn="r" eaLnBrk="1" hangingPunct="1"/>
            <a:endParaRPr lang="en-US" altLang="sv-SE" sz="2000" dirty="0">
              <a:solidFill>
                <a:prstClr val="black"/>
              </a:solidFill>
            </a:endParaRPr>
          </a:p>
        </p:txBody>
      </p:sp>
      <p:pic>
        <p:nvPicPr>
          <p:cNvPr id="2053" name="Picture 25" descr="C:\TempPermanent\clipart\vinnova\paradigm_old_lef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t="2766" r="25351" b="15884"/>
          <a:stretch>
            <a:fillRect/>
          </a:stretch>
        </p:blipFill>
        <p:spPr bwMode="auto">
          <a:xfrm>
            <a:off x="8270876" y="4854576"/>
            <a:ext cx="19399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6425" y="6237288"/>
            <a:ext cx="1016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48966"/>
      </p:ext>
    </p:extLst>
  </p:cSld>
  <p:clrMapOvr>
    <a:masterClrMapping/>
  </p:clrMapOvr>
  <p:transition advTm="5454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6372" y="3058"/>
            <a:ext cx="8219256" cy="761646"/>
          </a:xfrm>
        </p:spPr>
        <p:txBody>
          <a:bodyPr/>
          <a:lstStyle/>
          <a:p>
            <a:r>
              <a:rPr lang="en-US" dirty="0" smtClean="0"/>
              <a:t>Recall: Internet 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2279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a</a:t>
            </a:r>
            <a:r>
              <a:rPr lang="sv-SE" dirty="0" err="1">
                <a:solidFill>
                  <a:prstClr val="black"/>
                </a:solidFill>
              </a:rPr>
              <a:t>pprox</a:t>
            </a:r>
            <a:r>
              <a:rPr lang="sv-SE" dirty="0">
                <a:solidFill>
                  <a:prstClr val="black"/>
                </a:solidFill>
              </a:rPr>
              <a:t> 10 yrs </a:t>
            </a:r>
            <a:r>
              <a:rPr lang="sv-SE" dirty="0" err="1">
                <a:solidFill>
                  <a:prstClr val="black"/>
                </a:solidFill>
              </a:rPr>
              <a:t>ago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6672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c</a:t>
            </a:r>
            <a:r>
              <a:rPr lang="sv-SE" dirty="0" err="1">
                <a:solidFill>
                  <a:prstClr val="black"/>
                </a:solidFill>
              </a:rPr>
              <a:t>ontinuous</a:t>
            </a:r>
            <a:r>
              <a:rPr lang="sv-SE" dirty="0">
                <a:solidFill>
                  <a:prstClr val="black"/>
                </a:solidFill>
              </a:rPr>
              <a:t> evolution ….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14498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9" y="1916833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1F497D">
                    <a:lumMod val="75000"/>
                  </a:srgb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rgbClr val="1F497D">
                  <a:lumMod val="75000"/>
                </a:srgb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74023" y="-19231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b="1" dirty="0" smtClean="0"/>
              <a:t>Introduction</a:t>
            </a:r>
            <a:endParaRPr lang="sv-SE" altLang="sv-SE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53732" y="2623169"/>
          <a:ext cx="7562850" cy="2927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6123"/>
                <a:gridCol w="2880330"/>
                <a:gridCol w="1656190"/>
                <a:gridCol w="1800207"/>
              </a:tblGrid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SONET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Synchronous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WDM -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Wavelength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Division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/VSAT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 Radio</a:t>
                      </a:r>
                    </a:p>
                  </a:txBody>
                  <a:tcPr marT="45740" marB="457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Twisted</a:t>
                      </a: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pair / Fiber </a:t>
                      </a:r>
                      <a:r>
                        <a:rPr lang="sv-SE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optics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BPL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 over Power Lines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Worldwide Interoperability for Microwave Access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v-S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GPRS</a:t>
                      </a:r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6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sv-SE" sz="1800" dirty="0"/>
                    </a:p>
                  </a:txBody>
                  <a:tcPr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rules~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rules!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(IEC 61850)</a:t>
                      </a:r>
                      <a:endParaRPr lang="sv-SE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0" marB="457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Ethernet rules?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sv-SE" sz="1200" b="1" dirty="0" smtClean="0"/>
                        <a:t>Hint: </a:t>
                      </a:r>
                      <a:r>
                        <a:rPr lang="sv-SE" sz="1200" b="1" baseline="0" dirty="0" smtClean="0"/>
                        <a:t> not </a:t>
                      </a:r>
                      <a:r>
                        <a:rPr lang="sv-SE" sz="1200" b="1" baseline="0" dirty="0" err="1" smtClean="0"/>
                        <a:t>always</a:t>
                      </a:r>
                      <a:endParaRPr lang="sv-SE" sz="1200" b="1" dirty="0" smtClean="0"/>
                    </a:p>
                  </a:txBody>
                  <a:tcPr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836712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2" descr="http://cockelshells.files.wordpress.com/2010/09/map-dragon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2109888"/>
            <a:ext cx="1163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TempPermanent\arrow_thi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156563">
            <a:off x="2937014" y="1896129"/>
            <a:ext cx="319568" cy="9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11"/>
          <p:cNvSpPr>
            <a:spLocks noChangeArrowheads="1"/>
          </p:cNvSpPr>
          <p:nvPr/>
        </p:nvSpPr>
        <p:spPr bwMode="auto">
          <a:xfrm>
            <a:off x="3413125" y="2176562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sz="2000">
                <a:solidFill>
                  <a:prstClr val="black"/>
                </a:solidFill>
              </a:rPr>
              <a:t>“Here be SCADA”</a:t>
            </a:r>
            <a:endParaRPr lang="sv-SE" altLang="sv-SE" sz="2000">
              <a:solidFill>
                <a:prstClr val="black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187826" y="323950"/>
            <a:ext cx="360363" cy="3313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3095" name="Rectangle 5"/>
          <p:cNvSpPr>
            <a:spLocks noChangeArrowheads="1"/>
          </p:cNvSpPr>
          <p:nvPr/>
        </p:nvSpPr>
        <p:spPr bwMode="auto">
          <a:xfrm rot="-2666758">
            <a:off x="1828800" y="2998887"/>
            <a:ext cx="170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>
                <a:solidFill>
                  <a:prstClr val="black"/>
                </a:solidFill>
              </a:rPr>
              <a:t>Communication</a:t>
            </a:r>
          </a:p>
          <a:p>
            <a:pPr eaLnBrk="1" hangingPunct="1"/>
            <a:r>
              <a:rPr lang="en-US" altLang="sv-SE" b="1">
                <a:solidFill>
                  <a:prstClr val="black"/>
                </a:solidFill>
              </a:rPr>
              <a:t>technologies</a:t>
            </a:r>
            <a:endParaRPr lang="sv-SE" altLang="sv-SE" b="1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0" y="2493963"/>
            <a:ext cx="0" cy="424815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51763" y="2470151"/>
            <a:ext cx="0" cy="4271963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2894113"/>
            <a:ext cx="11350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399464" y="2860775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  <a:cs typeface="Arial" charset="0"/>
              </a:rPr>
              <a:t>?</a:t>
            </a: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00" name="Rectangle 31"/>
          <p:cNvSpPr>
            <a:spLocks noChangeArrowheads="1"/>
          </p:cNvSpPr>
          <p:nvPr/>
        </p:nvSpPr>
        <p:spPr bwMode="auto">
          <a:xfrm rot="-2666758">
            <a:off x="1796576" y="4397664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v-SE" b="1" dirty="0">
                <a:solidFill>
                  <a:prstClr val="black"/>
                </a:solidFill>
              </a:rPr>
              <a:t>Communication</a:t>
            </a:r>
          </a:p>
          <a:p>
            <a:pPr eaLnBrk="1" hangingPunct="1"/>
            <a:r>
              <a:rPr lang="en-US" altLang="sv-SE" b="1" dirty="0">
                <a:solidFill>
                  <a:prstClr val="black"/>
                </a:solidFill>
              </a:rPr>
              <a:t>protocols</a:t>
            </a:r>
            <a:endParaRPr lang="sv-SE" altLang="sv-SE" b="1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012238" y="5499199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2" name="Picture 13" descr="D:\Clipart\lic\mag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4354612"/>
            <a:ext cx="11350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8399464" y="4321275"/>
            <a:ext cx="504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  <a:cs typeface="Arial" charset="0"/>
              </a:rPr>
              <a:t>?</a:t>
            </a: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076129" y="1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1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8007272" y="5688440"/>
            <a:ext cx="18553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sv-SE" sz="1400" dirty="0">
                <a:solidFill>
                  <a:prstClr val="black"/>
                </a:solidFill>
              </a:rPr>
              <a:t>Fig. </a:t>
            </a:r>
            <a:r>
              <a:rPr lang="en-US" altLang="sv-SE" sz="1400" dirty="0" err="1">
                <a:solidFill>
                  <a:prstClr val="black"/>
                </a:solidFill>
              </a:rPr>
              <a:t>Giorgos</a:t>
            </a:r>
            <a:r>
              <a:rPr lang="en-US" altLang="sv-SE" sz="1400" dirty="0">
                <a:solidFill>
                  <a:prstClr val="black"/>
                </a:solidFill>
              </a:rPr>
              <a:t> Georgiadis</a:t>
            </a:r>
          </a:p>
          <a:p>
            <a:pPr algn="r" eaLnBrk="1" hangingPunct="1"/>
            <a:endParaRPr lang="en-US" altLang="sv-S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92784" y="-59305"/>
            <a:ext cx="8806433" cy="1143000"/>
          </a:xfrm>
        </p:spPr>
        <p:txBody>
          <a:bodyPr/>
          <a:lstStyle/>
          <a:p>
            <a:pPr eaLnBrk="1" hangingPunct="1"/>
            <a:r>
              <a:rPr lang="en-US" altLang="sv-SE" dirty="0" smtClean="0"/>
              <a:t>Approximate overview of shaping new stacks</a:t>
            </a:r>
            <a:endParaRPr lang="sv-SE" altLang="sv-SE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096001" y="2095402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pic>
        <p:nvPicPr>
          <p:cNvPr id="4119" name="Picture 5" descr="https://lh3.ggpht.com/-yPHtWF43D8c/TY-PxT-KqNI/AAAAAAAAAAo/1OaBHHrsEKE/s1600/osi-model-7-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412777"/>
            <a:ext cx="3848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0" y="1579465"/>
          <a:ext cx="41036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Protocols @ Distribution’s last mile</a:t>
                      </a:r>
                      <a:endParaRPr lang="sv-SE" sz="1800" dirty="0"/>
                    </a:p>
                  </a:txBody>
                  <a:tcPr marL="91423" marR="91423" marT="45798" marB="45798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24114" y="4690964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4114" y="2090639"/>
            <a:ext cx="77755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141564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078788" y="2781201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2825652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6" y="2870102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7032625" y="2924944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1" y="2780928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78864" y="2564904"/>
            <a:ext cx="534987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PHY/DataLink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096001" y="2311401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0" y="4906963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2306638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357563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078788" y="299720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3041651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6" y="3086101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032625" y="2824163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1" y="28241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79976" y="2060848"/>
            <a:ext cx="453650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Ethernet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Not much to say</a:t>
            </a:r>
            <a:endParaRPr lang="sv-SE" dirty="0" smtClean="0"/>
          </a:p>
          <a:p>
            <a:pPr>
              <a:buFont typeface="Arial" charset="0"/>
              <a:buChar char="•"/>
              <a:defRPr/>
            </a:pPr>
            <a:r>
              <a:rPr lang="sv-SE" dirty="0" err="1" smtClean="0"/>
              <a:t>HomePlug</a:t>
            </a:r>
            <a:endParaRPr lang="sv-SE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Honorable mention: popular home automation protocol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 smtClean="0"/>
              <a:t>Powerline</a:t>
            </a:r>
            <a:r>
              <a:rPr lang="en-US" dirty="0" smtClean="0"/>
              <a:t> based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Speed: ~200mbps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Otherwise, vanilla protocol: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i.e. using TDMA</a:t>
            </a:r>
            <a:r>
              <a:rPr lang="sv-SE" dirty="0" smtClean="0"/>
              <a:t>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Two kinds of nodes,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…</a:t>
            </a:r>
          </a:p>
        </p:txBody>
      </p:sp>
      <p:sp>
        <p:nvSpPr>
          <p:cNvPr id="15" name="Rectangle 14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3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PHY/DataLink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096001" y="2311401"/>
          <a:ext cx="4103687" cy="3997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739"/>
                <a:gridCol w="942739"/>
                <a:gridCol w="637735"/>
                <a:gridCol w="637735"/>
                <a:gridCol w="942739"/>
              </a:tblGrid>
              <a:tr h="515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23" marR="91423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23" marR="91423" marT="45706" marB="45706" anchor="ctr"/>
                </a:tc>
              </a:tr>
              <a:tr h="20823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23" marR="91423" marT="45706" marB="4570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99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23" marR="91423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23" marR="91423" marT="45706" marB="45706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23" marR="91423" marT="45706" marB="45706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0" y="4906963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2306638"/>
            <a:ext cx="41036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9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357563"/>
            <a:ext cx="604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078788" y="299720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3041651"/>
            <a:ext cx="534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6" y="3086101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032625" y="2824163"/>
            <a:ext cx="9604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1" y="28241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79976" y="2060848"/>
            <a:ext cx="4536504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v-SE" dirty="0" smtClean="0"/>
              <a:t>IEEE 802.15.4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Radio based, usually 2.4GHz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Small packets (&lt;=127bytes)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Medium speed (~250kbps)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Originally DSSS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Topologies supported: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Star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Peer-to-peer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Roles supported: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Full-function device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Reduced-function device</a:t>
            </a:r>
            <a:endParaRPr lang="sv-SE" dirty="0" smtClean="0"/>
          </a:p>
        </p:txBody>
      </p:sp>
      <p:pic>
        <p:nvPicPr>
          <p:cNvPr id="6179" name="Picture 5" descr="File:IEEE 802.15.4 Star P2P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636838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4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 rtlCol="0"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6LoWPAN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“IPv6 over </a:t>
            </a:r>
            <a:r>
              <a:rPr lang="en-US" sz="2000" dirty="0" err="1"/>
              <a:t>LoW</a:t>
            </a:r>
            <a:r>
              <a:rPr lang="en-US" sz="2000" dirty="0"/>
              <a:t> Power wireless Area Networks”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Builds on 802.15.4, IPv6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Aimed at low power devices (sensors, controllers)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Topologies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Star, peer-to-peer </a:t>
            </a:r>
            <a:r>
              <a:rPr lang="en-US" b="1" dirty="0" smtClean="0"/>
              <a:t>+ Mesh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Many Challenges: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IP packets &gt;=1280bytes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128bit IP addresses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…</a:t>
            </a:r>
          </a:p>
          <a:p>
            <a:pPr lvl="2"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sv-SE" dirty="0" smtClean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969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969126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9126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4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951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64164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5407026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05751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9126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53597" y="6309321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4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5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/>
          <a:lstStyle/>
          <a:p>
            <a:r>
              <a:rPr lang="en-US" altLang="sv-SE" sz="2400"/>
              <a:t>ZigBee</a:t>
            </a:r>
          </a:p>
          <a:p>
            <a:pPr lvl="1"/>
            <a:r>
              <a:rPr lang="en-US" altLang="sv-SE"/>
              <a:t>Builds on 802.15.4, </a:t>
            </a:r>
            <a:r>
              <a:rPr lang="en-US" altLang="sv-SE" b="1"/>
              <a:t>but not IP</a:t>
            </a:r>
          </a:p>
          <a:p>
            <a:pPr lvl="1"/>
            <a:r>
              <a:rPr lang="en-US" altLang="sv-SE"/>
              <a:t>Aimed at low power devices too (sensors, controllers)</a:t>
            </a:r>
          </a:p>
          <a:p>
            <a:pPr lvl="2"/>
            <a:r>
              <a:rPr lang="en-US" altLang="sv-SE" sz="1600"/>
              <a:t>Speed 250kbps</a:t>
            </a:r>
          </a:p>
          <a:p>
            <a:pPr lvl="2"/>
            <a:r>
              <a:rPr lang="en-US" altLang="sv-SE" sz="1600"/>
              <a:t>Packet 127bytes</a:t>
            </a:r>
          </a:p>
          <a:p>
            <a:pPr lvl="2"/>
            <a:r>
              <a:rPr lang="en-US" altLang="sv-SE" sz="1600"/>
              <a:t>Battery powered devices (supports sleep)</a:t>
            </a:r>
          </a:p>
          <a:p>
            <a:pPr lvl="1"/>
            <a:r>
              <a:rPr lang="en-US" altLang="sv-SE"/>
              <a:t>Topologies supported</a:t>
            </a:r>
          </a:p>
          <a:p>
            <a:pPr lvl="2">
              <a:buFont typeface="Calibri" pitchFamily="34" charset="0"/>
              <a:buChar char="+"/>
            </a:pPr>
            <a:r>
              <a:rPr lang="en-US" altLang="sv-SE" sz="1600"/>
              <a:t>Mesh (jump to: example)</a:t>
            </a:r>
          </a:p>
          <a:p>
            <a:pPr lvl="1"/>
            <a:r>
              <a:rPr lang="en-US" altLang="sv-SE"/>
              <a:t>Roles supported</a:t>
            </a:r>
          </a:p>
          <a:p>
            <a:pPr lvl="2"/>
            <a:r>
              <a:rPr lang="en-US" altLang="sv-SE" sz="1600"/>
              <a:t>Coordinator, router, end node</a:t>
            </a:r>
          </a:p>
          <a:p>
            <a:pPr lvl="1"/>
            <a:r>
              <a:rPr lang="en-US" altLang="sv-SE"/>
              <a:t>Different profiles exist:</a:t>
            </a:r>
          </a:p>
          <a:p>
            <a:pPr lvl="2"/>
            <a:r>
              <a:rPr lang="en-US" altLang="sv-SE" sz="1600"/>
              <a:t>ZigBee Home Automation</a:t>
            </a:r>
          </a:p>
          <a:p>
            <a:pPr lvl="2"/>
            <a:r>
              <a:rPr lang="en-US" altLang="sv-SE" sz="1600"/>
              <a:t>Zigbee Smart Energy</a:t>
            </a:r>
          </a:p>
          <a:p>
            <a:pPr lvl="2"/>
            <a:r>
              <a:rPr lang="en-US" altLang="sv-SE" sz="1600" b="1"/>
              <a:t>Zigbee IP, ...</a:t>
            </a:r>
            <a:endParaRPr lang="en-US" altLang="sv-SE" sz="1600"/>
          </a:p>
          <a:p>
            <a:pPr lvl="2"/>
            <a:endParaRPr lang="en-US" altLang="sv-SE" sz="1100"/>
          </a:p>
          <a:p>
            <a:pPr lvl="1"/>
            <a:endParaRPr lang="sv-SE" altLang="sv-SE" sz="120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969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969126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9126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8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951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64164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5407026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05751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9126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53597" y="6309321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4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6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Packet </a:t>
            </a:r>
            <a:r>
              <a:rPr lang="en-US" sz="3200" dirty="0" smtClean="0"/>
              <a:t>Scheduling example: </a:t>
            </a:r>
            <a:r>
              <a:rPr lang="en-US" sz="3200" dirty="0"/>
              <a:t>Weighted Fair Queueing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2057401" y="1339851"/>
            <a:ext cx="8348663" cy="1225054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Weighted Fair Queuing</a:t>
            </a:r>
            <a:r>
              <a:rPr lang="en-US" sz="2000" dirty="0"/>
              <a:t>: generalized </a:t>
            </a:r>
            <a:r>
              <a:rPr lang="en-US" sz="2000" dirty="0">
                <a:solidFill>
                  <a:srgbClr val="FF0000"/>
                </a:solidFill>
              </a:rPr>
              <a:t>Round Robin</a:t>
            </a:r>
            <a:r>
              <a:rPr lang="en-US" sz="2000" dirty="0"/>
              <a:t>, including priorities (weights)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/>
              <a:t>provide each class with a differentiated amount of service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/>
              <a:t>class </a:t>
            </a:r>
            <a:r>
              <a:rPr lang="en-US" sz="1800" dirty="0" err="1"/>
              <a:t>i</a:t>
            </a:r>
            <a:r>
              <a:rPr lang="en-US" sz="1800" dirty="0"/>
              <a:t> receives a fraction of service </a:t>
            </a:r>
            <a:r>
              <a:rPr lang="en-US" sz="1800" dirty="0" err="1"/>
              <a:t>w</a:t>
            </a:r>
            <a:r>
              <a:rPr lang="en-US" sz="1800" b="1" baseline="-25000" dirty="0" err="1"/>
              <a:t>i</a:t>
            </a:r>
            <a:r>
              <a:rPr lang="en-US" sz="1800" dirty="0"/>
              <a:t>/</a:t>
            </a:r>
            <a:r>
              <a:rPr lang="en-US" sz="1800" dirty="0">
                <a:sym typeface="Symbol" pitchFamily="18" charset="2"/>
              </a:rPr>
              <a:t></a:t>
            </a:r>
            <a:r>
              <a:rPr lang="en-US" sz="1800" dirty="0"/>
              <a:t>(</a:t>
            </a:r>
            <a:r>
              <a:rPr lang="en-US" sz="1800" dirty="0" err="1"/>
              <a:t>w</a:t>
            </a:r>
            <a:r>
              <a:rPr lang="en-US" sz="1800" b="1" baseline="-25000" dirty="0" err="1"/>
              <a:t>j</a:t>
            </a:r>
            <a:r>
              <a:rPr lang="en-US" sz="1800" dirty="0"/>
              <a:t>)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457200" indent="-457200">
              <a:lnSpc>
                <a:spcPct val="90000"/>
              </a:lnSpc>
            </a:pPr>
            <a:r>
              <a:rPr lang="en-US" sz="2000" dirty="0"/>
              <a:t>There are a lot more decision options about packet scheduling: work-conserving policies, delays, …</a:t>
            </a:r>
          </a:p>
          <a:p>
            <a:pPr marL="457200" indent="-4572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00C29-9414-494A-B09B-F79E77682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70" name="Picture 4" descr="666 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2763839"/>
            <a:ext cx="80073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/>
          <a:lstStyle/>
          <a:p>
            <a:r>
              <a:rPr lang="en-US" altLang="sv-SE" sz="2400"/>
              <a:t>More protocols, same story:</a:t>
            </a:r>
          </a:p>
          <a:p>
            <a:pPr lvl="1"/>
            <a:r>
              <a:rPr lang="en-US" altLang="sv-SE" sz="2000"/>
              <a:t>XMPP, BACNet, LonWorks, Modbus, …</a:t>
            </a:r>
          </a:p>
          <a:p>
            <a:pPr lvl="1"/>
            <a:r>
              <a:rPr lang="en-US" altLang="sv-SE" sz="2000"/>
              <a:t>Wired</a:t>
            </a:r>
          </a:p>
          <a:p>
            <a:pPr lvl="1"/>
            <a:r>
              <a:rPr lang="en-US" altLang="sv-SE" sz="2000"/>
              <a:t>Proprietary, build around specific companies (BACNet, LonWorks) or legacy protocols (Modbus)</a:t>
            </a:r>
          </a:p>
          <a:p>
            <a:pPr lvl="1"/>
            <a:r>
              <a:rPr lang="en-US" altLang="sv-SE" sz="2000"/>
              <a:t>Today gateway devices to “break out” to Ethernet are in use</a:t>
            </a:r>
          </a:p>
          <a:p>
            <a:pPr lvl="1"/>
            <a:r>
              <a:rPr lang="en-US" altLang="sv-SE" sz="2000"/>
              <a:t>Simple topologies (i.e bus), same roles as before</a:t>
            </a:r>
          </a:p>
          <a:p>
            <a:pPr lvl="1"/>
            <a:endParaRPr lang="en-US" altLang="sv-SE" sz="1600"/>
          </a:p>
          <a:p>
            <a:r>
              <a:rPr lang="en-US" altLang="sv-SE" sz="2400"/>
              <a:t>But what is the connecting thread over all?</a:t>
            </a:r>
          </a:p>
          <a:p>
            <a:pPr lvl="1"/>
            <a:r>
              <a:rPr lang="en-US" altLang="sv-SE" sz="2000"/>
              <a:t>Open standards!</a:t>
            </a:r>
          </a:p>
          <a:p>
            <a:pPr lvl="1"/>
            <a:r>
              <a:rPr lang="en-US" altLang="sv-SE" sz="2000"/>
              <a:t>Internet! (of Things?)</a:t>
            </a:r>
          </a:p>
          <a:p>
            <a:pPr lvl="1"/>
            <a:endParaRPr lang="sv-SE" altLang="sv-SE" sz="120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Higher protocols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969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969126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9126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6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951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64164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5407026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05751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9126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53597" y="6309321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4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8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/>
          <a:lstStyle/>
          <a:p>
            <a:r>
              <a:rPr lang="en-US" altLang="sv-SE" sz="2400"/>
              <a:t>OpenADR</a:t>
            </a:r>
          </a:p>
          <a:p>
            <a:pPr lvl="1"/>
            <a:r>
              <a:rPr lang="en-US" altLang="sv-SE" sz="2000"/>
              <a:t>ADR: Advanced Metering Response</a:t>
            </a:r>
          </a:p>
          <a:p>
            <a:pPr lvl="1"/>
            <a:r>
              <a:rPr lang="en-US" altLang="sv-SE" sz="2000"/>
              <a:t>Trying to ‘unify’ different solutions in a high level protocol</a:t>
            </a:r>
          </a:p>
          <a:p>
            <a:pPr lvl="1"/>
            <a:r>
              <a:rPr lang="en-US" altLang="sv-SE" sz="2000"/>
              <a:t>Formalizing:</a:t>
            </a:r>
          </a:p>
          <a:p>
            <a:pPr lvl="2"/>
            <a:r>
              <a:rPr lang="en-US" altLang="sv-SE" sz="1800"/>
              <a:t>Roles</a:t>
            </a:r>
          </a:p>
          <a:p>
            <a:pPr lvl="2"/>
            <a:r>
              <a:rPr lang="en-US" altLang="sv-SE" sz="1800"/>
              <a:t>Messages</a:t>
            </a:r>
          </a:p>
          <a:p>
            <a:pPr lvl="2"/>
            <a:r>
              <a:rPr lang="en-US" altLang="sv-SE" sz="1800"/>
              <a:t>Device detection</a:t>
            </a:r>
          </a:p>
          <a:p>
            <a:pPr lvl="1"/>
            <a:r>
              <a:rPr lang="en-US" altLang="sv-SE" sz="2000"/>
              <a:t>Simple topologies (i.e bus), same roles as before</a:t>
            </a:r>
          </a:p>
          <a:p>
            <a:pPr lvl="1"/>
            <a:endParaRPr lang="en-US" altLang="sv-SE" sz="1600"/>
          </a:p>
          <a:p>
            <a:r>
              <a:rPr lang="en-US" altLang="sv-SE" sz="2400"/>
              <a:t>REST-based APIs</a:t>
            </a:r>
          </a:p>
          <a:p>
            <a:pPr lvl="1"/>
            <a:r>
              <a:rPr lang="en-US" altLang="sv-SE" sz="2000"/>
              <a:t>I.e. Costrained Application Protocol</a:t>
            </a:r>
          </a:p>
          <a:p>
            <a:pPr lvl="1"/>
            <a:r>
              <a:rPr lang="en-US" altLang="sv-SE" sz="2000"/>
              <a:t>Ultimately, HTTP-based </a:t>
            </a:r>
          </a:p>
          <a:p>
            <a:pPr lvl="1"/>
            <a:r>
              <a:rPr lang="en-US" altLang="sv-SE" sz="2000"/>
              <a:t>Verb oriented: GET, PUT, DELETE, …</a:t>
            </a:r>
          </a:p>
          <a:p>
            <a:pPr lvl="1"/>
            <a:endParaRPr lang="sv-SE" altLang="sv-SE" sz="120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Towards interoperability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969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969126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9126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0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951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64164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5407026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05751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9126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53597" y="6309321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4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8250" y="-15875"/>
            <a:ext cx="539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9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92313" y="1600201"/>
            <a:ext cx="8229600" cy="4525963"/>
          </a:xfrm>
        </p:spPr>
        <p:txBody>
          <a:bodyPr/>
          <a:lstStyle/>
          <a:p>
            <a:r>
              <a:rPr lang="en-US" altLang="sv-SE" sz="2400"/>
              <a:t>Ethernet/IP-based integration</a:t>
            </a:r>
          </a:p>
          <a:p>
            <a:pPr lvl="1"/>
            <a:r>
              <a:rPr lang="en-US" altLang="sv-SE" sz="2000"/>
              <a:t>Remember:</a:t>
            </a:r>
          </a:p>
          <a:p>
            <a:pPr lvl="2"/>
            <a:r>
              <a:rPr lang="en-US" altLang="sv-SE" sz="1800"/>
              <a:t>Radio band: 2.4GHz (WiFI, ZigBee, 6LoWPAN)</a:t>
            </a:r>
          </a:p>
          <a:p>
            <a:pPr lvl="2"/>
            <a:r>
              <a:rPr lang="en-US" altLang="sv-SE" sz="1800"/>
              <a:t>Similar topologies, roles</a:t>
            </a:r>
          </a:p>
          <a:p>
            <a:pPr lvl="2"/>
            <a:r>
              <a:rPr lang="en-US" altLang="sv-SE" sz="1800"/>
              <a:t>Made for low energy devices, but flops/watt/kr increase!</a:t>
            </a:r>
          </a:p>
          <a:p>
            <a:pPr lvl="2"/>
            <a:r>
              <a:rPr lang="en-US" altLang="sv-SE" sz="1800"/>
              <a:t>Ethernet gateways commonly used </a:t>
            </a:r>
          </a:p>
          <a:p>
            <a:pPr lvl="1"/>
            <a:r>
              <a:rPr lang="en-US" altLang="sv-SE" sz="2000"/>
              <a:t>Solution: make them (formally) interoperable</a:t>
            </a:r>
          </a:p>
          <a:p>
            <a:pPr lvl="2"/>
            <a:r>
              <a:rPr lang="en-US" altLang="sv-SE" sz="1800"/>
              <a:t>ZigBee Smart Energy v2.0</a:t>
            </a:r>
          </a:p>
          <a:p>
            <a:pPr lvl="2"/>
            <a:r>
              <a:rPr lang="en-US" altLang="sv-SE" sz="1800"/>
              <a:t>ZigBee, WiFi, HomePlug on board</a:t>
            </a:r>
          </a:p>
          <a:p>
            <a:pPr lvl="2"/>
            <a:r>
              <a:rPr lang="en-US" altLang="sv-SE" sz="1800"/>
              <a:t>6LoWPAN coming soon</a:t>
            </a:r>
          </a:p>
          <a:p>
            <a:pPr lvl="1"/>
            <a:endParaRPr lang="sv-SE" altLang="sv-SE" sz="120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b="1" smtClean="0"/>
              <a:t>Towards interoperability</a:t>
            </a:r>
            <a:endParaRPr lang="sv-SE" altLang="sv-SE" smtClean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969125" y="5086350"/>
          <a:ext cx="4105276" cy="2287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3104"/>
                <a:gridCol w="943104"/>
                <a:gridCol w="637982"/>
                <a:gridCol w="637982"/>
                <a:gridCol w="943104"/>
              </a:tblGrid>
              <a:tr h="4571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OpenADR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REST-based (i.e. </a:t>
                      </a:r>
                      <a:r>
                        <a:rPr lang="en-US" sz="1200" b="0" dirty="0" err="1" smtClean="0"/>
                        <a:t>CoAP</a:t>
                      </a:r>
                      <a:r>
                        <a:rPr lang="en-US" sz="1200" b="0" dirty="0" smtClean="0"/>
                        <a:t>)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ZigBee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 smtClean="0"/>
                        <a:t>6LoWPAN</a:t>
                      </a:r>
                    </a:p>
                  </a:txBody>
                  <a:tcPr marL="91458" marR="91458" marT="45717" marB="4571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HomePlug</a:t>
                      </a:r>
                      <a:endParaRPr lang="sv-SE" sz="1200" b="0" dirty="0" smtClean="0"/>
                    </a:p>
                  </a:txBody>
                  <a:tcPr marL="91458" marR="91458" marT="45717" marB="45717" anchor="ctr"/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XMPP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BACNet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LonWorks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Modbus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endParaRPr lang="sv-SE" sz="1200" b="0" dirty="0" smtClean="0"/>
                    </a:p>
                    <a:p>
                      <a:pPr algn="ctr"/>
                      <a:r>
                        <a:rPr lang="sv-SE" sz="1200" b="0" dirty="0" err="1" smtClean="0"/>
                        <a:t>WiFi</a:t>
                      </a:r>
                      <a:endParaRPr lang="sv-SE" sz="1200" b="0" dirty="0"/>
                    </a:p>
                  </a:txBody>
                  <a:tcPr marL="91458" marR="91458" marT="45717" marB="4571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007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Proprietary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Ethernet / </a:t>
                      </a:r>
                    </a:p>
                    <a:p>
                      <a:pPr algn="ctr"/>
                      <a:r>
                        <a:rPr lang="en-US" sz="1200" dirty="0" smtClean="0"/>
                        <a:t>Gigabit Ethernet</a:t>
                      </a:r>
                      <a:endParaRPr lang="sv-SE" sz="1200" dirty="0"/>
                    </a:p>
                  </a:txBody>
                  <a:tcPr marL="91458" marR="91458"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IEEE 802.15.4</a:t>
                      </a:r>
                    </a:p>
                  </a:txBody>
                  <a:tcPr marL="91458" marR="91458" marT="45717" marB="45717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Proprietary,</a:t>
                      </a:r>
                      <a:r>
                        <a:rPr lang="en-US" sz="1200" baseline="0" dirty="0" smtClean="0"/>
                        <a:t> part 2:</a:t>
                      </a:r>
                      <a:endParaRPr lang="sv-S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HomePlug</a:t>
                      </a:r>
                      <a:endParaRPr lang="sv-SE" sz="1200" dirty="0" smtClean="0"/>
                    </a:p>
                  </a:txBody>
                  <a:tcPr marL="91458" marR="91458" marT="45717" marB="45717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969126" y="6362700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9126" y="5084763"/>
            <a:ext cx="41052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4" name="Picture 2" descr="http://upload.wikimedia.org/wikipedia/commons/thumb/3/32/Wi-Fi_Logo.svg/304px-Wi-F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653088"/>
            <a:ext cx="603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http://ih.constantcontact.com/fs062/1103529991451/img/28.jpg?a=110539087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8951913" y="5318125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6" descr="http://lorenzoarce.files.wordpress.com/2011/12/6lowpan.jpg?w=150&amp;h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64164"/>
            <a:ext cx="53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8" descr="http://blog.broadcom.com/wp-content/uploads/2012/11/homeplug_logo_1007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5407026"/>
            <a:ext cx="784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05751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69126" y="5554663"/>
            <a:ext cx="962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53597" y="6309321"/>
            <a:ext cx="4536504" cy="167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44916" y="4869160"/>
            <a:ext cx="145168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12351" y="-15875"/>
            <a:ext cx="792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10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92313" y="-2333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b="1" dirty="0" smtClean="0"/>
              <a:t>Conclusion</a:t>
            </a:r>
            <a:endParaRPr lang="sv-SE" altLang="sv-SE" dirty="0" smtClean="0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1268413"/>
            <a:ext cx="6886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16200000" flipH="1">
            <a:off x="4979988" y="28575"/>
            <a:ext cx="360362" cy="4897438"/>
          </a:xfrm>
          <a:prstGeom prst="rightBrace">
            <a:avLst>
              <a:gd name="adj1" fmla="val 8333"/>
              <a:gd name="adj2" fmla="val 50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1992313" y="2574926"/>
            <a:ext cx="8229600" cy="4525963"/>
          </a:xfrm>
        </p:spPr>
        <p:txBody>
          <a:bodyPr/>
          <a:lstStyle/>
          <a:p>
            <a:r>
              <a:rPr lang="en-US" altLang="sv-SE" sz="2400"/>
              <a:t>Ethernet + misc communication technologies</a:t>
            </a:r>
          </a:p>
          <a:p>
            <a:r>
              <a:rPr lang="en-US" altLang="sv-SE" sz="2400"/>
              <a:t>Ethernet vs non-ethernet</a:t>
            </a:r>
          </a:p>
          <a:p>
            <a:pPr lvl="1"/>
            <a:r>
              <a:rPr lang="en-US" altLang="sv-SE" sz="2000"/>
              <a:t>Why?</a:t>
            </a:r>
          </a:p>
          <a:p>
            <a:pPr lvl="2"/>
            <a:r>
              <a:rPr lang="en-US" altLang="sv-SE" sz="1800"/>
              <a:t>Design for low energy devices (smaller packets, lower comm speed)</a:t>
            </a:r>
          </a:p>
          <a:p>
            <a:pPr lvl="2"/>
            <a:r>
              <a:rPr lang="en-US" altLang="sv-SE" sz="1800"/>
              <a:t>Peer to peer, mesh topologies</a:t>
            </a:r>
          </a:p>
          <a:p>
            <a:pPr lvl="1"/>
            <a:r>
              <a:rPr lang="en-US" altLang="sv-SE" sz="2000"/>
              <a:t>Now + Future?</a:t>
            </a:r>
          </a:p>
          <a:p>
            <a:pPr lvl="2"/>
            <a:r>
              <a:rPr lang="en-US" altLang="sv-SE" sz="1800"/>
              <a:t>Devices’ specs catching up</a:t>
            </a:r>
          </a:p>
          <a:p>
            <a:pPr lvl="2"/>
            <a:r>
              <a:rPr lang="en-US" altLang="sv-SE" sz="1800"/>
              <a:t>Importance of being connected (to the Internet?)</a:t>
            </a:r>
          </a:p>
          <a:p>
            <a:pPr lvl="2"/>
            <a:r>
              <a:rPr lang="en-US" altLang="sv-SE" sz="1800"/>
              <a:t>Topologies still important (i.e. reliability)</a:t>
            </a:r>
          </a:p>
          <a:p>
            <a:pPr lvl="2"/>
            <a:r>
              <a:rPr lang="en-US" altLang="sv-SE" sz="1800"/>
              <a:t>Will probably remain radio-based</a:t>
            </a:r>
          </a:p>
          <a:p>
            <a:pPr lvl="2"/>
            <a:endParaRPr lang="en-US" altLang="sv-SE" sz="1800"/>
          </a:p>
          <a:p>
            <a:pPr lvl="1"/>
            <a:endParaRPr lang="en-US" altLang="sv-SE" sz="2000"/>
          </a:p>
          <a:p>
            <a:pPr lvl="1"/>
            <a:endParaRPr lang="sv-SE" altLang="sv-SE" sz="2000"/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5808664" y="2349500"/>
            <a:ext cx="2808287" cy="935038"/>
          </a:xfrm>
          <a:prstGeom prst="bentConnector3">
            <a:avLst>
              <a:gd name="adj1" fmla="val 4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700000">
            <a:off x="9783764" y="-904875"/>
            <a:ext cx="1800225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12351" y="-15875"/>
            <a:ext cx="792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charset="0"/>
              </a:rPr>
              <a:t>11</a:t>
            </a:r>
            <a:endParaRPr lang="sv-SE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372" y="116632"/>
            <a:ext cx="8219256" cy="576064"/>
          </a:xfrm>
        </p:spPr>
        <p:txBody>
          <a:bodyPr/>
          <a:lstStyle/>
          <a:p>
            <a:r>
              <a:rPr lang="en-US" dirty="0" smtClean="0"/>
              <a:t>Policing Mechanisms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446049" y="1189038"/>
            <a:ext cx="11195824" cy="329375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sv-SE" b="1" dirty="0" err="1" smtClean="0">
                <a:solidFill>
                  <a:srgbClr val="FF0000"/>
                </a:solidFill>
              </a:rPr>
              <a:t>Idea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  <a:r>
              <a:rPr lang="sv-SE" b="1" dirty="0" smtClean="0"/>
              <a:t> </a:t>
            </a:r>
            <a:r>
              <a:rPr lang="sv-SE" i="1" dirty="0" err="1" smtClean="0"/>
              <a:t>shape</a:t>
            </a:r>
            <a:r>
              <a:rPr lang="sv-SE" i="1" dirty="0" smtClean="0"/>
              <a:t> </a:t>
            </a:r>
            <a:r>
              <a:rPr lang="sv-SE" dirty="0" smtClean="0"/>
              <a:t>the packet </a:t>
            </a:r>
            <a:r>
              <a:rPr lang="sv-SE" dirty="0" err="1" smtClean="0"/>
              <a:t>traffic</a:t>
            </a:r>
            <a:r>
              <a:rPr lang="sv-SE" dirty="0" smtClean="0"/>
              <a:t> :</a:t>
            </a:r>
            <a:r>
              <a:rPr lang="sv-SE" dirty="0" err="1" smtClean="0"/>
              <a:t>network</a:t>
            </a:r>
            <a:r>
              <a:rPr lang="sv-SE" dirty="0" smtClean="0"/>
              <a:t> provider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i="1" dirty="0" err="1" smtClean="0"/>
              <a:t>traffic</a:t>
            </a:r>
            <a:r>
              <a:rPr lang="sv-SE" i="1" dirty="0" smtClean="0"/>
              <a:t> </a:t>
            </a:r>
            <a:r>
              <a:rPr lang="sv-SE" i="1" dirty="0" err="1" smtClean="0"/>
              <a:t>policing</a:t>
            </a:r>
            <a:r>
              <a:rPr lang="sv-SE" i="1" dirty="0" smtClean="0"/>
              <a:t>, </a:t>
            </a:r>
            <a:r>
              <a:rPr lang="sv-SE" dirty="0" err="1" smtClean="0"/>
              <a:t>ie</a:t>
            </a:r>
            <a:r>
              <a:rPr lang="sv-SE" dirty="0" smtClean="0"/>
              <a:t> </a:t>
            </a:r>
            <a:r>
              <a:rPr lang="sv-SE" dirty="0" err="1" smtClean="0"/>
              <a:t>enforces</a:t>
            </a:r>
            <a:r>
              <a:rPr lang="sv-SE" dirty="0" smtClean="0"/>
              <a:t> the ”</a:t>
            </a:r>
            <a:r>
              <a:rPr lang="sv-SE" dirty="0" err="1" smtClean="0"/>
              <a:t>shape</a:t>
            </a:r>
            <a:r>
              <a:rPr lang="sv-SE" dirty="0" smtClean="0"/>
              <a:t>” </a:t>
            </a:r>
            <a:r>
              <a:rPr lang="sv-SE" dirty="0" err="1" smtClean="0"/>
              <a:t>agreed</a:t>
            </a:r>
            <a:r>
              <a:rPr lang="sv-SE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Traffic shaping</a:t>
            </a:r>
            <a:r>
              <a:rPr lang="en-US" dirty="0" smtClean="0"/>
              <a:t>, to limit transmission rates: </a:t>
            </a:r>
          </a:p>
          <a:p>
            <a:pPr lvl="1"/>
            <a:r>
              <a:rPr lang="en-US" dirty="0" smtClean="0"/>
              <a:t>(Long term) </a:t>
            </a:r>
            <a:r>
              <a:rPr lang="en-US" b="1" dirty="0" smtClean="0">
                <a:solidFill>
                  <a:srgbClr val="FF0000"/>
                </a:solidFill>
              </a:rPr>
              <a:t>Average Rate</a:t>
            </a:r>
            <a:r>
              <a:rPr lang="en-US" dirty="0" smtClean="0"/>
              <a:t> (e.g.100 </a:t>
            </a:r>
            <a:r>
              <a:rPr lang="en-US" dirty="0" err="1" smtClean="0"/>
              <a:t>pkts</a:t>
            </a:r>
            <a:r>
              <a:rPr lang="en-US" dirty="0" smtClean="0"/>
              <a:t>/sec or 6000 packets per min)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Peak Rate</a:t>
            </a:r>
            <a:r>
              <a:rPr lang="en-US" dirty="0" smtClean="0"/>
              <a:t>: e.g.1500 </a:t>
            </a:r>
            <a:r>
              <a:rPr lang="en-US" dirty="0" err="1" smtClean="0"/>
              <a:t>pkts</a:t>
            </a:r>
            <a:r>
              <a:rPr lang="en-US" dirty="0" smtClean="0"/>
              <a:t>/sec </a:t>
            </a:r>
            <a:r>
              <a:rPr lang="en-US" dirty="0"/>
              <a:t>p</a:t>
            </a:r>
            <a:r>
              <a:rPr lang="en-US" dirty="0" smtClean="0"/>
              <a:t>eak</a:t>
            </a:r>
          </a:p>
          <a:p>
            <a:pPr lvl="1"/>
            <a:r>
              <a:rPr lang="en-US" dirty="0" smtClean="0"/>
              <a:t>(Max.)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Burst Size</a:t>
            </a:r>
            <a:r>
              <a:rPr lang="en-US" dirty="0" smtClean="0"/>
              <a:t>: Max. number of packets sent consecutively, </a:t>
            </a:r>
            <a:r>
              <a:rPr lang="en-US" dirty="0" err="1" smtClean="0"/>
              <a:t>ie</a:t>
            </a:r>
            <a:r>
              <a:rPr lang="en-US" dirty="0" smtClean="0"/>
              <a:t> over a very short period of time</a:t>
            </a:r>
          </a:p>
          <a:p>
            <a:pPr lvl="1"/>
            <a:endParaRPr lang="en-US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17ACC-ABED-4859-85F8-F761875AC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203202"/>
            <a:ext cx="8297862" cy="584199"/>
          </a:xfrm>
        </p:spPr>
        <p:txBody>
          <a:bodyPr/>
          <a:lstStyle/>
          <a:p>
            <a:r>
              <a:rPr lang="sv-SE" dirty="0" err="1" smtClean="0"/>
              <a:t>Policing</a:t>
            </a:r>
            <a:r>
              <a:rPr lang="sv-SE" dirty="0" smtClean="0"/>
              <a:t> </a:t>
            </a:r>
            <a:r>
              <a:rPr lang="sv-SE" dirty="0" err="1" smtClean="0"/>
              <a:t>Mechanisms</a:t>
            </a:r>
            <a:r>
              <a:rPr lang="sv-SE" dirty="0" smtClean="0"/>
              <a:t>: </a:t>
            </a:r>
            <a:r>
              <a:rPr lang="sv-SE" dirty="0" err="1" smtClean="0"/>
              <a:t>Leaky</a:t>
            </a:r>
            <a:r>
              <a:rPr lang="sv-SE" i="1" dirty="0" err="1" smtClean="0"/>
              <a:t>Token</a:t>
            </a:r>
            <a:r>
              <a:rPr lang="sv-SE" i="1" dirty="0" smtClean="0"/>
              <a:t> </a:t>
            </a:r>
            <a:r>
              <a:rPr lang="sv-SE" i="1" dirty="0" err="1" smtClean="0"/>
              <a:t>Bucket</a:t>
            </a:r>
            <a:endParaRPr lang="sv-SE" dirty="0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234176" y="1163134"/>
            <a:ext cx="5263375" cy="2037266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b="1" dirty="0" err="1">
                <a:solidFill>
                  <a:srgbClr val="FF0000"/>
                </a:solidFill>
              </a:rPr>
              <a:t>Idea</a:t>
            </a:r>
            <a:r>
              <a:rPr lang="sv-SE" sz="2000" b="1" dirty="0"/>
              <a:t>: </a:t>
            </a:r>
            <a:r>
              <a:rPr lang="sv-SE" sz="2000" dirty="0"/>
              <a:t>packets sent by </a:t>
            </a:r>
            <a:r>
              <a:rPr lang="sv-SE" sz="2000" dirty="0" err="1">
                <a:solidFill>
                  <a:srgbClr val="C00000"/>
                </a:solidFill>
              </a:rPr>
              <a:t>consuming</a:t>
            </a:r>
            <a:r>
              <a:rPr lang="sv-SE" sz="2000" dirty="0">
                <a:solidFill>
                  <a:srgbClr val="C00000"/>
                </a:solidFill>
              </a:rPr>
              <a:t>  tokens  </a:t>
            </a:r>
            <a:r>
              <a:rPr lang="sv-SE" sz="2000" dirty="0" err="1" smtClean="0">
                <a:solidFill>
                  <a:srgbClr val="C00000"/>
                </a:solidFill>
              </a:rPr>
              <a:t>that</a:t>
            </a:r>
            <a:r>
              <a:rPr lang="sv-SE" sz="2000" dirty="0" smtClean="0">
                <a:solidFill>
                  <a:srgbClr val="C00000"/>
                </a:solidFill>
              </a:rPr>
              <a:t> </a:t>
            </a:r>
            <a:r>
              <a:rPr lang="sv-SE" sz="2000" dirty="0" err="1" smtClean="0">
                <a:solidFill>
                  <a:srgbClr val="C00000"/>
                </a:solidFill>
              </a:rPr>
              <a:t>are</a:t>
            </a:r>
            <a:r>
              <a:rPr lang="sv-SE" sz="2000" dirty="0" smtClean="0">
                <a:solidFill>
                  <a:srgbClr val="C00000"/>
                </a:solidFill>
              </a:rPr>
              <a:t> </a:t>
            </a:r>
            <a:r>
              <a:rPr lang="sv-SE" sz="2000" dirty="0" err="1" smtClean="0">
                <a:solidFill>
                  <a:srgbClr val="C00000"/>
                </a:solidFill>
              </a:rPr>
              <a:t>produced</a:t>
            </a:r>
            <a:r>
              <a:rPr lang="sv-SE" sz="2000" dirty="0" smtClean="0">
                <a:solidFill>
                  <a:srgbClr val="C00000"/>
                </a:solidFill>
              </a:rPr>
              <a:t>  </a:t>
            </a:r>
            <a:r>
              <a:rPr lang="sv-SE" sz="2000" dirty="0">
                <a:solidFill>
                  <a:srgbClr val="C00000"/>
                </a:solidFill>
              </a:rPr>
              <a:t>at </a:t>
            </a:r>
            <a:r>
              <a:rPr lang="sv-SE" sz="2000" dirty="0" err="1">
                <a:solidFill>
                  <a:srgbClr val="C00000"/>
                </a:solidFill>
              </a:rPr>
              <a:t>constant</a:t>
            </a:r>
            <a:r>
              <a:rPr lang="sv-SE" sz="2000" dirty="0">
                <a:solidFill>
                  <a:srgbClr val="C00000"/>
                </a:solidFill>
              </a:rPr>
              <a:t> rate r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limit </a:t>
            </a:r>
            <a:r>
              <a:rPr lang="en-US" sz="2000" dirty="0" smtClean="0">
                <a:solidFill>
                  <a:srgbClr val="FF0000"/>
                </a:solidFill>
              </a:rPr>
              <a:t>input’s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Burst </a:t>
            </a:r>
            <a:r>
              <a:rPr lang="en-US" dirty="0">
                <a:solidFill>
                  <a:srgbClr val="FF0000"/>
                </a:solidFill>
              </a:rPr>
              <a:t>Size (b= bucket capacity)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Average </a:t>
            </a:r>
            <a:r>
              <a:rPr lang="en-US" dirty="0">
                <a:solidFill>
                  <a:srgbClr val="FF0000"/>
                </a:solidFill>
              </a:rPr>
              <a:t>Rate  (max admitted #packets over time period t is </a:t>
            </a:r>
            <a:r>
              <a:rPr lang="en-US" dirty="0" err="1">
                <a:solidFill>
                  <a:srgbClr val="FF0000"/>
                </a:solidFill>
              </a:rPr>
              <a:t>b+rt</a:t>
            </a:r>
            <a:r>
              <a:rPr lang="en-US" dirty="0">
                <a:solidFill>
                  <a:srgbClr val="FF0000"/>
                </a:solidFill>
              </a:rPr>
              <a:t>).  </a:t>
            </a:r>
            <a:endParaRPr lang="sv-SE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2135B-181E-45D6-A309-B408454C2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5542" name="Picture 4" descr="5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217" y="1163134"/>
            <a:ext cx="64722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4537" y="6214607"/>
            <a:ext cx="5504986" cy="3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/>
              <a:buNone/>
            </a:pPr>
            <a:r>
              <a:rPr lang="en-US" sz="1400" dirty="0" smtClean="0"/>
              <a:t>Another way to illustrate token buckets:</a:t>
            </a:r>
            <a:endParaRPr lang="en-US" sz="1400" dirty="0" smtClean="0"/>
          </a:p>
        </p:txBody>
      </p:sp>
      <p:pic>
        <p:nvPicPr>
          <p:cNvPr id="8" name="Picture 4" descr="667 Token bu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49" y="4468260"/>
            <a:ext cx="4079062" cy="17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7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512" y="576064"/>
            <a:ext cx="6052043" cy="74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Policing: the effect of buckets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12235" y="576063"/>
            <a:ext cx="4980122" cy="5942211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input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output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0KB </a:t>
            </a:r>
            <a:r>
              <a:rPr lang="en-US" sz="2000" dirty="0" smtClean="0">
                <a:solidFill>
                  <a:srgbClr val="00B050"/>
                </a:solidFill>
              </a:rPr>
              <a:t>token leaky </a:t>
            </a:r>
            <a:r>
              <a:rPr lang="en-US" sz="2000" dirty="0">
                <a:solidFill>
                  <a:srgbClr val="00B050"/>
                </a:solidFill>
              </a:rPr>
              <a:t>bucket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2MBps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output </a:t>
            </a:r>
            <a:r>
              <a:rPr lang="en-US" sz="2000" dirty="0" smtClean="0"/>
              <a:t>250KB </a:t>
            </a:r>
            <a:r>
              <a:rPr lang="en-US" sz="2000" dirty="0" smtClean="0">
                <a:solidFill>
                  <a:srgbClr val="00CC66"/>
                </a:solidFill>
              </a:rPr>
              <a:t>token leaky bucket</a:t>
            </a:r>
            <a:r>
              <a:rPr lang="en-US" sz="2000" dirty="0" smtClean="0"/>
              <a:t>, </a:t>
            </a:r>
            <a:r>
              <a:rPr lang="en-US" sz="2000" dirty="0"/>
              <a:t>2MBps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output </a:t>
            </a:r>
            <a:r>
              <a:rPr lang="en-US" sz="2000" dirty="0" smtClean="0"/>
              <a:t>500KB </a:t>
            </a:r>
            <a:r>
              <a:rPr lang="en-US" sz="2000" dirty="0" smtClean="0">
                <a:solidFill>
                  <a:srgbClr val="00CC66"/>
                </a:solidFill>
              </a:rPr>
              <a:t>token leaky bucket</a:t>
            </a:r>
            <a:r>
              <a:rPr lang="en-US" sz="2000" dirty="0" smtClean="0"/>
              <a:t>, </a:t>
            </a:r>
            <a:r>
              <a:rPr lang="en-US" sz="2000" dirty="0"/>
              <a:t>2MBps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output </a:t>
            </a:r>
            <a:r>
              <a:rPr lang="en-US" sz="2000" dirty="0" smtClean="0"/>
              <a:t>750KB </a:t>
            </a:r>
            <a:r>
              <a:rPr lang="en-US" sz="2000" dirty="0" smtClean="0">
                <a:solidFill>
                  <a:srgbClr val="00CC66"/>
                </a:solidFill>
              </a:rPr>
              <a:t>token leaky bucket</a:t>
            </a:r>
            <a:r>
              <a:rPr lang="en-US" sz="2000" dirty="0" smtClean="0"/>
              <a:t>, </a:t>
            </a:r>
            <a:r>
              <a:rPr lang="en-US" sz="2000" dirty="0"/>
              <a:t>2MBps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output </a:t>
            </a:r>
            <a:r>
              <a:rPr lang="en-US" sz="2000" dirty="0">
                <a:solidFill>
                  <a:srgbClr val="00CC66"/>
                </a:solidFill>
              </a:rPr>
              <a:t>token </a:t>
            </a:r>
            <a:r>
              <a:rPr lang="en-US" sz="2000" dirty="0" smtClean="0">
                <a:solidFill>
                  <a:srgbClr val="00CC66"/>
                </a:solidFill>
              </a:rPr>
              <a:t>leaky bucket</a:t>
            </a:r>
            <a:r>
              <a:rPr lang="en-US" sz="2000" dirty="0" smtClean="0"/>
              <a:t> </a:t>
            </a:r>
            <a:r>
              <a:rPr lang="en-US" sz="2000" dirty="0"/>
              <a:t>500KB</a:t>
            </a:r>
            <a:r>
              <a:rPr lang="en-US" sz="2000" dirty="0"/>
              <a:t>, 2MBps,  </a:t>
            </a:r>
            <a:r>
              <a:rPr lang="en-US" sz="2000" dirty="0">
                <a:solidFill>
                  <a:srgbClr val="FF0000"/>
                </a:solidFill>
              </a:rPr>
              <a:t>feeding </a:t>
            </a:r>
            <a:r>
              <a:rPr lang="en-US" sz="2000" dirty="0" smtClean="0">
                <a:solidFill>
                  <a:srgbClr val="FF0000"/>
                </a:solidFill>
              </a:rPr>
              <a:t>0KB, 10MBps token leaky bucket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01488" y="5609064"/>
            <a:ext cx="217132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400" dirty="0" smtClean="0"/>
              <a:t>to </a:t>
            </a:r>
            <a:r>
              <a:rPr lang="en-US" sz="1400" dirty="0" err="1" smtClean="0"/>
              <a:t>futher</a:t>
            </a:r>
            <a:r>
              <a:rPr lang="en-US" sz="1400" dirty="0" smtClean="0"/>
              <a:t> limit </a:t>
            </a:r>
            <a:r>
              <a:rPr lang="en-US" sz="1400" dirty="0" err="1" smtClean="0"/>
              <a:t>burstiness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use a second leaky bucket with higher 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71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4697</Words>
  <Application>Microsoft Office PowerPoint</Application>
  <PresentationFormat>Widescreen</PresentationFormat>
  <Paragraphs>1158</Paragraphs>
  <Slides>63</Slides>
  <Notes>15</Notes>
  <HiddenSlides>5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ＭＳ Ｐゴシック</vt:lpstr>
      <vt:lpstr>ＭＳ Ｐゴシック</vt:lpstr>
      <vt:lpstr>Agency FB</vt:lpstr>
      <vt:lpstr>Arial</vt:lpstr>
      <vt:lpstr>Calibri</vt:lpstr>
      <vt:lpstr>Comic Sans MS</vt:lpstr>
      <vt:lpstr>Garamond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1_Office Theme</vt:lpstr>
      <vt:lpstr>Clip</vt:lpstr>
      <vt:lpstr>Course on Computer Communication and Networks   Lecture 12  Continuously evolving Internet-working  Part B: QoS, traffic engineering, SDN, IoT </vt:lpstr>
      <vt:lpstr>Internet protocol stack layers&amp;protocols</vt:lpstr>
      <vt:lpstr>Timing/bandwidth  guarantees  in networks</vt:lpstr>
      <vt:lpstr>Let’s hit the road again: Roadmap</vt:lpstr>
      <vt:lpstr>Where does this go in?</vt:lpstr>
      <vt:lpstr>Packet Scheduling example: Weighted Fair Queueing</vt:lpstr>
      <vt:lpstr>Policing Mechanisms</vt:lpstr>
      <vt:lpstr>Policing Mechanisms: LeakyToken Bucket</vt:lpstr>
      <vt:lpstr>Policing: the effect of buckets</vt:lpstr>
      <vt:lpstr>Roadmap</vt:lpstr>
      <vt:lpstr>Virtual Circuit example: ATM: Asynchronous Transfer Mode nets</vt:lpstr>
      <vt:lpstr>Example VC technology ATM Network service models (i.e. transport layer services):</vt:lpstr>
      <vt:lpstr>ATM (VC) Congestion Control (hand-in-hand with Bandwidth reservation)  Several different strategies in place :</vt:lpstr>
      <vt:lpstr>Roadmap</vt:lpstr>
      <vt:lpstr>Diffserv proposed Architecture</vt:lpstr>
      <vt:lpstr>PowerPoint Presentation</vt:lpstr>
      <vt:lpstr>Another approach: Intserv: QoS guarantee scenario</vt:lpstr>
      <vt:lpstr>Roadmap</vt:lpstr>
      <vt:lpstr>Recall the Internet approach : virtualizing networks</vt:lpstr>
      <vt:lpstr>What happened? E.g. ATM:  network or link layer?</vt:lpstr>
      <vt:lpstr>Cerf &amp; Kahn’s Internetwork Architecture</vt:lpstr>
      <vt:lpstr>PowerPoint Presentation</vt:lpstr>
      <vt:lpstr>PowerPoint Presentation</vt:lpstr>
      <vt:lpstr>Multiprotocol label switching (MPLS) in IP networks: VC-inspired</vt:lpstr>
      <vt:lpstr>MPLS versus IP paths</vt:lpstr>
      <vt:lpstr>MPLS forwarding tables</vt:lpstr>
      <vt:lpstr>Roadmap</vt:lpstr>
      <vt:lpstr>PowerPoint Presentation</vt:lpstr>
      <vt:lpstr>PowerPoint Presentation</vt:lpstr>
      <vt:lpstr>Analogy: mainframe to PC evolution*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Recall: Internet &amp; its context….</vt:lpstr>
      <vt:lpstr>Example: Data networking technologies  in Smart Grids</vt:lpstr>
      <vt:lpstr>Approximate overview of shaping new stacks</vt:lpstr>
      <vt:lpstr>Summary &amp; Study list</vt:lpstr>
      <vt:lpstr>Review questions</vt:lpstr>
      <vt:lpstr>Extra slides/notes for further study</vt:lpstr>
      <vt:lpstr>Token bucket + WFQ…</vt:lpstr>
      <vt:lpstr>ATM cell (small packet)</vt:lpstr>
      <vt:lpstr>ATM ABR congestion control</vt:lpstr>
      <vt:lpstr>Traffic Shaping and Policing in ATM</vt:lpstr>
      <vt:lpstr>ATM Adaptation (Transport) Layer: AAL</vt:lpstr>
      <vt:lpstr>IP-Over-ATM</vt:lpstr>
      <vt:lpstr>RSVP: resource reservation protocol</vt:lpstr>
      <vt:lpstr>Network support for multimedia</vt:lpstr>
      <vt:lpstr>PowerPoint Presentation</vt:lpstr>
      <vt:lpstr>Data networking technologies  in Smart Grids</vt:lpstr>
      <vt:lpstr>Recall: Internet &amp; its context….</vt:lpstr>
      <vt:lpstr>Introduction</vt:lpstr>
      <vt:lpstr>Approximate overview of shaping new stacks</vt:lpstr>
      <vt:lpstr>PHY/DataLink protocols</vt:lpstr>
      <vt:lpstr>PHY/DataLink protocols</vt:lpstr>
      <vt:lpstr>Higher protocols</vt:lpstr>
      <vt:lpstr>Higher protocols</vt:lpstr>
      <vt:lpstr>Higher protocols</vt:lpstr>
      <vt:lpstr>Towards interoperability</vt:lpstr>
      <vt:lpstr>Towards interoperability</vt:lpstr>
      <vt:lpstr>Conclusion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12  Continuously evolving Internet-working  Part 2: QoS, traffic engineering, SDN, IoT </dc:title>
  <dc:creator>Marina Papatriantafilou</dc:creator>
  <cp:lastModifiedBy>Marina Papatriantafilou</cp:lastModifiedBy>
  <cp:revision>27</cp:revision>
  <dcterms:created xsi:type="dcterms:W3CDTF">2018-02-21T11:42:10Z</dcterms:created>
  <dcterms:modified xsi:type="dcterms:W3CDTF">2018-02-21T19:30:57Z</dcterms:modified>
</cp:coreProperties>
</file>