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1.bin" ContentType="audio/unknown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67"/>
  </p:notesMasterIdLst>
  <p:sldIdLst>
    <p:sldId id="257" r:id="rId3"/>
    <p:sldId id="258" r:id="rId4"/>
    <p:sldId id="259" r:id="rId5"/>
    <p:sldId id="321" r:id="rId6"/>
    <p:sldId id="261" r:id="rId7"/>
    <p:sldId id="262" r:id="rId8"/>
    <p:sldId id="263" r:id="rId9"/>
    <p:sldId id="264" r:id="rId10"/>
    <p:sldId id="265" r:id="rId11"/>
    <p:sldId id="268" r:id="rId12"/>
    <p:sldId id="329" r:id="rId13"/>
    <p:sldId id="269" r:id="rId14"/>
    <p:sldId id="274" r:id="rId15"/>
    <p:sldId id="275" r:id="rId16"/>
    <p:sldId id="330" r:id="rId17"/>
    <p:sldId id="277" r:id="rId18"/>
    <p:sldId id="278" r:id="rId19"/>
    <p:sldId id="279" r:id="rId20"/>
    <p:sldId id="280" r:id="rId21"/>
    <p:sldId id="331" r:id="rId22"/>
    <p:sldId id="282" r:id="rId23"/>
    <p:sldId id="332" r:id="rId24"/>
    <p:sldId id="286" r:id="rId25"/>
    <p:sldId id="287" r:id="rId26"/>
    <p:sldId id="288" r:id="rId27"/>
    <p:sldId id="289" r:id="rId28"/>
    <p:sldId id="290" r:id="rId29"/>
    <p:sldId id="291" r:id="rId30"/>
    <p:sldId id="333" r:id="rId31"/>
    <p:sldId id="293" r:id="rId32"/>
    <p:sldId id="294" r:id="rId33"/>
    <p:sldId id="295" r:id="rId34"/>
    <p:sldId id="334" r:id="rId35"/>
    <p:sldId id="297" r:id="rId36"/>
    <p:sldId id="298" r:id="rId37"/>
    <p:sldId id="335" r:id="rId38"/>
    <p:sldId id="300" r:id="rId39"/>
    <p:sldId id="301" r:id="rId40"/>
    <p:sldId id="302" r:id="rId41"/>
    <p:sldId id="303" r:id="rId42"/>
    <p:sldId id="326" r:id="rId43"/>
    <p:sldId id="327" r:id="rId44"/>
    <p:sldId id="336" r:id="rId45"/>
    <p:sldId id="305" r:id="rId46"/>
    <p:sldId id="306" r:id="rId47"/>
    <p:sldId id="307" r:id="rId48"/>
    <p:sldId id="308" r:id="rId49"/>
    <p:sldId id="309" r:id="rId50"/>
    <p:sldId id="337" r:id="rId51"/>
    <p:sldId id="311" r:id="rId52"/>
    <p:sldId id="338" r:id="rId53"/>
    <p:sldId id="312" r:id="rId54"/>
    <p:sldId id="322" r:id="rId55"/>
    <p:sldId id="323" r:id="rId56"/>
    <p:sldId id="324" r:id="rId57"/>
    <p:sldId id="313" r:id="rId58"/>
    <p:sldId id="314" r:id="rId59"/>
    <p:sldId id="315" r:id="rId60"/>
    <p:sldId id="316" r:id="rId61"/>
    <p:sldId id="317" r:id="rId62"/>
    <p:sldId id="318" r:id="rId63"/>
    <p:sldId id="328" r:id="rId64"/>
    <p:sldId id="319" r:id="rId65"/>
    <p:sldId id="320" r:id="rId6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7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D953D-E478-46AA-910F-0DF5534F7733}" type="datetimeFigureOut">
              <a:rPr lang="sv-SE" smtClean="0"/>
              <a:t>2018-02-21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AF150-0B09-4282-944B-E0B89F5229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64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>
                <a:solidFill>
                  <a:prstClr val="black"/>
                </a:solidFill>
              </a:rPr>
              <a:pPr defTabSz="990600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97698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FBF5B-144C-4C79-AE47-B3358C2A564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43141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55F8948-ED18-4C7A-8654-2731A63A2602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38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48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91BE7C5-8DE9-46E7-86F8-2A518E6CC694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25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696706B-21EE-4F72-99A5-688F7F1949E6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41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F150-0B09-4282-944B-E0B89F522985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32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8999A28-5F83-4012-BC2B-C225EE7A3369}" type="slidenum">
              <a:rPr lang="en-US" altLang="sv-S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45</a:t>
            </a:fld>
            <a:endParaRPr lang="en-US" altLang="sv-S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Akamai: 100,000+ servers in 1000+ clusters in 1000+ networks in 70+ countries serving trillions of requests a day.</a:t>
            </a:r>
          </a:p>
          <a:p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mtClean="0">
                <a:ea typeface="ＭＳ Ｐゴシック" panose="020B0600070205080204" pitchFamily="34" charset="-128"/>
              </a:rPr>
              <a:t>How many people use Netflix?</a:t>
            </a:r>
          </a:p>
        </p:txBody>
      </p:sp>
    </p:spTree>
    <p:extLst>
      <p:ext uri="{BB962C8B-B14F-4D97-AF65-F5344CB8AC3E}">
        <p14:creationId xmlns:p14="http://schemas.microsoft.com/office/powerpoint/2010/main" val="1610601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099D69-A47D-4D73-B9ED-012DE0D86EA3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46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27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A9DBA7E-F60E-4A19-AD29-540D1CCE3B65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47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02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4CB82-3741-40B0-8947-94DC41A76CE8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290377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670A2-AD00-4924-A52C-8F01BA7684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7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697549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670A2-AD00-4924-A52C-8F01BA7684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91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670A2-AD00-4924-A52C-8F01BA7684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76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670A2-AD00-4924-A52C-8F01BA7684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1BA6F-EC2C-41F9-8FAA-8C9FC73636D4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53333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D54AD5-DC6A-4612-B7CF-285043BE77C7}" type="slidenum">
              <a:rPr lang="en-US" altLang="sv-SE" sz="13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sv-SE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3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3BF81-0554-484D-9668-AE0F300B568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06476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990958D-D491-4C80-925F-2D3CCD3E5C1B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24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3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FF1AE1F-E8F8-4004-93FE-0A9ACA817F4D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7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DDF96DD-B686-4A08-A333-CD357E28E3BE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26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0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CCA827F-86D1-48CF-8D25-D6B968003F4C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30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0769"/>
            <a:ext cx="103632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60361"/>
            <a:ext cx="52705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023660" y="6135108"/>
            <a:ext cx="9168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 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68084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3058"/>
            <a:ext cx="10959008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4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32D271-F50A-46A7-BB85-EC4113B4D6B2}" type="datetime1">
              <a:rPr lang="en-US" altLang="sv-SE">
                <a:solidFill>
                  <a:prstClr val="black"/>
                </a:solidFill>
              </a:rPr>
              <a:pPr/>
              <a:t>2/21/2018</a:t>
            </a:fld>
            <a:endParaRPr lang="en-US" altLang="sv-S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435851" y="6467475"/>
            <a:ext cx="3860800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>
                <a:solidFill>
                  <a:prstClr val="black">
                    <a:tint val="75000"/>
                  </a:prstClr>
                </a:solidFill>
              </a:rPr>
              <a:t>1-</a:t>
            </a:r>
            <a:fld id="{1681FC36-7FE6-4F8F-A4B3-D7343A6D8EC2}" type="slidenum">
              <a:rPr lang="en-US" alt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2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1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3058"/>
            <a:ext cx="10959008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8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8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/>
                </a:solidFill>
              </a:rPr>
              <a:t>P2P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622B-F77A-461C-95C6-2DCB5F1941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4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3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2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0769"/>
            <a:ext cx="103632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9" y="60361"/>
            <a:ext cx="52705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023660" y="6135108"/>
            <a:ext cx="9168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 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11200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48683" y="44624"/>
            <a:ext cx="10959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36712"/>
            <a:ext cx="109728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18275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239349" y="6559931"/>
            <a:ext cx="11952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M. Papatriantafilou – 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Evolving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networking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Part </a:t>
            </a:r>
            <a:r>
              <a:rPr lang="sv-SE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A: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Overlays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P2P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apps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Media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Streaming@apps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CDN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48683" y="83671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48683" y="44624"/>
            <a:ext cx="10959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836712"/>
            <a:ext cx="109728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18275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1371" y="6559931"/>
            <a:ext cx="1128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Marina Papatriantafilou – 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Introduction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to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computer </a:t>
            </a:r>
            <a:r>
              <a:rPr lang="sv-SE" sz="16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communication</a:t>
            </a:r>
            <a:r>
              <a:rPr lang="sv-SE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48683" y="83671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8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.wm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9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7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9.jpe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38.png"/><Relationship Id="rId9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7.wmf"/><Relationship Id="rId5" Type="http://schemas.openxmlformats.org/officeDocument/2006/relationships/image" Target="../media/image49.jpe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38.png"/><Relationship Id="rId9" Type="http://schemas.openxmlformats.org/officeDocument/2006/relationships/image" Target="../media/image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098822.309884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://doi.acm.org/10.1145/1151659.115991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6469929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audio" Target="../media/audio1.bin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apps/pubs/default.aspx?id=67246" TargetMode="External"/><Relationship Id="rId3" Type="http://schemas.openxmlformats.org/officeDocument/2006/relationships/hyperlink" Target="http://dx.doi.org/10.1016/S0140-3664(00)00315-7" TargetMode="External"/><Relationship Id="rId7" Type="http://schemas.openxmlformats.org/officeDocument/2006/relationships/hyperlink" Target="http://www3.interscience.wiley.com/cgi-bin/jhome/6265" TargetMode="External"/><Relationship Id="rId2" Type="http://schemas.openxmlformats.org/officeDocument/2006/relationships/hyperlink" Target="http://dx.doi.org/10.1016/S0140-3664(01)00409-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rxiv.org/abs/cs.NI/0606110" TargetMode="External"/><Relationship Id="rId5" Type="http://schemas.openxmlformats.org/officeDocument/2006/relationships/hyperlink" Target="https://doi.org/10.1145/3098822.3098842" TargetMode="External"/><Relationship Id="rId4" Type="http://schemas.openxmlformats.org/officeDocument/2006/relationships/hyperlink" Target="http://doi.acm.org/10.1145/1151659.1159918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kingcdn.com/NetC6y&amp;B23V" TargetMode="External"/><Relationship Id="rId2" Type="http://schemas.openxmlformats.org/officeDocument/2006/relationships/hyperlink" Target="http://netcinema.com/6Y7B23V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File:Max-Heap.svg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53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4.bin"/><Relationship Id="rId10" Type="http://schemas.openxmlformats.org/officeDocument/2006/relationships/oleObject" Target="../embeddings/oleObject61.bin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7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8720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10</a:t>
            </a:r>
            <a:br>
              <a:rPr lang="sv-SE" dirty="0" smtClean="0"/>
            </a:br>
            <a:r>
              <a:rPr lang="en-US" dirty="0"/>
              <a:t>Continuously evolving </a:t>
            </a:r>
            <a:r>
              <a:rPr lang="en-US" dirty="0" smtClean="0"/>
              <a:t>Internet-working </a:t>
            </a:r>
            <a:br>
              <a:rPr lang="en-US" dirty="0" smtClean="0"/>
            </a:br>
            <a:r>
              <a:rPr lang="en-US" sz="2700" dirty="0"/>
              <a:t>Part </a:t>
            </a:r>
            <a:r>
              <a:rPr lang="en-US" sz="2700" dirty="0" smtClean="0"/>
              <a:t>A: </a:t>
            </a:r>
            <a:r>
              <a:rPr lang="en-US" sz="2700" dirty="0"/>
              <a:t>p2p networking, media streaming, CDN</a:t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b="0" i="1" dirty="0"/>
              <a:t>TBC in </a:t>
            </a:r>
            <a:r>
              <a:rPr lang="en-US" sz="2700" b="0" i="1"/>
              <a:t>part </a:t>
            </a:r>
            <a:r>
              <a:rPr lang="en-US" sz="2700" b="0" i="1" smtClean="0"/>
              <a:t>B: </a:t>
            </a:r>
            <a:r>
              <a:rPr lang="en-US" sz="2700" b="0" i="1" dirty="0" err="1"/>
              <a:t>QoS</a:t>
            </a:r>
            <a:r>
              <a:rPr lang="en-US" sz="2700" b="0" i="1" dirty="0"/>
              <a:t>, traffic engineering, SDN, </a:t>
            </a:r>
            <a:r>
              <a:rPr lang="en-US" sz="2700" b="0" i="1" dirty="0" err="1"/>
              <a:t>IoT</a:t>
            </a:r>
            <a:r>
              <a:rPr lang="en-US" sz="2700" dirty="0"/>
              <a:t>) </a:t>
            </a:r>
            <a:endParaRPr lang="sv-SE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648" y="4221088"/>
            <a:ext cx="6400800" cy="1752600"/>
          </a:xfrm>
        </p:spPr>
        <p:txBody>
          <a:bodyPr/>
          <a:lstStyle/>
          <a:p>
            <a:r>
              <a:rPr lang="sv-SE" dirty="0" smtClean="0"/>
              <a:t>EDA344/DIT 423, </a:t>
            </a:r>
            <a:r>
              <a:rPr lang="sv-SE" dirty="0"/>
              <a:t>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118" y="3503459"/>
            <a:ext cx="6193430" cy="26795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ZapfDingbats"/>
              <a:buNone/>
            </a:pPr>
            <a:endParaRPr lang="en-US" sz="2000" dirty="0" smtClean="0"/>
          </a:p>
          <a:p>
            <a:pPr>
              <a:buFont typeface="ZapfDingbats"/>
              <a:buNone/>
            </a:pPr>
            <a:endParaRPr lang="en-US" sz="2000" dirty="0"/>
          </a:p>
          <a:p>
            <a:pPr>
              <a:buFont typeface="ZapfDingbats"/>
              <a:buNone/>
            </a:pPr>
            <a:r>
              <a:rPr lang="en-US" sz="2000" dirty="0" smtClean="0"/>
              <a:t>original </a:t>
            </a:r>
            <a:r>
              <a:rPr lang="en-US" sz="2000" dirty="0"/>
              <a:t>“Napster” design (1999,  S.  Fanning)</a:t>
            </a:r>
          </a:p>
          <a:p>
            <a:pPr>
              <a:buFont typeface="ZapfDingbats"/>
              <a:buNone/>
            </a:pPr>
            <a:r>
              <a:rPr lang="en-US" sz="2000" dirty="0"/>
              <a:t>1) when peer connects, it informs central server:</a:t>
            </a:r>
          </a:p>
          <a:p>
            <a:pPr lvl="1"/>
            <a:r>
              <a:rPr lang="en-US" sz="1800" dirty="0"/>
              <a:t>IP address, content</a:t>
            </a:r>
          </a:p>
          <a:p>
            <a:pPr>
              <a:buFont typeface="ZapfDingbats"/>
              <a:buNone/>
            </a:pPr>
            <a:r>
              <a:rPr lang="en-US" sz="2000" dirty="0"/>
              <a:t>2) Alice queries directory server for </a:t>
            </a:r>
            <a:r>
              <a:rPr lang="en-US" sz="2000" dirty="0" smtClean="0"/>
              <a:t>“</a:t>
            </a:r>
            <a:r>
              <a:rPr lang="en-US" sz="2000" dirty="0" err="1" smtClean="0"/>
              <a:t>LetItBe</a:t>
            </a:r>
            <a:r>
              <a:rPr lang="en-US" sz="2000" dirty="0" smtClean="0"/>
              <a:t>”</a:t>
            </a:r>
            <a:endParaRPr lang="en-US" sz="2000" dirty="0"/>
          </a:p>
          <a:p>
            <a:pPr>
              <a:buFont typeface="ZapfDingbats"/>
              <a:buNone/>
            </a:pPr>
            <a:r>
              <a:rPr lang="en-US" sz="2000" dirty="0"/>
              <a:t>3) Alice requests file from Bob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65" y="3503458"/>
            <a:ext cx="7772400" cy="536104"/>
          </a:xfrm>
        </p:spPr>
        <p:txBody>
          <a:bodyPr/>
          <a:lstStyle/>
          <a:p>
            <a:r>
              <a:rPr lang="en-US" dirty="0" smtClean="0"/>
              <a:t>P2P: centralized directory</a:t>
            </a:r>
          </a:p>
        </p:txBody>
      </p:sp>
      <p:sp>
        <p:nvSpPr>
          <p:cNvPr id="10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2295A-2A9B-4252-B627-0D1FEE01E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34" name="Group 4"/>
          <p:cNvGrpSpPr>
            <a:grpSpLocks/>
          </p:cNvGrpSpPr>
          <p:nvPr/>
        </p:nvGrpSpPr>
        <p:grpSpPr bwMode="auto">
          <a:xfrm>
            <a:off x="6261764" y="1262064"/>
            <a:ext cx="4103025" cy="4740275"/>
            <a:chOff x="2679" y="620"/>
            <a:chExt cx="2797" cy="3253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058"/>
                          <a:ext cx="525" cy="4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061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2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3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4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5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6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7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8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37" name="Text Box 15"/>
            <p:cNvSpPr txBox="1">
              <a:spLocks noChangeArrowheads="1"/>
            </p:cNvSpPr>
            <p:nvPr/>
          </p:nvSpPr>
          <p:spPr bwMode="auto">
            <a:xfrm>
              <a:off x="3005" y="3058"/>
              <a:ext cx="12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>
                <a:solidFill>
                  <a:srgbClr val="000000"/>
                </a:solidFill>
              </a:endParaRPr>
            </a:p>
          </p:txBody>
        </p:sp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7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5" y="1963"/>
                          <a:ext cx="421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8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5" y="2534"/>
                          <a:ext cx="429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9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4" y="1214"/>
                          <a:ext cx="437" cy="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Text Box 19"/>
            <p:cNvSpPr txBox="1">
              <a:spLocks noChangeArrowheads="1"/>
            </p:cNvSpPr>
            <p:nvPr/>
          </p:nvSpPr>
          <p:spPr bwMode="auto">
            <a:xfrm>
              <a:off x="2679" y="1236"/>
              <a:ext cx="107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Comic Sans MS" pitchFamily="66" charset="0"/>
                </a:rPr>
                <a:t>centralized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Comic Sans MS" pitchFamily="66" charset="0"/>
                </a:rPr>
                <a:t>directory server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9" name="Text Box 20"/>
            <p:cNvSpPr txBox="1">
              <a:spLocks noChangeArrowheads="1"/>
            </p:cNvSpPr>
            <p:nvPr/>
          </p:nvSpPr>
          <p:spPr bwMode="auto">
            <a:xfrm>
              <a:off x="4847" y="1675"/>
              <a:ext cx="44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Comic Sans MS" pitchFamily="66" charset="0"/>
                </a:rPr>
                <a:t>peers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040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1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2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3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4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5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6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4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047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8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49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50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000">
                <a:solidFill>
                  <a:prstClr val="black"/>
                </a:solidFill>
              </a:endParaRPr>
            </a:p>
          </p:txBody>
        </p:sp>
        <p:sp>
          <p:nvSpPr>
            <p:cNvPr id="1051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Alice</a:t>
              </a:r>
            </a:p>
          </p:txBody>
        </p:sp>
        <p:sp>
          <p:nvSpPr>
            <p:cNvPr id="1052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Bob</a:t>
              </a:r>
            </a:p>
          </p:txBody>
        </p:sp>
        <p:sp>
          <p:nvSpPr>
            <p:cNvPr id="1053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0504D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4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0504D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5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0504D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6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0504D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7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0504D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58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C0504D"/>
                </a:buClr>
                <a:buSzPct val="85000"/>
                <a:buFont typeface="ZapfDingbats"/>
                <a:buNone/>
              </a:pPr>
              <a:r>
                <a:rPr lang="en-US" sz="1400" dirty="0">
                  <a:solidFill>
                    <a:prstClr val="black"/>
                  </a:solidFill>
                  <a:latin typeface="Comic Sans MS" pitchFamily="66" charset="0"/>
                </a:rPr>
                <a:t>3</a:t>
              </a:r>
            </a:p>
          </p:txBody>
        </p:sp>
        <p:pic>
          <p:nvPicPr>
            <p:cNvPr id="1059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9662126" y="5913877"/>
            <a:ext cx="23065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Q: </a:t>
            </a:r>
            <a:r>
              <a:rPr lang="sv-SE" dirty="0" err="1">
                <a:solidFill>
                  <a:srgbClr val="C00000"/>
                </a:solidFill>
              </a:rPr>
              <a:t>What</a:t>
            </a:r>
            <a:r>
              <a:rPr lang="sv-SE" dirty="0">
                <a:solidFill>
                  <a:srgbClr val="C00000"/>
                </a:solidFill>
              </a:rPr>
              <a:t> is p2p in </a:t>
            </a:r>
            <a:r>
              <a:rPr lang="sv-SE" dirty="0" err="1">
                <a:solidFill>
                  <a:srgbClr val="C00000"/>
                </a:solidFill>
              </a:rPr>
              <a:t>this</a:t>
            </a:r>
            <a:r>
              <a:rPr lang="sv-SE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10233743" y="2334379"/>
            <a:ext cx="1982788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None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File transfer:</a:t>
            </a:r>
          </a:p>
          <a:p>
            <a:pPr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None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HTTP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218623" y="961533"/>
            <a:ext cx="7576091" cy="206975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Background: Common Primitives in file-sharing  p2p apps:</a:t>
            </a:r>
          </a:p>
          <a:p>
            <a:r>
              <a:rPr lang="en-US" sz="2000" b="1" dirty="0"/>
              <a:t>Join</a:t>
            </a:r>
            <a:r>
              <a:rPr lang="en-US" sz="2000" dirty="0"/>
              <a:t>: how do I begin participating?</a:t>
            </a:r>
          </a:p>
          <a:p>
            <a:r>
              <a:rPr lang="en-US" sz="2000" b="1" dirty="0"/>
              <a:t>Publish</a:t>
            </a:r>
            <a:r>
              <a:rPr lang="en-US" sz="2000" dirty="0"/>
              <a:t>: how do I advertise my file?</a:t>
            </a:r>
          </a:p>
          <a:p>
            <a:r>
              <a:rPr lang="en-US" sz="2000" b="1" dirty="0"/>
              <a:t>Search</a:t>
            </a:r>
            <a:r>
              <a:rPr lang="en-US" sz="2000" dirty="0"/>
              <a:t>: how to I find a </a:t>
            </a:r>
            <a:r>
              <a:rPr lang="en-US" sz="2000" dirty="0" smtClean="0"/>
              <a:t>file?</a:t>
            </a:r>
            <a:endParaRPr lang="en-US" sz="2000" dirty="0"/>
          </a:p>
          <a:p>
            <a:r>
              <a:rPr lang="en-US" sz="2000" b="1" dirty="0"/>
              <a:t>Fetch</a:t>
            </a:r>
            <a:r>
              <a:rPr lang="en-US" sz="2000" dirty="0"/>
              <a:t>: how to I retrieve </a:t>
            </a:r>
            <a:r>
              <a:rPr lang="en-US" sz="2000"/>
              <a:t>a </a:t>
            </a:r>
            <a:r>
              <a:rPr lang="en-US" sz="2000" smtClean="0"/>
              <a:t>file?</a:t>
            </a:r>
            <a:endParaRPr lang="en-US" sz="2000" dirty="0"/>
          </a:p>
          <a:p>
            <a:endParaRPr lang="sv-SE" dirty="0"/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763929" y="116632"/>
            <a:ext cx="1032462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smtClean="0"/>
              <a:t>File-sharing peer-to-peer (p2p) applications: preliminaries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7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uiExpand="1" build="p" animBg="1"/>
      <p:bldP spid="1032" grpId="0"/>
      <p:bldP spid="2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41" y="12321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65" y="176031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dirty="0">
                <a:solidFill>
                  <a:prstClr val="black"/>
                </a:solidFill>
              </a:rPr>
              <a:t>P2P </a:t>
            </a:r>
            <a:r>
              <a:rPr lang="sv-SE" sz="2000" dirty="0" err="1">
                <a:solidFill>
                  <a:prstClr val="black"/>
                </a:solidFill>
              </a:rPr>
              <a:t>apps</a:t>
            </a:r>
            <a:r>
              <a:rPr lang="sv-SE" sz="2000" dirty="0">
                <a:solidFill>
                  <a:prstClr val="black"/>
                </a:solidFill>
              </a:rPr>
              <a:t> and </a:t>
            </a:r>
            <a:r>
              <a:rPr lang="sv-SE" sz="2000" dirty="0" err="1">
                <a:solidFill>
                  <a:prstClr val="black"/>
                </a:solidFill>
              </a:rPr>
              <a:t>overlays</a:t>
            </a:r>
            <a:r>
              <a:rPr lang="sv-SE" sz="2000" dirty="0">
                <a:solidFill>
                  <a:prstClr val="black"/>
                </a:solidFill>
              </a:rPr>
              <a:t>  for info </a:t>
            </a:r>
            <a:r>
              <a:rPr lang="sv-SE" sz="2000" dirty="0" err="1">
                <a:solidFill>
                  <a:prstClr val="black"/>
                </a:solidFill>
              </a:rPr>
              <a:t>sharing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Ch</a:t>
            </a:r>
            <a:r>
              <a:rPr lang="sv-SE" sz="2000" dirty="0">
                <a:solidFill>
                  <a:prstClr val="black"/>
                </a:solidFill>
              </a:rPr>
              <a:t>: 2.5 </a:t>
            </a:r>
            <a:r>
              <a:rPr lang="sv-SE" sz="2000" dirty="0" smtClean="0">
                <a:solidFill>
                  <a:prstClr val="black"/>
                </a:solidFill>
              </a:rPr>
              <a:t>7e (2.6 6/e)</a:t>
            </a:r>
            <a:endParaRPr lang="sv-SE" sz="20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b="1" dirty="0" err="1" smtClean="0"/>
              <a:t>Collaborate</a:t>
            </a:r>
            <a:r>
              <a:rPr lang="sv-SE" sz="2000" b="1" dirty="0" smtClean="0"/>
              <a:t>/form-</a:t>
            </a:r>
            <a:r>
              <a:rPr lang="sv-SE" sz="2000" b="1" i="1" dirty="0" err="1" smtClean="0"/>
              <a:t>overlays</a:t>
            </a:r>
            <a:r>
              <a:rPr lang="sv-SE" sz="2000" b="1" dirty="0" smtClean="0"/>
              <a:t> </a:t>
            </a:r>
            <a:r>
              <a:rPr lang="sv-SE" sz="2000" b="1" dirty="0"/>
              <a:t>to </a:t>
            </a:r>
            <a:r>
              <a:rPr lang="sv-SE" sz="2000" b="1" i="1" dirty="0" err="1"/>
              <a:t>find</a:t>
            </a:r>
            <a:r>
              <a:rPr lang="sv-SE" sz="2000" b="1" dirty="0"/>
              <a:t> </a:t>
            </a:r>
            <a:r>
              <a:rPr lang="sv-SE" sz="2000" b="1" dirty="0" err="1"/>
              <a:t>content</a:t>
            </a:r>
            <a:r>
              <a:rPr lang="sv-SE" sz="2000" b="1" dirty="0"/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Unstructured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overlays</a:t>
            </a:r>
            <a:endParaRPr lang="en-US" sz="2000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Structured </a:t>
            </a: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Overlays/DHT</a:t>
            </a:r>
            <a:endParaRPr lang="sv-SE" sz="2000" dirty="0">
              <a:solidFill>
                <a:prstClr val="white">
                  <a:lumMod val="75000"/>
                </a:prst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Collaborate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/form-</a:t>
            </a:r>
            <a:r>
              <a:rPr lang="sv-SE" sz="2000" i="1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sz="2000" i="1" dirty="0">
                <a:solidFill>
                  <a:prstClr val="white">
                    <a:lumMod val="75000"/>
                  </a:prstClr>
                </a:solidFill>
              </a:rPr>
              <a:t> to </a:t>
            </a:r>
            <a:r>
              <a:rPr lang="sv-SE" sz="2000" i="1" dirty="0" err="1">
                <a:solidFill>
                  <a:prstClr val="white">
                    <a:lumMod val="75000"/>
                  </a:prstClr>
                </a:solidFill>
              </a:rPr>
              <a:t>fetch</a:t>
            </a:r>
            <a:r>
              <a:rPr lang="sv-SE" sz="2000" i="1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endParaRPr lang="sv-SE" sz="2000" dirty="0">
              <a:solidFill>
                <a:prstClr val="white">
                  <a:lumMod val="75000"/>
                </a:prst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prstClr val="white">
                    <a:lumMod val="75000"/>
                  </a:prstClr>
                </a:solidFill>
              </a:rPr>
              <a:t>Media Streaming </a:t>
            </a: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Ch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 9.1-9.3 &amp; 2.6 </a:t>
            </a:r>
            <a:r>
              <a:rPr lang="sv-SE" sz="2000" dirty="0" smtClean="0">
                <a:solidFill>
                  <a:prstClr val="white">
                    <a:lumMod val="75000"/>
                  </a:prstClr>
                </a:solidFill>
              </a:rPr>
              <a:t>7e (7.1-7.3 6/e)</a:t>
            </a:r>
            <a:endParaRPr lang="sv-SE" sz="2000" dirty="0">
              <a:solidFill>
                <a:prstClr val="white">
                  <a:lumMod val="75000"/>
                </a:prst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Recovery </a:t>
            </a: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Streaming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protocols and new proposals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CDN: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infrastructure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for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delivery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4388" y="0"/>
            <a:ext cx="7772400" cy="1143000"/>
          </a:xfrm>
        </p:spPr>
        <p:txBody>
          <a:bodyPr/>
          <a:lstStyle/>
          <a:p>
            <a:r>
              <a:rPr lang="en-US" dirty="0" smtClean="0"/>
              <a:t>P2p Gnutella (no directory): protocol</a:t>
            </a:r>
          </a:p>
        </p:txBody>
      </p:sp>
      <p:sp>
        <p:nvSpPr>
          <p:cNvPr id="20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8707-2927-4CAD-9184-CBFFA745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59" name="Group 3"/>
          <p:cNvGrpSpPr>
            <a:grpSpLocks/>
          </p:cNvGrpSpPr>
          <p:nvPr/>
        </p:nvGrpSpPr>
        <p:grpSpPr bwMode="auto">
          <a:xfrm>
            <a:off x="5015880" y="1988840"/>
            <a:ext cx="5400600" cy="4589760"/>
            <a:chOff x="768" y="280"/>
            <a:chExt cx="3936" cy="3231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4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0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5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31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6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6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0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7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7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8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8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19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9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9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7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Line 10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64" name="Line 11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65" name="Line 12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66" name="Line 13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67" name="Line 14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68" name="Line 15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69" name="Text Box 16"/>
            <p:cNvSpPr txBox="1">
              <a:spLocks noChangeArrowheads="1"/>
            </p:cNvSpPr>
            <p:nvPr/>
          </p:nvSpPr>
          <p:spPr bwMode="auto">
            <a:xfrm>
              <a:off x="1536" y="1968"/>
              <a:ext cx="59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Query</a:t>
              </a:r>
            </a:p>
          </p:txBody>
        </p:sp>
        <p:sp>
          <p:nvSpPr>
            <p:cNvPr id="2070" name="Text Box 17"/>
            <p:cNvSpPr txBox="1">
              <a:spLocks noChangeArrowheads="1"/>
            </p:cNvSpPr>
            <p:nvPr/>
          </p:nvSpPr>
          <p:spPr bwMode="auto">
            <a:xfrm>
              <a:off x="1392" y="2208"/>
              <a:ext cx="79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QueryHit</a:t>
              </a:r>
            </a:p>
          </p:txBody>
        </p:sp>
        <p:sp>
          <p:nvSpPr>
            <p:cNvPr id="2071" name="Text Box 18"/>
            <p:cNvSpPr txBox="1">
              <a:spLocks noChangeArrowheads="1"/>
            </p:cNvSpPr>
            <p:nvPr/>
          </p:nvSpPr>
          <p:spPr bwMode="auto">
            <a:xfrm>
              <a:off x="3216" y="720"/>
              <a:ext cx="59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Query</a:t>
              </a:r>
            </a:p>
          </p:txBody>
        </p:sp>
        <p:sp>
          <p:nvSpPr>
            <p:cNvPr id="2072" name="Text Box 19"/>
            <p:cNvSpPr txBox="1">
              <a:spLocks noChangeArrowheads="1"/>
            </p:cNvSpPr>
            <p:nvPr/>
          </p:nvSpPr>
          <p:spPr bwMode="auto">
            <a:xfrm rot="1838329">
              <a:off x="3296" y="1371"/>
              <a:ext cx="61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Arial" pitchFamily="34" charset="0"/>
                </a:rPr>
                <a:t>Query</a:t>
              </a:r>
            </a:p>
          </p:txBody>
        </p:sp>
        <p:sp>
          <p:nvSpPr>
            <p:cNvPr id="2073" name="Text Box 20"/>
            <p:cNvSpPr txBox="1">
              <a:spLocks noChangeArrowheads="1"/>
            </p:cNvSpPr>
            <p:nvPr/>
          </p:nvSpPr>
          <p:spPr bwMode="auto">
            <a:xfrm>
              <a:off x="3216" y="960"/>
              <a:ext cx="79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QueryHit</a:t>
              </a:r>
            </a:p>
          </p:txBody>
        </p:sp>
        <p:sp>
          <p:nvSpPr>
            <p:cNvPr id="2074" name="Text Box 21"/>
            <p:cNvSpPr txBox="1">
              <a:spLocks noChangeArrowheads="1"/>
            </p:cNvSpPr>
            <p:nvPr/>
          </p:nvSpPr>
          <p:spPr bwMode="auto">
            <a:xfrm rot="19317177">
              <a:off x="1302" y="1330"/>
              <a:ext cx="59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Query</a:t>
              </a:r>
            </a:p>
          </p:txBody>
        </p:sp>
        <p:sp>
          <p:nvSpPr>
            <p:cNvPr id="2075" name="Text Box 22"/>
            <p:cNvSpPr txBox="1">
              <a:spLocks noChangeArrowheads="1"/>
            </p:cNvSpPr>
            <p:nvPr/>
          </p:nvSpPr>
          <p:spPr bwMode="auto">
            <a:xfrm rot="2175888">
              <a:off x="1446" y="2722"/>
              <a:ext cx="59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Query</a:t>
              </a:r>
            </a:p>
          </p:txBody>
        </p:sp>
        <p:sp>
          <p:nvSpPr>
            <p:cNvPr id="2076" name="Line 23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77" name="Text Box 24"/>
            <p:cNvSpPr txBox="1">
              <a:spLocks noChangeArrowheads="1"/>
            </p:cNvSpPr>
            <p:nvPr/>
          </p:nvSpPr>
          <p:spPr bwMode="auto">
            <a:xfrm rot="19399539">
              <a:off x="1486" y="1471"/>
              <a:ext cx="684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QueryHit</a:t>
              </a: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>
                <a:gd name="T0" fmla="*/ 3528 w 3528"/>
                <a:gd name="T1" fmla="*/ 536 h 1736"/>
                <a:gd name="T2" fmla="*/ 2856 w 3528"/>
                <a:gd name="T3" fmla="*/ 248 h 1736"/>
                <a:gd name="T4" fmla="*/ 1608 w 3528"/>
                <a:gd name="T5" fmla="*/ 152 h 1736"/>
                <a:gd name="T6" fmla="*/ 264 w 3528"/>
                <a:gd name="T7" fmla="*/ 1160 h 1736"/>
                <a:gd name="T8" fmla="*/ 24 w 3528"/>
                <a:gd name="T9" fmla="*/ 1736 h 1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8"/>
                <a:gd name="T16" fmla="*/ 0 h 1736"/>
                <a:gd name="T17" fmla="*/ 3528 w 3528"/>
                <a:gd name="T18" fmla="*/ 1736 h 1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79" name="Line 26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060" name="Text Box 27"/>
          <p:cNvSpPr txBox="1">
            <a:spLocks noChangeArrowheads="1"/>
          </p:cNvSpPr>
          <p:nvPr/>
        </p:nvSpPr>
        <p:spPr bwMode="auto">
          <a:xfrm>
            <a:off x="7829329" y="1484784"/>
            <a:ext cx="1982788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None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File transfer:</a:t>
            </a:r>
          </a:p>
          <a:p>
            <a:pPr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None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HTTP</a:t>
            </a:r>
          </a:p>
        </p:txBody>
      </p:sp>
      <p:sp>
        <p:nvSpPr>
          <p:cNvPr id="32" name="Rectangle 3"/>
          <p:cNvSpPr>
            <a:spLocks noGrp="1" noChangeArrowheads="1"/>
          </p:cNvSpPr>
          <p:nvPr>
            <p:ph idx="1"/>
          </p:nvPr>
        </p:nvSpPr>
        <p:spPr>
          <a:xfrm>
            <a:off x="118281" y="1484784"/>
            <a:ext cx="4883173" cy="379704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ym typeface="Wingdings" pitchFamily="2" charset="2"/>
              </a:rPr>
              <a:t>Query Flooding: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ym typeface="Wingdings" pitchFamily="2" charset="2"/>
              </a:rPr>
              <a:t>Join</a:t>
            </a:r>
            <a:r>
              <a:rPr lang="en-US" sz="2000" dirty="0">
                <a:sym typeface="Wingdings" pitchFamily="2" charset="2"/>
              </a:rPr>
              <a:t>: on startup, client connects to a few other nodes (learn from bootstrap-node); these become its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“neighbors” </a:t>
            </a:r>
            <a:r>
              <a:rPr lang="en-US" sz="2000" dirty="0">
                <a:solidFill>
                  <a:srgbClr val="C00000"/>
                </a:solidFill>
                <a:sym typeface="Wingdings" pitchFamily="2" charset="2"/>
              </a:rPr>
              <a:t>(overlay!! )</a:t>
            </a:r>
          </a:p>
          <a:p>
            <a:pPr>
              <a:lnSpc>
                <a:spcPct val="80000"/>
              </a:lnSpc>
            </a:pPr>
            <a:endParaRPr lang="en-US" sz="20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ym typeface="Wingdings" pitchFamily="2" charset="2"/>
              </a:rPr>
              <a:t>Publish</a:t>
            </a:r>
            <a:r>
              <a:rPr lang="en-US" sz="2000" dirty="0">
                <a:sym typeface="Wingdings" pitchFamily="2" charset="2"/>
              </a:rPr>
              <a:t>: no need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Search</a:t>
            </a:r>
            <a:r>
              <a:rPr lang="en-US" sz="2000" dirty="0"/>
              <a:t>: ask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“neighbors”, </a:t>
            </a:r>
            <a:r>
              <a:rPr lang="en-US" sz="2000" dirty="0"/>
              <a:t>who ask their neighbors, and so on... when/if found, reply to sender.</a:t>
            </a:r>
          </a:p>
          <a:p>
            <a:pPr>
              <a:lnSpc>
                <a:spcPct val="80000"/>
              </a:lnSpc>
            </a:pPr>
            <a:endParaRPr lang="en-US" sz="20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 b="1" dirty="0"/>
              <a:t>Fetch</a:t>
            </a:r>
            <a:r>
              <a:rPr lang="en-US" sz="2000" dirty="0"/>
              <a:t>: get the file directly from peer</a:t>
            </a:r>
          </a:p>
        </p:txBody>
      </p:sp>
    </p:spTree>
    <p:extLst>
      <p:ext uri="{BB962C8B-B14F-4D97-AF65-F5344CB8AC3E}">
        <p14:creationId xmlns:p14="http://schemas.microsoft.com/office/powerpoint/2010/main" val="18517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6028"/>
            <a:ext cx="8219256" cy="648072"/>
          </a:xfrm>
        </p:spPr>
        <p:txBody>
          <a:bodyPr/>
          <a:lstStyle/>
          <a:p>
            <a:r>
              <a:rPr lang="en-US" sz="2800" dirty="0" err="1"/>
              <a:t>KaZaA</a:t>
            </a:r>
            <a:r>
              <a:rPr lang="en-US" sz="2800" dirty="0"/>
              <a:t> :  distributed directory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40416" y="6525346"/>
            <a:ext cx="730424" cy="332655"/>
          </a:xfrm>
        </p:spPr>
        <p:txBody>
          <a:bodyPr/>
          <a:lstStyle/>
          <a:p>
            <a:pPr>
              <a:defRPr/>
            </a:pPr>
            <a:fld id="{0351DD4A-3ED5-4E54-8906-2711D6CA6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2438400" y="5310833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I have X!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4582" name="Group 4"/>
          <p:cNvGrpSpPr>
            <a:grpSpLocks/>
          </p:cNvGrpSpPr>
          <p:nvPr/>
        </p:nvGrpSpPr>
        <p:grpSpPr bwMode="auto">
          <a:xfrm>
            <a:off x="2438400" y="1958033"/>
            <a:ext cx="6781800" cy="4419600"/>
            <a:chOff x="576" y="960"/>
            <a:chExt cx="4272" cy="2784"/>
          </a:xfrm>
        </p:grpSpPr>
        <p:pic>
          <p:nvPicPr>
            <p:cNvPr id="24588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9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93" name="Group 10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4643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4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5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94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97" name="Group 17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4640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1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2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98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00" name="Group 23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4637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38" name="Picture 2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39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601" name="Picture 2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3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6" name="Picture 32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7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8" name="Picture 3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9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0" name="Picture 3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1" name="Picture 3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2" name="Picture 3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3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4" name="Picture 4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5" name="Picture 4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6" name="Picture 4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7" name="Line 43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18" name="Line 44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19" name="Line 45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20" name="Line 46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21" name="Line 47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22" name="Line 48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23" name="Line 49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24624" name="Picture 5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5" name="Picture 5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6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7" name="Picture 53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8" name="Picture 5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9" name="Picture 5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30" name="Line 56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31" name="Line 57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32" name="Line 58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33" name="Line 59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34" name="Line 60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35" name="Line 61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636" name="Text Box 62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sv-SE">
                <a:solidFill>
                  <a:srgbClr val="990000"/>
                </a:solidFill>
                <a:latin typeface="Helvetica"/>
              </a:endParaRP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124200" y="4320233"/>
            <a:ext cx="1524000" cy="914400"/>
            <a:chOff x="528" y="2352"/>
            <a:chExt cx="960" cy="576"/>
          </a:xfrm>
        </p:grpSpPr>
        <p:sp>
          <p:nvSpPr>
            <p:cNvPr id="24586" name="Line 64"/>
            <p:cNvSpPr>
              <a:spLocks noChangeShapeType="1"/>
            </p:cNvSpPr>
            <p:nvPr/>
          </p:nvSpPr>
          <p:spPr bwMode="auto">
            <a:xfrm flipV="1">
              <a:off x="1152" y="2352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587" name="Text Box 65"/>
            <p:cNvSpPr txBox="1">
              <a:spLocks noChangeArrowheads="1"/>
            </p:cNvSpPr>
            <p:nvPr/>
          </p:nvSpPr>
          <p:spPr bwMode="auto">
            <a:xfrm>
              <a:off x="528" y="2544"/>
              <a:ext cx="5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C0504D"/>
                  </a:solidFill>
                  <a:latin typeface="Helvetica"/>
                </a:rPr>
                <a:t>Publish</a:t>
              </a:r>
            </a:p>
          </p:txBody>
        </p:sp>
      </p:grpSp>
      <p:sp>
        <p:nvSpPr>
          <p:cNvPr id="194626" name="Rectangle 66"/>
          <p:cNvSpPr>
            <a:spLocks noChangeArrowheads="1"/>
          </p:cNvSpPr>
          <p:nvPr/>
        </p:nvSpPr>
        <p:spPr bwMode="auto">
          <a:xfrm>
            <a:off x="2743200" y="3024833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>
                <a:solidFill>
                  <a:prstClr val="black"/>
                </a:solidFill>
                <a:latin typeface="Arial" pitchFamily="34" charset="0"/>
              </a:rPr>
              <a:t>insert(X,</a:t>
            </a:r>
          </a:p>
          <a:p>
            <a:pPr eaLnBrk="0" hangingPunct="0"/>
            <a:r>
              <a:rPr lang="en-US">
                <a:solidFill>
                  <a:prstClr val="black"/>
                </a:solidFill>
                <a:latin typeface="Arial" pitchFamily="34" charset="0"/>
              </a:rPr>
              <a:t>  123.2.21.23)</a:t>
            </a:r>
          </a:p>
          <a:p>
            <a:pPr eaLnBrk="0" hangingPunct="0"/>
            <a:r>
              <a:rPr lang="en-US">
                <a:solidFill>
                  <a:prstClr val="black"/>
                </a:solidFill>
                <a:latin typeface="Arial" pitchFamily="34" charset="0"/>
              </a:rPr>
              <a:t>...</a:t>
            </a:r>
          </a:p>
        </p:txBody>
      </p:sp>
      <p:sp>
        <p:nvSpPr>
          <p:cNvPr id="24585" name="Rectangle 67"/>
          <p:cNvSpPr>
            <a:spLocks noChangeArrowheads="1"/>
          </p:cNvSpPr>
          <p:nvPr/>
        </p:nvSpPr>
        <p:spPr bwMode="auto">
          <a:xfrm>
            <a:off x="3200400" y="5920433"/>
            <a:ext cx="140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prstClr val="black"/>
                </a:solidFill>
                <a:latin typeface="Arial" pitchFamily="34" charset="0"/>
              </a:rPr>
              <a:t>123.2.21.23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4953001" y="1958033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/>
              </a:rPr>
              <a:t>“Super Nodes”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6290631" y="173957"/>
            <a:ext cx="5603913" cy="18497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“Smart” Query Flooding: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prstClr val="black"/>
                </a:solidFill>
                <a:sym typeface="Wingdings" pitchFamily="2" charset="2"/>
              </a:rPr>
              <a:t>Join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: on startup, client contacts a “</a:t>
            </a:r>
            <a:r>
              <a:rPr lang="en-US" sz="2400" dirty="0" err="1">
                <a:solidFill>
                  <a:prstClr val="black"/>
                </a:solidFill>
                <a:sym typeface="Wingdings" pitchFamily="2" charset="2"/>
              </a:rPr>
              <a:t>supernode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” ... may at some point become one itself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prstClr val="black"/>
                </a:solidFill>
                <a:sym typeface="Wingdings" pitchFamily="2" charset="2"/>
              </a:rPr>
              <a:t>Publish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: send list of files to </a:t>
            </a:r>
            <a:r>
              <a:rPr lang="en-US" sz="2400" dirty="0" err="1">
                <a:solidFill>
                  <a:prstClr val="black"/>
                </a:solidFill>
                <a:sym typeface="Wingdings" pitchFamily="2" charset="2"/>
              </a:rPr>
              <a:t>supernode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Search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37576" y="6493025"/>
            <a:ext cx="730424" cy="365125"/>
          </a:xfrm>
        </p:spPr>
        <p:txBody>
          <a:bodyPr/>
          <a:lstStyle/>
          <a:p>
            <a:pPr>
              <a:defRPr/>
            </a:pPr>
            <a:fld id="{0DE3766E-BE81-4867-A4A6-53C0E867C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2438400" y="1844824"/>
            <a:ext cx="6781800" cy="4419600"/>
            <a:chOff x="576" y="960"/>
            <a:chExt cx="4272" cy="2784"/>
          </a:xfrm>
        </p:grpSpPr>
        <p:pic>
          <p:nvPicPr>
            <p:cNvPr id="25630" name="Picture 3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1" name="Picture 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2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3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4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35" name="Group 8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5685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7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3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39" name="Group 15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5682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3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4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40" name="Picture 1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42" name="Group 21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5679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0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1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43" name="Picture 2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4" name="Picture 2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5" name="Picture 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6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7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8" name="Picture 3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9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0" name="Picture 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1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2" name="Picture 3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3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4" name="Picture 3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5" name="Picture 3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6" name="Picture 3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7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8" name="Picture 4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9" name="Line 41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60" name="Line 42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61" name="Line 43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62" name="Line 44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63" name="Line 45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64" name="Line 46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65" name="Line 47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25666" name="Picture 4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7" name="Picture 4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8" name="Picture 5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9" name="Picture 51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0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1" name="Picture 5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72" name="Line 54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73" name="Line 55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74" name="Line 56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75" name="Line 57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76" name="Line 58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77" name="Line 59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78" name="Text Box 60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sv-SE">
                <a:solidFill>
                  <a:srgbClr val="990000"/>
                </a:solidFill>
                <a:latin typeface="Helvetica"/>
              </a:endParaRPr>
            </a:p>
          </p:txBody>
        </p:sp>
      </p:grpSp>
      <p:sp>
        <p:nvSpPr>
          <p:cNvPr id="25606" name="Text Box 62"/>
          <p:cNvSpPr txBox="1">
            <a:spLocks noChangeArrowheads="1"/>
          </p:cNvSpPr>
          <p:nvPr/>
        </p:nvSpPr>
        <p:spPr bwMode="auto">
          <a:xfrm>
            <a:off x="1524001" y="5197624"/>
            <a:ext cx="1787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352800" y="4207024"/>
            <a:ext cx="1295400" cy="914400"/>
            <a:chOff x="1152" y="2448"/>
            <a:chExt cx="816" cy="576"/>
          </a:xfrm>
        </p:grpSpPr>
        <p:sp>
          <p:nvSpPr>
            <p:cNvPr id="25628" name="Line 64"/>
            <p:cNvSpPr>
              <a:spLocks noChangeShapeType="1"/>
            </p:cNvSpPr>
            <p:nvPr/>
          </p:nvSpPr>
          <p:spPr bwMode="auto">
            <a:xfrm flipV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29" name="Rectangle 65"/>
            <p:cNvSpPr>
              <a:spLocks noChangeArrowheads="1"/>
            </p:cNvSpPr>
            <p:nvPr/>
          </p:nvSpPr>
          <p:spPr bwMode="auto">
            <a:xfrm>
              <a:off x="1152" y="2544"/>
              <a:ext cx="5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C0504D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953000" y="2835424"/>
            <a:ext cx="1676400" cy="1219200"/>
            <a:chOff x="2160" y="1584"/>
            <a:chExt cx="1056" cy="768"/>
          </a:xfrm>
        </p:grpSpPr>
        <p:sp>
          <p:nvSpPr>
            <p:cNvPr id="25625" name="Line 67"/>
            <p:cNvSpPr>
              <a:spLocks noChangeShapeType="1"/>
            </p:cNvSpPr>
            <p:nvPr/>
          </p:nvSpPr>
          <p:spPr bwMode="auto">
            <a:xfrm flipV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26" name="Line 68"/>
            <p:cNvSpPr>
              <a:spLocks noChangeShapeType="1"/>
            </p:cNvSpPr>
            <p:nvPr/>
          </p:nvSpPr>
          <p:spPr bwMode="auto">
            <a:xfrm flipV="1"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27" name="Line 69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562600" y="2606824"/>
            <a:ext cx="1219200" cy="1219200"/>
            <a:chOff x="2544" y="1440"/>
            <a:chExt cx="768" cy="768"/>
          </a:xfrm>
        </p:grpSpPr>
        <p:sp>
          <p:nvSpPr>
            <p:cNvPr id="25622" name="Line 71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23" name="Line 72"/>
            <p:cNvSpPr>
              <a:spLocks noChangeShapeType="1"/>
            </p:cNvSpPr>
            <p:nvPr/>
          </p:nvSpPr>
          <p:spPr bwMode="auto">
            <a:xfrm flipV="1"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24" name="Line 73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2971800" y="1844824"/>
            <a:ext cx="6248400" cy="2971800"/>
            <a:chOff x="912" y="960"/>
            <a:chExt cx="3936" cy="1872"/>
          </a:xfrm>
        </p:grpSpPr>
        <p:sp>
          <p:nvSpPr>
            <p:cNvPr id="25620" name="Rectangle 75"/>
            <p:cNvSpPr>
              <a:spLocks noChangeArrowheads="1"/>
            </p:cNvSpPr>
            <p:nvPr/>
          </p:nvSpPr>
          <p:spPr bwMode="auto">
            <a:xfrm>
              <a:off x="3552" y="2112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search(A)</a:t>
              </a:r>
            </a:p>
            <a:p>
              <a:pPr eaLnBrk="0" hangingPunct="0"/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--&gt;</a:t>
              </a:r>
            </a:p>
            <a:p>
              <a:pPr eaLnBrk="0" hangingPunct="0"/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123.2.0.18</a:t>
              </a:r>
            </a:p>
          </p:txBody>
        </p:sp>
        <p:sp>
          <p:nvSpPr>
            <p:cNvPr id="25621" name="Rectangle 76"/>
            <p:cNvSpPr>
              <a:spLocks noChangeArrowheads="1"/>
            </p:cNvSpPr>
            <p:nvPr/>
          </p:nvSpPr>
          <p:spPr bwMode="auto">
            <a:xfrm>
              <a:off x="912" y="960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search(A)</a:t>
              </a:r>
            </a:p>
            <a:p>
              <a:pPr eaLnBrk="0" hangingPunct="0"/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--&gt;</a:t>
              </a:r>
            </a:p>
            <a:p>
              <a:pPr eaLnBrk="0" hangingPunct="0"/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123.2.22.50</a:t>
              </a: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962400" y="2835424"/>
            <a:ext cx="2667000" cy="2362200"/>
            <a:chOff x="1536" y="1584"/>
            <a:chExt cx="1680" cy="1488"/>
          </a:xfrm>
        </p:grpSpPr>
        <p:sp>
          <p:nvSpPr>
            <p:cNvPr id="25615" name="Line 78"/>
            <p:cNvSpPr>
              <a:spLocks noChangeShapeType="1"/>
            </p:cNvSpPr>
            <p:nvPr/>
          </p:nvSpPr>
          <p:spPr bwMode="auto">
            <a:xfrm flipH="1">
              <a:off x="2304" y="2448"/>
              <a:ext cx="91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16" name="Line 79"/>
            <p:cNvSpPr>
              <a:spLocks noChangeShapeType="1"/>
            </p:cNvSpPr>
            <p:nvPr/>
          </p:nvSpPr>
          <p:spPr bwMode="auto">
            <a:xfrm flipH="1">
              <a:off x="2064" y="1584"/>
              <a:ext cx="144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17" name="Line 80"/>
            <p:cNvSpPr>
              <a:spLocks noChangeShapeType="1"/>
            </p:cNvSpPr>
            <p:nvPr/>
          </p:nvSpPr>
          <p:spPr bwMode="auto">
            <a:xfrm flipH="1">
              <a:off x="1680" y="2496"/>
              <a:ext cx="33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618" name="Text Box 81"/>
            <p:cNvSpPr txBox="1">
              <a:spLocks noChangeArrowheads="1"/>
            </p:cNvSpPr>
            <p:nvPr/>
          </p:nvSpPr>
          <p:spPr bwMode="auto">
            <a:xfrm>
              <a:off x="2160" y="2544"/>
              <a:ext cx="6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FF00"/>
                  </a:solidFill>
                  <a:latin typeface="Helvetica"/>
                </a:rPr>
                <a:t>Replies</a:t>
              </a:r>
            </a:p>
          </p:txBody>
        </p:sp>
        <p:sp>
          <p:nvSpPr>
            <p:cNvPr id="25619" name="Line 82"/>
            <p:cNvSpPr>
              <a:spLocks noChangeShapeType="1"/>
            </p:cNvSpPr>
            <p:nvPr/>
          </p:nvSpPr>
          <p:spPr bwMode="auto">
            <a:xfrm flipH="1">
              <a:off x="1536" y="2448"/>
              <a:ext cx="336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1981201" y="3902225"/>
            <a:ext cx="6456363" cy="2503488"/>
            <a:chOff x="288" y="2256"/>
            <a:chExt cx="4067" cy="1577"/>
          </a:xfrm>
        </p:grpSpPr>
        <p:sp>
          <p:nvSpPr>
            <p:cNvPr id="25613" name="Rectangle 84"/>
            <p:cNvSpPr>
              <a:spLocks noChangeArrowheads="1"/>
            </p:cNvSpPr>
            <p:nvPr/>
          </p:nvSpPr>
          <p:spPr bwMode="auto">
            <a:xfrm>
              <a:off x="3552" y="3600"/>
              <a:ext cx="8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123.2.0.18</a:t>
              </a:r>
            </a:p>
          </p:txBody>
        </p:sp>
        <p:sp>
          <p:nvSpPr>
            <p:cNvPr id="25614" name="Rectangle 85"/>
            <p:cNvSpPr>
              <a:spLocks noChangeArrowheads="1"/>
            </p:cNvSpPr>
            <p:nvPr/>
          </p:nvSpPr>
          <p:spPr bwMode="auto">
            <a:xfrm>
              <a:off x="288" y="2256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123.2.22.50</a:t>
              </a:r>
            </a:p>
          </p:txBody>
        </p:sp>
      </p:grpSp>
      <p:sp>
        <p:nvSpPr>
          <p:cNvPr id="88" name="Text Box 61"/>
          <p:cNvSpPr txBox="1">
            <a:spLocks noChangeArrowheads="1"/>
          </p:cNvSpPr>
          <p:nvPr/>
        </p:nvSpPr>
        <p:spPr bwMode="auto">
          <a:xfrm>
            <a:off x="4953001" y="1844824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/>
              </a:rPr>
              <a:t>“Super Nodes”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6178" y="6025842"/>
            <a:ext cx="63519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Q: </a:t>
            </a:r>
            <a:r>
              <a:rPr lang="sv-SE" sz="2000" dirty="0" err="1">
                <a:solidFill>
                  <a:srgbClr val="C00000"/>
                </a:solidFill>
              </a:rPr>
              <a:t>Compare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dirty="0" err="1">
                <a:solidFill>
                  <a:srgbClr val="C00000"/>
                </a:solidFill>
              </a:rPr>
              <a:t>with</a:t>
            </a:r>
            <a:r>
              <a:rPr lang="sv-SE" sz="2000" dirty="0">
                <a:solidFill>
                  <a:srgbClr val="C00000"/>
                </a:solidFill>
              </a:rPr>
              <a:t> Napster, </a:t>
            </a:r>
            <a:r>
              <a:rPr lang="sv-SE" sz="2000" dirty="0" err="1">
                <a:solidFill>
                  <a:srgbClr val="C00000"/>
                </a:solidFill>
              </a:rPr>
              <a:t>Gnutella</a:t>
            </a:r>
            <a:r>
              <a:rPr lang="sv-SE" sz="2000" dirty="0">
                <a:solidFill>
                  <a:srgbClr val="C00000"/>
                </a:solidFill>
              </a:rPr>
              <a:t> (publishing, </a:t>
            </a:r>
            <a:r>
              <a:rPr lang="sv-SE" sz="2000" dirty="0" err="1">
                <a:solidFill>
                  <a:srgbClr val="C00000"/>
                </a:solidFill>
              </a:rPr>
              <a:t>searching</a:t>
            </a:r>
            <a:r>
              <a:rPr lang="sv-SE" sz="20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5311966" y="192616"/>
            <a:ext cx="6699694" cy="14995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“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Smart” Query Flooding: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prstClr val="black"/>
                </a:solidFill>
              </a:rPr>
              <a:t>Search</a:t>
            </a:r>
            <a:r>
              <a:rPr lang="en-US" sz="2000" dirty="0">
                <a:solidFill>
                  <a:prstClr val="black"/>
                </a:solidFill>
              </a:rPr>
              <a:t>: send query to </a:t>
            </a:r>
            <a:r>
              <a:rPr lang="en-US" sz="2000" dirty="0" err="1">
                <a:solidFill>
                  <a:prstClr val="black"/>
                </a:solidFill>
              </a:rPr>
              <a:t>supernode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supernodes</a:t>
            </a:r>
            <a:r>
              <a:rPr lang="en-US" sz="2000" dirty="0">
                <a:solidFill>
                  <a:prstClr val="black"/>
                </a:solidFill>
              </a:rPr>
              <a:t> flood query amongst themselves.</a:t>
            </a:r>
            <a:endParaRPr lang="en-US" sz="2000" dirty="0">
              <a:solidFill>
                <a:prstClr val="black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prstClr val="black"/>
                </a:solidFill>
              </a:rPr>
              <a:t>Fetch</a:t>
            </a:r>
            <a:r>
              <a:rPr lang="en-US" sz="2000" dirty="0">
                <a:solidFill>
                  <a:prstClr val="black"/>
                </a:solidFill>
              </a:rPr>
              <a:t>: get the file directly from peer(s); can fetch simultaneously from multiple peers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853272" y="5730367"/>
            <a:ext cx="211410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C00000"/>
                </a:solidFill>
              </a:rPr>
              <a:t>Skype’s</a:t>
            </a:r>
            <a:r>
              <a:rPr lang="sv-SE" dirty="0" smtClean="0">
                <a:solidFill>
                  <a:srgbClr val="C00000"/>
                </a:solidFill>
              </a:rPr>
              <a:t> </a:t>
            </a:r>
            <a:r>
              <a:rPr lang="sv-SE" dirty="0" err="1" smtClean="0">
                <a:solidFill>
                  <a:srgbClr val="C00000"/>
                </a:solidFill>
              </a:rPr>
              <a:t>architecture</a:t>
            </a:r>
            <a:r>
              <a:rPr lang="sv-SE" dirty="0" smtClean="0">
                <a:solidFill>
                  <a:srgbClr val="C00000"/>
                </a:solidFill>
              </a:rPr>
              <a:t> </a:t>
            </a:r>
          </a:p>
          <a:p>
            <a:r>
              <a:rPr lang="sv-SE" dirty="0" smtClean="0">
                <a:solidFill>
                  <a:srgbClr val="C00000"/>
                </a:solidFill>
              </a:rPr>
              <a:t>(so far…)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41" y="12321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08" y="2142451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dirty="0"/>
              <a:t>P2P </a:t>
            </a:r>
            <a:r>
              <a:rPr lang="sv-SE" sz="2000" dirty="0" err="1"/>
              <a:t>apps</a:t>
            </a:r>
            <a:r>
              <a:rPr lang="sv-SE" sz="2000" dirty="0"/>
              <a:t> and </a:t>
            </a:r>
            <a:r>
              <a:rPr lang="sv-SE" sz="2000" dirty="0" err="1"/>
              <a:t>overlays</a:t>
            </a:r>
            <a:r>
              <a:rPr lang="sv-SE" sz="2000" dirty="0"/>
              <a:t>  for info </a:t>
            </a:r>
            <a:r>
              <a:rPr lang="sv-SE" sz="2000" dirty="0" err="1"/>
              <a:t>sharing</a:t>
            </a:r>
            <a:r>
              <a:rPr lang="sv-SE" sz="2000" dirty="0"/>
              <a:t> </a:t>
            </a:r>
            <a:r>
              <a:rPr lang="sv-SE" sz="2000" dirty="0" err="1"/>
              <a:t>Ch</a:t>
            </a:r>
            <a:r>
              <a:rPr lang="sv-SE" sz="2000" dirty="0"/>
              <a:t>: 2.5 </a:t>
            </a:r>
            <a:r>
              <a:rPr lang="sv-SE" sz="2000" dirty="0" smtClean="0"/>
              <a:t>7e (2.6 6/e)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/>
              <a:t>Collaborate</a:t>
            </a:r>
            <a:r>
              <a:rPr lang="sv-SE" sz="2000" dirty="0" smtClean="0"/>
              <a:t>/form-</a:t>
            </a:r>
            <a:r>
              <a:rPr lang="sv-SE" sz="2000" i="1" dirty="0" err="1" smtClean="0"/>
              <a:t>overlays</a:t>
            </a:r>
            <a:r>
              <a:rPr lang="sv-SE" sz="2000" b="1" dirty="0" smtClean="0"/>
              <a:t> </a:t>
            </a:r>
            <a:r>
              <a:rPr lang="sv-SE" sz="2000" dirty="0"/>
              <a:t>to </a:t>
            </a:r>
            <a:r>
              <a:rPr lang="sv-SE" sz="2000" i="1" dirty="0" err="1"/>
              <a:t>find</a:t>
            </a:r>
            <a:r>
              <a:rPr lang="sv-SE" sz="2000" dirty="0"/>
              <a:t> </a:t>
            </a:r>
            <a:r>
              <a:rPr lang="sv-SE" sz="2000" dirty="0" err="1"/>
              <a:t>content</a:t>
            </a:r>
            <a:r>
              <a:rPr lang="sv-SE" sz="2000" dirty="0"/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Unstructured</a:t>
            </a:r>
            <a:r>
              <a:rPr lang="sv-SE" sz="2000" dirty="0" smtClean="0"/>
              <a:t> </a:t>
            </a:r>
            <a:r>
              <a:rPr lang="sv-SE" sz="2000" dirty="0" err="1" smtClean="0"/>
              <a:t>overlays</a:t>
            </a:r>
            <a:endParaRPr lang="en-US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Structured </a:t>
            </a:r>
            <a:r>
              <a:rPr lang="en-US" sz="2000" b="1" dirty="0"/>
              <a:t>Overlays/DHT</a:t>
            </a:r>
            <a:endParaRPr lang="sv-SE" sz="2000" b="1" dirty="0"/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Collaborate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/form-</a:t>
            </a:r>
            <a:r>
              <a:rPr lang="sv-SE" sz="2000" i="1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sz="2000" i="1" dirty="0">
                <a:solidFill>
                  <a:prstClr val="white">
                    <a:lumMod val="75000"/>
                  </a:prstClr>
                </a:solidFill>
              </a:rPr>
              <a:t> to </a:t>
            </a:r>
            <a:r>
              <a:rPr lang="sv-SE" sz="2000" i="1" dirty="0" err="1">
                <a:solidFill>
                  <a:prstClr val="white">
                    <a:lumMod val="75000"/>
                  </a:prstClr>
                </a:solidFill>
              </a:rPr>
              <a:t>fetch</a:t>
            </a:r>
            <a:r>
              <a:rPr lang="sv-SE" sz="2000" i="1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endParaRPr lang="sv-SE" sz="2000" dirty="0">
              <a:solidFill>
                <a:prstClr val="white">
                  <a:lumMod val="75000"/>
                </a:prst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prstClr val="white">
                    <a:lumMod val="75000"/>
                  </a:prstClr>
                </a:solidFill>
              </a:rPr>
              <a:t>Media Streaming </a:t>
            </a: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Ch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 9.1-9.3 &amp; 2.6 </a:t>
            </a:r>
            <a:r>
              <a:rPr lang="sv-SE" sz="2000" dirty="0" smtClean="0">
                <a:solidFill>
                  <a:prstClr val="white">
                    <a:lumMod val="75000"/>
                  </a:prstClr>
                </a:solidFill>
              </a:rPr>
              <a:t>7e (7.1-7.3 6/e)</a:t>
            </a:r>
            <a:endParaRPr lang="sv-SE" sz="2000" dirty="0">
              <a:solidFill>
                <a:prstClr val="white">
                  <a:lumMod val="75000"/>
                </a:prst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Recovery </a:t>
            </a: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Streaming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protocols and new proposals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CDN: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infrastructure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for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delivery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C6095-E9E8-4C35-9E0A-71D46D5E3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1676400" y="33908"/>
            <a:ext cx="7620000" cy="65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4000" dirty="0" smtClean="0">
                <a:solidFill>
                  <a:srgbClr val="C0504D"/>
                </a:solidFill>
                <a:ea typeface="굴림" pitchFamily="34" charset="-127"/>
              </a:rPr>
              <a:t>Problem revisited</a:t>
            </a:r>
            <a:r>
              <a:rPr lang="en-US" altLang="ko-KR" sz="4000" smtClean="0">
                <a:solidFill>
                  <a:srgbClr val="C0504D"/>
                </a:solidFill>
                <a:ea typeface="굴림" pitchFamily="34" charset="-127"/>
              </a:rPr>
              <a:t>: formulation</a:t>
            </a:r>
            <a:endParaRPr lang="en-US" altLang="ko-KR" sz="4000" dirty="0">
              <a:solidFill>
                <a:srgbClr val="C0504D"/>
              </a:solidFill>
              <a:ea typeface="굴림" pitchFamily="34" charset="-127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855788" y="1061592"/>
            <a:ext cx="798462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  <a:buFont typeface="Monotype Sorts"/>
              <a:buNone/>
            </a:pPr>
            <a:r>
              <a:rPr lang="en-US" altLang="ko-KR" sz="2400" dirty="0">
                <a:solidFill>
                  <a:prstClr val="black"/>
                </a:solidFill>
                <a:ea typeface="Gulim" pitchFamily="34" charset="-127"/>
              </a:rPr>
              <a:t>How to find data in a distributed file sharing system?</a:t>
            </a:r>
          </a:p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  <a:buFont typeface="Monotype Sorts"/>
              <a:buNone/>
            </a:pPr>
            <a:r>
              <a:rPr lang="en-US" altLang="ko-KR" sz="2400" dirty="0">
                <a:solidFill>
                  <a:prstClr val="black"/>
                </a:solidFill>
                <a:ea typeface="Gulim" pitchFamily="34" charset="-127"/>
              </a:rPr>
              <a:t>(aka </a:t>
            </a:r>
            <a:r>
              <a:rPr lang="en-US" altLang="ko-KR" sz="2400" dirty="0">
                <a:solidFill>
                  <a:srgbClr val="C00000"/>
                </a:solidFill>
                <a:ea typeface="Gulim" pitchFamily="34" charset="-127"/>
              </a:rPr>
              <a:t>“routing” </a:t>
            </a:r>
            <a:r>
              <a:rPr lang="en-US" altLang="ko-KR" sz="2400" dirty="0">
                <a:solidFill>
                  <a:prstClr val="black"/>
                </a:solidFill>
                <a:ea typeface="Gulim" pitchFamily="34" charset="-127"/>
              </a:rPr>
              <a:t>to the data, i.e. content-oriented routing)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1905000" y="5913439"/>
            <a:ext cx="3276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sz="24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400" dirty="0" err="1">
                <a:solidFill>
                  <a:prstClr val="black"/>
                </a:solidFill>
                <a:ea typeface="Gulim" pitchFamily="34" charset="-127"/>
              </a:rPr>
              <a:t>How</a:t>
            </a:r>
            <a:r>
              <a:rPr lang="sv-SE" altLang="ko-KR" sz="24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400" dirty="0" err="1">
                <a:solidFill>
                  <a:prstClr val="black"/>
                </a:solidFill>
                <a:ea typeface="Gulim" pitchFamily="34" charset="-127"/>
              </a:rPr>
              <a:t>to</a:t>
            </a:r>
            <a:r>
              <a:rPr lang="sv-SE" altLang="ko-KR" sz="2400" dirty="0">
                <a:solidFill>
                  <a:prstClr val="black"/>
                </a:solidFill>
                <a:ea typeface="Gulim" pitchFamily="34" charset="-127"/>
              </a:rPr>
              <a:t> do </a:t>
            </a:r>
            <a:r>
              <a:rPr lang="en-US" altLang="ko-KR" sz="2400" dirty="0">
                <a:solidFill>
                  <a:prstClr val="black"/>
                </a:solidFill>
                <a:ea typeface="Gulim" pitchFamily="34" charset="-127"/>
              </a:rPr>
              <a:t>Lookup?</a:t>
            </a: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3505200" y="457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Char char="r"/>
            </a:pPr>
            <a:endParaRPr lang="ko-KR" altLang="en-US" sz="2800">
              <a:solidFill>
                <a:prstClr val="black"/>
              </a:solidFill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5753029" y="3686175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solidFill>
                  <a:prstClr val="black"/>
                </a:solidFill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2667000" y="2895601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1855788" y="3184526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Key=“LetItBe”</a:t>
            </a:r>
          </a:p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8153401" y="5257801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Lookup(“LetItBe”)</a:t>
            </a:r>
          </a:p>
        </p:txBody>
      </p:sp>
      <p:grpSp>
        <p:nvGrpSpPr>
          <p:cNvPr id="35853" name="Group 11"/>
          <p:cNvGrpSpPr>
            <a:grpSpLocks/>
          </p:cNvGrpSpPr>
          <p:nvPr/>
        </p:nvGrpSpPr>
        <p:grpSpPr bwMode="auto">
          <a:xfrm>
            <a:off x="3886200" y="2819400"/>
            <a:ext cx="609600" cy="533400"/>
            <a:chOff x="1248" y="1968"/>
            <a:chExt cx="384" cy="336"/>
          </a:xfrm>
        </p:grpSpPr>
        <p:sp>
          <p:nvSpPr>
            <p:cNvPr id="35873" name="Oval 1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874" name="Text Box 1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5715000" y="2438400"/>
            <a:ext cx="609600" cy="533400"/>
            <a:chOff x="1248" y="1968"/>
            <a:chExt cx="384" cy="336"/>
          </a:xfrm>
        </p:grpSpPr>
        <p:sp>
          <p:nvSpPr>
            <p:cNvPr id="35871" name="Oval 15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872" name="Text Box 16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5855" name="Group 17"/>
          <p:cNvGrpSpPr>
            <a:grpSpLocks/>
          </p:cNvGrpSpPr>
          <p:nvPr/>
        </p:nvGrpSpPr>
        <p:grpSpPr bwMode="auto">
          <a:xfrm>
            <a:off x="7467600" y="2590800"/>
            <a:ext cx="609600" cy="533400"/>
            <a:chOff x="1248" y="1968"/>
            <a:chExt cx="384" cy="336"/>
          </a:xfrm>
        </p:grpSpPr>
        <p:sp>
          <p:nvSpPr>
            <p:cNvPr id="35869" name="Oval 18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870" name="Text Box 19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5856" name="Group 20"/>
          <p:cNvGrpSpPr>
            <a:grpSpLocks/>
          </p:cNvGrpSpPr>
          <p:nvPr/>
        </p:nvGrpSpPr>
        <p:grpSpPr bwMode="auto">
          <a:xfrm>
            <a:off x="7467600" y="4800600"/>
            <a:ext cx="609600" cy="533400"/>
            <a:chOff x="1248" y="1968"/>
            <a:chExt cx="384" cy="336"/>
          </a:xfrm>
        </p:grpSpPr>
        <p:sp>
          <p:nvSpPr>
            <p:cNvPr id="35867" name="Oval 21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868" name="Text Box 22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5857" name="Group 23"/>
          <p:cNvGrpSpPr>
            <a:grpSpLocks/>
          </p:cNvGrpSpPr>
          <p:nvPr/>
        </p:nvGrpSpPr>
        <p:grpSpPr bwMode="auto">
          <a:xfrm>
            <a:off x="5181600" y="4953000"/>
            <a:ext cx="609600" cy="533400"/>
            <a:chOff x="1248" y="1968"/>
            <a:chExt cx="384" cy="336"/>
          </a:xfrm>
        </p:grpSpPr>
        <p:sp>
          <p:nvSpPr>
            <p:cNvPr id="35865" name="Oval 24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866" name="Text Box 25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5858" name="Line 26"/>
          <p:cNvSpPr>
            <a:spLocks noChangeShapeType="1"/>
          </p:cNvSpPr>
          <p:nvPr/>
        </p:nvSpPr>
        <p:spPr bwMode="auto">
          <a:xfrm>
            <a:off x="4419600" y="3200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5859" name="Line 27"/>
          <p:cNvSpPr>
            <a:spLocks noChangeShapeType="1"/>
          </p:cNvSpPr>
          <p:nvPr/>
        </p:nvSpPr>
        <p:spPr bwMode="auto">
          <a:xfrm>
            <a:off x="6019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 flipH="1">
            <a:off x="71628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5861" name="Line 29"/>
          <p:cNvSpPr>
            <a:spLocks noChangeShapeType="1"/>
          </p:cNvSpPr>
          <p:nvPr/>
        </p:nvSpPr>
        <p:spPr bwMode="auto">
          <a:xfrm flipV="1">
            <a:off x="5562600" y="4495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5862" name="Line 30"/>
          <p:cNvSpPr>
            <a:spLocks noChangeShapeType="1"/>
          </p:cNvSpPr>
          <p:nvPr/>
        </p:nvSpPr>
        <p:spPr bwMode="auto">
          <a:xfrm flipH="1" flipV="1">
            <a:off x="7315200" y="4419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5863" name="Text Box 31"/>
          <p:cNvSpPr txBox="1">
            <a:spLocks noChangeArrowheads="1"/>
          </p:cNvSpPr>
          <p:nvPr/>
        </p:nvSpPr>
        <p:spPr bwMode="auto">
          <a:xfrm>
            <a:off x="8153400" y="4953001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5864" name="Text Box 32"/>
          <p:cNvSpPr txBox="1">
            <a:spLocks noChangeArrowheads="1"/>
          </p:cNvSpPr>
          <p:nvPr/>
        </p:nvSpPr>
        <p:spPr bwMode="auto">
          <a:xfrm>
            <a:off x="8915400" y="4876801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ko-KR" altLang="en-US" sz="2800">
                <a:solidFill>
                  <a:srgbClr val="FF0000"/>
                </a:solidFill>
                <a:latin typeface="Comic Sans MS" pitchFamily="66" charset="0"/>
                <a:ea typeface="Gulim" pitchFamily="34" charset="-127"/>
              </a:rPr>
              <a:t>?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4591892" y="3394583"/>
            <a:ext cx="3180508" cy="127374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EA824-8994-4842-8611-C2136C054A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2286000" y="304800"/>
            <a:ext cx="762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4000" dirty="0">
                <a:solidFill>
                  <a:srgbClr val="C0504D"/>
                </a:solidFill>
                <a:ea typeface="굴림" pitchFamily="34" charset="-127"/>
              </a:rPr>
              <a:t>Centralized Solution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84175" y="5405993"/>
            <a:ext cx="6435265" cy="95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70000"/>
              </a:lnSpc>
              <a:spcAft>
                <a:spcPct val="500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O(</a:t>
            </a:r>
            <a:r>
              <a:rPr lang="en-US" altLang="ko-KR" dirty="0" err="1" smtClean="0">
                <a:solidFill>
                  <a:prstClr val="black"/>
                </a:solidFill>
                <a:ea typeface="Gulim" pitchFamily="34" charset="-127"/>
              </a:rPr>
              <a:t>peers,items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) state at server, O(1) at </a:t>
            </a:r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client, O(1) cost of update</a:t>
            </a:r>
          </a:p>
          <a:p>
            <a:pPr marL="285750" indent="-285750" eaLnBrk="0" hangingPunct="0">
              <a:lnSpc>
                <a:spcPct val="70000"/>
              </a:lnSpc>
              <a:spcAft>
                <a:spcPct val="500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O(1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) search communication overhead</a:t>
            </a:r>
          </a:p>
          <a:p>
            <a:pPr marL="285750" indent="-285750" eaLnBrk="0" hangingPunct="0">
              <a:lnSpc>
                <a:spcPct val="70000"/>
              </a:lnSpc>
              <a:spcAft>
                <a:spcPct val="500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Single 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point of failure</a:t>
            </a:r>
          </a:p>
        </p:txBody>
      </p:sp>
      <p:sp>
        <p:nvSpPr>
          <p:cNvPr id="36870" name="Oval 4"/>
          <p:cNvSpPr>
            <a:spLocks noChangeArrowheads="1"/>
          </p:cNvSpPr>
          <p:nvPr/>
        </p:nvSpPr>
        <p:spPr bwMode="auto">
          <a:xfrm>
            <a:off x="4597400" y="3270709"/>
            <a:ext cx="3180508" cy="127374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5715000" y="3629122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dirty="0">
                <a:solidFill>
                  <a:prstClr val="black"/>
                </a:solidFill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2667000" y="2727326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1855788" y="3016251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Key=“LetItBe”</a:t>
            </a:r>
          </a:p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8153401" y="5089526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Lookup(“LetItBe”)</a:t>
            </a:r>
          </a:p>
        </p:txBody>
      </p:sp>
      <p:grpSp>
        <p:nvGrpSpPr>
          <p:cNvPr id="36875" name="Group 9"/>
          <p:cNvGrpSpPr>
            <a:grpSpLocks/>
          </p:cNvGrpSpPr>
          <p:nvPr/>
        </p:nvGrpSpPr>
        <p:grpSpPr bwMode="auto">
          <a:xfrm>
            <a:off x="3886200" y="2651125"/>
            <a:ext cx="609600" cy="533400"/>
            <a:chOff x="1248" y="1968"/>
            <a:chExt cx="384" cy="336"/>
          </a:xfrm>
        </p:grpSpPr>
        <p:sp>
          <p:nvSpPr>
            <p:cNvPr id="36901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902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5715000" y="2270125"/>
            <a:ext cx="609600" cy="533400"/>
            <a:chOff x="1248" y="1968"/>
            <a:chExt cx="384" cy="336"/>
          </a:xfrm>
        </p:grpSpPr>
        <p:sp>
          <p:nvSpPr>
            <p:cNvPr id="36899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900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6877" name="Group 15"/>
          <p:cNvGrpSpPr>
            <a:grpSpLocks/>
          </p:cNvGrpSpPr>
          <p:nvPr/>
        </p:nvGrpSpPr>
        <p:grpSpPr bwMode="auto">
          <a:xfrm>
            <a:off x="7467600" y="2422525"/>
            <a:ext cx="609600" cy="533400"/>
            <a:chOff x="1248" y="1968"/>
            <a:chExt cx="384" cy="336"/>
          </a:xfrm>
        </p:grpSpPr>
        <p:sp>
          <p:nvSpPr>
            <p:cNvPr id="36897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898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6878" name="Group 18"/>
          <p:cNvGrpSpPr>
            <a:grpSpLocks/>
          </p:cNvGrpSpPr>
          <p:nvPr/>
        </p:nvGrpSpPr>
        <p:grpSpPr bwMode="auto">
          <a:xfrm>
            <a:off x="7467600" y="4632325"/>
            <a:ext cx="609600" cy="533400"/>
            <a:chOff x="1248" y="1968"/>
            <a:chExt cx="384" cy="336"/>
          </a:xfrm>
        </p:grpSpPr>
        <p:sp>
          <p:nvSpPr>
            <p:cNvPr id="36895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896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6879" name="Group 21"/>
          <p:cNvGrpSpPr>
            <a:grpSpLocks/>
          </p:cNvGrpSpPr>
          <p:nvPr/>
        </p:nvGrpSpPr>
        <p:grpSpPr bwMode="auto">
          <a:xfrm>
            <a:off x="5181600" y="4784725"/>
            <a:ext cx="609600" cy="533400"/>
            <a:chOff x="1248" y="1968"/>
            <a:chExt cx="384" cy="336"/>
          </a:xfrm>
        </p:grpSpPr>
        <p:sp>
          <p:nvSpPr>
            <p:cNvPr id="36893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894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6880" name="Line 24"/>
          <p:cNvSpPr>
            <a:spLocks noChangeShapeType="1"/>
          </p:cNvSpPr>
          <p:nvPr/>
        </p:nvSpPr>
        <p:spPr bwMode="auto">
          <a:xfrm>
            <a:off x="4419600" y="30321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6881" name="Line 25"/>
          <p:cNvSpPr>
            <a:spLocks noChangeShapeType="1"/>
          </p:cNvSpPr>
          <p:nvPr/>
        </p:nvSpPr>
        <p:spPr bwMode="auto">
          <a:xfrm>
            <a:off x="6019800" y="28035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6882" name="Line 26"/>
          <p:cNvSpPr>
            <a:spLocks noChangeShapeType="1"/>
          </p:cNvSpPr>
          <p:nvPr/>
        </p:nvSpPr>
        <p:spPr bwMode="auto">
          <a:xfrm flipH="1">
            <a:off x="7162800" y="29559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6883" name="Line 27"/>
          <p:cNvSpPr>
            <a:spLocks noChangeShapeType="1"/>
          </p:cNvSpPr>
          <p:nvPr/>
        </p:nvSpPr>
        <p:spPr bwMode="auto">
          <a:xfrm flipV="1">
            <a:off x="5562600" y="44799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6884" name="Line 28"/>
          <p:cNvSpPr>
            <a:spLocks noChangeShapeType="1"/>
          </p:cNvSpPr>
          <p:nvPr/>
        </p:nvSpPr>
        <p:spPr bwMode="auto">
          <a:xfrm flipH="1" flipV="1">
            <a:off x="7315200" y="44037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6885" name="Text Box 29"/>
          <p:cNvSpPr txBox="1">
            <a:spLocks noChangeArrowheads="1"/>
          </p:cNvSpPr>
          <p:nvPr/>
        </p:nvSpPr>
        <p:spPr bwMode="auto">
          <a:xfrm>
            <a:off x="8153400" y="4784726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grpSp>
        <p:nvGrpSpPr>
          <p:cNvPr id="36886" name="Group 30"/>
          <p:cNvGrpSpPr>
            <a:grpSpLocks/>
          </p:cNvGrpSpPr>
          <p:nvPr/>
        </p:nvGrpSpPr>
        <p:grpSpPr bwMode="auto">
          <a:xfrm>
            <a:off x="3962400" y="4175125"/>
            <a:ext cx="635000" cy="533400"/>
            <a:chOff x="4368" y="2064"/>
            <a:chExt cx="400" cy="336"/>
          </a:xfrm>
        </p:grpSpPr>
        <p:sp>
          <p:nvSpPr>
            <p:cNvPr id="36891" name="Oval 31"/>
            <p:cNvSpPr>
              <a:spLocks noChangeArrowheads="1"/>
            </p:cNvSpPr>
            <p:nvPr/>
          </p:nvSpPr>
          <p:spPr bwMode="auto">
            <a:xfrm>
              <a:off x="4368" y="2064"/>
              <a:ext cx="384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892" name="Text Box 32"/>
            <p:cNvSpPr txBox="1">
              <a:spLocks noChangeArrowheads="1"/>
            </p:cNvSpPr>
            <p:nvPr/>
          </p:nvSpPr>
          <p:spPr bwMode="auto">
            <a:xfrm>
              <a:off x="4368" y="2064"/>
              <a:ext cx="4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DB</a:t>
              </a:r>
              <a:endParaRPr lang="en-US" altLang="ko-KR" sz="2800" baseline="-25000">
                <a:solidFill>
                  <a:srgbClr val="C0504D"/>
                </a:solidFill>
                <a:latin typeface="Tahoma" pitchFamily="34" charset="0"/>
                <a:ea typeface="Gulim" pitchFamily="34" charset="-127"/>
              </a:endParaRPr>
            </a:p>
          </p:txBody>
        </p:sp>
      </p:grpSp>
      <p:sp>
        <p:nvSpPr>
          <p:cNvPr id="36887" name="Line 33"/>
          <p:cNvSpPr>
            <a:spLocks noChangeShapeType="1"/>
          </p:cNvSpPr>
          <p:nvPr/>
        </p:nvSpPr>
        <p:spPr bwMode="auto">
          <a:xfrm flipV="1">
            <a:off x="4495800" y="41751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6888" name="Freeform 34"/>
          <p:cNvSpPr>
            <a:spLocks/>
          </p:cNvSpPr>
          <p:nvPr/>
        </p:nvSpPr>
        <p:spPr bwMode="auto">
          <a:xfrm rot="5298170">
            <a:off x="4341813" y="3375303"/>
            <a:ext cx="1223962" cy="369332"/>
          </a:xfrm>
          <a:custGeom>
            <a:avLst/>
            <a:gdLst>
              <a:gd name="T0" fmla="*/ 0 w 1344"/>
              <a:gd name="T1" fmla="*/ 2147483647 h 296"/>
              <a:gd name="T2" fmla="*/ 2147483647 w 1344"/>
              <a:gd name="T3" fmla="*/ 2147483647 h 296"/>
              <a:gd name="T4" fmla="*/ 2147483647 w 1344"/>
              <a:gd name="T5" fmla="*/ 2147483647 h 296"/>
              <a:gd name="T6" fmla="*/ 0 60000 65536"/>
              <a:gd name="T7" fmla="*/ 0 60000 65536"/>
              <a:gd name="T8" fmla="*/ 0 60000 65536"/>
              <a:gd name="T9" fmla="*/ 0 w 1344"/>
              <a:gd name="T10" fmla="*/ 0 h 296"/>
              <a:gd name="T11" fmla="*/ 1344 w 134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96">
                <a:moveTo>
                  <a:pt x="0" y="296"/>
                </a:moveTo>
                <a:cubicBezTo>
                  <a:pt x="176" y="156"/>
                  <a:pt x="352" y="16"/>
                  <a:pt x="576" y="8"/>
                </a:cubicBezTo>
                <a:cubicBezTo>
                  <a:pt x="800" y="0"/>
                  <a:pt x="1072" y="124"/>
                  <a:pt x="1344" y="2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6889" name="Freeform 35"/>
          <p:cNvSpPr>
            <a:spLocks/>
          </p:cNvSpPr>
          <p:nvPr/>
        </p:nvSpPr>
        <p:spPr bwMode="auto">
          <a:xfrm flipV="1">
            <a:off x="4724400" y="4327525"/>
            <a:ext cx="2819400" cy="369332"/>
          </a:xfrm>
          <a:custGeom>
            <a:avLst/>
            <a:gdLst>
              <a:gd name="T0" fmla="*/ 2147483647 w 624"/>
              <a:gd name="T1" fmla="*/ 0 h 240"/>
              <a:gd name="T2" fmla="*/ 2147483647 w 624"/>
              <a:gd name="T3" fmla="*/ 2147483647 h 240"/>
              <a:gd name="T4" fmla="*/ 0 w 624"/>
              <a:gd name="T5" fmla="*/ 2147483647 h 240"/>
              <a:gd name="T6" fmla="*/ 0 60000 65536"/>
              <a:gd name="T7" fmla="*/ 0 60000 65536"/>
              <a:gd name="T8" fmla="*/ 0 60000 65536"/>
              <a:gd name="T9" fmla="*/ 0 w 624"/>
              <a:gd name="T10" fmla="*/ 0 h 240"/>
              <a:gd name="T11" fmla="*/ 624 w 62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40">
                <a:moveTo>
                  <a:pt x="624" y="0"/>
                </a:moveTo>
                <a:cubicBezTo>
                  <a:pt x="580" y="76"/>
                  <a:pt x="536" y="152"/>
                  <a:pt x="432" y="192"/>
                </a:cubicBezTo>
                <a:cubicBezTo>
                  <a:pt x="328" y="232"/>
                  <a:pt x="164" y="236"/>
                  <a:pt x="0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6890" name="Text Box 36"/>
          <p:cNvSpPr txBox="1">
            <a:spLocks noChangeArrowheads="1"/>
          </p:cNvSpPr>
          <p:nvPr/>
        </p:nvSpPr>
        <p:spPr bwMode="auto">
          <a:xfrm>
            <a:off x="1964334" y="1052736"/>
            <a:ext cx="296306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Central server (Napster)</a:t>
            </a:r>
          </a:p>
        </p:txBody>
      </p:sp>
    </p:spTree>
    <p:extLst>
      <p:ext uri="{BB962C8B-B14F-4D97-AF65-F5344CB8AC3E}">
        <p14:creationId xmlns:p14="http://schemas.microsoft.com/office/powerpoint/2010/main" val="16054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F86A9-1D09-4931-BE78-99B7865E0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209800" y="102643"/>
            <a:ext cx="762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4000" dirty="0">
                <a:solidFill>
                  <a:srgbClr val="C0504D"/>
                </a:solidFill>
                <a:ea typeface="굴림" pitchFamily="34" charset="-127"/>
              </a:rPr>
              <a:t>Fully decentralized </a:t>
            </a:r>
            <a:r>
              <a:rPr lang="en-US" altLang="ko-KR" sz="4000" dirty="0" smtClean="0">
                <a:solidFill>
                  <a:srgbClr val="C0504D"/>
                </a:solidFill>
                <a:ea typeface="굴림" pitchFamily="34" charset="-127"/>
              </a:rPr>
              <a:t>(elementary distributed</a:t>
            </a:r>
            <a:r>
              <a:rPr lang="en-US" altLang="ko-KR" sz="4000" dirty="0">
                <a:solidFill>
                  <a:srgbClr val="C0504D"/>
                </a:solidFill>
                <a:ea typeface="굴림" pitchFamily="34" charset="-127"/>
              </a:rPr>
              <a:t>) solution</a:t>
            </a: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486578" y="5417929"/>
            <a:ext cx="5457022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Aft>
                <a:spcPct val="500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sv-SE" altLang="ko-KR" dirty="0">
                <a:solidFill>
                  <a:prstClr val="black"/>
                </a:solidFill>
                <a:ea typeface="Gulim" pitchFamily="34" charset="-127"/>
              </a:rPr>
              <a:t>O(1) </a:t>
            </a:r>
            <a:r>
              <a:rPr lang="sv-SE" altLang="ko-KR" dirty="0" err="1">
                <a:solidFill>
                  <a:prstClr val="black"/>
                </a:solidFill>
                <a:ea typeface="Gulim" pitchFamily="34" charset="-127"/>
              </a:rPr>
              <a:t>state</a:t>
            </a:r>
            <a:r>
              <a:rPr lang="sv-SE" altLang="ko-KR" dirty="0">
                <a:solidFill>
                  <a:prstClr val="black"/>
                </a:solidFill>
                <a:ea typeface="Gulim" pitchFamily="34" charset="-127"/>
              </a:rPr>
              <a:t> per </a:t>
            </a:r>
            <a:r>
              <a:rPr lang="sv-SE" altLang="ko-KR" dirty="0" err="1" smtClean="0">
                <a:solidFill>
                  <a:prstClr val="black"/>
                </a:solidFill>
                <a:ea typeface="Gulim" pitchFamily="34" charset="-127"/>
              </a:rPr>
              <a:t>node</a:t>
            </a:r>
            <a:r>
              <a:rPr lang="sv-SE" altLang="ko-KR" dirty="0" smtClean="0">
                <a:solidFill>
                  <a:prstClr val="black"/>
                </a:solidFill>
                <a:ea typeface="Gulim" pitchFamily="34" charset="-127"/>
              </a:rPr>
              <a:t>, O(1) </a:t>
            </a:r>
            <a:r>
              <a:rPr lang="sv-SE" altLang="ko-KR" dirty="0" err="1" smtClean="0">
                <a:solidFill>
                  <a:prstClr val="black"/>
                </a:solidFill>
                <a:ea typeface="Gulim" pitchFamily="34" charset="-127"/>
              </a:rPr>
              <a:t>cost</a:t>
            </a:r>
            <a:r>
              <a:rPr lang="sv-SE" altLang="ko-KR" dirty="0" smtClean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dirty="0" err="1" smtClean="0">
                <a:solidFill>
                  <a:prstClr val="black"/>
                </a:solidFill>
                <a:ea typeface="Gulim" pitchFamily="34" charset="-127"/>
              </a:rPr>
              <a:t>of</a:t>
            </a:r>
            <a:r>
              <a:rPr lang="sv-SE" altLang="ko-KR" dirty="0" smtClean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dirty="0" err="1" smtClean="0">
                <a:solidFill>
                  <a:prstClr val="black"/>
                </a:solidFill>
                <a:ea typeface="Gulim" pitchFamily="34" charset="-127"/>
              </a:rPr>
              <a:t>update</a:t>
            </a:r>
            <a:endParaRPr lang="sv-SE" altLang="ko-KR" dirty="0">
              <a:solidFill>
                <a:prstClr val="black"/>
              </a:solidFill>
              <a:ea typeface="Gulim" pitchFamily="34" charset="-127"/>
            </a:endParaRPr>
          </a:p>
          <a:p>
            <a:pPr marL="285750" indent="-285750" eaLnBrk="0" hangingPunct="0">
              <a:spcAft>
                <a:spcPct val="500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Worst case O(peers, items) complexity per lookup</a:t>
            </a: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5535542" y="3413125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solidFill>
                  <a:prstClr val="black"/>
                </a:solidFill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2667000" y="2651126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1855788" y="2940051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Key=“LetItBe”</a:t>
            </a:r>
          </a:p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8153401" y="5013326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Lookup(“LetItBe”)</a:t>
            </a:r>
          </a:p>
        </p:txBody>
      </p:sp>
      <p:grpSp>
        <p:nvGrpSpPr>
          <p:cNvPr id="37899" name="Group 9"/>
          <p:cNvGrpSpPr>
            <a:grpSpLocks/>
          </p:cNvGrpSpPr>
          <p:nvPr/>
        </p:nvGrpSpPr>
        <p:grpSpPr bwMode="auto">
          <a:xfrm>
            <a:off x="3886200" y="2574925"/>
            <a:ext cx="609600" cy="533400"/>
            <a:chOff x="1248" y="1968"/>
            <a:chExt cx="384" cy="336"/>
          </a:xfrm>
        </p:grpSpPr>
        <p:sp>
          <p:nvSpPr>
            <p:cNvPr id="37924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25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5715000" y="2193925"/>
            <a:ext cx="609600" cy="533400"/>
            <a:chOff x="1248" y="1968"/>
            <a:chExt cx="384" cy="336"/>
          </a:xfrm>
        </p:grpSpPr>
        <p:sp>
          <p:nvSpPr>
            <p:cNvPr id="37922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23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7901" name="Group 15"/>
          <p:cNvGrpSpPr>
            <a:grpSpLocks/>
          </p:cNvGrpSpPr>
          <p:nvPr/>
        </p:nvGrpSpPr>
        <p:grpSpPr bwMode="auto">
          <a:xfrm>
            <a:off x="7467600" y="2346325"/>
            <a:ext cx="609600" cy="533400"/>
            <a:chOff x="1248" y="1968"/>
            <a:chExt cx="384" cy="336"/>
          </a:xfrm>
        </p:grpSpPr>
        <p:sp>
          <p:nvSpPr>
            <p:cNvPr id="37920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21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7902" name="Group 18"/>
          <p:cNvGrpSpPr>
            <a:grpSpLocks/>
          </p:cNvGrpSpPr>
          <p:nvPr/>
        </p:nvGrpSpPr>
        <p:grpSpPr bwMode="auto">
          <a:xfrm>
            <a:off x="7467600" y="4556125"/>
            <a:ext cx="609600" cy="533400"/>
            <a:chOff x="1248" y="1968"/>
            <a:chExt cx="384" cy="336"/>
          </a:xfrm>
        </p:grpSpPr>
        <p:sp>
          <p:nvSpPr>
            <p:cNvPr id="37918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19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7903" name="Group 21"/>
          <p:cNvGrpSpPr>
            <a:grpSpLocks/>
          </p:cNvGrpSpPr>
          <p:nvPr/>
        </p:nvGrpSpPr>
        <p:grpSpPr bwMode="auto">
          <a:xfrm>
            <a:off x="5181600" y="4708525"/>
            <a:ext cx="609600" cy="533400"/>
            <a:chOff x="1248" y="1968"/>
            <a:chExt cx="384" cy="336"/>
          </a:xfrm>
        </p:grpSpPr>
        <p:sp>
          <p:nvSpPr>
            <p:cNvPr id="37916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7917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7904" name="Line 24"/>
          <p:cNvSpPr>
            <a:spLocks noChangeShapeType="1"/>
          </p:cNvSpPr>
          <p:nvPr/>
        </p:nvSpPr>
        <p:spPr bwMode="auto">
          <a:xfrm>
            <a:off x="4419600" y="29559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7905" name="Line 25"/>
          <p:cNvSpPr>
            <a:spLocks noChangeShapeType="1"/>
          </p:cNvSpPr>
          <p:nvPr/>
        </p:nvSpPr>
        <p:spPr bwMode="auto">
          <a:xfrm>
            <a:off x="6019800" y="2727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7906" name="Line 26"/>
          <p:cNvSpPr>
            <a:spLocks noChangeShapeType="1"/>
          </p:cNvSpPr>
          <p:nvPr/>
        </p:nvSpPr>
        <p:spPr bwMode="auto">
          <a:xfrm flipH="1">
            <a:off x="7315200" y="287972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7907" name="Line 27"/>
          <p:cNvSpPr>
            <a:spLocks noChangeShapeType="1"/>
          </p:cNvSpPr>
          <p:nvPr/>
        </p:nvSpPr>
        <p:spPr bwMode="auto">
          <a:xfrm flipV="1">
            <a:off x="5562600" y="44037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7908" name="Line 28"/>
          <p:cNvSpPr>
            <a:spLocks noChangeShapeType="1"/>
          </p:cNvSpPr>
          <p:nvPr/>
        </p:nvSpPr>
        <p:spPr bwMode="auto">
          <a:xfrm flipH="1" flipV="1">
            <a:off x="7315200" y="43275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7909" name="Text Box 29"/>
          <p:cNvSpPr txBox="1">
            <a:spLocks noChangeArrowheads="1"/>
          </p:cNvSpPr>
          <p:nvPr/>
        </p:nvSpPr>
        <p:spPr bwMode="auto">
          <a:xfrm>
            <a:off x="8153400" y="4708526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7910" name="Freeform 30"/>
          <p:cNvSpPr>
            <a:spLocks/>
          </p:cNvSpPr>
          <p:nvPr/>
        </p:nvSpPr>
        <p:spPr bwMode="auto">
          <a:xfrm>
            <a:off x="7239000" y="2955925"/>
            <a:ext cx="457200" cy="1600200"/>
          </a:xfrm>
          <a:custGeom>
            <a:avLst/>
            <a:gdLst>
              <a:gd name="T0" fmla="*/ 2147483647 w 288"/>
              <a:gd name="T1" fmla="*/ 2147483647 h 1008"/>
              <a:gd name="T2" fmla="*/ 0 w 288"/>
              <a:gd name="T3" fmla="*/ 2147483647 h 1008"/>
              <a:gd name="T4" fmla="*/ 2147483647 w 288"/>
              <a:gd name="T5" fmla="*/ 0 h 1008"/>
              <a:gd name="T6" fmla="*/ 0 60000 65536"/>
              <a:gd name="T7" fmla="*/ 0 60000 65536"/>
              <a:gd name="T8" fmla="*/ 0 60000 65536"/>
              <a:gd name="T9" fmla="*/ 0 w 288"/>
              <a:gd name="T10" fmla="*/ 0 h 1008"/>
              <a:gd name="T11" fmla="*/ 288 w 2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008">
                <a:moveTo>
                  <a:pt x="288" y="1008"/>
                </a:moveTo>
                <a:cubicBezTo>
                  <a:pt x="144" y="900"/>
                  <a:pt x="0" y="792"/>
                  <a:pt x="0" y="624"/>
                </a:cubicBezTo>
                <a:cubicBezTo>
                  <a:pt x="0" y="456"/>
                  <a:pt x="144" y="228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7911" name="Freeform 31"/>
          <p:cNvSpPr>
            <a:spLocks/>
          </p:cNvSpPr>
          <p:nvPr/>
        </p:nvSpPr>
        <p:spPr bwMode="auto">
          <a:xfrm>
            <a:off x="6096000" y="2803525"/>
            <a:ext cx="1447800" cy="685800"/>
          </a:xfrm>
          <a:custGeom>
            <a:avLst/>
            <a:gdLst>
              <a:gd name="T0" fmla="*/ 2147483647 w 912"/>
              <a:gd name="T1" fmla="*/ 0 h 432"/>
              <a:gd name="T2" fmla="*/ 2147483647 w 912"/>
              <a:gd name="T3" fmla="*/ 2147483647 h 432"/>
              <a:gd name="T4" fmla="*/ 0 w 912"/>
              <a:gd name="T5" fmla="*/ 0 h 432"/>
              <a:gd name="T6" fmla="*/ 0 60000 65536"/>
              <a:gd name="T7" fmla="*/ 0 60000 65536"/>
              <a:gd name="T8" fmla="*/ 0 60000 65536"/>
              <a:gd name="T9" fmla="*/ 0 w 912"/>
              <a:gd name="T10" fmla="*/ 0 h 432"/>
              <a:gd name="T11" fmla="*/ 912 w 91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432">
                <a:moveTo>
                  <a:pt x="912" y="0"/>
                </a:moveTo>
                <a:cubicBezTo>
                  <a:pt x="748" y="216"/>
                  <a:pt x="584" y="432"/>
                  <a:pt x="432" y="432"/>
                </a:cubicBezTo>
                <a:cubicBezTo>
                  <a:pt x="280" y="432"/>
                  <a:pt x="140" y="2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7912" name="Freeform 32"/>
          <p:cNvSpPr>
            <a:spLocks/>
          </p:cNvSpPr>
          <p:nvPr/>
        </p:nvSpPr>
        <p:spPr bwMode="auto">
          <a:xfrm>
            <a:off x="5715000" y="2803525"/>
            <a:ext cx="1828800" cy="1905000"/>
          </a:xfrm>
          <a:custGeom>
            <a:avLst/>
            <a:gdLst>
              <a:gd name="T0" fmla="*/ 2147483647 w 1200"/>
              <a:gd name="T1" fmla="*/ 0 h 1200"/>
              <a:gd name="T2" fmla="*/ 2147483647 w 1200"/>
              <a:gd name="T3" fmla="*/ 2147483647 h 1200"/>
              <a:gd name="T4" fmla="*/ 2147483647 w 1200"/>
              <a:gd name="T5" fmla="*/ 2147483647 h 1200"/>
              <a:gd name="T6" fmla="*/ 0 w 120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200"/>
              <a:gd name="T14" fmla="*/ 1200 w 1200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200">
                <a:moveTo>
                  <a:pt x="1200" y="0"/>
                </a:moveTo>
                <a:cubicBezTo>
                  <a:pt x="1092" y="168"/>
                  <a:pt x="984" y="336"/>
                  <a:pt x="816" y="480"/>
                </a:cubicBezTo>
                <a:cubicBezTo>
                  <a:pt x="648" y="624"/>
                  <a:pt x="328" y="744"/>
                  <a:pt x="192" y="864"/>
                </a:cubicBezTo>
                <a:cubicBezTo>
                  <a:pt x="56" y="984"/>
                  <a:pt x="28" y="1092"/>
                  <a:pt x="0" y="12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7913" name="Freeform 33"/>
          <p:cNvSpPr>
            <a:spLocks/>
          </p:cNvSpPr>
          <p:nvPr/>
        </p:nvSpPr>
        <p:spPr bwMode="auto">
          <a:xfrm>
            <a:off x="4343400" y="3108325"/>
            <a:ext cx="1371600" cy="1600200"/>
          </a:xfrm>
          <a:custGeom>
            <a:avLst/>
            <a:gdLst>
              <a:gd name="T0" fmla="*/ 2147483647 w 888"/>
              <a:gd name="T1" fmla="*/ 2147483647 h 1008"/>
              <a:gd name="T2" fmla="*/ 2147483647 w 888"/>
              <a:gd name="T3" fmla="*/ 2147483647 h 1008"/>
              <a:gd name="T4" fmla="*/ 0 w 888"/>
              <a:gd name="T5" fmla="*/ 0 h 1008"/>
              <a:gd name="T6" fmla="*/ 0 60000 65536"/>
              <a:gd name="T7" fmla="*/ 0 60000 65536"/>
              <a:gd name="T8" fmla="*/ 0 60000 65536"/>
              <a:gd name="T9" fmla="*/ 0 w 888"/>
              <a:gd name="T10" fmla="*/ 0 h 1008"/>
              <a:gd name="T11" fmla="*/ 888 w 8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1008">
                <a:moveTo>
                  <a:pt x="720" y="1008"/>
                </a:moveTo>
                <a:cubicBezTo>
                  <a:pt x="804" y="900"/>
                  <a:pt x="888" y="792"/>
                  <a:pt x="768" y="624"/>
                </a:cubicBezTo>
                <a:cubicBezTo>
                  <a:pt x="648" y="456"/>
                  <a:pt x="128" y="10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7914" name="Freeform 34"/>
          <p:cNvSpPr>
            <a:spLocks/>
          </p:cNvSpPr>
          <p:nvPr/>
        </p:nvSpPr>
        <p:spPr bwMode="auto">
          <a:xfrm>
            <a:off x="4495800" y="2727325"/>
            <a:ext cx="1447800" cy="723900"/>
          </a:xfrm>
          <a:custGeom>
            <a:avLst/>
            <a:gdLst>
              <a:gd name="T0" fmla="*/ 2147483647 w 912"/>
              <a:gd name="T1" fmla="*/ 0 h 456"/>
              <a:gd name="T2" fmla="*/ 2147483647 w 912"/>
              <a:gd name="T3" fmla="*/ 2147483647 h 456"/>
              <a:gd name="T4" fmla="*/ 0 w 912"/>
              <a:gd name="T5" fmla="*/ 2147483647 h 456"/>
              <a:gd name="T6" fmla="*/ 0 60000 65536"/>
              <a:gd name="T7" fmla="*/ 0 60000 65536"/>
              <a:gd name="T8" fmla="*/ 0 60000 65536"/>
              <a:gd name="T9" fmla="*/ 0 w 912"/>
              <a:gd name="T10" fmla="*/ 0 h 456"/>
              <a:gd name="T11" fmla="*/ 912 w 912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456">
                <a:moveTo>
                  <a:pt x="912" y="0"/>
                </a:moveTo>
                <a:cubicBezTo>
                  <a:pt x="892" y="204"/>
                  <a:pt x="872" y="408"/>
                  <a:pt x="720" y="432"/>
                </a:cubicBezTo>
                <a:cubicBezTo>
                  <a:pt x="568" y="456"/>
                  <a:pt x="284" y="300"/>
                  <a:pt x="0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7915" name="Text Box 35"/>
          <p:cNvSpPr txBox="1">
            <a:spLocks noChangeArrowheads="1"/>
          </p:cNvSpPr>
          <p:nvPr/>
        </p:nvSpPr>
        <p:spPr bwMode="auto">
          <a:xfrm>
            <a:off x="2057400" y="1263134"/>
            <a:ext cx="2971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dirty="0">
                <a:solidFill>
                  <a:prstClr val="black"/>
                </a:solidFill>
                <a:latin typeface="Comic Sans MS" pitchFamily="66" charset="0"/>
                <a:ea typeface="Gulim" pitchFamily="34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Flooding (Gnutella, etc.)</a:t>
            </a:r>
          </a:p>
        </p:txBody>
      </p:sp>
      <p:sp>
        <p:nvSpPr>
          <p:cNvPr id="37" name="Oval 4"/>
          <p:cNvSpPr>
            <a:spLocks noChangeArrowheads="1"/>
          </p:cNvSpPr>
          <p:nvPr/>
        </p:nvSpPr>
        <p:spPr bwMode="auto">
          <a:xfrm>
            <a:off x="4597400" y="3270709"/>
            <a:ext cx="3180508" cy="127374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7" name="Rectangle 35"/>
          <p:cNvSpPr>
            <a:spLocks noChangeArrowheads="1"/>
          </p:cNvSpPr>
          <p:nvPr/>
        </p:nvSpPr>
        <p:spPr bwMode="auto">
          <a:xfrm>
            <a:off x="191531" y="1447800"/>
            <a:ext cx="6045254" cy="4407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sz="2000" dirty="0">
                <a:solidFill>
                  <a:srgbClr val="000000"/>
                </a:solidFill>
                <a:ea typeface="Gulim" pitchFamily="34" charset="-127"/>
              </a:rPr>
              <a:t>balance the  update/lookup complexity; </a:t>
            </a:r>
            <a:endParaRPr lang="en-US" altLang="ko-KR" sz="2000" b="1" dirty="0">
              <a:solidFill>
                <a:srgbClr val="000000"/>
              </a:solidFill>
              <a:ea typeface="Gulim" pitchFamily="34" charset="-127"/>
            </a:endParaRPr>
          </a:p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sz="2000" b="1" u="sng" dirty="0">
                <a:solidFill>
                  <a:srgbClr val="C00000"/>
                </a:solidFill>
                <a:ea typeface="Gulim" pitchFamily="34" charset="-127"/>
              </a:rPr>
              <a:t>Abstraction:</a:t>
            </a: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ea typeface="Gulim" pitchFamily="34" charset="-127"/>
              </a:rPr>
              <a:t>a lookup data structure  (</a:t>
            </a: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distributed “hash-table” DHT</a:t>
            </a:r>
            <a:r>
              <a:rPr lang="en-US" altLang="ko-KR" sz="2000" dirty="0">
                <a:solidFill>
                  <a:prstClr val="black"/>
                </a:solidFill>
                <a:ea typeface="Gulim" pitchFamily="34" charset="-127"/>
              </a:rPr>
              <a:t>) :</a:t>
            </a:r>
          </a:p>
          <a:p>
            <a:pPr lvl="1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insert(key, item);</a:t>
            </a:r>
          </a:p>
          <a:p>
            <a:pPr lvl="1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item = get(key);</a:t>
            </a:r>
          </a:p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>
                <a:solidFill>
                  <a:srgbClr val="000000"/>
                </a:solidFill>
                <a:ea typeface="Gulim" pitchFamily="34" charset="-127"/>
              </a:rPr>
              <a:t>Each </a:t>
            </a:r>
            <a:r>
              <a:rPr lang="en-US" altLang="ko-KR" dirty="0" smtClean="0">
                <a:solidFill>
                  <a:srgbClr val="000000"/>
                </a:solidFill>
                <a:ea typeface="Gulim" pitchFamily="34" charset="-127"/>
              </a:rPr>
              <a:t>node (peer) is </a:t>
            </a: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responsible for </a:t>
            </a:r>
          </a:p>
          <a:p>
            <a:pPr marL="285750" indent="-285750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  <a:buFontTx/>
              <a:buChar char="-"/>
            </a:pP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Maintaining </a:t>
            </a:r>
            <a:r>
              <a:rPr lang="en-US" altLang="ko-KR" b="1" dirty="0">
                <a:solidFill>
                  <a:srgbClr val="C00000"/>
                </a:solidFill>
                <a:ea typeface="Gulim" pitchFamily="34" charset="-127"/>
              </a:rPr>
              <a:t>part of the database </a:t>
            </a: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in a structured manner (</a:t>
            </a:r>
            <a:r>
              <a:rPr lang="en-US" altLang="ko-KR" b="1" dirty="0" err="1">
                <a:solidFill>
                  <a:srgbClr val="000000"/>
                </a:solidFill>
                <a:ea typeface="Gulim" pitchFamily="34" charset="-127"/>
              </a:rPr>
              <a:t>ie</a:t>
            </a: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 the  entries that are hash-mapped to it)</a:t>
            </a:r>
          </a:p>
          <a:p>
            <a:pPr marL="285750" indent="-285750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  <a:buFontTx/>
              <a:buChar char="-"/>
            </a:pP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Knowing its overlay </a:t>
            </a:r>
            <a:r>
              <a:rPr lang="en-US" altLang="ko-KR" b="1" dirty="0" err="1">
                <a:solidFill>
                  <a:srgbClr val="000000"/>
                </a:solidFill>
                <a:ea typeface="Gulim" pitchFamily="34" charset="-127"/>
              </a:rPr>
              <a:t>neighbours</a:t>
            </a: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 &amp; who to start asking for what </a:t>
            </a:r>
            <a:endParaRPr lang="en-US" altLang="ko-KR" dirty="0">
              <a:solidFill>
                <a:prstClr val="black"/>
              </a:solidFill>
              <a:ea typeface="Gulim" pitchFamily="34" charset="-127"/>
            </a:endParaRPr>
          </a:p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 err="1">
                <a:solidFill>
                  <a:prstClr val="black"/>
                </a:solidFill>
                <a:ea typeface="Gulim" pitchFamily="34" charset="-127"/>
              </a:rPr>
              <a:t>Eg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. overlay </a:t>
            </a:r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(used for propagating queries) can 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be a ring (</a:t>
            </a:r>
            <a:r>
              <a:rPr lang="en-US" altLang="ko-KR" dirty="0" err="1">
                <a:solidFill>
                  <a:prstClr val="black"/>
                </a:solidFill>
                <a:ea typeface="Gulim" pitchFamily="34" charset="-127"/>
              </a:rPr>
              <a:t>eg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 Chord, also having shortcuts for binary </a:t>
            </a:r>
            <a:r>
              <a:rPr lang="en-US" altLang="ko-KR" dirty="0" err="1">
                <a:solidFill>
                  <a:prstClr val="black"/>
                </a:solidFill>
                <a:ea typeface="Gulim" pitchFamily="34" charset="-127"/>
              </a:rPr>
              <a:t>serach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) or  cube, tree, butterfly network, </a:t>
            </a:r>
            <a:r>
              <a:rPr lang="en-US" altLang="ko-KR" dirty="0" err="1">
                <a:solidFill>
                  <a:prstClr val="black"/>
                </a:solidFill>
                <a:ea typeface="Gulim" pitchFamily="34" charset="-127"/>
              </a:rPr>
              <a:t>etc</a:t>
            </a:r>
            <a:endParaRPr lang="en-US" altLang="ko-KR" dirty="0">
              <a:solidFill>
                <a:prstClr val="black"/>
              </a:solidFill>
              <a:ea typeface="Gulim" pitchFamily="34" charset="-127"/>
            </a:endParaRPr>
          </a:p>
          <a:p>
            <a:pPr lvl="1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endParaRPr lang="en-US" altLang="ko-KR" dirty="0">
              <a:solidFill>
                <a:prstClr val="black"/>
              </a:solidFill>
              <a:ea typeface="Gulim" pitchFamily="34" charset="-127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0BD56-8F8C-4120-A071-C1439D300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2286000" y="102643"/>
            <a:ext cx="762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3600" dirty="0">
                <a:solidFill>
                  <a:srgbClr val="C0504D"/>
                </a:solidFill>
                <a:ea typeface="굴림" pitchFamily="34" charset="-127"/>
              </a:rPr>
              <a:t>Better Distributed Solution? </a:t>
            </a:r>
          </a:p>
          <a:p>
            <a:pPr algn="ctr" eaLnBrk="0" hangingPunct="0">
              <a:defRPr/>
            </a:pPr>
            <a:r>
              <a:rPr lang="en-US" altLang="ko-KR" sz="2800" dirty="0">
                <a:solidFill>
                  <a:srgbClr val="C0504D"/>
                </a:solidFill>
                <a:ea typeface="굴림" pitchFamily="34" charset="-127"/>
              </a:rPr>
              <a:t>(with some more structure? In-between the two? Yes)</a:t>
            </a: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1981200" y="1447800"/>
            <a:ext cx="523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dirty="0">
                <a:solidFill>
                  <a:prstClr val="black"/>
                </a:solidFill>
                <a:latin typeface="Comic Sans MS" pitchFamily="66" charset="0"/>
                <a:ea typeface="Gulim" pitchFamily="34" charset="-127"/>
              </a:rPr>
              <a:t> </a:t>
            </a:r>
            <a:endParaRPr lang="en-US" altLang="ko-KR" dirty="0">
              <a:solidFill>
                <a:prstClr val="black"/>
              </a:solidFill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8219081" y="3145259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solidFill>
                  <a:prstClr val="black"/>
                </a:solidFill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6892001" y="1529185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6545529" y="1766093"/>
            <a:ext cx="2037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</a:t>
            </a:r>
          </a:p>
          <a:p>
            <a:pPr algn="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9433590" y="4959773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”)</a:t>
            </a:r>
          </a:p>
        </p:txBody>
      </p:sp>
      <p:grpSp>
        <p:nvGrpSpPr>
          <p:cNvPr id="38923" name="Group 9"/>
          <p:cNvGrpSpPr>
            <a:grpSpLocks/>
          </p:cNvGrpSpPr>
          <p:nvPr/>
        </p:nvGrpSpPr>
        <p:grpSpPr bwMode="auto">
          <a:xfrm>
            <a:off x="6569739" y="2307059"/>
            <a:ext cx="609600" cy="533400"/>
            <a:chOff x="1248" y="1968"/>
            <a:chExt cx="384" cy="336"/>
          </a:xfrm>
        </p:grpSpPr>
        <p:sp>
          <p:nvSpPr>
            <p:cNvPr id="38946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47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 dirty="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 dirty="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8398539" y="1926059"/>
            <a:ext cx="609600" cy="533400"/>
            <a:chOff x="1248" y="1968"/>
            <a:chExt cx="384" cy="336"/>
          </a:xfrm>
        </p:grpSpPr>
        <p:sp>
          <p:nvSpPr>
            <p:cNvPr id="38944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45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 dirty="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 dirty="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8925" name="Group 15"/>
          <p:cNvGrpSpPr>
            <a:grpSpLocks/>
          </p:cNvGrpSpPr>
          <p:nvPr/>
        </p:nvGrpSpPr>
        <p:grpSpPr bwMode="auto">
          <a:xfrm>
            <a:off x="10151139" y="2078459"/>
            <a:ext cx="609600" cy="533400"/>
            <a:chOff x="1248" y="1968"/>
            <a:chExt cx="384" cy="336"/>
          </a:xfrm>
        </p:grpSpPr>
        <p:sp>
          <p:nvSpPr>
            <p:cNvPr id="38942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43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8926" name="Group 18"/>
          <p:cNvGrpSpPr>
            <a:grpSpLocks/>
          </p:cNvGrpSpPr>
          <p:nvPr/>
        </p:nvGrpSpPr>
        <p:grpSpPr bwMode="auto">
          <a:xfrm>
            <a:off x="10151139" y="4288259"/>
            <a:ext cx="609600" cy="533400"/>
            <a:chOff x="1248" y="1968"/>
            <a:chExt cx="384" cy="336"/>
          </a:xfrm>
        </p:grpSpPr>
        <p:sp>
          <p:nvSpPr>
            <p:cNvPr id="38940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41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 dirty="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 dirty="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8927" name="Group 21"/>
          <p:cNvGrpSpPr>
            <a:grpSpLocks/>
          </p:cNvGrpSpPr>
          <p:nvPr/>
        </p:nvGrpSpPr>
        <p:grpSpPr bwMode="auto">
          <a:xfrm>
            <a:off x="7865139" y="4440659"/>
            <a:ext cx="609600" cy="533400"/>
            <a:chOff x="1248" y="1968"/>
            <a:chExt cx="384" cy="336"/>
          </a:xfrm>
        </p:grpSpPr>
        <p:sp>
          <p:nvSpPr>
            <p:cNvPr id="38938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8928" name="Line 24"/>
          <p:cNvSpPr>
            <a:spLocks noChangeShapeType="1"/>
          </p:cNvSpPr>
          <p:nvPr/>
        </p:nvSpPr>
        <p:spPr bwMode="auto">
          <a:xfrm>
            <a:off x="7103139" y="2688059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29" name="Line 25"/>
          <p:cNvSpPr>
            <a:spLocks noChangeShapeType="1"/>
          </p:cNvSpPr>
          <p:nvPr/>
        </p:nvSpPr>
        <p:spPr bwMode="auto">
          <a:xfrm>
            <a:off x="8703339" y="245945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30" name="Line 26"/>
          <p:cNvSpPr>
            <a:spLocks noChangeShapeType="1"/>
          </p:cNvSpPr>
          <p:nvPr/>
        </p:nvSpPr>
        <p:spPr bwMode="auto">
          <a:xfrm flipH="1">
            <a:off x="9998739" y="2611859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31" name="Line 27"/>
          <p:cNvSpPr>
            <a:spLocks noChangeShapeType="1"/>
          </p:cNvSpPr>
          <p:nvPr/>
        </p:nvSpPr>
        <p:spPr bwMode="auto">
          <a:xfrm flipV="1">
            <a:off x="8246139" y="4135859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32" name="Line 28"/>
          <p:cNvSpPr>
            <a:spLocks noChangeShapeType="1"/>
          </p:cNvSpPr>
          <p:nvPr/>
        </p:nvSpPr>
        <p:spPr bwMode="auto">
          <a:xfrm flipH="1" flipV="1">
            <a:off x="9998739" y="4059659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33" name="Text Box 29"/>
          <p:cNvSpPr txBox="1">
            <a:spLocks noChangeArrowheads="1"/>
          </p:cNvSpPr>
          <p:nvPr/>
        </p:nvSpPr>
        <p:spPr bwMode="auto">
          <a:xfrm>
            <a:off x="10836939" y="4440660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8934" name="Freeform 30"/>
          <p:cNvSpPr>
            <a:spLocks/>
          </p:cNvSpPr>
          <p:nvPr/>
        </p:nvSpPr>
        <p:spPr bwMode="auto">
          <a:xfrm>
            <a:off x="9922539" y="2688059"/>
            <a:ext cx="457200" cy="1600200"/>
          </a:xfrm>
          <a:custGeom>
            <a:avLst/>
            <a:gdLst>
              <a:gd name="T0" fmla="*/ 2147483647 w 288"/>
              <a:gd name="T1" fmla="*/ 2147483647 h 1008"/>
              <a:gd name="T2" fmla="*/ 0 w 288"/>
              <a:gd name="T3" fmla="*/ 2147483647 h 1008"/>
              <a:gd name="T4" fmla="*/ 2147483647 w 288"/>
              <a:gd name="T5" fmla="*/ 0 h 1008"/>
              <a:gd name="T6" fmla="*/ 0 60000 65536"/>
              <a:gd name="T7" fmla="*/ 0 60000 65536"/>
              <a:gd name="T8" fmla="*/ 0 60000 65536"/>
              <a:gd name="T9" fmla="*/ 0 w 288"/>
              <a:gd name="T10" fmla="*/ 0 h 1008"/>
              <a:gd name="T11" fmla="*/ 288 w 2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008">
                <a:moveTo>
                  <a:pt x="288" y="1008"/>
                </a:moveTo>
                <a:cubicBezTo>
                  <a:pt x="144" y="900"/>
                  <a:pt x="0" y="792"/>
                  <a:pt x="0" y="624"/>
                </a:cubicBezTo>
                <a:cubicBezTo>
                  <a:pt x="0" y="456"/>
                  <a:pt x="144" y="228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8935" name="Freeform 31"/>
          <p:cNvSpPr>
            <a:spLocks/>
          </p:cNvSpPr>
          <p:nvPr/>
        </p:nvSpPr>
        <p:spPr bwMode="auto">
          <a:xfrm>
            <a:off x="8398539" y="2535659"/>
            <a:ext cx="1828800" cy="1905000"/>
          </a:xfrm>
          <a:custGeom>
            <a:avLst/>
            <a:gdLst>
              <a:gd name="T0" fmla="*/ 2147483647 w 1200"/>
              <a:gd name="T1" fmla="*/ 0 h 1200"/>
              <a:gd name="T2" fmla="*/ 2147483647 w 1200"/>
              <a:gd name="T3" fmla="*/ 2147483647 h 1200"/>
              <a:gd name="T4" fmla="*/ 2147483647 w 1200"/>
              <a:gd name="T5" fmla="*/ 2147483647 h 1200"/>
              <a:gd name="T6" fmla="*/ 0 w 120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200"/>
              <a:gd name="T14" fmla="*/ 1200 w 1200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200">
                <a:moveTo>
                  <a:pt x="1200" y="0"/>
                </a:moveTo>
                <a:cubicBezTo>
                  <a:pt x="1092" y="168"/>
                  <a:pt x="984" y="336"/>
                  <a:pt x="816" y="480"/>
                </a:cubicBezTo>
                <a:cubicBezTo>
                  <a:pt x="648" y="624"/>
                  <a:pt x="328" y="744"/>
                  <a:pt x="192" y="864"/>
                </a:cubicBezTo>
                <a:cubicBezTo>
                  <a:pt x="56" y="984"/>
                  <a:pt x="28" y="1092"/>
                  <a:pt x="0" y="12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8936" name="Freeform 32"/>
          <p:cNvSpPr>
            <a:spLocks/>
          </p:cNvSpPr>
          <p:nvPr/>
        </p:nvSpPr>
        <p:spPr bwMode="auto">
          <a:xfrm>
            <a:off x="7026939" y="2840459"/>
            <a:ext cx="1371600" cy="1600200"/>
          </a:xfrm>
          <a:custGeom>
            <a:avLst/>
            <a:gdLst>
              <a:gd name="T0" fmla="*/ 2147483647 w 888"/>
              <a:gd name="T1" fmla="*/ 2147483647 h 1008"/>
              <a:gd name="T2" fmla="*/ 2147483647 w 888"/>
              <a:gd name="T3" fmla="*/ 2147483647 h 1008"/>
              <a:gd name="T4" fmla="*/ 0 w 888"/>
              <a:gd name="T5" fmla="*/ 0 h 1008"/>
              <a:gd name="T6" fmla="*/ 0 60000 65536"/>
              <a:gd name="T7" fmla="*/ 0 60000 65536"/>
              <a:gd name="T8" fmla="*/ 0 60000 65536"/>
              <a:gd name="T9" fmla="*/ 0 w 888"/>
              <a:gd name="T10" fmla="*/ 0 h 1008"/>
              <a:gd name="T11" fmla="*/ 888 w 8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1008">
                <a:moveTo>
                  <a:pt x="720" y="1008"/>
                </a:moveTo>
                <a:cubicBezTo>
                  <a:pt x="804" y="900"/>
                  <a:pt x="888" y="792"/>
                  <a:pt x="768" y="624"/>
                </a:cubicBezTo>
                <a:cubicBezTo>
                  <a:pt x="648" y="456"/>
                  <a:pt x="128" y="10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7417885" y="2862111"/>
            <a:ext cx="3180508" cy="127374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1124745"/>
            <a:ext cx="5128362" cy="4298574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6372" y="3058"/>
            <a:ext cx="8219256" cy="761646"/>
          </a:xfrm>
        </p:spPr>
        <p:txBody>
          <a:bodyPr/>
          <a:lstStyle/>
          <a:p>
            <a:r>
              <a:rPr lang="en-US" dirty="0" smtClean="0"/>
              <a:t>Internet &amp; its context….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340768"/>
            <a:ext cx="2988673" cy="3888432"/>
          </a:xfrm>
          <a:prstGeom prst="rect">
            <a:avLst/>
          </a:prstGeom>
        </p:spPr>
      </p:pic>
      <p:sp>
        <p:nvSpPr>
          <p:cNvPr id="326" name="TextBox 325"/>
          <p:cNvSpPr txBox="1"/>
          <p:nvPr/>
        </p:nvSpPr>
        <p:spPr>
          <a:xfrm>
            <a:off x="2279576" y="5620598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approx</a:t>
            </a:r>
            <a:r>
              <a:rPr lang="sv-SE" dirty="0">
                <a:solidFill>
                  <a:prstClr val="black"/>
                </a:solidFill>
              </a:rPr>
              <a:t> 10 yrs </a:t>
            </a:r>
            <a:r>
              <a:rPr lang="sv-SE" dirty="0" err="1">
                <a:solidFill>
                  <a:prstClr val="black"/>
                </a:solidFill>
              </a:rPr>
              <a:t>ago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48" name="TextBox 647"/>
          <p:cNvSpPr txBox="1"/>
          <p:nvPr/>
        </p:nvSpPr>
        <p:spPr>
          <a:xfrm>
            <a:off x="6672064" y="5620598"/>
            <a:ext cx="24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continuous</a:t>
            </a:r>
            <a:r>
              <a:rPr lang="sv-SE" dirty="0">
                <a:solidFill>
                  <a:prstClr val="black"/>
                </a:solidFill>
              </a:rPr>
              <a:t> evolution ….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814498" y="2224609"/>
            <a:ext cx="539719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8249" y="1916833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1F497D">
                    <a:lumMod val="75000"/>
                  </a:srgbClr>
                </a:solidFill>
                <a:latin typeface="Agency FB" panose="020B0503020202020204" pitchFamily="34" charset="0"/>
              </a:rPr>
              <a:t>Multimedia</a:t>
            </a:r>
            <a:endParaRPr lang="sv-SE" dirty="0">
              <a:solidFill>
                <a:srgbClr val="1F497D">
                  <a:lumMod val="75000"/>
                </a:srgb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41" y="12321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65" y="2510941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dirty="0"/>
              <a:t>P2P </a:t>
            </a:r>
            <a:r>
              <a:rPr lang="sv-SE" sz="2000" dirty="0" err="1"/>
              <a:t>apps</a:t>
            </a:r>
            <a:r>
              <a:rPr lang="sv-SE" sz="2000" dirty="0"/>
              <a:t> and </a:t>
            </a:r>
            <a:r>
              <a:rPr lang="sv-SE" sz="2000" dirty="0" err="1"/>
              <a:t>overlays</a:t>
            </a:r>
            <a:r>
              <a:rPr lang="sv-SE" sz="2000" dirty="0"/>
              <a:t>  for info </a:t>
            </a:r>
            <a:r>
              <a:rPr lang="sv-SE" sz="2000" dirty="0" err="1"/>
              <a:t>sharing</a:t>
            </a:r>
            <a:r>
              <a:rPr lang="sv-SE" sz="2000" dirty="0"/>
              <a:t> </a:t>
            </a:r>
            <a:r>
              <a:rPr lang="sv-SE" sz="2000" dirty="0" err="1"/>
              <a:t>Ch</a:t>
            </a:r>
            <a:r>
              <a:rPr lang="sv-SE" sz="2000" dirty="0"/>
              <a:t>: 2.5 </a:t>
            </a:r>
            <a:r>
              <a:rPr lang="sv-SE" sz="2000" dirty="0" smtClean="0"/>
              <a:t>7e (2.6 6/e)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/>
              <a:t>Collaborate</a:t>
            </a:r>
            <a:r>
              <a:rPr lang="sv-SE" sz="2000" dirty="0" smtClean="0"/>
              <a:t>/form-</a:t>
            </a:r>
            <a:r>
              <a:rPr lang="sv-SE" sz="2000" i="1" dirty="0" err="1" smtClean="0"/>
              <a:t>overlays</a:t>
            </a:r>
            <a:r>
              <a:rPr lang="sv-SE" sz="2000" b="1" dirty="0" smtClean="0"/>
              <a:t> </a:t>
            </a:r>
            <a:r>
              <a:rPr lang="sv-SE" sz="2000" dirty="0"/>
              <a:t>to </a:t>
            </a:r>
            <a:r>
              <a:rPr lang="sv-SE" sz="2000" i="1" dirty="0" err="1"/>
              <a:t>find</a:t>
            </a:r>
            <a:r>
              <a:rPr lang="sv-SE" sz="2000" dirty="0"/>
              <a:t> </a:t>
            </a:r>
            <a:r>
              <a:rPr lang="sv-SE" sz="2000" dirty="0" err="1"/>
              <a:t>content</a:t>
            </a:r>
            <a:r>
              <a:rPr lang="sv-SE" sz="2000" dirty="0"/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Unstructured</a:t>
            </a:r>
            <a:r>
              <a:rPr lang="sv-SE" sz="2000" dirty="0" smtClean="0"/>
              <a:t> </a:t>
            </a:r>
            <a:r>
              <a:rPr lang="sv-SE" sz="2000" dirty="0" err="1" smtClean="0"/>
              <a:t>overlays</a:t>
            </a:r>
            <a:endParaRPr lang="en-US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Structured </a:t>
            </a:r>
            <a:r>
              <a:rPr lang="en-US" sz="2000" dirty="0"/>
              <a:t>Overlays/DHT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b="1" dirty="0" err="1"/>
              <a:t>Collaborate</a:t>
            </a:r>
            <a:r>
              <a:rPr lang="sv-SE" sz="2000" b="1" dirty="0"/>
              <a:t>/form-</a:t>
            </a:r>
            <a:r>
              <a:rPr lang="sv-SE" sz="2000" b="1" i="1" dirty="0" err="1"/>
              <a:t>overlays</a:t>
            </a:r>
            <a:r>
              <a:rPr lang="sv-SE" sz="2000" b="1" i="1" dirty="0"/>
              <a:t> to </a:t>
            </a:r>
            <a:r>
              <a:rPr lang="sv-SE" sz="2000" b="1" i="1" dirty="0" err="1"/>
              <a:t>fetch</a:t>
            </a:r>
            <a:r>
              <a:rPr lang="sv-SE" sz="2000" b="1" i="1" dirty="0"/>
              <a:t> </a:t>
            </a:r>
            <a:r>
              <a:rPr lang="sv-SE" sz="2000" b="1" dirty="0" err="1"/>
              <a:t>content</a:t>
            </a:r>
            <a:endParaRPr lang="sv-SE" sz="2000" b="1" dirty="0"/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prstClr val="white">
                    <a:lumMod val="75000"/>
                  </a:prstClr>
                </a:solidFill>
              </a:rPr>
              <a:t>Media Streaming </a:t>
            </a: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Ch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 9.1-9.3 &amp; 2.6 </a:t>
            </a:r>
            <a:r>
              <a:rPr lang="sv-SE" sz="2000" dirty="0" smtClean="0">
                <a:solidFill>
                  <a:prstClr val="white">
                    <a:lumMod val="75000"/>
                  </a:prstClr>
                </a:solidFill>
              </a:rPr>
              <a:t>7e (7.1-7.3 6/e)</a:t>
            </a:r>
            <a:endParaRPr lang="sv-SE" sz="2000" dirty="0">
              <a:solidFill>
                <a:prstClr val="white">
                  <a:lumMod val="75000"/>
                </a:prst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Recovery </a:t>
            </a: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Streaming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protocols and new proposals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CDN: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infrastructure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for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delivery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16632"/>
            <a:ext cx="8219256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econd generation p2p: focus on </a:t>
            </a:r>
            <a:r>
              <a:rPr lang="en-US" u="sng" dirty="0" smtClean="0"/>
              <a:t>fetching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97097" y="885968"/>
            <a:ext cx="7818603" cy="2379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Motivation</a:t>
            </a:r>
            <a:r>
              <a:rPr lang="en-US" sz="2000" dirty="0"/>
              <a:t>:</a:t>
            </a:r>
          </a:p>
          <a:p>
            <a:r>
              <a:rPr lang="en-US" sz="2200" dirty="0"/>
              <a:t>Popularity exhibits temporal locality (Flash Crowds)</a:t>
            </a:r>
          </a:p>
          <a:p>
            <a:r>
              <a:rPr lang="en-US" sz="2200" dirty="0"/>
              <a:t>Can bring file “provider” to “its knees</a:t>
            </a:r>
            <a:r>
              <a:rPr lang="en-US" sz="2200" dirty="0" smtClean="0"/>
              <a:t>”</a:t>
            </a:r>
            <a:endParaRPr lang="en-US" sz="22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Idea: </a:t>
            </a:r>
          </a:p>
          <a:p>
            <a:r>
              <a:rPr lang="en-US" sz="2200" dirty="0"/>
              <a:t>Files are </a:t>
            </a:r>
            <a:r>
              <a:rPr lang="en-US" sz="2200" dirty="0">
                <a:solidFill>
                  <a:srgbClr val="FF0000"/>
                </a:solidFill>
              </a:rPr>
              <a:t>“chopped” in </a:t>
            </a:r>
            <a:r>
              <a:rPr lang="en-US" sz="2200" dirty="0" smtClean="0">
                <a:solidFill>
                  <a:srgbClr val="FF0000"/>
                </a:solidFill>
              </a:rPr>
              <a:t>chunks</a:t>
            </a:r>
            <a:r>
              <a:rPr lang="en-US" sz="2200" dirty="0" smtClean="0"/>
              <a:t>; fetch from </a:t>
            </a:r>
            <a:r>
              <a:rPr lang="en-US" sz="2200" dirty="0"/>
              <a:t>many </a:t>
            </a:r>
            <a:r>
              <a:rPr lang="en-US" sz="2200" dirty="0" smtClean="0"/>
              <a:t>sources (</a:t>
            </a:r>
            <a:r>
              <a:rPr lang="en-US" sz="2200" b="1" dirty="0" smtClean="0">
                <a:solidFill>
                  <a:srgbClr val="C00000"/>
                </a:solidFill>
              </a:rPr>
              <a:t>swarming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200" dirty="0">
                <a:solidFill>
                  <a:srgbClr val="C00000"/>
                </a:solidFill>
              </a:rPr>
              <a:t>Overlay: </a:t>
            </a:r>
            <a:r>
              <a:rPr lang="en-US" sz="2200" dirty="0"/>
              <a:t>nodes “hold hands” with those who share </a:t>
            </a:r>
            <a:r>
              <a:rPr lang="en-US" sz="2200" dirty="0" smtClean="0"/>
              <a:t>chunks at </a:t>
            </a:r>
            <a:r>
              <a:rPr lang="en-US" sz="2200" dirty="0"/>
              <a:t>similar rates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C1388-2283-47A4-8410-F60E6C5C4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43" y="875558"/>
            <a:ext cx="1161567" cy="116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8264830" y="3167305"/>
            <a:ext cx="3747924" cy="3350970"/>
            <a:chOff x="842" y="1309"/>
            <a:chExt cx="3411" cy="279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38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7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" y="254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8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755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9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3267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0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355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1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4" y="3862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2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263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3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9" y="145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4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190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5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" y="139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842" y="2049"/>
              <a:ext cx="727" cy="4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2726" y="2539"/>
              <a:ext cx="596" cy="4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trading 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chunks</a:t>
              </a: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35" name="Picture 39" descr="Alic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1747" y="3471"/>
              <a:ext cx="412" cy="2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prstClr val="black"/>
                  </a:solidFill>
                </a:rPr>
                <a:t>peer</a:t>
              </a:r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7992806" y="2374662"/>
            <a:ext cx="23151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u="sng" dirty="0">
                <a:solidFill>
                  <a:srgbClr val="FF3300"/>
                </a:solidFill>
              </a:rPr>
              <a:t>tracker:</a:t>
            </a:r>
            <a:r>
              <a:rPr lang="en-US" dirty="0">
                <a:solidFill>
                  <a:prstClr val="black"/>
                </a:solidFill>
              </a:rPr>
              <a:t> tracks peers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participating in torrent</a:t>
            </a: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9985448" y="1393012"/>
            <a:ext cx="2098651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i="1" u="sng" dirty="0">
                <a:solidFill>
                  <a:srgbClr val="FF3300"/>
                </a:solidFill>
              </a:rPr>
              <a:t>torrent:</a:t>
            </a:r>
            <a:r>
              <a:rPr lang="en-US" sz="2000" dirty="0">
                <a:solidFill>
                  <a:prstClr val="black"/>
                </a:solidFill>
              </a:rPr>
              <a:t> group of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dirty="0">
                <a:solidFill>
                  <a:prstClr val="black"/>
                </a:solidFill>
              </a:rPr>
              <a:t>peers exchanging 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dirty="0">
                <a:solidFill>
                  <a:prstClr val="black"/>
                </a:solidFill>
              </a:rPr>
              <a:t>chunks of a file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816545" y="5860563"/>
            <a:ext cx="333385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sed by publishers to distribute software, other large files</a:t>
            </a:r>
            <a:endParaRPr lang="en-US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99933" y="3644781"/>
            <a:ext cx="7577087" cy="2035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 smtClean="0"/>
              <a:t>Join</a:t>
            </a:r>
            <a:r>
              <a:rPr lang="en-US" sz="2000" dirty="0" smtClean="0"/>
              <a:t>: contact a server, aka  “</a:t>
            </a:r>
            <a:r>
              <a:rPr lang="en-US" sz="2000" dirty="0" smtClean="0">
                <a:solidFill>
                  <a:srgbClr val="C00000"/>
                </a:solidFill>
              </a:rPr>
              <a:t>tracker</a:t>
            </a:r>
            <a:r>
              <a:rPr lang="en-US" sz="2000" dirty="0" smtClean="0"/>
              <a:t>” get a list of peers.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Publish</a:t>
            </a:r>
            <a:r>
              <a:rPr lang="en-US" sz="2000" dirty="0" smtClean="0"/>
              <a:t>: can run a tracker server.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Search</a:t>
            </a:r>
            <a:r>
              <a:rPr lang="en-US" sz="2000" dirty="0" smtClean="0"/>
              <a:t>: Out-of-band. E.g., use search-engine, or DHT, … to </a:t>
            </a:r>
            <a:r>
              <a:rPr lang="en-US" sz="2000" dirty="0" smtClean="0">
                <a:solidFill>
                  <a:srgbClr val="C00000"/>
                </a:solidFill>
              </a:rPr>
              <a:t>find a tracker</a:t>
            </a:r>
            <a:r>
              <a:rPr lang="en-US" sz="2000" dirty="0" smtClean="0"/>
              <a:t>, which </a:t>
            </a:r>
            <a:r>
              <a:rPr lang="en-US" sz="2000" dirty="0" smtClean="0">
                <a:solidFill>
                  <a:srgbClr val="C00000"/>
                </a:solidFill>
              </a:rPr>
              <a:t>gives list of peers to contact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Fetch</a:t>
            </a:r>
            <a:r>
              <a:rPr lang="en-US" sz="2000" dirty="0" smtClean="0"/>
              <a:t>: Download chunks from several of peers. Upload chunks you have to them.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55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2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41" y="12321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60" y="3078433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dirty="0"/>
              <a:t>P2P </a:t>
            </a:r>
            <a:r>
              <a:rPr lang="sv-SE" sz="2000" dirty="0" err="1"/>
              <a:t>apps</a:t>
            </a:r>
            <a:r>
              <a:rPr lang="sv-SE" sz="2000" dirty="0"/>
              <a:t> and </a:t>
            </a:r>
            <a:r>
              <a:rPr lang="sv-SE" sz="2000" dirty="0" err="1"/>
              <a:t>overlays</a:t>
            </a:r>
            <a:r>
              <a:rPr lang="sv-SE" sz="2000" dirty="0"/>
              <a:t>  for info </a:t>
            </a:r>
            <a:r>
              <a:rPr lang="sv-SE" sz="2000" dirty="0" err="1"/>
              <a:t>sharing</a:t>
            </a:r>
            <a:r>
              <a:rPr lang="sv-SE" sz="2000" dirty="0"/>
              <a:t> </a:t>
            </a:r>
            <a:r>
              <a:rPr lang="sv-SE" sz="2000" dirty="0" err="1"/>
              <a:t>Ch</a:t>
            </a:r>
            <a:r>
              <a:rPr lang="sv-SE" sz="2000" dirty="0"/>
              <a:t>: 2.5 </a:t>
            </a:r>
            <a:r>
              <a:rPr lang="sv-SE" sz="2000" dirty="0" smtClean="0"/>
              <a:t>7e (2.6 6/e)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/>
              <a:t>Collaborate</a:t>
            </a:r>
            <a:r>
              <a:rPr lang="sv-SE" sz="2000" dirty="0" smtClean="0"/>
              <a:t>/form-</a:t>
            </a:r>
            <a:r>
              <a:rPr lang="sv-SE" sz="2000" i="1" dirty="0" err="1" smtClean="0"/>
              <a:t>overlays</a:t>
            </a:r>
            <a:r>
              <a:rPr lang="sv-SE" sz="2000" b="1" dirty="0" smtClean="0"/>
              <a:t> </a:t>
            </a:r>
            <a:r>
              <a:rPr lang="sv-SE" sz="2000" dirty="0"/>
              <a:t>to </a:t>
            </a:r>
            <a:r>
              <a:rPr lang="sv-SE" sz="2000" i="1" dirty="0" err="1"/>
              <a:t>find</a:t>
            </a:r>
            <a:r>
              <a:rPr lang="sv-SE" sz="2000" dirty="0"/>
              <a:t> </a:t>
            </a:r>
            <a:r>
              <a:rPr lang="sv-SE" sz="2000" dirty="0" err="1"/>
              <a:t>content</a:t>
            </a:r>
            <a:r>
              <a:rPr lang="sv-SE" sz="2000" dirty="0"/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Unstructured</a:t>
            </a:r>
            <a:r>
              <a:rPr lang="sv-SE" sz="2000" dirty="0" smtClean="0"/>
              <a:t> </a:t>
            </a:r>
            <a:r>
              <a:rPr lang="sv-SE" sz="2000" dirty="0" err="1" smtClean="0"/>
              <a:t>overlays</a:t>
            </a:r>
            <a:endParaRPr lang="en-US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Structured </a:t>
            </a:r>
            <a:r>
              <a:rPr lang="en-US" sz="2000" dirty="0"/>
              <a:t>Overlays/DHT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Collaborate</a:t>
            </a:r>
            <a:r>
              <a:rPr lang="sv-SE" sz="2000" dirty="0"/>
              <a:t>/form-</a:t>
            </a:r>
            <a:r>
              <a:rPr lang="sv-SE" sz="2000" i="1" dirty="0" err="1"/>
              <a:t>overlays</a:t>
            </a:r>
            <a:r>
              <a:rPr lang="sv-SE" sz="2000" i="1" dirty="0"/>
              <a:t> to </a:t>
            </a:r>
            <a:r>
              <a:rPr lang="sv-SE" sz="2000" i="1" dirty="0" err="1"/>
              <a:t>fetch</a:t>
            </a:r>
            <a:r>
              <a:rPr lang="sv-SE" sz="2000" i="1" dirty="0"/>
              <a:t> </a:t>
            </a:r>
            <a:r>
              <a:rPr lang="sv-SE" sz="2000" dirty="0" err="1"/>
              <a:t>content</a:t>
            </a:r>
            <a:endParaRPr lang="sv-SE" sz="2000" dirty="0"/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/>
              <a:t>Media Streaming </a:t>
            </a:r>
            <a:r>
              <a:rPr lang="sv-SE" sz="2000" dirty="0" err="1"/>
              <a:t>Ch</a:t>
            </a:r>
            <a:r>
              <a:rPr lang="sv-SE" sz="2000" dirty="0"/>
              <a:t> 9.1-9.3 &amp; 2.6 </a:t>
            </a:r>
            <a:r>
              <a:rPr lang="sv-SE" sz="2000" dirty="0" smtClean="0"/>
              <a:t>7e (7.1-7.3 6/e)</a:t>
            </a:r>
            <a:endParaRPr lang="sv-SE" sz="2000" dirty="0"/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Recovery </a:t>
            </a: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Streaming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protocols and new proposals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CDN: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infrastructure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for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delivery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72425" y="6475413"/>
            <a:ext cx="3984625" cy="457200"/>
          </a:xfrm>
        </p:spPr>
        <p:txBody>
          <a:bodyPr/>
          <a:lstStyle/>
          <a:p>
            <a:pPr>
              <a:defRPr/>
            </a:pPr>
            <a:fld id="{C39931A8-B9C4-4700-939C-3776D62F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Freeform 2"/>
          <p:cNvSpPr>
            <a:spLocks/>
          </p:cNvSpPr>
          <p:nvPr/>
        </p:nvSpPr>
        <p:spPr bwMode="auto">
          <a:xfrm>
            <a:off x="2292351" y="2201863"/>
            <a:ext cx="2092325" cy="1490662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31" name="Freeform 3"/>
          <p:cNvSpPr>
            <a:spLocks/>
          </p:cNvSpPr>
          <p:nvPr/>
        </p:nvSpPr>
        <p:spPr bwMode="auto">
          <a:xfrm>
            <a:off x="3281364" y="3071813"/>
            <a:ext cx="509587" cy="214312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32" name="Freeform 4"/>
          <p:cNvSpPr>
            <a:spLocks/>
          </p:cNvSpPr>
          <p:nvPr/>
        </p:nvSpPr>
        <p:spPr bwMode="auto">
          <a:xfrm>
            <a:off x="6191250" y="3914776"/>
            <a:ext cx="3773488" cy="1876425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8091488" y="484981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 flipH="1">
            <a:off x="8886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035" name="Group 7"/>
          <p:cNvGrpSpPr>
            <a:grpSpLocks/>
          </p:cNvGrpSpPr>
          <p:nvPr/>
        </p:nvGrpSpPr>
        <p:grpSpPr bwMode="auto">
          <a:xfrm>
            <a:off x="8986838" y="4597400"/>
            <a:ext cx="501650" cy="234950"/>
            <a:chOff x="3600" y="219"/>
            <a:chExt cx="360" cy="175"/>
          </a:xfrm>
        </p:grpSpPr>
        <p:sp>
          <p:nvSpPr>
            <p:cNvPr id="1183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4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5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6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87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88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9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9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8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9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9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8386763" y="5095876"/>
            <a:ext cx="500062" cy="233363"/>
            <a:chOff x="3600" y="219"/>
            <a:chExt cx="360" cy="175"/>
          </a:xfrm>
        </p:grpSpPr>
        <p:sp>
          <p:nvSpPr>
            <p:cNvPr id="1170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1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2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3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74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75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80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81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82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76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77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78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79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37" name="Group 35"/>
          <p:cNvGrpSpPr>
            <a:grpSpLocks/>
          </p:cNvGrpSpPr>
          <p:nvPr/>
        </p:nvGrpSpPr>
        <p:grpSpPr bwMode="auto">
          <a:xfrm>
            <a:off x="7583488" y="4719638"/>
            <a:ext cx="501650" cy="233362"/>
            <a:chOff x="3600" y="219"/>
            <a:chExt cx="360" cy="175"/>
          </a:xfrm>
        </p:grpSpPr>
        <p:sp>
          <p:nvSpPr>
            <p:cNvPr id="1157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58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59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60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61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62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7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68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69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63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4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65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66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38" name="Line 49"/>
          <p:cNvSpPr>
            <a:spLocks noChangeShapeType="1"/>
          </p:cNvSpPr>
          <p:nvPr/>
        </p:nvSpPr>
        <p:spPr bwMode="auto">
          <a:xfrm flipV="1">
            <a:off x="8062913" y="4721225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39" name="Freeform 50"/>
          <p:cNvSpPr>
            <a:spLocks/>
          </p:cNvSpPr>
          <p:nvPr/>
        </p:nvSpPr>
        <p:spPr bwMode="auto">
          <a:xfrm>
            <a:off x="4502151" y="3106738"/>
            <a:ext cx="1439863" cy="116681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40" name="Line 51"/>
          <p:cNvSpPr>
            <a:spLocks noChangeShapeType="1"/>
          </p:cNvSpPr>
          <p:nvPr/>
        </p:nvSpPr>
        <p:spPr bwMode="auto">
          <a:xfrm>
            <a:off x="5108576" y="3433764"/>
            <a:ext cx="34766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41" name="Line 52"/>
          <p:cNvSpPr>
            <a:spLocks noChangeShapeType="1"/>
          </p:cNvSpPr>
          <p:nvPr/>
        </p:nvSpPr>
        <p:spPr bwMode="auto">
          <a:xfrm>
            <a:off x="5754688" y="3765550"/>
            <a:ext cx="658812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42" name="Line 53"/>
          <p:cNvSpPr>
            <a:spLocks noChangeShapeType="1"/>
          </p:cNvSpPr>
          <p:nvPr/>
        </p:nvSpPr>
        <p:spPr bwMode="auto">
          <a:xfrm flipH="1">
            <a:off x="4848225" y="3543300"/>
            <a:ext cx="1588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43" name="Freeform 54"/>
          <p:cNvSpPr>
            <a:spLocks/>
          </p:cNvSpPr>
          <p:nvPr/>
        </p:nvSpPr>
        <p:spPr bwMode="auto">
          <a:xfrm>
            <a:off x="6935788" y="4313239"/>
            <a:ext cx="679450" cy="45878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44" name="Line 55"/>
          <p:cNvSpPr>
            <a:spLocks noChangeShapeType="1"/>
          </p:cNvSpPr>
          <p:nvPr/>
        </p:nvSpPr>
        <p:spPr bwMode="auto">
          <a:xfrm flipH="1">
            <a:off x="5121275" y="3697289"/>
            <a:ext cx="3508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045" name="Group 56"/>
          <p:cNvGrpSpPr>
            <a:grpSpLocks/>
          </p:cNvGrpSpPr>
          <p:nvPr/>
        </p:nvGrpSpPr>
        <p:grpSpPr bwMode="auto">
          <a:xfrm>
            <a:off x="4608513" y="3303588"/>
            <a:ext cx="501650" cy="233362"/>
            <a:chOff x="3600" y="219"/>
            <a:chExt cx="360" cy="175"/>
          </a:xfrm>
        </p:grpSpPr>
        <p:sp>
          <p:nvSpPr>
            <p:cNvPr id="1144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45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46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47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48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49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4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55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56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5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5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46" name="Group 70"/>
          <p:cNvGrpSpPr>
            <a:grpSpLocks/>
          </p:cNvGrpSpPr>
          <p:nvPr/>
        </p:nvGrpSpPr>
        <p:grpSpPr bwMode="auto">
          <a:xfrm>
            <a:off x="4611688" y="3838576"/>
            <a:ext cx="501650" cy="233363"/>
            <a:chOff x="3600" y="219"/>
            <a:chExt cx="360" cy="175"/>
          </a:xfrm>
        </p:grpSpPr>
        <p:sp>
          <p:nvSpPr>
            <p:cNvPr id="1131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2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3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4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5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36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41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42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43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7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8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9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40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47" name="Group 84"/>
          <p:cNvGrpSpPr>
            <a:grpSpLocks/>
          </p:cNvGrpSpPr>
          <p:nvPr/>
        </p:nvGrpSpPr>
        <p:grpSpPr bwMode="auto">
          <a:xfrm>
            <a:off x="5251451" y="3638551"/>
            <a:ext cx="500063" cy="233363"/>
            <a:chOff x="3600" y="219"/>
            <a:chExt cx="360" cy="175"/>
          </a:xfrm>
        </p:grpSpPr>
        <p:sp>
          <p:nvSpPr>
            <p:cNvPr id="1118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19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20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21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22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23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28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29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24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25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26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27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48" name="Group 98"/>
          <p:cNvGrpSpPr>
            <a:grpSpLocks/>
          </p:cNvGrpSpPr>
          <p:nvPr/>
        </p:nvGrpSpPr>
        <p:grpSpPr bwMode="auto">
          <a:xfrm>
            <a:off x="6416675" y="4167188"/>
            <a:ext cx="501650" cy="233362"/>
            <a:chOff x="3600" y="219"/>
            <a:chExt cx="360" cy="175"/>
          </a:xfrm>
        </p:grpSpPr>
        <p:sp>
          <p:nvSpPr>
            <p:cNvPr id="1105" name="Oval 9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06" name="Line 10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07" name="Line 10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08" name="Rectangle 10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09" name="Oval 10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10" name="Group 10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1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11" name="Group 10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12" name="Line 10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3" name="Line 1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14" name="Line 1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9" name="Line 112"/>
          <p:cNvSpPr>
            <a:spLocks noChangeShapeType="1"/>
          </p:cNvSpPr>
          <p:nvPr/>
        </p:nvSpPr>
        <p:spPr bwMode="auto">
          <a:xfrm>
            <a:off x="4271964" y="3290888"/>
            <a:ext cx="352425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050" name="Group 113"/>
          <p:cNvGrpSpPr>
            <a:grpSpLocks/>
          </p:cNvGrpSpPr>
          <p:nvPr/>
        </p:nvGrpSpPr>
        <p:grpSpPr bwMode="auto">
          <a:xfrm>
            <a:off x="3778250" y="3160713"/>
            <a:ext cx="501650" cy="233362"/>
            <a:chOff x="3600" y="219"/>
            <a:chExt cx="360" cy="175"/>
          </a:xfrm>
        </p:grpSpPr>
        <p:sp>
          <p:nvSpPr>
            <p:cNvPr id="1092" name="Oval 11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93" name="Line 11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94" name="Line 11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95" name="Rectangle 11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96" name="Oval 11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097" name="Group 11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0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0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8" name="Group 12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99" name="Line 1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00" name="Line 1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01" name="Line 1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6" name="Group 128"/>
          <p:cNvGrpSpPr>
            <a:grpSpLocks/>
          </p:cNvGrpSpPr>
          <p:nvPr/>
        </p:nvGrpSpPr>
        <p:grpSpPr bwMode="auto">
          <a:xfrm>
            <a:off x="2212976" y="1747839"/>
            <a:ext cx="1800225" cy="561975"/>
            <a:chOff x="3621" y="3265"/>
            <a:chExt cx="1776" cy="744"/>
          </a:xfrm>
        </p:grpSpPr>
        <p:pic>
          <p:nvPicPr>
            <p:cNvPr id="1088" name="Picture 129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9" name="Freeform 130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90" name="Freeform 131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1091" name="Picture 132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133"/>
          <p:cNvGrpSpPr>
            <a:grpSpLocks/>
          </p:cNvGrpSpPr>
          <p:nvPr/>
        </p:nvGrpSpPr>
        <p:grpSpPr bwMode="auto">
          <a:xfrm>
            <a:off x="8174039" y="2763839"/>
            <a:ext cx="1463675" cy="1341437"/>
            <a:chOff x="4367" y="1793"/>
            <a:chExt cx="922" cy="845"/>
          </a:xfrm>
        </p:grpSpPr>
        <p:grpSp>
          <p:nvGrpSpPr>
            <p:cNvPr id="1083" name="Group 134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1085" name="Rectangle 135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86" name="Rectangle 136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87" name="Rectangle 137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84" name="Rectangle 138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78667" name="Freeform 139"/>
          <p:cNvSpPr>
            <a:spLocks/>
          </p:cNvSpPr>
          <p:nvPr/>
        </p:nvSpPr>
        <p:spPr bwMode="auto">
          <a:xfrm>
            <a:off x="3281363" y="2182814"/>
            <a:ext cx="5795962" cy="2573337"/>
          </a:xfrm>
          <a:custGeom>
            <a:avLst/>
            <a:gdLst>
              <a:gd name="T0" fmla="*/ 0 w 3651"/>
              <a:gd name="T1" fmla="*/ 0 h 1621"/>
              <a:gd name="T2" fmla="*/ 214748364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278668" name="Object 2"/>
          <p:cNvGraphicFramePr>
            <a:graphicFrameLocks noChangeAspect="1"/>
          </p:cNvGraphicFramePr>
          <p:nvPr/>
        </p:nvGraphicFramePr>
        <p:xfrm>
          <a:off x="2911476" y="2312989"/>
          <a:ext cx="5191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Clip" r:id="rId6" imgW="857160" imgH="1324080" progId="">
                  <p:embed/>
                </p:oleObj>
              </mc:Choice>
              <mc:Fallback>
                <p:oleObj name="Clip" r:id="rId6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6" y="2312989"/>
                        <a:ext cx="51911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5" name="Group 141"/>
          <p:cNvGrpSpPr>
            <a:grpSpLocks/>
          </p:cNvGrpSpPr>
          <p:nvPr/>
        </p:nvGrpSpPr>
        <p:grpSpPr bwMode="auto">
          <a:xfrm>
            <a:off x="6692900" y="4848226"/>
            <a:ext cx="501650" cy="233363"/>
            <a:chOff x="3600" y="219"/>
            <a:chExt cx="360" cy="175"/>
          </a:xfrm>
        </p:grpSpPr>
        <p:sp>
          <p:nvSpPr>
            <p:cNvPr id="1070" name="Oval 1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71" name="Line 1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72" name="Line 1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73" name="Rectangle 1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74" name="Oval 1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075" name="Group 1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80" name="Line 1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81" name="Line 1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82" name="Line 1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76" name="Group 1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7" name="Line 1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78" name="Line 1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79" name="Line 1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56" name="Freeform 155"/>
          <p:cNvSpPr>
            <a:spLocks/>
          </p:cNvSpPr>
          <p:nvPr/>
        </p:nvSpPr>
        <p:spPr bwMode="auto">
          <a:xfrm>
            <a:off x="6721476" y="4394201"/>
            <a:ext cx="193675" cy="4730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57" name="Freeform 156"/>
          <p:cNvSpPr>
            <a:spLocks/>
          </p:cNvSpPr>
          <p:nvPr/>
        </p:nvSpPr>
        <p:spPr bwMode="auto">
          <a:xfrm flipV="1">
            <a:off x="7192963" y="4867276"/>
            <a:ext cx="379412" cy="936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278685" name="Object 3"/>
          <p:cNvGraphicFramePr>
            <a:graphicFrameLocks noChangeAspect="1"/>
          </p:cNvGraphicFramePr>
          <p:nvPr/>
        </p:nvGraphicFramePr>
        <p:xfrm>
          <a:off x="5260976" y="2586038"/>
          <a:ext cx="722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Clip" r:id="rId8" imgW="676440" imgH="485640" progId="">
                  <p:embed/>
                </p:oleObj>
              </mc:Choice>
              <mc:Fallback>
                <p:oleObj name="Clip" r:id="rId8" imgW="676440" imgH="48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6" y="2586038"/>
                        <a:ext cx="722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Freeform 158"/>
          <p:cNvSpPr>
            <a:spLocks/>
          </p:cNvSpPr>
          <p:nvPr/>
        </p:nvSpPr>
        <p:spPr bwMode="auto">
          <a:xfrm>
            <a:off x="6969125" y="5080000"/>
            <a:ext cx="107950" cy="29210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278687" name="Object 4"/>
          <p:cNvGraphicFramePr>
            <a:graphicFrameLocks noChangeAspect="1"/>
          </p:cNvGraphicFramePr>
          <p:nvPr/>
        </p:nvGraphicFramePr>
        <p:xfrm>
          <a:off x="6756401" y="5329238"/>
          <a:ext cx="722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Clip" r:id="rId10" imgW="676440" imgH="485640" progId="">
                  <p:embed/>
                </p:oleObj>
              </mc:Choice>
              <mc:Fallback>
                <p:oleObj name="Clip" r:id="rId10" imgW="676440" imgH="48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1" y="5329238"/>
                        <a:ext cx="722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Freeform 160"/>
          <p:cNvSpPr>
            <a:spLocks/>
          </p:cNvSpPr>
          <p:nvPr/>
        </p:nvSpPr>
        <p:spPr bwMode="auto">
          <a:xfrm flipH="1">
            <a:off x="4924426" y="2974975"/>
            <a:ext cx="415925" cy="34925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78689" name="Freeform 161"/>
          <p:cNvSpPr>
            <a:spLocks/>
          </p:cNvSpPr>
          <p:nvPr/>
        </p:nvSpPr>
        <p:spPr bwMode="auto">
          <a:xfrm>
            <a:off x="4638675" y="2867026"/>
            <a:ext cx="2400300" cy="2481263"/>
          </a:xfrm>
          <a:custGeom>
            <a:avLst/>
            <a:gdLst>
              <a:gd name="T0" fmla="*/ 2147483647 w 1512"/>
              <a:gd name="T1" fmla="*/ 0 h 1563"/>
              <a:gd name="T2" fmla="*/ 0 w 1512"/>
              <a:gd name="T3" fmla="*/ 2147483647 h 1563"/>
              <a:gd name="T4" fmla="*/ 2147483647 w 1512"/>
              <a:gd name="T5" fmla="*/ 2147483647 h 1563"/>
              <a:gd name="T6" fmla="*/ 2147483647 w 1512"/>
              <a:gd name="T7" fmla="*/ 2147483647 h 1563"/>
              <a:gd name="T8" fmla="*/ 2147483647 w 1512"/>
              <a:gd name="T9" fmla="*/ 2147483647 h 1563"/>
              <a:gd name="T10" fmla="*/ 2147483647 w 1512"/>
              <a:gd name="T11" fmla="*/ 2147483647 h 1563"/>
              <a:gd name="T12" fmla="*/ 2147483647 w 1512"/>
              <a:gd name="T13" fmla="*/ 2147483647 h 1563"/>
              <a:gd name="T14" fmla="*/ 2147483647 w 1512"/>
              <a:gd name="T15" fmla="*/ 2147483647 h 1563"/>
              <a:gd name="T16" fmla="*/ 2147483647 w 1512"/>
              <a:gd name="T17" fmla="*/ 2147483647 h 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2"/>
              <a:gd name="T28" fmla="*/ 0 h 1563"/>
              <a:gd name="T29" fmla="*/ 1512 w 1512"/>
              <a:gd name="T30" fmla="*/ 1563 h 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2" h="1563">
                <a:moveTo>
                  <a:pt x="468" y="0"/>
                </a:moveTo>
                <a:lnTo>
                  <a:pt x="0" y="396"/>
                </a:lnTo>
                <a:lnTo>
                  <a:pt x="108" y="423"/>
                </a:lnTo>
                <a:lnTo>
                  <a:pt x="315" y="381"/>
                </a:lnTo>
                <a:lnTo>
                  <a:pt x="570" y="555"/>
                </a:lnTo>
                <a:lnTo>
                  <a:pt x="693" y="573"/>
                </a:lnTo>
                <a:lnTo>
                  <a:pt x="1080" y="882"/>
                </a:lnTo>
                <a:lnTo>
                  <a:pt x="1254" y="900"/>
                </a:lnTo>
                <a:lnTo>
                  <a:pt x="1512" y="1563"/>
                </a:lnTo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61" name="Line 162"/>
          <p:cNvSpPr>
            <a:spLocks noChangeShapeType="1"/>
          </p:cNvSpPr>
          <p:nvPr/>
        </p:nvSpPr>
        <p:spPr bwMode="auto">
          <a:xfrm flipH="1">
            <a:off x="9210675" y="4210050"/>
            <a:ext cx="1588" cy="420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62" name="Text Box 163"/>
          <p:cNvSpPr txBox="1">
            <a:spLocks noChangeArrowheads="1"/>
          </p:cNvSpPr>
          <p:nvPr/>
        </p:nvSpPr>
        <p:spPr bwMode="auto">
          <a:xfrm>
            <a:off x="6138863" y="1290638"/>
            <a:ext cx="3795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multimedia applications: </a:t>
            </a:r>
            <a:r>
              <a:rPr lang="en-US">
                <a:solidFill>
                  <a:prstClr val="black"/>
                </a:solidFill>
              </a:rPr>
              <a:t>network audio and video</a:t>
            </a:r>
          </a:p>
          <a:p>
            <a:pPr algn="ctr" eaLnBrk="0" hangingPunct="0"/>
            <a:r>
              <a:rPr lang="en-US">
                <a:solidFill>
                  <a:prstClr val="black"/>
                </a:solidFill>
              </a:rPr>
              <a:t>(“continuous media”)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82837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667" grpId="0" animBg="1"/>
      <p:bldP spid="2786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106364"/>
            <a:ext cx="4975225" cy="73034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Multimedia: audio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36894" y="6492875"/>
            <a:ext cx="973899" cy="365125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65998F60-DBAF-4C3C-9417-672BE095D4E5}" type="slidenum">
              <a:rPr lang="en-US" sz="1200" i="0" smtClean="0">
                <a:solidFill>
                  <a:srgbClr val="000000"/>
                </a:solidFill>
                <a:latin typeface="Arial" pitchFamily="34" charset="0"/>
              </a:rPr>
              <a:pPr/>
              <a:t>24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9320" y="1212850"/>
            <a:ext cx="7231404" cy="42845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analog audio signal sampled at constant rate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cs typeface="ＭＳ Ｐゴシック" charset="0"/>
              </a:rPr>
              <a:t>telephone: 8,000 samples/sec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cs typeface="ＭＳ Ｐゴシック" charset="0"/>
              </a:rPr>
              <a:t>CD music: 44,100 samples/sec</a:t>
            </a:r>
          </a:p>
          <a:p>
            <a:pPr lvl="1"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eg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</a:rPr>
              <a:t>8,000 samples/sec, 256 quantized </a:t>
            </a:r>
            <a:r>
              <a:rPr lang="en-US" sz="2000" dirty="0" smtClean="0">
                <a:solidFill>
                  <a:srgbClr val="000000"/>
                </a:solidFill>
              </a:rPr>
              <a:t>levels:  </a:t>
            </a:r>
            <a:r>
              <a:rPr lang="en-US" sz="2000" dirty="0">
                <a:solidFill>
                  <a:srgbClr val="000000"/>
                </a:solidFill>
              </a:rPr>
              <a:t>64,000 bps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receiver converts bits back to analog signal:</a:t>
            </a:r>
          </a:p>
          <a:p>
            <a:pPr>
              <a:buFont typeface="Wingdings" charset="0"/>
              <a:buNone/>
              <a:defRPr/>
            </a:pPr>
            <a:endParaRPr lang="en-US" u="sng" dirty="0">
              <a:solidFill>
                <a:srgbClr val="CC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example rates</a:t>
            </a:r>
            <a:endParaRPr lang="en-US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CD: 1.411 Mbps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MP3: 96, 128, 160 kbps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Internet telephony: 5.3 kbps and up</a:t>
            </a:r>
          </a:p>
          <a:p>
            <a:pPr lvl="1">
              <a:defRPr/>
            </a:pPr>
            <a:endParaRPr lang="en-US" dirty="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20486" name="Straight Connector 7"/>
          <p:cNvCxnSpPr>
            <a:cxnSpLocks noChangeShapeType="1"/>
          </p:cNvCxnSpPr>
          <p:nvPr/>
        </p:nvCxnSpPr>
        <p:spPr bwMode="auto">
          <a:xfrm>
            <a:off x="7806330" y="2201864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7804744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61906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9069" y="3063876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6231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36569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93731" y="3063876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49306" y="3198814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8056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65219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23969" y="3165476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79544" y="2944814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36706" y="2681289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44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54206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09781" y="3327401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68531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503" name="Straight Connector 26"/>
          <p:cNvCxnSpPr>
            <a:cxnSpLocks noChangeShapeType="1"/>
          </p:cNvCxnSpPr>
          <p:nvPr/>
        </p:nvCxnSpPr>
        <p:spPr bwMode="auto">
          <a:xfrm>
            <a:off x="7806331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10628905" y="4398964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time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 rot="-5400000">
            <a:off x="6744293" y="3198813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audio signal amplitude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10497143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FF"/>
                </a:solidFill>
                <a:latin typeface="Arial" pitchFamily="34" charset="0"/>
              </a:rPr>
              <a:t>analog</a:t>
            </a:r>
          </a:p>
          <a:p>
            <a:pPr eaLnBrk="0" hangingPunct="0"/>
            <a:r>
              <a:rPr lang="en-US" sz="1200" i="0">
                <a:solidFill>
                  <a:srgbClr val="0000FF"/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20507" name="Freeform 30"/>
          <p:cNvSpPr>
            <a:spLocks/>
          </p:cNvSpPr>
          <p:nvPr/>
        </p:nvSpPr>
        <p:spPr bwMode="auto">
          <a:xfrm>
            <a:off x="7807919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cxnSp>
        <p:nvCxnSpPr>
          <p:cNvPr id="20508" name="Straight Connector 31"/>
          <p:cNvCxnSpPr>
            <a:cxnSpLocks noChangeShapeType="1"/>
          </p:cNvCxnSpPr>
          <p:nvPr/>
        </p:nvCxnSpPr>
        <p:spPr bwMode="auto">
          <a:xfrm flipH="1">
            <a:off x="10684468" y="3297239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685930" y="2070100"/>
            <a:ext cx="1644650" cy="723900"/>
            <a:chOff x="7074194" y="1793646"/>
            <a:chExt cx="1645251" cy="724141"/>
          </a:xfrm>
        </p:grpSpPr>
        <p:cxnSp>
          <p:nvCxnSpPr>
            <p:cNvPr id="20518" name="Straight Connector 33"/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9" name="TextBox 34"/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200" i="0">
                  <a:solidFill>
                    <a:srgbClr val="800000"/>
                  </a:solidFill>
                  <a:latin typeface="Arial" pitchFamily="34" charset="0"/>
                </a:rPr>
                <a:t>quantized value of</a:t>
              </a:r>
            </a:p>
            <a:p>
              <a:pPr eaLnBrk="0" hangingPunct="0"/>
              <a:r>
                <a:rPr lang="en-US" sz="1200" i="0">
                  <a:solidFill>
                    <a:srgbClr val="800000"/>
                  </a:solidFill>
                  <a:latin typeface="Arial" pitchFamily="34" charset="0"/>
                </a:rPr>
                <a:t>analog value</a:t>
              </a:r>
            </a:p>
          </p:txBody>
        </p:sp>
        <p:cxnSp>
          <p:nvCxnSpPr>
            <p:cNvPr id="20520" name="Straight Connector 35"/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8285755" y="2008188"/>
            <a:ext cx="1443038" cy="785812"/>
            <a:chOff x="5673505" y="1732173"/>
            <a:chExt cx="1442931" cy="785213"/>
          </a:xfrm>
        </p:grpSpPr>
        <p:sp>
          <p:nvSpPr>
            <p:cNvPr id="20515" name="TextBox 37"/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r" eaLnBrk="0" hangingPunct="0"/>
              <a:r>
                <a:rPr lang="en-US" sz="1200" i="0">
                  <a:solidFill>
                    <a:srgbClr val="FF0000"/>
                  </a:solidFill>
                  <a:latin typeface="Arial" pitchFamily="34" charset="0"/>
                </a:rPr>
                <a:t>quantization error</a:t>
              </a:r>
            </a:p>
          </p:txBody>
        </p:sp>
        <p:cxnSp>
          <p:nvCxnSpPr>
            <p:cNvPr id="20516" name="Straight Connector 38"/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7" name="Straight Connector 39"/>
            <p:cNvCxnSpPr>
              <a:cxnSpLocks noChangeShapeType="1"/>
              <a:stCxn id="2051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792043" y="4114801"/>
            <a:ext cx="2582862" cy="1135063"/>
            <a:chOff x="5180292" y="3838340"/>
            <a:chExt cx="2583010" cy="1135938"/>
          </a:xfrm>
        </p:grpSpPr>
        <p:cxnSp>
          <p:nvCxnSpPr>
            <p:cNvPr id="2051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200" i="0" dirty="0">
                  <a:solidFill>
                    <a:srgbClr val="006633"/>
                  </a:solidFill>
                  <a:latin typeface="Arial" pitchFamily="34" charset="0"/>
                </a:rPr>
                <a:t>sampling rate</a:t>
              </a:r>
            </a:p>
            <a:p>
              <a:pPr eaLnBrk="0" hangingPunct="0"/>
              <a:r>
                <a:rPr lang="en-US" sz="1200" i="0" dirty="0">
                  <a:solidFill>
                    <a:srgbClr val="006633"/>
                  </a:solidFill>
                  <a:latin typeface="Arial" pitchFamily="34" charset="0"/>
                </a:rPr>
                <a:t>(</a:t>
              </a:r>
              <a:r>
                <a:rPr lang="en-US" sz="1200" dirty="0">
                  <a:solidFill>
                    <a:srgbClr val="006633"/>
                  </a:solidFill>
                  <a:latin typeface="Arial" pitchFamily="34" charset="0"/>
                </a:rPr>
                <a:t>N </a:t>
              </a:r>
              <a:r>
                <a:rPr lang="en-US" sz="1200" i="0" dirty="0">
                  <a:solidFill>
                    <a:srgbClr val="006633"/>
                  </a:solidFill>
                  <a:latin typeface="Arial" pitchFamily="34" charset="0"/>
                </a:rPr>
                <a:t>sample/sec)</a:t>
              </a:r>
            </a:p>
          </p:txBody>
        </p:sp>
        <p:cxnSp>
          <p:nvCxnSpPr>
            <p:cNvPr id="20514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16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589" y="1094872"/>
            <a:ext cx="7112847" cy="4534748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video: sequence of images (arrays of pixels)  displayed at constant rate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e.g. 24 </a:t>
            </a:r>
            <a:r>
              <a:rPr lang="en-US" dirty="0" smtClean="0">
                <a:ea typeface="ＭＳ Ｐゴシック" charset="0"/>
              </a:rPr>
              <a:t>images/sec</a:t>
            </a: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 smtClean="0">
              <a:ea typeface="ＭＳ Ｐゴシック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CBR: (constant bit rate): </a:t>
            </a:r>
            <a:r>
              <a:rPr lang="en-US" sz="2400" dirty="0">
                <a:solidFill>
                  <a:srgbClr val="000000"/>
                </a:solidFill>
              </a:rPr>
              <a:t>video encoding rate fixed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VBR:  (variable bit rate): </a:t>
            </a:r>
            <a:r>
              <a:rPr lang="en-US" sz="2400" dirty="0">
                <a:solidFill>
                  <a:srgbClr val="000000"/>
                </a:solidFill>
              </a:rPr>
              <a:t>video encoding rate changes as amount of spatial, temporal coding changes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examples: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ＭＳ Ｐゴシック" charset="0"/>
              </a:rPr>
              <a:t>MPEG 1 (CD-ROM) 1.5 Mbps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ＭＳ Ｐゴシック" charset="0"/>
              </a:rPr>
              <a:t>MPEG2 (DVD) 3-6 Mbps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ＭＳ Ｐゴシック" charset="0"/>
              </a:rPr>
              <a:t>MPEG4 (often used in Internet, &lt; 1 Mbps)</a:t>
            </a:r>
            <a:endParaRPr lang="en-US" dirty="0">
              <a:ea typeface="ＭＳ Ｐゴシック" charset="0"/>
            </a:endParaRP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399E4A2-C13B-411D-9740-2C9797C623BA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25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106364"/>
            <a:ext cx="4975225" cy="6583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Multimedia: video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37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411475" y="295276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400">
                  <a:solidFill>
                    <a:srgbClr val="CC0000"/>
                  </a:solidFill>
                  <a:latin typeface="Arial" pitchFamily="34" charset="0"/>
                </a:rPr>
                <a:t>spatial coding example: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instead of sending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 N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values of same color (all purple), send only two values: color  value (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purple)  and number of repeated values (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150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74963" y="38814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740213" y="6230939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49804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400" dirty="0">
                <a:solidFill>
                  <a:srgbClr val="CC0000"/>
                </a:solidFill>
                <a:latin typeface="Arial" pitchFamily="34" charset="0"/>
              </a:rPr>
              <a:t>temporal coding example: </a:t>
            </a:r>
            <a:r>
              <a:rPr lang="en-US" sz="1400" i="0" dirty="0">
                <a:solidFill>
                  <a:srgbClr val="000000"/>
                </a:solidFill>
                <a:latin typeface="Arial" pitchFamily="34" charset="0"/>
              </a:rPr>
              <a:t>instead of sending complete frame at i+1, send only differences from frame </a:t>
            </a:r>
            <a:r>
              <a:rPr lang="en-US" sz="1400" i="0" dirty="0" err="1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sz="1400" i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9216338" y="4181476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46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Multimedia networking: application types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7397881-49F1-4724-AD4C-76213598CCBD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26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6439" y="1052736"/>
            <a:ext cx="6488934" cy="3354011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streaming stored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audio, video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99"/>
                </a:solidFill>
                <a:ea typeface="ＭＳ Ｐゴシック" charset="0"/>
              </a:rPr>
              <a:t>streaming: </a:t>
            </a:r>
            <a:r>
              <a:rPr lang="en-US" sz="2000" dirty="0">
                <a:ea typeface="ＭＳ Ｐゴシック" charset="0"/>
              </a:rPr>
              <a:t>can begin play before downloading entire </a:t>
            </a:r>
            <a:r>
              <a:rPr lang="en-US" sz="2000" dirty="0" smtClean="0">
                <a:ea typeface="ＭＳ Ｐゴシック" charset="0"/>
              </a:rPr>
              <a:t>file (implies </a:t>
            </a:r>
            <a:r>
              <a:rPr lang="en-US" sz="2000" dirty="0">
                <a:ea typeface="ＭＳ Ｐゴシック" charset="0"/>
              </a:rPr>
              <a:t>storing/buffering at client)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e.g., YouTube, Netflix, </a:t>
            </a:r>
          </a:p>
          <a:p>
            <a:pPr>
              <a:buFont typeface="Wingdings" charset="0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streaming live </a:t>
            </a:r>
            <a:r>
              <a:rPr lang="en-US" sz="2400" dirty="0">
                <a:ea typeface="ＭＳ Ｐゴシック" charset="0"/>
              </a:rPr>
              <a:t>audio, video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e.g., live sporting event, …</a:t>
            </a:r>
          </a:p>
          <a:p>
            <a:pPr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conversational </a:t>
            </a:r>
            <a:r>
              <a:rPr lang="en-US" sz="2400" dirty="0">
                <a:ea typeface="ＭＳ Ｐゴシック" charset="0"/>
              </a:rPr>
              <a:t>voice/video 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interactive nature limits delay tolerance; e.g., Skype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85541" y="1124744"/>
            <a:ext cx="5089793" cy="328200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dirty="0">
                <a:solidFill>
                  <a:srgbClr val="FF0000"/>
                </a:solidFill>
              </a:rPr>
              <a:t>Fundamental characteristics:</a:t>
            </a:r>
            <a:endParaRPr lang="en-US" sz="2400" dirty="0"/>
          </a:p>
          <a:p>
            <a:r>
              <a:rPr lang="en-US" sz="2000" dirty="0"/>
              <a:t>typically </a:t>
            </a:r>
            <a:r>
              <a:rPr lang="en-US" sz="2000" b="1" dirty="0">
                <a:solidFill>
                  <a:srgbClr val="FF0000"/>
                </a:solidFill>
              </a:rPr>
              <a:t>delay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sensitive</a:t>
            </a:r>
          </a:p>
          <a:p>
            <a:pPr lvl="1"/>
            <a:r>
              <a:rPr lang="en-US" sz="1800" dirty="0"/>
              <a:t>end-to-end delay</a:t>
            </a:r>
          </a:p>
          <a:p>
            <a:pPr lvl="1"/>
            <a:r>
              <a:rPr lang="en-US" sz="1800" dirty="0"/>
              <a:t>delay </a:t>
            </a:r>
            <a:r>
              <a:rPr lang="en-US" sz="1800" i="1" dirty="0"/>
              <a:t>jitter</a:t>
            </a:r>
            <a:r>
              <a:rPr lang="en-US" sz="1800" b="1" i="1" dirty="0"/>
              <a:t>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loss tolerant</a:t>
            </a:r>
            <a:r>
              <a:rPr lang="en-US" sz="2000" dirty="0"/>
              <a:t>: infrequent losses cause </a:t>
            </a:r>
            <a:r>
              <a:rPr lang="en-US" sz="2000" dirty="0" smtClean="0"/>
              <a:t>only minor </a:t>
            </a:r>
            <a:r>
              <a:rPr lang="en-US" sz="2000" dirty="0"/>
              <a:t>glitches </a:t>
            </a:r>
          </a:p>
          <a:p>
            <a:endParaRPr lang="en-US" sz="2000" dirty="0"/>
          </a:p>
          <a:p>
            <a:r>
              <a:rPr lang="en-US" sz="2000" dirty="0"/>
              <a:t>In contrast to traditional data-traffic apps, which are loss </a:t>
            </a:r>
            <a:r>
              <a:rPr lang="en-US" sz="2000" i="1" dirty="0"/>
              <a:t>intolerant</a:t>
            </a:r>
            <a:r>
              <a:rPr lang="en-US" sz="2000" dirty="0"/>
              <a:t> but delay </a:t>
            </a:r>
            <a:r>
              <a:rPr lang="en-US" sz="2000" i="1" dirty="0"/>
              <a:t>tolerant</a:t>
            </a:r>
            <a:r>
              <a:rPr lang="en-US" sz="2000" dirty="0"/>
              <a:t>.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51784" y="5139345"/>
            <a:ext cx="38884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prstClr val="black"/>
                </a:solidFill>
              </a:rPr>
              <a:t>Jitter</a:t>
            </a:r>
            <a:r>
              <a:rPr lang="en-US" dirty="0">
                <a:solidFill>
                  <a:prstClr val="black"/>
                </a:solidFill>
              </a:rPr>
              <a:t> is the variability of packet delays within the same packet stream</a:t>
            </a:r>
          </a:p>
        </p:txBody>
      </p:sp>
    </p:spTree>
    <p:extLst>
      <p:ext uri="{BB962C8B-B14F-4D97-AF65-F5344CB8AC3E}">
        <p14:creationId xmlns:p14="http://schemas.microsoft.com/office/powerpoint/2010/main" val="9923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392115"/>
            <a:ext cx="8729662" cy="342900"/>
          </a:xfrm>
        </p:spPr>
        <p:txBody>
          <a:bodyPr/>
          <a:lstStyle/>
          <a:p>
            <a:r>
              <a:rPr lang="en-US" dirty="0" smtClean="0"/>
              <a:t>Recall Internet’s transport services: TCP, UDP</a:t>
            </a:r>
            <a:endParaRPr lang="en-US" sz="3200" dirty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idx="1"/>
          </p:nvPr>
        </p:nvSpPr>
        <p:spPr>
          <a:xfrm>
            <a:off x="1951038" y="1481140"/>
            <a:ext cx="4577010" cy="48894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i="1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 guarantees on delay….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D9329-0198-44E3-8CC4-9A55FDF63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13064" y="4703764"/>
            <a:ext cx="6827842" cy="1519238"/>
            <a:chOff x="1133" y="3245"/>
            <a:chExt cx="4301" cy="957"/>
          </a:xfrm>
        </p:grpSpPr>
        <p:sp>
          <p:nvSpPr>
            <p:cNvPr id="4118" name="Rectangle 5"/>
            <p:cNvSpPr>
              <a:spLocks noChangeArrowheads="1"/>
            </p:cNvSpPr>
            <p:nvPr/>
          </p:nvSpPr>
          <p:spPr bwMode="auto">
            <a:xfrm>
              <a:off x="1260" y="3245"/>
              <a:ext cx="4056" cy="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19" name="Text Box 6"/>
            <p:cNvSpPr txBox="1">
              <a:spLocks noChangeArrowheads="1"/>
            </p:cNvSpPr>
            <p:nvPr/>
          </p:nvSpPr>
          <p:spPr bwMode="auto">
            <a:xfrm>
              <a:off x="1133" y="3271"/>
              <a:ext cx="4301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prstClr val="black"/>
                  </a:solidFill>
                </a:rPr>
                <a:t>Internet multimedia applications </a:t>
              </a:r>
            </a:p>
            <a:p>
              <a:pPr algn="ctr" eaLnBrk="0" hangingPunct="0"/>
              <a:r>
                <a:rPr lang="en-US" dirty="0">
                  <a:solidFill>
                    <a:prstClr val="black"/>
                  </a:solidFill>
                </a:rPr>
                <a:t>use </a:t>
              </a:r>
              <a:r>
                <a:rPr lang="en-US" dirty="0">
                  <a:solidFill>
                    <a:srgbClr val="C00000"/>
                  </a:solidFill>
                </a:rPr>
                <a:t>application-level</a:t>
              </a:r>
              <a:r>
                <a:rPr lang="en-US" dirty="0">
                  <a:solidFill>
                    <a:prstClr val="black"/>
                  </a:solidFill>
                </a:rPr>
                <a:t> techniques to mitigate</a:t>
              </a:r>
            </a:p>
            <a:p>
              <a:pPr algn="ctr" eaLnBrk="0" hangingPunct="0"/>
              <a:r>
                <a:rPr lang="en-US" dirty="0">
                  <a:solidFill>
                    <a:prstClr val="black"/>
                  </a:solidFill>
                </a:rPr>
                <a:t>(as best possible) effects of delay, loss; </a:t>
              </a:r>
            </a:p>
            <a:p>
              <a:pPr algn="ctr" eaLnBrk="0" hangingPunct="0"/>
              <a:r>
                <a:rPr lang="en-US" dirty="0">
                  <a:solidFill>
                    <a:prstClr val="white">
                      <a:lumMod val="50000"/>
                    </a:prstClr>
                  </a:solidFill>
                </a:rPr>
                <a:t>(Also complementing with “traffic engineering” </a:t>
              </a:r>
            </a:p>
            <a:p>
              <a:pPr algn="ctr" eaLnBrk="0" hangingPunct="0"/>
              <a:r>
                <a:rPr lang="en-US" dirty="0">
                  <a:solidFill>
                    <a:prstClr val="white">
                      <a:lumMod val="50000"/>
                    </a:prstClr>
                  </a:solidFill>
                </a:rPr>
                <a:t>&amp; Software-Defined Networking </a:t>
              </a:r>
              <a:r>
                <a:rPr lang="en-US" i="1" u="sng" dirty="0">
                  <a:solidFill>
                    <a:prstClr val="white">
                      <a:lumMod val="50000"/>
                    </a:prstClr>
                  </a:solidFill>
                </a:rPr>
                <a:t>in NW core</a:t>
              </a:r>
              <a:r>
                <a:rPr lang="en-US" dirty="0">
                  <a:solidFill>
                    <a:prstClr val="white">
                      <a:lumMod val="50000"/>
                    </a:prstClr>
                  </a:solidFill>
                </a:rPr>
                <a:t>: </a:t>
              </a:r>
              <a:r>
                <a:rPr lang="en-US" dirty="0" smtClean="0">
                  <a:solidFill>
                    <a:prstClr val="white">
                      <a:lumMod val="50000"/>
                    </a:prstClr>
                  </a:solidFill>
                </a:rPr>
                <a:t>discussion </a:t>
              </a:r>
              <a:r>
                <a:rPr lang="en-US" smtClean="0">
                  <a:solidFill>
                    <a:prstClr val="white">
                      <a:lumMod val="50000"/>
                    </a:prstClr>
                  </a:solidFill>
                </a:rPr>
                <a:t>next lectures)</a:t>
              </a:r>
              <a:endParaRPr lang="en-US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38540" y="2312989"/>
            <a:ext cx="6369051" cy="1951037"/>
            <a:chOff x="687" y="1535"/>
            <a:chExt cx="4012" cy="1229"/>
          </a:xfrm>
        </p:grpSpPr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1343" y="1900"/>
              <a:ext cx="271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C00000"/>
                  </a:solidFill>
                </a:rPr>
                <a:t>But you said multimedia apps require</a:t>
              </a:r>
            </a:p>
            <a:p>
              <a:pPr algn="ctr" eaLnBrk="0" hangingPunct="0"/>
              <a:r>
                <a:rPr lang="en-US" dirty="0">
                  <a:solidFill>
                    <a:srgbClr val="C00000"/>
                  </a:solidFill>
                </a:rPr>
                <a:t>Delay/jitter (</a:t>
              </a:r>
              <a:r>
                <a:rPr lang="en-US" dirty="0" err="1">
                  <a:solidFill>
                    <a:srgbClr val="C00000"/>
                  </a:solidFill>
                </a:rPr>
                <a:t>ie</a:t>
              </a:r>
              <a:r>
                <a:rPr lang="en-US" dirty="0">
                  <a:solidFill>
                    <a:srgbClr val="C00000"/>
                  </a:solidFill>
                </a:rPr>
                <a:t> bandwidth) guarantees to be</a:t>
              </a:r>
            </a:p>
            <a:p>
              <a:pPr algn="ctr" eaLnBrk="0" hangingPunct="0"/>
              <a:r>
                <a:rPr lang="en-US" dirty="0">
                  <a:solidFill>
                    <a:srgbClr val="C00000"/>
                  </a:solidFill>
                </a:rPr>
                <a:t>effective!</a:t>
              </a:r>
            </a:p>
          </p:txBody>
        </p:sp>
        <p:sp>
          <p:nvSpPr>
            <p:cNvPr id="4107" name="Text Box 9"/>
            <p:cNvSpPr txBox="1">
              <a:spLocks noChangeArrowheads="1"/>
            </p:cNvSpPr>
            <p:nvPr/>
          </p:nvSpPr>
          <p:spPr bwMode="auto">
            <a:xfrm>
              <a:off x="3518" y="1535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3022" y="164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3844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718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4466" y="1859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2258" y="1681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3428" y="2437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4243" y="241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87" y="227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1494" y="164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17" name="Text Box 19"/>
            <p:cNvSpPr txBox="1">
              <a:spLocks noChangeArrowheads="1"/>
            </p:cNvSpPr>
            <p:nvPr/>
          </p:nvSpPr>
          <p:spPr bwMode="auto">
            <a:xfrm>
              <a:off x="1849" y="237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C0504D"/>
                  </a:solidFill>
                  <a:latin typeface="Comic Sans MS" pitchFamily="66" charset="0"/>
                </a:rPr>
                <a:t>?</a:t>
              </a:r>
              <a:endParaRPr lang="en-US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2724151" y="2544763"/>
          <a:ext cx="728663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Microsoft ClipArt Gallery" r:id="rId3" imgW="1857600" imgH="3995640" progId="">
                  <p:embed/>
                </p:oleObj>
              </mc:Choice>
              <mc:Fallback>
                <p:oleObj name="Microsoft ClipArt Gallery" r:id="rId3" imgW="1857600" imgH="399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1" y="2544763"/>
                        <a:ext cx="728663" cy="156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61" name="Object 21"/>
          <p:cNvGraphicFramePr>
            <a:graphicFrameLocks noChangeAspect="1"/>
          </p:cNvGraphicFramePr>
          <p:nvPr/>
        </p:nvGraphicFramePr>
        <p:xfrm>
          <a:off x="2190751" y="4338639"/>
          <a:ext cx="638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Microsoft ClipArt Gallery" r:id="rId5" imgW="1295640" imgH="3934080" progId="">
                  <p:embed/>
                </p:oleObj>
              </mc:Choice>
              <mc:Fallback>
                <p:oleObj name="Microsoft ClipArt Gallery" r:id="rId5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4338639"/>
                        <a:ext cx="638175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2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16632"/>
            <a:ext cx="8219256" cy="576064"/>
          </a:xfrm>
        </p:spPr>
        <p:txBody>
          <a:bodyPr/>
          <a:lstStyle/>
          <a:p>
            <a:r>
              <a:rPr lang="en-US" sz="3200" dirty="0"/>
              <a:t>Solution Approaches in Internet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429657" y="1257301"/>
            <a:ext cx="10829581" cy="343588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To mitigate impact of  “best-effort” protocols: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Several applications  use </a:t>
            </a:r>
            <a:r>
              <a:rPr lang="en-US" sz="2400" dirty="0">
                <a:solidFill>
                  <a:srgbClr val="00B050"/>
                </a:solidFill>
              </a:rPr>
              <a:t>UDP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to avoid </a:t>
            </a:r>
            <a:r>
              <a:rPr lang="en-US" sz="2400" dirty="0"/>
              <a:t>TCP’s </a:t>
            </a:r>
            <a:r>
              <a:rPr lang="en-US" sz="2400" dirty="0" err="1">
                <a:solidFill>
                  <a:srgbClr val="00B050"/>
                </a:solidFill>
              </a:rPr>
              <a:t>ack</a:t>
            </a:r>
            <a:r>
              <a:rPr lang="en-US" sz="2400" dirty="0">
                <a:solidFill>
                  <a:srgbClr val="00B050"/>
                </a:solidFill>
              </a:rPr>
              <a:t>-based progress (and slow start)</a:t>
            </a:r>
            <a:r>
              <a:rPr lang="en-US" sz="2400" dirty="0"/>
              <a:t>…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Buffer</a:t>
            </a:r>
            <a:r>
              <a:rPr lang="en-US" sz="2400" dirty="0"/>
              <a:t> content at client and control playback to </a:t>
            </a:r>
            <a:r>
              <a:rPr lang="en-US" sz="2400" dirty="0">
                <a:solidFill>
                  <a:srgbClr val="00B050"/>
                </a:solidFill>
              </a:rPr>
              <a:t>remedy jitter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Different error control </a:t>
            </a:r>
            <a:r>
              <a:rPr lang="en-US" sz="2400" dirty="0"/>
              <a:t>methods (</a:t>
            </a:r>
            <a:r>
              <a:rPr lang="en-US" sz="2400" dirty="0">
                <a:solidFill>
                  <a:srgbClr val="00B050"/>
                </a:solidFill>
              </a:rPr>
              <a:t>no </a:t>
            </a:r>
            <a:r>
              <a:rPr lang="en-US" sz="2400" dirty="0" err="1">
                <a:solidFill>
                  <a:srgbClr val="00B050"/>
                </a:solidFill>
              </a:rPr>
              <a:t>ack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sv-SE" sz="2400" dirty="0" err="1"/>
              <a:t>Exhaust</a:t>
            </a:r>
            <a:r>
              <a:rPr lang="sv-SE" sz="2400" dirty="0"/>
              <a:t> all </a:t>
            </a:r>
            <a:r>
              <a:rPr lang="sv-SE" sz="2400" dirty="0" err="1"/>
              <a:t>uses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>
                <a:solidFill>
                  <a:srgbClr val="00B050"/>
                </a:solidFill>
              </a:rPr>
              <a:t>caching</a:t>
            </a:r>
            <a:r>
              <a:rPr lang="sv-SE" sz="2400" dirty="0">
                <a:solidFill>
                  <a:srgbClr val="00B050"/>
                </a:solidFill>
              </a:rPr>
              <a:t>, </a:t>
            </a:r>
            <a:r>
              <a:rPr lang="sv-SE" sz="2400" dirty="0" err="1">
                <a:solidFill>
                  <a:srgbClr val="00B050"/>
                </a:solidFill>
              </a:rPr>
              <a:t>proxys</a:t>
            </a:r>
            <a:r>
              <a:rPr lang="sv-SE" sz="2400" dirty="0"/>
              <a:t>, </a:t>
            </a:r>
            <a:r>
              <a:rPr lang="sv-SE" sz="2400" dirty="0" err="1"/>
              <a:t>etc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Adapt </a:t>
            </a:r>
            <a:r>
              <a:rPr lang="en-US" sz="2400" dirty="0">
                <a:solidFill>
                  <a:srgbClr val="00B050"/>
                </a:solidFill>
              </a:rPr>
              <a:t>compression</a:t>
            </a:r>
            <a:r>
              <a:rPr lang="en-US" sz="2400" dirty="0"/>
              <a:t> level to available bandwidth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add </a:t>
            </a:r>
            <a:r>
              <a:rPr lang="en-US" sz="2400" dirty="0">
                <a:solidFill>
                  <a:srgbClr val="00B050"/>
                </a:solidFill>
              </a:rPr>
              <a:t>more bandwidth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Traffic engineering,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SDN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FBBB6-566B-46C6-A219-320E345A7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41" y="12321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08" y="386207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prstClr val="black"/>
                </a:solidFill>
              </a:rPr>
              <a:t>P2P </a:t>
            </a:r>
            <a:r>
              <a:rPr lang="sv-SE" sz="2000" b="1" dirty="0" err="1">
                <a:solidFill>
                  <a:prstClr val="black"/>
                </a:solidFill>
              </a:rPr>
              <a:t>apps</a:t>
            </a:r>
            <a:r>
              <a:rPr lang="sv-SE" sz="2000" b="1" dirty="0">
                <a:solidFill>
                  <a:prstClr val="black"/>
                </a:solidFill>
              </a:rPr>
              <a:t> and </a:t>
            </a:r>
            <a:r>
              <a:rPr lang="sv-SE" sz="2000" b="1" dirty="0" err="1">
                <a:solidFill>
                  <a:prstClr val="black"/>
                </a:solidFill>
              </a:rPr>
              <a:t>overlays</a:t>
            </a:r>
            <a:r>
              <a:rPr lang="sv-SE" sz="2000" b="1" dirty="0">
                <a:solidFill>
                  <a:prstClr val="black"/>
                </a:solidFill>
              </a:rPr>
              <a:t>  for info </a:t>
            </a:r>
            <a:r>
              <a:rPr lang="sv-SE" sz="2000" b="1" dirty="0" err="1">
                <a:solidFill>
                  <a:prstClr val="black"/>
                </a:solidFill>
              </a:rPr>
              <a:t>sharing</a:t>
            </a:r>
            <a:r>
              <a:rPr lang="sv-SE" sz="2000" b="1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Ch</a:t>
            </a:r>
            <a:r>
              <a:rPr lang="sv-SE" sz="2000" dirty="0">
                <a:solidFill>
                  <a:prstClr val="black"/>
                </a:solidFill>
              </a:rPr>
              <a:t>: 2.5 </a:t>
            </a:r>
            <a:r>
              <a:rPr lang="sv-SE" sz="2000" dirty="0" smtClean="0">
                <a:solidFill>
                  <a:prstClr val="black"/>
                </a:solidFill>
              </a:rPr>
              <a:t>7e (2.6 6/e)</a:t>
            </a:r>
            <a:endParaRPr lang="sv-SE" sz="20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/>
              <a:t>Collaborate</a:t>
            </a:r>
            <a:r>
              <a:rPr lang="sv-SE" sz="2000" dirty="0" smtClean="0"/>
              <a:t>/form-</a:t>
            </a:r>
            <a:r>
              <a:rPr lang="sv-SE" sz="2000" i="1" dirty="0" err="1" smtClean="0"/>
              <a:t>overlays</a:t>
            </a:r>
            <a:r>
              <a:rPr lang="sv-SE" sz="2000" b="1" dirty="0" smtClean="0"/>
              <a:t> </a:t>
            </a:r>
            <a:r>
              <a:rPr lang="sv-SE" sz="2000" dirty="0"/>
              <a:t>to </a:t>
            </a:r>
            <a:r>
              <a:rPr lang="sv-SE" sz="2000" i="1" dirty="0" err="1"/>
              <a:t>find</a:t>
            </a:r>
            <a:r>
              <a:rPr lang="sv-SE" sz="2000" dirty="0"/>
              <a:t> </a:t>
            </a:r>
            <a:r>
              <a:rPr lang="sv-SE" sz="2000" dirty="0" err="1"/>
              <a:t>content</a:t>
            </a:r>
            <a:r>
              <a:rPr lang="sv-SE" sz="2000" dirty="0"/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Unstructured</a:t>
            </a:r>
            <a:r>
              <a:rPr lang="sv-SE" sz="2000" dirty="0" smtClean="0"/>
              <a:t> </a:t>
            </a:r>
            <a:r>
              <a:rPr lang="sv-SE" sz="2000" dirty="0" err="1" smtClean="0"/>
              <a:t>overlays</a:t>
            </a:r>
            <a:endParaRPr lang="en-US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Structured </a:t>
            </a:r>
            <a:r>
              <a:rPr lang="en-US" sz="2000" dirty="0"/>
              <a:t>Overlays/DHT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Collaborate</a:t>
            </a:r>
            <a:r>
              <a:rPr lang="sv-SE" sz="2000" dirty="0"/>
              <a:t>/form-</a:t>
            </a:r>
            <a:r>
              <a:rPr lang="sv-SE" sz="2000" i="1" dirty="0" err="1"/>
              <a:t>overlays</a:t>
            </a:r>
            <a:r>
              <a:rPr lang="sv-SE" sz="2000" i="1" dirty="0"/>
              <a:t> to </a:t>
            </a:r>
            <a:r>
              <a:rPr lang="sv-SE" sz="2000" i="1" dirty="0" err="1"/>
              <a:t>fetch</a:t>
            </a:r>
            <a:r>
              <a:rPr lang="sv-SE" sz="2000" i="1" dirty="0"/>
              <a:t> </a:t>
            </a:r>
            <a:r>
              <a:rPr lang="sv-SE" sz="2000" dirty="0" err="1"/>
              <a:t>content</a:t>
            </a:r>
            <a:endParaRPr lang="sv-SE" sz="2000" dirty="0"/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/>
              <a:t>Media Streaming </a:t>
            </a:r>
            <a:r>
              <a:rPr lang="sv-SE" sz="2000" dirty="0" err="1"/>
              <a:t>Ch</a:t>
            </a:r>
            <a:r>
              <a:rPr lang="sv-SE" sz="2000" dirty="0"/>
              <a:t> 9.1-9.3 &amp; 2.6 </a:t>
            </a:r>
            <a:r>
              <a:rPr lang="sv-SE" sz="2000" dirty="0" smtClean="0"/>
              <a:t>7e (7.1-7.3 6/e)</a:t>
            </a:r>
            <a:endParaRPr lang="sv-SE" sz="2000" dirty="0"/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Recovery </a:t>
            </a:r>
            <a:r>
              <a:rPr lang="en-US" b="1" dirty="0"/>
              <a:t>from jitter </a:t>
            </a:r>
            <a:r>
              <a:rPr lang="en-US" dirty="0"/>
              <a:t>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Streaming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protocols and new proposals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CDN: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infrastructure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for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delivery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0"/>
            <a:ext cx="11412638" cy="764704"/>
          </a:xfrm>
        </p:spPr>
        <p:txBody>
          <a:bodyPr/>
          <a:lstStyle/>
          <a:p>
            <a:r>
              <a:rPr lang="en-US" sz="2800" dirty="0"/>
              <a:t>Internet, Data processing and Distributed Computing </a:t>
            </a:r>
            <a:r>
              <a:rPr lang="en-US" sz="2800" dirty="0" smtClean="0"/>
              <a:t>in interplay: </a:t>
            </a:r>
            <a:r>
              <a:rPr lang="en-US" sz="2800" dirty="0" err="1" smtClean="0"/>
              <a:t>IoT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96" y="1124745"/>
            <a:ext cx="7812484" cy="5215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0176" y="6155994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http://</a:t>
            </a:r>
            <a:r>
              <a:rPr lang="en-US" sz="1000" dirty="0" err="1">
                <a:solidFill>
                  <a:prstClr val="black"/>
                </a:solidFill>
              </a:rPr>
              <a:t>www.iebmedia.com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037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2362200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2994025" y="1593851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       constant bit 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      rate video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2743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1111251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9623426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4019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variable</a:t>
              </a:r>
            </a:p>
            <a:p>
              <a:pPr algn="ctr"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network</a:t>
              </a:r>
            </a:p>
            <a:p>
              <a:pPr algn="ctr"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client video</a:t>
              </a:r>
            </a:p>
            <a:p>
              <a:pPr algn="r"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4498976" y="1806576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      constant bit </a:t>
              </a:r>
            </a:p>
            <a:p>
              <a:pPr eaLnBrk="0" hangingPunct="0"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    rate video</a:t>
              </a:r>
            </a:p>
            <a:p>
              <a:pPr eaLnBrk="0" hangingPunct="0"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/>
                    <a:ea typeface="ＭＳ Ｐゴシック" charset="0"/>
                    <a:cs typeface="Arial"/>
                  </a:rPr>
                  <a:t>client playout</a:t>
                </a:r>
              </a:p>
              <a:p>
                <a:pPr algn="ctr" eaLnBrk="0" hangingPunct="0"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/>
                    <a:ea typeface="ＭＳ Ｐゴシック" charset="0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5983289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009900"/>
                  </a:solidFill>
                  <a:latin typeface="Arial"/>
                  <a:ea typeface="ＭＳ Ｐゴシック" charset="0"/>
                  <a:cs typeface="Arial"/>
                </a:rPr>
                <a:t>buffered</a:t>
              </a:r>
            </a:p>
            <a:p>
              <a:pPr algn="ctr" eaLnBrk="0" hangingPunct="0">
                <a:defRPr/>
              </a:pPr>
              <a:r>
                <a:rPr lang="en-US" sz="1400">
                  <a:solidFill>
                    <a:srgbClr val="009900"/>
                  </a:solidFill>
                  <a:latin typeface="Arial"/>
                  <a:ea typeface="ＭＳ Ｐゴシック" charset="0"/>
                  <a:cs typeface="Arial"/>
                </a:rPr>
                <a:t>video</a:t>
              </a: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2257425" y="5207000"/>
            <a:ext cx="7772400" cy="8890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client-side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buffering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and </a:t>
            </a:r>
            <a:r>
              <a:rPr lang="en-US" i="1" dirty="0" err="1" smtClean="0">
                <a:solidFill>
                  <a:srgbClr val="CC0000"/>
                </a:solidFill>
                <a:ea typeface="ＭＳ Ｐゴシック" charset="0"/>
              </a:rPr>
              <a:t>playout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 delay: </a:t>
            </a:r>
            <a:r>
              <a:rPr lang="en-US" dirty="0">
                <a:ea typeface="ＭＳ Ｐゴシック" charset="0"/>
              </a:rPr>
              <a:t>compensate for network-added delay, delay jitter</a:t>
            </a:r>
          </a:p>
        </p:txBody>
      </p:sp>
      <p:sp>
        <p:nvSpPr>
          <p:cNvPr id="36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26A9AA4-520C-4DA3-BBE4-3BD68EC7BBAA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30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64" y="298450"/>
            <a:ext cx="8080375" cy="39424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Streaming: recovery from jitter 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93" name="Group 203"/>
          <p:cNvGrpSpPr>
            <a:grpSpLocks/>
          </p:cNvGrpSpPr>
          <p:nvPr/>
        </p:nvGrpSpPr>
        <p:grpSpPr bwMode="auto">
          <a:xfrm>
            <a:off x="4638006" y="920902"/>
            <a:ext cx="5770569" cy="3525840"/>
            <a:chOff x="2483" y="556"/>
            <a:chExt cx="3635" cy="2221"/>
          </a:xfrm>
        </p:grpSpPr>
        <p:grpSp>
          <p:nvGrpSpPr>
            <p:cNvPr id="194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199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215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226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34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8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9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35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6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7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27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8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2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3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29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0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1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6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0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5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21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3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17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18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19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00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201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09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13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14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10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11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12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02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03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7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08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0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5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06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195" name="Text Box 199"/>
            <p:cNvSpPr txBox="1">
              <a:spLocks noChangeArrowheads="1"/>
            </p:cNvSpPr>
            <p:nvPr/>
          </p:nvSpPr>
          <p:spPr bwMode="auto">
            <a:xfrm>
              <a:off x="3401" y="556"/>
              <a:ext cx="2717" cy="2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playout delay small =&gt; higher loss rate </a:t>
              </a:r>
            </a:p>
          </p:txBody>
        </p:sp>
        <p:sp>
          <p:nvSpPr>
            <p:cNvPr id="198" name="Line 200"/>
            <p:cNvSpPr>
              <a:spLocks noChangeShapeType="1"/>
            </p:cNvSpPr>
            <p:nvPr/>
          </p:nvSpPr>
          <p:spPr bwMode="auto">
            <a:xfrm flipV="1">
              <a:off x="2483" y="2771"/>
              <a:ext cx="295" cy="6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6807387" y="2187728"/>
            <a:ext cx="533215" cy="536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388" y="114300"/>
            <a:ext cx="7772400" cy="7224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Client-side buffering, </a:t>
            </a:r>
            <a:r>
              <a:rPr lang="en-US" dirty="0" err="1" smtClean="0">
                <a:ea typeface="ＭＳ Ｐゴシック" charset="0"/>
              </a:rPr>
              <a:t>playout</a:t>
            </a:r>
            <a:endParaRPr lang="en-US" dirty="0">
              <a:ea typeface="ＭＳ Ｐゴシック" charset="0"/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1897EE0-55EC-4BA2-B8D0-1C329F59A02A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31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grpSp>
        <p:nvGrpSpPr>
          <p:cNvPr id="39942" name="Group 542"/>
          <p:cNvGrpSpPr>
            <a:grpSpLocks/>
          </p:cNvGrpSpPr>
          <p:nvPr/>
        </p:nvGrpSpPr>
        <p:grpSpPr bwMode="auto">
          <a:xfrm>
            <a:off x="5662614" y="3424239"/>
            <a:ext cx="1227137" cy="1069975"/>
            <a:chOff x="-44" y="1473"/>
            <a:chExt cx="981" cy="1105"/>
          </a:xfrm>
        </p:grpSpPr>
        <p:pic>
          <p:nvPicPr>
            <p:cNvPr id="39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</p:grp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" pitchFamily="34" charset="0"/>
              </a:rPr>
              <a:t>variable fill </a:t>
            </a:r>
          </a:p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" pitchFamily="34" charset="0"/>
              </a:rPr>
              <a:t>rate, </a:t>
            </a:r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x(t)</a:t>
            </a:r>
          </a:p>
        </p:txBody>
      </p:sp>
      <p:sp>
        <p:nvSpPr>
          <p:cNvPr id="39947" name="TextBox 49"/>
          <p:cNvSpPr txBox="1">
            <a:spLocks noChangeArrowheads="1"/>
          </p:cNvSpPr>
          <p:nvPr/>
        </p:nvSpPr>
        <p:spPr bwMode="auto">
          <a:xfrm>
            <a:off x="6672263" y="2967039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>
                <a:solidFill>
                  <a:srgbClr val="000000"/>
                </a:solidFill>
                <a:latin typeface="Arial" pitchFamily="34" charset="0"/>
              </a:rPr>
              <a:t>client  application </a:t>
            </a:r>
          </a:p>
          <a:p>
            <a:pPr algn="ctr" eaLnBrk="0" hangingPunct="0"/>
            <a:r>
              <a:rPr lang="en-US" sz="1400" i="0">
                <a:solidFill>
                  <a:srgbClr val="000000"/>
                </a:solidFill>
                <a:latin typeface="Arial" pitchFamily="34" charset="0"/>
              </a:rPr>
              <a:t>buffer, size B</a:t>
            </a:r>
          </a:p>
        </p:txBody>
      </p:sp>
      <p:cxnSp>
        <p:nvCxnSpPr>
          <p:cNvPr id="39948" name="Straight Arrow Connector 51"/>
          <p:cNvCxnSpPr>
            <a:cxnSpLocks noChangeShapeType="1"/>
          </p:cNvCxnSpPr>
          <p:nvPr/>
        </p:nvCxnSpPr>
        <p:spPr bwMode="auto">
          <a:xfrm>
            <a:off x="8047039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9" name="Straight Arrow Connector 54"/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" pitchFamily="34" charset="0"/>
                </a:rPr>
                <a:t>playout rate,</a:t>
              </a:r>
            </a:p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" pitchFamily="34" charset="0"/>
                </a:rPr>
                <a:t>e.g., CBR </a:t>
              </a:r>
              <a:r>
                <a:rPr lang="en-US" sz="1800">
                  <a:solidFill>
                    <a:srgbClr val="CC0000"/>
                  </a:solidFill>
                  <a:latin typeface="Arial" pitchFamily="34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>
              <a:solidFill>
                <a:prstClr val="black"/>
              </a:solidFill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>
                <a:solidFill>
                  <a:srgbClr val="000000"/>
                </a:solidFill>
                <a:latin typeface="Arial" pitchFamily="34" charset="0"/>
              </a:rPr>
              <a:t>buffer fill level, </a:t>
            </a:r>
            <a:r>
              <a:rPr lang="en-US" sz="1400">
                <a:solidFill>
                  <a:srgbClr val="CC0000"/>
                </a:solidFill>
                <a:latin typeface="Arial" pitchFamily="34" charset="0"/>
              </a:rPr>
              <a:t>Q(t)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" pitchFamily="34" charset="0"/>
              </a:rPr>
              <a:t>video server</a:t>
            </a:r>
            <a:endParaRPr lang="en-US" sz="180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6819901" y="376078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" pitchFamily="34" charset="0"/>
              </a:rPr>
              <a:t>client</a:t>
            </a:r>
            <a:endParaRPr lang="en-US" sz="180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57" y="4608513"/>
            <a:ext cx="6228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Initial fill of buffer until …</a:t>
            </a:r>
            <a:endParaRPr lang="en-US" sz="2800" i="1" baseline="-25000" dirty="0">
              <a:solidFill>
                <a:srgbClr val="000000"/>
              </a:solidFill>
              <a:latin typeface="Gill Sans MT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3557" y="5089525"/>
            <a:ext cx="11600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2. </a:t>
            </a:r>
            <a:r>
              <a:rPr lang="en-US" sz="2800" dirty="0">
                <a:solidFill>
                  <a:prstClr val="black"/>
                </a:solidFill>
                <a:latin typeface="Gill Sans MT"/>
                <a:ea typeface="ＭＳ Ｐゴシック" charset="0"/>
                <a:cs typeface="ＭＳ Ｐゴシック" charset="0"/>
              </a:rPr>
              <a:t>…</a:t>
            </a: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 begins at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t</a:t>
            </a:r>
            <a:r>
              <a:rPr lang="en-US" sz="2800" baseline="-250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,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buffer fill level varies </a:t>
            </a:r>
            <a:r>
              <a:rPr lang="en-US" sz="2800" dirty="0" smtClean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as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fill rate</a:t>
            </a: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x(t) </a:t>
            </a:r>
            <a:r>
              <a:rPr lang="en-US" sz="2800" dirty="0" smtClean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varies, but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 rate </a:t>
            </a: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is constant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429501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9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903384" y="3721420"/>
            <a:ext cx="9720148" cy="26242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playout buffering: average fill rate (x), playout rate (r):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solidFill>
                  <a:srgbClr val="000099"/>
                </a:solidFill>
                <a:ea typeface="ＭＳ Ｐゴシック" charset="0"/>
              </a:rPr>
              <a:t>x &lt; r: </a:t>
            </a:r>
            <a:r>
              <a:rPr lang="en-US" sz="2000" dirty="0">
                <a:ea typeface="ＭＳ Ｐゴシック" charset="0"/>
              </a:rPr>
              <a:t>buffer eventually empties (causing freezing of video playout until buffer again fills)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solidFill>
                  <a:srgbClr val="000099"/>
                </a:solidFill>
                <a:ea typeface="ＭＳ Ｐゴシック" charset="0"/>
              </a:rPr>
              <a:t>x &gt; r: </a:t>
            </a:r>
            <a:r>
              <a:rPr lang="en-US" sz="2000" dirty="0">
                <a:ea typeface="ＭＳ Ｐゴシック" charset="0"/>
              </a:rPr>
              <a:t>need to have enough buffer-space to absorb variability in x(t)</a:t>
            </a:r>
          </a:p>
          <a:p>
            <a:pPr marL="0" indent="0">
              <a:buNone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initial playout delay tradeoff: </a:t>
            </a:r>
            <a:endParaRPr lang="en-US" sz="2400" i="1" dirty="0" smtClean="0">
              <a:solidFill>
                <a:srgbClr val="CC00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+ </a:t>
            </a:r>
            <a:r>
              <a:rPr lang="en-US" sz="2400" dirty="0" smtClean="0">
                <a:ea typeface="ＭＳ Ｐゴシック" charset="0"/>
              </a:rPr>
              <a:t>buffer empty </a:t>
            </a:r>
            <a:r>
              <a:rPr lang="en-US" sz="2400" dirty="0">
                <a:ea typeface="ＭＳ Ｐゴシック" charset="0"/>
              </a:rPr>
              <a:t>less likely with larger delay, but </a:t>
            </a:r>
            <a:endParaRPr lang="en-US" sz="2400" dirty="0" smtClean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400" i="1" dirty="0" smtClean="0">
                <a:solidFill>
                  <a:srgbClr val="C00000"/>
                </a:solidFill>
                <a:ea typeface="ＭＳ Ｐゴシック" charset="0"/>
              </a:rPr>
              <a:t>- </a:t>
            </a:r>
            <a:r>
              <a:rPr lang="en-US" sz="2400" dirty="0" smtClean="0">
                <a:ea typeface="ＭＳ Ｐゴシック" charset="0"/>
              </a:rPr>
              <a:t>larger </a:t>
            </a:r>
            <a:r>
              <a:rPr lang="en-US" sz="2400" dirty="0">
                <a:ea typeface="ＭＳ Ｐゴシック" charset="0"/>
              </a:rPr>
              <a:t>delay until user begins watching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19FE7C2-C579-4992-913E-F5C5F7F5887D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32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" pitchFamily="34" charset="0"/>
              </a:rPr>
              <a:t>variable fill </a:t>
            </a:r>
          </a:p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" pitchFamily="34" charset="0"/>
              </a:rPr>
              <a:t>rate, </a:t>
            </a:r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6672263" y="2967039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>
                <a:solidFill>
                  <a:srgbClr val="000000"/>
                </a:solidFill>
                <a:latin typeface="Arial" pitchFamily="34" charset="0"/>
              </a:rPr>
              <a:t>client  application </a:t>
            </a:r>
          </a:p>
          <a:p>
            <a:pPr algn="ctr" eaLnBrk="0" hangingPunct="0"/>
            <a:r>
              <a:rPr lang="en-US" sz="1400" i="0">
                <a:solidFill>
                  <a:srgbClr val="000000"/>
                </a:solidFill>
                <a:latin typeface="Arial" pitchFamily="34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8047039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8197851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8356600" y="1882776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" pitchFamily="34" charset="0"/>
              </a:rPr>
              <a:t>playout rate,</a:t>
            </a:r>
          </a:p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" pitchFamily="34" charset="0"/>
              </a:rPr>
              <a:t>e.g., CBR 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>
                <a:solidFill>
                  <a:srgbClr val="000000"/>
                </a:solidFill>
                <a:latin typeface="Arial" pitchFamily="34" charset="0"/>
              </a:rPr>
              <a:t>buffer fill level, </a:t>
            </a:r>
            <a:r>
              <a:rPr lang="en-US" sz="1400">
                <a:solidFill>
                  <a:srgbClr val="CC0000"/>
                </a:solidFill>
                <a:latin typeface="Arial" pitchFamily="34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" pitchFamily="34" charset="0"/>
              </a:rPr>
              <a:t>video server</a:t>
            </a:r>
            <a:endParaRPr lang="en-US" sz="180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2036394" y="-171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Client-side buffering, </a:t>
            </a:r>
            <a:r>
              <a:rPr lang="en-US" dirty="0" err="1" smtClean="0">
                <a:ea typeface="ＭＳ Ｐゴシック" charset="0"/>
              </a:rPr>
              <a:t>playout</a:t>
            </a:r>
            <a:endParaRPr lang="en-US" dirty="0">
              <a:ea typeface="ＭＳ Ｐゴシック" charset="0"/>
            </a:endParaRPr>
          </a:p>
        </p:txBody>
      </p:sp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309478" y="4209955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292331" y="4579441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5412581" y="3778410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790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41" y="12321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08" y="3889365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prstClr val="black"/>
                </a:solidFill>
              </a:rPr>
              <a:t>P2P </a:t>
            </a:r>
            <a:r>
              <a:rPr lang="sv-SE" sz="2000" b="1" dirty="0" err="1">
                <a:solidFill>
                  <a:prstClr val="black"/>
                </a:solidFill>
              </a:rPr>
              <a:t>apps</a:t>
            </a:r>
            <a:r>
              <a:rPr lang="sv-SE" sz="2000" b="1" dirty="0">
                <a:solidFill>
                  <a:prstClr val="black"/>
                </a:solidFill>
              </a:rPr>
              <a:t> and </a:t>
            </a:r>
            <a:r>
              <a:rPr lang="sv-SE" sz="2000" b="1" dirty="0" err="1">
                <a:solidFill>
                  <a:prstClr val="black"/>
                </a:solidFill>
              </a:rPr>
              <a:t>overlays</a:t>
            </a:r>
            <a:r>
              <a:rPr lang="sv-SE" sz="2000" b="1" dirty="0">
                <a:solidFill>
                  <a:prstClr val="black"/>
                </a:solidFill>
              </a:rPr>
              <a:t>  for info </a:t>
            </a:r>
            <a:r>
              <a:rPr lang="sv-SE" sz="2000" b="1" dirty="0" err="1">
                <a:solidFill>
                  <a:prstClr val="black"/>
                </a:solidFill>
              </a:rPr>
              <a:t>sharing</a:t>
            </a:r>
            <a:r>
              <a:rPr lang="sv-SE" sz="2000" b="1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Ch</a:t>
            </a:r>
            <a:r>
              <a:rPr lang="sv-SE" sz="2000" dirty="0">
                <a:solidFill>
                  <a:prstClr val="black"/>
                </a:solidFill>
              </a:rPr>
              <a:t>: 2.5 </a:t>
            </a:r>
            <a:r>
              <a:rPr lang="sv-SE" sz="2000" dirty="0" smtClean="0">
                <a:solidFill>
                  <a:prstClr val="black"/>
                </a:solidFill>
              </a:rPr>
              <a:t>7e (2.6 6/e)</a:t>
            </a:r>
            <a:endParaRPr lang="sv-SE" sz="20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/>
              <a:t>Collaborate</a:t>
            </a:r>
            <a:r>
              <a:rPr lang="sv-SE" sz="2000" dirty="0" smtClean="0"/>
              <a:t>/form-</a:t>
            </a:r>
            <a:r>
              <a:rPr lang="sv-SE" sz="2000" i="1" dirty="0" err="1" smtClean="0"/>
              <a:t>overlays</a:t>
            </a:r>
            <a:r>
              <a:rPr lang="sv-SE" sz="2000" b="1" dirty="0" smtClean="0"/>
              <a:t> </a:t>
            </a:r>
            <a:r>
              <a:rPr lang="sv-SE" sz="2000" dirty="0"/>
              <a:t>to </a:t>
            </a:r>
            <a:r>
              <a:rPr lang="sv-SE" sz="2000" i="1" dirty="0" err="1"/>
              <a:t>find</a:t>
            </a:r>
            <a:r>
              <a:rPr lang="sv-SE" sz="2000" dirty="0"/>
              <a:t> </a:t>
            </a:r>
            <a:r>
              <a:rPr lang="sv-SE" sz="2000" dirty="0" err="1"/>
              <a:t>content</a:t>
            </a:r>
            <a:r>
              <a:rPr lang="sv-SE" sz="2000" dirty="0"/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Unstructured</a:t>
            </a:r>
            <a:r>
              <a:rPr lang="sv-SE" sz="2000" dirty="0" smtClean="0"/>
              <a:t> </a:t>
            </a:r>
            <a:r>
              <a:rPr lang="sv-SE" sz="2000" dirty="0" err="1" smtClean="0"/>
              <a:t>overlays</a:t>
            </a:r>
            <a:endParaRPr lang="en-US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Structured </a:t>
            </a:r>
            <a:r>
              <a:rPr lang="en-US" sz="2000" dirty="0"/>
              <a:t>Overlays/DHT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Collaborate</a:t>
            </a:r>
            <a:r>
              <a:rPr lang="sv-SE" sz="2000" dirty="0"/>
              <a:t>/form-</a:t>
            </a:r>
            <a:r>
              <a:rPr lang="sv-SE" sz="2000" i="1" dirty="0" err="1"/>
              <a:t>overlays</a:t>
            </a:r>
            <a:r>
              <a:rPr lang="sv-SE" sz="2000" i="1" dirty="0"/>
              <a:t> to </a:t>
            </a:r>
            <a:r>
              <a:rPr lang="sv-SE" sz="2000" i="1" dirty="0" err="1"/>
              <a:t>fetch</a:t>
            </a:r>
            <a:r>
              <a:rPr lang="sv-SE" sz="2000" i="1" dirty="0"/>
              <a:t> </a:t>
            </a:r>
            <a:r>
              <a:rPr lang="sv-SE" sz="2000" dirty="0" err="1"/>
              <a:t>content</a:t>
            </a:r>
            <a:endParaRPr lang="sv-SE" sz="2000" dirty="0"/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/>
              <a:t>Media Streaming </a:t>
            </a:r>
            <a:r>
              <a:rPr lang="sv-SE" sz="2000" dirty="0" err="1"/>
              <a:t>Ch</a:t>
            </a:r>
            <a:r>
              <a:rPr lang="sv-SE" sz="2000" dirty="0"/>
              <a:t> 9.1-9.3 &amp; 2.6 </a:t>
            </a:r>
            <a:r>
              <a:rPr lang="sv-SE" sz="2000" dirty="0" smtClean="0"/>
              <a:t>7e (7.1-7.3 6/e)</a:t>
            </a:r>
            <a:endParaRPr lang="sv-SE" sz="2000" dirty="0"/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Recovery </a:t>
            </a:r>
            <a:r>
              <a:rPr lang="en-US" dirty="0"/>
              <a:t>from jitter </a:t>
            </a:r>
            <a:r>
              <a:rPr lang="en-US" b="1" dirty="0"/>
              <a:t>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Streaming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protocols and new proposals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CDN: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infrastructure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for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delivery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16945" y="215902"/>
            <a:ext cx="9162055" cy="548803"/>
          </a:xfrm>
        </p:spPr>
        <p:txBody>
          <a:bodyPr/>
          <a:lstStyle/>
          <a:p>
            <a:r>
              <a:rPr lang="en-US" sz="2800" dirty="0"/>
              <a:t>Recovery From Packet </a:t>
            </a:r>
            <a:r>
              <a:rPr lang="en-US" sz="2800" dirty="0" smtClean="0"/>
              <a:t>Loss: Forward </a:t>
            </a:r>
            <a:r>
              <a:rPr lang="en-US" sz="2800" dirty="0"/>
              <a:t>Error </a:t>
            </a:r>
            <a:r>
              <a:rPr lang="en-US" sz="2800" dirty="0" smtClean="0"/>
              <a:t>Correction (FEC)</a:t>
            </a:r>
            <a:endParaRPr lang="en-US" sz="2800" dirty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277258"/>
            <a:ext cx="7772400" cy="54655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. 1. through piggybacking Lower Quality Stream</a:t>
            </a:r>
          </a:p>
          <a:p>
            <a:pPr marL="457200" indent="-457200"/>
            <a:endParaRPr lang="en-US" dirty="0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8C200-7496-4C52-9812-EA321EB0BD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822" name="Picture 4" descr="632 Mixed Quality Redund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1823812"/>
            <a:ext cx="7467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51585" y="5928980"/>
            <a:ext cx="22213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Why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care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about</a:t>
            </a:r>
            <a:r>
              <a:rPr lang="sv-SE" dirty="0">
                <a:solidFill>
                  <a:prstClr val="black"/>
                </a:solidFill>
              </a:rPr>
              <a:t>  FEC?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785" y="262037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sender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395785" y="4660701"/>
            <a:ext cx="94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receiver</a:t>
            </a:r>
            <a:endParaRPr lang="sv-S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785" y="3776437"/>
            <a:ext cx="986733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3643952"/>
            <a:ext cx="12062454" cy="275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16632"/>
            <a:ext cx="8219256" cy="576064"/>
          </a:xfrm>
        </p:spPr>
        <p:txBody>
          <a:bodyPr/>
          <a:lstStyle/>
          <a:p>
            <a:r>
              <a:rPr lang="en-US" dirty="0" smtClean="0"/>
              <a:t>Recovery From Packet Loss/FEC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506775" y="980728"/>
            <a:ext cx="11193137" cy="149806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2. Interleaving: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Upon loss, have a set of partially filled chunks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layout </a:t>
            </a:r>
            <a:r>
              <a:rPr lang="en-US" dirty="0"/>
              <a:t>time must adapt to receipt of group </a:t>
            </a:r>
            <a:r>
              <a:rPr lang="en-US" dirty="0" smtClean="0"/>
              <a:t>(risk </a:t>
            </a:r>
            <a:r>
              <a:rPr lang="en-US" dirty="0" err="1" smtClean="0"/>
              <a:t>wrt</a:t>
            </a:r>
            <a:r>
              <a:rPr lang="en-US" dirty="0" smtClean="0"/>
              <a:t> Real-Time requirements)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8DA5F-3A17-4370-977A-BDEE144BA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846" name="Picture 4" descr="633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3068961"/>
            <a:ext cx="6019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9118" y="3293703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sender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449118" y="5334034"/>
            <a:ext cx="94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receiver</a:t>
            </a:r>
            <a:endParaRPr lang="sv-S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6775" y="4445177"/>
            <a:ext cx="986733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4285396"/>
            <a:ext cx="12062454" cy="2115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3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41" y="12321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09" y="425785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prstClr val="black"/>
                </a:solidFill>
              </a:rPr>
              <a:t>P2P </a:t>
            </a:r>
            <a:r>
              <a:rPr lang="sv-SE" sz="2000" b="1" dirty="0" err="1">
                <a:solidFill>
                  <a:prstClr val="black"/>
                </a:solidFill>
              </a:rPr>
              <a:t>apps</a:t>
            </a:r>
            <a:r>
              <a:rPr lang="sv-SE" sz="2000" b="1" dirty="0">
                <a:solidFill>
                  <a:prstClr val="black"/>
                </a:solidFill>
              </a:rPr>
              <a:t> and </a:t>
            </a:r>
            <a:r>
              <a:rPr lang="sv-SE" sz="2000" b="1" dirty="0" err="1">
                <a:solidFill>
                  <a:prstClr val="black"/>
                </a:solidFill>
              </a:rPr>
              <a:t>overlays</a:t>
            </a:r>
            <a:r>
              <a:rPr lang="sv-SE" sz="2000" b="1" dirty="0">
                <a:solidFill>
                  <a:prstClr val="black"/>
                </a:solidFill>
              </a:rPr>
              <a:t>  for info </a:t>
            </a:r>
            <a:r>
              <a:rPr lang="sv-SE" sz="2000" b="1" dirty="0" err="1">
                <a:solidFill>
                  <a:prstClr val="black"/>
                </a:solidFill>
              </a:rPr>
              <a:t>sharing</a:t>
            </a:r>
            <a:r>
              <a:rPr lang="sv-SE" sz="2000" b="1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Ch</a:t>
            </a:r>
            <a:r>
              <a:rPr lang="sv-SE" sz="2000" dirty="0">
                <a:solidFill>
                  <a:prstClr val="black"/>
                </a:solidFill>
              </a:rPr>
              <a:t>: 2.5 </a:t>
            </a:r>
            <a:r>
              <a:rPr lang="sv-SE" sz="2000" dirty="0" smtClean="0">
                <a:solidFill>
                  <a:prstClr val="black"/>
                </a:solidFill>
              </a:rPr>
              <a:t>7e (2.6 6/e)</a:t>
            </a:r>
            <a:endParaRPr lang="sv-SE" sz="20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/>
              <a:t>Collaborate</a:t>
            </a:r>
            <a:r>
              <a:rPr lang="sv-SE" sz="2000" dirty="0" smtClean="0"/>
              <a:t>/form-</a:t>
            </a:r>
            <a:r>
              <a:rPr lang="sv-SE" sz="2000" i="1" dirty="0" err="1" smtClean="0"/>
              <a:t>overlays</a:t>
            </a:r>
            <a:r>
              <a:rPr lang="sv-SE" sz="2000" b="1" dirty="0" smtClean="0"/>
              <a:t> </a:t>
            </a:r>
            <a:r>
              <a:rPr lang="sv-SE" sz="2000" dirty="0"/>
              <a:t>to </a:t>
            </a:r>
            <a:r>
              <a:rPr lang="sv-SE" sz="2000" i="1" dirty="0" err="1"/>
              <a:t>find</a:t>
            </a:r>
            <a:r>
              <a:rPr lang="sv-SE" sz="2000" dirty="0"/>
              <a:t> </a:t>
            </a:r>
            <a:r>
              <a:rPr lang="sv-SE" sz="2000" dirty="0" err="1"/>
              <a:t>content</a:t>
            </a:r>
            <a:r>
              <a:rPr lang="sv-SE" sz="2000" dirty="0"/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Unstructured</a:t>
            </a:r>
            <a:r>
              <a:rPr lang="sv-SE" sz="2000" dirty="0" smtClean="0"/>
              <a:t> </a:t>
            </a:r>
            <a:r>
              <a:rPr lang="sv-SE" sz="2000" dirty="0" err="1" smtClean="0"/>
              <a:t>overlays</a:t>
            </a:r>
            <a:endParaRPr lang="en-US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Structured </a:t>
            </a:r>
            <a:r>
              <a:rPr lang="en-US" sz="2000" dirty="0"/>
              <a:t>Overlays/DHT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Collaborate</a:t>
            </a:r>
            <a:r>
              <a:rPr lang="sv-SE" sz="2000" dirty="0"/>
              <a:t>/form-</a:t>
            </a:r>
            <a:r>
              <a:rPr lang="sv-SE" sz="2000" i="1" dirty="0" err="1"/>
              <a:t>overlays</a:t>
            </a:r>
            <a:r>
              <a:rPr lang="sv-SE" sz="2000" i="1" dirty="0"/>
              <a:t> to </a:t>
            </a:r>
            <a:r>
              <a:rPr lang="sv-SE" sz="2000" i="1" dirty="0" err="1"/>
              <a:t>fetch</a:t>
            </a:r>
            <a:r>
              <a:rPr lang="sv-SE" sz="2000" i="1" dirty="0"/>
              <a:t> </a:t>
            </a:r>
            <a:r>
              <a:rPr lang="sv-SE" sz="2000" dirty="0" err="1"/>
              <a:t>content</a:t>
            </a:r>
            <a:endParaRPr lang="sv-SE" sz="2000" dirty="0"/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/>
              <a:t>Media Streaming </a:t>
            </a:r>
            <a:r>
              <a:rPr lang="sv-SE" sz="2000" dirty="0" err="1"/>
              <a:t>Ch</a:t>
            </a:r>
            <a:r>
              <a:rPr lang="sv-SE" sz="2000" dirty="0"/>
              <a:t> 9.1-9.3 &amp; 2.6 </a:t>
            </a:r>
            <a:r>
              <a:rPr lang="sv-SE" sz="2000" dirty="0" smtClean="0"/>
              <a:t>7e (7.1-7.3 6/e)</a:t>
            </a:r>
            <a:endParaRPr lang="sv-SE" sz="2000" dirty="0"/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Recovery </a:t>
            </a:r>
            <a:r>
              <a:rPr lang="en-US" dirty="0"/>
              <a:t>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Streaming </a:t>
            </a:r>
            <a:r>
              <a:rPr lang="en-US" dirty="0" smtClean="0"/>
              <a:t>protocols and new proposals </a:t>
            </a:r>
            <a:endParaRPr lang="en-US" dirty="0"/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CDN: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infrastructure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for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delivery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175171" cy="680120"/>
          </a:xfrm>
        </p:spPr>
        <p:txBody>
          <a:bodyPr/>
          <a:lstStyle/>
          <a:p>
            <a:r>
              <a:rPr lang="en-US" dirty="0" smtClean="0"/>
              <a:t>Real-Time Protocol (RTP</a:t>
            </a:r>
            <a:r>
              <a:rPr lang="en-US" dirty="0"/>
              <a:t>) RFC </a:t>
            </a:r>
            <a:r>
              <a:rPr lang="en-US" dirty="0" smtClean="0"/>
              <a:t>3550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2708" y="1135058"/>
            <a:ext cx="5365926" cy="3446070"/>
          </a:xfrm>
        </p:spPr>
        <p:txBody>
          <a:bodyPr/>
          <a:lstStyle/>
          <a:p>
            <a:r>
              <a:rPr lang="en-US" sz="2000" dirty="0"/>
              <a:t>RTP </a:t>
            </a:r>
            <a:r>
              <a:rPr lang="en-US" sz="2000" dirty="0">
                <a:solidFill>
                  <a:srgbClr val="FF0000"/>
                </a:solidFill>
              </a:rPr>
              <a:t>specifies packet structure </a:t>
            </a:r>
            <a:r>
              <a:rPr lang="en-US" sz="2000" dirty="0"/>
              <a:t>for carrying audio, video data</a:t>
            </a:r>
          </a:p>
          <a:p>
            <a:pPr lvl="1"/>
            <a:r>
              <a:rPr lang="en-US" sz="2000" dirty="0"/>
              <a:t>payload type (encoding) </a:t>
            </a:r>
          </a:p>
          <a:p>
            <a:pPr lvl="1"/>
            <a:r>
              <a:rPr lang="en-US" sz="2000" dirty="0"/>
              <a:t>sequence numbering</a:t>
            </a:r>
          </a:p>
          <a:p>
            <a:pPr lvl="1"/>
            <a:r>
              <a:rPr lang="en-US" sz="2000" dirty="0"/>
              <a:t>time stamping</a:t>
            </a:r>
          </a:p>
          <a:p>
            <a:r>
              <a:rPr lang="en-US" sz="2000" dirty="0"/>
              <a:t>RTP </a:t>
            </a:r>
            <a:r>
              <a:rPr lang="en-US" sz="2000" dirty="0">
                <a:solidFill>
                  <a:srgbClr val="FF0000"/>
                </a:solidFill>
              </a:rPr>
              <a:t>does not provide any mechanism </a:t>
            </a:r>
            <a:r>
              <a:rPr lang="en-US" sz="2000" dirty="0"/>
              <a:t>to ensure timely data delivery or other  guarantees</a:t>
            </a:r>
          </a:p>
          <a:p>
            <a:r>
              <a:rPr lang="en-US" sz="2000" dirty="0"/>
              <a:t>RTP encapsulation only seen </a:t>
            </a:r>
            <a:r>
              <a:rPr lang="en-US" sz="2000" dirty="0">
                <a:solidFill>
                  <a:srgbClr val="FF0000"/>
                </a:solidFill>
              </a:rPr>
              <a:t>at end systems </a:t>
            </a:r>
          </a:p>
        </p:txBody>
      </p:sp>
      <p:sp>
        <p:nvSpPr>
          <p:cNvPr id="4813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08783" y="1135058"/>
            <a:ext cx="5790282" cy="17448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RTP packets encapsulated in UDP segments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interoperability:</a:t>
            </a:r>
            <a:r>
              <a:rPr lang="en-US" sz="2400" dirty="0"/>
              <a:t> e.g. if two Internet phone applications run RTP, then they may be able to work together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0614" y="6431039"/>
            <a:ext cx="3984625" cy="457200"/>
          </a:xfrm>
        </p:spPr>
        <p:txBody>
          <a:bodyPr/>
          <a:lstStyle/>
          <a:p>
            <a:pPr>
              <a:defRPr/>
            </a:pPr>
            <a:fld id="{0941DD7E-836D-4E73-881D-A648EBA34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643 rtpPa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5445225"/>
            <a:ext cx="6705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t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488" y="3204765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93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228600"/>
            <a:ext cx="8172450" cy="68012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Streaming </a:t>
            </a:r>
            <a:r>
              <a:rPr lang="en-US" dirty="0" smtClean="0">
                <a:ea typeface="ＭＳ Ｐゴシック" charset="0"/>
              </a:rPr>
              <a:t>multimedia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smtClean="0">
                <a:ea typeface="ＭＳ Ｐゴシック" charset="0"/>
              </a:rPr>
              <a:t>UDP</a:t>
            </a:r>
            <a:endParaRPr lang="en-US" dirty="0">
              <a:ea typeface="ＭＳ Ｐゴシック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978" y="1052737"/>
            <a:ext cx="10664328" cy="3772651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server </a:t>
            </a:r>
            <a:r>
              <a:rPr lang="en-US" dirty="0">
                <a:ea typeface="ＭＳ Ｐゴシック" charset="0"/>
              </a:rPr>
              <a:t>sends at rate appropriate for client </a:t>
            </a:r>
            <a:endParaRPr lang="en-US" dirty="0" smtClean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often: send rate = encoding rate 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send rate can be oblivious to congestion levels (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is this good? </a:t>
            </a:r>
            <a:r>
              <a:rPr lang="en-US" sz="2800" dirty="0">
                <a:ea typeface="ＭＳ Ｐゴシック" charset="0"/>
              </a:rPr>
              <a:t>selfish?)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short playout delay </a:t>
            </a:r>
            <a:r>
              <a:rPr lang="en-US" dirty="0" smtClean="0">
                <a:ea typeface="ＭＳ Ｐゴシック" charset="0"/>
              </a:rPr>
              <a:t>to </a:t>
            </a:r>
            <a:r>
              <a:rPr lang="en-US" dirty="0">
                <a:ea typeface="ＭＳ Ｐゴシック" charset="0"/>
              </a:rPr>
              <a:t>remove network jitter</a:t>
            </a:r>
          </a:p>
          <a:p>
            <a:pPr marL="0" indent="0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 smtClean="0">
                <a:solidFill>
                  <a:srgbClr val="C00000"/>
                </a:solidFill>
                <a:ea typeface="ＭＳ Ｐゴシック" charset="0"/>
              </a:rPr>
              <a:t>BUT: UDP may </a:t>
            </a:r>
            <a:r>
              <a:rPr lang="en-US" i="1" dirty="0" smtClean="0">
                <a:solidFill>
                  <a:srgbClr val="C00000"/>
                </a:solidFill>
                <a:ea typeface="ＭＳ Ｐゴシック" charset="0"/>
              </a:rPr>
              <a:t>not</a:t>
            </a:r>
            <a:r>
              <a:rPr lang="en-US" dirty="0" smtClean="0">
                <a:solidFill>
                  <a:srgbClr val="C00000"/>
                </a:solidFill>
                <a:ea typeface="ＭＳ Ｐゴシック" charset="0"/>
              </a:rPr>
              <a:t> go through firewalls</a:t>
            </a:r>
            <a:endParaRPr lang="en-US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419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2BF768A-DDBC-4347-96C7-13B6CEBD7C4A}" type="slidenum">
              <a:rPr lang="en-US" sz="1200" i="0">
                <a:solidFill>
                  <a:prstClr val="black"/>
                </a:solidFill>
                <a:latin typeface="Arial" pitchFamily="34" charset="0"/>
              </a:rPr>
              <a:pPr/>
              <a:t>38</a:t>
            </a:fld>
            <a:endParaRPr lang="en-US" sz="1200" i="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7475538" y="2817814"/>
            <a:ext cx="1035050" cy="644525"/>
            <a:chOff x="5288362" y="3066231"/>
            <a:chExt cx="1034815" cy="644839"/>
          </a:xfrm>
        </p:grpSpPr>
        <p:grpSp>
          <p:nvGrpSpPr>
            <p:cNvPr id="44061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44063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sv-SE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064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44062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4" name="Group 70"/>
          <p:cNvGrpSpPr>
            <a:grpSpLocks/>
          </p:cNvGrpSpPr>
          <p:nvPr/>
        </p:nvGrpSpPr>
        <p:grpSpPr bwMode="auto">
          <a:xfrm>
            <a:off x="3484563" y="2747964"/>
            <a:ext cx="722312" cy="644525"/>
            <a:chOff x="5125853" y="2720015"/>
            <a:chExt cx="1352281" cy="644839"/>
          </a:xfrm>
        </p:grpSpPr>
        <p:sp>
          <p:nvSpPr>
            <p:cNvPr id="44059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 sz="1400">
                <a:solidFill>
                  <a:prstClr val="black"/>
                </a:solidFill>
              </a:endParaRPr>
            </a:p>
          </p:txBody>
        </p:sp>
        <p:sp>
          <p:nvSpPr>
            <p:cNvPr id="44060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046840" cy="464096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Streaming </a:t>
            </a:r>
            <a:r>
              <a:rPr lang="en-US" dirty="0" smtClean="0">
                <a:ea typeface="ＭＳ Ｐゴシック" charset="0"/>
              </a:rPr>
              <a:t>multimedia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smtClean="0">
                <a:ea typeface="ＭＳ Ｐゴシック" charset="0"/>
              </a:rPr>
              <a:t>HTTP (</a:t>
            </a:r>
            <a:r>
              <a:rPr lang="en-US" dirty="0" err="1" smtClean="0">
                <a:ea typeface="ＭＳ Ｐゴシック" charset="0"/>
              </a:rPr>
              <a:t>ie</a:t>
            </a:r>
            <a:r>
              <a:rPr lang="en-US" dirty="0" smtClean="0">
                <a:ea typeface="ＭＳ Ｐゴシック" charset="0"/>
              </a:rPr>
              <a:t> through TCP)</a:t>
            </a:r>
            <a:endParaRPr lang="en-US" dirty="0">
              <a:ea typeface="ＭＳ Ｐゴシック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124744"/>
            <a:ext cx="7772400" cy="1035844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multimedia file retrieved via HTTP GET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send at maximum possible rate under </a:t>
            </a:r>
            <a:r>
              <a:rPr lang="en-US" dirty="0" smtClean="0">
                <a:ea typeface="ＭＳ Ｐゴシック" charset="0"/>
              </a:rPr>
              <a:t>TCP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</a:endParaRPr>
          </a:p>
        </p:txBody>
      </p:sp>
      <p:sp>
        <p:nvSpPr>
          <p:cNvPr id="440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BDAE92C-C60D-41DD-813D-7B2B55E69481}" type="slidenum">
              <a:rPr lang="en-US" sz="1200" i="0">
                <a:solidFill>
                  <a:prstClr val="black"/>
                </a:solidFill>
                <a:latin typeface="Arial" pitchFamily="34" charset="0"/>
              </a:rPr>
              <a:pPr/>
              <a:t>39</a:t>
            </a:fld>
            <a:endParaRPr lang="en-US" sz="1200" i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40" name="Freeform 1287"/>
          <p:cNvSpPr>
            <a:spLocks/>
          </p:cNvSpPr>
          <p:nvPr/>
        </p:nvSpPr>
        <p:spPr bwMode="auto">
          <a:xfrm>
            <a:off x="4376739" y="27114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44041" name="Straight Connector 45"/>
          <p:cNvCxnSpPr>
            <a:cxnSpLocks noChangeShapeType="1"/>
          </p:cNvCxnSpPr>
          <p:nvPr/>
        </p:nvCxnSpPr>
        <p:spPr bwMode="auto">
          <a:xfrm>
            <a:off x="4073525" y="31305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46"/>
          <p:cNvCxnSpPr>
            <a:cxnSpLocks noChangeShapeType="1"/>
          </p:cNvCxnSpPr>
          <p:nvPr/>
        </p:nvCxnSpPr>
        <p:spPr bwMode="auto">
          <a:xfrm>
            <a:off x="6229351" y="31416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TextBox 47"/>
          <p:cNvSpPr txBox="1">
            <a:spLocks noChangeArrowheads="1"/>
          </p:cNvSpPr>
          <p:nvPr/>
        </p:nvSpPr>
        <p:spPr bwMode="auto">
          <a:xfrm>
            <a:off x="6437314" y="2651126"/>
            <a:ext cx="981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variable rate, </a:t>
            </a:r>
            <a:r>
              <a:rPr lang="en-US" sz="1400" i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x(t)</a:t>
            </a:r>
          </a:p>
        </p:txBody>
      </p:sp>
      <p:grpSp>
        <p:nvGrpSpPr>
          <p:cNvPr id="44044" name="Group 2"/>
          <p:cNvGrpSpPr>
            <a:grpSpLocks/>
          </p:cNvGrpSpPr>
          <p:nvPr/>
        </p:nvGrpSpPr>
        <p:grpSpPr bwMode="auto">
          <a:xfrm>
            <a:off x="8412164" y="2803526"/>
            <a:ext cx="1131887" cy="644525"/>
            <a:chOff x="5125853" y="2720015"/>
            <a:chExt cx="1352281" cy="644839"/>
          </a:xfrm>
        </p:grpSpPr>
        <p:sp>
          <p:nvSpPr>
            <p:cNvPr id="44057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 sz="1400">
                <a:solidFill>
                  <a:prstClr val="black"/>
                </a:solidFill>
              </a:endParaRPr>
            </a:p>
          </p:txBody>
        </p:sp>
        <p:sp>
          <p:nvSpPr>
            <p:cNvPr id="44058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045" name="Group 134"/>
          <p:cNvGrpSpPr>
            <a:grpSpLocks/>
          </p:cNvGrpSpPr>
          <p:nvPr/>
        </p:nvGrpSpPr>
        <p:grpSpPr bwMode="auto">
          <a:xfrm>
            <a:off x="2144714" y="2820988"/>
            <a:ext cx="1201737" cy="533400"/>
            <a:chOff x="3621" y="3265"/>
            <a:chExt cx="1776" cy="744"/>
          </a:xfrm>
        </p:grpSpPr>
        <p:pic>
          <p:nvPicPr>
            <p:cNvPr id="44053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5 h 438"/>
                <a:gd name="T4" fmla="*/ 114 w 1401"/>
                <a:gd name="T5" fmla="*/ 382 h 438"/>
                <a:gd name="T6" fmla="*/ 132 w 1401"/>
                <a:gd name="T7" fmla="*/ 358 h 438"/>
                <a:gd name="T8" fmla="*/ 210 w 1401"/>
                <a:gd name="T9" fmla="*/ 403 h 438"/>
                <a:gd name="T10" fmla="*/ 450 w 1401"/>
                <a:gd name="T11" fmla="*/ 385 h 438"/>
                <a:gd name="T12" fmla="*/ 486 w 1401"/>
                <a:gd name="T13" fmla="*/ 394 h 438"/>
                <a:gd name="T14" fmla="*/ 690 w 1401"/>
                <a:gd name="T15" fmla="*/ 418 h 438"/>
                <a:gd name="T16" fmla="*/ 1075 w 1401"/>
                <a:gd name="T17" fmla="*/ 439 h 438"/>
                <a:gd name="T18" fmla="*/ 1402 w 1401"/>
                <a:gd name="T19" fmla="*/ 421 h 438"/>
                <a:gd name="T20" fmla="*/ 1393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5 h 123"/>
                <a:gd name="T6" fmla="*/ 801 w 999"/>
                <a:gd name="T7" fmla="*/ 41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0 h 123"/>
                <a:gd name="T16" fmla="*/ 987 w 999"/>
                <a:gd name="T17" fmla="*/ 120 h 123"/>
                <a:gd name="T18" fmla="*/ 18 w 999"/>
                <a:gd name="T19" fmla="*/ 117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44056" name="Picture 138" descr="video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6" name="TextBox 73"/>
          <p:cNvSpPr txBox="1">
            <a:spLocks noChangeArrowheads="1"/>
          </p:cNvSpPr>
          <p:nvPr/>
        </p:nvSpPr>
        <p:spPr bwMode="auto">
          <a:xfrm>
            <a:off x="3206750" y="3433764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TCP send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7" name="TextBox 74"/>
          <p:cNvSpPr txBox="1">
            <a:spLocks noChangeArrowheads="1"/>
          </p:cNvSpPr>
          <p:nvPr/>
        </p:nvSpPr>
        <p:spPr bwMode="auto">
          <a:xfrm>
            <a:off x="2379663" y="3419476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video</a:t>
            </a:r>
          </a:p>
          <a:p>
            <a:pPr algn="ctr"/>
            <a:r>
              <a:rPr lang="en-US" sz="14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file</a:t>
            </a:r>
            <a:endParaRPr lang="en-US" sz="1400" i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048" name="Straight Connector 75"/>
          <p:cNvCxnSpPr>
            <a:cxnSpLocks noChangeShapeType="1"/>
          </p:cNvCxnSpPr>
          <p:nvPr/>
        </p:nvCxnSpPr>
        <p:spPr bwMode="auto">
          <a:xfrm>
            <a:off x="3106739" y="31305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9" name="TextBox 81"/>
          <p:cNvSpPr txBox="1">
            <a:spLocks noChangeArrowheads="1"/>
          </p:cNvSpPr>
          <p:nvPr/>
        </p:nvSpPr>
        <p:spPr bwMode="auto">
          <a:xfrm>
            <a:off x="7210425" y="3475039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TCP receive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50" name="TextBox 84"/>
          <p:cNvSpPr txBox="1">
            <a:spLocks noChangeArrowheads="1"/>
          </p:cNvSpPr>
          <p:nvPr/>
        </p:nvSpPr>
        <p:spPr bwMode="auto">
          <a:xfrm>
            <a:off x="8370888" y="3475039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 playout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51" name="TextBox 61439"/>
          <p:cNvSpPr txBox="1">
            <a:spLocks noChangeArrowheads="1"/>
          </p:cNvSpPr>
          <p:nvPr/>
        </p:nvSpPr>
        <p:spPr bwMode="auto">
          <a:xfrm>
            <a:off x="3014664" y="3962400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44052" name="TextBox 86"/>
          <p:cNvSpPr txBox="1">
            <a:spLocks noChangeArrowheads="1"/>
          </p:cNvSpPr>
          <p:nvPr/>
        </p:nvSpPr>
        <p:spPr bwMode="auto">
          <a:xfrm>
            <a:off x="7999414" y="3976688"/>
            <a:ext cx="784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client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884" y="4634838"/>
            <a:ext cx="1106093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fill rate fluctuates due to TCP congestion control, retransmissions (in-order delivery)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larger/adaptive playout delay: to smooth TCP saw-tooth delivery rate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 HTTP/TCP passes easier through firewalls</a:t>
            </a:r>
          </a:p>
        </p:txBody>
      </p:sp>
      <p:sp>
        <p:nvSpPr>
          <p:cNvPr id="3" name="Oval 2"/>
          <p:cNvSpPr/>
          <p:nvPr/>
        </p:nvSpPr>
        <p:spPr>
          <a:xfrm>
            <a:off x="7418388" y="2160588"/>
            <a:ext cx="2478087" cy="17827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8554" y="6528546"/>
            <a:ext cx="973899" cy="365125"/>
          </a:xfrm>
          <a:noFill/>
        </p:spPr>
        <p:txBody>
          <a:bodyPr/>
          <a:lstStyle/>
          <a:p>
            <a:fld id="{41F2A188-4F6F-49AD-A35A-0437E602A3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8306552" y="948258"/>
            <a:ext cx="3192892" cy="519164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stack </a:t>
            </a:r>
            <a:r>
              <a:rPr lang="en-US" dirty="0" err="1" smtClean="0"/>
              <a:t>layers&amp;protocols</a:t>
            </a:r>
            <a:endParaRPr lang="en-US" dirty="0" smtClean="0"/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3964" y="984875"/>
            <a:ext cx="7698591" cy="529904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Application: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protocols s</a:t>
            </a:r>
            <a:r>
              <a:rPr lang="en-US" sz="2000" dirty="0"/>
              <a:t>upporting </a:t>
            </a:r>
            <a:r>
              <a:rPr lang="en-US" sz="2000" i="1" dirty="0"/>
              <a:t>network applications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http (</a:t>
            </a:r>
            <a:r>
              <a:rPr lang="en-US" sz="1800" i="1" dirty="0"/>
              <a:t>web</a:t>
            </a:r>
            <a:r>
              <a:rPr lang="en-US" sz="1800" dirty="0"/>
              <a:t>), </a:t>
            </a:r>
            <a:r>
              <a:rPr lang="en-US" sz="1800" dirty="0" err="1"/>
              <a:t>smtp</a:t>
            </a:r>
            <a:r>
              <a:rPr lang="en-US" sz="1800" dirty="0"/>
              <a:t> (</a:t>
            </a:r>
            <a:r>
              <a:rPr lang="en-US" sz="1800" i="1" dirty="0"/>
              <a:t>email</a:t>
            </a:r>
            <a:r>
              <a:rPr lang="en-US" sz="1800" dirty="0"/>
              <a:t>), p2p, streaming, CDN, </a:t>
            </a:r>
            <a:r>
              <a:rPr lang="en-US" sz="1800" dirty="0" smtClean="0"/>
              <a:t>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transport:</a:t>
            </a:r>
            <a:r>
              <a:rPr lang="en-US" sz="2000" dirty="0"/>
              <a:t> </a:t>
            </a:r>
            <a:r>
              <a:rPr lang="en-US" altLang="sv-SE" sz="2000" dirty="0">
                <a:ea typeface="ＭＳ Ｐゴシック" panose="020B0600070205080204" pitchFamily="34" charset="-128"/>
              </a:rPr>
              <a:t>process2process (end2end) data transfer</a:t>
            </a:r>
          </a:p>
          <a:p>
            <a:pPr marL="457200" lvl="1" indent="0">
              <a:buNone/>
            </a:pPr>
            <a:r>
              <a:rPr lang="en-US" sz="1800" dirty="0">
                <a:ea typeface="ＭＳ Ｐゴシック" panose="020B0600070205080204" pitchFamily="34" charset="-128"/>
              </a:rPr>
              <a:t>UDP, </a:t>
            </a:r>
            <a:r>
              <a:rPr lang="en-US" sz="1800" dirty="0" smtClean="0">
                <a:ea typeface="ＭＳ Ｐゴシック" panose="020B0600070205080204" pitchFamily="34" charset="-128"/>
              </a:rPr>
              <a:t>TCP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network:</a:t>
            </a:r>
            <a:r>
              <a:rPr lang="en-US" sz="2000" dirty="0"/>
              <a:t> routing of datagrams (independent data-packets), connecting different physical networks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1" dirty="0"/>
              <a:t>IP addressing, routing protocols, </a:t>
            </a:r>
            <a:r>
              <a:rPr lang="en-US" sz="1800" b="1" u="sng" dirty="0" smtClean="0"/>
              <a:t>virtualization, </a:t>
            </a:r>
            <a:r>
              <a:rPr lang="en-US" sz="1800" b="1" u="sng" dirty="0"/>
              <a:t>virtualization</a:t>
            </a:r>
            <a:r>
              <a:rPr lang="en-US" sz="1800" b="1" u="sng" dirty="0" smtClean="0"/>
              <a:t>, … </a:t>
            </a:r>
            <a:endParaRPr lang="en-US" sz="1800" b="1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link:</a:t>
            </a:r>
            <a:r>
              <a:rPr lang="en-US" sz="2000" dirty="0"/>
              <a:t> data transfer between </a:t>
            </a:r>
            <a:r>
              <a:rPr lang="en-US" sz="2000" u="sng" dirty="0"/>
              <a:t>neighboring (physically connected)</a:t>
            </a:r>
            <a:r>
              <a:rPr lang="en-US" sz="2000" dirty="0"/>
              <a:t> hosts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Ethernet, </a:t>
            </a:r>
            <a:r>
              <a:rPr lang="en-US" sz="1800" dirty="0" err="1"/>
              <a:t>WiFi</a:t>
            </a:r>
            <a:r>
              <a:rPr lang="en-US" sz="1800" dirty="0"/>
              <a:t>, </a:t>
            </a:r>
            <a:r>
              <a:rPr lang="en-US" sz="1800" dirty="0" smtClean="0"/>
              <a:t>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physical:</a:t>
            </a:r>
            <a:r>
              <a:rPr lang="en-US" sz="2000" dirty="0"/>
              <a:t> bit-transmission on the physical medium </a:t>
            </a:r>
            <a:r>
              <a:rPr lang="en-US" sz="2000" dirty="0">
                <a:solidFill>
                  <a:prstClr val="black"/>
                </a:solidFill>
              </a:rPr>
              <a:t>between </a:t>
            </a:r>
            <a:r>
              <a:rPr lang="en-US" sz="2000" u="sng" dirty="0">
                <a:solidFill>
                  <a:prstClr val="black"/>
                </a:solidFill>
              </a:rPr>
              <a:t>neighboring</a:t>
            </a:r>
            <a:r>
              <a:rPr lang="en-US" sz="2000" dirty="0">
                <a:solidFill>
                  <a:prstClr val="black"/>
                </a:solidFill>
              </a:rPr>
              <a:t>  nodes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grpSp>
        <p:nvGrpSpPr>
          <p:cNvPr id="74759" name="Group 5"/>
          <p:cNvGrpSpPr>
            <a:grpSpLocks/>
          </p:cNvGrpSpPr>
          <p:nvPr/>
        </p:nvGrpSpPr>
        <p:grpSpPr bwMode="auto">
          <a:xfrm>
            <a:off x="8162536" y="962533"/>
            <a:ext cx="3275856" cy="5321388"/>
            <a:chOff x="3076" y="879"/>
            <a:chExt cx="1196" cy="2233"/>
          </a:xfrm>
        </p:grpSpPr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076" y="879"/>
              <a:ext cx="1102" cy="2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application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transport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network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link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physical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6" name="Arc 5"/>
          <p:cNvSpPr/>
          <p:nvPr/>
        </p:nvSpPr>
        <p:spPr>
          <a:xfrm>
            <a:off x="8173493" y="98398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6672" y="2218846"/>
            <a:ext cx="787064" cy="76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26158" y="2742863"/>
            <a:ext cx="458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TCP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27" y="2109723"/>
            <a:ext cx="620859" cy="937145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7586473" y="1027336"/>
            <a:ext cx="1306883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flipH="1">
            <a:off x="10754824" y="1016534"/>
            <a:ext cx="1089221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5267" y="2769673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UDP</a:t>
            </a:r>
          </a:p>
        </p:txBody>
      </p:sp>
      <p:sp>
        <p:nvSpPr>
          <p:cNvPr id="20" name="Oval 19"/>
          <p:cNvSpPr/>
          <p:nvPr/>
        </p:nvSpPr>
        <p:spPr>
          <a:xfrm>
            <a:off x="2678141" y="1205746"/>
            <a:ext cx="3634454" cy="5151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4823" y="3221351"/>
            <a:ext cx="3592668" cy="9343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7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19" grpId="0" animBg="1"/>
      <p:bldP spid="19" grpId="1" animBg="1"/>
      <p:bldP spid="3" grpId="0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895" y="140136"/>
            <a:ext cx="8172450" cy="536104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Streaming multimedia: DASH: </a:t>
            </a:r>
            <a:br>
              <a:rPr lang="en-US" sz="2800" dirty="0">
                <a:ea typeface="ＭＳ Ｐゴシック" charset="0"/>
              </a:rPr>
            </a:b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D</a:t>
            </a:r>
            <a:r>
              <a:rPr lang="en-US" sz="2800" dirty="0">
                <a:ea typeface="ＭＳ Ｐゴシック" charset="0"/>
              </a:rPr>
              <a:t>ynamic,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A</a:t>
            </a:r>
            <a:r>
              <a:rPr lang="en-US" sz="2800" dirty="0">
                <a:ea typeface="ＭＳ Ｐゴシック" charset="0"/>
              </a:rPr>
              <a:t>daptive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S</a:t>
            </a:r>
            <a:r>
              <a:rPr lang="en-US" sz="2800" dirty="0">
                <a:ea typeface="ＭＳ Ｐゴシック" charset="0"/>
              </a:rPr>
              <a:t>treaming over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H</a:t>
            </a:r>
            <a:r>
              <a:rPr lang="en-US" sz="2800" dirty="0">
                <a:ea typeface="ＭＳ Ｐゴシック" charset="0"/>
              </a:rPr>
              <a:t>TTP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388" y="3321085"/>
            <a:ext cx="11479576" cy="294751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server: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b="1" dirty="0">
                <a:solidFill>
                  <a:srgbClr val="0066CC"/>
                </a:solidFill>
                <a:ea typeface="ＭＳ Ｐゴシック" charset="0"/>
              </a:rPr>
              <a:t>divides video file into multiple chunks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each chunk stored, encoded at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different rates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b="1" dirty="0">
                <a:solidFill>
                  <a:srgbClr val="0066CC"/>
                </a:solidFill>
                <a:ea typeface="ＭＳ Ｐゴシック" charset="0"/>
              </a:rPr>
              <a:t>manifest file: </a:t>
            </a:r>
            <a:r>
              <a:rPr lang="en-US" sz="1800" dirty="0">
                <a:ea typeface="ＭＳ Ｐゴシック" charset="0"/>
              </a:rPr>
              <a:t>provides URLs for different chunks</a:t>
            </a:r>
          </a:p>
          <a:p>
            <a:pPr marL="0" indent="0">
              <a:buNone/>
              <a:defRPr/>
            </a:pP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client: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periodically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measures server-to-client bandwidth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consulting manifest,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requests one chunk at a time, at appropriate coding rate </a:t>
            </a:r>
          </a:p>
          <a:p>
            <a:pPr lvl="2">
              <a:defRPr/>
            </a:pPr>
            <a:r>
              <a:rPr lang="en-US" sz="1800" dirty="0">
                <a:ea typeface="ＭＳ Ｐゴシック" charset="0"/>
              </a:rPr>
              <a:t>can choose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different coding rates at different points </a:t>
            </a:r>
            <a:r>
              <a:rPr lang="en-US" sz="1800" dirty="0">
                <a:ea typeface="ＭＳ Ｐゴシック" charset="0"/>
              </a:rPr>
              <a:t>in time (depending on available bandwidth at time)</a:t>
            </a:r>
          </a:p>
        </p:txBody>
      </p:sp>
      <p:sp>
        <p:nvSpPr>
          <p:cNvPr id="460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2B36706-B8EC-473C-B7ED-654E2C1CBD31}" type="slidenum">
              <a:rPr lang="en-US" sz="1200" i="0">
                <a:solidFill>
                  <a:prstClr val="black"/>
                </a:solidFill>
                <a:latin typeface="Arial" pitchFamily="34" charset="0"/>
              </a:rPr>
              <a:pPr/>
              <a:t>40</a:t>
            </a:fld>
            <a:endParaRPr lang="en-US" sz="1200" i="0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071938" y="2266950"/>
            <a:ext cx="1281112" cy="363538"/>
            <a:chOff x="3621" y="3265"/>
            <a:chExt cx="1776" cy="744"/>
          </a:xfrm>
        </p:grpSpPr>
        <p:pic>
          <p:nvPicPr>
            <p:cNvPr id="8" name="Picture 3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11" name="Picture 6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reeform 9"/>
          <p:cNvSpPr>
            <a:spLocks/>
          </p:cNvSpPr>
          <p:nvPr/>
        </p:nvSpPr>
        <p:spPr bwMode="auto">
          <a:xfrm>
            <a:off x="4737100" y="1674814"/>
            <a:ext cx="1492250" cy="966787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5441950" y="2238375"/>
            <a:ext cx="361950" cy="139700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513639" y="2784475"/>
            <a:ext cx="2687637" cy="1214438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8867775" y="3389314"/>
            <a:ext cx="215900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9434514" y="3387725"/>
            <a:ext cx="198437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9504364" y="3225800"/>
            <a:ext cx="357187" cy="152400"/>
            <a:chOff x="3600" y="219"/>
            <a:chExt cx="360" cy="175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9078913" y="3548063"/>
            <a:ext cx="355600" cy="152400"/>
            <a:chOff x="3600" y="219"/>
            <a:chExt cx="360" cy="175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8505825" y="3305176"/>
            <a:ext cx="357188" cy="150813"/>
            <a:chOff x="3600" y="219"/>
            <a:chExt cx="360" cy="175"/>
          </a:xfrm>
        </p:grpSpPr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9" name="Line 56"/>
          <p:cNvSpPr>
            <a:spLocks noChangeShapeType="1"/>
          </p:cNvSpPr>
          <p:nvPr/>
        </p:nvSpPr>
        <p:spPr bwMode="auto">
          <a:xfrm flipV="1">
            <a:off x="8847139" y="3306764"/>
            <a:ext cx="663575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6311901" y="2262188"/>
            <a:ext cx="1025525" cy="75406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>
            <a:off x="6742114" y="2473326"/>
            <a:ext cx="2492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7204076" y="2687639"/>
            <a:ext cx="4683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H="1">
            <a:off x="6557964" y="2544763"/>
            <a:ext cx="1587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8045450" y="3041651"/>
            <a:ext cx="484188" cy="2968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 flipH="1">
            <a:off x="6753225" y="2643188"/>
            <a:ext cx="2476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6386514" y="2389189"/>
            <a:ext cx="357187" cy="149225"/>
            <a:chOff x="3600" y="219"/>
            <a:chExt cx="360" cy="175"/>
          </a:xfrm>
        </p:grpSpPr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72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7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4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0" name="Group 77"/>
          <p:cNvGrpSpPr>
            <a:grpSpLocks/>
          </p:cNvGrpSpPr>
          <p:nvPr/>
        </p:nvGrpSpPr>
        <p:grpSpPr bwMode="auto">
          <a:xfrm>
            <a:off x="6388101" y="2733675"/>
            <a:ext cx="358775" cy="152400"/>
            <a:chOff x="3600" y="219"/>
            <a:chExt cx="360" cy="175"/>
          </a:xfrm>
        </p:grpSpPr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86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1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7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4" name="Group 91"/>
          <p:cNvGrpSpPr>
            <a:grpSpLocks/>
          </p:cNvGrpSpPr>
          <p:nvPr/>
        </p:nvGrpSpPr>
        <p:grpSpPr bwMode="auto">
          <a:xfrm>
            <a:off x="6845300" y="2605088"/>
            <a:ext cx="357188" cy="150812"/>
            <a:chOff x="3600" y="219"/>
            <a:chExt cx="360" cy="175"/>
          </a:xfrm>
        </p:grpSpPr>
        <p:sp>
          <p:nvSpPr>
            <p:cNvPr id="95" name="Oval 9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7" name="Line 9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9" name="Oval 9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00" name="Group 9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5" name="Line 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Line 1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1" name="Group 10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8" name="Group 105"/>
          <p:cNvGrpSpPr>
            <a:grpSpLocks/>
          </p:cNvGrpSpPr>
          <p:nvPr/>
        </p:nvGrpSpPr>
        <p:grpSpPr bwMode="auto">
          <a:xfrm>
            <a:off x="7675564" y="2946400"/>
            <a:ext cx="357187" cy="152400"/>
            <a:chOff x="3600" y="219"/>
            <a:chExt cx="360" cy="175"/>
          </a:xfrm>
        </p:grpSpPr>
        <p:sp>
          <p:nvSpPr>
            <p:cNvPr id="109" name="Oval 10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" name="Oval 1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4" name="Group 1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" name="Group 1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2" name="Line 119"/>
          <p:cNvSpPr>
            <a:spLocks noChangeShapeType="1"/>
          </p:cNvSpPr>
          <p:nvPr/>
        </p:nvSpPr>
        <p:spPr bwMode="auto">
          <a:xfrm>
            <a:off x="6148389" y="2379663"/>
            <a:ext cx="25082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23" name="Group 120"/>
          <p:cNvGrpSpPr>
            <a:grpSpLocks/>
          </p:cNvGrpSpPr>
          <p:nvPr/>
        </p:nvGrpSpPr>
        <p:grpSpPr bwMode="auto">
          <a:xfrm>
            <a:off x="5795964" y="2295525"/>
            <a:ext cx="357187" cy="152400"/>
            <a:chOff x="3600" y="219"/>
            <a:chExt cx="360" cy="175"/>
          </a:xfrm>
        </p:grpSpPr>
        <p:sp>
          <p:nvSpPr>
            <p:cNvPr id="124" name="Oval 1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28" name="Oval 1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29" name="Group 1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4" name="Line 1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Line 1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Line 1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0" name="Group 1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1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Group 134"/>
          <p:cNvGrpSpPr>
            <a:grpSpLocks/>
          </p:cNvGrpSpPr>
          <p:nvPr/>
        </p:nvGrpSpPr>
        <p:grpSpPr bwMode="auto">
          <a:xfrm>
            <a:off x="4681538" y="1381125"/>
            <a:ext cx="1281112" cy="363538"/>
            <a:chOff x="3621" y="3265"/>
            <a:chExt cx="1776" cy="744"/>
          </a:xfrm>
        </p:grpSpPr>
        <p:pic>
          <p:nvPicPr>
            <p:cNvPr id="138" name="Picture 135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141" name="Picture 138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2" name="Group 139"/>
          <p:cNvGrpSpPr>
            <a:grpSpLocks/>
          </p:cNvGrpSpPr>
          <p:nvPr/>
        </p:nvGrpSpPr>
        <p:grpSpPr bwMode="auto">
          <a:xfrm>
            <a:off x="8926514" y="2039939"/>
            <a:ext cx="1042987" cy="866775"/>
            <a:chOff x="4367" y="1793"/>
            <a:chExt cx="922" cy="845"/>
          </a:xfrm>
        </p:grpSpPr>
        <p:grpSp>
          <p:nvGrpSpPr>
            <p:cNvPr id="143" name="Group 140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145" name="Rectangle 141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Rectangle 142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Rectangle 143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145"/>
          <p:cNvSpPr>
            <a:spLocks/>
          </p:cNvSpPr>
          <p:nvPr/>
        </p:nvSpPr>
        <p:spPr bwMode="auto">
          <a:xfrm>
            <a:off x="5441950" y="1662114"/>
            <a:ext cx="4127500" cy="1665287"/>
          </a:xfrm>
          <a:custGeom>
            <a:avLst/>
            <a:gdLst>
              <a:gd name="T0" fmla="*/ 0 w 3651"/>
              <a:gd name="T1" fmla="*/ 0 h 1621"/>
              <a:gd name="T2" fmla="*/ 144548323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49" name="Object 146"/>
          <p:cNvGraphicFramePr>
            <a:graphicFrameLocks noChangeAspect="1"/>
          </p:cNvGraphicFramePr>
          <p:nvPr/>
        </p:nvGraphicFramePr>
        <p:xfrm>
          <a:off x="5180014" y="1746250"/>
          <a:ext cx="3698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Clip" r:id="rId6" imgW="857160" imgH="1324080" progId="">
                  <p:embed/>
                </p:oleObj>
              </mc:Choice>
              <mc:Fallback>
                <p:oleObj name="Clip" r:id="rId6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4" y="1746250"/>
                        <a:ext cx="3698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0" name="Group 147"/>
          <p:cNvGrpSpPr>
            <a:grpSpLocks/>
          </p:cNvGrpSpPr>
          <p:nvPr/>
        </p:nvGrpSpPr>
        <p:grpSpPr bwMode="auto">
          <a:xfrm>
            <a:off x="7870825" y="3389314"/>
            <a:ext cx="357188" cy="149225"/>
            <a:chOff x="3600" y="219"/>
            <a:chExt cx="360" cy="175"/>
          </a:xfrm>
        </p:grpSpPr>
        <p:sp>
          <p:nvSpPr>
            <p:cNvPr id="151" name="Oval 14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2" name="Line 14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3" name="Line 15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5" name="Oval 15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56" name="Group 15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1" name="Line 1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Line 1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Line 1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7" name="Group 15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8" name="Line 1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Line 1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Line 1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64" name="Freeform 161"/>
          <p:cNvSpPr>
            <a:spLocks/>
          </p:cNvSpPr>
          <p:nvPr/>
        </p:nvSpPr>
        <p:spPr bwMode="auto">
          <a:xfrm>
            <a:off x="7891463" y="3094039"/>
            <a:ext cx="138112" cy="3079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5" name="Freeform 162"/>
          <p:cNvSpPr>
            <a:spLocks/>
          </p:cNvSpPr>
          <p:nvPr/>
        </p:nvSpPr>
        <p:spPr bwMode="auto">
          <a:xfrm flipV="1">
            <a:off x="8228014" y="3402014"/>
            <a:ext cx="269875" cy="5873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6" name="Freeform 163"/>
          <p:cNvSpPr>
            <a:spLocks/>
          </p:cNvSpPr>
          <p:nvPr/>
        </p:nvSpPr>
        <p:spPr bwMode="auto">
          <a:xfrm>
            <a:off x="8067675" y="3538538"/>
            <a:ext cx="77788" cy="188912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7" name="Freeform 164"/>
          <p:cNvSpPr>
            <a:spLocks/>
          </p:cNvSpPr>
          <p:nvPr/>
        </p:nvSpPr>
        <p:spPr bwMode="auto">
          <a:xfrm flipH="1">
            <a:off x="6611938" y="2174876"/>
            <a:ext cx="296862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8" name="Line 165"/>
          <p:cNvSpPr>
            <a:spLocks noChangeShapeType="1"/>
          </p:cNvSpPr>
          <p:nvPr/>
        </p:nvSpPr>
        <p:spPr bwMode="auto">
          <a:xfrm flipH="1">
            <a:off x="9664700" y="2974975"/>
            <a:ext cx="1588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69" name="Group 167"/>
          <p:cNvGrpSpPr>
            <a:grpSpLocks/>
          </p:cNvGrpSpPr>
          <p:nvPr/>
        </p:nvGrpSpPr>
        <p:grpSpPr bwMode="auto">
          <a:xfrm>
            <a:off x="5562601" y="2949575"/>
            <a:ext cx="733425" cy="319088"/>
            <a:chOff x="3552" y="246"/>
            <a:chExt cx="527" cy="248"/>
          </a:xfrm>
        </p:grpSpPr>
        <p:graphicFrame>
          <p:nvGraphicFramePr>
            <p:cNvPr id="170" name="Object 16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2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" name="Object 16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3" name="Clip" r:id="rId10" imgW="676440" imgH="485640" progId="">
                    <p:embed/>
                  </p:oleObj>
                </mc:Choice>
                <mc:Fallback>
                  <p:oleObj name="Clip" r:id="rId10" imgW="676440" imgH="48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" name="Line 17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173" name="Freeform 171"/>
          <p:cNvSpPr>
            <a:spLocks/>
          </p:cNvSpPr>
          <p:nvPr/>
        </p:nvSpPr>
        <p:spPr bwMode="auto">
          <a:xfrm flipH="1">
            <a:off x="6191251" y="2859089"/>
            <a:ext cx="296863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5086351" y="2308225"/>
            <a:ext cx="1419225" cy="736600"/>
          </a:xfrm>
          <a:custGeom>
            <a:avLst/>
            <a:gdLst>
              <a:gd name="T0" fmla="*/ 0 w 894"/>
              <a:gd name="T1" fmla="*/ 2147483647 h 464"/>
              <a:gd name="T2" fmla="*/ 2147483647 w 894"/>
              <a:gd name="T3" fmla="*/ 0 h 464"/>
              <a:gd name="T4" fmla="*/ 2147483647 w 894"/>
              <a:gd name="T5" fmla="*/ 2147483647 h 464"/>
              <a:gd name="T6" fmla="*/ 2147483647 w 894"/>
              <a:gd name="T7" fmla="*/ 2147483647 h 464"/>
              <a:gd name="T8" fmla="*/ 2147483647 w 894"/>
              <a:gd name="T9" fmla="*/ 2147483647 h 464"/>
              <a:gd name="T10" fmla="*/ 2147483647 w 894"/>
              <a:gd name="T11" fmla="*/ 2147483647 h 464"/>
              <a:gd name="T12" fmla="*/ 2147483647 w 894"/>
              <a:gd name="T13" fmla="*/ 2147483647 h 464"/>
              <a:gd name="T14" fmla="*/ 2147483647 w 894"/>
              <a:gd name="T15" fmla="*/ 2147483647 h 4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4"/>
              <a:gd name="T25" fmla="*/ 0 h 464"/>
              <a:gd name="T26" fmla="*/ 894 w 894"/>
              <a:gd name="T27" fmla="*/ 464 h 4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4" h="464">
                <a:moveTo>
                  <a:pt x="0" y="104"/>
                </a:moveTo>
                <a:lnTo>
                  <a:pt x="236" y="0"/>
                </a:lnTo>
                <a:lnTo>
                  <a:pt x="450" y="80"/>
                </a:lnTo>
                <a:lnTo>
                  <a:pt x="696" y="86"/>
                </a:lnTo>
                <a:lnTo>
                  <a:pt x="894" y="158"/>
                </a:lnTo>
                <a:lnTo>
                  <a:pt x="894" y="272"/>
                </a:lnTo>
                <a:lnTo>
                  <a:pt x="648" y="464"/>
                </a:lnTo>
                <a:lnTo>
                  <a:pt x="544" y="46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75" name="Text Box 173"/>
          <p:cNvSpPr txBox="1">
            <a:spLocks noChangeArrowheads="1"/>
          </p:cNvSpPr>
          <p:nvPr/>
        </p:nvSpPr>
        <p:spPr bwMode="auto">
          <a:xfrm>
            <a:off x="2738438" y="1395413"/>
            <a:ext cx="1897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prstClr val="black"/>
                </a:solidFill>
                <a:latin typeface="Comic Sans MS" pitchFamily="66" charset="0"/>
              </a:rPr>
              <a:t>1.5 Mbps encoding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6" name="Text Box 174"/>
          <p:cNvSpPr txBox="1">
            <a:spLocks noChangeArrowheads="1"/>
          </p:cNvSpPr>
          <p:nvPr/>
        </p:nvSpPr>
        <p:spPr bwMode="auto">
          <a:xfrm>
            <a:off x="2073276" y="2279650"/>
            <a:ext cx="199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prstClr val="black"/>
                </a:solidFill>
                <a:latin typeface="Comic Sans MS" pitchFamily="66" charset="0"/>
              </a:rPr>
              <a:t>28.8 Kbps encoding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036040" y="3000146"/>
            <a:ext cx="242160" cy="4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0"/>
            <a:ext cx="10959008" cy="681963"/>
          </a:xfrm>
        </p:spPr>
        <p:txBody>
          <a:bodyPr/>
          <a:lstStyle/>
          <a:p>
            <a:r>
              <a:rPr lang="en-US" sz="3200" dirty="0"/>
              <a:t>HTTP/2 </a:t>
            </a:r>
            <a:r>
              <a:rPr lang="en-US" sz="3200" dirty="0" smtClean="0"/>
              <a:t>(HTTP/2.0, </a:t>
            </a:r>
            <a:r>
              <a:rPr lang="en-US" sz="3200" i="1" dirty="0"/>
              <a:t>RFC 7540</a:t>
            </a:r>
            <a:r>
              <a:rPr lang="en-US" sz="3200" dirty="0" smtClean="0"/>
              <a:t>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46" y="916170"/>
            <a:ext cx="6646327" cy="4955205"/>
          </a:xfrm>
        </p:spPr>
        <p:txBody>
          <a:bodyPr/>
          <a:lstStyle/>
          <a:p>
            <a:r>
              <a:rPr lang="en-US" dirty="0" smtClean="0"/>
              <a:t>Derived </a:t>
            </a:r>
            <a:r>
              <a:rPr lang="en-US" dirty="0"/>
              <a:t>from SPDY (introduced by Google)</a:t>
            </a:r>
            <a:endParaRPr lang="sv-SE"/>
          </a:p>
          <a:p>
            <a:r>
              <a:rPr lang="en-US" smtClean="0"/>
              <a:t>Does </a:t>
            </a:r>
            <a:r>
              <a:rPr lang="en-US" dirty="0"/>
              <a:t>not require </a:t>
            </a:r>
            <a:r>
              <a:rPr lang="en-US" dirty="0" smtClean="0"/>
              <a:t>changes to existing </a:t>
            </a:r>
            <a:r>
              <a:rPr lang="en-US"/>
              <a:t>web </a:t>
            </a:r>
            <a:r>
              <a:rPr lang="en-US" smtClean="0"/>
              <a:t>apps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ew: how </a:t>
            </a:r>
            <a:r>
              <a:rPr lang="en-US" dirty="0"/>
              <a:t>data is framed and </a:t>
            </a:r>
            <a:r>
              <a:rPr lang="en-US" dirty="0" smtClean="0"/>
              <a:t>transported, e.g.: </a:t>
            </a:r>
          </a:p>
          <a:p>
            <a:pPr lvl="1"/>
            <a:r>
              <a:rPr lang="en-US" dirty="0"/>
              <a:t>header </a:t>
            </a:r>
            <a:r>
              <a:rPr lang="en-US" dirty="0" smtClean="0">
                <a:solidFill>
                  <a:srgbClr val="C00000"/>
                </a:solidFill>
              </a:rPr>
              <a:t>compression</a:t>
            </a:r>
            <a:r>
              <a:rPr lang="en-US" dirty="0" smtClean="0"/>
              <a:t> + websites can “</a:t>
            </a:r>
            <a:r>
              <a:rPr lang="en-US" dirty="0" smtClean="0">
                <a:solidFill>
                  <a:srgbClr val="C00000"/>
                </a:solidFill>
              </a:rPr>
              <a:t>minify</a:t>
            </a:r>
            <a:r>
              <a:rPr lang="en-US" dirty="0" smtClean="0"/>
              <a:t>” </a:t>
            </a:r>
            <a:r>
              <a:rPr lang="en-US" dirty="0"/>
              <a:t>resources </a:t>
            </a:r>
            <a:r>
              <a:rPr lang="en-US" dirty="0" smtClean="0"/>
              <a:t>e.g.  images, scripts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server can </a:t>
            </a:r>
            <a:r>
              <a:rPr lang="en-US" dirty="0">
                <a:solidFill>
                  <a:srgbClr val="C00000"/>
                </a:solidFill>
              </a:rPr>
              <a:t>"push" </a:t>
            </a:r>
            <a:r>
              <a:rPr lang="en-US" dirty="0">
                <a:solidFill>
                  <a:srgbClr val="222222"/>
                </a:solidFill>
              </a:rPr>
              <a:t>content, </a:t>
            </a:r>
            <a:r>
              <a:rPr lang="en-US" dirty="0" smtClean="0">
                <a:solidFill>
                  <a:srgbClr val="222222"/>
                </a:solidFill>
              </a:rPr>
              <a:t>i.e. </a:t>
            </a:r>
            <a:r>
              <a:rPr lang="en-US" dirty="0">
                <a:solidFill>
                  <a:srgbClr val="222222"/>
                </a:solidFill>
              </a:rPr>
              <a:t>respond with </a:t>
            </a:r>
            <a:r>
              <a:rPr lang="en-US" dirty="0" smtClean="0">
                <a:solidFill>
                  <a:srgbClr val="222222"/>
                </a:solidFill>
              </a:rPr>
              <a:t>more data than </a:t>
            </a:r>
            <a:r>
              <a:rPr lang="en-US" dirty="0">
                <a:solidFill>
                  <a:srgbClr val="222222"/>
                </a:solidFill>
              </a:rPr>
              <a:t>the client </a:t>
            </a:r>
            <a:r>
              <a:rPr lang="en-US" dirty="0" smtClean="0">
                <a:solidFill>
                  <a:srgbClr val="222222"/>
                </a:solidFill>
              </a:rPr>
              <a:t>requested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prioritization </a:t>
            </a:r>
            <a:r>
              <a:rPr lang="en-US" dirty="0" smtClean="0"/>
              <a:t>of requests, </a:t>
            </a:r>
            <a:r>
              <a:rPr lang="en-US" dirty="0" smtClean="0">
                <a:solidFill>
                  <a:srgbClr val="C00000"/>
                </a:solidFill>
              </a:rPr>
              <a:t>multiplexing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4131" y="916170"/>
            <a:ext cx="4724159" cy="45858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Some criticism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violates the protocol layering principle, e.g. </a:t>
            </a:r>
            <a:r>
              <a:rPr lang="en-US" sz="2400" dirty="0" smtClean="0">
                <a:solidFill>
                  <a:srgbClr val="C00000"/>
                </a:solidFill>
              </a:rPr>
              <a:t>duplicates flow control </a:t>
            </a:r>
            <a:r>
              <a:rPr lang="en-US" sz="2400" dirty="0" smtClean="0"/>
              <a:t>(transport layer issue)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overwhelming </a:t>
            </a:r>
            <a:r>
              <a:rPr lang="en-US" sz="2400" dirty="0" smtClean="0">
                <a:solidFill>
                  <a:srgbClr val="C00000"/>
                </a:solidFill>
              </a:rPr>
              <a:t>complexity</a:t>
            </a:r>
            <a:r>
              <a:rPr lang="en-US" sz="2400" dirty="0" smtClean="0"/>
              <a:t> </a:t>
            </a:r>
            <a:r>
              <a:rPr lang="en-US" sz="2400" i="1" dirty="0" smtClean="0"/>
              <a:t>[P.H. Kamp, ACM queue 2015]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mtClean="0"/>
              <a:t>Common client </a:t>
            </a:r>
            <a:r>
              <a:rPr lang="en-US" sz="2400" dirty="0" smtClean="0"/>
              <a:t>implementations (Firefox, Chrome, Safari, Opera, IE, Edge) </a:t>
            </a:r>
            <a:r>
              <a:rPr lang="en-US" sz="2400" dirty="0" smtClean="0">
                <a:solidFill>
                  <a:srgbClr val="C00000"/>
                </a:solidFill>
              </a:rPr>
              <a:t>only</a:t>
            </a:r>
            <a:r>
              <a:rPr lang="en-US" sz="2400" dirty="0" smtClean="0"/>
              <a:t> support HTTP/2 over </a:t>
            </a:r>
            <a:r>
              <a:rPr lang="en-US" sz="2400" dirty="0" smtClean="0">
                <a:solidFill>
                  <a:srgbClr val="C00000"/>
                </a:solidFill>
              </a:rPr>
              <a:t>encrypted </a:t>
            </a:r>
            <a:r>
              <a:rPr lang="en-US" sz="2400" dirty="0" smtClean="0"/>
              <a:t>channels (TLS)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96" y="70062"/>
            <a:ext cx="10959008" cy="576064"/>
          </a:xfrm>
        </p:spPr>
        <p:txBody>
          <a:bodyPr/>
          <a:lstStyle/>
          <a:p>
            <a:r>
              <a:rPr lang="sv-SE" dirty="0"/>
              <a:t>QUIC (Quick UDP Internet </a:t>
            </a:r>
            <a:r>
              <a:rPr lang="sv-SE" dirty="0" smtClean="0"/>
              <a:t>Connections)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8" y="1041164"/>
            <a:ext cx="6575898" cy="38310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Announced </a:t>
            </a:r>
            <a:r>
              <a:rPr lang="en-US" sz="2400" dirty="0"/>
              <a:t>publicly in </a:t>
            </a:r>
            <a:r>
              <a:rPr lang="en-US" sz="2400" dirty="0" smtClean="0"/>
              <a:t>2013 </a:t>
            </a:r>
            <a:r>
              <a:rPr lang="sv-SE" sz="2400" i="1" dirty="0" smtClean="0"/>
              <a:t>[Google]</a:t>
            </a:r>
            <a:r>
              <a:rPr lang="en-US" sz="2400" i="1" dirty="0" smtClean="0"/>
              <a:t>, … </a:t>
            </a:r>
            <a:r>
              <a:rPr lang="en-US" sz="2400" dirty="0" smtClean="0"/>
              <a:t>to </a:t>
            </a:r>
            <a:r>
              <a:rPr lang="en-US" sz="2400" dirty="0"/>
              <a:t>improve </a:t>
            </a:r>
            <a:r>
              <a:rPr lang="en-US" sz="2400" dirty="0" smtClean="0"/>
              <a:t>performance </a:t>
            </a:r>
            <a:r>
              <a:rPr lang="en-US" sz="2400" dirty="0"/>
              <a:t>of connection-oriented web </a:t>
            </a:r>
            <a:r>
              <a:rPr lang="en-US" sz="2400" dirty="0" smtClean="0"/>
              <a:t>apps </a:t>
            </a:r>
            <a:r>
              <a:rPr lang="en-US" sz="2400" dirty="0"/>
              <a:t>that </a:t>
            </a:r>
            <a:r>
              <a:rPr lang="en-US" sz="2400" dirty="0" smtClean="0"/>
              <a:t>used </a:t>
            </a:r>
            <a:r>
              <a:rPr lang="en-US" sz="2400" dirty="0"/>
              <a:t>TCP</a:t>
            </a:r>
          </a:p>
          <a:p>
            <a:r>
              <a:rPr lang="en-US" sz="2400" dirty="0" smtClean="0"/>
              <a:t>supports </a:t>
            </a:r>
            <a:r>
              <a:rPr lang="en-US" sz="2400" dirty="0" err="1" smtClean="0">
                <a:solidFill>
                  <a:srgbClr val="C00000"/>
                </a:solidFill>
              </a:rPr>
              <a:t>MUXed</a:t>
            </a:r>
            <a:r>
              <a:rPr lang="en-US" sz="2400" dirty="0" smtClean="0">
                <a:solidFill>
                  <a:srgbClr val="C00000"/>
                </a:solidFill>
              </a:rPr>
              <a:t> connections over UDP</a:t>
            </a:r>
          </a:p>
          <a:p>
            <a:r>
              <a:rPr lang="en-US" sz="2400" dirty="0"/>
              <a:t>designed </a:t>
            </a:r>
            <a:r>
              <a:rPr lang="en-US" sz="2400" dirty="0" smtClean="0"/>
              <a:t>for </a:t>
            </a:r>
            <a:r>
              <a:rPr lang="en-US" sz="2400" b="1" dirty="0" smtClean="0"/>
              <a:t>security</a:t>
            </a:r>
            <a:r>
              <a:rPr lang="en-US" sz="2400" dirty="0" smtClean="0"/>
              <a:t> </a:t>
            </a:r>
            <a:r>
              <a:rPr lang="en-US" sz="2400" dirty="0"/>
              <a:t>protection equivalent to </a:t>
            </a:r>
            <a:r>
              <a:rPr lang="en-US" sz="2400" dirty="0" smtClean="0"/>
              <a:t>TLS/SSL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bandwidth </a:t>
            </a:r>
            <a:r>
              <a:rPr lang="en-US" sz="2400" dirty="0">
                <a:solidFill>
                  <a:srgbClr val="C00000"/>
                </a:solidFill>
              </a:rPr>
              <a:t>estimation </a:t>
            </a:r>
            <a:r>
              <a:rPr lang="en-US" sz="2400" dirty="0" smtClean="0">
                <a:solidFill>
                  <a:srgbClr val="C00000"/>
                </a:solidFill>
              </a:rPr>
              <a:t>to </a:t>
            </a:r>
            <a:r>
              <a:rPr lang="en-US" sz="2400" dirty="0">
                <a:solidFill>
                  <a:srgbClr val="C00000"/>
                </a:solidFill>
              </a:rPr>
              <a:t>avoid </a:t>
            </a:r>
            <a:r>
              <a:rPr lang="en-US" sz="2400" dirty="0" smtClean="0">
                <a:solidFill>
                  <a:srgbClr val="C00000"/>
                </a:solidFill>
              </a:rPr>
              <a:t>congestion </a:t>
            </a:r>
            <a:r>
              <a:rPr lang="en-US" sz="2400" dirty="0" smtClean="0"/>
              <a:t>(congestion </a:t>
            </a:r>
            <a:r>
              <a:rPr lang="en-US" sz="2400" dirty="0"/>
              <a:t>avoidance </a:t>
            </a:r>
            <a:r>
              <a:rPr lang="en-US" sz="2400" dirty="0" smtClean="0"/>
              <a:t>into </a:t>
            </a:r>
            <a:r>
              <a:rPr lang="en-US" sz="2400" dirty="0"/>
              <a:t>the application </a:t>
            </a:r>
            <a:r>
              <a:rPr lang="en-US" sz="2400" dirty="0" smtClean="0"/>
              <a:t>space)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7636908" y="4380403"/>
            <a:ext cx="4425546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Langley et-al; </a:t>
            </a:r>
            <a:r>
              <a:rPr lang="en-US" sz="1600" i="1" dirty="0" err="1" smtClean="0"/>
              <a:t>Quic</a:t>
            </a:r>
            <a:r>
              <a:rPr lang="en-US" sz="1600" i="1" dirty="0"/>
              <a:t>;</a:t>
            </a:r>
            <a:r>
              <a:rPr lang="en-US" sz="1600" i="1" dirty="0" smtClean="0"/>
              <a:t> ACM SIGCOMM '17, DOI: </a:t>
            </a:r>
            <a:r>
              <a:rPr lang="en-US" sz="1600" i="1" dirty="0" smtClean="0">
                <a:hlinkClick r:id="rId3"/>
              </a:rPr>
              <a:t>https://doi.org/10.1145/3098822.3098842</a:t>
            </a:r>
            <a:endParaRPr lang="en-US" sz="1600" i="1" dirty="0" smtClean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sv-SE" sz="160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sv-SE" sz="1600" dirty="0" err="1" smtClean="0">
                <a:solidFill>
                  <a:srgbClr val="000000"/>
                </a:solidFill>
              </a:rPr>
              <a:t>See</a:t>
            </a:r>
            <a:r>
              <a:rPr lang="sv-SE" sz="1600" dirty="0" smtClean="0">
                <a:solidFill>
                  <a:srgbClr val="000000"/>
                </a:solidFill>
              </a:rPr>
              <a:t> </a:t>
            </a:r>
            <a:r>
              <a:rPr lang="sv-SE" sz="1600" dirty="0" err="1" smtClean="0">
                <a:solidFill>
                  <a:srgbClr val="000000"/>
                </a:solidFill>
              </a:rPr>
              <a:t>also</a:t>
            </a:r>
            <a:r>
              <a:rPr lang="sv-SE" sz="1600" dirty="0" smtClean="0">
                <a:solidFill>
                  <a:srgbClr val="000000"/>
                </a:solidFill>
              </a:rPr>
              <a:t>: Kohler et-al DCCP:.</a:t>
            </a:r>
            <a:r>
              <a:rPr lang="sv-SE" sz="1600" dirty="0">
                <a:solidFill>
                  <a:srgbClr val="000000"/>
                </a:solidFill>
              </a:rPr>
              <a:t> </a:t>
            </a:r>
            <a:r>
              <a:rPr lang="sv-SE" sz="1600" i="1" dirty="0">
                <a:solidFill>
                  <a:srgbClr val="000000"/>
                </a:solidFill>
              </a:rPr>
              <a:t>SIGCOMM </a:t>
            </a:r>
            <a:r>
              <a:rPr lang="sv-SE" sz="1600" i="1" dirty="0" err="1" smtClean="0">
                <a:solidFill>
                  <a:srgbClr val="000000"/>
                </a:solidFill>
              </a:rPr>
              <a:t>Comp</a:t>
            </a:r>
            <a:r>
              <a:rPr lang="sv-SE" sz="1600" i="1" dirty="0" smtClean="0">
                <a:solidFill>
                  <a:srgbClr val="000000"/>
                </a:solidFill>
              </a:rPr>
              <a:t>. </a:t>
            </a:r>
            <a:r>
              <a:rPr lang="sv-SE" sz="1600" i="1" dirty="0" err="1">
                <a:solidFill>
                  <a:srgbClr val="000000"/>
                </a:solidFill>
              </a:rPr>
              <a:t>Commun</a:t>
            </a:r>
            <a:r>
              <a:rPr lang="sv-SE" sz="1600" i="1" dirty="0">
                <a:solidFill>
                  <a:srgbClr val="000000"/>
                </a:solidFill>
              </a:rPr>
              <a:t>. </a:t>
            </a:r>
            <a:r>
              <a:rPr lang="sv-SE" sz="1600" i="1" smtClean="0">
                <a:solidFill>
                  <a:srgbClr val="000000"/>
                </a:solidFill>
              </a:rPr>
              <a:t>2006, </a:t>
            </a:r>
            <a:r>
              <a:rPr lang="sv-SE" sz="1600" smtClean="0">
                <a:solidFill>
                  <a:srgbClr val="000000"/>
                </a:solidFill>
              </a:rPr>
              <a:t>DOI=10.1145/1151659.1159918 </a:t>
            </a:r>
            <a:r>
              <a:rPr lang="sv-SE" sz="1600" dirty="0">
                <a:solidFill>
                  <a:srgbClr val="000000"/>
                </a:solidFill>
                <a:hlinkClick r:id="rId4"/>
              </a:rPr>
              <a:t>http://doi.acm.org/10.1145/1151659.1159918</a:t>
            </a:r>
            <a:endParaRPr lang="sv-SE" sz="1600" dirty="0">
              <a:solidFill>
                <a:srgbClr val="000000"/>
              </a:solidFill>
            </a:endParaRPr>
          </a:p>
          <a:p>
            <a:r>
              <a:rPr lang="en-US" i="1" smtClean="0"/>
              <a:t> </a:t>
            </a:r>
            <a:endParaRPr lang="en-US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97" y="1194807"/>
            <a:ext cx="4658436" cy="30151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76137" y="5125222"/>
            <a:ext cx="688535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2015: Internet Draft </a:t>
            </a:r>
            <a:r>
              <a:rPr lang="en-US" dirty="0" smtClean="0"/>
              <a:t>of a specification for QUIC submitted to the IETF for 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QUIC working group</a:t>
            </a:r>
            <a:r>
              <a:rPr lang="en-US" dirty="0" smtClean="0"/>
              <a:t>:  multipath support &amp; forward error correction (FEC) as next steps</a:t>
            </a:r>
          </a:p>
        </p:txBody>
      </p:sp>
    </p:spTree>
    <p:extLst>
      <p:ext uri="{BB962C8B-B14F-4D97-AF65-F5344CB8AC3E}">
        <p14:creationId xmlns:p14="http://schemas.microsoft.com/office/powerpoint/2010/main" val="32903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41" y="12321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08" y="456035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/>
              <a:t>P2P </a:t>
            </a:r>
            <a:r>
              <a:rPr lang="sv-SE" sz="2000" b="1" dirty="0" err="1"/>
              <a:t>apps</a:t>
            </a:r>
            <a:r>
              <a:rPr lang="sv-SE" sz="2000" b="1" dirty="0"/>
              <a:t> and </a:t>
            </a:r>
            <a:r>
              <a:rPr lang="sv-SE" sz="2000" b="1" dirty="0" err="1"/>
              <a:t>overlays</a:t>
            </a:r>
            <a:r>
              <a:rPr lang="sv-SE" sz="2000" b="1" dirty="0"/>
              <a:t>  for info </a:t>
            </a:r>
            <a:r>
              <a:rPr lang="sv-SE" sz="2000" b="1" dirty="0" err="1"/>
              <a:t>sharing</a:t>
            </a:r>
            <a:r>
              <a:rPr lang="sv-SE" sz="2000" b="1" dirty="0"/>
              <a:t> </a:t>
            </a:r>
            <a:r>
              <a:rPr lang="sv-SE" sz="2000" dirty="0" err="1"/>
              <a:t>Ch</a:t>
            </a:r>
            <a:r>
              <a:rPr lang="sv-SE" sz="2000" dirty="0"/>
              <a:t>: 2.5 </a:t>
            </a:r>
            <a:r>
              <a:rPr lang="sv-SE" sz="2000" dirty="0" smtClean="0"/>
              <a:t>7e (2.6 6/e)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/>
              <a:t>Collaborate</a:t>
            </a:r>
            <a:r>
              <a:rPr lang="sv-SE" sz="2000" dirty="0" smtClean="0"/>
              <a:t>/form-</a:t>
            </a:r>
            <a:r>
              <a:rPr lang="sv-SE" sz="2000" i="1" dirty="0" err="1" smtClean="0"/>
              <a:t>overlays</a:t>
            </a:r>
            <a:r>
              <a:rPr lang="sv-SE" sz="2000" b="1" dirty="0" smtClean="0"/>
              <a:t> </a:t>
            </a:r>
            <a:r>
              <a:rPr lang="sv-SE" sz="2000" dirty="0"/>
              <a:t>to </a:t>
            </a:r>
            <a:r>
              <a:rPr lang="sv-SE" sz="2000" i="1" dirty="0" err="1"/>
              <a:t>find</a:t>
            </a:r>
            <a:r>
              <a:rPr lang="sv-SE" sz="2000" dirty="0"/>
              <a:t> </a:t>
            </a:r>
            <a:r>
              <a:rPr lang="sv-SE" sz="2000" dirty="0" err="1"/>
              <a:t>content</a:t>
            </a:r>
            <a:r>
              <a:rPr lang="sv-SE" sz="2000" dirty="0"/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Unstructured</a:t>
            </a:r>
            <a:r>
              <a:rPr lang="sv-SE" sz="2000" dirty="0" smtClean="0"/>
              <a:t> </a:t>
            </a:r>
            <a:r>
              <a:rPr lang="sv-SE" sz="2000" dirty="0" err="1" smtClean="0"/>
              <a:t>overlays</a:t>
            </a:r>
            <a:endParaRPr lang="en-US" sz="20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Structured </a:t>
            </a:r>
            <a:r>
              <a:rPr lang="en-US" sz="2000" dirty="0"/>
              <a:t>Overlays/DHT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Collaborate</a:t>
            </a:r>
            <a:r>
              <a:rPr lang="sv-SE" sz="2000" dirty="0"/>
              <a:t>/form-</a:t>
            </a:r>
            <a:r>
              <a:rPr lang="sv-SE" sz="2000" i="1" dirty="0" err="1"/>
              <a:t>overlays</a:t>
            </a:r>
            <a:r>
              <a:rPr lang="sv-SE" sz="2000" i="1" dirty="0"/>
              <a:t> to </a:t>
            </a:r>
            <a:r>
              <a:rPr lang="sv-SE" sz="2000" i="1" dirty="0" err="1"/>
              <a:t>fetch</a:t>
            </a:r>
            <a:r>
              <a:rPr lang="sv-SE" sz="2000" i="1" dirty="0"/>
              <a:t> </a:t>
            </a:r>
            <a:r>
              <a:rPr lang="sv-SE" sz="2000" dirty="0" err="1"/>
              <a:t>content</a:t>
            </a:r>
            <a:endParaRPr lang="sv-SE" sz="2000" dirty="0"/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/>
              <a:t>Media Streaming </a:t>
            </a:r>
            <a:r>
              <a:rPr lang="sv-SE" sz="2000" dirty="0" err="1"/>
              <a:t>Ch</a:t>
            </a:r>
            <a:r>
              <a:rPr lang="sv-SE" sz="2000" dirty="0"/>
              <a:t> 9.1-9.3 &amp; 2.6 </a:t>
            </a:r>
            <a:r>
              <a:rPr lang="sv-SE" sz="2000" dirty="0" smtClean="0"/>
              <a:t>7e (7.1-7.3 6/e)</a:t>
            </a:r>
            <a:endParaRPr lang="sv-SE" sz="2000" dirty="0"/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Recovery </a:t>
            </a:r>
            <a:r>
              <a:rPr lang="en-US" dirty="0"/>
              <a:t>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Streaming </a:t>
            </a:r>
            <a:r>
              <a:rPr lang="en-US" dirty="0" smtClean="0"/>
              <a:t>protocols and new proposals </a:t>
            </a:r>
            <a:endParaRPr lang="en-US" dirty="0"/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/>
              <a:t>CDN: </a:t>
            </a:r>
            <a:r>
              <a:rPr lang="sv-SE" b="1" dirty="0" err="1"/>
              <a:t>overlays</a:t>
            </a:r>
            <a:r>
              <a:rPr lang="sv-SE" b="1" dirty="0"/>
              <a:t> </a:t>
            </a:r>
            <a:r>
              <a:rPr lang="sv-SE" b="1" dirty="0" err="1"/>
              <a:t>infrastructure</a:t>
            </a:r>
            <a:r>
              <a:rPr lang="sv-SE" b="1" dirty="0"/>
              <a:t> for </a:t>
            </a:r>
            <a:r>
              <a:rPr lang="sv-SE" b="1" dirty="0" err="1"/>
              <a:t>content</a:t>
            </a:r>
            <a:r>
              <a:rPr lang="sv-SE" b="1" dirty="0"/>
              <a:t> </a:t>
            </a:r>
            <a:r>
              <a:rPr lang="sv-SE" b="1" dirty="0" err="1"/>
              <a:t>delivery</a:t>
            </a:r>
            <a:r>
              <a:rPr lang="sv-SE" b="1" dirty="0"/>
              <a:t>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53580"/>
            <a:ext cx="3758248" cy="2818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181" y="4047451"/>
            <a:ext cx="3294431" cy="24708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8441248" y="3818054"/>
            <a:ext cx="3621206" cy="859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0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8029575" cy="536104"/>
          </a:xfrm>
        </p:spPr>
        <p:txBody>
          <a:bodyPr/>
          <a:lstStyle/>
          <a:p>
            <a:r>
              <a:rPr lang="en-US" sz="3200" dirty="0"/>
              <a:t>Content distribution </a:t>
            </a:r>
            <a:r>
              <a:rPr lang="en-US" sz="3200" dirty="0" smtClean="0"/>
              <a:t>networks (</a:t>
            </a:r>
            <a:r>
              <a:rPr lang="en-US" sz="3200" dirty="0"/>
              <a:t>CDNs)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7442" y="1264319"/>
            <a:ext cx="6991247" cy="4592465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Scalability big problem to stream large files from single origin </a:t>
            </a:r>
            <a:r>
              <a:rPr lang="en-US" sz="2000" dirty="0"/>
              <a:t>server in real time to millions end-hosts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 solution: </a:t>
            </a:r>
            <a:r>
              <a:rPr lang="en-US" sz="2000" u="sng" dirty="0">
                <a:solidFill>
                  <a:srgbClr val="FF0000"/>
                </a:solidFill>
              </a:rPr>
              <a:t>Content replication</a:t>
            </a:r>
            <a:r>
              <a:rPr lang="en-US" sz="2000" dirty="0"/>
              <a:t> at more servers </a:t>
            </a:r>
          </a:p>
          <a:p>
            <a:pPr lvl="1"/>
            <a:r>
              <a:rPr lang="en-US" sz="2000" dirty="0"/>
              <a:t>content downloaded to CDN servers in </a:t>
            </a:r>
            <a:r>
              <a:rPr lang="en-US" sz="2000" i="1" dirty="0"/>
              <a:t>pull or push manner</a:t>
            </a:r>
          </a:p>
          <a:p>
            <a:pPr lvl="1"/>
            <a:r>
              <a:rPr lang="en-US" sz="2000" dirty="0"/>
              <a:t>content “close” to user avoids impairments (loss, delay) of long paths</a:t>
            </a:r>
          </a:p>
          <a:p>
            <a:pPr lvl="2"/>
            <a:r>
              <a:rPr lang="en-US" altLang="sv-SE" i="1" dirty="0">
                <a:ea typeface="ＭＳ Ｐゴシック" panose="020B0600070205080204" pitchFamily="34" charset="-128"/>
              </a:rPr>
              <a:t>enter deep</a:t>
            </a:r>
            <a:r>
              <a:rPr lang="en-US" altLang="sv-SE" dirty="0">
                <a:ea typeface="ＭＳ Ｐゴシック" panose="020B0600070205080204" pitchFamily="34" charset="-128"/>
              </a:rPr>
              <a:t>: push CDN servers deep into many access networks </a:t>
            </a:r>
          </a:p>
          <a:p>
            <a:pPr lvl="2"/>
            <a:r>
              <a:rPr lang="en-US" altLang="sv-SE" i="1" dirty="0" smtClean="0">
                <a:ea typeface="ＭＳ Ｐゴシック" panose="020B0600070205080204" pitchFamily="34" charset="-128"/>
              </a:rPr>
              <a:t>bring </a:t>
            </a:r>
            <a:r>
              <a:rPr lang="en-US" altLang="sv-SE" i="1" dirty="0">
                <a:ea typeface="ＭＳ Ｐゴシック" panose="020B0600070205080204" pitchFamily="34" charset="-128"/>
              </a:rPr>
              <a:t>home</a:t>
            </a:r>
            <a:r>
              <a:rPr lang="en-US" altLang="sv-SE" dirty="0">
                <a:ea typeface="ＭＳ Ｐゴシック" panose="020B0600070205080204" pitchFamily="34" charset="-128"/>
              </a:rPr>
              <a:t>: smaller number (10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sv-SE" dirty="0">
                <a:ea typeface="ＭＳ Ｐゴシック" panose="020B0600070205080204" pitchFamily="34" charset="-128"/>
              </a:rPr>
              <a:t>s) of larger clusters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in IPX </a:t>
            </a:r>
            <a:r>
              <a:rPr lang="en-US" altLang="sv-SE" dirty="0">
                <a:ea typeface="ＭＳ Ｐゴシック" panose="020B0600070205080204" pitchFamily="34" charset="-128"/>
              </a:rPr>
              <a:t>near (but not within) access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networks</a:t>
            </a:r>
          </a:p>
          <a:p>
            <a:pPr lvl="2"/>
            <a:r>
              <a:rPr lang="en-US" altLang="sv-SE" dirty="0" err="1" smtClean="0">
                <a:ea typeface="ＭＳ Ｐゴシック" panose="020B0600070205080204" pitchFamily="34" charset="-128"/>
              </a:rPr>
              <a:t>Eg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Google, Netflix use combinations of those with private networks </a:t>
            </a:r>
            <a:endParaRPr lang="en-US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C34AC2-BD14-4BE5-889C-F5248EF12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8747293" y="2118629"/>
            <a:ext cx="184150" cy="542925"/>
            <a:chOff x="4180" y="783"/>
            <a:chExt cx="150" cy="307"/>
          </a:xfrm>
        </p:grpSpPr>
        <p:sp>
          <p:nvSpPr>
            <p:cNvPr id="46140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41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42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43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44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45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46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46147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46087" name="Group 13"/>
          <p:cNvGrpSpPr>
            <a:grpSpLocks/>
          </p:cNvGrpSpPr>
          <p:nvPr/>
        </p:nvGrpSpPr>
        <p:grpSpPr bwMode="auto">
          <a:xfrm>
            <a:off x="7596356" y="4490354"/>
            <a:ext cx="347663" cy="695325"/>
            <a:chOff x="4730" y="2897"/>
            <a:chExt cx="219" cy="438"/>
          </a:xfrm>
        </p:grpSpPr>
        <p:sp>
          <p:nvSpPr>
            <p:cNvPr id="46130" name="Freeform 14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131" name="Group 15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32" name="AutoShape 1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33" name="Rectangle 1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34" name="Rectangle 1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35" name="AutoShape 1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36" name="Line 2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37" name="Line 2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38" name="Rectangle 2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39" name="Rectangle 2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6088" name="Group 24"/>
          <p:cNvGrpSpPr>
            <a:grpSpLocks/>
          </p:cNvGrpSpPr>
          <p:nvPr/>
        </p:nvGrpSpPr>
        <p:grpSpPr bwMode="auto">
          <a:xfrm>
            <a:off x="8737768" y="4801504"/>
            <a:ext cx="347662" cy="695325"/>
            <a:chOff x="4730" y="2897"/>
            <a:chExt cx="219" cy="438"/>
          </a:xfrm>
        </p:grpSpPr>
        <p:sp>
          <p:nvSpPr>
            <p:cNvPr id="46120" name="Freeform 25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121" name="Group 26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22" name="AutoShape 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23" name="Rectangle 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24" name="Rectangle 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25" name="AutoShape 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26" name="Line 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27" name="Line 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28" name="Rectangle 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29" name="Rectangle 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6089" name="Group 35"/>
          <p:cNvGrpSpPr>
            <a:grpSpLocks/>
          </p:cNvGrpSpPr>
          <p:nvPr/>
        </p:nvGrpSpPr>
        <p:grpSpPr bwMode="auto">
          <a:xfrm>
            <a:off x="9733131" y="4612592"/>
            <a:ext cx="347663" cy="695325"/>
            <a:chOff x="4730" y="2897"/>
            <a:chExt cx="219" cy="438"/>
          </a:xfrm>
        </p:grpSpPr>
        <p:sp>
          <p:nvSpPr>
            <p:cNvPr id="46110" name="Freeform 36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111" name="Group 37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12" name="AutoShape 3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13" name="Rectangle 3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14" name="Rectangle 4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15" name="AutoShape 4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16" name="Line 4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17" name="Line 4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18" name="Rectangle 4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19" name="Rectangle 4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6090" name="Group 46"/>
          <p:cNvGrpSpPr>
            <a:grpSpLocks/>
          </p:cNvGrpSpPr>
          <p:nvPr/>
        </p:nvGrpSpPr>
        <p:grpSpPr bwMode="auto">
          <a:xfrm>
            <a:off x="8715543" y="3507692"/>
            <a:ext cx="347662" cy="695325"/>
            <a:chOff x="4730" y="2897"/>
            <a:chExt cx="219" cy="438"/>
          </a:xfrm>
        </p:grpSpPr>
        <p:sp>
          <p:nvSpPr>
            <p:cNvPr id="46100" name="Freeform 4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46101" name="Group 4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02" name="AutoShape 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03" name="Rectangle 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04" name="Rectangle 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05" name="AutoShape 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06" name="Line 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07" name="Line 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08" name="Rectangle 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46109" name="Rectangle 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091" name="Text Box 57"/>
          <p:cNvSpPr txBox="1">
            <a:spLocks noChangeArrowheads="1"/>
          </p:cNvSpPr>
          <p:nvPr/>
        </p:nvSpPr>
        <p:spPr bwMode="auto">
          <a:xfrm>
            <a:off x="8266062" y="1695768"/>
            <a:ext cx="146706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None/>
            </a:pPr>
            <a:r>
              <a:rPr lang="en-US" sz="1600" dirty="0">
                <a:solidFill>
                  <a:prstClr val="black"/>
                </a:solidFill>
                <a:latin typeface="Comic Sans MS" pitchFamily="66" charset="0"/>
              </a:rPr>
              <a:t>origin server </a:t>
            </a:r>
          </a:p>
        </p:txBody>
      </p:sp>
      <p:sp>
        <p:nvSpPr>
          <p:cNvPr id="46092" name="Text Box 58"/>
          <p:cNvSpPr txBox="1">
            <a:spLocks noChangeArrowheads="1"/>
          </p:cNvSpPr>
          <p:nvPr/>
        </p:nvSpPr>
        <p:spPr bwMode="auto">
          <a:xfrm>
            <a:off x="7799556" y="3137803"/>
            <a:ext cx="2295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504D"/>
              </a:buClr>
              <a:buSzPct val="85000"/>
              <a:buFont typeface="ZapfDingbats"/>
              <a:buNone/>
            </a:pPr>
            <a:r>
              <a:rPr lang="en-US" sz="1600">
                <a:solidFill>
                  <a:prstClr val="black"/>
                </a:solidFill>
                <a:latin typeface="Comic Sans MS" pitchFamily="66" charset="0"/>
              </a:rPr>
              <a:t>CDN distribution node</a:t>
            </a:r>
          </a:p>
        </p:txBody>
      </p:sp>
      <p:sp>
        <p:nvSpPr>
          <p:cNvPr id="46093" name="Line 59"/>
          <p:cNvSpPr>
            <a:spLocks noChangeShapeType="1"/>
          </p:cNvSpPr>
          <p:nvPr/>
        </p:nvSpPr>
        <p:spPr bwMode="auto">
          <a:xfrm>
            <a:off x="8820318" y="2671079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4" name="Line 60"/>
          <p:cNvSpPr>
            <a:spLocks noChangeShapeType="1"/>
          </p:cNvSpPr>
          <p:nvPr/>
        </p:nvSpPr>
        <p:spPr bwMode="auto">
          <a:xfrm flipH="1">
            <a:off x="7940844" y="4014104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5" name="Line 61"/>
          <p:cNvSpPr>
            <a:spLocks noChangeShapeType="1"/>
          </p:cNvSpPr>
          <p:nvPr/>
        </p:nvSpPr>
        <p:spPr bwMode="auto">
          <a:xfrm>
            <a:off x="8893343" y="4293503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6096" name="Line 62"/>
          <p:cNvSpPr>
            <a:spLocks noChangeShapeType="1"/>
          </p:cNvSpPr>
          <p:nvPr/>
        </p:nvSpPr>
        <p:spPr bwMode="auto">
          <a:xfrm>
            <a:off x="9112419" y="3988704"/>
            <a:ext cx="598487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04113" y="6041431"/>
            <a:ext cx="31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prstClr val="black"/>
                </a:solidFill>
              </a:rPr>
              <a:t>Video </a:t>
            </a:r>
            <a:r>
              <a:rPr lang="sv-SE" sz="1400" dirty="0" err="1">
                <a:solidFill>
                  <a:prstClr val="black"/>
                </a:solidFill>
              </a:rPr>
              <a:t>link</a:t>
            </a:r>
            <a:r>
              <a:rPr lang="sv-SE" sz="1400" dirty="0">
                <a:solidFill>
                  <a:prstClr val="black"/>
                </a:solidFill>
              </a:rPr>
              <a:t>: </a:t>
            </a:r>
            <a:r>
              <a:rPr lang="sv-SE" sz="1400" dirty="0">
                <a:solidFill>
                  <a:prstClr val="black"/>
                </a:solidFill>
                <a:hlinkClick r:id="rId2"/>
              </a:rPr>
              <a:t>http://vimeo.com/26469929</a:t>
            </a:r>
            <a:r>
              <a:rPr lang="sv-SE" sz="140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9544679" y="992580"/>
            <a:ext cx="25177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C00000"/>
                </a:solidFill>
              </a:rPr>
              <a:t>Resembles DNS and </a:t>
            </a:r>
            <a:r>
              <a:rPr lang="en-US" sz="1600" b="1" dirty="0">
                <a:solidFill>
                  <a:srgbClr val="C00000"/>
                </a:solidFill>
              </a:rPr>
              <a:t>overlay networks </a:t>
            </a:r>
            <a:r>
              <a:rPr lang="en-US" sz="1600" dirty="0">
                <a:solidFill>
                  <a:srgbClr val="C00000"/>
                </a:solidFill>
              </a:rPr>
              <a:t>in P2P applications!</a:t>
            </a:r>
          </a:p>
          <a:p>
            <a:pPr lvl="1"/>
            <a:endParaRPr lang="en-US" sz="1600" dirty="0">
              <a:solidFill>
                <a:srgbClr val="C00000"/>
              </a:solidFill>
            </a:endParaRPr>
          </a:p>
          <a:p>
            <a:pPr lvl="1"/>
            <a:r>
              <a:rPr lang="en-US" sz="1600" dirty="0" err="1" smtClean="0"/>
              <a:t>KanKan</a:t>
            </a:r>
            <a:r>
              <a:rPr lang="en-US" sz="1600" dirty="0" smtClean="0"/>
              <a:t> does use a mixed p2p &amp;CDN approach</a:t>
            </a:r>
          </a:p>
          <a:p>
            <a:pPr lvl="1"/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/>
      <p:bldP spid="46092" grpId="0"/>
      <p:bldP spid="46093" grpId="0" animBg="1"/>
      <p:bldP spid="46094" grpId="0" animBg="1"/>
      <p:bldP spid="46095" grpId="0" animBg="1"/>
      <p:bldP spid="46096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201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60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61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61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62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2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62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62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62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63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3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1970" name="Rectangle 2"/>
          <p:cNvSpPr txBox="1">
            <a:spLocks noChangeArrowheads="1"/>
          </p:cNvSpPr>
          <p:nvPr/>
        </p:nvSpPr>
        <p:spPr bwMode="auto">
          <a:xfrm>
            <a:off x="2027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v-SE" sz="4000">
                <a:solidFill>
                  <a:srgbClr val="000099"/>
                </a:solidFill>
                <a:latin typeface="Gill Sans MT" panose="020B0502020104020203" pitchFamily="34" charset="0"/>
              </a:rPr>
              <a:t>Content Distribution Networks </a:t>
            </a:r>
            <a:r>
              <a:rPr lang="en-US" altLang="sv-SE" sz="3600">
                <a:solidFill>
                  <a:srgbClr val="000099"/>
                </a:solidFill>
                <a:latin typeface="Gill Sans MT" panose="020B0502020104020203" pitchFamily="34" charset="0"/>
              </a:rPr>
              <a:t>(CDNs)</a:t>
            </a:r>
          </a:p>
        </p:txBody>
      </p:sp>
      <p:grpSp>
        <p:nvGrpSpPr>
          <p:cNvPr id="211972" name="Group 485"/>
          <p:cNvGrpSpPr>
            <a:grpSpLocks/>
          </p:cNvGrpSpPr>
          <p:nvPr/>
        </p:nvGrpSpPr>
        <p:grpSpPr bwMode="auto">
          <a:xfrm>
            <a:off x="2644455" y="3773226"/>
            <a:ext cx="7044059" cy="2764362"/>
            <a:chOff x="399121" y="1433583"/>
            <a:chExt cx="8437850" cy="5258268"/>
          </a:xfrm>
        </p:grpSpPr>
        <p:sp>
          <p:nvSpPr>
            <p:cNvPr id="212306" name="Freeform 84"/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07" name="Freeform 84"/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08" name="Freeform 84"/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09" name="Freeform 84"/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0" name="Freeform 84"/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1" name="Freeform 84"/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2" name="Freeform 84"/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3" name="Freeform 84"/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4" name="Freeform 84"/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5" name="Freeform 84"/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6" name="Freeform 84"/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7" name="Freeform 84"/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8" name="Freeform 84"/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19" name="Freeform 84"/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20" name="Freeform 84"/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21" name="Freeform 84"/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2322" name="TextBox 4"/>
            <p:cNvSpPr txBox="1">
              <a:spLocks noChangeArrowheads="1"/>
            </p:cNvSpPr>
            <p:nvPr/>
          </p:nvSpPr>
          <p:spPr bwMode="auto">
            <a:xfrm rot="307360">
              <a:off x="5241475" y="1433583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3" name="TextBox 179"/>
            <p:cNvSpPr txBox="1">
              <a:spLocks noChangeArrowheads="1"/>
            </p:cNvSpPr>
            <p:nvPr/>
          </p:nvSpPr>
          <p:spPr bwMode="auto">
            <a:xfrm rot="2829263">
              <a:off x="7390643" y="3033433"/>
              <a:ext cx="1034280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4" name="TextBox 180"/>
            <p:cNvSpPr txBox="1">
              <a:spLocks noChangeArrowheads="1"/>
            </p:cNvSpPr>
            <p:nvPr/>
          </p:nvSpPr>
          <p:spPr bwMode="auto">
            <a:xfrm rot="9845918">
              <a:off x="6341242" y="5649524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5" name="TextBox 181"/>
            <p:cNvSpPr txBox="1">
              <a:spLocks noChangeArrowheads="1"/>
            </p:cNvSpPr>
            <p:nvPr/>
          </p:nvSpPr>
          <p:spPr bwMode="auto">
            <a:xfrm rot="11651262">
              <a:off x="2063761" y="5696601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6" name="TextBox 182"/>
            <p:cNvSpPr txBox="1">
              <a:spLocks noChangeArrowheads="1"/>
            </p:cNvSpPr>
            <p:nvPr/>
          </p:nvSpPr>
          <p:spPr bwMode="auto">
            <a:xfrm rot="16607303">
              <a:off x="195355" y="3660810"/>
              <a:ext cx="1034280" cy="62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7" name="TextBox 183"/>
            <p:cNvSpPr txBox="1">
              <a:spLocks noChangeArrowheads="1"/>
            </p:cNvSpPr>
            <p:nvPr/>
          </p:nvSpPr>
          <p:spPr bwMode="auto">
            <a:xfrm rot="21079349">
              <a:off x="2482309" y="1498435"/>
              <a:ext cx="651327" cy="9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2328" name="Group 8"/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/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525" name="Group 133"/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60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60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60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602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03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212526" name="Straight Connector 10"/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/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/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/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/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/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/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/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/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/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9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9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94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95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536" name="Group 133"/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85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89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86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87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537" name="Group 133"/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77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81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78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79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538" name="Group 133"/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9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73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70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71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539" name="Group 133"/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6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62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63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540" name="Group 133"/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5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5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54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55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541" name="Group 133"/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45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49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46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47" name="Line 141"/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12329" name="Group 331"/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/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443" name="Group 133"/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9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23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20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21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212444" name="Straight Connector 334"/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/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/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/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/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/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/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/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/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/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1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12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13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454" name="Group 133"/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0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50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504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05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455" name="Group 133"/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95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499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496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97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456" name="Group 133"/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87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491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488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89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457" name="Group 133"/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9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483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480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81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458" name="Group 133"/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47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472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73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2459" name="Group 133"/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6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46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12464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65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330" name="Oval 417"/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grpSp>
          <p:nvGrpSpPr>
            <p:cNvPr id="212331" name="Group 133"/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243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43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12332" name="Straight Connector 419"/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/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/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/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/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/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/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/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/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243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43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2342" name="Group 133"/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242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42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2343" name="Group 133"/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241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4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2344" name="Group 133"/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240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40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2345" name="Group 133"/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23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39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2346" name="Group 133"/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39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239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39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2347" name="Group 133"/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238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38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12348" name="Straight Connector 12"/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/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/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/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/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/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/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/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/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/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/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/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/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/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/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/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/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cxnSp>
          <p:nvCxnSpPr>
            <p:cNvPr id="212365" name="Straight Connector 18"/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/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/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/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2369" name="Straight Connector 519"/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/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/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/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/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/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sp>
          <p:nvSpPr>
            <p:cNvPr id="212375" name="Oval 517"/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cxnSp>
          <p:nvCxnSpPr>
            <p:cNvPr id="212376" name="Straight Connector 39941"/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/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/>
          <p:cNvGrpSpPr>
            <a:grpSpLocks/>
          </p:cNvGrpSpPr>
          <p:nvPr/>
        </p:nvGrpSpPr>
        <p:grpSpPr bwMode="auto">
          <a:xfrm>
            <a:off x="1963738" y="4827588"/>
            <a:ext cx="874712" cy="506412"/>
            <a:chOff x="2889" y="1631"/>
            <a:chExt cx="980" cy="743"/>
          </a:xfrm>
        </p:grpSpPr>
        <p:sp>
          <p:nvSpPr>
            <p:cNvPr id="212304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sp>
          <p:nvSpPr>
            <p:cNvPr id="35249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 dirty="0">
                <a:solidFill>
                  <a:srgbClr val="00CC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1974" name="Line 424"/>
          <p:cNvSpPr>
            <a:spLocks noChangeShapeType="1"/>
          </p:cNvSpPr>
          <p:nvPr/>
        </p:nvSpPr>
        <p:spPr bwMode="auto">
          <a:xfrm flipV="1">
            <a:off x="2686051" y="5280026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4413" y="2065338"/>
            <a:ext cx="7772400" cy="130651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altLang="sv-SE" dirty="0" smtClean="0">
                <a:ea typeface="ＭＳ Ｐゴシック" panose="020B0600070205080204" pitchFamily="34" charset="-128"/>
              </a:rPr>
              <a:t>subscriber requests content from CDN</a:t>
            </a:r>
          </a:p>
        </p:txBody>
      </p:sp>
      <p:grpSp>
        <p:nvGrpSpPr>
          <p:cNvPr id="793" name="Group 792"/>
          <p:cNvGrpSpPr>
            <a:grpSpLocks/>
          </p:cNvGrpSpPr>
          <p:nvPr/>
        </p:nvGrpSpPr>
        <p:grpSpPr bwMode="auto">
          <a:xfrm>
            <a:off x="4745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7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7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7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7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7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8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28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8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8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9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9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8" name="Group 827"/>
          <p:cNvGrpSpPr>
            <a:grpSpLocks/>
          </p:cNvGrpSpPr>
          <p:nvPr/>
        </p:nvGrpSpPr>
        <p:grpSpPr bwMode="auto">
          <a:xfrm>
            <a:off x="5911851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3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4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4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25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5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5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5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5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6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6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63" name="Group 862"/>
          <p:cNvGrpSpPr>
            <a:grpSpLocks/>
          </p:cNvGrpSpPr>
          <p:nvPr/>
        </p:nvGrpSpPr>
        <p:grpSpPr bwMode="auto">
          <a:xfrm>
            <a:off x="6608763" y="5611814"/>
            <a:ext cx="347662" cy="681037"/>
            <a:chOff x="7923189" y="2486664"/>
            <a:chExt cx="360377" cy="884585"/>
          </a:xfrm>
        </p:grpSpPr>
        <p:pic>
          <p:nvPicPr>
            <p:cNvPr id="21220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0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0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0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0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0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21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2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1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2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22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2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98" name="Group 897"/>
          <p:cNvGrpSpPr>
            <a:grpSpLocks/>
          </p:cNvGrpSpPr>
          <p:nvPr/>
        </p:nvGrpSpPr>
        <p:grpSpPr bwMode="auto">
          <a:xfrm>
            <a:off x="7591426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7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7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7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0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8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18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8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8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8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9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33" name="Group 932"/>
          <p:cNvGrpSpPr>
            <a:grpSpLocks/>
          </p:cNvGrpSpPr>
          <p:nvPr/>
        </p:nvGrpSpPr>
        <p:grpSpPr bwMode="auto">
          <a:xfrm>
            <a:off x="3646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37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38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39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40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1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7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2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3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5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4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45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6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3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7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148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1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9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0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51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52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3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54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5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6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7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58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9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1981" name="Group 15"/>
          <p:cNvGrpSpPr>
            <a:grpSpLocks/>
          </p:cNvGrpSpPr>
          <p:nvPr/>
        </p:nvGrpSpPr>
        <p:grpSpPr bwMode="auto">
          <a:xfrm>
            <a:off x="9231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/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71" name="Rectangle 251"/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04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05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74" name="Rectangle 254"/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7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/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1" name="AutoShape 257"/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6" name="Rectangle 258"/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9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9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8" name="Rectangle 262"/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9" name="Rectangle 263"/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12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7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113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114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/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AutoShape 270"/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" name="Rectangle 271"/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6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117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86" name="Oval 274"/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9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AutoShape 276"/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9" name="AutoShape 277"/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0" name="Oval 278"/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1" name="Oval 279"/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2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3" name="Rectangle 281"/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6" name="Group 249"/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04" name="Rectangle 251"/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72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73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07" name="Rectangle 254"/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5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4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09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7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2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1" name="Rectangle 262"/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2" name="Rectangle 263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80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0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81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082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8" name="AutoShape 270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6" name="Rectangle 271"/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4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85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19" name="Oval 274"/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7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21" name="AutoShape 276"/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2" name="AutoShape 277"/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3" name="Oval 278"/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" name="Oval 279"/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" name="Oval 280"/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6" name="Rectangle 281"/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7" name="Group 249"/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37" name="Rectangle 251"/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40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41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40" name="Rectangle 25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3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7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2" name="Rectangle 258"/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5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/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5" name="AutoShape 261"/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4" name="Rectangle 262"/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45" name="Rectangle 263"/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8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/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3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49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050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1" name="AutoShape 270"/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9" name="Rectangle 271"/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2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53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52" name="Oval 274"/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5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054" name="AutoShape 276"/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5" name="AutoShape 277"/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6" name="Oval 278"/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7" name="Oval 279"/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8" name="Oval 280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9" name="Rectangle 281"/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69" name="Group 1068"/>
          <p:cNvGrpSpPr>
            <a:grpSpLocks/>
          </p:cNvGrpSpPr>
          <p:nvPr/>
        </p:nvGrpSpPr>
        <p:grpSpPr bwMode="auto">
          <a:xfrm>
            <a:off x="8710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0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0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0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0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0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1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201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1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1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202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02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751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/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pic>
          <p:nvPicPr>
            <p:cNvPr id="211999" name="Picture 18" descr="madma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/>
          <p:cNvSpPr txBox="1">
            <a:spLocks/>
          </p:cNvSpPr>
          <p:nvPr/>
        </p:nvSpPr>
        <p:spPr bwMode="auto">
          <a:xfrm>
            <a:off x="2239963" y="1265238"/>
            <a:ext cx="7772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sv-SE" sz="2800" dirty="0">
                <a:solidFill>
                  <a:srgbClr val="000000"/>
                </a:solidFill>
                <a:latin typeface="Gill Sans MT" panose="020B0502020104020203" pitchFamily="34" charset="0"/>
              </a:rPr>
              <a:t>CDN: stores copies of content at CDN nodes 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e.g. Netflix stores copies of </a:t>
            </a:r>
            <a:r>
              <a:rPr lang="en-US" altLang="sv-SE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MadMen</a:t>
            </a:r>
            <a:endParaRPr lang="en-US" altLang="sv-SE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58926" y="5030789"/>
            <a:ext cx="1857375" cy="338137"/>
            <a:chOff x="5957397" y="-30236"/>
            <a:chExt cx="1857399" cy="338554"/>
          </a:xfrm>
        </p:grpSpPr>
        <p:sp>
          <p:nvSpPr>
            <p:cNvPr id="211995" name="Rectangle 20"/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sp>
          <p:nvSpPr>
            <p:cNvPr id="211996" name="TextBox 21"/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1600">
                  <a:solidFill>
                    <a:srgbClr val="FFFFFF"/>
                  </a:solidFill>
                </a:rPr>
                <a:t>where</a:t>
              </a:r>
              <a:r>
                <a:rPr lang="en-US" altLang="en-US" sz="1600">
                  <a:solidFill>
                    <a:srgbClr val="FFFFFF"/>
                  </a:solidFill>
                </a:rPr>
                <a:t>’</a:t>
              </a:r>
              <a:r>
                <a:rPr lang="en-US" altLang="sv-SE" sz="1600">
                  <a:solidFill>
                    <a:srgbClr val="FFFFFF"/>
                  </a:solidFill>
                </a:rPr>
                <a:t>s Madmen?</a:t>
              </a:r>
            </a:p>
          </p:txBody>
        </p:sp>
      </p:grpSp>
      <p:grpSp>
        <p:nvGrpSpPr>
          <p:cNvPr id="1113" name="Group 1112"/>
          <p:cNvGrpSpPr>
            <a:grpSpLocks/>
          </p:cNvGrpSpPr>
          <p:nvPr/>
        </p:nvGrpSpPr>
        <p:grpSpPr bwMode="auto">
          <a:xfrm>
            <a:off x="8785226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/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sp>
          <p:nvSpPr>
            <p:cNvPr id="211994" name="TextBox 1114"/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sv-SE" sz="1600">
                  <a:solidFill>
                    <a:srgbClr val="FFFFFF"/>
                  </a:solidFill>
                </a:rPr>
                <a:t>manifest file</a:t>
              </a:r>
            </a:p>
          </p:txBody>
        </p:sp>
      </p:grpSp>
      <p:sp>
        <p:nvSpPr>
          <p:cNvPr id="28" name="Freeform 27"/>
          <p:cNvSpPr>
            <a:spLocks/>
          </p:cNvSpPr>
          <p:nvPr/>
        </p:nvSpPr>
        <p:spPr bwMode="auto">
          <a:xfrm>
            <a:off x="2598738" y="4243388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1" name="Freeform 1120"/>
          <p:cNvSpPr>
            <a:spLocks/>
          </p:cNvSpPr>
          <p:nvPr/>
        </p:nvSpPr>
        <p:spPr bwMode="auto">
          <a:xfrm flipV="1">
            <a:off x="2624139" y="5127626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22" name="Content Placeholder 12"/>
          <p:cNvSpPr txBox="1">
            <a:spLocks/>
          </p:cNvSpPr>
          <p:nvPr/>
        </p:nvSpPr>
        <p:spPr bwMode="auto">
          <a:xfrm>
            <a:off x="2295526" y="2505075"/>
            <a:ext cx="7650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directed to nearby copy, retrieves content</a:t>
            </a:r>
          </a:p>
          <a:p>
            <a:pPr marL="457200" lvl="1" indent="0"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3" name="Content Placeholder 12"/>
          <p:cNvSpPr txBox="1">
            <a:spLocks/>
          </p:cNvSpPr>
          <p:nvPr/>
        </p:nvSpPr>
        <p:spPr bwMode="auto">
          <a:xfrm>
            <a:off x="2311400" y="2852739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may choose different copy </a:t>
            </a:r>
            <a:r>
              <a:rPr lang="en-US" i="1" dirty="0">
                <a:solidFill>
                  <a:srgbClr val="000000"/>
                </a:solidFill>
              </a:rPr>
              <a:t>if network path congested</a:t>
            </a:r>
          </a:p>
          <a:p>
            <a:pPr marL="457200" lvl="1" indent="0"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199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8972EB-147E-4930-B035-5943048C8B0A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45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214E-6 3.59408E-6 L 0.11335 -0.02916 L 0.14356 -0.02685 L 0.31852 0.00185 L 0.46138 -0.03078 L 0.55164 -0.00486 L 0.62333 0.0155 L 0.72418 -0.01088 L 0.77539 -0.05508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1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46 L -0.12238 0.06989 L -0.2812 0.02152 L -0.43152 0.0523 L -0.6367 0.028 L -0.76549 0.05462 " pathEditMode="relative" rAng="0" ptsTypes="AAAAAA">
                                      <p:cBhvr>
                                        <p:cTn id="56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18" y="3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8" grpId="0" animBg="1"/>
      <p:bldP spid="28" grpId="1" animBg="1"/>
      <p:bldP spid="1121" grpId="0" animBg="1"/>
      <p:bldP spid="1122" grpId="0"/>
      <p:bldP spid="11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287"/>
          <p:cNvSpPr>
            <a:spLocks/>
          </p:cNvSpPr>
          <p:nvPr/>
        </p:nvSpPr>
        <p:spPr bwMode="auto">
          <a:xfrm rot="5400000">
            <a:off x="1293019" y="4092054"/>
            <a:ext cx="2554288" cy="1422400"/>
          </a:xfrm>
          <a:custGeom>
            <a:avLst/>
            <a:gdLst>
              <a:gd name="T0" fmla="*/ 1601298 w 10000"/>
              <a:gd name="T1" fmla="*/ 17928 h 10000"/>
              <a:gd name="T2" fmla="*/ 954649 w 10000"/>
              <a:gd name="T3" fmla="*/ 107567 h 10000"/>
              <a:gd name="T4" fmla="*/ 481922 w 10000"/>
              <a:gd name="T5" fmla="*/ 212715 h 10000"/>
              <a:gd name="T6" fmla="*/ 160641 w 10000"/>
              <a:gd name="T7" fmla="*/ 255115 h 10000"/>
              <a:gd name="T8" fmla="*/ 32690 w 10000"/>
              <a:gd name="T9" fmla="*/ 628469 h 10000"/>
              <a:gd name="T10" fmla="*/ 22730 w 10000"/>
              <a:gd name="T11" fmla="*/ 974362 h 10000"/>
              <a:gd name="T12" fmla="*/ 308256 w 10000"/>
              <a:gd name="T13" fmla="*/ 1038389 h 10000"/>
              <a:gd name="T14" fmla="*/ 1125250 w 10000"/>
              <a:gd name="T15" fmla="*/ 1038389 h 10000"/>
              <a:gd name="T16" fmla="*/ 1475901 w 10000"/>
              <a:gd name="T17" fmla="*/ 1179251 h 10000"/>
              <a:gd name="T18" fmla="*/ 1861796 w 10000"/>
              <a:gd name="T19" fmla="*/ 1397088 h 10000"/>
              <a:gd name="T20" fmla="*/ 2157538 w 10000"/>
              <a:gd name="T21" fmla="*/ 1405625 h 10000"/>
              <a:gd name="T22" fmla="*/ 2362872 w 10000"/>
              <a:gd name="T23" fmla="*/ 1281695 h 10000"/>
              <a:gd name="T24" fmla="*/ 2462985 w 10000"/>
              <a:gd name="T25" fmla="*/ 944624 h 10000"/>
              <a:gd name="T26" fmla="*/ 2528110 w 10000"/>
              <a:gd name="T27" fmla="*/ 615663 h 10000"/>
              <a:gd name="T28" fmla="*/ 2538325 w 10000"/>
              <a:gd name="T29" fmla="*/ 222817 h 10000"/>
              <a:gd name="T30" fmla="*/ 2317668 w 10000"/>
              <a:gd name="T31" fmla="*/ 30733 h 10000"/>
              <a:gd name="T32" fmla="*/ 1921813 w 10000"/>
              <a:gd name="T33" fmla="*/ 711 h 10000"/>
              <a:gd name="T34" fmla="*/ 1601298 w 10000"/>
              <a:gd name="T35" fmla="*/ 17928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54274" name="Freeform 1287"/>
          <p:cNvSpPr>
            <a:spLocks/>
          </p:cNvSpPr>
          <p:nvPr/>
        </p:nvSpPr>
        <p:spPr bwMode="auto">
          <a:xfrm>
            <a:off x="4346576" y="4967560"/>
            <a:ext cx="3133725" cy="1422400"/>
          </a:xfrm>
          <a:custGeom>
            <a:avLst/>
            <a:gdLst>
              <a:gd name="T0" fmla="*/ 1964395 w 10000"/>
              <a:gd name="T1" fmla="*/ 17928 h 10000"/>
              <a:gd name="T2" fmla="*/ 1171118 w 10000"/>
              <a:gd name="T3" fmla="*/ 107567 h 10000"/>
              <a:gd name="T4" fmla="*/ 591198 w 10000"/>
              <a:gd name="T5" fmla="*/ 212715 h 10000"/>
              <a:gd name="T6" fmla="*/ 197066 w 10000"/>
              <a:gd name="T7" fmla="*/ 255115 h 10000"/>
              <a:gd name="T8" fmla="*/ 40102 w 10000"/>
              <a:gd name="T9" fmla="*/ 628469 h 10000"/>
              <a:gd name="T10" fmla="*/ 27884 w 10000"/>
              <a:gd name="T11" fmla="*/ 974362 h 10000"/>
              <a:gd name="T12" fmla="*/ 378154 w 10000"/>
              <a:gd name="T13" fmla="*/ 1038389 h 10000"/>
              <a:gd name="T14" fmla="*/ 1380402 w 10000"/>
              <a:gd name="T15" fmla="*/ 1038389 h 10000"/>
              <a:gd name="T16" fmla="*/ 1810564 w 10000"/>
              <a:gd name="T17" fmla="*/ 1179251 h 10000"/>
              <a:gd name="T18" fmla="*/ 2283961 w 10000"/>
              <a:gd name="T19" fmla="*/ 1397088 h 10000"/>
              <a:gd name="T20" fmla="*/ 2646763 w 10000"/>
              <a:gd name="T21" fmla="*/ 1405625 h 10000"/>
              <a:gd name="T22" fmla="*/ 2898657 w 10000"/>
              <a:gd name="T23" fmla="*/ 1281695 h 10000"/>
              <a:gd name="T24" fmla="*/ 3021471 w 10000"/>
              <a:gd name="T25" fmla="*/ 944624 h 10000"/>
              <a:gd name="T26" fmla="*/ 3101363 w 10000"/>
              <a:gd name="T27" fmla="*/ 615663 h 10000"/>
              <a:gd name="T28" fmla="*/ 3113895 w 10000"/>
              <a:gd name="T29" fmla="*/ 222817 h 10000"/>
              <a:gd name="T30" fmla="*/ 2843203 w 10000"/>
              <a:gd name="T31" fmla="*/ 30733 h 10000"/>
              <a:gd name="T32" fmla="*/ 2357587 w 10000"/>
              <a:gd name="T33" fmla="*/ 711 h 10000"/>
              <a:gd name="T34" fmla="*/ 1964395 w 10000"/>
              <a:gd name="T35" fmla="*/ 17928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228600"/>
            <a:ext cx="8470900" cy="608112"/>
          </a:xfrm>
        </p:spPr>
        <p:txBody>
          <a:bodyPr/>
          <a:lstStyle/>
          <a:p>
            <a:r>
              <a:rPr lang="en-US" sz="4000" dirty="0"/>
              <a:t>CDN: </a:t>
            </a:r>
            <a:r>
              <a:rPr lang="en-US" altLang="en-US" sz="4000" dirty="0"/>
              <a:t>“</a:t>
            </a:r>
            <a:r>
              <a:rPr lang="en-US" sz="4000" dirty="0"/>
              <a:t>simple</a:t>
            </a:r>
            <a:r>
              <a:rPr lang="en-US" altLang="en-US" sz="4000" dirty="0"/>
              <a:t>”</a:t>
            </a:r>
            <a:r>
              <a:rPr lang="en-US" sz="4000" dirty="0"/>
              <a:t> content access scenario</a:t>
            </a:r>
          </a:p>
        </p:txBody>
      </p:sp>
      <p:sp>
        <p:nvSpPr>
          <p:cNvPr id="5427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5643" y="6520260"/>
            <a:ext cx="730424" cy="365125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08B89B5-5BD9-4B94-BF21-0A73BADA0F73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46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4278" name="Group 249"/>
          <p:cNvGrpSpPr>
            <a:grpSpLocks/>
          </p:cNvGrpSpPr>
          <p:nvPr/>
        </p:nvGrpSpPr>
        <p:grpSpPr bwMode="auto">
          <a:xfrm>
            <a:off x="2459038" y="3738836"/>
            <a:ext cx="463550" cy="638175"/>
            <a:chOff x="4140" y="429"/>
            <a:chExt cx="1425" cy="2396"/>
          </a:xfrm>
        </p:grpSpPr>
        <p:sp>
          <p:nvSpPr>
            <p:cNvPr id="5445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2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5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45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5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5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2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5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9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6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46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grpSp>
          <p:nvGrpSpPr>
            <p:cNvPr id="5446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6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46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27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6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2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33589" y="980729"/>
            <a:ext cx="825283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Bob (client) requests video http://</a:t>
            </a:r>
            <a:r>
              <a:rPr lang="en-US" sz="24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netcinema.com</a:t>
            </a: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/6Y7B23V</a:t>
            </a:r>
          </a:p>
          <a:p>
            <a:pPr marL="457200" indent="-457200" eaLnBrk="0" hangingPunct="0">
              <a:buClr>
                <a:srgbClr val="2D2DB9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video stored in CDN at http://</a:t>
            </a:r>
            <a:r>
              <a:rPr lang="en-US" sz="24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KingCDN.com</a:t>
            </a: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/NetC6y&amp;B23V</a:t>
            </a:r>
          </a:p>
        </p:txBody>
      </p:sp>
      <p:sp>
        <p:nvSpPr>
          <p:cNvPr id="54281" name="TextBox 4"/>
          <p:cNvSpPr txBox="1">
            <a:spLocks noChangeArrowheads="1"/>
          </p:cNvSpPr>
          <p:nvPr/>
        </p:nvSpPr>
        <p:spPr bwMode="auto">
          <a:xfrm>
            <a:off x="1677989" y="4313510"/>
            <a:ext cx="165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>
                <a:solidFill>
                  <a:srgbClr val="000000"/>
                </a:solidFill>
                <a:latin typeface="Arial Narrow" pitchFamily="34" charset="0"/>
              </a:rPr>
              <a:t>netcinema.com</a:t>
            </a: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54282" name="Group 542"/>
          <p:cNvGrpSpPr>
            <a:grpSpLocks/>
          </p:cNvGrpSpPr>
          <p:nvPr/>
        </p:nvGrpSpPr>
        <p:grpSpPr bwMode="auto">
          <a:xfrm>
            <a:off x="4533901" y="2125936"/>
            <a:ext cx="963613" cy="835025"/>
            <a:chOff x="-44" y="1473"/>
            <a:chExt cx="981" cy="1105"/>
          </a:xfrm>
        </p:grpSpPr>
        <p:pic>
          <p:nvPicPr>
            <p:cNvPr id="5445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5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</p:grpSp>
      <p:grpSp>
        <p:nvGrpSpPr>
          <p:cNvPr id="54283" name="Group 249"/>
          <p:cNvGrpSpPr>
            <a:grpSpLocks/>
          </p:cNvGrpSpPr>
          <p:nvPr/>
        </p:nvGrpSpPr>
        <p:grpSpPr bwMode="auto">
          <a:xfrm>
            <a:off x="4759325" y="5285060"/>
            <a:ext cx="463550" cy="636588"/>
            <a:chOff x="4140" y="429"/>
            <a:chExt cx="1425" cy="2396"/>
          </a:xfrm>
        </p:grpSpPr>
        <p:sp>
          <p:nvSpPr>
            <p:cNvPr id="544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3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4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6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3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8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0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9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4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grpSp>
          <p:nvGrpSpPr>
            <p:cNvPr id="544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6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4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68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7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1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2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3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4" name="Group 249"/>
          <p:cNvGrpSpPr>
            <a:grpSpLocks/>
          </p:cNvGrpSpPr>
          <p:nvPr/>
        </p:nvGrpSpPr>
        <p:grpSpPr bwMode="auto">
          <a:xfrm>
            <a:off x="2524125" y="5004074"/>
            <a:ext cx="463550" cy="636587"/>
            <a:chOff x="4140" y="429"/>
            <a:chExt cx="1425" cy="2396"/>
          </a:xfrm>
        </p:grpSpPr>
        <p:sp>
          <p:nvSpPr>
            <p:cNvPr id="5438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86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8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38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89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4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3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1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2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9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grpSp>
          <p:nvGrpSpPr>
            <p:cNvPr id="5439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9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0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0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40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01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0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03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5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6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7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8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5" name="Group 249"/>
          <p:cNvGrpSpPr>
            <a:grpSpLocks/>
          </p:cNvGrpSpPr>
          <p:nvPr/>
        </p:nvGrpSpPr>
        <p:grpSpPr bwMode="auto">
          <a:xfrm>
            <a:off x="6810375" y="5216799"/>
            <a:ext cx="463550" cy="638175"/>
            <a:chOff x="4140" y="429"/>
            <a:chExt cx="1425" cy="2396"/>
          </a:xfrm>
        </p:grpSpPr>
        <p:sp>
          <p:nvSpPr>
            <p:cNvPr id="5435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1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5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35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22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5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4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6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6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7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6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6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5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6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grpSp>
          <p:nvGrpSpPr>
            <p:cNvPr id="5436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2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3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6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36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3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7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7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8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0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1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6" name="Group 249"/>
          <p:cNvGrpSpPr>
            <a:grpSpLocks/>
          </p:cNvGrpSpPr>
          <p:nvPr/>
        </p:nvGrpSpPr>
        <p:grpSpPr bwMode="auto">
          <a:xfrm>
            <a:off x="6246813" y="3457849"/>
            <a:ext cx="463550" cy="636587"/>
            <a:chOff x="4140" y="429"/>
            <a:chExt cx="1425" cy="2396"/>
          </a:xfrm>
        </p:grpSpPr>
        <p:sp>
          <p:nvSpPr>
            <p:cNvPr id="5432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52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2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32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55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2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7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2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0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9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0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3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8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3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grpSp>
          <p:nvGrpSpPr>
            <p:cNvPr id="5433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6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6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3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33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67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3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16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0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1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2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4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4287" name="TextBox 182"/>
          <p:cNvSpPr txBox="1">
            <a:spLocks noChangeArrowheads="1"/>
          </p:cNvSpPr>
          <p:nvPr/>
        </p:nvSpPr>
        <p:spPr bwMode="auto">
          <a:xfrm>
            <a:off x="4508501" y="5875610"/>
            <a:ext cx="155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>
                <a:solidFill>
                  <a:srgbClr val="000000"/>
                </a:solidFill>
                <a:latin typeface="Arial Narrow" pitchFamily="34" charset="0"/>
              </a:rPr>
              <a:t>KingCDN.com</a:t>
            </a: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5428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060848"/>
            <a:ext cx="53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5" name="Group 61444"/>
          <p:cNvGrpSpPr>
            <a:grpSpLocks/>
          </p:cNvGrpSpPr>
          <p:nvPr/>
        </p:nvGrpSpPr>
        <p:grpSpPr bwMode="auto">
          <a:xfrm>
            <a:off x="3014664" y="2705374"/>
            <a:ext cx="1628775" cy="1063625"/>
            <a:chOff x="1490926" y="3037262"/>
            <a:chExt cx="1628976" cy="1063042"/>
          </a:xfrm>
        </p:grpSpPr>
        <p:cxnSp>
          <p:nvCxnSpPr>
            <p:cNvPr id="54318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319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69332"/>
              <a:chOff x="7454630" y="3313376"/>
              <a:chExt cx="317511" cy="369332"/>
            </a:xfrm>
          </p:grpSpPr>
          <p:sp>
            <p:nvSpPr>
              <p:cNvPr id="54320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54321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1858964" y="2117619"/>
            <a:ext cx="2862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1. Bob gets </a:t>
            </a:r>
            <a:r>
              <a:rPr lang="en-US" sz="1800" i="0">
                <a:solidFill>
                  <a:srgbClr val="000000"/>
                </a:solidFill>
                <a:latin typeface="Arial Narrow" pitchFamily="34" charset="0"/>
              </a:rPr>
              <a:t>URL </a:t>
            </a:r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</a:rPr>
              <a:t>for </a:t>
            </a:r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video http://netcinema.com/6Y7B23V</a:t>
            </a:r>
          </a:p>
          <a:p>
            <a:pPr eaLnBrk="0" hangingPunct="0"/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from netcinema.com </a:t>
            </a:r>
          </a:p>
          <a:p>
            <a:pPr eaLnBrk="0" hangingPunct="0"/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web page</a:t>
            </a:r>
          </a:p>
        </p:txBody>
      </p:sp>
      <p:grpSp>
        <p:nvGrpSpPr>
          <p:cNvPr id="61448" name="Group 61447"/>
          <p:cNvGrpSpPr>
            <a:grpSpLocks/>
          </p:cNvGrpSpPr>
          <p:nvPr/>
        </p:nvGrpSpPr>
        <p:grpSpPr bwMode="auto">
          <a:xfrm>
            <a:off x="5443539" y="2894286"/>
            <a:ext cx="714375" cy="684213"/>
            <a:chOff x="3924463" y="3239045"/>
            <a:chExt cx="713539" cy="684908"/>
          </a:xfrm>
        </p:grpSpPr>
        <p:cxnSp>
          <p:nvCxnSpPr>
            <p:cNvPr id="54314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315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69332"/>
              <a:chOff x="7408615" y="3244352"/>
              <a:chExt cx="322117" cy="369332"/>
            </a:xfrm>
          </p:grpSpPr>
          <p:sp>
            <p:nvSpPr>
              <p:cNvPr id="54316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54317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5895975" y="2649811"/>
            <a:ext cx="384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 Narrow" pitchFamily="34" charset="0"/>
              </a:rPr>
              <a:t>2. resolve http://netcinema.com/6Y7B23V</a:t>
            </a:r>
          </a:p>
          <a:p>
            <a:pPr eaLnBrk="0" hangingPunct="0"/>
            <a:r>
              <a:rPr lang="en-US" sz="1800" i="0">
                <a:solidFill>
                  <a:srgbClr val="000000"/>
                </a:solidFill>
                <a:latin typeface="Arial Narrow" pitchFamily="34" charset="0"/>
              </a:rPr>
              <a:t>via Bob</a:t>
            </a:r>
            <a:r>
              <a:rPr lang="en-US" altLang="en-US" sz="1800" i="0">
                <a:solidFill>
                  <a:srgbClr val="000000"/>
                </a:solidFill>
                <a:latin typeface="Arial Narrow" pitchFamily="34" charset="0"/>
              </a:rPr>
              <a:t>’</a:t>
            </a:r>
            <a:r>
              <a:rPr lang="en-US" sz="1800" i="0">
                <a:solidFill>
                  <a:srgbClr val="000000"/>
                </a:solidFill>
                <a:latin typeface="Arial Narrow" pitchFamily="34" charset="0"/>
              </a:rPr>
              <a:t>s local DNS</a:t>
            </a:r>
          </a:p>
        </p:txBody>
      </p:sp>
      <p:sp>
        <p:nvSpPr>
          <p:cNvPr id="54293" name="TextBox 201"/>
          <p:cNvSpPr txBox="1">
            <a:spLocks noChangeArrowheads="1"/>
          </p:cNvSpPr>
          <p:nvPr/>
        </p:nvSpPr>
        <p:spPr bwMode="auto">
          <a:xfrm>
            <a:off x="1901826" y="5564461"/>
            <a:ext cx="177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>
                <a:solidFill>
                  <a:srgbClr val="000000"/>
                </a:solidFill>
                <a:latin typeface="Arial Narrow" pitchFamily="34" charset="0"/>
              </a:rPr>
              <a:t>netcinema</a:t>
            </a:r>
            <a:r>
              <a:rPr lang="en-US" altLang="en-US" sz="2000" i="0">
                <a:solidFill>
                  <a:srgbClr val="000000"/>
                </a:solidFill>
                <a:latin typeface="Arial Narrow" pitchFamily="34" charset="0"/>
              </a:rPr>
              <a:t>’</a:t>
            </a:r>
            <a:r>
              <a:rPr lang="en-US" sz="2000" i="0">
                <a:solidFill>
                  <a:srgbClr val="000000"/>
                </a:solidFill>
                <a:latin typeface="Arial Narrow" pitchFamily="34" charset="0"/>
              </a:rPr>
              <a:t>s</a:t>
            </a:r>
          </a:p>
          <a:p>
            <a:pPr eaLnBrk="0" hangingPunct="0"/>
            <a:r>
              <a:rPr lang="en-US" sz="2000" i="0">
                <a:solidFill>
                  <a:srgbClr val="000000"/>
                </a:solidFill>
                <a:latin typeface="Arial Narrow" pitchFamily="34" charset="0"/>
              </a:rPr>
              <a:t>authorative DNS</a:t>
            </a: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3136900" y="3827736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3117850" y="3937273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" name="Group 204"/>
          <p:cNvGrpSpPr>
            <a:grpSpLocks/>
          </p:cNvGrpSpPr>
          <p:nvPr/>
        </p:nvGrpSpPr>
        <p:grpSpPr bwMode="auto">
          <a:xfrm>
            <a:off x="3362325" y="4886598"/>
            <a:ext cx="317500" cy="368300"/>
            <a:chOff x="7454630" y="3313376"/>
            <a:chExt cx="317511" cy="369332"/>
          </a:xfrm>
        </p:grpSpPr>
        <p:sp>
          <p:nvSpPr>
            <p:cNvPr id="54312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313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3332163" y="4261123"/>
            <a:ext cx="3200400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3. </a:t>
            </a:r>
            <a:r>
              <a:rPr lang="en-US" sz="1800" i="0" dirty="0" err="1">
                <a:solidFill>
                  <a:srgbClr val="C00000"/>
                </a:solidFill>
                <a:latin typeface="Arial Narrow" pitchFamily="34" charset="0"/>
              </a:rPr>
              <a:t>netcinema</a:t>
            </a:r>
            <a:r>
              <a:rPr lang="en-US" altLang="en-US" sz="1800" i="0" dirty="0" err="1">
                <a:solidFill>
                  <a:srgbClr val="C00000"/>
                </a:solidFill>
                <a:latin typeface="Arial Narrow" pitchFamily="34" charset="0"/>
              </a:rPr>
              <a:t>’</a:t>
            </a:r>
            <a:r>
              <a:rPr lang="en-US" sz="1800" i="0" dirty="0" err="1">
                <a:solidFill>
                  <a:srgbClr val="C00000"/>
                </a:solidFill>
                <a:latin typeface="Arial Narrow" pitchFamily="34" charset="0"/>
              </a:rPr>
              <a:t>s</a:t>
            </a:r>
            <a:r>
              <a:rPr lang="en-US" sz="1800" i="0" dirty="0">
                <a:solidFill>
                  <a:srgbClr val="C00000"/>
                </a:solidFill>
                <a:latin typeface="Arial Narrow" pitchFamily="34" charset="0"/>
              </a:rPr>
              <a:t> DNS returns URL </a:t>
            </a:r>
          </a:p>
          <a:p>
            <a:pPr eaLnBrk="0" hangingPunct="0"/>
            <a:r>
              <a:rPr lang="en-US" sz="1800" i="0" dirty="0">
                <a:solidFill>
                  <a:srgbClr val="C00000"/>
                </a:solidFill>
                <a:latin typeface="Arial Narrow" pitchFamily="34" charset="0"/>
              </a:rPr>
              <a:t>http://KingCDN.com/NetC6y&amp;B</a:t>
            </a:r>
            <a:r>
              <a:rPr lang="en-US" sz="2000" i="0" dirty="0">
                <a:solidFill>
                  <a:srgbClr val="C00000"/>
                </a:solidFill>
                <a:latin typeface="Arial Narrow" pitchFamily="34" charset="0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6556376" y="4143649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6651626" y="4154760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oup 212"/>
          <p:cNvGrpSpPr>
            <a:grpSpLocks/>
          </p:cNvGrpSpPr>
          <p:nvPr/>
        </p:nvGrpSpPr>
        <p:grpSpPr bwMode="auto">
          <a:xfrm>
            <a:off x="6640513" y="4396060"/>
            <a:ext cx="317500" cy="369888"/>
            <a:chOff x="7454630" y="3313376"/>
            <a:chExt cx="317511" cy="369332"/>
          </a:xfrm>
        </p:grpSpPr>
        <p:sp>
          <p:nvSpPr>
            <p:cNvPr id="54310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311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7075488" y="3572148"/>
            <a:ext cx="39243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4&amp;5. </a:t>
            </a:r>
            <a:r>
              <a:rPr lang="en-US" sz="1800" i="0" dirty="0">
                <a:solidFill>
                  <a:srgbClr val="C00000"/>
                </a:solidFill>
                <a:latin typeface="Arial Narrow" pitchFamily="34" charset="0"/>
              </a:rPr>
              <a:t>Resolve </a:t>
            </a:r>
          </a:p>
          <a:p>
            <a:pPr eaLnBrk="0" hangingPunct="0"/>
            <a:r>
              <a:rPr lang="en-US" sz="1800" i="0" dirty="0">
                <a:solidFill>
                  <a:srgbClr val="C00000"/>
                </a:solidFill>
                <a:latin typeface="Arial Narrow" pitchFamily="34" charset="0"/>
              </a:rPr>
              <a:t>http://KingCDN.com/NetC6y&amp;B23</a:t>
            </a:r>
          </a:p>
          <a:p>
            <a:pPr eaLnBrk="0" hangingPunct="0"/>
            <a:r>
              <a:rPr lang="en-US" sz="1800" i="0" dirty="0">
                <a:solidFill>
                  <a:srgbClr val="C00000"/>
                </a:solidFill>
                <a:latin typeface="Arial Narrow" pitchFamily="34" charset="0"/>
              </a:rPr>
              <a:t>via </a:t>
            </a:r>
            <a:r>
              <a:rPr lang="en-US" sz="1800" i="0" dirty="0" err="1">
                <a:solidFill>
                  <a:srgbClr val="C00000"/>
                </a:solidFill>
                <a:latin typeface="Arial Narrow" pitchFamily="34" charset="0"/>
              </a:rPr>
              <a:t>KingCDN</a:t>
            </a:r>
            <a:r>
              <a:rPr lang="en-US" altLang="en-US" sz="1800" i="0" dirty="0" err="1">
                <a:solidFill>
                  <a:srgbClr val="C00000"/>
                </a:solidFill>
                <a:latin typeface="Arial Narrow" pitchFamily="34" charset="0"/>
              </a:rPr>
              <a:t>’</a:t>
            </a:r>
            <a:r>
              <a:rPr lang="en-US" sz="1800" i="0" dirty="0" err="1">
                <a:solidFill>
                  <a:srgbClr val="C00000"/>
                </a:solidFill>
                <a:latin typeface="Arial Narrow" pitchFamily="34" charset="0"/>
              </a:rPr>
              <a:t>s</a:t>
            </a:r>
            <a:r>
              <a:rPr lang="en-US" sz="1800" i="0" dirty="0">
                <a:solidFill>
                  <a:srgbClr val="C00000"/>
                </a:solidFill>
                <a:latin typeface="Arial Narrow" pitchFamily="34" charset="0"/>
              </a:rPr>
              <a:t> authoritative DNS,              </a:t>
            </a:r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which returns IP address of </a:t>
            </a:r>
            <a:r>
              <a:rPr lang="en-US" sz="1800" i="0" dirty="0" err="1">
                <a:solidFill>
                  <a:srgbClr val="000000"/>
                </a:solidFill>
                <a:latin typeface="Arial Narrow" pitchFamily="34" charset="0"/>
              </a:rPr>
              <a:t>KIingCDN</a:t>
            </a:r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pPr eaLnBrk="0" hangingPunct="0"/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5307013" y="2991124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3" name="Group 222"/>
          <p:cNvGrpSpPr>
            <a:grpSpLocks/>
          </p:cNvGrpSpPr>
          <p:nvPr/>
        </p:nvGrpSpPr>
        <p:grpSpPr bwMode="auto">
          <a:xfrm>
            <a:off x="5678488" y="3335610"/>
            <a:ext cx="317500" cy="369888"/>
            <a:chOff x="7454630" y="3313376"/>
            <a:chExt cx="317511" cy="369332"/>
          </a:xfrm>
        </p:grpSpPr>
        <p:sp>
          <p:nvSpPr>
            <p:cNvPr id="54308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sp>
          <p:nvSpPr>
            <p:cNvPr id="54309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" pitchFamily="34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4835526" y="2870473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4864100" y="2864123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i="1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3829050" y="3172503"/>
            <a:ext cx="20272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6. request video from</a:t>
            </a:r>
          </a:p>
          <a:p>
            <a:pPr eaLnBrk="0" hangingPunct="0"/>
            <a:r>
              <a:rPr lang="en-US" sz="1800" i="0" dirty="0">
                <a:solidFill>
                  <a:srgbClr val="000000"/>
                </a:solidFill>
                <a:latin typeface="Arial Narrow" pitchFamily="34" charset="0"/>
              </a:rPr>
              <a:t>KINGCDN server,</a:t>
            </a:r>
          </a:p>
          <a:p>
            <a:pPr eaLnBrk="0" hangingPunct="0"/>
            <a:r>
              <a:rPr lang="en-US" sz="1800" i="0" dirty="0">
                <a:solidFill>
                  <a:srgbClr val="C00000"/>
                </a:solidFill>
                <a:latin typeface="Arial Narrow" pitchFamily="34" charset="0"/>
              </a:rPr>
              <a:t>streamed via HTTP/DASH</a:t>
            </a:r>
          </a:p>
        </p:txBody>
      </p:sp>
      <p:sp>
        <p:nvSpPr>
          <p:cNvPr id="54307" name="TextBox 232"/>
          <p:cNvSpPr txBox="1">
            <a:spLocks noChangeArrowheads="1"/>
          </p:cNvSpPr>
          <p:nvPr/>
        </p:nvSpPr>
        <p:spPr bwMode="auto">
          <a:xfrm>
            <a:off x="6116639" y="5772424"/>
            <a:ext cx="18748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2000" i="0">
                <a:solidFill>
                  <a:srgbClr val="000000"/>
                </a:solidFill>
                <a:latin typeface="Arial Narrow" pitchFamily="34" charset="0"/>
              </a:rPr>
              <a:t>KingCDN</a:t>
            </a:r>
          </a:p>
          <a:p>
            <a:pPr algn="ctr" eaLnBrk="0" hangingPunct="0"/>
            <a:r>
              <a:rPr lang="en-US" sz="2000" i="0">
                <a:solidFill>
                  <a:srgbClr val="000000"/>
                </a:solidFill>
                <a:latin typeface="Arial Narrow" pitchFamily="34" charset="0"/>
              </a:rPr>
              <a:t>authoritative DNS</a:t>
            </a: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8858497" y="5840056"/>
            <a:ext cx="2539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solidFill>
                  <a:prstClr val="black"/>
                </a:solidFill>
              </a:rPr>
              <a:t>youtube.com/</a:t>
            </a:r>
            <a:r>
              <a:rPr lang="sv-SE" sz="1200" dirty="0" err="1" smtClean="0">
                <a:solidFill>
                  <a:prstClr val="black"/>
                </a:solidFill>
              </a:rPr>
              <a:t>watch?v</a:t>
            </a:r>
            <a:r>
              <a:rPr lang="sv-SE" sz="1200" dirty="0" smtClean="0">
                <a:solidFill>
                  <a:prstClr val="black"/>
                </a:solidFill>
              </a:rPr>
              <a:t>=</a:t>
            </a:r>
            <a:r>
              <a:rPr lang="sv-SE" sz="1200" dirty="0" err="1" smtClean="0">
                <a:solidFill>
                  <a:prstClr val="black"/>
                </a:solidFill>
              </a:rPr>
              <a:t>LkLLpYdDINA</a:t>
            </a:r>
            <a:r>
              <a:rPr lang="sv-SE" sz="1200" dirty="0" smtClean="0">
                <a:solidFill>
                  <a:prstClr val="black"/>
                </a:solidFill>
              </a:rPr>
              <a:t>  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8870057" y="6127300"/>
            <a:ext cx="2644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solidFill>
                  <a:prstClr val="black"/>
                </a:solidFill>
              </a:rPr>
              <a:t>youtube.com/</a:t>
            </a:r>
            <a:r>
              <a:rPr lang="sv-SE" sz="1200" dirty="0" err="1" smtClean="0">
                <a:solidFill>
                  <a:prstClr val="black"/>
                </a:solidFill>
              </a:rPr>
              <a:t>watch?v</a:t>
            </a:r>
            <a:r>
              <a:rPr lang="sv-SE" sz="1200" dirty="0" smtClean="0">
                <a:solidFill>
                  <a:prstClr val="black"/>
                </a:solidFill>
              </a:rPr>
              <a:t>=</a:t>
            </a:r>
            <a:r>
              <a:rPr lang="sv-SE" sz="1200" dirty="0" err="1" smtClean="0">
                <a:solidFill>
                  <a:prstClr val="black"/>
                </a:solidFill>
              </a:rPr>
              <a:t>tbqcsHg-Q_o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99956" y="5286913"/>
            <a:ext cx="3383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F81BD">
                    <a:lumMod val="50000"/>
                  </a:srgbClr>
                </a:solidFill>
                <a:ea typeface="ＭＳ Ｐゴシック" charset="0"/>
                <a:cs typeface="+mj-cs"/>
              </a:rPr>
              <a:t>Eg</a:t>
            </a: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ea typeface="ＭＳ Ｐゴシック" charset="0"/>
                <a:cs typeface="+mj-cs"/>
              </a:rPr>
              <a:t> Netflix’ CDN approach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2855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  <p:bldP spid="211" grpId="0"/>
      <p:bldP spid="214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84" y="5178280"/>
            <a:ext cx="6250757" cy="1224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Netflix uploads copy of video </a:t>
            </a:r>
            <a:r>
              <a:rPr lang="en-US" sz="1600" kern="0">
                <a:solidFill>
                  <a:srgbClr val="000000"/>
                </a:solidFill>
                <a:latin typeface="Gill Sans MT"/>
                <a:ea typeface="ＭＳ Ｐゴシック" charset="0"/>
              </a:rPr>
              <a:t>to </a:t>
            </a:r>
            <a:r>
              <a:rPr lang="en-US" sz="1600" kern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cloud</a:t>
            </a: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, which 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creates multiple versions of movie (different encodings) in cloud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uploads versions from cloud to CDN servers;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user downloads the suitable encoding from them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228600"/>
            <a:ext cx="8172450" cy="46409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Case study: Netflix</a:t>
            </a:r>
            <a:endParaRPr lang="en-US" dirty="0">
              <a:ea typeface="ＭＳ Ｐゴシック" charset="0"/>
            </a:endParaRPr>
          </a:p>
        </p:txBody>
      </p:sp>
      <p:sp>
        <p:nvSpPr>
          <p:cNvPr id="604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8577A96-D516-4DFE-AF6D-FE689AB10161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47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0421" name="Group 61457"/>
          <p:cNvGrpSpPr>
            <a:grpSpLocks/>
          </p:cNvGrpSpPr>
          <p:nvPr/>
        </p:nvGrpSpPr>
        <p:grpSpPr bwMode="auto">
          <a:xfrm>
            <a:off x="1885950" y="536092"/>
            <a:ext cx="7894770" cy="4786456"/>
            <a:chOff x="154421" y="1568171"/>
            <a:chExt cx="7894301" cy="4786650"/>
          </a:xfrm>
        </p:grpSpPr>
        <p:grpSp>
          <p:nvGrpSpPr>
            <p:cNvPr id="60422" name="Group 249"/>
            <p:cNvGrpSpPr>
              <a:grpSpLocks/>
            </p:cNvGrpSpPr>
            <p:nvPr/>
          </p:nvGrpSpPr>
          <p:grpSpPr bwMode="auto">
            <a:xfrm>
              <a:off x="706206" y="3257511"/>
              <a:ext cx="463932" cy="637577"/>
              <a:chOff x="4140" y="429"/>
              <a:chExt cx="1425" cy="2396"/>
            </a:xfrm>
          </p:grpSpPr>
          <p:sp>
            <p:nvSpPr>
              <p:cNvPr id="60760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10" name="Rectangle 251"/>
              <p:cNvSpPr>
                <a:spLocks noChangeArrowheads="1"/>
              </p:cNvSpPr>
              <p:nvPr/>
            </p:nvSpPr>
            <p:spPr bwMode="auto">
              <a:xfrm>
                <a:off x="4205" y="428"/>
                <a:ext cx="1048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62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763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13" name="Rectangle 254"/>
              <p:cNvSpPr>
                <a:spLocks noChangeArrowheads="1"/>
              </p:cNvSpPr>
              <p:nvPr/>
            </p:nvSpPr>
            <p:spPr bwMode="auto">
              <a:xfrm>
                <a:off x="4215" y="691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65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" name="AutoShape 25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5" name="Rectangle 25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67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7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8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4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7" name="Rectangle 262"/>
              <p:cNvSpPr>
                <a:spLocks noChangeArrowheads="1"/>
              </p:cNvSpPr>
              <p:nvPr/>
            </p:nvSpPr>
            <p:spPr bwMode="auto">
              <a:xfrm>
                <a:off x="4220" y="135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" name="Rectangle 263"/>
              <p:cNvSpPr>
                <a:spLocks noChangeArrowheads="1"/>
              </p:cNvSpPr>
              <p:nvPr/>
            </p:nvSpPr>
            <p:spPr bwMode="auto">
              <a:xfrm>
                <a:off x="4230" y="1657"/>
                <a:ext cx="595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70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6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771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grpSp>
            <p:nvGrpSpPr>
              <p:cNvPr id="60772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3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4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6" y="2588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" name="Rectangle 271"/>
              <p:cNvSpPr>
                <a:spLocks noChangeArrowheads="1"/>
              </p:cNvSpPr>
              <p:nvPr/>
            </p:nvSpPr>
            <p:spPr bwMode="auto">
              <a:xfrm>
                <a:off x="5249" y="428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74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775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5" name="Oval 274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77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7" name="AutoShape 276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9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" name="AutoShape 277"/>
              <p:cNvSpPr>
                <a:spLocks noChangeArrowheads="1"/>
              </p:cNvSpPr>
              <p:nvPr/>
            </p:nvSpPr>
            <p:spPr bwMode="auto">
              <a:xfrm>
                <a:off x="4205" y="2713"/>
                <a:ext cx="107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" name="Oval 278"/>
              <p:cNvSpPr>
                <a:spLocks noChangeArrowheads="1"/>
              </p:cNvSpPr>
              <p:nvPr/>
            </p:nvSpPr>
            <p:spPr bwMode="auto">
              <a:xfrm>
                <a:off x="4308" y="2385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" name="Oval 279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6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Rectangle 281"/>
              <p:cNvSpPr>
                <a:spLocks noChangeArrowheads="1"/>
              </p:cNvSpPr>
              <p:nvPr/>
            </p:nvSpPr>
            <p:spPr bwMode="auto">
              <a:xfrm>
                <a:off x="5063" y="1836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23" name="Group 542"/>
            <p:cNvGrpSpPr>
              <a:grpSpLocks/>
            </p:cNvGrpSpPr>
            <p:nvPr/>
          </p:nvGrpSpPr>
          <p:grpSpPr bwMode="auto">
            <a:xfrm>
              <a:off x="2738316" y="5097174"/>
              <a:ext cx="963728" cy="834421"/>
              <a:chOff x="-44" y="1473"/>
              <a:chExt cx="981" cy="1105"/>
            </a:xfrm>
          </p:grpSpPr>
          <p:pic>
            <p:nvPicPr>
              <p:cNvPr id="6075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75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</p:grpSp>
        <p:pic>
          <p:nvPicPr>
            <p:cNvPr id="60424" name="Picture 7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676" y="5507641"/>
              <a:ext cx="533264" cy="54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5" name="Group 2"/>
            <p:cNvGrpSpPr>
              <a:grpSpLocks/>
            </p:cNvGrpSpPr>
            <p:nvPr/>
          </p:nvGrpSpPr>
          <p:grpSpPr bwMode="auto">
            <a:xfrm>
              <a:off x="6350500" y="1954842"/>
              <a:ext cx="1698222" cy="1355547"/>
              <a:chOff x="3510611" y="3438810"/>
              <a:chExt cx="1698222" cy="1355547"/>
            </a:xfrm>
          </p:grpSpPr>
          <p:sp>
            <p:nvSpPr>
              <p:cNvPr id="60691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grpSp>
            <p:nvGrpSpPr>
              <p:cNvPr id="60692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726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282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5" y="431"/>
                  <a:ext cx="1046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28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729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285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1" y="694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1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1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0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2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87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22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3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0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0" y="2572"/>
                    <a:ext cx="734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0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91"/>
                    <a:ext cx="70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8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1" y="1356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9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4" y="1654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6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8"/>
                    <a:ext cx="694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737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60738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5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7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6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94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31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40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741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297" name="Oval 274"/>
                <p:cNvSpPr>
                  <a:spLocks noChangeArrowheads="1"/>
                </p:cNvSpPr>
                <p:nvPr/>
              </p:nvSpPr>
              <p:spPr bwMode="auto">
                <a:xfrm>
                  <a:off x="5517" y="2609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43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299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0"/>
                  <a:ext cx="120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0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5" y="2710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1" name="Oval 278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2" name="Oval 279"/>
                <p:cNvSpPr>
                  <a:spLocks noChangeArrowheads="1"/>
                </p:cNvSpPr>
                <p:nvPr/>
              </p:nvSpPr>
              <p:spPr bwMode="auto">
                <a:xfrm>
                  <a:off x="4484" y="2382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3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82"/>
                  <a:ext cx="155" cy="1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59" y="1833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693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694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1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32"/>
                  <a:ext cx="1052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96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697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1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5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99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4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8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8" y="1023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01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4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3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92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8" y="1655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04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4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2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9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705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60706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3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8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3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6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32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08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709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30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11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3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1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4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5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6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1" cy="1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4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0426" name="Group 347"/>
            <p:cNvGrpSpPr>
              <a:grpSpLocks/>
            </p:cNvGrpSpPr>
            <p:nvPr/>
          </p:nvGrpSpPr>
          <p:grpSpPr bwMode="auto">
            <a:xfrm>
              <a:off x="6089043" y="3477058"/>
              <a:ext cx="1874050" cy="1355547"/>
              <a:chOff x="3510611" y="3438810"/>
              <a:chExt cx="1698222" cy="1355547"/>
            </a:xfrm>
          </p:grpSpPr>
          <p:sp>
            <p:nvSpPr>
              <p:cNvPr id="60624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grpSp>
            <p:nvGrpSpPr>
              <p:cNvPr id="60625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659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8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8" y="426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61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662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8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8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4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1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5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2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6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1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7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6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9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9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1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3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70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60671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6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73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674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00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76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0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1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8" y="2711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4" name="Oval 278"/>
                <p:cNvSpPr>
                  <a:spLocks noChangeArrowheads="1"/>
                </p:cNvSpPr>
                <p:nvPr/>
              </p:nvSpPr>
              <p:spPr bwMode="auto">
                <a:xfrm>
                  <a:off x="4309" y="2383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5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6" name="Oval 280"/>
                <p:cNvSpPr>
                  <a:spLocks noChangeArrowheads="1"/>
                </p:cNvSpPr>
                <p:nvPr/>
              </p:nvSpPr>
              <p:spPr bwMode="auto">
                <a:xfrm>
                  <a:off x="4662" y="2377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0" y="1834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626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627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5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9" y="427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29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630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56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2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82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9" y="2566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8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2583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5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6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4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8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8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8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7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60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6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2" y="1656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7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78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79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38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60639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7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69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7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2" y="427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41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642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68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44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370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2" y="2683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1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9" y="2712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2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84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3" name="Oval 279"/>
                <p:cNvSpPr>
                  <a:spLocks noChangeArrowheads="1"/>
                </p:cNvSpPr>
                <p:nvPr/>
              </p:nvSpPr>
              <p:spPr bwMode="auto">
                <a:xfrm>
                  <a:off x="4489" y="2384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4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78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5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0427" name="Group 415"/>
            <p:cNvGrpSpPr>
              <a:grpSpLocks/>
            </p:cNvGrpSpPr>
            <p:nvPr/>
          </p:nvGrpSpPr>
          <p:grpSpPr bwMode="auto">
            <a:xfrm>
              <a:off x="6113006" y="4999274"/>
              <a:ext cx="1698222" cy="1355547"/>
              <a:chOff x="3510611" y="3438810"/>
              <a:chExt cx="1698222" cy="1355547"/>
            </a:xfrm>
          </p:grpSpPr>
          <p:sp>
            <p:nvSpPr>
              <p:cNvPr id="60557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grpSp>
            <p:nvGrpSpPr>
              <p:cNvPr id="60558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592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5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27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94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595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56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97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2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6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8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3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5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99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8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0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6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6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02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78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79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4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03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60604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7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9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7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27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06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607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68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09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70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1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2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2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3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4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8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5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5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559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560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2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1" y="428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62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563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2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65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5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67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5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4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2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67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4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8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2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3" y="135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2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5" y="1657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70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4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571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60572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4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8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3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6" y="428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74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60575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36" name="Oval 274"/>
                <p:cNvSpPr>
                  <a:spLocks noChangeArrowheads="1"/>
                </p:cNvSpPr>
                <p:nvPr/>
              </p:nvSpPr>
              <p:spPr bwMode="auto">
                <a:xfrm>
                  <a:off x="5513" y="2612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77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i="1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</a:endParaRPr>
                </a:p>
              </p:txBody>
            </p:sp>
            <p:sp>
              <p:nvSpPr>
                <p:cNvPr id="43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9" y="2684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3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1" y="2713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0" name="Oval 278"/>
                <p:cNvSpPr>
                  <a:spLocks noChangeArrowheads="1"/>
                </p:cNvSpPr>
                <p:nvPr/>
              </p:nvSpPr>
              <p:spPr bwMode="auto">
                <a:xfrm>
                  <a:off x="4306" y="2385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1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2" name="Oval 280"/>
                <p:cNvSpPr>
                  <a:spLocks noChangeArrowheads="1"/>
                </p:cNvSpPr>
                <p:nvPr/>
              </p:nvSpPr>
              <p:spPr bwMode="auto">
                <a:xfrm>
                  <a:off x="4659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6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cxnSp>
          <p:nvCxnSpPr>
            <p:cNvPr id="60428" name="Straight Arrow Connector 484"/>
            <p:cNvCxnSpPr>
              <a:cxnSpLocks noChangeShapeType="1"/>
            </p:cNvCxnSpPr>
            <p:nvPr/>
          </p:nvCxnSpPr>
          <p:spPr bwMode="auto">
            <a:xfrm>
              <a:off x="1084578" y="3909684"/>
              <a:ext cx="1804883" cy="1489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29" name="Group 61440"/>
            <p:cNvGrpSpPr>
              <a:grpSpLocks/>
            </p:cNvGrpSpPr>
            <p:nvPr/>
          </p:nvGrpSpPr>
          <p:grpSpPr bwMode="auto">
            <a:xfrm>
              <a:off x="1471823" y="4151999"/>
              <a:ext cx="317511" cy="369332"/>
              <a:chOff x="1614533" y="4280420"/>
              <a:chExt cx="317511" cy="369332"/>
            </a:xfrm>
          </p:grpSpPr>
          <p:sp>
            <p:nvSpPr>
              <p:cNvPr id="60555" name="Oval 486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556" name="TextBox 487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  <p:sp>
          <p:nvSpPr>
            <p:cNvPr id="60430" name="TextBox 488"/>
            <p:cNvSpPr txBox="1">
              <a:spLocks noChangeArrowheads="1"/>
            </p:cNvSpPr>
            <p:nvPr/>
          </p:nvSpPr>
          <p:spPr bwMode="auto">
            <a:xfrm>
              <a:off x="506451" y="4630837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 Narrow" pitchFamily="34" charset="0"/>
                </a:rPr>
                <a:t>1. Bob manages      Netflix account</a:t>
              </a:r>
            </a:p>
          </p:txBody>
        </p:sp>
        <p:sp>
          <p:nvSpPr>
            <p:cNvPr id="60431" name="TextBox 490"/>
            <p:cNvSpPr txBox="1">
              <a:spLocks noChangeArrowheads="1"/>
            </p:cNvSpPr>
            <p:nvPr/>
          </p:nvSpPr>
          <p:spPr bwMode="auto">
            <a:xfrm>
              <a:off x="154421" y="2614823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 Narrow" pitchFamily="34" charset="0"/>
                </a:rPr>
                <a:t>Netflix registration,</a:t>
              </a:r>
            </a:p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 Narrow" pitchFamily="34" charset="0"/>
                </a:rPr>
                <a:t>accounting servers</a:t>
              </a:r>
            </a:p>
          </p:txBody>
        </p:sp>
        <p:sp>
          <p:nvSpPr>
            <p:cNvPr id="60432" name="Freeform 1287"/>
            <p:cNvSpPr>
              <a:spLocks/>
            </p:cNvSpPr>
            <p:nvPr/>
          </p:nvSpPr>
          <p:spPr bwMode="auto">
            <a:xfrm>
              <a:off x="2266011" y="1575222"/>
              <a:ext cx="3133006" cy="1506865"/>
            </a:xfrm>
            <a:custGeom>
              <a:avLst/>
              <a:gdLst>
                <a:gd name="T0" fmla="*/ 1964395 w 10000"/>
                <a:gd name="T1" fmla="*/ 18986 h 10000"/>
                <a:gd name="T2" fmla="*/ 1171118 w 10000"/>
                <a:gd name="T3" fmla="*/ 113919 h 10000"/>
                <a:gd name="T4" fmla="*/ 591198 w 10000"/>
                <a:gd name="T5" fmla="*/ 225276 h 10000"/>
                <a:gd name="T6" fmla="*/ 197066 w 10000"/>
                <a:gd name="T7" fmla="*/ 270181 h 10000"/>
                <a:gd name="T8" fmla="*/ 40102 w 10000"/>
                <a:gd name="T9" fmla="*/ 665582 h 10000"/>
                <a:gd name="T10" fmla="*/ 27884 w 10000"/>
                <a:gd name="T11" fmla="*/ 1031901 h 10000"/>
                <a:gd name="T12" fmla="*/ 378154 w 10000"/>
                <a:gd name="T13" fmla="*/ 1099710 h 10000"/>
                <a:gd name="T14" fmla="*/ 1380402 w 10000"/>
                <a:gd name="T15" fmla="*/ 1099710 h 10000"/>
                <a:gd name="T16" fmla="*/ 1810564 w 10000"/>
                <a:gd name="T17" fmla="*/ 1248890 h 10000"/>
                <a:gd name="T18" fmla="*/ 2283961 w 10000"/>
                <a:gd name="T19" fmla="*/ 1479591 h 10000"/>
                <a:gd name="T20" fmla="*/ 2646763 w 10000"/>
                <a:gd name="T21" fmla="*/ 1488632 h 10000"/>
                <a:gd name="T22" fmla="*/ 2898657 w 10000"/>
                <a:gd name="T23" fmla="*/ 1357384 h 10000"/>
                <a:gd name="T24" fmla="*/ 3021471 w 10000"/>
                <a:gd name="T25" fmla="*/ 1000408 h 10000"/>
                <a:gd name="T26" fmla="*/ 3101363 w 10000"/>
                <a:gd name="T27" fmla="*/ 652020 h 10000"/>
                <a:gd name="T28" fmla="*/ 3113895 w 10000"/>
                <a:gd name="T29" fmla="*/ 235975 h 10000"/>
                <a:gd name="T30" fmla="*/ 2843203 w 10000"/>
                <a:gd name="T31" fmla="*/ 32548 h 10000"/>
                <a:gd name="T32" fmla="*/ 2357587 w 10000"/>
                <a:gd name="T33" fmla="*/ 753 h 10000"/>
                <a:gd name="T34" fmla="*/ 1964395 w 10000"/>
                <a:gd name="T35" fmla="*/ 18986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i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endParaRPr>
            </a:p>
          </p:txBody>
        </p:sp>
        <p:grpSp>
          <p:nvGrpSpPr>
            <p:cNvPr id="60433" name="Group 249"/>
            <p:cNvGrpSpPr>
              <a:grpSpLocks/>
            </p:cNvGrpSpPr>
            <p:nvPr/>
          </p:nvGrpSpPr>
          <p:grpSpPr bwMode="auto">
            <a:xfrm>
              <a:off x="2511660" y="1938896"/>
              <a:ext cx="365511" cy="637577"/>
              <a:chOff x="4140" y="429"/>
              <a:chExt cx="1425" cy="2396"/>
            </a:xfrm>
          </p:grpSpPr>
          <p:sp>
            <p:nvSpPr>
              <p:cNvPr id="60523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80" name="Rectangle 251"/>
              <p:cNvSpPr>
                <a:spLocks noChangeArrowheads="1"/>
              </p:cNvSpPr>
              <p:nvPr/>
            </p:nvSpPr>
            <p:spPr bwMode="auto">
              <a:xfrm>
                <a:off x="4202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25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526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83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28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9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0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5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30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7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8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7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8" name="Rectangle 263"/>
              <p:cNvSpPr>
                <a:spLocks noChangeArrowheads="1"/>
              </p:cNvSpPr>
              <p:nvPr/>
            </p:nvSpPr>
            <p:spPr bwMode="auto">
              <a:xfrm>
                <a:off x="4227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33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5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6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534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grpSp>
            <p:nvGrpSpPr>
              <p:cNvPr id="60535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3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4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271"/>
              <p:cNvSpPr>
                <a:spLocks noChangeArrowheads="1"/>
              </p:cNvSpPr>
              <p:nvPr/>
            </p:nvSpPr>
            <p:spPr bwMode="auto">
              <a:xfrm>
                <a:off x="5248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37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538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95" name="Oval 274"/>
              <p:cNvSpPr>
                <a:spLocks noChangeArrowheads="1"/>
              </p:cNvSpPr>
              <p:nvPr/>
            </p:nvSpPr>
            <p:spPr bwMode="auto">
              <a:xfrm>
                <a:off x="5514" y="2609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40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97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8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9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0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1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2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34" name="Group 249"/>
            <p:cNvGrpSpPr>
              <a:grpSpLocks/>
            </p:cNvGrpSpPr>
            <p:nvPr/>
          </p:nvGrpSpPr>
          <p:grpSpPr bwMode="auto">
            <a:xfrm>
              <a:off x="3948428" y="2105565"/>
              <a:ext cx="365511" cy="637577"/>
              <a:chOff x="4140" y="429"/>
              <a:chExt cx="1425" cy="2396"/>
            </a:xfrm>
          </p:grpSpPr>
          <p:sp>
            <p:nvSpPr>
              <p:cNvPr id="60491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15" name="Rectangle 251"/>
              <p:cNvSpPr>
                <a:spLocks noChangeArrowheads="1"/>
              </p:cNvSpPr>
              <p:nvPr/>
            </p:nvSpPr>
            <p:spPr bwMode="auto">
              <a:xfrm>
                <a:off x="4201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93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494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18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96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4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0" name="Rectangle 258"/>
              <p:cNvSpPr>
                <a:spLocks noChangeArrowheads="1"/>
              </p:cNvSpPr>
              <p:nvPr/>
            </p:nvSpPr>
            <p:spPr bwMode="auto">
              <a:xfrm>
                <a:off x="4226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98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4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8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2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Rectangle 263"/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01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2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502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grpSp>
            <p:nvGrpSpPr>
              <p:cNvPr id="60503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3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7" name="Rectangle 271"/>
              <p:cNvSpPr>
                <a:spLocks noChangeArrowheads="1"/>
              </p:cNvSpPr>
              <p:nvPr/>
            </p:nvSpPr>
            <p:spPr bwMode="auto">
              <a:xfrm>
                <a:off x="5247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05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506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30" name="Oval 274"/>
              <p:cNvSpPr>
                <a:spLocks noChangeArrowheads="1"/>
              </p:cNvSpPr>
              <p:nvPr/>
            </p:nvSpPr>
            <p:spPr bwMode="auto">
              <a:xfrm>
                <a:off x="5513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08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32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3" name="AutoShape 277"/>
              <p:cNvSpPr>
                <a:spLocks noChangeArrowheads="1"/>
              </p:cNvSpPr>
              <p:nvPr/>
            </p:nvSpPr>
            <p:spPr bwMode="auto">
              <a:xfrm>
                <a:off x="4201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4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5" name="Oval 279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6" name="Oval 280"/>
              <p:cNvSpPr>
                <a:spLocks noChangeArrowheads="1"/>
              </p:cNvSpPr>
              <p:nvPr/>
            </p:nvSpPr>
            <p:spPr bwMode="auto">
              <a:xfrm>
                <a:off x="4659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35" name="Group 249"/>
            <p:cNvGrpSpPr>
              <a:grpSpLocks/>
            </p:cNvGrpSpPr>
            <p:nvPr/>
          </p:nvGrpSpPr>
          <p:grpSpPr bwMode="auto">
            <a:xfrm>
              <a:off x="4486140" y="2372117"/>
              <a:ext cx="365511" cy="637577"/>
              <a:chOff x="4140" y="429"/>
              <a:chExt cx="1425" cy="2396"/>
            </a:xfrm>
          </p:grpSpPr>
          <p:sp>
            <p:nvSpPr>
              <p:cNvPr id="60459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48" name="Rectangle 251"/>
              <p:cNvSpPr>
                <a:spLocks noChangeArrowheads="1"/>
              </p:cNvSpPr>
              <p:nvPr/>
            </p:nvSpPr>
            <p:spPr bwMode="auto">
              <a:xfrm>
                <a:off x="4203" y="427"/>
                <a:ext cx="1052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61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462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51" name="Rectangle 254"/>
              <p:cNvSpPr>
                <a:spLocks noChangeArrowheads="1"/>
              </p:cNvSpPr>
              <p:nvPr/>
            </p:nvSpPr>
            <p:spPr bwMode="auto">
              <a:xfrm>
                <a:off x="4215" y="68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4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7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5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3" name="Rectangle 258"/>
              <p:cNvSpPr>
                <a:spLocks noChangeArrowheads="1"/>
              </p:cNvSpPr>
              <p:nvPr/>
            </p:nvSpPr>
            <p:spPr bwMode="auto">
              <a:xfrm>
                <a:off x="4228" y="101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6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7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67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5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6" name="Rectangle 263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600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9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7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470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grpSp>
            <p:nvGrpSpPr>
              <p:cNvPr id="60471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7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60" name="Rectangle 271"/>
              <p:cNvSpPr>
                <a:spLocks noChangeArrowheads="1"/>
              </p:cNvSpPr>
              <p:nvPr/>
            </p:nvSpPr>
            <p:spPr bwMode="auto">
              <a:xfrm>
                <a:off x="5249" y="427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73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474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63" name="Oval 274"/>
              <p:cNvSpPr>
                <a:spLocks noChangeArrowheads="1"/>
              </p:cNvSpPr>
              <p:nvPr/>
            </p:nvSpPr>
            <p:spPr bwMode="auto">
              <a:xfrm>
                <a:off x="5515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76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265" name="AutoShape 276"/>
              <p:cNvSpPr>
                <a:spLocks noChangeArrowheads="1"/>
              </p:cNvSpPr>
              <p:nvPr/>
            </p:nvSpPr>
            <p:spPr bwMode="auto">
              <a:xfrm>
                <a:off x="4141" y="2682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6" name="AutoShape 277"/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7" name="Oval 27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" name="Oval 279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9" name="Oval 280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0" name="Rectangle 281"/>
              <p:cNvSpPr>
                <a:spLocks noChangeArrowheads="1"/>
              </p:cNvSpPr>
              <p:nvPr/>
            </p:nvSpPr>
            <p:spPr bwMode="auto">
              <a:xfrm>
                <a:off x="5063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436" name="TextBox 491"/>
            <p:cNvSpPr txBox="1">
              <a:spLocks noChangeArrowheads="1"/>
            </p:cNvSpPr>
            <p:nvPr/>
          </p:nvSpPr>
          <p:spPr bwMode="auto">
            <a:xfrm>
              <a:off x="3094580" y="1710862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 Narrow" pitchFamily="34" charset="0"/>
                </a:rPr>
                <a:t>Amazon cloud</a:t>
              </a:r>
            </a:p>
          </p:txBody>
        </p:sp>
        <p:cxnSp>
          <p:nvCxnSpPr>
            <p:cNvPr id="60440" name="Straight Arrow Connector 495"/>
            <p:cNvCxnSpPr>
              <a:cxnSpLocks noChangeShapeType="1"/>
            </p:cNvCxnSpPr>
            <p:nvPr/>
          </p:nvCxnSpPr>
          <p:spPr bwMode="auto">
            <a:xfrm flipH="1">
              <a:off x="3239464" y="2732008"/>
              <a:ext cx="7361" cy="23762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41" name="Group 500"/>
            <p:cNvGrpSpPr>
              <a:grpSpLocks/>
            </p:cNvGrpSpPr>
            <p:nvPr/>
          </p:nvGrpSpPr>
          <p:grpSpPr bwMode="auto">
            <a:xfrm>
              <a:off x="3079842" y="3705105"/>
              <a:ext cx="317511" cy="369332"/>
              <a:chOff x="1614533" y="4280420"/>
              <a:chExt cx="317511" cy="369332"/>
            </a:xfrm>
          </p:grpSpPr>
          <p:sp>
            <p:nvSpPr>
              <p:cNvPr id="60457" name="Oval 501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458" name="TextBox 502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</p:grpSp>
        <p:sp>
          <p:nvSpPr>
            <p:cNvPr id="60442" name="TextBox 503"/>
            <p:cNvSpPr txBox="1">
              <a:spLocks noChangeArrowheads="1"/>
            </p:cNvSpPr>
            <p:nvPr/>
          </p:nvSpPr>
          <p:spPr bwMode="auto">
            <a:xfrm>
              <a:off x="1814785" y="3399151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 Narrow" pitchFamily="34" charset="0"/>
                </a:rPr>
                <a:t>2. Bob browses</a:t>
              </a:r>
            </a:p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 Narrow" pitchFamily="34" charset="0"/>
                </a:rPr>
                <a:t>Netflix video</a:t>
              </a:r>
            </a:p>
          </p:txBody>
        </p:sp>
        <p:cxnSp>
          <p:nvCxnSpPr>
            <p:cNvPr id="60443" name="Straight Arrow Connector 504"/>
            <p:cNvCxnSpPr>
              <a:cxnSpLocks noChangeShapeType="1"/>
            </p:cNvCxnSpPr>
            <p:nvPr/>
          </p:nvCxnSpPr>
          <p:spPr bwMode="auto">
            <a:xfrm flipH="1">
              <a:off x="3553421" y="2827332"/>
              <a:ext cx="2784" cy="23522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44" name="Group 506"/>
            <p:cNvGrpSpPr>
              <a:grpSpLocks/>
            </p:cNvGrpSpPr>
            <p:nvPr/>
          </p:nvGrpSpPr>
          <p:grpSpPr bwMode="auto">
            <a:xfrm>
              <a:off x="3379531" y="3862063"/>
              <a:ext cx="317511" cy="369332"/>
              <a:chOff x="1614533" y="4280420"/>
              <a:chExt cx="317511" cy="369332"/>
            </a:xfrm>
          </p:grpSpPr>
          <p:sp>
            <p:nvSpPr>
              <p:cNvPr id="60455" name="Oval 507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i="1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</a:endParaRPr>
              </a:p>
            </p:txBody>
          </p:sp>
          <p:sp>
            <p:nvSpPr>
              <p:cNvPr id="60456" name="TextBox 508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</p:grpSp>
        <p:sp>
          <p:nvSpPr>
            <p:cNvPr id="60445" name="TextBox 509"/>
            <p:cNvSpPr txBox="1">
              <a:spLocks noChangeArrowheads="1"/>
            </p:cNvSpPr>
            <p:nvPr/>
          </p:nvSpPr>
          <p:spPr bwMode="auto">
            <a:xfrm>
              <a:off x="3565512" y="3037869"/>
              <a:ext cx="178602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dirty="0">
                  <a:solidFill>
                    <a:srgbClr val="000000"/>
                  </a:solidFill>
                  <a:latin typeface="Arial Narrow" pitchFamily="34" charset="0"/>
                </a:rPr>
                <a:t>3. Manifest file</a:t>
              </a:r>
            </a:p>
            <a:p>
              <a:pPr eaLnBrk="0" hangingPunct="0"/>
              <a:r>
                <a:rPr lang="en-US" sz="1800" i="0" dirty="0">
                  <a:solidFill>
                    <a:srgbClr val="000000"/>
                  </a:solidFill>
                  <a:latin typeface="Arial Narrow" pitchFamily="34" charset="0"/>
                </a:rPr>
                <a:t>returned for </a:t>
              </a:r>
            </a:p>
            <a:p>
              <a:pPr eaLnBrk="0" hangingPunct="0"/>
              <a:r>
                <a:rPr lang="en-US" sz="1800" i="0" dirty="0">
                  <a:solidFill>
                    <a:srgbClr val="000000"/>
                  </a:solidFill>
                  <a:latin typeface="Arial Narrow" pitchFamily="34" charset="0"/>
                </a:rPr>
                <a:t>requested video</a:t>
              </a:r>
            </a:p>
          </p:txBody>
        </p:sp>
        <p:sp>
          <p:nvSpPr>
            <p:cNvPr id="61446" name="Right Arrow 61445"/>
            <p:cNvSpPr/>
            <p:nvPr/>
          </p:nvSpPr>
          <p:spPr>
            <a:xfrm rot="9527663">
              <a:off x="3594227" y="4775572"/>
              <a:ext cx="2470739" cy="374549"/>
            </a:xfrm>
            <a:prstGeom prst="rightArrow">
              <a:avLst/>
            </a:prstGeom>
            <a:gradFill flip="none" rotWithShape="1">
              <a:gsLst>
                <a:gs pos="0">
                  <a:srgbClr val="000090"/>
                </a:gs>
                <a:gs pos="100000">
                  <a:srgbClr val="FFFFFF"/>
                </a:gs>
              </a:gsLst>
              <a:lin ang="10260000" scaled="0"/>
              <a:tileRect/>
            </a:gradFill>
            <a:ln w="15875">
              <a:gradFill flip="none" rotWithShape="1">
                <a:gsLst>
                  <a:gs pos="0">
                    <a:srgbClr val="00009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 i="1">
                <a:solidFill>
                  <a:srgbClr val="000000"/>
                </a:solidFill>
                <a:latin typeface="Comic Sans MS" pitchFamily="66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0449" name="Straight Arrow Connector 513"/>
            <p:cNvCxnSpPr>
              <a:cxnSpLocks noChangeShapeType="1"/>
            </p:cNvCxnSpPr>
            <p:nvPr/>
          </p:nvCxnSpPr>
          <p:spPr bwMode="auto">
            <a:xfrm flipV="1">
              <a:off x="3910192" y="4409096"/>
              <a:ext cx="1826660" cy="7277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50" name="TextBox 516"/>
            <p:cNvSpPr txBox="1">
              <a:spLocks noChangeArrowheads="1"/>
            </p:cNvSpPr>
            <p:nvPr/>
          </p:nvSpPr>
          <p:spPr bwMode="auto">
            <a:xfrm>
              <a:off x="4131764" y="5259263"/>
              <a:ext cx="1786027" cy="646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 Narrow" pitchFamily="34" charset="0"/>
                </a:rPr>
                <a:t>4. DASH streaming</a:t>
              </a:r>
            </a:p>
          </p:txBody>
        </p:sp>
        <p:cxnSp>
          <p:nvCxnSpPr>
            <p:cNvPr id="60451" name="Straight Arrow Connector 517"/>
            <p:cNvCxnSpPr>
              <a:cxnSpLocks noChangeShapeType="1"/>
            </p:cNvCxnSpPr>
            <p:nvPr/>
          </p:nvCxnSpPr>
          <p:spPr bwMode="auto">
            <a:xfrm>
              <a:off x="4966230" y="2497061"/>
              <a:ext cx="1312912" cy="142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52" name="Straight Arrow Connector 521"/>
            <p:cNvCxnSpPr>
              <a:cxnSpLocks noChangeShapeType="1"/>
            </p:cNvCxnSpPr>
            <p:nvPr/>
          </p:nvCxnSpPr>
          <p:spPr bwMode="auto">
            <a:xfrm>
              <a:off x="5009043" y="2539868"/>
              <a:ext cx="1108541" cy="11940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53" name="Straight Arrow Connector 523"/>
            <p:cNvCxnSpPr>
              <a:cxnSpLocks noChangeShapeType="1"/>
            </p:cNvCxnSpPr>
            <p:nvPr/>
          </p:nvCxnSpPr>
          <p:spPr bwMode="auto">
            <a:xfrm>
              <a:off x="4966230" y="2554137"/>
              <a:ext cx="1493853" cy="25638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54" name="TextBox 527"/>
            <p:cNvSpPr txBox="1">
              <a:spLocks noChangeArrowheads="1"/>
            </p:cNvSpPr>
            <p:nvPr/>
          </p:nvSpPr>
          <p:spPr bwMode="auto">
            <a:xfrm>
              <a:off x="4849881" y="1568171"/>
              <a:ext cx="20337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000000"/>
                  </a:solidFill>
                  <a:latin typeface="Arial Narrow" pitchFamily="34" charset="0"/>
                </a:rPr>
                <a:t>upload copies of multiple versions of video to CDNs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243661" y="2016932"/>
            <a:ext cx="1564269" cy="892332"/>
          </a:xfrm>
          <a:prstGeom prst="roundRect">
            <a:avLst/>
          </a:prstGeom>
          <a:ln w="38100">
            <a:solidFill>
              <a:srgbClr val="0066CC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i="1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84" name="Rounded Rectangle 383"/>
          <p:cNvSpPr/>
          <p:nvPr/>
        </p:nvSpPr>
        <p:spPr>
          <a:xfrm>
            <a:off x="5647106" y="4161846"/>
            <a:ext cx="1505578" cy="686069"/>
          </a:xfrm>
          <a:prstGeom prst="roundRect">
            <a:avLst/>
          </a:prstGeom>
          <a:ln w="38100">
            <a:solidFill>
              <a:srgbClr val="0066CC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i="1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3270" y="5840056"/>
            <a:ext cx="2539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solidFill>
                  <a:prstClr val="black"/>
                </a:solidFill>
              </a:rPr>
              <a:t>youtube.com/</a:t>
            </a:r>
            <a:r>
              <a:rPr lang="sv-SE" sz="1200" dirty="0" err="1" smtClean="0">
                <a:solidFill>
                  <a:prstClr val="black"/>
                </a:solidFill>
              </a:rPr>
              <a:t>watch?v</a:t>
            </a:r>
            <a:r>
              <a:rPr lang="sv-SE" sz="1200" dirty="0" smtClean="0">
                <a:solidFill>
                  <a:prstClr val="black"/>
                </a:solidFill>
              </a:rPr>
              <a:t>=</a:t>
            </a:r>
            <a:r>
              <a:rPr lang="sv-SE" sz="1200" dirty="0" err="1" smtClean="0">
                <a:solidFill>
                  <a:prstClr val="black"/>
                </a:solidFill>
              </a:rPr>
              <a:t>LkLLpYdDINA</a:t>
            </a:r>
            <a:r>
              <a:rPr lang="sv-SE" sz="1200" dirty="0" smtClean="0">
                <a:solidFill>
                  <a:prstClr val="black"/>
                </a:solidFill>
              </a:rPr>
              <a:t> 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4830" y="6127300"/>
            <a:ext cx="2644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</a:rPr>
              <a:t>youtube.com/</a:t>
            </a:r>
            <a:r>
              <a:rPr lang="sv-SE" sz="1200" dirty="0" err="1">
                <a:solidFill>
                  <a:prstClr val="black"/>
                </a:solidFill>
              </a:rPr>
              <a:t>watch?v</a:t>
            </a:r>
            <a:r>
              <a:rPr lang="sv-SE" sz="1200" dirty="0">
                <a:solidFill>
                  <a:prstClr val="black"/>
                </a:solidFill>
              </a:rPr>
              <a:t>=</a:t>
            </a:r>
            <a:r>
              <a:rPr lang="sv-SE" sz="1200" dirty="0" err="1">
                <a:solidFill>
                  <a:prstClr val="black"/>
                </a:solidFill>
              </a:rPr>
              <a:t>tbqcsHg-Q_o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386" name="TextBox 492"/>
          <p:cNvSpPr txBox="1">
            <a:spLocks noChangeArrowheads="1"/>
          </p:cNvSpPr>
          <p:nvPr/>
        </p:nvSpPr>
        <p:spPr bwMode="auto">
          <a:xfrm>
            <a:off x="8127366" y="4923298"/>
            <a:ext cx="8070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 dirty="0">
                <a:solidFill>
                  <a:prstClr val="black"/>
                </a:solidFill>
                <a:latin typeface="Arial Narrow" panose="020B0606020202030204" pitchFamily="34" charset="0"/>
              </a:rPr>
              <a:t>CDN</a:t>
            </a:r>
          </a:p>
          <a:p>
            <a:pPr>
              <a:lnSpc>
                <a:spcPts val="1800"/>
              </a:lnSpc>
            </a:pPr>
            <a:r>
              <a:rPr lang="en-US" altLang="sv-SE" sz="1800" dirty="0">
                <a:solidFill>
                  <a:prstClr val="black"/>
                </a:solidFill>
                <a:latin typeface="Arial Narrow" panose="020B0606020202030204" pitchFamily="34" charset="0"/>
              </a:rPr>
              <a:t>server </a:t>
            </a:r>
          </a:p>
        </p:txBody>
      </p:sp>
      <p:sp>
        <p:nvSpPr>
          <p:cNvPr id="387" name="TextBox 492"/>
          <p:cNvSpPr txBox="1">
            <a:spLocks noChangeArrowheads="1"/>
          </p:cNvSpPr>
          <p:nvPr/>
        </p:nvSpPr>
        <p:spPr bwMode="auto">
          <a:xfrm>
            <a:off x="8457541" y="3057315"/>
            <a:ext cx="8070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 dirty="0">
                <a:solidFill>
                  <a:prstClr val="black"/>
                </a:solidFill>
                <a:latin typeface="Arial Narrow" panose="020B0606020202030204" pitchFamily="34" charset="0"/>
              </a:rPr>
              <a:t>CDN</a:t>
            </a:r>
          </a:p>
          <a:p>
            <a:pPr>
              <a:lnSpc>
                <a:spcPts val="1800"/>
              </a:lnSpc>
            </a:pPr>
            <a:r>
              <a:rPr lang="en-US" altLang="sv-SE" sz="1800" dirty="0">
                <a:solidFill>
                  <a:prstClr val="black"/>
                </a:solidFill>
                <a:latin typeface="Arial Narrow" panose="020B0606020202030204" pitchFamily="34" charset="0"/>
              </a:rPr>
              <a:t>server </a:t>
            </a:r>
          </a:p>
        </p:txBody>
      </p:sp>
      <p:sp>
        <p:nvSpPr>
          <p:cNvPr id="389" name="TextBox 492"/>
          <p:cNvSpPr txBox="1">
            <a:spLocks noChangeArrowheads="1"/>
          </p:cNvSpPr>
          <p:nvPr/>
        </p:nvSpPr>
        <p:spPr bwMode="auto">
          <a:xfrm>
            <a:off x="8609575" y="1518777"/>
            <a:ext cx="8070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 dirty="0">
                <a:solidFill>
                  <a:prstClr val="black"/>
                </a:solidFill>
                <a:latin typeface="Arial Narrow" panose="020B0606020202030204" pitchFamily="34" charset="0"/>
              </a:rPr>
              <a:t>CDN</a:t>
            </a:r>
          </a:p>
          <a:p>
            <a:pPr>
              <a:lnSpc>
                <a:spcPts val="1800"/>
              </a:lnSpc>
            </a:pPr>
            <a:r>
              <a:rPr lang="en-US" altLang="sv-SE" sz="1800" dirty="0">
                <a:solidFill>
                  <a:prstClr val="black"/>
                </a:solidFill>
                <a:latin typeface="Arial Narrow" panose="020B0606020202030204" pitchFamily="34" charset="0"/>
              </a:rPr>
              <a:t>server </a:t>
            </a:r>
          </a:p>
        </p:txBody>
      </p:sp>
    </p:spTree>
    <p:extLst>
      <p:ext uri="{BB962C8B-B14F-4D97-AF65-F5344CB8AC3E}">
        <p14:creationId xmlns:p14="http://schemas.microsoft.com/office/powerpoint/2010/main" val="301636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76450" y="232718"/>
            <a:ext cx="8334375" cy="486420"/>
          </a:xfrm>
        </p:spPr>
        <p:txBody>
          <a:bodyPr/>
          <a:lstStyle/>
          <a:p>
            <a:r>
              <a:rPr lang="en-US" sz="2800" dirty="0"/>
              <a:t>Up to this point summary Internet </a:t>
            </a:r>
            <a:r>
              <a:rPr lang="en-US" sz="2800" dirty="0" smtClean="0"/>
              <a:t>Multimedia</a:t>
            </a:r>
            <a:endParaRPr lang="en-US" sz="2800" dirty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738130" y="1206500"/>
            <a:ext cx="9479927" cy="4454748"/>
          </a:xfrm>
        </p:spPr>
        <p:txBody>
          <a:bodyPr/>
          <a:lstStyle/>
          <a:p>
            <a:pPr>
              <a:spcAft>
                <a:spcPct val="45000"/>
              </a:spcAft>
            </a:pPr>
            <a:r>
              <a:rPr lang="en-US" sz="2400" dirty="0">
                <a:solidFill>
                  <a:srgbClr val="FF0000"/>
                </a:solidFill>
              </a:rPr>
              <a:t>use UDP</a:t>
            </a:r>
            <a:r>
              <a:rPr lang="en-US" sz="2400" dirty="0"/>
              <a:t> to avoid TCP congestion control (delays) for time-sensitive traffic; or </a:t>
            </a:r>
            <a:r>
              <a:rPr lang="en-US" sz="2400" dirty="0">
                <a:solidFill>
                  <a:srgbClr val="FF0000"/>
                </a:solidFill>
              </a:rPr>
              <a:t>multiple TCP </a:t>
            </a:r>
            <a:r>
              <a:rPr lang="en-US" sz="2400" dirty="0"/>
              <a:t>connections (</a:t>
            </a:r>
            <a:r>
              <a:rPr lang="en-US" sz="2400" dirty="0" smtClean="0"/>
              <a:t>DASH + new http/2, ….)</a:t>
            </a:r>
            <a:endParaRPr lang="en-US" sz="2400" dirty="0"/>
          </a:p>
          <a:p>
            <a:pPr lvl="1"/>
            <a:r>
              <a:rPr lang="en-US" sz="2000" dirty="0"/>
              <a:t>Buffering and client-side </a:t>
            </a:r>
            <a:r>
              <a:rPr lang="en-US" sz="2000" dirty="0">
                <a:solidFill>
                  <a:srgbClr val="FF0000"/>
                </a:solidFill>
              </a:rPr>
              <a:t>adaptive </a:t>
            </a:r>
            <a:r>
              <a:rPr lang="en-US" sz="2000" dirty="0" err="1">
                <a:solidFill>
                  <a:srgbClr val="FF0000"/>
                </a:solidFill>
              </a:rPr>
              <a:t>playout</a:t>
            </a:r>
            <a:r>
              <a:rPr lang="en-US" sz="2000" dirty="0">
                <a:solidFill>
                  <a:srgbClr val="FF0000"/>
                </a:solidFill>
              </a:rPr>
              <a:t> delay</a:t>
            </a:r>
            <a:r>
              <a:rPr lang="en-US" sz="2000" dirty="0"/>
              <a:t>: to compensate for delay</a:t>
            </a:r>
          </a:p>
          <a:p>
            <a:pPr lvl="1"/>
            <a:r>
              <a:rPr lang="en-US" sz="2000" dirty="0"/>
              <a:t>error recovery (on top of UDP)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FEC,</a:t>
            </a:r>
            <a:r>
              <a:rPr lang="en-US" dirty="0"/>
              <a:t> interleaving, error concealment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CDN: </a:t>
            </a:r>
            <a:r>
              <a:rPr lang="en-US" sz="2400" dirty="0"/>
              <a:t>bring content closer to clients</a:t>
            </a:r>
          </a:p>
          <a:p>
            <a:r>
              <a:rPr lang="en-US" sz="2400" dirty="0"/>
              <a:t>server side </a:t>
            </a:r>
            <a:r>
              <a:rPr lang="en-US" sz="2400" dirty="0">
                <a:solidFill>
                  <a:srgbClr val="FF0000"/>
                </a:solidFill>
              </a:rPr>
              <a:t>matches stream bandwidth</a:t>
            </a:r>
            <a:r>
              <a:rPr lang="en-US" sz="2400" dirty="0"/>
              <a:t> to available client-to-server path bandwidth</a:t>
            </a:r>
          </a:p>
          <a:p>
            <a:pPr lvl="1"/>
            <a:r>
              <a:rPr lang="en-US" sz="2000" dirty="0"/>
              <a:t>chose among pre-encoded stream rates</a:t>
            </a:r>
          </a:p>
          <a:p>
            <a:pPr lvl="1"/>
            <a:r>
              <a:rPr lang="en-US" sz="2000" dirty="0"/>
              <a:t>dynamic server encoding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45176" y="6400800"/>
            <a:ext cx="3984625" cy="457200"/>
          </a:xfrm>
        </p:spPr>
        <p:txBody>
          <a:bodyPr/>
          <a:lstStyle/>
          <a:p>
            <a:pPr>
              <a:defRPr/>
            </a:pPr>
            <a:fld id="{4B89B732-5CA8-4E22-A315-CFAE3DF8DD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5798404"/>
            <a:ext cx="81416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C00000"/>
                </a:solidFill>
              </a:rPr>
              <a:t>Q: </a:t>
            </a:r>
            <a:r>
              <a:rPr lang="sv-SE" sz="2400" b="1" dirty="0" err="1" smtClean="0">
                <a:solidFill>
                  <a:srgbClr val="C00000"/>
                </a:solidFill>
              </a:rPr>
              <a:t>could</a:t>
            </a:r>
            <a:r>
              <a:rPr lang="sv-SE" sz="2400" b="1" dirty="0" smtClean="0">
                <a:solidFill>
                  <a:srgbClr val="C00000"/>
                </a:solidFill>
              </a:rPr>
              <a:t> </a:t>
            </a:r>
            <a:r>
              <a:rPr lang="sv-SE" sz="2400" b="1" dirty="0" err="1" smtClean="0">
                <a:solidFill>
                  <a:srgbClr val="C00000"/>
                </a:solidFill>
              </a:rPr>
              <a:t>this</a:t>
            </a:r>
            <a:r>
              <a:rPr lang="sv-SE" sz="2400" b="1" dirty="0" smtClean="0">
                <a:solidFill>
                  <a:srgbClr val="C00000"/>
                </a:solidFill>
              </a:rPr>
              <a:t> </a:t>
            </a:r>
            <a:r>
              <a:rPr lang="sv-SE" sz="2400" b="1" dirty="0">
                <a:solidFill>
                  <a:srgbClr val="C00000"/>
                </a:solidFill>
              </a:rPr>
              <a:t>be </a:t>
            </a:r>
            <a:r>
              <a:rPr lang="sv-SE" sz="2400" b="1" dirty="0" err="1">
                <a:solidFill>
                  <a:srgbClr val="C00000"/>
                </a:solidFill>
              </a:rPr>
              <a:t>simpler</a:t>
            </a:r>
            <a:r>
              <a:rPr lang="sv-SE" sz="2400" b="1" dirty="0">
                <a:solidFill>
                  <a:srgbClr val="C00000"/>
                </a:solidFill>
              </a:rPr>
              <a:t> </a:t>
            </a:r>
            <a:r>
              <a:rPr lang="sv-SE" sz="2400" b="1" dirty="0" err="1">
                <a:solidFill>
                  <a:srgbClr val="C00000"/>
                </a:solidFill>
              </a:rPr>
              <a:t>with</a:t>
            </a:r>
            <a:r>
              <a:rPr lang="sv-SE" sz="2400" b="1" dirty="0">
                <a:solidFill>
                  <a:srgbClr val="C00000"/>
                </a:solidFill>
              </a:rPr>
              <a:t> </a:t>
            </a:r>
            <a:r>
              <a:rPr lang="sv-SE" sz="2400" b="1" dirty="0" err="1">
                <a:solidFill>
                  <a:srgbClr val="C00000"/>
                </a:solidFill>
              </a:rPr>
              <a:t>Network</a:t>
            </a:r>
            <a:r>
              <a:rPr lang="sv-SE" sz="2400" b="1" dirty="0">
                <a:solidFill>
                  <a:srgbClr val="C00000"/>
                </a:solidFill>
              </a:rPr>
              <a:t> (</a:t>
            </a:r>
            <a:r>
              <a:rPr lang="sv-SE" sz="2400" b="1" dirty="0" err="1">
                <a:solidFill>
                  <a:srgbClr val="C00000"/>
                </a:solidFill>
              </a:rPr>
              <a:t>layer</a:t>
            </a:r>
            <a:r>
              <a:rPr lang="sv-SE" sz="2400" b="1" dirty="0">
                <a:solidFill>
                  <a:srgbClr val="C00000"/>
                </a:solidFill>
              </a:rPr>
              <a:t>) support?</a:t>
            </a:r>
          </a:p>
        </p:txBody>
      </p:sp>
    </p:spTree>
    <p:extLst>
      <p:ext uri="{BB962C8B-B14F-4D97-AF65-F5344CB8AC3E}">
        <p14:creationId xmlns:p14="http://schemas.microsoft.com/office/powerpoint/2010/main" val="28464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18" y="5656027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P2P </a:t>
            </a:r>
            <a:r>
              <a:rPr lang="sv-SE" sz="2000" b="1" dirty="0" err="1">
                <a:solidFill>
                  <a:schemeClr val="bg1">
                    <a:lumMod val="50000"/>
                  </a:schemeClr>
                </a:solidFill>
              </a:rPr>
              <a:t>apps</a:t>
            </a: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sv-SE" sz="2000" b="1" dirty="0" err="1">
                <a:solidFill>
                  <a:schemeClr val="bg1">
                    <a:lumMod val="50000"/>
                  </a:schemeClr>
                </a:solidFill>
              </a:rPr>
              <a:t>overlays</a:t>
            </a: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  for info </a:t>
            </a:r>
            <a:r>
              <a:rPr lang="sv-SE" sz="2000" b="1" dirty="0" err="1">
                <a:solidFill>
                  <a:schemeClr val="bg1">
                    <a:lumMod val="50000"/>
                  </a:schemeClr>
                </a:solidFill>
              </a:rPr>
              <a:t>sharing</a:t>
            </a: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: 2.5 </a:t>
            </a: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</a:rPr>
              <a:t>7e (2.6 6/e)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50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50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50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50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50000"/>
                  </a:schemeClr>
                </a:solidFill>
              </a:rPr>
              <a:t>overlays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Structured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Overlays/DHT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50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50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Media Streaming </a:t>
            </a:r>
            <a:r>
              <a:rPr lang="sv-SE" sz="2000" dirty="0" err="1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sv-SE" sz="2000" dirty="0">
                <a:solidFill>
                  <a:schemeClr val="bg1">
                    <a:lumMod val="50000"/>
                  </a:schemeClr>
                </a:solidFill>
              </a:rPr>
              <a:t> 9.1-9.3 &amp; 2.6 </a:t>
            </a: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</a:rPr>
              <a:t>7e (7.1-7.3 6/e)</a:t>
            </a:r>
            <a:endParaRPr lang="sv-S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Recovery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Streaming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protocols and new proposals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CDN: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overlays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infrastructure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content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bg1">
                    <a:lumMod val="50000"/>
                  </a:schemeClr>
                </a:solidFill>
              </a:rPr>
              <a:t>delivery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9976" y="4797153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08276" y="5574040"/>
            <a:ext cx="32160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prstClr val="black"/>
                </a:solidFill>
              </a:rPr>
              <a:t>Next</a:t>
            </a:r>
            <a:r>
              <a:rPr lang="sv-SE" dirty="0">
                <a:solidFill>
                  <a:prstClr val="black"/>
                </a:solidFill>
              </a:rPr>
              <a:t>: </a:t>
            </a:r>
            <a:r>
              <a:rPr lang="sv-SE" dirty="0" err="1" smtClean="0">
                <a:solidFill>
                  <a:prstClr val="black"/>
                </a:solidFill>
              </a:rPr>
              <a:t>could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this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>
                <a:solidFill>
                  <a:prstClr val="black"/>
                </a:solidFill>
              </a:rPr>
              <a:t>be </a:t>
            </a:r>
            <a:r>
              <a:rPr lang="sv-SE" dirty="0" err="1">
                <a:solidFill>
                  <a:prstClr val="black"/>
                </a:solidFill>
              </a:rPr>
              <a:t>simpler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with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Network</a:t>
            </a:r>
            <a:r>
              <a:rPr lang="sv-SE" dirty="0">
                <a:solidFill>
                  <a:prstClr val="black"/>
                </a:solidFill>
              </a:rPr>
              <a:t> (</a:t>
            </a:r>
            <a:r>
              <a:rPr lang="sv-SE" dirty="0" err="1">
                <a:solidFill>
                  <a:prstClr val="black"/>
                </a:solidFill>
              </a:rPr>
              <a:t>layer</a:t>
            </a:r>
            <a:r>
              <a:rPr lang="sv-SE" dirty="0">
                <a:solidFill>
                  <a:prstClr val="black"/>
                </a:solidFill>
              </a:rPr>
              <a:t>) support?</a:t>
            </a:r>
          </a:p>
        </p:txBody>
      </p:sp>
    </p:spTree>
    <p:extLst>
      <p:ext uri="{BB962C8B-B14F-4D97-AF65-F5344CB8AC3E}">
        <p14:creationId xmlns:p14="http://schemas.microsoft.com/office/powerpoint/2010/main" val="17746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06" y="76151"/>
            <a:ext cx="9985094" cy="608112"/>
          </a:xfrm>
        </p:spPr>
        <p:txBody>
          <a:bodyPr/>
          <a:lstStyle/>
          <a:p>
            <a:r>
              <a:rPr lang="en-US" sz="2800" dirty="0"/>
              <a:t>Recall: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Internet concept: virtualizing networks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idx="1"/>
          </p:nvPr>
        </p:nvSpPr>
        <p:spPr>
          <a:xfrm>
            <a:off x="1180619" y="1062038"/>
            <a:ext cx="5382902" cy="21096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1974: multiple unconnected nets </a:t>
            </a:r>
          </a:p>
          <a:p>
            <a:pPr marL="338138" lvl="1" indent="-223838"/>
            <a:r>
              <a:rPr lang="en-US" sz="2000" dirty="0" err="1"/>
              <a:t>ARPAnet</a:t>
            </a:r>
            <a:endParaRPr lang="en-US" sz="2000" dirty="0"/>
          </a:p>
          <a:p>
            <a:pPr marL="338138" lvl="1" indent="-223838"/>
            <a:r>
              <a:rPr lang="en-US" sz="2000" dirty="0"/>
              <a:t>data-over-cable networks</a:t>
            </a:r>
          </a:p>
          <a:p>
            <a:pPr marL="338138" lvl="1" indent="-223838"/>
            <a:r>
              <a:rPr lang="en-US" sz="2000" dirty="0"/>
              <a:t>packet satellite network (Aloha)</a:t>
            </a:r>
          </a:p>
          <a:p>
            <a:pPr marL="338138" lvl="1" indent="-223838"/>
            <a:r>
              <a:rPr lang="en-US" sz="2000" dirty="0"/>
              <a:t>packet radio network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9C235827-82B8-47A8-8E68-A49BA4C324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6680199" y="1029544"/>
            <a:ext cx="4616691" cy="2116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… differing in: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addressing conventions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packet formats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error recovery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routing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6900862" y="3836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2347914" y="4035426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910139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9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237039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9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3243263" y="4476751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3514726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4640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7997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4498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4833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4749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4140201" y="4768851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3197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3700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2989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703639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9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4092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7273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985001" y="48593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1" y="48593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7345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8272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7705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8047039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9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7840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3665539" y="5726114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>
                <a:solidFill>
                  <a:srgbClr val="000000"/>
                </a:solidFill>
                <a:latin typeface="Comic Sans MS" pitchFamily="66" charset="0"/>
              </a:rPr>
              <a:t>ARPAnet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7018339" y="5713414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8267701" y="41735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1" y="41735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628901" y="43386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43386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109140" y="6065309"/>
            <a:ext cx="6176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"A Protocol for Packet Network Intercommunication", V. Cerf, R. Kahn, IEEE Transactions on Communications, May, 1974, pp. 637-648.</a:t>
            </a:r>
          </a:p>
        </p:txBody>
      </p:sp>
    </p:spTree>
    <p:extLst>
      <p:ext uri="{BB962C8B-B14F-4D97-AF65-F5344CB8AC3E}">
        <p14:creationId xmlns:p14="http://schemas.microsoft.com/office/powerpoint/2010/main" val="19353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231774"/>
            <a:ext cx="8424936" cy="1143000"/>
          </a:xfrm>
        </p:spPr>
        <p:txBody>
          <a:bodyPr/>
          <a:lstStyle/>
          <a:p>
            <a:r>
              <a:rPr lang="sv-SE" sz="2800" dirty="0"/>
              <a:t>Reading </a:t>
            </a:r>
            <a:r>
              <a:rPr lang="sv-SE" sz="2800" dirty="0" err="1" smtClean="0"/>
              <a:t>instructions</a:t>
            </a:r>
            <a:r>
              <a:rPr lang="sv-SE" sz="2800" dirty="0" smtClean="0"/>
              <a:t> </a:t>
            </a:r>
            <a:r>
              <a:rPr lang="sv-SE" sz="2800" dirty="0"/>
              <a:t>and pointers for </a:t>
            </a:r>
            <a:r>
              <a:rPr lang="sv-SE" sz="2800" dirty="0" err="1"/>
              <a:t>further</a:t>
            </a:r>
            <a:r>
              <a:rPr lang="sv-SE" sz="2800" dirty="0"/>
              <a:t> </a:t>
            </a:r>
            <a:r>
              <a:rPr lang="sv-SE" sz="2800" dirty="0" err="1"/>
              <a:t>study</a:t>
            </a:r>
            <a:endParaRPr lang="sv-SE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894" y="1887295"/>
            <a:ext cx="10796530" cy="4206001"/>
          </a:xfrm>
        </p:spPr>
        <p:txBody>
          <a:bodyPr/>
          <a:lstStyle/>
          <a:p>
            <a:r>
              <a:rPr lang="en-US" sz="1400" dirty="0" err="1"/>
              <a:t>Upkar</a:t>
            </a:r>
            <a:r>
              <a:rPr lang="en-US" sz="1400" dirty="0"/>
              <a:t> </a:t>
            </a:r>
            <a:r>
              <a:rPr lang="en-US" sz="1400" dirty="0" err="1"/>
              <a:t>Varshney</a:t>
            </a:r>
            <a:r>
              <a:rPr lang="en-US" sz="1400" dirty="0"/>
              <a:t>, Andy Snow, Matt </a:t>
            </a:r>
            <a:r>
              <a:rPr lang="en-US" sz="1400" dirty="0" err="1"/>
              <a:t>McGivern</a:t>
            </a:r>
            <a:r>
              <a:rPr lang="en-US" sz="1400" dirty="0"/>
              <a:t>, and Christi Howard. 2002. Voice over IP. </a:t>
            </a:r>
            <a:r>
              <a:rPr lang="en-US" sz="1400" dirty="0" err="1"/>
              <a:t>Commun</a:t>
            </a:r>
            <a:r>
              <a:rPr lang="en-US" sz="1400" dirty="0"/>
              <a:t>. ACM 45, 1 (January 2002), 89-96. </a:t>
            </a:r>
            <a:r>
              <a:rPr lang="en-US" sz="1400" dirty="0" smtClean="0"/>
              <a:t>DOI=10.1145/502269.502271  </a:t>
            </a:r>
            <a:endParaRPr lang="en-US" sz="1400" dirty="0"/>
          </a:p>
          <a:p>
            <a:r>
              <a:rPr lang="sv-SE" sz="1400" dirty="0"/>
              <a:t>Jussi </a:t>
            </a:r>
            <a:r>
              <a:rPr lang="sv-SE" sz="1400" dirty="0" err="1"/>
              <a:t>Kangasharju</a:t>
            </a:r>
            <a:r>
              <a:rPr lang="sv-SE" sz="1400" dirty="0"/>
              <a:t>, James Roberts, Keith W. Ross, </a:t>
            </a:r>
            <a:r>
              <a:rPr lang="sv-SE" sz="1400" dirty="0" err="1"/>
              <a:t>Object</a:t>
            </a:r>
            <a:r>
              <a:rPr lang="sv-SE" sz="1400" dirty="0"/>
              <a:t> </a:t>
            </a:r>
            <a:r>
              <a:rPr lang="sv-SE" sz="1400" dirty="0" err="1"/>
              <a:t>replication</a:t>
            </a:r>
            <a:r>
              <a:rPr lang="sv-SE" sz="1400" dirty="0"/>
              <a:t> </a:t>
            </a:r>
            <a:r>
              <a:rPr lang="sv-SE" sz="1400" dirty="0" err="1"/>
              <a:t>strategies</a:t>
            </a:r>
            <a:r>
              <a:rPr lang="sv-SE" sz="1400" dirty="0"/>
              <a:t> in </a:t>
            </a:r>
            <a:r>
              <a:rPr lang="sv-SE" sz="1400" dirty="0" err="1"/>
              <a:t>content</a:t>
            </a:r>
            <a:r>
              <a:rPr lang="sv-SE" sz="1400" dirty="0"/>
              <a:t> distribution </a:t>
            </a:r>
            <a:r>
              <a:rPr lang="sv-SE" sz="1400" dirty="0" err="1"/>
              <a:t>networks</a:t>
            </a:r>
            <a:r>
              <a:rPr lang="sv-SE" sz="1400" dirty="0"/>
              <a:t>, Computer Communications, </a:t>
            </a:r>
            <a:r>
              <a:rPr lang="sv-SE" sz="1400" dirty="0" err="1"/>
              <a:t>Volume</a:t>
            </a:r>
            <a:r>
              <a:rPr lang="sv-SE" sz="1400" dirty="0"/>
              <a:t> 25, </a:t>
            </a:r>
            <a:r>
              <a:rPr lang="sv-SE" sz="1400" dirty="0" err="1"/>
              <a:t>Issue</a:t>
            </a:r>
            <a:r>
              <a:rPr lang="sv-SE" sz="1400" dirty="0"/>
              <a:t> 4, 1 </a:t>
            </a:r>
            <a:r>
              <a:rPr lang="sv-SE" sz="1400" dirty="0" err="1"/>
              <a:t>March</a:t>
            </a:r>
            <a:r>
              <a:rPr lang="sv-SE" sz="1400" dirty="0"/>
              <a:t> 2002, Pages 376-383, ISSN 0140-3664, </a:t>
            </a:r>
            <a:r>
              <a:rPr lang="sv-SE" sz="1400" dirty="0">
                <a:hlinkClick r:id="rId2"/>
              </a:rPr>
              <a:t>http://</a:t>
            </a:r>
            <a:r>
              <a:rPr lang="sv-SE" sz="1400" dirty="0" smtClean="0">
                <a:hlinkClick r:id="rId2"/>
              </a:rPr>
              <a:t>dx.doi.org/10.1016/S0140-3664(01)00409-1</a:t>
            </a:r>
            <a:r>
              <a:rPr lang="sv-SE" sz="1400" dirty="0" smtClean="0"/>
              <a:t> . </a:t>
            </a:r>
            <a:endParaRPr lang="sv-SE" sz="1400" dirty="0"/>
          </a:p>
          <a:p>
            <a:r>
              <a:rPr lang="en-US" sz="1400" dirty="0"/>
              <a:t>K.L Johnson, J.F Carr, M.S Day, M.F </a:t>
            </a:r>
            <a:r>
              <a:rPr lang="en-US" sz="1400" dirty="0" err="1"/>
              <a:t>Kaashoek</a:t>
            </a:r>
            <a:r>
              <a:rPr lang="en-US" sz="1400" dirty="0"/>
              <a:t>, The measured performance of content distribution networks, Computer Communications, Volume 24, Issue 2, 1 February 2001, Pages 202-206, ISSN 0140-3664,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dx.doi.org/10.1016/S0140-3664(00)00315-7</a:t>
            </a:r>
            <a:r>
              <a:rPr lang="en-US" sz="1400" dirty="0" smtClean="0"/>
              <a:t> . </a:t>
            </a:r>
            <a:endParaRPr lang="en-US" sz="1400" dirty="0"/>
          </a:p>
          <a:p>
            <a:r>
              <a:rPr lang="sv-SE" sz="1400" dirty="0">
                <a:solidFill>
                  <a:srgbClr val="000000"/>
                </a:solidFill>
              </a:rPr>
              <a:t>Eddie Kohler, Mark </a:t>
            </a:r>
            <a:r>
              <a:rPr lang="sv-SE" sz="1400" dirty="0" err="1">
                <a:solidFill>
                  <a:srgbClr val="000000"/>
                </a:solidFill>
              </a:rPr>
              <a:t>Handley</a:t>
            </a:r>
            <a:r>
              <a:rPr lang="sv-SE" sz="1400" dirty="0">
                <a:solidFill>
                  <a:srgbClr val="000000"/>
                </a:solidFill>
              </a:rPr>
              <a:t>, and Sally Floyd. 2006. Designing DCCP: </a:t>
            </a:r>
            <a:r>
              <a:rPr lang="sv-SE" sz="1400" dirty="0" err="1">
                <a:solidFill>
                  <a:srgbClr val="000000"/>
                </a:solidFill>
              </a:rPr>
              <a:t>C</a:t>
            </a:r>
            <a:r>
              <a:rPr lang="sv-SE" sz="1400" dirty="0" err="1" smtClean="0">
                <a:solidFill>
                  <a:srgbClr val="000000"/>
                </a:solidFill>
              </a:rPr>
              <a:t>ongestion</a:t>
            </a:r>
            <a:r>
              <a:rPr lang="sv-SE" sz="1400" dirty="0" smtClean="0">
                <a:solidFill>
                  <a:srgbClr val="000000"/>
                </a:solidFill>
              </a:rPr>
              <a:t> </a:t>
            </a:r>
            <a:r>
              <a:rPr lang="sv-SE" sz="1400" dirty="0" err="1">
                <a:solidFill>
                  <a:srgbClr val="000000"/>
                </a:solidFill>
              </a:rPr>
              <a:t>control</a:t>
            </a:r>
            <a:r>
              <a:rPr lang="sv-SE" sz="1400" dirty="0">
                <a:solidFill>
                  <a:srgbClr val="000000"/>
                </a:solidFill>
              </a:rPr>
              <a:t> </a:t>
            </a:r>
            <a:r>
              <a:rPr lang="sv-SE" sz="1400" dirty="0" err="1">
                <a:solidFill>
                  <a:srgbClr val="000000"/>
                </a:solidFill>
              </a:rPr>
              <a:t>without</a:t>
            </a:r>
            <a:r>
              <a:rPr lang="sv-SE" sz="1400" dirty="0">
                <a:solidFill>
                  <a:srgbClr val="000000"/>
                </a:solidFill>
              </a:rPr>
              <a:t> </a:t>
            </a:r>
            <a:r>
              <a:rPr lang="sv-SE" sz="1400" dirty="0" err="1">
                <a:solidFill>
                  <a:srgbClr val="000000"/>
                </a:solidFill>
              </a:rPr>
              <a:t>reliability</a:t>
            </a:r>
            <a:r>
              <a:rPr lang="sv-SE" sz="1400" dirty="0">
                <a:solidFill>
                  <a:srgbClr val="000000"/>
                </a:solidFill>
              </a:rPr>
              <a:t>. </a:t>
            </a:r>
            <a:r>
              <a:rPr lang="sv-SE" sz="1400" i="1" dirty="0">
                <a:solidFill>
                  <a:srgbClr val="000000"/>
                </a:solidFill>
              </a:rPr>
              <a:t>SIGCOMM </a:t>
            </a:r>
            <a:r>
              <a:rPr lang="sv-SE" sz="1400" i="1" dirty="0" err="1">
                <a:solidFill>
                  <a:srgbClr val="000000"/>
                </a:solidFill>
              </a:rPr>
              <a:t>Comput</a:t>
            </a:r>
            <a:r>
              <a:rPr lang="sv-SE" sz="1400" i="1" dirty="0">
                <a:solidFill>
                  <a:srgbClr val="000000"/>
                </a:solidFill>
              </a:rPr>
              <a:t>. </a:t>
            </a:r>
            <a:r>
              <a:rPr lang="sv-SE" sz="1400" i="1" dirty="0" err="1">
                <a:solidFill>
                  <a:srgbClr val="000000"/>
                </a:solidFill>
              </a:rPr>
              <a:t>Commun</a:t>
            </a:r>
            <a:r>
              <a:rPr lang="sv-SE" sz="1400" i="1" dirty="0">
                <a:solidFill>
                  <a:srgbClr val="000000"/>
                </a:solidFill>
              </a:rPr>
              <a:t>. Rev.</a:t>
            </a:r>
            <a:r>
              <a:rPr lang="sv-SE" sz="1400" dirty="0">
                <a:solidFill>
                  <a:srgbClr val="000000"/>
                </a:solidFill>
              </a:rPr>
              <a:t> 36, 4 (August 2006), 27-38. DOI=10.1145/1151659.1159918 </a:t>
            </a:r>
            <a:r>
              <a:rPr lang="sv-SE" sz="14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sv-SE" sz="1400" dirty="0" smtClean="0">
                <a:solidFill>
                  <a:srgbClr val="000000"/>
                </a:solidFill>
                <a:hlinkClick r:id="rId4"/>
              </a:rPr>
              <a:t>doi.acm.org/10.1145/1151659.1159918</a:t>
            </a:r>
            <a:endParaRPr lang="sv-SE" sz="1400" dirty="0" smtClean="0">
              <a:solidFill>
                <a:srgbClr val="000000"/>
              </a:solidFill>
            </a:endParaRPr>
          </a:p>
          <a:p>
            <a:r>
              <a:rPr lang="en-US" sz="1400" i="1" dirty="0"/>
              <a:t>Langley et-al; </a:t>
            </a:r>
            <a:r>
              <a:rPr lang="en-US" sz="1400" i="1" dirty="0" err="1" smtClean="0"/>
              <a:t>Quic</a:t>
            </a:r>
            <a:r>
              <a:rPr lang="en-US" sz="1400" i="1" dirty="0" smtClean="0"/>
              <a:t>;  </a:t>
            </a:r>
            <a:r>
              <a:rPr lang="en-US" sz="1400" i="1" dirty="0"/>
              <a:t>ACM SIGCOMM '17, DOI: </a:t>
            </a:r>
            <a:r>
              <a:rPr lang="en-US" sz="1400" i="1" dirty="0">
                <a:hlinkClick r:id="rId5"/>
              </a:rPr>
              <a:t>https://doi.org/10.1145/3098822.3098842</a:t>
            </a:r>
            <a:r>
              <a:rPr lang="en-US" sz="1400" i="1" dirty="0"/>
              <a:t> </a:t>
            </a:r>
            <a:endParaRPr lang="sv-SE" sz="1400" dirty="0" smtClean="0">
              <a:solidFill>
                <a:srgbClr val="000000"/>
              </a:solidFill>
            </a:endParaRPr>
          </a:p>
          <a:p>
            <a:endParaRPr lang="sv-SE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Applications </a:t>
            </a:r>
            <a:r>
              <a:rPr lang="en-US" sz="1400" b="1" dirty="0">
                <a:solidFill>
                  <a:prstClr val="black"/>
                </a:solidFill>
              </a:rPr>
              <a:t>in p2p sharing, </a:t>
            </a:r>
            <a:r>
              <a:rPr lang="en-US" sz="1400" b="1" dirty="0" err="1">
                <a:solidFill>
                  <a:prstClr val="black"/>
                </a:solidFill>
              </a:rPr>
              <a:t>eg</a:t>
            </a:r>
            <a:r>
              <a:rPr lang="en-US" sz="1400" b="1" dirty="0">
                <a:solidFill>
                  <a:prstClr val="black"/>
                </a:solidFill>
              </a:rPr>
              <a:t> dissemination and media streaming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J. </a:t>
            </a:r>
            <a:r>
              <a:rPr lang="en-US" sz="1400" dirty="0" err="1">
                <a:solidFill>
                  <a:prstClr val="black"/>
                </a:solidFill>
              </a:rPr>
              <a:t>Mundinger</a:t>
            </a:r>
            <a:r>
              <a:rPr lang="en-US" sz="1400" dirty="0">
                <a:solidFill>
                  <a:prstClr val="black"/>
                </a:solidFill>
              </a:rPr>
              <a:t>, R. R. Weber and G. Weiss. Optimal Scheduling of Peer-to-Peer File Dissemination. Journal of Scheduling, Volume 11, Issue 2, 2008. [</a:t>
            </a:r>
            <a:r>
              <a:rPr lang="en-US" sz="1400" b="1" dirty="0" err="1">
                <a:solidFill>
                  <a:prstClr val="black"/>
                </a:solidFill>
                <a:hlinkClick r:id="rId6"/>
              </a:rPr>
              <a:t>arXiv</a:t>
            </a:r>
            <a:r>
              <a:rPr lang="en-US" sz="1400" dirty="0">
                <a:solidFill>
                  <a:prstClr val="black"/>
                </a:solidFill>
              </a:rPr>
              <a:t>] [</a:t>
            </a:r>
            <a:r>
              <a:rPr lang="en-US" sz="1400" b="1" dirty="0" err="1">
                <a:solidFill>
                  <a:prstClr val="black"/>
                </a:solidFill>
                <a:hlinkClick r:id="rId7"/>
              </a:rPr>
              <a:t>JoS</a:t>
            </a:r>
            <a:r>
              <a:rPr lang="en-US" sz="1400" dirty="0">
                <a:solidFill>
                  <a:prstClr val="black"/>
                </a:solidFill>
              </a:rPr>
              <a:t>]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sv-SE" sz="1400" dirty="0">
                <a:solidFill>
                  <a:prstClr val="black"/>
                </a:solidFill>
              </a:rPr>
              <a:t>Christos </a:t>
            </a:r>
            <a:r>
              <a:rPr lang="sv-SE" sz="1400" dirty="0" err="1">
                <a:solidFill>
                  <a:prstClr val="black"/>
                </a:solidFill>
              </a:rPr>
              <a:t>Gkantsidis</a:t>
            </a:r>
            <a:r>
              <a:rPr lang="sv-SE" sz="1400" dirty="0">
                <a:solidFill>
                  <a:prstClr val="black"/>
                </a:solidFill>
              </a:rPr>
              <a:t> and Pablo Rodriguez, </a:t>
            </a:r>
            <a:r>
              <a:rPr lang="sv-SE" sz="1400" dirty="0" err="1">
                <a:solidFill>
                  <a:prstClr val="black"/>
                </a:solidFill>
                <a:hlinkClick r:id="rId8" action="ppaction://hlinkfile"/>
              </a:rPr>
              <a:t>Network</a:t>
            </a:r>
            <a:r>
              <a:rPr lang="sv-SE" sz="1400" dirty="0">
                <a:solidFill>
                  <a:prstClr val="black"/>
                </a:solidFill>
                <a:hlinkClick r:id="rId8" action="ppaction://hlinkfile"/>
              </a:rPr>
              <a:t> </a:t>
            </a:r>
            <a:r>
              <a:rPr lang="sv-SE" sz="1400" dirty="0" err="1">
                <a:solidFill>
                  <a:prstClr val="black"/>
                </a:solidFill>
                <a:hlinkClick r:id="rId8" action="ppaction://hlinkfile"/>
              </a:rPr>
              <a:t>Coding</a:t>
            </a:r>
            <a:r>
              <a:rPr lang="sv-SE" sz="1400" dirty="0">
                <a:solidFill>
                  <a:prstClr val="black"/>
                </a:solidFill>
                <a:hlinkClick r:id="rId8" action="ppaction://hlinkfile"/>
              </a:rPr>
              <a:t> for </a:t>
            </a:r>
            <a:r>
              <a:rPr lang="sv-SE" sz="1400" dirty="0" err="1">
                <a:solidFill>
                  <a:prstClr val="black"/>
                </a:solidFill>
                <a:hlinkClick r:id="rId8" action="ppaction://hlinkfile"/>
              </a:rPr>
              <a:t>Large</a:t>
            </a:r>
            <a:r>
              <a:rPr lang="sv-SE" sz="1400" dirty="0">
                <a:solidFill>
                  <a:prstClr val="black"/>
                </a:solidFill>
                <a:hlinkClick r:id="rId8" action="ppaction://hlinkfile"/>
              </a:rPr>
              <a:t> </a:t>
            </a:r>
            <a:r>
              <a:rPr lang="sv-SE" sz="1400" dirty="0" err="1">
                <a:solidFill>
                  <a:prstClr val="black"/>
                </a:solidFill>
                <a:hlinkClick r:id="rId8" action="ppaction://hlinkfile"/>
              </a:rPr>
              <a:t>Scale</a:t>
            </a:r>
            <a:r>
              <a:rPr lang="sv-SE" sz="1400" dirty="0">
                <a:solidFill>
                  <a:prstClr val="black"/>
                </a:solidFill>
                <a:hlinkClick r:id="rId8" action="ppaction://hlinkfile"/>
              </a:rPr>
              <a:t> </a:t>
            </a:r>
            <a:r>
              <a:rPr lang="sv-SE" sz="1400" dirty="0" err="1">
                <a:solidFill>
                  <a:prstClr val="black"/>
                </a:solidFill>
                <a:hlinkClick r:id="rId8" action="ppaction://hlinkfile"/>
              </a:rPr>
              <a:t>Content</a:t>
            </a:r>
            <a:r>
              <a:rPr lang="sv-SE" sz="1400" dirty="0">
                <a:solidFill>
                  <a:prstClr val="black"/>
                </a:solidFill>
                <a:hlinkClick r:id="rId8" action="ppaction://hlinkfile"/>
              </a:rPr>
              <a:t> Distribution</a:t>
            </a:r>
            <a:r>
              <a:rPr lang="sv-SE" sz="1400" dirty="0">
                <a:solidFill>
                  <a:prstClr val="black"/>
                </a:solidFill>
              </a:rPr>
              <a:t>, in </a:t>
            </a:r>
            <a:r>
              <a:rPr lang="sv-SE" sz="1400" i="1" dirty="0">
                <a:solidFill>
                  <a:prstClr val="black"/>
                </a:solidFill>
              </a:rPr>
              <a:t>IEEE INFOCOM</a:t>
            </a:r>
            <a:r>
              <a:rPr lang="sv-SE" sz="1400" dirty="0">
                <a:solidFill>
                  <a:prstClr val="black"/>
                </a:solidFill>
              </a:rPr>
              <a:t>, </a:t>
            </a:r>
            <a:r>
              <a:rPr lang="sv-SE" sz="1400" dirty="0" err="1">
                <a:solidFill>
                  <a:prstClr val="black"/>
                </a:solidFill>
              </a:rPr>
              <a:t>March</a:t>
            </a:r>
            <a:r>
              <a:rPr lang="sv-SE" sz="1400" dirty="0">
                <a:solidFill>
                  <a:prstClr val="black"/>
                </a:solidFill>
              </a:rPr>
              <a:t> 2005  (</a:t>
            </a:r>
            <a:r>
              <a:rPr lang="sv-SE" sz="1400" dirty="0">
                <a:solidFill>
                  <a:srgbClr val="C00000"/>
                </a:solidFill>
              </a:rPr>
              <a:t>Avalanche </a:t>
            </a:r>
            <a:r>
              <a:rPr lang="sv-SE" sz="1400" dirty="0" err="1">
                <a:solidFill>
                  <a:srgbClr val="C00000"/>
                </a:solidFill>
              </a:rPr>
              <a:t>swarming</a:t>
            </a:r>
            <a:r>
              <a:rPr lang="sv-SE" sz="1400" dirty="0">
                <a:solidFill>
                  <a:srgbClr val="C00000"/>
                </a:solidFill>
              </a:rPr>
              <a:t>: </a:t>
            </a:r>
            <a:r>
              <a:rPr lang="sv-SE" sz="1400" dirty="0" err="1">
                <a:solidFill>
                  <a:srgbClr val="C00000"/>
                </a:solidFill>
              </a:rPr>
              <a:t>combining</a:t>
            </a:r>
            <a:r>
              <a:rPr lang="sv-SE" sz="1400" dirty="0">
                <a:solidFill>
                  <a:srgbClr val="C00000"/>
                </a:solidFill>
              </a:rPr>
              <a:t> p2p + media streaming</a:t>
            </a:r>
            <a:r>
              <a:rPr lang="sv-SE" sz="1400" dirty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endParaRPr lang="sv-SE" sz="1600" dirty="0"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2A8-3B70-469C-AE9B-C0F2DFB7B061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156" y="1061548"/>
            <a:ext cx="84249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P2P </a:t>
            </a:r>
            <a:r>
              <a:rPr lang="sv-SE" dirty="0" err="1">
                <a:solidFill>
                  <a:prstClr val="black"/>
                </a:solidFill>
              </a:rPr>
              <a:t>apps</a:t>
            </a:r>
            <a:r>
              <a:rPr lang="sv-SE" dirty="0">
                <a:solidFill>
                  <a:prstClr val="black"/>
                </a:solidFill>
              </a:rPr>
              <a:t> and </a:t>
            </a:r>
            <a:r>
              <a:rPr lang="sv-SE" dirty="0" err="1">
                <a:solidFill>
                  <a:prstClr val="black"/>
                </a:solidFill>
              </a:rPr>
              <a:t>overlays</a:t>
            </a:r>
            <a:r>
              <a:rPr lang="sv-SE" dirty="0">
                <a:solidFill>
                  <a:prstClr val="black"/>
                </a:solidFill>
              </a:rPr>
              <a:t>  for info </a:t>
            </a:r>
            <a:r>
              <a:rPr lang="sv-SE" dirty="0" err="1">
                <a:solidFill>
                  <a:prstClr val="black"/>
                </a:solidFill>
              </a:rPr>
              <a:t>sharing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Ch</a:t>
            </a:r>
            <a:r>
              <a:rPr lang="sv-SE" dirty="0">
                <a:solidFill>
                  <a:prstClr val="black"/>
                </a:solidFill>
              </a:rPr>
              <a:t>: 2.5 </a:t>
            </a:r>
            <a:r>
              <a:rPr lang="sv-SE" dirty="0" smtClean="0">
                <a:solidFill>
                  <a:prstClr val="black"/>
                </a:solidFill>
              </a:rPr>
              <a:t>7e (2.6 6/e)</a:t>
            </a:r>
            <a:endParaRPr lang="sv-SE" dirty="0">
              <a:solidFill>
                <a:prstClr val="black"/>
              </a:solidFill>
            </a:endParaRPr>
          </a:p>
          <a:p>
            <a:r>
              <a:rPr lang="sv-SE" dirty="0">
                <a:solidFill>
                  <a:prstClr val="black"/>
                </a:solidFill>
              </a:rPr>
              <a:t>Media Streaming &amp; support from </a:t>
            </a:r>
            <a:r>
              <a:rPr lang="sv-SE" dirty="0" err="1">
                <a:solidFill>
                  <a:prstClr val="black"/>
                </a:solidFill>
              </a:rPr>
              <a:t>applications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Ch</a:t>
            </a:r>
            <a:r>
              <a:rPr lang="sv-SE" dirty="0">
                <a:solidFill>
                  <a:prstClr val="black"/>
                </a:solidFill>
              </a:rPr>
              <a:t> 9.1-9.3 &amp; 2.6 </a:t>
            </a:r>
            <a:r>
              <a:rPr lang="sv-SE" dirty="0" smtClean="0">
                <a:solidFill>
                  <a:prstClr val="black"/>
                </a:solidFill>
              </a:rPr>
              <a:t>7e ( 7.1-7.3 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smtClean="0">
                <a:solidFill>
                  <a:prstClr val="black"/>
                </a:solidFill>
              </a:rPr>
              <a:t>6/e)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06" y="1108881"/>
            <a:ext cx="1130709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R2.21, R2.24, R9.5, R9.7, R9.8, R9.9, R9.11 (7e)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CDN? Explain the motivation </a:t>
            </a:r>
            <a:r>
              <a:rPr lang="en-US" smtClean="0"/>
              <a:t>for introducing them and outline their functionality.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Bob </a:t>
            </a:r>
            <a:r>
              <a:rPr lang="en-US" dirty="0"/>
              <a:t>(client) requests video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netcinema.com/6Y7B23V</a:t>
            </a:r>
            <a:r>
              <a:rPr lang="en-US" dirty="0" smtClean="0"/>
              <a:t>; video </a:t>
            </a:r>
            <a:r>
              <a:rPr lang="en-US" dirty="0"/>
              <a:t>stored in CDN at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KingCDN.com/NetC6y&amp;B23V</a:t>
            </a:r>
            <a:r>
              <a:rPr lang="en-US" dirty="0" smtClean="0"/>
              <a:t>. Describe the networking steps (protocols, nodes) that make it possible for Bob to watch the video.</a:t>
            </a:r>
            <a:endParaRPr lang="en-US" dirty="0"/>
          </a:p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notes</a:t>
            </a:r>
            <a:r>
              <a:rPr lang="sv-SE" dirty="0" smtClean="0"/>
              <a:t> /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8" name="Rectangle 59"/>
          <p:cNvSpPr>
            <a:spLocks noGrp="1" noChangeArrowheads="1"/>
          </p:cNvSpPr>
          <p:nvPr>
            <p:ph type="title"/>
          </p:nvPr>
        </p:nvSpPr>
        <p:spPr>
          <a:xfrm>
            <a:off x="1910172" y="116632"/>
            <a:ext cx="8219256" cy="576064"/>
          </a:xfrm>
        </p:spPr>
        <p:txBody>
          <a:bodyPr/>
          <a:lstStyle/>
          <a:p>
            <a:r>
              <a:rPr lang="en-US" smtClean="0"/>
              <a:t>Gnutella: Search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E1532-C99F-418B-9B90-60CCB24E8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8" name="Picture 2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057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057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2819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181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334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191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14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8" name="Group 12"/>
          <p:cNvGrpSpPr>
            <a:grpSpLocks/>
          </p:cNvGrpSpPr>
          <p:nvPr/>
        </p:nvGrpSpPr>
        <p:grpSpPr bwMode="auto">
          <a:xfrm>
            <a:off x="8001000" y="5562600"/>
            <a:ext cx="609600" cy="304800"/>
            <a:chOff x="2688" y="3552"/>
            <a:chExt cx="384" cy="192"/>
          </a:xfrm>
        </p:grpSpPr>
        <p:pic>
          <p:nvPicPr>
            <p:cNvPr id="1645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9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2" name="Group 19"/>
          <p:cNvGrpSpPr>
            <a:grpSpLocks/>
          </p:cNvGrpSpPr>
          <p:nvPr/>
        </p:nvGrpSpPr>
        <p:grpSpPr bwMode="auto">
          <a:xfrm>
            <a:off x="3581400" y="4572000"/>
            <a:ext cx="609600" cy="304800"/>
            <a:chOff x="2688" y="3552"/>
            <a:chExt cx="384" cy="192"/>
          </a:xfrm>
        </p:grpSpPr>
        <p:pic>
          <p:nvPicPr>
            <p:cNvPr id="16454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5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6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03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06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69" name="Line 25"/>
          <p:cNvSpPr>
            <a:spLocks noChangeShapeType="1"/>
          </p:cNvSpPr>
          <p:nvPr/>
        </p:nvSpPr>
        <p:spPr bwMode="auto">
          <a:xfrm flipH="1" flipV="1">
            <a:off x="6096000" y="5486400"/>
            <a:ext cx="1905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 flipH="1" flipV="1">
            <a:off x="3886200" y="4495800"/>
            <a:ext cx="17526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 flipH="1">
            <a:off x="6019800" y="3733800"/>
            <a:ext cx="1828800" cy="1600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5372" name="Line 28"/>
          <p:cNvSpPr>
            <a:spLocks noChangeShapeType="1"/>
          </p:cNvSpPr>
          <p:nvPr/>
        </p:nvSpPr>
        <p:spPr bwMode="auto">
          <a:xfrm>
            <a:off x="8001000" y="38100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>
            <a:off x="3429000" y="28956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5374" name="Line 30"/>
          <p:cNvSpPr>
            <a:spLocks noChangeShapeType="1"/>
          </p:cNvSpPr>
          <p:nvPr/>
        </p:nvSpPr>
        <p:spPr bwMode="auto">
          <a:xfrm>
            <a:off x="7696200" y="2438400"/>
            <a:ext cx="304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>
            <a:off x="7848600" y="2438400"/>
            <a:ext cx="6096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5376" name="Line 32"/>
          <p:cNvSpPr>
            <a:spLocks noChangeShapeType="1"/>
          </p:cNvSpPr>
          <p:nvPr/>
        </p:nvSpPr>
        <p:spPr bwMode="auto">
          <a:xfrm flipH="1">
            <a:off x="3733800" y="2438400"/>
            <a:ext cx="2819400" cy="1752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85377" name="Line 33"/>
          <p:cNvSpPr>
            <a:spLocks noChangeShapeType="1"/>
          </p:cNvSpPr>
          <p:nvPr/>
        </p:nvSpPr>
        <p:spPr bwMode="auto">
          <a:xfrm flipH="1">
            <a:off x="5105400" y="2286000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16414" name="Picture 3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429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3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Picture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21" name="Group 41"/>
          <p:cNvGrpSpPr>
            <a:grpSpLocks/>
          </p:cNvGrpSpPr>
          <p:nvPr/>
        </p:nvGrpSpPr>
        <p:grpSpPr bwMode="auto">
          <a:xfrm>
            <a:off x="7924800" y="2057400"/>
            <a:ext cx="609600" cy="304800"/>
            <a:chOff x="2688" y="3552"/>
            <a:chExt cx="384" cy="192"/>
          </a:xfrm>
        </p:grpSpPr>
        <p:pic>
          <p:nvPicPr>
            <p:cNvPr id="16451" name="Picture 4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2" name="Picture 4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22" name="Picture 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205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429000" y="2438400"/>
            <a:ext cx="4800600" cy="2667000"/>
            <a:chOff x="1200" y="1392"/>
            <a:chExt cx="3024" cy="1680"/>
          </a:xfrm>
        </p:grpSpPr>
        <p:sp>
          <p:nvSpPr>
            <p:cNvPr id="16447" name="Line 49"/>
            <p:cNvSpPr>
              <a:spLocks noChangeShapeType="1"/>
            </p:cNvSpPr>
            <p:nvPr/>
          </p:nvSpPr>
          <p:spPr bwMode="auto">
            <a:xfrm>
              <a:off x="4080" y="2256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8" name="Line 50"/>
            <p:cNvSpPr>
              <a:spLocks noChangeShapeType="1"/>
            </p:cNvSpPr>
            <p:nvPr/>
          </p:nvSpPr>
          <p:spPr bwMode="auto">
            <a:xfrm>
              <a:off x="1200" y="1680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9" name="Line 51"/>
            <p:cNvSpPr>
              <a:spLocks noChangeShapeType="1"/>
            </p:cNvSpPr>
            <p:nvPr/>
          </p:nvSpPr>
          <p:spPr bwMode="auto">
            <a:xfrm>
              <a:off x="3888" y="1392"/>
              <a:ext cx="19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50" name="Line 52"/>
            <p:cNvSpPr>
              <a:spLocks noChangeShapeType="1"/>
            </p:cNvSpPr>
            <p:nvPr/>
          </p:nvSpPr>
          <p:spPr bwMode="auto">
            <a:xfrm flipH="1">
              <a:off x="1392" y="1392"/>
              <a:ext cx="1776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105400" y="2286000"/>
            <a:ext cx="3352800" cy="533400"/>
            <a:chOff x="2256" y="1296"/>
            <a:chExt cx="2112" cy="336"/>
          </a:xfrm>
        </p:grpSpPr>
        <p:sp>
          <p:nvSpPr>
            <p:cNvPr id="16445" name="Line 54"/>
            <p:cNvSpPr>
              <a:spLocks noChangeShapeType="1"/>
            </p:cNvSpPr>
            <p:nvPr/>
          </p:nvSpPr>
          <p:spPr bwMode="auto">
            <a:xfrm>
              <a:off x="3984" y="1392"/>
              <a:ext cx="38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446" name="Line 55"/>
            <p:cNvSpPr>
              <a:spLocks noChangeShapeType="1"/>
            </p:cNvSpPr>
            <p:nvPr/>
          </p:nvSpPr>
          <p:spPr bwMode="auto">
            <a:xfrm flipH="1">
              <a:off x="2256" y="1296"/>
              <a:ext cx="8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330450" y="1600201"/>
            <a:ext cx="6502400" cy="903288"/>
            <a:chOff x="508" y="864"/>
            <a:chExt cx="4096" cy="569"/>
          </a:xfrm>
        </p:grpSpPr>
        <p:sp>
          <p:nvSpPr>
            <p:cNvPr id="16443" name="Text Box 57"/>
            <p:cNvSpPr txBox="1">
              <a:spLocks noChangeArrowheads="1"/>
            </p:cNvSpPr>
            <p:nvPr/>
          </p:nvSpPr>
          <p:spPr bwMode="auto">
            <a:xfrm>
              <a:off x="3696" y="864"/>
              <a:ext cx="9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I have file A.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444" name="Text Box 58"/>
            <p:cNvSpPr txBox="1">
              <a:spLocks noChangeArrowheads="1"/>
            </p:cNvSpPr>
            <p:nvPr/>
          </p:nvSpPr>
          <p:spPr bwMode="auto">
            <a:xfrm>
              <a:off x="508" y="1200"/>
              <a:ext cx="9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I have file A.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85404" name="Text Box 60"/>
          <p:cNvSpPr txBox="1">
            <a:spLocks noChangeArrowheads="1"/>
          </p:cNvSpPr>
          <p:nvPr/>
        </p:nvSpPr>
        <p:spPr bwMode="auto">
          <a:xfrm>
            <a:off x="3276601" y="5638800"/>
            <a:ext cx="1787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886201" y="3733800"/>
            <a:ext cx="4130675" cy="1752600"/>
            <a:chOff x="1478" y="1872"/>
            <a:chExt cx="2602" cy="1104"/>
          </a:xfrm>
        </p:grpSpPr>
        <p:grpSp>
          <p:nvGrpSpPr>
            <p:cNvPr id="16438" name="Group 62"/>
            <p:cNvGrpSpPr>
              <a:grpSpLocks/>
            </p:cNvGrpSpPr>
            <p:nvPr/>
          </p:nvGrpSpPr>
          <p:grpSpPr bwMode="auto">
            <a:xfrm>
              <a:off x="1488" y="1872"/>
              <a:ext cx="2592" cy="1104"/>
              <a:chOff x="1488" y="2208"/>
              <a:chExt cx="2592" cy="1104"/>
            </a:xfrm>
          </p:grpSpPr>
          <p:sp>
            <p:nvSpPr>
              <p:cNvPr id="16440" name="Line 63"/>
              <p:cNvSpPr>
                <a:spLocks noChangeShapeType="1"/>
              </p:cNvSpPr>
              <p:nvPr/>
            </p:nvSpPr>
            <p:spPr bwMode="auto">
              <a:xfrm flipH="1" flipV="1">
                <a:off x="2880" y="3312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41" name="Line 64"/>
              <p:cNvSpPr>
                <a:spLocks noChangeShapeType="1"/>
              </p:cNvSpPr>
              <p:nvPr/>
            </p:nvSpPr>
            <p:spPr bwMode="auto">
              <a:xfrm flipH="1" flipV="1">
                <a:off x="1488" y="2688"/>
                <a:ext cx="1104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42" name="Line 65"/>
              <p:cNvSpPr>
                <a:spLocks noChangeShapeType="1"/>
              </p:cNvSpPr>
              <p:nvPr/>
            </p:nvSpPr>
            <p:spPr bwMode="auto">
              <a:xfrm flipH="1">
                <a:off x="2832" y="2208"/>
                <a:ext cx="1152" cy="100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439" name="Text Box 66"/>
            <p:cNvSpPr txBox="1">
              <a:spLocks noChangeArrowheads="1"/>
            </p:cNvSpPr>
            <p:nvPr/>
          </p:nvSpPr>
          <p:spPr bwMode="auto">
            <a:xfrm>
              <a:off x="1478" y="2617"/>
              <a:ext cx="5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C0504D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505200" y="2514600"/>
            <a:ext cx="4419600" cy="2895600"/>
            <a:chOff x="1248" y="1104"/>
            <a:chExt cx="2784" cy="1824"/>
          </a:xfrm>
        </p:grpSpPr>
        <p:grpSp>
          <p:nvGrpSpPr>
            <p:cNvPr id="16432" name="Group 68"/>
            <p:cNvGrpSpPr>
              <a:grpSpLocks/>
            </p:cNvGrpSpPr>
            <p:nvPr/>
          </p:nvGrpSpPr>
          <p:grpSpPr bwMode="auto">
            <a:xfrm>
              <a:off x="1248" y="1104"/>
              <a:ext cx="2784" cy="1824"/>
              <a:chOff x="1248" y="1440"/>
              <a:chExt cx="2784" cy="1824"/>
            </a:xfrm>
          </p:grpSpPr>
          <p:sp>
            <p:nvSpPr>
              <p:cNvPr id="16434" name="Line 69"/>
              <p:cNvSpPr>
                <a:spLocks noChangeShapeType="1"/>
              </p:cNvSpPr>
              <p:nvPr/>
            </p:nvSpPr>
            <p:spPr bwMode="auto">
              <a:xfrm flipH="1" flipV="1">
                <a:off x="1536" y="2640"/>
                <a:ext cx="1104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35" name="Line 70"/>
              <p:cNvSpPr>
                <a:spLocks noChangeShapeType="1"/>
              </p:cNvSpPr>
              <p:nvPr/>
            </p:nvSpPr>
            <p:spPr bwMode="auto">
              <a:xfrm flipH="1">
                <a:off x="2784" y="2160"/>
                <a:ext cx="1152" cy="100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36" name="Line 71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81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6437" name="Line 72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92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433" name="Text Box 73"/>
            <p:cNvSpPr txBox="1">
              <a:spLocks noChangeArrowheads="1"/>
            </p:cNvSpPr>
            <p:nvPr/>
          </p:nvSpPr>
          <p:spPr bwMode="auto">
            <a:xfrm>
              <a:off x="1344" y="1520"/>
              <a:ext cx="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FF00"/>
                  </a:solidFill>
                  <a:latin typeface="Arial" pitchFamily="34" charset="0"/>
                </a:rPr>
                <a:t>Reply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2998" y="6063679"/>
            <a:ext cx="25703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Q: </a:t>
            </a:r>
            <a:r>
              <a:rPr lang="sv-SE" dirty="0" err="1">
                <a:solidFill>
                  <a:srgbClr val="C00000"/>
                </a:solidFill>
              </a:rPr>
              <a:t>Compare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with</a:t>
            </a:r>
            <a:r>
              <a:rPr lang="sv-SE" dirty="0">
                <a:solidFill>
                  <a:srgbClr val="C00000"/>
                </a:solidFill>
              </a:rPr>
              <a:t> Napster</a:t>
            </a:r>
          </a:p>
        </p:txBody>
      </p:sp>
      <p:sp>
        <p:nvSpPr>
          <p:cNvPr id="77" name="Line 30"/>
          <p:cNvSpPr>
            <a:spLocks noChangeShapeType="1"/>
          </p:cNvSpPr>
          <p:nvPr/>
        </p:nvSpPr>
        <p:spPr bwMode="auto">
          <a:xfrm flipH="1">
            <a:off x="5791201" y="2362200"/>
            <a:ext cx="1752599" cy="2895600"/>
          </a:xfrm>
          <a:prstGeom prst="line">
            <a:avLst/>
          </a:prstGeom>
          <a:noFill/>
          <a:ln w="85725" cmpd="dbl">
            <a:solidFill>
              <a:srgbClr val="FF6600"/>
            </a:solidFill>
            <a:round/>
            <a:headEnd type="triangle"/>
            <a:tailEnd type="triangle" w="med" len="med"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8" name="Text Box 73"/>
          <p:cNvSpPr txBox="1">
            <a:spLocks noChangeArrowheads="1"/>
          </p:cNvSpPr>
          <p:nvPr/>
        </p:nvSpPr>
        <p:spPr bwMode="auto">
          <a:xfrm>
            <a:off x="5680870" y="3332843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C00000"/>
                </a:solidFill>
                <a:latin typeface="Arial" pitchFamily="34" charset="0"/>
              </a:rPr>
              <a:t>Request/Fetch</a:t>
            </a:r>
          </a:p>
        </p:txBody>
      </p:sp>
    </p:spTree>
    <p:extLst>
      <p:ext uri="{BB962C8B-B14F-4D97-AF65-F5344CB8AC3E}">
        <p14:creationId xmlns:p14="http://schemas.microsoft.com/office/powerpoint/2010/main" val="11297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9" grpId="0" animBg="1"/>
      <p:bldP spid="185370" grpId="0" animBg="1"/>
      <p:bldP spid="185371" grpId="0" animBg="1"/>
      <p:bldP spid="185372" grpId="0" animBg="1"/>
      <p:bldP spid="185373" grpId="0" animBg="1"/>
      <p:bldP spid="185374" grpId="0" animBg="1"/>
      <p:bldP spid="185375" grpId="0" animBg="1"/>
      <p:bldP spid="185376" grpId="0" animBg="1"/>
      <p:bldP spid="185377" grpId="0" animBg="1"/>
      <p:bldP spid="185404" grpId="0" autoUpdateAnimBg="0"/>
      <p:bldP spid="2" grpId="0" animBg="1"/>
      <p:bldP spid="77" grpId="0" animBg="1"/>
      <p:bldP spid="7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+, -?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6125028" y="1052736"/>
            <a:ext cx="4223658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0070C0"/>
                </a:solidFill>
              </a:rPr>
              <a:t>Gnutella: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Fully de-centralized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Search cost distributed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Search scope is O(peers, items)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Search time is O(???)</a:t>
            </a:r>
          </a:p>
          <a:p>
            <a:pPr lvl="1">
              <a:lnSpc>
                <a:spcPct val="90000"/>
              </a:lnSpc>
            </a:pPr>
            <a:endParaRPr lang="sv-SE" dirty="0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95AD3-D509-4EA9-8670-DE9805788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6008" y="1079095"/>
            <a:ext cx="449999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sz="3600" dirty="0">
                <a:solidFill>
                  <a:srgbClr val="0070C0"/>
                </a:solidFill>
              </a:rPr>
              <a:t>Napster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</a:rPr>
              <a:t>Pros: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</a:rPr>
              <a:t>Simple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</a:rPr>
              <a:t>Search scope is O(1)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endParaRPr lang="en-US" sz="2400" kern="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</a:rPr>
              <a:t>Cons: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</a:rPr>
              <a:t>Server maintains O(</a:t>
            </a:r>
            <a:r>
              <a:rPr lang="en-US" sz="2400" kern="0" dirty="0" err="1">
                <a:solidFill>
                  <a:srgbClr val="000000"/>
                </a:solidFill>
              </a:rPr>
              <a:t>peers,items</a:t>
            </a:r>
            <a:r>
              <a:rPr lang="en-US" sz="2400" kern="0" dirty="0">
                <a:solidFill>
                  <a:srgbClr val="000000"/>
                </a:solidFill>
              </a:rPr>
              <a:t>) State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</a:rPr>
              <a:t>Server performance bottleneck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21745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9BC1-6E57-4175-BD18-0B5E745876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7739743" cy="536105"/>
          </a:xfrm>
        </p:spPr>
        <p:txBody>
          <a:bodyPr>
            <a:normAutofit fontScale="90000"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S</a:t>
            </a:r>
            <a:r>
              <a:rPr lang="sv-SE" dirty="0" err="1" smtClean="0">
                <a:solidFill>
                  <a:srgbClr val="FF0000"/>
                </a:solidFill>
              </a:rPr>
              <a:t>ynch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questions</a:t>
            </a:r>
            <a:r>
              <a:rPr lang="sv-SE" dirty="0">
                <a:solidFill>
                  <a:srgbClr val="FF0000"/>
                </a:solidFill>
              </a:rPr>
              <a:t>: 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63552" y="3429000"/>
            <a:ext cx="7992888" cy="136815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Edge is not a single physical link E.g. edge between peer X and Y if they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know each-other’s IP addresses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or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there’s a TCP connection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Used for supporting 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search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operation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aka routing in p2p networks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639616" y="1484785"/>
            <a:ext cx="741682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sz="2800" dirty="0" err="1">
                <a:solidFill>
                  <a:srgbClr val="FF0000"/>
                </a:solidFill>
              </a:rPr>
              <a:t>how</a:t>
            </a:r>
            <a:r>
              <a:rPr lang="sv-SE" sz="2800" dirty="0">
                <a:solidFill>
                  <a:srgbClr val="FF0000"/>
                </a:solidFill>
              </a:rPr>
              <a:t> </a:t>
            </a:r>
            <a:r>
              <a:rPr lang="sv-SE" sz="2800" dirty="0" err="1">
                <a:solidFill>
                  <a:srgbClr val="FF0000"/>
                </a:solidFill>
              </a:rPr>
              <a:t>are</a:t>
            </a:r>
            <a:r>
              <a:rPr lang="sv-SE" sz="2800" dirty="0">
                <a:solidFill>
                  <a:srgbClr val="FF0000"/>
                </a:solidFill>
              </a:rPr>
              <a:t> the ”</a:t>
            </a:r>
            <a:r>
              <a:rPr lang="sv-SE" sz="2800" dirty="0" err="1">
                <a:solidFill>
                  <a:srgbClr val="FF0000"/>
                </a:solidFill>
              </a:rPr>
              <a:t>neighbors</a:t>
            </a:r>
            <a:r>
              <a:rPr lang="sv-SE" sz="2800" dirty="0">
                <a:solidFill>
                  <a:srgbClr val="FF0000"/>
                </a:solidFill>
              </a:rPr>
              <a:t>” </a:t>
            </a:r>
            <a:r>
              <a:rPr lang="sv-SE" sz="2800" dirty="0" err="1">
                <a:solidFill>
                  <a:srgbClr val="FF0000"/>
                </a:solidFill>
              </a:rPr>
              <a:t>connected</a:t>
            </a:r>
            <a:r>
              <a:rPr lang="sv-SE" sz="2800" dirty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4F81BD">
                  <a:lumMod val="50000"/>
                </a:srgbClr>
              </a:solidFill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sz="2800" dirty="0" err="1">
                <a:solidFill>
                  <a:srgbClr val="FF0000"/>
                </a:solidFill>
              </a:rPr>
              <a:t>what</a:t>
            </a:r>
            <a:r>
              <a:rPr lang="sv-SE" sz="2800" dirty="0">
                <a:solidFill>
                  <a:srgbClr val="FF0000"/>
                </a:solidFill>
              </a:rPr>
              <a:t> is the </a:t>
            </a:r>
            <a:r>
              <a:rPr lang="sv-SE" sz="2800" dirty="0" err="1">
                <a:solidFill>
                  <a:srgbClr val="FF0000"/>
                </a:solidFill>
              </a:rPr>
              <a:t>overlay</a:t>
            </a:r>
            <a:r>
              <a:rPr lang="sv-SE" sz="2800" dirty="0">
                <a:solidFill>
                  <a:srgbClr val="FF0000"/>
                </a:solidFill>
              </a:rPr>
              <a:t> </a:t>
            </a:r>
            <a:r>
              <a:rPr lang="sv-SE" sz="2800" dirty="0" err="1">
                <a:solidFill>
                  <a:srgbClr val="FF0000"/>
                </a:solidFill>
              </a:rPr>
              <a:t>here</a:t>
            </a:r>
            <a:r>
              <a:rPr lang="sv-SE" sz="2800" dirty="0">
                <a:solidFill>
                  <a:srgbClr val="FF0000"/>
                </a:solidFill>
              </a:rPr>
              <a:t> </a:t>
            </a:r>
            <a:r>
              <a:rPr lang="sv-SE" sz="2800" dirty="0" err="1">
                <a:solidFill>
                  <a:srgbClr val="FF0000"/>
                </a:solidFill>
              </a:rPr>
              <a:t>useful</a:t>
            </a:r>
            <a:r>
              <a:rPr lang="sv-SE" sz="2800" dirty="0">
                <a:solidFill>
                  <a:srgbClr val="FF0000"/>
                </a:solidFill>
              </a:rPr>
              <a:t> for?</a:t>
            </a:r>
            <a:endParaRPr lang="en-US" sz="28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Discussion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1412777"/>
            <a:ext cx="6995120" cy="4497363"/>
          </a:xfrm>
        </p:spPr>
        <p:txBody>
          <a:bodyPr/>
          <a:lstStyle/>
          <a:p>
            <a:r>
              <a:rPr lang="en-US" sz="2000" dirty="0"/>
              <a:t>Pros:</a:t>
            </a:r>
          </a:p>
          <a:p>
            <a:pPr lvl="1"/>
            <a:r>
              <a:rPr lang="en-US" sz="2000" dirty="0"/>
              <a:t>Tries to </a:t>
            </a:r>
            <a:r>
              <a:rPr lang="en-US" sz="2000" dirty="0">
                <a:solidFill>
                  <a:srgbClr val="FF0000"/>
                </a:solidFill>
              </a:rPr>
              <a:t>balance between search overhead and space needs (trading-off Napster’s &amp; Gnutella’s extremes)</a:t>
            </a:r>
          </a:p>
          <a:p>
            <a:pPr lvl="1"/>
            <a:r>
              <a:rPr lang="en-US" sz="2000" dirty="0"/>
              <a:t>Tries to take into account node heterogeneity:</a:t>
            </a:r>
            <a:endParaRPr lang="en-US" dirty="0" smtClean="0"/>
          </a:p>
          <a:p>
            <a:pPr lvl="2"/>
            <a:r>
              <a:rPr lang="en-US" dirty="0" smtClean="0"/>
              <a:t>Peer’s Resources (</a:t>
            </a:r>
            <a:r>
              <a:rPr lang="en-US" dirty="0" err="1" smtClean="0"/>
              <a:t>eg</a:t>
            </a:r>
            <a:r>
              <a:rPr lang="en-US" dirty="0" smtClean="0"/>
              <a:t> bandwidth)</a:t>
            </a:r>
          </a:p>
          <a:p>
            <a:r>
              <a:rPr lang="en-US" sz="2000" dirty="0"/>
              <a:t>Cons:</a:t>
            </a:r>
          </a:p>
          <a:p>
            <a:pPr lvl="1"/>
            <a:r>
              <a:rPr lang="en-US" sz="2000" dirty="0"/>
              <a:t>No real guarantees on search scope or search time</a:t>
            </a:r>
          </a:p>
          <a:p>
            <a:pPr lvl="1"/>
            <a:r>
              <a:rPr lang="en-US" sz="2000" dirty="0"/>
              <a:t>Super-peers  may “serve” a lot!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P2P architecture used by Skype, </a:t>
            </a:r>
            <a:r>
              <a:rPr lang="en-US" sz="2000" dirty="0" err="1">
                <a:solidFill>
                  <a:srgbClr val="FF0000"/>
                </a:solidFill>
              </a:rPr>
              <a:t>Joost</a:t>
            </a:r>
            <a:r>
              <a:rPr lang="en-US" sz="2000" dirty="0">
                <a:solidFill>
                  <a:srgbClr val="FF0000"/>
                </a:solidFill>
              </a:rPr>
              <a:t> (communication, video distribution p2p systems)</a:t>
            </a:r>
          </a:p>
          <a:p>
            <a:pPr lvl="1"/>
            <a:endParaRPr lang="en-US" sz="1800" dirty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A133-905A-4810-90B4-531D891952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0763" y="146262"/>
            <a:ext cx="38960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prstClr val="black"/>
                </a:solidFill>
              </a:rPr>
              <a:t>(</a:t>
            </a:r>
            <a:r>
              <a:rPr lang="sv-SE" sz="3200" dirty="0" err="1">
                <a:solidFill>
                  <a:prstClr val="black"/>
                </a:solidFill>
              </a:rPr>
              <a:t>Recalling</a:t>
            </a:r>
            <a:r>
              <a:rPr lang="sv-SE" sz="3200" dirty="0">
                <a:solidFill>
                  <a:prstClr val="black"/>
                </a:solidFill>
              </a:rPr>
              <a:t> </a:t>
            </a:r>
            <a:r>
              <a:rPr lang="sv-SE" sz="3200" dirty="0" err="1">
                <a:solidFill>
                  <a:prstClr val="black"/>
                </a:solidFill>
              </a:rPr>
              <a:t>hash</a:t>
            </a:r>
            <a:r>
              <a:rPr lang="sv-SE" sz="3200" dirty="0">
                <a:solidFill>
                  <a:prstClr val="black"/>
                </a:solidFill>
              </a:rPr>
              <a:t> </a:t>
            </a:r>
            <a:r>
              <a:rPr lang="sv-SE" sz="3200" dirty="0" err="1">
                <a:solidFill>
                  <a:prstClr val="black"/>
                </a:solidFill>
              </a:rPr>
              <a:t>tables</a:t>
            </a:r>
            <a:r>
              <a:rPr lang="sv-SE" sz="32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41986" name="Picture 2" descr="https://upload.wikimedia.org/wikipedia/commons/thumb/7/7d/Hash_table_3_1_1_0_1_0_0_SP.svg/315px-Hash_table_3_1_1_0_1_0_0_S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9" y="1666875"/>
            <a:ext cx="4744071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0" y="5949519"/>
            <a:ext cx="8813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  <a:hlinkClick r:id="rId4" tooltip="Enlarge"/>
              </a:rPr>
              <a:t>  </a:t>
            </a:r>
            <a:r>
              <a:rPr lang="sv-SE" sz="9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figure</a:t>
            </a:r>
            <a:r>
              <a:rPr lang="sv-SE" sz="9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source: </a:t>
            </a:r>
            <a:r>
              <a:rPr lang="sv-SE" sz="9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wikipedia</a:t>
            </a:r>
            <a:r>
              <a:rPr lang="sv-SE" sz="9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9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"Hash table 3 1 1 0 1 0 0 SP" by Jorge </a:t>
            </a:r>
            <a:r>
              <a:rPr lang="en-US" sz="9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Stolfi</a:t>
            </a:r>
            <a:r>
              <a:rPr lang="en-US" sz="9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- Own work. Licensed under CC BY-SA 3.0 via Commons - https://commons.wikimedia.org/wiki/File:Hash_table_3_1_1_0_1_0_0_SP.svg#/media/File:Hash_table_3_1_1_0_1_0_0_SP.svg</a:t>
            </a:r>
            <a:r>
              <a:rPr lang="sv-SE" sz="9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2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1A13F-6888-4DF3-8B5A-FE05EC311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08" y="3429000"/>
            <a:ext cx="8001000" cy="2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 bwMode="auto">
          <a:xfrm>
            <a:off x="9217655" y="908721"/>
            <a:ext cx="2844799" cy="1704978"/>
          </a:xfrm>
          <a:prstGeom prst="cloudCallout">
            <a:avLst>
              <a:gd name="adj1" fmla="val -78367"/>
              <a:gd name="adj2" fmla="val 176977"/>
            </a:avLst>
          </a:prstGeom>
          <a:solidFill>
            <a:schemeClr val="tx1">
              <a:lumMod val="50000"/>
              <a:lumOff val="50000"/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dirty="0" err="1">
                <a:solidFill>
                  <a:prstClr val="black"/>
                </a:solidFill>
              </a:rPr>
              <a:t>Upon</a:t>
            </a:r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err="1">
                <a:solidFill>
                  <a:prstClr val="black"/>
                </a:solidFill>
              </a:rPr>
              <a:t>being</a:t>
            </a:r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err="1">
                <a:solidFill>
                  <a:prstClr val="black"/>
                </a:solidFill>
              </a:rPr>
              <a:t>queried</a:t>
            </a:r>
            <a:r>
              <a:rPr lang="sv-SE" b="1" dirty="0">
                <a:solidFill>
                  <a:prstClr val="black"/>
                </a:solidFill>
              </a:rPr>
              <a:t>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prstClr val="black"/>
                </a:solidFill>
              </a:rPr>
              <a:t>”I do not </a:t>
            </a:r>
            <a:r>
              <a:rPr lang="sv-SE" sz="1400" dirty="0" err="1">
                <a:solidFill>
                  <a:prstClr val="black"/>
                </a:solidFill>
              </a:rPr>
              <a:t>know</a:t>
            </a:r>
            <a:r>
              <a:rPr lang="sv-SE" sz="1400" dirty="0">
                <a:solidFill>
                  <a:prstClr val="black"/>
                </a:solidFill>
              </a:rPr>
              <a:t> DFCD3454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dirty="0" err="1">
                <a:solidFill>
                  <a:prstClr val="black"/>
                </a:solidFill>
              </a:rPr>
              <a:t>but</a:t>
            </a:r>
            <a:r>
              <a:rPr lang="sv-SE" sz="1400" dirty="0">
                <a:solidFill>
                  <a:prstClr val="black"/>
                </a:solidFill>
              </a:rPr>
              <a:t> </a:t>
            </a:r>
            <a:r>
              <a:rPr lang="sv-SE" sz="1400" dirty="0" err="1">
                <a:solidFill>
                  <a:prstClr val="black"/>
                </a:solidFill>
              </a:rPr>
              <a:t>can</a:t>
            </a:r>
            <a:r>
              <a:rPr lang="sv-SE" sz="1400" dirty="0">
                <a:solidFill>
                  <a:prstClr val="black"/>
                </a:solidFill>
              </a:rPr>
              <a:t> ask </a:t>
            </a:r>
            <a:r>
              <a:rPr lang="sv-SE" sz="1400" dirty="0" err="1">
                <a:solidFill>
                  <a:prstClr val="black"/>
                </a:solidFill>
              </a:rPr>
              <a:t>some</a:t>
            </a:r>
            <a:r>
              <a:rPr lang="sv-SE" sz="1400" dirty="0">
                <a:solidFill>
                  <a:prstClr val="black"/>
                </a:solidFill>
              </a:rPr>
              <a:t>  </a:t>
            </a:r>
            <a:r>
              <a:rPr lang="sv-SE" sz="1400" dirty="0" err="1">
                <a:solidFill>
                  <a:srgbClr val="FF0000"/>
                </a:solidFill>
              </a:rPr>
              <a:t>Neighbour</a:t>
            </a:r>
            <a:r>
              <a:rPr lang="sv-SE" sz="1400" dirty="0">
                <a:solidFill>
                  <a:srgbClr val="FF0000"/>
                </a:solidFill>
              </a:rPr>
              <a:t>/s</a:t>
            </a:r>
            <a:r>
              <a:rPr lang="sv-SE" sz="1400" dirty="0">
                <a:solidFill>
                  <a:prstClr val="black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prstClr val="black"/>
                </a:solidFill>
              </a:rPr>
              <a:t>in the DHT  and </a:t>
            </a:r>
            <a:r>
              <a:rPr lang="sv-SE" sz="1400" dirty="0" err="1">
                <a:solidFill>
                  <a:prstClr val="black"/>
                </a:solidFill>
              </a:rPr>
              <a:t>propagate</a:t>
            </a:r>
            <a:r>
              <a:rPr lang="sv-SE" sz="1400" dirty="0">
                <a:solidFill>
                  <a:prstClr val="black"/>
                </a:solidFill>
              </a:rPr>
              <a:t> 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dirty="0" err="1">
                <a:solidFill>
                  <a:prstClr val="black"/>
                </a:solidFill>
              </a:rPr>
              <a:t>search</a:t>
            </a:r>
            <a:r>
              <a:rPr lang="sv-SE" sz="1400" dirty="0">
                <a:solidFill>
                  <a:prstClr val="black"/>
                </a:solidFill>
              </a:rPr>
              <a:t> to </a:t>
            </a:r>
            <a:r>
              <a:rPr lang="sv-SE" sz="1400" dirty="0" err="1">
                <a:solidFill>
                  <a:prstClr val="black"/>
                </a:solidFill>
              </a:rPr>
              <a:t>find</a:t>
            </a:r>
            <a:r>
              <a:rPr lang="sv-SE" sz="1400" dirty="0">
                <a:solidFill>
                  <a:prstClr val="black"/>
                </a:solidFill>
              </a:rPr>
              <a:t> the </a:t>
            </a:r>
            <a:r>
              <a:rPr lang="sv-SE" sz="1400" dirty="0" err="1">
                <a:solidFill>
                  <a:prstClr val="black"/>
                </a:solidFill>
              </a:rPr>
              <a:t>owner</a:t>
            </a:r>
            <a:r>
              <a:rPr lang="sv-SE" sz="1400" dirty="0">
                <a:solidFill>
                  <a:prstClr val="black"/>
                </a:solidFill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 flipV="1">
            <a:off x="8112224" y="5017095"/>
            <a:ext cx="595086" cy="16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270758" y="5216154"/>
            <a:ext cx="535853" cy="290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232012" y="908721"/>
            <a:ext cx="8475297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44000" lvl="1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en-US" altLang="ko-KR" sz="2000" b="1" dirty="0">
                <a:solidFill>
                  <a:srgbClr val="FF0000"/>
                </a:solidFill>
                <a:ea typeface="Gulim" pitchFamily="34" charset="-127"/>
              </a:rPr>
              <a:t>Implementation:</a:t>
            </a:r>
            <a:r>
              <a:rPr lang="en-US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</a:p>
          <a:p>
            <a:pPr marL="486900" lvl="1" indent="-3429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Hash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function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maps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entries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to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nodes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 (</a:t>
            </a:r>
            <a:r>
              <a:rPr lang="sv-SE" altLang="ko-KR" sz="2000" b="1" dirty="0" err="1">
                <a:solidFill>
                  <a:prstClr val="black"/>
                </a:solidFill>
                <a:ea typeface="Gulim" pitchFamily="34" charset="-127"/>
              </a:rPr>
              <a:t>insert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)</a:t>
            </a:r>
          </a:p>
          <a:p>
            <a:pPr marL="486900" lvl="1" indent="-3429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Node-overlay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 has </a:t>
            </a:r>
            <a:r>
              <a:rPr lang="sv-SE" altLang="ko-KR" sz="2000" i="1" dirty="0" err="1">
                <a:solidFill>
                  <a:prstClr val="black"/>
                </a:solidFill>
                <a:ea typeface="Gulim" pitchFamily="34" charset="-127"/>
              </a:rPr>
              <a:t>structure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(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Distributed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Hash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Table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ie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ea typeface="Gulim" pitchFamily="34" charset="-127"/>
              </a:rPr>
              <a:t>a distributed data structure, </a:t>
            </a:r>
            <a:r>
              <a:rPr lang="en-US" altLang="ko-KR" sz="2000" dirty="0" err="1">
                <a:solidFill>
                  <a:srgbClr val="000000"/>
                </a:solidFill>
                <a:ea typeface="Gulim" pitchFamily="34" charset="-127"/>
              </a:rPr>
              <a:t>eg</a:t>
            </a:r>
            <a:r>
              <a:rPr lang="en-US" altLang="ko-KR" sz="2000" dirty="0">
                <a:solidFill>
                  <a:srgbClr val="000000"/>
                </a:solidFill>
                <a:ea typeface="Gulim" pitchFamily="34" charset="-127"/>
              </a:rPr>
              <a:t>. Ring, Tree, cube</a:t>
            </a:r>
            <a:r>
              <a:rPr lang="en-US" altLang="ko-KR" sz="2000" dirty="0">
                <a:solidFill>
                  <a:prstClr val="black"/>
                </a:solidFill>
                <a:ea typeface="Gulim" pitchFamily="34" charset="-127"/>
              </a:rPr>
              <a:t>)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using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it, do:</a:t>
            </a:r>
          </a:p>
          <a:p>
            <a:pPr marL="944100" lvl="1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sv-SE" altLang="ko-KR" sz="2000" b="1" dirty="0" err="1">
                <a:solidFill>
                  <a:prstClr val="black"/>
                </a:solidFill>
                <a:ea typeface="Gulim" pitchFamily="34" charset="-127"/>
              </a:rPr>
              <a:t>Lookup</a:t>
            </a:r>
            <a:r>
              <a:rPr lang="sv-SE" altLang="ko-KR" sz="2000" b="1" dirty="0">
                <a:solidFill>
                  <a:prstClr val="black"/>
                </a:solidFill>
                <a:ea typeface="Gulim" pitchFamily="34" charset="-127"/>
              </a:rPr>
              <a:t>/</a:t>
            </a:r>
            <a:r>
              <a:rPr lang="sv-SE" altLang="ko-KR" sz="2000" b="1" dirty="0" err="1">
                <a:solidFill>
                  <a:prstClr val="black"/>
                </a:solidFill>
                <a:ea typeface="Gulim" pitchFamily="34" charset="-127"/>
              </a:rPr>
              <a:t>search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: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find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the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node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responsible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for item;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that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one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knows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</a:t>
            </a:r>
            <a:r>
              <a:rPr lang="sv-SE" altLang="ko-KR" sz="2000" dirty="0" err="1">
                <a:solidFill>
                  <a:prstClr val="black"/>
                </a:solidFill>
                <a:ea typeface="Gulim" pitchFamily="34" charset="-127"/>
              </a:rPr>
              <a:t>where</a:t>
            </a:r>
            <a:r>
              <a:rPr lang="sv-SE" altLang="ko-KR" sz="2000" dirty="0">
                <a:solidFill>
                  <a:prstClr val="black"/>
                </a:solidFill>
                <a:ea typeface="Gulim" pitchFamily="34" charset="-127"/>
              </a:rPr>
              <a:t> the item is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95600" y="2433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600" dirty="0">
                <a:solidFill>
                  <a:srgbClr val="C0504D"/>
                </a:solidFill>
                <a:ea typeface="굴림" pitchFamily="34" charset="-127"/>
                <a:cs typeface="Arial" pitchFamily="34" charset="0"/>
              </a:rPr>
              <a:t>Distributed Hash Tables (DHT)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0" y="6355930"/>
            <a:ext cx="29877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2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figure</a:t>
            </a:r>
            <a:r>
              <a:rPr lang="sv-SE" sz="12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source: </a:t>
            </a:r>
            <a:r>
              <a:rPr lang="sv-SE" sz="12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wikipedia</a:t>
            </a:r>
            <a:r>
              <a:rPr lang="sv-SE" sz="5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sv-SE" sz="16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0BD56-8F8C-4120-A071-C1439D300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1805407" y="93312"/>
            <a:ext cx="8637415" cy="688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3600" dirty="0">
                <a:solidFill>
                  <a:srgbClr val="C0504D"/>
                </a:solidFill>
                <a:ea typeface="굴림" pitchFamily="34" charset="-127"/>
              </a:rPr>
              <a:t>Distributed-Hash-Table-Based p2p sharing </a:t>
            </a:r>
          </a:p>
        </p:txBody>
      </p:sp>
      <p:sp>
        <p:nvSpPr>
          <p:cNvPr id="38918" name="Oval 4"/>
          <p:cNvSpPr>
            <a:spLocks noChangeArrowheads="1"/>
          </p:cNvSpPr>
          <p:nvPr/>
        </p:nvSpPr>
        <p:spPr bwMode="auto">
          <a:xfrm>
            <a:off x="6629733" y="2756880"/>
            <a:ext cx="3048000" cy="51935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7468656" y="2748665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solidFill>
                  <a:prstClr val="black"/>
                </a:solidFill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6141576" y="1132591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5801852" y="1369500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</a:t>
            </a:r>
          </a:p>
          <a:p>
            <a:pPr algn="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8683165" y="4563179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”)</a:t>
            </a:r>
          </a:p>
        </p:txBody>
      </p:sp>
      <p:grpSp>
        <p:nvGrpSpPr>
          <p:cNvPr id="38923" name="Group 9"/>
          <p:cNvGrpSpPr>
            <a:grpSpLocks/>
          </p:cNvGrpSpPr>
          <p:nvPr/>
        </p:nvGrpSpPr>
        <p:grpSpPr bwMode="auto">
          <a:xfrm>
            <a:off x="5819314" y="1910465"/>
            <a:ext cx="609600" cy="533400"/>
            <a:chOff x="1248" y="1968"/>
            <a:chExt cx="384" cy="336"/>
          </a:xfrm>
        </p:grpSpPr>
        <p:sp>
          <p:nvSpPr>
            <p:cNvPr id="38946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47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7648114" y="1529465"/>
            <a:ext cx="609600" cy="533400"/>
            <a:chOff x="1248" y="1968"/>
            <a:chExt cx="384" cy="336"/>
          </a:xfrm>
        </p:grpSpPr>
        <p:sp>
          <p:nvSpPr>
            <p:cNvPr id="38944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45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8925" name="Group 15"/>
          <p:cNvGrpSpPr>
            <a:grpSpLocks/>
          </p:cNvGrpSpPr>
          <p:nvPr/>
        </p:nvGrpSpPr>
        <p:grpSpPr bwMode="auto">
          <a:xfrm>
            <a:off x="9400714" y="1681865"/>
            <a:ext cx="609600" cy="533400"/>
            <a:chOff x="1248" y="1968"/>
            <a:chExt cx="384" cy="336"/>
          </a:xfrm>
        </p:grpSpPr>
        <p:sp>
          <p:nvSpPr>
            <p:cNvPr id="38942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43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8926" name="Group 18"/>
          <p:cNvGrpSpPr>
            <a:grpSpLocks/>
          </p:cNvGrpSpPr>
          <p:nvPr/>
        </p:nvGrpSpPr>
        <p:grpSpPr bwMode="auto">
          <a:xfrm>
            <a:off x="9400714" y="3891665"/>
            <a:ext cx="609600" cy="533400"/>
            <a:chOff x="1248" y="1968"/>
            <a:chExt cx="384" cy="336"/>
          </a:xfrm>
        </p:grpSpPr>
        <p:sp>
          <p:nvSpPr>
            <p:cNvPr id="38940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41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8927" name="Group 21"/>
          <p:cNvGrpSpPr>
            <a:grpSpLocks/>
          </p:cNvGrpSpPr>
          <p:nvPr/>
        </p:nvGrpSpPr>
        <p:grpSpPr bwMode="auto">
          <a:xfrm>
            <a:off x="7114714" y="4044065"/>
            <a:ext cx="609600" cy="533400"/>
            <a:chOff x="1248" y="1968"/>
            <a:chExt cx="384" cy="336"/>
          </a:xfrm>
        </p:grpSpPr>
        <p:sp>
          <p:nvSpPr>
            <p:cNvPr id="38938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rgbClr val="C0504D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8928" name="Line 24"/>
          <p:cNvSpPr>
            <a:spLocks noChangeShapeType="1"/>
          </p:cNvSpPr>
          <p:nvPr/>
        </p:nvSpPr>
        <p:spPr bwMode="auto">
          <a:xfrm>
            <a:off x="6352714" y="229146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29" name="Line 25"/>
          <p:cNvSpPr>
            <a:spLocks noChangeShapeType="1"/>
          </p:cNvSpPr>
          <p:nvPr/>
        </p:nvSpPr>
        <p:spPr bwMode="auto">
          <a:xfrm>
            <a:off x="7952914" y="206286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30" name="Line 26"/>
          <p:cNvSpPr>
            <a:spLocks noChangeShapeType="1"/>
          </p:cNvSpPr>
          <p:nvPr/>
        </p:nvSpPr>
        <p:spPr bwMode="auto">
          <a:xfrm flipH="1">
            <a:off x="9248314" y="221526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31" name="Line 27"/>
          <p:cNvSpPr>
            <a:spLocks noChangeShapeType="1"/>
          </p:cNvSpPr>
          <p:nvPr/>
        </p:nvSpPr>
        <p:spPr bwMode="auto">
          <a:xfrm flipV="1">
            <a:off x="7495714" y="373926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32" name="Line 28"/>
          <p:cNvSpPr>
            <a:spLocks noChangeShapeType="1"/>
          </p:cNvSpPr>
          <p:nvPr/>
        </p:nvSpPr>
        <p:spPr bwMode="auto">
          <a:xfrm flipH="1" flipV="1">
            <a:off x="9248314" y="366306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38933" name="Text Box 29"/>
          <p:cNvSpPr txBox="1">
            <a:spLocks noChangeArrowheads="1"/>
          </p:cNvSpPr>
          <p:nvPr/>
        </p:nvSpPr>
        <p:spPr bwMode="auto">
          <a:xfrm>
            <a:off x="10086514" y="4044066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solidFill>
                  <a:prstClr val="black"/>
                </a:solidFill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8934" name="Freeform 30"/>
          <p:cNvSpPr>
            <a:spLocks/>
          </p:cNvSpPr>
          <p:nvPr/>
        </p:nvSpPr>
        <p:spPr bwMode="auto">
          <a:xfrm>
            <a:off x="9172114" y="2291465"/>
            <a:ext cx="457200" cy="1600200"/>
          </a:xfrm>
          <a:custGeom>
            <a:avLst/>
            <a:gdLst>
              <a:gd name="T0" fmla="*/ 2147483647 w 288"/>
              <a:gd name="T1" fmla="*/ 2147483647 h 1008"/>
              <a:gd name="T2" fmla="*/ 0 w 288"/>
              <a:gd name="T3" fmla="*/ 2147483647 h 1008"/>
              <a:gd name="T4" fmla="*/ 2147483647 w 288"/>
              <a:gd name="T5" fmla="*/ 0 h 1008"/>
              <a:gd name="T6" fmla="*/ 0 60000 65536"/>
              <a:gd name="T7" fmla="*/ 0 60000 65536"/>
              <a:gd name="T8" fmla="*/ 0 60000 65536"/>
              <a:gd name="T9" fmla="*/ 0 w 288"/>
              <a:gd name="T10" fmla="*/ 0 h 1008"/>
              <a:gd name="T11" fmla="*/ 288 w 2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008">
                <a:moveTo>
                  <a:pt x="288" y="1008"/>
                </a:moveTo>
                <a:cubicBezTo>
                  <a:pt x="144" y="900"/>
                  <a:pt x="0" y="792"/>
                  <a:pt x="0" y="624"/>
                </a:cubicBezTo>
                <a:cubicBezTo>
                  <a:pt x="0" y="456"/>
                  <a:pt x="144" y="228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8935" name="Freeform 31"/>
          <p:cNvSpPr>
            <a:spLocks/>
          </p:cNvSpPr>
          <p:nvPr/>
        </p:nvSpPr>
        <p:spPr bwMode="auto">
          <a:xfrm>
            <a:off x="7648114" y="2139065"/>
            <a:ext cx="1828800" cy="1905000"/>
          </a:xfrm>
          <a:custGeom>
            <a:avLst/>
            <a:gdLst>
              <a:gd name="T0" fmla="*/ 2147483647 w 1200"/>
              <a:gd name="T1" fmla="*/ 0 h 1200"/>
              <a:gd name="T2" fmla="*/ 2147483647 w 1200"/>
              <a:gd name="T3" fmla="*/ 2147483647 h 1200"/>
              <a:gd name="T4" fmla="*/ 2147483647 w 1200"/>
              <a:gd name="T5" fmla="*/ 2147483647 h 1200"/>
              <a:gd name="T6" fmla="*/ 0 w 120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200"/>
              <a:gd name="T14" fmla="*/ 1200 w 1200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200">
                <a:moveTo>
                  <a:pt x="1200" y="0"/>
                </a:moveTo>
                <a:cubicBezTo>
                  <a:pt x="1092" y="168"/>
                  <a:pt x="984" y="336"/>
                  <a:pt x="816" y="480"/>
                </a:cubicBezTo>
                <a:cubicBezTo>
                  <a:pt x="648" y="624"/>
                  <a:pt x="328" y="744"/>
                  <a:pt x="192" y="864"/>
                </a:cubicBezTo>
                <a:cubicBezTo>
                  <a:pt x="56" y="984"/>
                  <a:pt x="28" y="1092"/>
                  <a:pt x="0" y="12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8936" name="Freeform 32"/>
          <p:cNvSpPr>
            <a:spLocks/>
          </p:cNvSpPr>
          <p:nvPr/>
        </p:nvSpPr>
        <p:spPr bwMode="auto">
          <a:xfrm>
            <a:off x="6276514" y="2443865"/>
            <a:ext cx="1371600" cy="1600200"/>
          </a:xfrm>
          <a:custGeom>
            <a:avLst/>
            <a:gdLst>
              <a:gd name="T0" fmla="*/ 2147483647 w 888"/>
              <a:gd name="T1" fmla="*/ 2147483647 h 1008"/>
              <a:gd name="T2" fmla="*/ 2147483647 w 888"/>
              <a:gd name="T3" fmla="*/ 2147483647 h 1008"/>
              <a:gd name="T4" fmla="*/ 0 w 888"/>
              <a:gd name="T5" fmla="*/ 0 h 1008"/>
              <a:gd name="T6" fmla="*/ 0 60000 65536"/>
              <a:gd name="T7" fmla="*/ 0 60000 65536"/>
              <a:gd name="T8" fmla="*/ 0 60000 65536"/>
              <a:gd name="T9" fmla="*/ 0 w 888"/>
              <a:gd name="T10" fmla="*/ 0 h 1008"/>
              <a:gd name="T11" fmla="*/ 888 w 8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1008">
                <a:moveTo>
                  <a:pt x="720" y="1008"/>
                </a:moveTo>
                <a:cubicBezTo>
                  <a:pt x="804" y="900"/>
                  <a:pt x="888" y="792"/>
                  <a:pt x="768" y="624"/>
                </a:cubicBezTo>
                <a:cubicBezTo>
                  <a:pt x="648" y="456"/>
                  <a:pt x="128" y="10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prstClr val="black"/>
              </a:solidFill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354842" y="910150"/>
            <a:ext cx="5821660" cy="53174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>
                <a:solidFill>
                  <a:prstClr val="black"/>
                </a:solidFill>
                <a:sym typeface="Wingdings" pitchFamily="2" charset="2"/>
              </a:rPr>
              <a:t>Join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get connected in the overlay through info from bootstrap-node &amp; using the specific DHT algorithm (</a:t>
            </a:r>
            <a:r>
              <a:rPr lang="en-US" sz="1600" dirty="0" err="1">
                <a:solidFill>
                  <a:prstClr val="black"/>
                </a:solidFill>
                <a:sym typeface="Wingdings" pitchFamily="2" charset="2"/>
              </a:rPr>
              <a:t>eg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 Chord)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Start maintaining of files that you are responsible for (following the hash function)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NOTE: upon leaving DHT needs restructuring!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prstClr val="black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prstClr val="black"/>
                </a:solidFill>
                <a:sym typeface="Wingdings" pitchFamily="2" charset="2"/>
              </a:rPr>
              <a:t>Publish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: tell which files you have, to the peers that will be responsible for them (according to the hash function)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prstClr val="black"/>
                </a:solidFill>
              </a:rPr>
              <a:t>Search</a:t>
            </a:r>
            <a:r>
              <a:rPr lang="en-US" sz="2000" dirty="0">
                <a:solidFill>
                  <a:prstClr val="black"/>
                </a:solidFill>
              </a:rPr>
              <a:t>: ask </a:t>
            </a:r>
            <a:r>
              <a:rPr lang="en-US" sz="2000" i="1" dirty="0">
                <a:solidFill>
                  <a:srgbClr val="4F81BD">
                    <a:lumMod val="75000"/>
                  </a:srgbClr>
                </a:solidFill>
              </a:rPr>
              <a:t>the appropriate </a:t>
            </a:r>
            <a:r>
              <a:rPr lang="en-US" sz="2000" i="1" dirty="0" err="1">
                <a:solidFill>
                  <a:srgbClr val="4F81BD">
                    <a:lumMod val="75000"/>
                  </a:srgbClr>
                </a:solidFill>
              </a:rPr>
              <a:t>neighbour</a:t>
            </a:r>
            <a:r>
              <a:rPr lang="en-US" sz="2000" i="1" dirty="0">
                <a:solidFill>
                  <a:srgbClr val="4F81BD">
                    <a:lumMod val="75000"/>
                  </a:srgbClr>
                </a:solidFill>
              </a:rPr>
              <a:t>, </a:t>
            </a:r>
            <a:r>
              <a:rPr lang="en-US" sz="2000" dirty="0">
                <a:solidFill>
                  <a:prstClr val="black"/>
                </a:solidFill>
              </a:rPr>
              <a:t>who either is responsible for the searched file or will ask the next appropriate neighbor, and so on; guaranteed search time; commonly in O(</a:t>
            </a:r>
            <a:r>
              <a:rPr lang="en-US" sz="2000" dirty="0" err="1">
                <a:solidFill>
                  <a:prstClr val="black"/>
                </a:solidFill>
              </a:rPr>
              <a:t>logNodes</a:t>
            </a:r>
            <a:r>
              <a:rPr lang="en-US" sz="2000" dirty="0">
                <a:solidFill>
                  <a:prstClr val="black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prstClr val="black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prstClr val="black"/>
                </a:solidFill>
              </a:rPr>
              <a:t>Fetch</a:t>
            </a:r>
            <a:r>
              <a:rPr lang="en-US" sz="2000" dirty="0">
                <a:solidFill>
                  <a:prstClr val="black"/>
                </a:solidFill>
              </a:rPr>
              <a:t>: get the file directly from peer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3352" y="5194089"/>
            <a:ext cx="533857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eaLnBrk="0" hangingPunct="0">
              <a:buClr>
                <a:srgbClr val="FF0000"/>
              </a:buClr>
              <a:buSzPct val="80000"/>
            </a:pPr>
            <a:r>
              <a:rPr lang="sv-SE" altLang="ko-KR" dirty="0">
                <a:solidFill>
                  <a:srgbClr val="C00000"/>
                </a:solidFill>
                <a:ea typeface="Gulim" pitchFamily="34" charset="-127"/>
              </a:rPr>
              <a:t>Challenges </a:t>
            </a:r>
            <a:r>
              <a:rPr lang="sv-SE" altLang="ko-KR" i="1" dirty="0">
                <a:solidFill>
                  <a:srgbClr val="C00000"/>
                </a:solidFill>
                <a:ea typeface="Gulim" pitchFamily="34" charset="-127"/>
              </a:rPr>
              <a:t>[cf </a:t>
            </a:r>
            <a:r>
              <a:rPr lang="sv-SE" altLang="ko-KR" i="1" dirty="0" err="1">
                <a:solidFill>
                  <a:srgbClr val="C00000"/>
                </a:solidFill>
                <a:ea typeface="Gulim" pitchFamily="34" charset="-127"/>
              </a:rPr>
              <a:t>related</a:t>
            </a:r>
            <a:r>
              <a:rPr lang="sv-SE" altLang="ko-KR" i="1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sv-SE" altLang="ko-KR" i="1" dirty="0" err="1">
                <a:solidFill>
                  <a:srgbClr val="C00000"/>
                </a:solidFill>
                <a:ea typeface="Gulim" pitchFamily="34" charset="-127"/>
              </a:rPr>
              <a:t>literature@end</a:t>
            </a:r>
            <a:r>
              <a:rPr lang="sv-SE" altLang="ko-KR" i="1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sv-SE" altLang="ko-KR" i="1" dirty="0" err="1">
                <a:solidFill>
                  <a:srgbClr val="C00000"/>
                </a:solidFill>
                <a:ea typeface="Gulim" pitchFamily="34" charset="-127"/>
              </a:rPr>
              <a:t>of</a:t>
            </a:r>
            <a:r>
              <a:rPr lang="sv-SE" altLang="ko-KR" i="1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sv-SE" altLang="ko-KR" i="1" dirty="0" err="1">
                <a:solidFill>
                  <a:srgbClr val="C00000"/>
                </a:solidFill>
                <a:ea typeface="Gulim" pitchFamily="34" charset="-127"/>
              </a:rPr>
              <a:t>notes</a:t>
            </a:r>
            <a:r>
              <a:rPr lang="sv-SE" altLang="ko-KR" i="1" dirty="0">
                <a:solidFill>
                  <a:srgbClr val="C00000"/>
                </a:solidFill>
                <a:ea typeface="Gulim" pitchFamily="34" charset="-127"/>
              </a:rPr>
              <a:t>]:</a:t>
            </a:r>
          </a:p>
          <a:p>
            <a:pPr marL="0" lvl="1" eaLnBrk="0" hangingPunct="0"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ea typeface="Gulim" pitchFamily="34" charset="-127"/>
              </a:rPr>
              <a:t> Keep the hop count (</a:t>
            </a:r>
            <a:r>
              <a:rPr lang="en-US" altLang="ko-KR" sz="1600" dirty="0">
                <a:solidFill>
                  <a:srgbClr val="FF0000"/>
                </a:solidFill>
                <a:ea typeface="Gulim" pitchFamily="34" charset="-127"/>
              </a:rPr>
              <a:t>asking chain</a:t>
            </a:r>
            <a:r>
              <a:rPr lang="en-US" altLang="ko-KR" sz="1600" dirty="0">
                <a:solidFill>
                  <a:srgbClr val="000000"/>
                </a:solidFill>
                <a:ea typeface="Gulim" pitchFamily="34" charset="-127"/>
              </a:rPr>
              <a:t>) small</a:t>
            </a:r>
          </a:p>
          <a:p>
            <a:pPr marL="0" lvl="1" eaLnBrk="0" hangingPunct="0"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ea typeface="Gulim" pitchFamily="34" charset="-127"/>
              </a:rPr>
              <a:t> Keep the routing tables </a:t>
            </a:r>
            <a:r>
              <a:rPr lang="en-US" altLang="ko-KR" sz="1600" dirty="0">
                <a:solidFill>
                  <a:srgbClr val="FF0000"/>
                </a:solidFill>
                <a:ea typeface="Gulim" pitchFamily="34" charset="-127"/>
              </a:rPr>
              <a:t>(#</a:t>
            </a:r>
            <a:r>
              <a:rPr lang="en-US" altLang="ko-KR" sz="1600" dirty="0" err="1">
                <a:solidFill>
                  <a:srgbClr val="FF0000"/>
                </a:solidFill>
                <a:ea typeface="Gulim" pitchFamily="34" charset="-127"/>
              </a:rPr>
              <a:t>neighbours</a:t>
            </a:r>
            <a:r>
              <a:rPr lang="en-US" altLang="ko-KR" sz="1600" dirty="0">
                <a:solidFill>
                  <a:srgbClr val="000000"/>
                </a:solidFill>
                <a:ea typeface="Gulim" pitchFamily="34" charset="-127"/>
              </a:rPr>
              <a:t>) “right size”</a:t>
            </a:r>
          </a:p>
          <a:p>
            <a:pPr marL="0" lvl="1" eaLnBrk="0" hangingPunct="0"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ea typeface="Gulim" pitchFamily="34" charset="-127"/>
              </a:rPr>
              <a:t> Stay robust despite rapid changes in membership (churn)</a:t>
            </a:r>
          </a:p>
        </p:txBody>
      </p:sp>
    </p:spTree>
    <p:extLst>
      <p:ext uri="{BB962C8B-B14F-4D97-AF65-F5344CB8AC3E}">
        <p14:creationId xmlns:p14="http://schemas.microsoft.com/office/powerpoint/2010/main" val="13937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77200" cy="536104"/>
          </a:xfrm>
        </p:spPr>
        <p:txBody>
          <a:bodyPr/>
          <a:lstStyle/>
          <a:p>
            <a:r>
              <a:rPr lang="en-US" dirty="0"/>
              <a:t>The Internet: 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5803900" y="1181100"/>
            <a:ext cx="396240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6846888" y="3963989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2347914" y="4035426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910139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9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237039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9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3243263" y="4476751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3514726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4640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7997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4498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4833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4749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4140201" y="4768851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3197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3700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2989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703639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9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4092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7273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985001" y="48593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1" y="48593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7345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8272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7705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8047039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9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7840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3665539" y="5726114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7018339" y="5713414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8267701" y="41735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1" y="41735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628901" y="4338639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4338639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5702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5251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6330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6019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5457825" y="4271964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1955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</a:pPr>
              <a:r>
                <a:rPr lang="en-US" dirty="0">
                  <a:solidFill>
                    <a:srgbClr val="000000"/>
                  </a:solidFill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dirty="0">
                  <a:solidFill>
                    <a:srgbClr val="000000"/>
                  </a:solidFill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dirty="0">
                  <a:solidFill>
                    <a:srgbClr val="000000"/>
                  </a:solidFill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6180139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8" grpId="0" uiExpand="1" build="p"/>
      <p:bldP spid="246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Oval 3"/>
          <p:cNvSpPr>
            <a:spLocks noChangeArrowheads="1"/>
          </p:cNvSpPr>
          <p:nvPr/>
        </p:nvSpPr>
        <p:spPr bwMode="auto">
          <a:xfrm>
            <a:off x="6215063" y="5799139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18" name="Oval 4"/>
          <p:cNvSpPr>
            <a:spLocks noChangeArrowheads="1"/>
          </p:cNvSpPr>
          <p:nvPr/>
        </p:nvSpPr>
        <p:spPr bwMode="auto">
          <a:xfrm>
            <a:off x="4449763" y="3205164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19" name="Oval 5"/>
          <p:cNvSpPr>
            <a:spLocks noChangeArrowheads="1"/>
          </p:cNvSpPr>
          <p:nvPr/>
        </p:nvSpPr>
        <p:spPr bwMode="auto">
          <a:xfrm>
            <a:off x="4481513" y="46894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0" name="Oval 6"/>
          <p:cNvSpPr>
            <a:spLocks noChangeArrowheads="1"/>
          </p:cNvSpPr>
          <p:nvPr/>
        </p:nvSpPr>
        <p:spPr bwMode="auto">
          <a:xfrm>
            <a:off x="7767638" y="2789239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1" name="Oval 7"/>
          <p:cNvSpPr>
            <a:spLocks noChangeArrowheads="1"/>
          </p:cNvSpPr>
          <p:nvPr/>
        </p:nvSpPr>
        <p:spPr bwMode="auto">
          <a:xfrm>
            <a:off x="8148638" y="39782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2" name="Oval 8"/>
          <p:cNvSpPr>
            <a:spLocks noChangeArrowheads="1"/>
          </p:cNvSpPr>
          <p:nvPr/>
        </p:nvSpPr>
        <p:spPr bwMode="auto">
          <a:xfrm>
            <a:off x="7786688" y="49815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3" name="Oval 9"/>
          <p:cNvSpPr>
            <a:spLocks noChangeArrowheads="1"/>
          </p:cNvSpPr>
          <p:nvPr/>
        </p:nvSpPr>
        <p:spPr bwMode="auto">
          <a:xfrm>
            <a:off x="5172076" y="5467350"/>
            <a:ext cx="125413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4" name="Oval 10"/>
          <p:cNvSpPr>
            <a:spLocks noChangeArrowheads="1"/>
          </p:cNvSpPr>
          <p:nvPr/>
        </p:nvSpPr>
        <p:spPr bwMode="auto">
          <a:xfrm>
            <a:off x="4373563" y="2058989"/>
            <a:ext cx="3802062" cy="3811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5" name="Text Box 11"/>
          <p:cNvSpPr txBox="1">
            <a:spLocks noChangeArrowheads="1"/>
          </p:cNvSpPr>
          <p:nvPr/>
        </p:nvSpPr>
        <p:spPr bwMode="auto">
          <a:xfrm>
            <a:off x="6129338" y="165258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0001</a:t>
            </a:r>
          </a:p>
        </p:txBody>
      </p:sp>
      <p:sp>
        <p:nvSpPr>
          <p:cNvPr id="239626" name="Rectangle 12"/>
          <p:cNvSpPr>
            <a:spLocks noChangeArrowheads="1"/>
          </p:cNvSpPr>
          <p:nvPr/>
        </p:nvSpPr>
        <p:spPr bwMode="auto">
          <a:xfrm>
            <a:off x="7086600" y="2514601"/>
            <a:ext cx="846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0011</a:t>
            </a:r>
          </a:p>
        </p:txBody>
      </p:sp>
      <p:sp>
        <p:nvSpPr>
          <p:cNvPr id="239627" name="Rectangle 13"/>
          <p:cNvSpPr>
            <a:spLocks noChangeArrowheads="1"/>
          </p:cNvSpPr>
          <p:nvPr/>
        </p:nvSpPr>
        <p:spPr bwMode="auto">
          <a:xfrm>
            <a:off x="8312150" y="389096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0100</a:t>
            </a:r>
          </a:p>
        </p:txBody>
      </p:sp>
      <p:sp>
        <p:nvSpPr>
          <p:cNvPr id="239628" name="Rectangle 14"/>
          <p:cNvSpPr>
            <a:spLocks noChangeArrowheads="1"/>
          </p:cNvSpPr>
          <p:nvPr/>
        </p:nvSpPr>
        <p:spPr bwMode="auto">
          <a:xfrm>
            <a:off x="8018463" y="4895851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0101</a:t>
            </a:r>
          </a:p>
        </p:txBody>
      </p:sp>
      <p:sp>
        <p:nvSpPr>
          <p:cNvPr id="239629" name="Rectangle 15"/>
          <p:cNvSpPr>
            <a:spLocks noChangeArrowheads="1"/>
          </p:cNvSpPr>
          <p:nvPr/>
        </p:nvSpPr>
        <p:spPr bwMode="auto">
          <a:xfrm>
            <a:off x="6391275" y="584993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39630" name="Rectangle 16"/>
          <p:cNvSpPr>
            <a:spLocks noChangeArrowheads="1"/>
          </p:cNvSpPr>
          <p:nvPr/>
        </p:nvSpPr>
        <p:spPr bwMode="auto">
          <a:xfrm>
            <a:off x="4592638" y="5610226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1010</a:t>
            </a:r>
          </a:p>
        </p:txBody>
      </p:sp>
      <p:sp>
        <p:nvSpPr>
          <p:cNvPr id="239631" name="Rectangle 17"/>
          <p:cNvSpPr>
            <a:spLocks noChangeArrowheads="1"/>
          </p:cNvSpPr>
          <p:nvPr/>
        </p:nvSpPr>
        <p:spPr bwMode="auto">
          <a:xfrm>
            <a:off x="3773489" y="4510088"/>
            <a:ext cx="84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1100</a:t>
            </a:r>
          </a:p>
        </p:txBody>
      </p:sp>
      <p:sp>
        <p:nvSpPr>
          <p:cNvPr id="239632" name="Rectangle 18"/>
          <p:cNvSpPr>
            <a:spLocks noChangeArrowheads="1"/>
          </p:cNvSpPr>
          <p:nvPr/>
        </p:nvSpPr>
        <p:spPr bwMode="auto">
          <a:xfrm>
            <a:off x="3743325" y="296068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1111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134349" y="1676401"/>
            <a:ext cx="2352714" cy="993775"/>
            <a:chOff x="4309" y="1273"/>
            <a:chExt cx="732" cy="609"/>
          </a:xfrm>
        </p:grpSpPr>
        <p:sp>
          <p:nvSpPr>
            <p:cNvPr id="239657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3333CC"/>
                </a:buClr>
              </a:pPr>
              <a:endParaRPr lang="sv-SE" altLang="sv-SE" sz="16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9658" name="Text Box 21"/>
            <p:cNvSpPr txBox="1">
              <a:spLocks noChangeArrowheads="1"/>
            </p:cNvSpPr>
            <p:nvPr/>
          </p:nvSpPr>
          <p:spPr bwMode="auto">
            <a:xfrm>
              <a:off x="4309" y="1399"/>
              <a:ext cx="7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altLang="sv-SE">
                  <a:solidFill>
                    <a:srgbClr val="CC0000"/>
                  </a:solidFill>
                  <a:cs typeface="Arial" panose="020B0604020202020204" pitchFamily="34" charset="0"/>
                </a:rPr>
                <a:t>Who</a:t>
              </a:r>
              <a:r>
                <a:rPr lang="ja-JP" altLang="en-US">
                  <a:solidFill>
                    <a:srgbClr val="CC0000"/>
                  </a:solidFill>
                  <a:cs typeface="Arial" panose="020B0604020202020204" pitchFamily="34" charset="0"/>
                </a:rPr>
                <a:t>’</a:t>
              </a:r>
              <a:r>
                <a:rPr lang="en-US" altLang="ja-JP">
                  <a:solidFill>
                    <a:srgbClr val="CC0000"/>
                  </a:solidFill>
                  <a:cs typeface="Arial" panose="020B0604020202020204" pitchFamily="34" charset="0"/>
                </a:rPr>
                <a:t>s responsible</a:t>
              </a:r>
            </a:p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altLang="sv-SE">
                  <a:solidFill>
                    <a:srgbClr val="CC0000"/>
                  </a:solidFill>
                  <a:cs typeface="Arial" panose="020B0604020202020204" pitchFamily="34" charset="0"/>
                </a:rPr>
                <a:t>for key 1110 ?</a:t>
              </a:r>
            </a:p>
          </p:txBody>
        </p:sp>
      </p:grp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7847014" y="3003550"/>
            <a:ext cx="288925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 flipH="1">
            <a:off x="7827964" y="4164014"/>
            <a:ext cx="301625" cy="795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6328" name="Line 24"/>
          <p:cNvSpPr>
            <a:spLocks noChangeShapeType="1"/>
          </p:cNvSpPr>
          <p:nvPr/>
        </p:nvSpPr>
        <p:spPr bwMode="auto">
          <a:xfrm flipH="1">
            <a:off x="6388100" y="5100639"/>
            <a:ext cx="1282700" cy="669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6329" name="Line 25"/>
          <p:cNvSpPr>
            <a:spLocks noChangeShapeType="1"/>
          </p:cNvSpPr>
          <p:nvPr/>
        </p:nvSpPr>
        <p:spPr bwMode="auto">
          <a:xfrm flipH="1" flipV="1">
            <a:off x="5380038" y="5521326"/>
            <a:ext cx="812800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6330" name="Line 26"/>
          <p:cNvSpPr>
            <a:spLocks noChangeShapeType="1"/>
          </p:cNvSpPr>
          <p:nvPr/>
        </p:nvSpPr>
        <p:spPr bwMode="auto">
          <a:xfrm flipH="1" flipV="1">
            <a:off x="4633913" y="4794251"/>
            <a:ext cx="552450" cy="6207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H="1" flipV="1">
            <a:off x="4484689" y="3422651"/>
            <a:ext cx="52387" cy="1198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39640" name="Oval 28"/>
          <p:cNvSpPr>
            <a:spLocks noChangeArrowheads="1"/>
          </p:cNvSpPr>
          <p:nvPr/>
        </p:nvSpPr>
        <p:spPr bwMode="auto">
          <a:xfrm>
            <a:off x="6369051" y="2005014"/>
            <a:ext cx="125413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492625" y="2252663"/>
            <a:ext cx="3049588" cy="933450"/>
            <a:chOff x="1870" y="1419"/>
            <a:chExt cx="1921" cy="588"/>
          </a:xfrm>
        </p:grpSpPr>
        <p:grpSp>
          <p:nvGrpSpPr>
            <p:cNvPr id="239653" name="Group 30"/>
            <p:cNvGrpSpPr>
              <a:grpSpLocks/>
            </p:cNvGrpSpPr>
            <p:nvPr/>
          </p:nvGrpSpPr>
          <p:grpSpPr bwMode="auto">
            <a:xfrm>
              <a:off x="1870" y="1419"/>
              <a:ext cx="1921" cy="588"/>
              <a:chOff x="1870" y="1419"/>
              <a:chExt cx="1921" cy="588"/>
            </a:xfrm>
          </p:grpSpPr>
          <p:sp>
            <p:nvSpPr>
              <p:cNvPr id="239655" name="Line 31"/>
              <p:cNvSpPr>
                <a:spLocks noChangeShapeType="1"/>
              </p:cNvSpPr>
              <p:nvPr/>
            </p:nvSpPr>
            <p:spPr bwMode="auto">
              <a:xfrm flipV="1">
                <a:off x="1941" y="1813"/>
                <a:ext cx="1850" cy="19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39656" name="AutoShape 32"/>
              <p:cNvSpPr>
                <a:spLocks noChangeArrowheads="1"/>
              </p:cNvSpPr>
              <p:nvPr/>
            </p:nvSpPr>
            <p:spPr bwMode="auto">
              <a:xfrm>
                <a:off x="1870" y="1419"/>
                <a:ext cx="691" cy="384"/>
              </a:xfrm>
              <a:prstGeom prst="wedgeRoundRectCallout">
                <a:avLst>
                  <a:gd name="adj1" fmla="val 17440"/>
                  <a:gd name="adj2" fmla="val 87759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9654" name="Text Box 33"/>
            <p:cNvSpPr txBox="1">
              <a:spLocks noChangeArrowheads="1"/>
            </p:cNvSpPr>
            <p:nvPr/>
          </p:nvSpPr>
          <p:spPr bwMode="auto">
            <a:xfrm>
              <a:off x="1908" y="1431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Clr>
                  <a:srgbClr val="3333CC"/>
                </a:buClr>
              </a:pPr>
              <a:r>
                <a:rPr lang="en-US" altLang="sv-SE" sz="2400">
                  <a:solidFill>
                    <a:srgbClr val="CC0000"/>
                  </a:solidFill>
                  <a:cs typeface="Arial" panose="020B0604020202020204" pitchFamily="34" charset="0"/>
                </a:rPr>
                <a:t>I am</a:t>
              </a:r>
            </a:p>
          </p:txBody>
        </p:sp>
      </p:grpSp>
      <p:sp>
        <p:nvSpPr>
          <p:cNvPr id="226338" name="Text Box 34"/>
          <p:cNvSpPr txBox="1">
            <a:spLocks noChangeArrowheads="1"/>
          </p:cNvSpPr>
          <p:nvPr/>
        </p:nvSpPr>
        <p:spPr bwMode="auto">
          <a:xfrm>
            <a:off x="1789114" y="1273176"/>
            <a:ext cx="29972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altLang="sv-SE" sz="2400" i="1">
                <a:solidFill>
                  <a:prstClr val="black"/>
                </a:solidFill>
                <a:latin typeface="Gill Sans MT" panose="020B0502020104020203" pitchFamily="34" charset="0"/>
              </a:rPr>
              <a:t>O(N) </a:t>
            </a:r>
            <a:r>
              <a:rPr lang="en-US" altLang="sv-SE" sz="2400">
                <a:solidFill>
                  <a:prstClr val="black"/>
                </a:solidFill>
                <a:latin typeface="Gill Sans MT" panose="020B0502020104020203" pitchFamily="34" charset="0"/>
              </a:rPr>
              <a:t>messages</a:t>
            </a:r>
          </a:p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altLang="sv-SE" sz="2400">
                <a:solidFill>
                  <a:prstClr val="black"/>
                </a:solidFill>
                <a:latin typeface="Gill Sans MT" panose="020B0502020104020203" pitchFamily="34" charset="0"/>
              </a:rPr>
              <a:t>on avgerage to resolve</a:t>
            </a:r>
          </a:p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altLang="sv-SE" sz="2400">
                <a:solidFill>
                  <a:prstClr val="black"/>
                </a:solidFill>
                <a:latin typeface="Gill Sans MT" panose="020B0502020104020203" pitchFamily="34" charset="0"/>
              </a:rPr>
              <a:t>query, when there</a:t>
            </a:r>
          </a:p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altLang="sv-SE" sz="2400">
                <a:solidFill>
                  <a:prstClr val="black"/>
                </a:solidFill>
                <a:latin typeface="Gill Sans MT" panose="020B0502020104020203" pitchFamily="34" charset="0"/>
              </a:rPr>
              <a:t>are </a:t>
            </a:r>
            <a:r>
              <a:rPr lang="en-US" altLang="sv-SE" sz="2400" i="1">
                <a:solidFill>
                  <a:prstClr val="black"/>
                </a:solidFill>
                <a:latin typeface="Gill Sans MT" panose="020B0502020104020203" pitchFamily="34" charset="0"/>
              </a:rPr>
              <a:t>N</a:t>
            </a:r>
            <a:r>
              <a:rPr lang="en-US" altLang="sv-SE" sz="2400">
                <a:solidFill>
                  <a:prstClr val="black"/>
                </a:solidFill>
                <a:latin typeface="Gill Sans MT" panose="020B0502020104020203" pitchFamily="34" charset="0"/>
              </a:rPr>
              <a:t> peers</a:t>
            </a:r>
          </a:p>
        </p:txBody>
      </p:sp>
      <p:sp>
        <p:nvSpPr>
          <p:cNvPr id="226340" name="Text Box 36"/>
          <p:cNvSpPr txBox="1">
            <a:spLocks noChangeArrowheads="1"/>
          </p:cNvSpPr>
          <p:nvPr/>
        </p:nvSpPr>
        <p:spPr bwMode="auto">
          <a:xfrm>
            <a:off x="7467600" y="34290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1" name="Text Box 37"/>
          <p:cNvSpPr txBox="1">
            <a:spLocks noChangeArrowheads="1"/>
          </p:cNvSpPr>
          <p:nvPr/>
        </p:nvSpPr>
        <p:spPr bwMode="auto">
          <a:xfrm>
            <a:off x="7467600" y="43434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2" name="Text Box 38"/>
          <p:cNvSpPr txBox="1">
            <a:spLocks noChangeArrowheads="1"/>
          </p:cNvSpPr>
          <p:nvPr/>
        </p:nvSpPr>
        <p:spPr bwMode="auto">
          <a:xfrm>
            <a:off x="6705600" y="51054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3" name="Text Box 39"/>
          <p:cNvSpPr txBox="1">
            <a:spLocks noChangeArrowheads="1"/>
          </p:cNvSpPr>
          <p:nvPr/>
        </p:nvSpPr>
        <p:spPr bwMode="auto">
          <a:xfrm>
            <a:off x="5638800" y="54102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4" name="Text Box 40"/>
          <p:cNvSpPr txBox="1">
            <a:spLocks noChangeArrowheads="1"/>
          </p:cNvSpPr>
          <p:nvPr/>
        </p:nvSpPr>
        <p:spPr bwMode="auto">
          <a:xfrm>
            <a:off x="4876800" y="49530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5" name="Text Box 41"/>
          <p:cNvSpPr txBox="1">
            <a:spLocks noChangeArrowheads="1"/>
          </p:cNvSpPr>
          <p:nvPr/>
        </p:nvSpPr>
        <p:spPr bwMode="auto">
          <a:xfrm>
            <a:off x="4495800" y="39624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39650" name="Footer Placeholder 2"/>
          <p:cNvSpPr txBox="1">
            <a:spLocks noGrp="1"/>
          </p:cNvSpPr>
          <p:nvPr/>
        </p:nvSpPr>
        <p:spPr bwMode="auto">
          <a:xfrm>
            <a:off x="9142413" y="6532563"/>
            <a:ext cx="14525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80D6B8C9-F04F-4113-9D87-3F57349C6205}" type="slidenum">
              <a:rPr lang="en-US" altLang="sv-SE" sz="120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60</a:t>
            </a:fld>
            <a:endParaRPr lang="en-US" altLang="sv-SE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51" name="Title 67"/>
          <p:cNvSpPr>
            <a:spLocks noGrp="1"/>
          </p:cNvSpPr>
          <p:nvPr>
            <p:ph type="title"/>
          </p:nvPr>
        </p:nvSpPr>
        <p:spPr>
          <a:xfrm>
            <a:off x="2046288" y="1"/>
            <a:ext cx="7772400" cy="733425"/>
          </a:xfrm>
        </p:spPr>
        <p:txBody>
          <a:bodyPr/>
          <a:lstStyle/>
          <a:p>
            <a:r>
              <a:rPr lang="en-US" altLang="sv-SE" sz="4400" dirty="0">
                <a:latin typeface="Gill Sans MT" panose="020B0502020104020203" pitchFamily="34" charset="0"/>
              </a:rPr>
              <a:t>e.g. Circular DHT (1)</a:t>
            </a:r>
          </a:p>
        </p:txBody>
      </p:sp>
    </p:spTree>
    <p:extLst>
      <p:ext uri="{BB962C8B-B14F-4D97-AF65-F5344CB8AC3E}">
        <p14:creationId xmlns:p14="http://schemas.microsoft.com/office/powerpoint/2010/main" val="1632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6" grpId="0" animBg="1"/>
      <p:bldP spid="226327" grpId="0" animBg="1"/>
      <p:bldP spid="226328" grpId="0" animBg="1"/>
      <p:bldP spid="226329" grpId="0" animBg="1"/>
      <p:bldP spid="226330" grpId="0" animBg="1"/>
      <p:bldP spid="226331" grpId="0" animBg="1"/>
      <p:bldP spid="226338" grpId="0"/>
      <p:bldP spid="226340" grpId="0"/>
      <p:bldP spid="226341" grpId="0"/>
      <p:bldP spid="226342" grpId="0"/>
      <p:bldP spid="226343" grpId="0"/>
      <p:bldP spid="226344" grpId="0"/>
      <p:bldP spid="22634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itle 67"/>
          <p:cNvSpPr>
            <a:spLocks noGrp="1"/>
          </p:cNvSpPr>
          <p:nvPr>
            <p:ph type="title"/>
          </p:nvPr>
        </p:nvSpPr>
        <p:spPr>
          <a:xfrm>
            <a:off x="1778000" y="0"/>
            <a:ext cx="8229600" cy="1143000"/>
          </a:xfrm>
        </p:spPr>
        <p:txBody>
          <a:bodyPr/>
          <a:lstStyle/>
          <a:p>
            <a:r>
              <a:rPr lang="en-US" altLang="sv-SE" u="none" dirty="0" smtClean="0">
                <a:latin typeface="Gill Sans MT" panose="020B0502020104020203" pitchFamily="34" charset="0"/>
              </a:rPr>
              <a:t>Circular DHT with shortcuts</a:t>
            </a:r>
          </a:p>
        </p:txBody>
      </p:sp>
      <p:sp>
        <p:nvSpPr>
          <p:cNvPr id="240642" name="Content Placeholder 37"/>
          <p:cNvSpPr>
            <a:spLocks noGrp="1"/>
          </p:cNvSpPr>
          <p:nvPr>
            <p:ph idx="1"/>
          </p:nvPr>
        </p:nvSpPr>
        <p:spPr>
          <a:xfrm>
            <a:off x="764275" y="4825355"/>
            <a:ext cx="10508776" cy="9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v-SE" sz="2400" dirty="0">
                <a:latin typeface="Gill Sans MT" panose="020B0502020104020203" pitchFamily="34" charset="0"/>
              </a:rPr>
              <a:t>Here: reduced from 6 to 2 messages.</a:t>
            </a:r>
          </a:p>
          <a:p>
            <a:pPr>
              <a:lnSpc>
                <a:spcPct val="80000"/>
              </a:lnSpc>
            </a:pPr>
            <a:r>
              <a:rPr lang="en-US" altLang="sv-SE" sz="2400" dirty="0">
                <a:latin typeface="Gill Sans MT" panose="020B0502020104020203" pitchFamily="34" charset="0"/>
              </a:rPr>
              <a:t>possible to design shortcuts so </a:t>
            </a:r>
            <a:r>
              <a:rPr lang="en-US" altLang="sv-SE" sz="2400" i="1" dirty="0">
                <a:latin typeface="Gill Sans MT" panose="020B0502020104020203" pitchFamily="34" charset="0"/>
              </a:rPr>
              <a:t>O(log N) </a:t>
            </a:r>
            <a:r>
              <a:rPr lang="en-US" altLang="sv-SE" sz="2400" dirty="0">
                <a:latin typeface="Gill Sans MT" panose="020B0502020104020203" pitchFamily="34" charset="0"/>
              </a:rPr>
              <a:t>neighbors, </a:t>
            </a:r>
            <a:r>
              <a:rPr lang="en-US" altLang="sv-SE" sz="2400" i="1" dirty="0">
                <a:latin typeface="Gill Sans MT" panose="020B0502020104020203" pitchFamily="34" charset="0"/>
              </a:rPr>
              <a:t>O(log N) </a:t>
            </a:r>
            <a:r>
              <a:rPr lang="en-US" altLang="sv-SE" sz="2400" dirty="0">
                <a:latin typeface="Gill Sans MT" panose="020B0502020104020203" pitchFamily="34" charset="0"/>
              </a:rPr>
              <a:t>messages in query</a:t>
            </a:r>
          </a:p>
        </p:txBody>
      </p:sp>
      <p:grpSp>
        <p:nvGrpSpPr>
          <p:cNvPr id="240643" name="Group 66"/>
          <p:cNvGrpSpPr>
            <a:grpSpLocks/>
          </p:cNvGrpSpPr>
          <p:nvPr/>
        </p:nvGrpSpPr>
        <p:grpSpPr bwMode="auto">
          <a:xfrm>
            <a:off x="3767138" y="914401"/>
            <a:ext cx="3751262" cy="3662363"/>
            <a:chOff x="4833190" y="1676400"/>
            <a:chExt cx="3752276" cy="3661993"/>
          </a:xfrm>
        </p:grpSpPr>
        <p:grpSp>
          <p:nvGrpSpPr>
            <p:cNvPr id="240651" name="Group 43"/>
            <p:cNvGrpSpPr>
              <a:grpSpLocks/>
            </p:cNvGrpSpPr>
            <p:nvPr/>
          </p:nvGrpSpPr>
          <p:grpSpPr bwMode="auto">
            <a:xfrm>
              <a:off x="4833190" y="1676400"/>
              <a:ext cx="3752276" cy="3661993"/>
              <a:chOff x="946990" y="1676400"/>
              <a:chExt cx="3752276" cy="3661993"/>
            </a:xfrm>
          </p:grpSpPr>
          <p:sp>
            <p:nvSpPr>
              <p:cNvPr id="240660" name="Oval 3"/>
              <p:cNvSpPr>
                <a:spLocks noChangeArrowheads="1"/>
              </p:cNvSpPr>
              <p:nvPr/>
            </p:nvSpPr>
            <p:spPr bwMode="auto">
              <a:xfrm>
                <a:off x="2794354" y="4791480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1" name="Oval 4"/>
              <p:cNvSpPr>
                <a:spLocks noChangeArrowheads="1"/>
              </p:cNvSpPr>
              <p:nvPr/>
            </p:nvSpPr>
            <p:spPr bwMode="auto">
              <a:xfrm>
                <a:off x="1435115" y="2890435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2" name="Oval 5"/>
              <p:cNvSpPr>
                <a:spLocks noChangeArrowheads="1"/>
              </p:cNvSpPr>
              <p:nvPr/>
            </p:nvSpPr>
            <p:spPr bwMode="auto">
              <a:xfrm>
                <a:off x="1459562" y="3978242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3" name="Oval 6"/>
              <p:cNvSpPr>
                <a:spLocks noChangeArrowheads="1"/>
              </p:cNvSpPr>
              <p:nvPr/>
            </p:nvSpPr>
            <p:spPr bwMode="auto">
              <a:xfrm>
                <a:off x="3989799" y="2585616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4" name="Oval 7"/>
              <p:cNvSpPr>
                <a:spLocks noChangeArrowheads="1"/>
              </p:cNvSpPr>
              <p:nvPr/>
            </p:nvSpPr>
            <p:spPr bwMode="auto">
              <a:xfrm>
                <a:off x="4283160" y="3457025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5" name="Oval 8"/>
              <p:cNvSpPr>
                <a:spLocks noChangeArrowheads="1"/>
              </p:cNvSpPr>
              <p:nvPr/>
            </p:nvSpPr>
            <p:spPr bwMode="auto">
              <a:xfrm>
                <a:off x="4004467" y="4192313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6" name="Oval 9"/>
              <p:cNvSpPr>
                <a:spLocks noChangeArrowheads="1"/>
              </p:cNvSpPr>
              <p:nvPr/>
            </p:nvSpPr>
            <p:spPr bwMode="auto">
              <a:xfrm>
                <a:off x="1991278" y="4548323"/>
                <a:ext cx="96565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7" name="Oval 10"/>
              <p:cNvSpPr>
                <a:spLocks noChangeArrowheads="1"/>
              </p:cNvSpPr>
              <p:nvPr/>
            </p:nvSpPr>
            <p:spPr bwMode="auto">
              <a:xfrm>
                <a:off x="1376443" y="2050438"/>
                <a:ext cx="2927496" cy="27933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8" name="Text Box 11"/>
              <p:cNvSpPr txBox="1">
                <a:spLocks noChangeArrowheads="1"/>
              </p:cNvSpPr>
              <p:nvPr/>
            </p:nvSpPr>
            <p:spPr bwMode="auto">
              <a:xfrm>
                <a:off x="2895600" y="16764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40669" name="Rectangle 12"/>
              <p:cNvSpPr>
                <a:spLocks noChangeArrowheads="1"/>
              </p:cNvSpPr>
              <p:nvPr/>
            </p:nvSpPr>
            <p:spPr bwMode="auto">
              <a:xfrm>
                <a:off x="4022305" y="22860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40670" name="Rectangle 13"/>
              <p:cNvSpPr>
                <a:spLocks noChangeArrowheads="1"/>
              </p:cNvSpPr>
              <p:nvPr/>
            </p:nvSpPr>
            <p:spPr bwMode="auto">
              <a:xfrm>
                <a:off x="4343400" y="33528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40671" name="Rectangle 14"/>
              <p:cNvSpPr>
                <a:spLocks noChangeArrowheads="1"/>
              </p:cNvSpPr>
              <p:nvPr/>
            </p:nvSpPr>
            <p:spPr bwMode="auto">
              <a:xfrm>
                <a:off x="4114800" y="41148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0672" name="Rectangle 15"/>
              <p:cNvSpPr>
                <a:spLocks noChangeArrowheads="1"/>
              </p:cNvSpPr>
              <p:nvPr/>
            </p:nvSpPr>
            <p:spPr bwMode="auto">
              <a:xfrm>
                <a:off x="2743200" y="48768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240673" name="Rectangle 16"/>
              <p:cNvSpPr>
                <a:spLocks noChangeArrowheads="1"/>
              </p:cNvSpPr>
              <p:nvPr/>
            </p:nvSpPr>
            <p:spPr bwMode="auto">
              <a:xfrm>
                <a:off x="1676400" y="4648200"/>
                <a:ext cx="527050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40674" name="Rectangle 17"/>
              <p:cNvSpPr>
                <a:spLocks noChangeArrowheads="1"/>
              </p:cNvSpPr>
              <p:nvPr/>
            </p:nvSpPr>
            <p:spPr bwMode="auto">
              <a:xfrm>
                <a:off x="982933" y="3886200"/>
                <a:ext cx="527050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240675" name="Rectangle 18"/>
              <p:cNvSpPr>
                <a:spLocks noChangeArrowheads="1"/>
              </p:cNvSpPr>
              <p:nvPr/>
            </p:nvSpPr>
            <p:spPr bwMode="auto">
              <a:xfrm>
                <a:off x="946990" y="2667000"/>
                <a:ext cx="527050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240676" name="Oval 28"/>
              <p:cNvSpPr>
                <a:spLocks noChangeArrowheads="1"/>
              </p:cNvSpPr>
              <p:nvPr/>
            </p:nvSpPr>
            <p:spPr bwMode="auto">
              <a:xfrm>
                <a:off x="2912920" y="2010882"/>
                <a:ext cx="96565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0" name="Straight Arrow Connector 79"/>
            <p:cNvCxnSpPr>
              <a:endCxn id="240666" idx="7"/>
            </p:cNvCxnSpPr>
            <p:nvPr/>
          </p:nvCxnSpPr>
          <p:spPr>
            <a:xfrm rot="10800000" flipV="1">
              <a:off x="5959031" y="3505015"/>
              <a:ext cx="2254859" cy="10571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40665" idx="1"/>
              <a:endCxn id="240662" idx="6"/>
            </p:cNvCxnSpPr>
            <p:nvPr/>
          </p:nvCxnSpPr>
          <p:spPr>
            <a:xfrm rot="16200000" flipV="1">
              <a:off x="6583121" y="2885496"/>
              <a:ext cx="179369" cy="2462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240660" idx="0"/>
            </p:cNvCxnSpPr>
            <p:nvPr/>
          </p:nvCxnSpPr>
          <p:spPr>
            <a:xfrm rot="16200000" flipV="1">
              <a:off x="5159053" y="3222224"/>
              <a:ext cx="1820679" cy="13195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5160759" y="2839755"/>
              <a:ext cx="2452440" cy="8876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240662" idx="7"/>
            </p:cNvCxnSpPr>
            <p:nvPr/>
          </p:nvCxnSpPr>
          <p:spPr>
            <a:xfrm rot="5400000" flipH="1" flipV="1">
              <a:off x="6013267" y="2080708"/>
              <a:ext cx="1325429" cy="24978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240667" idx="6"/>
            </p:cNvCxnSpPr>
            <p:nvPr/>
          </p:nvCxnSpPr>
          <p:spPr>
            <a:xfrm>
              <a:off x="5409608" y="2939922"/>
              <a:ext cx="2780464" cy="5079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240676" idx="5"/>
            </p:cNvCxnSpPr>
            <p:nvPr/>
          </p:nvCxnSpPr>
          <p:spPr>
            <a:xfrm rot="16200000" flipH="1">
              <a:off x="6355609" y="2621467"/>
              <a:ext cx="2095288" cy="1043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>
              <a:off x="6292108" y="3156371"/>
              <a:ext cx="2177830" cy="11988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rot="5400000">
            <a:off x="5372100" y="2476500"/>
            <a:ext cx="21336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3962400" y="2590800"/>
            <a:ext cx="18288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218363" y="1030289"/>
            <a:ext cx="2487612" cy="860425"/>
            <a:chOff x="4311" y="1273"/>
            <a:chExt cx="737" cy="609"/>
          </a:xfrm>
        </p:grpSpPr>
        <p:sp>
          <p:nvSpPr>
            <p:cNvPr id="240649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3333CC"/>
                </a:buClr>
              </a:pPr>
              <a:endParaRPr lang="sv-SE" altLang="sv-SE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0650" name="Text Box 21"/>
            <p:cNvSpPr txBox="1">
              <a:spLocks noChangeArrowheads="1"/>
            </p:cNvSpPr>
            <p:nvPr/>
          </p:nvSpPr>
          <p:spPr bwMode="auto">
            <a:xfrm>
              <a:off x="4344" y="1326"/>
              <a:ext cx="704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altLang="sv-SE" sz="1800">
                  <a:solidFill>
                    <a:srgbClr val="CC0000"/>
                  </a:solidFill>
                  <a:cs typeface="Arial" panose="020B0604020202020204" pitchFamily="34" charset="0"/>
                </a:rPr>
                <a:t>Who</a:t>
              </a:r>
              <a:r>
                <a:rPr lang="ja-JP" altLang="en-US" sz="1800">
                  <a:solidFill>
                    <a:srgbClr val="CC0000"/>
                  </a:solidFill>
                  <a:cs typeface="Arial" panose="020B0604020202020204" pitchFamily="34" charset="0"/>
                </a:rPr>
                <a:t>’</a:t>
              </a:r>
              <a:r>
                <a:rPr lang="en-US" altLang="ja-JP" sz="1800">
                  <a:solidFill>
                    <a:srgbClr val="CC0000"/>
                  </a:solidFill>
                  <a:cs typeface="Arial" panose="020B0604020202020204" pitchFamily="34" charset="0"/>
                </a:rPr>
                <a:t>s responsible </a:t>
              </a:r>
            </a:p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altLang="sv-SE" sz="1800">
                  <a:solidFill>
                    <a:srgbClr val="CC0000"/>
                  </a:solidFill>
                  <a:cs typeface="Arial" panose="020B0604020202020204" pitchFamily="34" charset="0"/>
                </a:rPr>
                <a:t>for key 1110?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1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15" y="133238"/>
            <a:ext cx="10959008" cy="576064"/>
          </a:xfrm>
        </p:spPr>
        <p:txBody>
          <a:bodyPr/>
          <a:lstStyle/>
          <a:p>
            <a:r>
              <a:rPr lang="en-US" dirty="0"/>
              <a:t>Swarming: File </a:t>
            </a:r>
            <a:r>
              <a:rPr lang="en-US" dirty="0" smtClean="0"/>
              <a:t>distribution</a:t>
            </a:r>
          </a:p>
        </p:txBody>
      </p:sp>
      <p:sp>
        <p:nvSpPr>
          <p:cNvPr id="3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C7B85-1CE8-40EE-B245-18DCB0613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86" name="Text Box 37"/>
          <p:cNvSpPr txBox="1">
            <a:spLocks noChangeArrowheads="1"/>
          </p:cNvSpPr>
          <p:nvPr/>
        </p:nvSpPr>
        <p:spPr bwMode="auto">
          <a:xfrm>
            <a:off x="1682983" y="1733103"/>
            <a:ext cx="25544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 u="sng" dirty="0">
                <a:solidFill>
                  <a:srgbClr val="FF3300"/>
                </a:solidFill>
              </a:rPr>
              <a:t>tracker:</a:t>
            </a:r>
            <a:r>
              <a:rPr lang="en-US" sz="2000" dirty="0">
                <a:solidFill>
                  <a:prstClr val="black"/>
                </a:solidFill>
              </a:rPr>
              <a:t> tracks peers 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participating in torrent</a:t>
            </a:r>
          </a:p>
        </p:txBody>
      </p:sp>
      <p:grpSp>
        <p:nvGrpSpPr>
          <p:cNvPr id="3088" name="Group 44"/>
          <p:cNvGrpSpPr>
            <a:grpSpLocks/>
          </p:cNvGrpSpPr>
          <p:nvPr/>
        </p:nvGrpSpPr>
        <p:grpSpPr bwMode="auto">
          <a:xfrm>
            <a:off x="1658427" y="3066100"/>
            <a:ext cx="4710079" cy="3590288"/>
            <a:chOff x="842" y="1309"/>
            <a:chExt cx="3411" cy="2792"/>
          </a:xfrm>
        </p:grpSpPr>
        <p:grpSp>
          <p:nvGrpSpPr>
            <p:cNvPr id="3090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3111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12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13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14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15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16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17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3118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2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" y="254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3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755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4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3267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5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355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6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4" y="3862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7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263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8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9" y="145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9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190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0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" y="139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2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3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4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5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6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7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8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099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00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01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02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03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04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3105" name="Text Box 35"/>
            <p:cNvSpPr txBox="1">
              <a:spLocks noChangeArrowheads="1"/>
            </p:cNvSpPr>
            <p:nvPr/>
          </p:nvSpPr>
          <p:spPr bwMode="auto">
            <a:xfrm>
              <a:off x="842" y="2049"/>
              <a:ext cx="727" cy="4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>
                  <a:solidFill>
                    <a:prstClr val="black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3106" name="Text Box 36"/>
            <p:cNvSpPr txBox="1">
              <a:spLocks noChangeArrowheads="1"/>
            </p:cNvSpPr>
            <p:nvPr/>
          </p:nvSpPr>
          <p:spPr bwMode="auto">
            <a:xfrm>
              <a:off x="2726" y="2539"/>
              <a:ext cx="596" cy="4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trading 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chunks</a:t>
              </a:r>
            </a:p>
          </p:txBody>
        </p:sp>
        <p:sp>
          <p:nvSpPr>
            <p:cNvPr id="3107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pic>
          <p:nvPicPr>
            <p:cNvPr id="3108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9" name="Text Box 40"/>
            <p:cNvSpPr txBox="1">
              <a:spLocks noChangeArrowheads="1"/>
            </p:cNvSpPr>
            <p:nvPr/>
          </p:nvSpPr>
          <p:spPr bwMode="auto">
            <a:xfrm>
              <a:off x="1747" y="3471"/>
              <a:ext cx="412" cy="2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prstClr val="black"/>
                  </a:solidFill>
                </a:rPr>
                <a:t>peer</a:t>
              </a:r>
            </a:p>
          </p:txBody>
        </p:sp>
        <p:sp>
          <p:nvSpPr>
            <p:cNvPr id="311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550778" y="1024995"/>
            <a:ext cx="5404661" cy="2806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Peer joining torrent: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</a:rPr>
              <a:t>has no chunks, but will accumulate over time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</a:rPr>
              <a:t>gets list of peers from tracker, connects to subset of peers (“neighbors”) who share at </a:t>
            </a:r>
            <a:r>
              <a:rPr lang="en-US" i="1" dirty="0">
                <a:solidFill>
                  <a:prstClr val="black"/>
                </a:solidFill>
              </a:rPr>
              <a:t>similar rates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tit-for-tat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while downloading,  peer uploads chunks to other peers.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once peer has entire file, it may (selfishly) leave or (altruistically) remain</a:t>
            </a: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4179912" y="2295942"/>
            <a:ext cx="2098651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i="1" u="sng" dirty="0">
                <a:solidFill>
                  <a:srgbClr val="FF3300"/>
                </a:solidFill>
              </a:rPr>
              <a:t>torrent:</a:t>
            </a:r>
            <a:r>
              <a:rPr lang="en-US" sz="2000" dirty="0">
                <a:solidFill>
                  <a:prstClr val="black"/>
                </a:solidFill>
              </a:rPr>
              <a:t> group of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dirty="0">
                <a:solidFill>
                  <a:prstClr val="black"/>
                </a:solidFill>
              </a:rPr>
              <a:t>peers exchanging 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dirty="0">
                <a:solidFill>
                  <a:prstClr val="black"/>
                </a:solidFill>
              </a:rPr>
              <a:t>chunks of a file</a:t>
            </a:r>
          </a:p>
        </p:txBody>
      </p:sp>
    </p:spTree>
    <p:extLst>
      <p:ext uri="{BB962C8B-B14F-4D97-AF65-F5344CB8AC3E}">
        <p14:creationId xmlns:p14="http://schemas.microsoft.com/office/powerpoint/2010/main" val="24409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 P2P &amp; streaming Case study: Skype</a:t>
            </a:r>
          </a:p>
        </p:txBody>
      </p:sp>
      <p:sp>
        <p:nvSpPr>
          <p:cNvPr id="11287" name="Rectangle 3"/>
          <p:cNvSpPr>
            <a:spLocks noGrp="1" noChangeArrowheads="1"/>
          </p:cNvSpPr>
          <p:nvPr>
            <p:ph idx="1"/>
          </p:nvPr>
        </p:nvSpPr>
        <p:spPr>
          <a:xfrm>
            <a:off x="444830" y="1349357"/>
            <a:ext cx="5311445" cy="3350412"/>
          </a:xfrm>
        </p:spPr>
        <p:txBody>
          <a:bodyPr/>
          <a:lstStyle/>
          <a:p>
            <a:r>
              <a:rPr lang="en-US" sz="2400" dirty="0"/>
              <a:t>inherently P2P: pairs of users communicate.</a:t>
            </a:r>
          </a:p>
          <a:p>
            <a:r>
              <a:rPr lang="en-US" sz="2400" dirty="0"/>
              <a:t>proprietary application-layer protocol (inferred via reverse engineering) </a:t>
            </a:r>
          </a:p>
          <a:p>
            <a:r>
              <a:rPr lang="en-US" sz="2400" dirty="0"/>
              <a:t>hierarchical overlay with SNs</a:t>
            </a:r>
          </a:p>
          <a:p>
            <a:r>
              <a:rPr lang="en-US" sz="2400" dirty="0"/>
              <a:t>Index maps usernames to IP addresses; distributed over SNs</a:t>
            </a:r>
          </a:p>
        </p:txBody>
      </p:sp>
      <p:sp>
        <p:nvSpPr>
          <p:cNvPr id="112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53BC3-2B70-4AB7-A780-3FC3F9B72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780339" y="1789114"/>
            <a:ext cx="1635125" cy="1538287"/>
            <a:chOff x="3941" y="1127"/>
            <a:chExt cx="1030" cy="969"/>
          </a:xfrm>
        </p:grpSpPr>
        <p:sp>
          <p:nvSpPr>
            <p:cNvPr id="11353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54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55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56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57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358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11359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3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0" name="Clip" r:id="rId5" imgW="1305000" imgH="1085760" progId="">
                      <p:embed/>
                    </p:oleObj>
                  </mc:Choice>
                  <mc:Fallback>
                    <p:oleObj name="Clip" r:id="rId5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6275389" y="3451226"/>
            <a:ext cx="1557337" cy="2085975"/>
            <a:chOff x="2993" y="2174"/>
            <a:chExt cx="981" cy="1314"/>
          </a:xfrm>
        </p:grpSpPr>
        <p:sp>
          <p:nvSpPr>
            <p:cNvPr id="11336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37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38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39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40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341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11352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2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1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2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11351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1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2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3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11350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0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3" name="Clip" r:id="rId9" imgW="1305000" imgH="1085760" progId="">
                      <p:embed/>
                    </p:oleObj>
                  </mc:Choice>
                  <mc:Fallback>
                    <p:oleObj name="Clip" r:id="rId9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11349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9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4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5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1134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8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5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6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11347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7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6" name="Clip" r:id="rId12" imgW="1305000" imgH="1085760" progId="">
                      <p:embed/>
                    </p:oleObj>
                  </mc:Choice>
                  <mc:Fallback>
                    <p:oleObj name="Clip" r:id="rId12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7454900" y="3021014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8507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7537450" y="4335464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8783639" y="3381376"/>
            <a:ext cx="1620837" cy="2074863"/>
            <a:chOff x="4564" y="2130"/>
            <a:chExt cx="1021" cy="1307"/>
          </a:xfrm>
        </p:grpSpPr>
        <p:sp>
          <p:nvSpPr>
            <p:cNvPr id="11319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20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21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22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1323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11324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11335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6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7" name="Clip" r:id="rId13" imgW="1305000" imgH="1085760" progId="">
                      <p:embed/>
                    </p:oleObj>
                  </mc:Choice>
                  <mc:Fallback>
                    <p:oleObj name="Clip" r:id="rId13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11334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5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8" name="Clip" r:id="rId14" imgW="1305000" imgH="1085760" progId="">
                      <p:embed/>
                    </p:oleObj>
                  </mc:Choice>
                  <mc:Fallback>
                    <p:oleObj name="Clip" r:id="rId14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6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11333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4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9" name="Clip" r:id="rId15" imgW="1305000" imgH="1085760" progId="">
                      <p:embed/>
                    </p:oleObj>
                  </mc:Choice>
                  <mc:Fallback>
                    <p:oleObj name="Clip" r:id="rId15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7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1133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0" name="Clip" r:id="rId16" imgW="1305000" imgH="1085760" progId="">
                      <p:embed/>
                    </p:oleObj>
                  </mc:Choice>
                  <mc:Fallback>
                    <p:oleObj name="Clip" r:id="rId16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8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11331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2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1" name="Clip" r:id="rId17" imgW="1305000" imgH="1085760" progId="">
                      <p:embed/>
                    </p:oleObj>
                  </mc:Choice>
                  <mc:Fallback>
                    <p:oleObj name="Clip" r:id="rId1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9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11330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1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2" name="Clip" r:id="rId18" imgW="1305000" imgH="1085760" progId="">
                      <p:embed/>
                    </p:oleObj>
                  </mc:Choice>
                  <mc:Fallback>
                    <p:oleObj name="Clip" r:id="rId1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7391400" y="1235076"/>
            <a:ext cx="2667000" cy="1425575"/>
            <a:chOff x="3696" y="778"/>
            <a:chExt cx="1680" cy="898"/>
          </a:xfrm>
        </p:grpSpPr>
        <p:grpSp>
          <p:nvGrpSpPr>
            <p:cNvPr id="11307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11309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11318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70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33" name="Clip" r:id="rId19" imgW="1305000" imgH="1085760" progId="">
                        <p:embed/>
                      </p:oleObj>
                    </mc:Choice>
                    <mc:Fallback>
                      <p:oleObj name="Clip" r:id="rId19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11317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9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34" name="Clip" r:id="rId20" imgW="1305000" imgH="1085760" progId="">
                        <p:embed/>
                      </p:oleObj>
                    </mc:Choice>
                    <mc:Fallback>
                      <p:oleObj name="Clip" r:id="rId20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1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11316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8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35" name="Clip" r:id="rId21" imgW="1305000" imgH="1085760" progId="">
                        <p:embed/>
                      </p:oleObj>
                    </mc:Choice>
                    <mc:Fallback>
                      <p:oleObj name="Clip" r:id="rId21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2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1131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7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36" name="Clip" r:id="rId22" imgW="1305000" imgH="1085760" progId="">
                        <p:embed/>
                      </p:oleObj>
                    </mc:Choice>
                    <mc:Fallback>
                      <p:oleObj name="Clip" r:id="rId22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3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11314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6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37" name="Clip" r:id="rId23" imgW="1305000" imgH="1085760" progId="">
                        <p:embed/>
                      </p:oleObj>
                    </mc:Choice>
                    <mc:Fallback>
                      <p:oleObj name="Clip" r:id="rId23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1308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261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C0504D"/>
                </a:buClr>
                <a:buSzPct val="85000"/>
              </a:pPr>
              <a:r>
                <a:rPr lang="en-US" sz="2000">
                  <a:solidFill>
                    <a:prstClr val="black"/>
                  </a:solidFill>
                </a:rPr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8766175" y="2746376"/>
            <a:ext cx="138050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000">
                <a:solidFill>
                  <a:prstClr val="black"/>
                </a:solidFill>
              </a:rPr>
              <a:t>Supernode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0504D"/>
              </a:buClr>
              <a:buSzPct val="85000"/>
            </a:pPr>
            <a:r>
              <a:rPr lang="en-US" sz="2000">
                <a:solidFill>
                  <a:prstClr val="black"/>
                </a:solidFill>
              </a:rPr>
              <a:t>(SN)</a:t>
            </a:r>
          </a:p>
        </p:txBody>
      </p:sp>
      <p:grpSp>
        <p:nvGrpSpPr>
          <p:cNvPr id="25" name="Group 127"/>
          <p:cNvGrpSpPr>
            <a:grpSpLocks/>
          </p:cNvGrpSpPr>
          <p:nvPr/>
        </p:nvGrpSpPr>
        <p:grpSpPr bwMode="auto">
          <a:xfrm>
            <a:off x="5799138" y="1677989"/>
            <a:ext cx="1403350" cy="1482725"/>
            <a:chOff x="2693" y="1057"/>
            <a:chExt cx="884" cy="934"/>
          </a:xfrm>
        </p:grpSpPr>
        <p:grpSp>
          <p:nvGrpSpPr>
            <p:cNvPr id="11297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1129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C0504D"/>
                  </a:buClr>
                  <a:buSzPct val="85000"/>
                  <a:buFont typeface="ZapfDingbats"/>
                  <a:buNone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C0504D"/>
                  </a:buClr>
                  <a:buSzPct val="85000"/>
                  <a:buFont typeface="ZapfDingbats"/>
                  <a:buNone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C0504D"/>
                  </a:buClr>
                  <a:buSzPct val="85000"/>
                  <a:buFont typeface="ZapfDingbats"/>
                  <a:buNone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C0504D"/>
                  </a:buClr>
                  <a:buSzPct val="85000"/>
                  <a:buFont typeface="ZapfDingbats"/>
                  <a:buNone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C0504D"/>
                  </a:buClr>
                  <a:buSzPct val="85000"/>
                  <a:buFont typeface="ZapfDingbats"/>
                  <a:buNone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1130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C0504D"/>
                  </a:buClr>
                  <a:buSzPct val="85000"/>
                  <a:buFont typeface="ZapfDingbats"/>
                  <a:buNone/>
                </a:pPr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98" name="Text Box 120"/>
            <p:cNvSpPr txBox="1">
              <a:spLocks noChangeArrowheads="1"/>
            </p:cNvSpPr>
            <p:nvPr/>
          </p:nvSpPr>
          <p:spPr bwMode="auto">
            <a:xfrm>
              <a:off x="2693" y="1603"/>
              <a:ext cx="884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 eaLnBrk="0" hangingPunct="0">
                <a:lnSpc>
                  <a:spcPct val="75000"/>
                </a:lnSpc>
                <a:spcBef>
                  <a:spcPct val="20000"/>
                </a:spcBef>
                <a:buClr>
                  <a:srgbClr val="C0504D"/>
                </a:buClr>
                <a:buSzPct val="85000"/>
              </a:pPr>
              <a:r>
                <a:rPr lang="en-US" sz="2000">
                  <a:solidFill>
                    <a:prstClr val="black"/>
                  </a:solidFill>
                </a:rPr>
                <a:t>Skype </a:t>
              </a:r>
            </a:p>
            <a:p>
              <a:pPr marL="342900" indent="-342900" algn="ctr" eaLnBrk="0" hangingPunct="0">
                <a:lnSpc>
                  <a:spcPct val="75000"/>
                </a:lnSpc>
                <a:spcBef>
                  <a:spcPct val="20000"/>
                </a:spcBef>
                <a:buClr>
                  <a:srgbClr val="C0504D"/>
                </a:buClr>
                <a:buSzPct val="85000"/>
              </a:pPr>
              <a:r>
                <a:rPr lang="en-US" sz="2000">
                  <a:solidFill>
                    <a:prstClr val="black"/>
                  </a:solidFill>
                </a:rPr>
                <a:t>login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9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633" y="116632"/>
            <a:ext cx="9046840" cy="576064"/>
          </a:xfrm>
        </p:spPr>
        <p:txBody>
          <a:bodyPr>
            <a:normAutofit/>
          </a:bodyPr>
          <a:lstStyle/>
          <a:p>
            <a:r>
              <a:rPr lang="sv-SE" sz="2800" dirty="0" smtClean="0"/>
              <a:t>Router </a:t>
            </a:r>
            <a:r>
              <a:rPr lang="sv-SE" sz="2800" dirty="0" err="1"/>
              <a:t>Overlays</a:t>
            </a:r>
            <a:r>
              <a:rPr lang="sv-SE" sz="2800" dirty="0"/>
              <a:t> – in support </a:t>
            </a:r>
            <a:r>
              <a:rPr lang="sv-SE" sz="2800" dirty="0" err="1"/>
              <a:t>of</a:t>
            </a:r>
            <a:r>
              <a:rPr lang="sv-SE" sz="2800" dirty="0"/>
              <a:t> Software </a:t>
            </a:r>
            <a:r>
              <a:rPr lang="sv-SE" sz="2800" dirty="0" err="1"/>
              <a:t>Defined</a:t>
            </a:r>
            <a:r>
              <a:rPr lang="sv-SE" sz="2800" dirty="0"/>
              <a:t> </a:t>
            </a:r>
            <a:r>
              <a:rPr lang="sv-SE" sz="2800" dirty="0" err="1"/>
              <a:t>Networks</a:t>
            </a:r>
            <a:endParaRPr lang="sv-S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0BF5D-DF5F-4F1F-8066-95E66D91C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210707"/>
            <a:ext cx="47529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8928" y="6056610"/>
            <a:ext cx="56190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22222"/>
                </a:solidFill>
                <a:latin typeface="Arial"/>
              </a:rPr>
              <a:t>Cf</a:t>
            </a:r>
            <a:r>
              <a:rPr lang="en-US" sz="1200" dirty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/>
              </a:rPr>
              <a:t>eg</a:t>
            </a:r>
            <a:r>
              <a:rPr lang="en-US" sz="1200" dirty="0">
                <a:solidFill>
                  <a:srgbClr val="222222"/>
                </a:solidFill>
                <a:latin typeface="Arial"/>
              </a:rPr>
              <a:t>: Fu, Z., &amp; Papatriantafilou, M. Off the Wall: Lightweight Distributed Filtering to Mitigate Distributed Denial of Service Attacks. In IEEE SRDS 2012.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1504" y="872864"/>
            <a:ext cx="8396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prstClr val="black"/>
                </a:solidFill>
              </a:rPr>
              <a:t>for </a:t>
            </a:r>
            <a:r>
              <a:rPr lang="sv-SE" sz="2000" dirty="0" err="1">
                <a:solidFill>
                  <a:prstClr val="black"/>
                </a:solidFill>
              </a:rPr>
              <a:t>e.g</a:t>
            </a:r>
            <a:r>
              <a:rPr lang="sv-SE" sz="2000" dirty="0">
                <a:solidFill>
                  <a:prstClr val="black"/>
                </a:solidFill>
              </a:rPr>
              <a:t>. </a:t>
            </a:r>
          </a:p>
          <a:p>
            <a:r>
              <a:rPr lang="sv-SE" sz="2000" dirty="0">
                <a:solidFill>
                  <a:prstClr val="black"/>
                </a:solidFill>
              </a:rPr>
              <a:t>- </a:t>
            </a:r>
            <a:r>
              <a:rPr lang="sv-SE" sz="2000" dirty="0" err="1">
                <a:solidFill>
                  <a:prstClr val="black"/>
                </a:solidFill>
              </a:rPr>
              <a:t>distributing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responibility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of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control</a:t>
            </a:r>
            <a:r>
              <a:rPr lang="sv-SE" sz="2000" dirty="0">
                <a:solidFill>
                  <a:prstClr val="black"/>
                </a:solidFill>
              </a:rPr>
              <a:t> and </a:t>
            </a:r>
            <a:r>
              <a:rPr lang="sv-SE" sz="2000" dirty="0" err="1">
                <a:solidFill>
                  <a:prstClr val="black"/>
                </a:solidFill>
              </a:rPr>
              <a:t>routing</a:t>
            </a:r>
            <a:r>
              <a:rPr lang="sv-SE" sz="2000" dirty="0">
                <a:solidFill>
                  <a:prstClr val="black"/>
                </a:solidFill>
              </a:rPr>
              <a:t> (5G)</a:t>
            </a:r>
          </a:p>
          <a:p>
            <a:r>
              <a:rPr lang="sv-SE" sz="2000" dirty="0">
                <a:solidFill>
                  <a:prstClr val="black"/>
                </a:solidFill>
              </a:rPr>
              <a:t>- </a:t>
            </a:r>
            <a:r>
              <a:rPr lang="sv-SE" sz="2000" dirty="0" err="1">
                <a:solidFill>
                  <a:prstClr val="black"/>
                </a:solidFill>
              </a:rPr>
              <a:t>protection</a:t>
            </a:r>
            <a:r>
              <a:rPr lang="sv-SE" sz="2000" dirty="0">
                <a:solidFill>
                  <a:prstClr val="black"/>
                </a:solidFill>
              </a:rPr>
              <a:t>/</a:t>
            </a:r>
            <a:r>
              <a:rPr lang="sv-SE" sz="2000" dirty="0" err="1">
                <a:solidFill>
                  <a:prstClr val="black"/>
                </a:solidFill>
              </a:rPr>
              <a:t>mitigation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of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flooding</a:t>
            </a:r>
            <a:r>
              <a:rPr lang="sv-SE" sz="2000" dirty="0">
                <a:solidFill>
                  <a:prstClr val="black"/>
                </a:solidFill>
              </a:rPr>
              <a:t> attacks, </a:t>
            </a:r>
            <a:r>
              <a:rPr lang="sv-SE" sz="2000" dirty="0" err="1">
                <a:solidFill>
                  <a:prstClr val="black"/>
                </a:solidFill>
              </a:rPr>
              <a:t>collaborate</a:t>
            </a:r>
            <a:r>
              <a:rPr lang="sv-SE" sz="2000" dirty="0">
                <a:solidFill>
                  <a:prstClr val="black"/>
                </a:solidFill>
              </a:rPr>
              <a:t> for filtering </a:t>
            </a:r>
            <a:r>
              <a:rPr lang="sv-SE" sz="2000" dirty="0" err="1">
                <a:solidFill>
                  <a:prstClr val="black"/>
                </a:solidFill>
              </a:rPr>
              <a:t>flooding</a:t>
            </a:r>
            <a:r>
              <a:rPr lang="sv-SE" sz="2000" dirty="0">
                <a:solidFill>
                  <a:prstClr val="black"/>
                </a:solidFill>
              </a:rPr>
              <a:t> packets</a:t>
            </a:r>
          </a:p>
        </p:txBody>
      </p:sp>
    </p:spTree>
    <p:extLst>
      <p:ext uri="{BB962C8B-B14F-4D97-AF65-F5344CB8AC3E}">
        <p14:creationId xmlns:p14="http://schemas.microsoft.com/office/powerpoint/2010/main" val="12587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78742" y="1252004"/>
            <a:ext cx="5761474" cy="124089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sv-SE" sz="2000" dirty="0"/>
              <a:t>Overlay: </a:t>
            </a:r>
            <a:r>
              <a:rPr lang="sv-SE" sz="2000" dirty="0">
                <a:solidFill>
                  <a:srgbClr val="FF0000"/>
                </a:solidFill>
              </a:rPr>
              <a:t>a network implemented on top of a </a:t>
            </a:r>
            <a:r>
              <a:rPr lang="sv-SE" sz="2000" dirty="0" err="1">
                <a:solidFill>
                  <a:srgbClr val="FF0000"/>
                </a:solidFill>
              </a:rPr>
              <a:t>network</a:t>
            </a:r>
            <a:endParaRPr lang="sv-SE" sz="2000" dirty="0">
              <a:solidFill>
                <a:srgbClr val="FF0000"/>
              </a:solidFill>
            </a:endParaRPr>
          </a:p>
          <a:p>
            <a:pPr>
              <a:buNone/>
            </a:pPr>
            <a:endParaRPr lang="sv-SE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sz="2000" dirty="0" err="1"/>
              <a:t>What</a:t>
            </a:r>
            <a:r>
              <a:rPr lang="sv-SE" sz="2000" dirty="0"/>
              <a:t> </a:t>
            </a:r>
            <a:r>
              <a:rPr lang="sv-SE" sz="2000" dirty="0" err="1"/>
              <a:t>else</a:t>
            </a:r>
            <a:r>
              <a:rPr lang="sv-SE" sz="2000" dirty="0"/>
              <a:t> to do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this</a:t>
            </a:r>
            <a:r>
              <a:rPr lang="sv-SE" sz="2000" dirty="0"/>
              <a:t>?</a:t>
            </a:r>
          </a:p>
        </p:txBody>
      </p:sp>
      <p:pic>
        <p:nvPicPr>
          <p:cNvPr id="15" name="Picture 2" descr="http://www.cs.virginia.edu/~mngroup/hypercast/images/ne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278" y="3077250"/>
            <a:ext cx="3583610" cy="2808312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013" y="215281"/>
            <a:ext cx="8447315" cy="558438"/>
          </a:xfrm>
        </p:spPr>
        <p:txBody>
          <a:bodyPr/>
          <a:lstStyle/>
          <a:p>
            <a:pPr eaLnBrk="1" hangingPunct="1"/>
            <a:r>
              <a:rPr lang="en-US" sz="3200" dirty="0"/>
              <a:t>Notice: </a:t>
            </a:r>
            <a:r>
              <a:rPr lang="en-US" sz="3200" dirty="0" smtClean="0"/>
              <a:t>virtualization &amp; network </a:t>
            </a:r>
            <a:r>
              <a:rPr lang="en-US" sz="3200" dirty="0"/>
              <a:t>overlays </a:t>
            </a:r>
          </a:p>
        </p:txBody>
      </p:sp>
    </p:spTree>
    <p:extLst>
      <p:ext uri="{BB962C8B-B14F-4D97-AF65-F5344CB8AC3E}">
        <p14:creationId xmlns:p14="http://schemas.microsoft.com/office/powerpoint/2010/main" val="23403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41" y="12321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2115402" y="1038957"/>
            <a:ext cx="55087" cy="40789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31" y="109157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02783" y="1063117"/>
            <a:ext cx="6442616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prstClr val="black"/>
                </a:solidFill>
              </a:rPr>
              <a:t>P2P </a:t>
            </a:r>
            <a:r>
              <a:rPr lang="sv-SE" sz="2000" b="1" dirty="0" err="1">
                <a:solidFill>
                  <a:prstClr val="black"/>
                </a:solidFill>
              </a:rPr>
              <a:t>apps</a:t>
            </a:r>
            <a:r>
              <a:rPr lang="sv-SE" sz="2000" b="1" dirty="0">
                <a:solidFill>
                  <a:prstClr val="black"/>
                </a:solidFill>
              </a:rPr>
              <a:t> and </a:t>
            </a:r>
            <a:r>
              <a:rPr lang="sv-SE" sz="2000" b="1" dirty="0" err="1">
                <a:solidFill>
                  <a:prstClr val="black"/>
                </a:solidFill>
              </a:rPr>
              <a:t>overlays</a:t>
            </a:r>
            <a:r>
              <a:rPr lang="sv-SE" sz="2000" b="1" dirty="0">
                <a:solidFill>
                  <a:prstClr val="black"/>
                </a:solidFill>
              </a:rPr>
              <a:t>  for info </a:t>
            </a:r>
            <a:r>
              <a:rPr lang="sv-SE" sz="2000" b="1" dirty="0" err="1">
                <a:solidFill>
                  <a:prstClr val="black"/>
                </a:solidFill>
              </a:rPr>
              <a:t>sharing</a:t>
            </a:r>
            <a:r>
              <a:rPr lang="sv-SE" sz="2000" b="1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Ch</a:t>
            </a:r>
            <a:r>
              <a:rPr lang="sv-SE" sz="2000" dirty="0">
                <a:solidFill>
                  <a:prstClr val="black"/>
                </a:solidFill>
              </a:rPr>
              <a:t>: 2.5 </a:t>
            </a:r>
            <a:r>
              <a:rPr lang="sv-SE" sz="2000" dirty="0" smtClean="0">
                <a:solidFill>
                  <a:prstClr val="black"/>
                </a:solidFill>
              </a:rPr>
              <a:t>7e (2.6 6/e)</a:t>
            </a:r>
            <a:endParaRPr lang="sv-SE" sz="20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prstClr val="white">
                    <a:lumMod val="75000"/>
                  </a:prstClr>
                </a:solidFill>
              </a:rPr>
              <a:t>Collaborate</a:t>
            </a:r>
            <a:r>
              <a:rPr lang="sv-SE" sz="2000" dirty="0" smtClean="0">
                <a:solidFill>
                  <a:prstClr val="white">
                    <a:lumMod val="75000"/>
                  </a:prstClr>
                </a:solidFill>
              </a:rPr>
              <a:t>/form-</a:t>
            </a:r>
            <a:r>
              <a:rPr lang="sv-SE" sz="2000" i="1" dirty="0" err="1" smtClean="0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sz="2000" b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to </a:t>
            </a:r>
            <a:r>
              <a:rPr lang="sv-SE" sz="2000" i="1" dirty="0" err="1">
                <a:solidFill>
                  <a:prstClr val="white">
                    <a:lumMod val="75000"/>
                  </a:prstClr>
                </a:solidFill>
              </a:rPr>
              <a:t>find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prstClr val="white">
                    <a:lumMod val="75000"/>
                  </a:prstClr>
                </a:solidFill>
              </a:rPr>
              <a:t>Unstructured</a:t>
            </a:r>
            <a:r>
              <a:rPr lang="sv-SE" sz="200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sz="2000" dirty="0" err="1" smtClean="0">
                <a:solidFill>
                  <a:prstClr val="white">
                    <a:lumMod val="75000"/>
                  </a:prstClr>
                </a:solidFill>
              </a:rPr>
              <a:t>overlays</a:t>
            </a:r>
            <a:endParaRPr lang="en-US" sz="2000" dirty="0">
              <a:solidFill>
                <a:prstClr val="white">
                  <a:lumMod val="75000"/>
                </a:prstClr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Structured </a:t>
            </a: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Overlays/DHT</a:t>
            </a:r>
            <a:endParaRPr lang="sv-SE" sz="2000" dirty="0">
              <a:solidFill>
                <a:prstClr val="white">
                  <a:lumMod val="75000"/>
                </a:prst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Collaborate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/form-</a:t>
            </a:r>
            <a:r>
              <a:rPr lang="sv-SE" sz="2000" i="1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sz="2000" i="1" dirty="0">
                <a:solidFill>
                  <a:prstClr val="white">
                    <a:lumMod val="75000"/>
                  </a:prstClr>
                </a:solidFill>
              </a:rPr>
              <a:t> to </a:t>
            </a:r>
            <a:r>
              <a:rPr lang="sv-SE" sz="2000" i="1" dirty="0" err="1">
                <a:solidFill>
                  <a:prstClr val="white">
                    <a:lumMod val="75000"/>
                  </a:prstClr>
                </a:solidFill>
              </a:rPr>
              <a:t>fetch</a:t>
            </a:r>
            <a:r>
              <a:rPr lang="sv-SE" sz="2000" i="1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endParaRPr lang="sv-SE" sz="2000" dirty="0">
              <a:solidFill>
                <a:prstClr val="white">
                  <a:lumMod val="75000"/>
                </a:prst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prstClr val="white">
                    <a:lumMod val="75000"/>
                  </a:prstClr>
                </a:solidFill>
              </a:rPr>
              <a:t>Media Streaming </a:t>
            </a:r>
            <a:r>
              <a:rPr lang="sv-SE" sz="2000" dirty="0" err="1">
                <a:solidFill>
                  <a:prstClr val="white">
                    <a:lumMod val="75000"/>
                  </a:prstClr>
                </a:solidFill>
              </a:rPr>
              <a:t>Ch</a:t>
            </a:r>
            <a:r>
              <a:rPr lang="sv-SE" sz="2000" dirty="0">
                <a:solidFill>
                  <a:prstClr val="white">
                    <a:lumMod val="75000"/>
                  </a:prstClr>
                </a:solidFill>
              </a:rPr>
              <a:t> 9.1-9.3 &amp; 2.6 </a:t>
            </a:r>
            <a:r>
              <a:rPr lang="sv-SE" sz="2000" dirty="0" smtClean="0">
                <a:solidFill>
                  <a:prstClr val="white">
                    <a:lumMod val="75000"/>
                  </a:prstClr>
                </a:solidFill>
              </a:rPr>
              <a:t>7e (7.1-7.3 6/e)</a:t>
            </a:r>
            <a:endParaRPr lang="sv-SE" sz="2000" dirty="0">
              <a:solidFill>
                <a:prstClr val="white">
                  <a:lumMod val="75000"/>
                </a:prst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Application classes,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Today’s applications representative 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Recovery </a:t>
            </a: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Streaming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protocols and new proposals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CDN: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overlays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infrastructure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for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content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sv-SE" dirty="0" err="1">
                <a:solidFill>
                  <a:prstClr val="white">
                    <a:lumMod val="75000"/>
                  </a:prstClr>
                </a:solidFill>
              </a:rPr>
              <a:t>delivery</a:t>
            </a:r>
            <a:r>
              <a:rPr lang="sv-SE" dirty="0">
                <a:solidFill>
                  <a:prstClr val="white">
                    <a:lumMod val="75000"/>
                  </a:prstClr>
                </a:solidFill>
              </a:rPr>
              <a:t> 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1377FA-0BA4-42A0-87F7-1EE33687A62C}" type="slidenum">
              <a:rPr lang="en-US" altLang="sv-SE" sz="1200">
                <a:solidFill>
                  <a:prstClr val="black"/>
                </a:solidFill>
                <a:latin typeface="Tahoma" panose="020B0604030504040204" pitchFamily="34" charset="0"/>
              </a:rPr>
              <a:pPr/>
              <a:t>9</a:t>
            </a:fld>
            <a:endParaRPr lang="en-US" altLang="sv-SE" sz="1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216067" name="Group 564"/>
          <p:cNvGrpSpPr>
            <a:grpSpLocks/>
          </p:cNvGrpSpPr>
          <p:nvPr/>
        </p:nvGrpSpPr>
        <p:grpSpPr bwMode="auto">
          <a:xfrm>
            <a:off x="6648451" y="1257301"/>
            <a:ext cx="3540125" cy="4545013"/>
            <a:chOff x="3277" y="974"/>
            <a:chExt cx="2230" cy="2863"/>
          </a:xfrm>
        </p:grpSpPr>
        <p:sp>
          <p:nvSpPr>
            <p:cNvPr id="216074" name="Freeform 56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6075" name="Group 56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216448" name="Rectangle 5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49" name="AutoShape 5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216076" name="Freeform 56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77" name="Line 570"/>
            <p:cNvSpPr>
              <a:spLocks noChangeShapeType="1"/>
            </p:cNvSpPr>
            <p:nvPr/>
          </p:nvSpPr>
          <p:spPr bwMode="auto">
            <a:xfrm rot="-5400000">
              <a:off x="4924" y="3318"/>
              <a:ext cx="282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78" name="Line 57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79" name="Line 572"/>
            <p:cNvSpPr>
              <a:spLocks noChangeShapeType="1"/>
            </p:cNvSpPr>
            <p:nvPr/>
          </p:nvSpPr>
          <p:spPr bwMode="auto">
            <a:xfrm rot="16200000" flipH="1">
              <a:off x="5110" y="3185"/>
              <a:ext cx="82" cy="7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80" name="Line 574"/>
            <p:cNvSpPr>
              <a:spLocks noChangeShapeType="1"/>
            </p:cNvSpPr>
            <p:nvPr/>
          </p:nvSpPr>
          <p:spPr bwMode="auto">
            <a:xfrm>
              <a:off x="3843" y="3009"/>
              <a:ext cx="115" cy="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81" name="Line 575"/>
            <p:cNvSpPr>
              <a:spLocks noChangeShapeType="1"/>
            </p:cNvSpPr>
            <p:nvPr/>
          </p:nvSpPr>
          <p:spPr bwMode="auto">
            <a:xfrm flipV="1">
              <a:off x="3680" y="3164"/>
              <a:ext cx="257" cy="5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82" name="Line 578"/>
            <p:cNvSpPr>
              <a:spLocks noChangeShapeType="1"/>
            </p:cNvSpPr>
            <p:nvPr/>
          </p:nvSpPr>
          <p:spPr bwMode="auto">
            <a:xfrm flipH="1">
              <a:off x="3948" y="3206"/>
              <a:ext cx="91" cy="11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83" name="Line 579"/>
            <p:cNvSpPr>
              <a:spLocks noChangeShapeType="1"/>
            </p:cNvSpPr>
            <p:nvPr/>
          </p:nvSpPr>
          <p:spPr bwMode="auto">
            <a:xfrm flipH="1" flipV="1">
              <a:off x="4144" y="3212"/>
              <a:ext cx="53" cy="1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84" name="Line 58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85" name="Line 58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86" name="Line 58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6087" name="Group 58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16446" name="Picture 585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447" name="Picture 586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6088" name="Freeform 58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89" name="Freeform 58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0" name="Line 58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1" name="Line 59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2" name="Line 59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3" name="Line 59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4" name="Line 59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5" name="Line 59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6" name="Line 59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7" name="Line 59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8" name="Line 59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099" name="Line 59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100" name="Line 59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101" name="Line 60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102" name="Line 60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103" name="Line 60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104" name="Line 60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105" name="Line 60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216106" name="Line 60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6107" name="Group 60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16429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0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1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2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3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4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5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6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7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8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39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40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41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42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43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44" name="Oval 62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216445" name="Picture 623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6108" name="Group 62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216420" name="Line 62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21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22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23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424" name="Group 62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16427" name="Freeform 6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428" name="Freeform 6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425" name="Line 63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26" name="Line 63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09" name="Group 63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1641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1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1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415" name="Group 6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418" name="Freeform 6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419" name="Freeform 6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416" name="Line 6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17" name="Line 6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10" name="Group 64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1640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0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0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407" name="Group 6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410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411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408" name="Line 6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09" name="Line 6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11" name="Group 65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1639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9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9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99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402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403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400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401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12" name="Group 66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1638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8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9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91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94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95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392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393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13" name="Group 67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1638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8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8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83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86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87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384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385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6114" name="Line 67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6115" name="Group 68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1637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7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7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75" name="Group 68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78" name="Freeform 68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79" name="Freeform 68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376" name="Line 68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377" name="Line 68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16" name="Group 6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1636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6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6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67" name="Group 6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70" name="Freeform 6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71" name="Freeform 6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368" name="Line 6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369" name="Line 6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17" name="Group 69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163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59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62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63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360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361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18" name="Group 70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163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51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54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55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352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353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19" name="Group 71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163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44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46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47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345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20" name="Group 72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163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sv-SE" altLang="sv-SE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36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39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40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337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338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21" name="Group 73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16319" name="Group 73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16321" name="Freeform 73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22" name="Freeform 73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23" name="Freeform 73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24" name="Freeform 73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25" name="Freeform 74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26" name="Freeform 74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27" name="Freeform 74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28" name="Freeform 74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29" name="Freeform 74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30" name="Freeform 74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31" name="Freeform 74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32" name="Freeform 74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216320" name="Picture 74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6122" name="Group 74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16305" name="Group 75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16307" name="Freeform 75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08" name="Freeform 75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09" name="Freeform 75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10" name="Freeform 75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11" name="Freeform 75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12" name="Freeform 75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13" name="Freeform 75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14" name="Freeform 75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15" name="Freeform 75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16" name="Freeform 76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17" name="Freeform 76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18" name="Freeform 76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216306" name="Picture 76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6123" name="Line 76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grpSp>
          <p:nvGrpSpPr>
            <p:cNvPr id="216124" name="Group 76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16303" name="Picture 76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304" name="Freeform 76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25" name="Group 76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16301" name="Picture 7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302" name="Freeform 77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26" name="Group 77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16299" name="Picture 7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300" name="Freeform 77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27" name="Group 77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16297" name="Picture 7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298" name="Freeform 77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16128" name="Picture 777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129" name="Group 77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16295" name="Picture 779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296" name="Picture 780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6130" name="Group 78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16263" name="Freeform 7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64" name="Rectangle 78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65" name="Freeform 7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66" name="Freeform 7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67" name="Rectangle 78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268" name="Group 7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6293" name="AutoShape 78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94" name="AutoShape 78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269" name="Rectangle 79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270" name="Group 7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6291" name="AutoShape 79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92" name="AutoShape 79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271" name="Rectangle 79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72" name="Rectangle 79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273" name="Group 7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6289" name="AutoShape 79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90" name="AutoShape 79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274" name="Freeform 7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275" name="Group 8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6287" name="AutoShape 80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88" name="AutoShape 80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276" name="Rectangle 80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77" name="Freeform 8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78" name="Freeform 8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79" name="Oval 80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80" name="Freeform 8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81" name="AutoShape 80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82" name="AutoShape 80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83" name="Oval 81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84" name="Oval 81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285" name="Oval 81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86" name="Rectangle 81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31" name="Group 81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16231" name="Freeform 81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32" name="Rectangle 81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33" name="Freeform 81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34" name="Freeform 81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35" name="Rectangle 81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236" name="Group 82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6261" name="AutoShape 82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62" name="AutoShape 82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237" name="Rectangle 82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238" name="Group 82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6259" name="AutoShape 82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60" name="AutoShape 82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239" name="Rectangle 82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40" name="Rectangle 82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241" name="Group 82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6257" name="AutoShape 83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58" name="AutoShape 83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242" name="Freeform 83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243" name="Group 83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6255" name="AutoShape 83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56" name="AutoShape 83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244" name="Rectangle 83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45" name="Freeform 83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46" name="Freeform 83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47" name="Oval 83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48" name="Freeform 84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49" name="AutoShape 84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50" name="AutoShape 84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51" name="Oval 84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52" name="Oval 84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253" name="Oval 84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54" name="Rectangle 84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32" name="Group 84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16208" name="Picture 848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209" name="Picture 849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210" name="Freeform 8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216211" name="Picture 851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212" name="Freeform 8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13" name="Freeform 8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14" name="Freeform 8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15" name="Freeform 8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16" name="Freeform 8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17" name="Freeform 8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218" name="Group 8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225" name="Freeform 8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26" name="Freeform 8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27" name="Freeform 8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28" name="Freeform 8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29" name="Freeform 8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30" name="Freeform 8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219" name="Freeform 8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20" name="Freeform 8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21" name="Freeform 8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22" name="Freeform 8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23" name="Freeform 8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24" name="Freeform 8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33" name="Group 87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16185" name="Picture 872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186" name="Picture 873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87" name="Freeform 8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216188" name="Picture 875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89" name="Freeform 8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90" name="Freeform 8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91" name="Freeform 8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92" name="Freeform 8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93" name="Freeform 8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94" name="Freeform 8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195" name="Group 8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202" name="Freeform 8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03" name="Freeform 8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04" name="Freeform 8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05" name="Freeform 8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06" name="Freeform 8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07" name="Freeform 8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196" name="Freeform 8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97" name="Freeform 8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98" name="Freeform 8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99" name="Freeform 8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00" name="Freeform 8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201" name="Freeform 8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34" name="Group 89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16162" name="Picture 896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163" name="Picture 897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64" name="Freeform 89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216165" name="Picture 899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66" name="Freeform 90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67" name="Freeform 90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68" name="Freeform 90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69" name="Freeform 90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70" name="Freeform 90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71" name="Freeform 90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172" name="Group 90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179" name="Freeform 90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80" name="Freeform 90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81" name="Freeform 90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82" name="Freeform 91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83" name="Freeform 91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84" name="Freeform 91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173" name="Freeform 91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74" name="Freeform 91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75" name="Freeform 91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76" name="Freeform 91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77" name="Freeform 91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78" name="Freeform 91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35" name="Group 91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16160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61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6136" name="Group 92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16137" name="Picture 92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138" name="Picture 92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39" name="Freeform 92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pic>
            <p:nvPicPr>
              <p:cNvPr id="216140" name="Picture 92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41" name="Freeform 92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42" name="Freeform 92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43" name="Freeform 92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44" name="Freeform 93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45" name="Freeform 93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46" name="Freeform 93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6147" name="Group 93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154" name="Freeform 93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55" name="Freeform 93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56" name="Freeform 93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57" name="Freeform 93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58" name="Freeform 93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59" name="Freeform 93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6148" name="Freeform 94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49" name="Freeform 94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50" name="Freeform 94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51" name="Freeform 94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52" name="Freeform 94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  <p:sp>
            <p:nvSpPr>
              <p:cNvPr id="216153" name="Freeform 94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606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5163" y="138114"/>
            <a:ext cx="7772400" cy="871537"/>
          </a:xfrm>
        </p:spPr>
        <p:txBody>
          <a:bodyPr/>
          <a:lstStyle/>
          <a:p>
            <a:r>
              <a:rPr lang="en-US" altLang="sv-SE" smtClean="0"/>
              <a:t>Pure </a:t>
            </a:r>
            <a:r>
              <a:rPr lang="en-US" altLang="sv-SE" sz="4000"/>
              <a:t>P2P</a:t>
            </a:r>
            <a:r>
              <a:rPr lang="en-US" altLang="sv-SE" smtClean="0"/>
              <a:t> architecture</a:t>
            </a:r>
          </a:p>
        </p:txBody>
      </p:sp>
      <p:sp>
        <p:nvSpPr>
          <p:cNvPr id="216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4" y="1298576"/>
            <a:ext cx="6206170" cy="4648200"/>
          </a:xfrm>
        </p:spPr>
        <p:txBody>
          <a:bodyPr/>
          <a:lstStyle/>
          <a:p>
            <a:r>
              <a:rPr lang="en-US" altLang="sv-SE" sz="2400" i="1" dirty="0"/>
              <a:t>no</a:t>
            </a:r>
            <a:r>
              <a:rPr lang="en-US" altLang="sv-SE" sz="2400" dirty="0"/>
              <a:t> always-on server</a:t>
            </a:r>
          </a:p>
          <a:p>
            <a:r>
              <a:rPr lang="en-US" altLang="sv-SE" sz="2400" dirty="0"/>
              <a:t>arbitrary end systems </a:t>
            </a:r>
            <a:r>
              <a:rPr lang="en-US" altLang="sv-SE" sz="2400" dirty="0" smtClean="0"/>
              <a:t>communicate directly</a:t>
            </a:r>
            <a:endParaRPr lang="en-US" altLang="sv-SE" sz="2400" dirty="0"/>
          </a:p>
          <a:p>
            <a:r>
              <a:rPr lang="en-US" altLang="sv-SE" sz="2400" dirty="0"/>
              <a:t>peers are intermittently connected and </a:t>
            </a:r>
            <a:r>
              <a:rPr lang="en-US" altLang="sv-SE" sz="2400" dirty="0" smtClean="0"/>
              <a:t>may change </a:t>
            </a:r>
            <a:r>
              <a:rPr lang="en-US" altLang="sv-SE" sz="2400" dirty="0"/>
              <a:t>IP addresses</a:t>
            </a:r>
            <a:endParaRPr lang="en-US" altLang="sv-SE" i="1" dirty="0" smtClean="0">
              <a:solidFill>
                <a:srgbClr val="000099"/>
              </a:solidFill>
            </a:endParaRP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000099"/>
                </a:solidFill>
              </a:rPr>
              <a:t>examples:</a:t>
            </a:r>
          </a:p>
          <a:p>
            <a:pPr lvl="1"/>
            <a:r>
              <a:rPr lang="en-US" altLang="sv-SE" b="1" dirty="0" smtClean="0"/>
              <a:t>file distribution/sharing </a:t>
            </a:r>
          </a:p>
          <a:p>
            <a:pPr lvl="1"/>
            <a:r>
              <a:rPr lang="en-US" altLang="sv-SE" dirty="0" smtClean="0"/>
              <a:t>Streaming multimedia (</a:t>
            </a:r>
            <a:r>
              <a:rPr lang="en-US" altLang="sv-SE" dirty="0" err="1" smtClean="0"/>
              <a:t>KanKan</a:t>
            </a:r>
            <a:r>
              <a:rPr lang="en-US" altLang="sv-SE" dirty="0" smtClean="0"/>
              <a:t>)</a:t>
            </a:r>
          </a:p>
          <a:p>
            <a:pPr lvl="1"/>
            <a:r>
              <a:rPr lang="en-US" altLang="sv-SE" dirty="0" smtClean="0"/>
              <a:t>VoIP (Skype)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v-SE" sz="2400" dirty="0"/>
          </a:p>
          <a:p>
            <a:endParaRPr lang="en-US" altLang="sv-SE" sz="2400" dirty="0"/>
          </a:p>
        </p:txBody>
      </p:sp>
      <p:sp>
        <p:nvSpPr>
          <p:cNvPr id="216070" name="Line 1034"/>
          <p:cNvSpPr>
            <a:spLocks noChangeShapeType="1"/>
          </p:cNvSpPr>
          <p:nvPr/>
        </p:nvSpPr>
        <p:spPr bwMode="auto">
          <a:xfrm flipH="1">
            <a:off x="7307264" y="1597026"/>
            <a:ext cx="828675" cy="12033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6071" name="Line 1035"/>
          <p:cNvSpPr>
            <a:spLocks noChangeShapeType="1"/>
          </p:cNvSpPr>
          <p:nvPr/>
        </p:nvSpPr>
        <p:spPr bwMode="auto">
          <a:xfrm>
            <a:off x="7181851" y="3160713"/>
            <a:ext cx="30163" cy="15557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6072" name="Line 1036"/>
          <p:cNvSpPr>
            <a:spLocks noChangeShapeType="1"/>
          </p:cNvSpPr>
          <p:nvPr/>
        </p:nvSpPr>
        <p:spPr bwMode="auto">
          <a:xfrm>
            <a:off x="7642225" y="3260725"/>
            <a:ext cx="1296988" cy="20383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4623</Words>
  <Application>Microsoft Office PowerPoint</Application>
  <PresentationFormat>Widescreen</PresentationFormat>
  <Paragraphs>920</Paragraphs>
  <Slides>64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5" baseType="lpstr">
      <vt:lpstr>Gulim</vt:lpstr>
      <vt:lpstr>Gulim</vt:lpstr>
      <vt:lpstr>ＭＳ Ｐゴシック</vt:lpstr>
      <vt:lpstr>ＭＳ Ｐゴシック</vt:lpstr>
      <vt:lpstr>Agency FB</vt:lpstr>
      <vt:lpstr>Arial</vt:lpstr>
      <vt:lpstr>Arial Narrow</vt:lpstr>
      <vt:lpstr>Calibri</vt:lpstr>
      <vt:lpstr>Comic Sans MS</vt:lpstr>
      <vt:lpstr>Courier New</vt:lpstr>
      <vt:lpstr>Gill Sans MT</vt:lpstr>
      <vt:lpstr>Helvetica</vt:lpstr>
      <vt:lpstr>Monotype Sorts</vt:lpstr>
      <vt:lpstr>Tahoma</vt:lpstr>
      <vt:lpstr>Times New Roman</vt:lpstr>
      <vt:lpstr>Wingdings</vt:lpstr>
      <vt:lpstr>ZapfDingbats</vt:lpstr>
      <vt:lpstr>1_Office Theme</vt:lpstr>
      <vt:lpstr>2_Office Theme</vt:lpstr>
      <vt:lpstr>Clip</vt:lpstr>
      <vt:lpstr>Microsoft ClipArt Gallery</vt:lpstr>
      <vt:lpstr>Course on Computer Communication and Networks   Lecture 10 Continuously evolving Internet-working  Part A: p2p networking, media streaming, CDN (TBC in part B: QoS, traffic engineering, SDN, IoT) </vt:lpstr>
      <vt:lpstr>Internet &amp; its context….</vt:lpstr>
      <vt:lpstr>Internet, Data processing and Distributed Computing in interplay: IoT</vt:lpstr>
      <vt:lpstr>Internet protocol stack layers&amp;protocols</vt:lpstr>
      <vt:lpstr>Recall:  the Internet concept: virtualizing networks</vt:lpstr>
      <vt:lpstr>The Internet: virtualizing networks</vt:lpstr>
      <vt:lpstr>Notice: virtualization &amp; network overlays </vt:lpstr>
      <vt:lpstr>Roadmap</vt:lpstr>
      <vt:lpstr>Pure P2P architecture</vt:lpstr>
      <vt:lpstr>P2P: centralized directory</vt:lpstr>
      <vt:lpstr>Roadmap</vt:lpstr>
      <vt:lpstr>P2p Gnutella (no directory): protocol</vt:lpstr>
      <vt:lpstr>KaZaA :  distributed directory</vt:lpstr>
      <vt:lpstr>KaZaA: Search</vt:lpstr>
      <vt:lpstr>Roadmap</vt:lpstr>
      <vt:lpstr>PowerPoint Presentation</vt:lpstr>
      <vt:lpstr>PowerPoint Presentation</vt:lpstr>
      <vt:lpstr>PowerPoint Presentation</vt:lpstr>
      <vt:lpstr>PowerPoint Presentation</vt:lpstr>
      <vt:lpstr>Roadmap</vt:lpstr>
      <vt:lpstr>Second generation p2p: focus on fetching</vt:lpstr>
      <vt:lpstr>Roadmap</vt:lpstr>
      <vt:lpstr>PowerPoint Presentation</vt:lpstr>
      <vt:lpstr>Multimedia: audio</vt:lpstr>
      <vt:lpstr>Multimedia: video</vt:lpstr>
      <vt:lpstr>Multimedia networking: application types</vt:lpstr>
      <vt:lpstr>Recall Internet’s transport services: TCP, UDP</vt:lpstr>
      <vt:lpstr>Solution Approaches in Internet</vt:lpstr>
      <vt:lpstr>Roadmap</vt:lpstr>
      <vt:lpstr>Streaming: recovery from jitter </vt:lpstr>
      <vt:lpstr>Client-side buffering, playout</vt:lpstr>
      <vt:lpstr>Client-side buffering, playout</vt:lpstr>
      <vt:lpstr>Roadmap</vt:lpstr>
      <vt:lpstr>Recovery From Packet Loss: Forward Error Correction (FEC)</vt:lpstr>
      <vt:lpstr>Recovery From Packet Loss/FEC (cont)</vt:lpstr>
      <vt:lpstr>Roadmap</vt:lpstr>
      <vt:lpstr>Real-Time Protocol (RTP) RFC 3550</vt:lpstr>
      <vt:lpstr>Streaming multimedia: UDP</vt:lpstr>
      <vt:lpstr>Streaming multimedia: HTTP (ie through TCP)</vt:lpstr>
      <vt:lpstr>Streaming multimedia: DASH:  Dynamic, Adaptive Streaming over HTTP</vt:lpstr>
      <vt:lpstr>HTTP/2 (HTTP/2.0, RFC 7540)</vt:lpstr>
      <vt:lpstr>QUIC (Quick UDP Internet Connections)</vt:lpstr>
      <vt:lpstr>Roadmap</vt:lpstr>
      <vt:lpstr>Content distribution networks (CDNs)</vt:lpstr>
      <vt:lpstr>PowerPoint Presentation</vt:lpstr>
      <vt:lpstr>CDN: “simple” content access scenario</vt:lpstr>
      <vt:lpstr>Case study: Netflix</vt:lpstr>
      <vt:lpstr>Up to this point summary Internet Multimedia</vt:lpstr>
      <vt:lpstr>Roadmap</vt:lpstr>
      <vt:lpstr>Reading instructions and pointers for further study</vt:lpstr>
      <vt:lpstr>Review questions</vt:lpstr>
      <vt:lpstr>Extra notes / for further study</vt:lpstr>
      <vt:lpstr>Gnutella: Search</vt:lpstr>
      <vt:lpstr>Discussion +, -?</vt:lpstr>
      <vt:lpstr>Synch questions:  </vt:lpstr>
      <vt:lpstr>KaZaA: Discussion</vt:lpstr>
      <vt:lpstr>PowerPoint Presentation</vt:lpstr>
      <vt:lpstr>PowerPoint Presentation</vt:lpstr>
      <vt:lpstr>PowerPoint Presentation</vt:lpstr>
      <vt:lpstr>e.g. Circular DHT (1)</vt:lpstr>
      <vt:lpstr>Circular DHT with shortcuts</vt:lpstr>
      <vt:lpstr>Swarming: File distribution</vt:lpstr>
      <vt:lpstr>e.g. P2P &amp; streaming Case study: Skype</vt:lpstr>
      <vt:lpstr>Router Overlays – in support of Software Defined Networks</vt:lpstr>
    </vt:vector>
  </TitlesOfParts>
  <Company>Chalmers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on Computer Communication and Networks   Lecture 10 Continuously evolving Internet-working  Part A: p2p networking, media streaming, CDN (TBC in part B: QoS, traffic engineering, SDN, IoT) </dc:title>
  <dc:creator>Marina Papatriantafilou</dc:creator>
  <cp:lastModifiedBy>Marina Papatriantafilou</cp:lastModifiedBy>
  <cp:revision>36</cp:revision>
  <dcterms:created xsi:type="dcterms:W3CDTF">2018-02-18T11:02:51Z</dcterms:created>
  <dcterms:modified xsi:type="dcterms:W3CDTF">2018-02-21T19:33:34Z</dcterms:modified>
</cp:coreProperties>
</file>