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312" r:id="rId3"/>
    <p:sldId id="317" r:id="rId4"/>
    <p:sldId id="292" r:id="rId5"/>
    <p:sldId id="293" r:id="rId6"/>
    <p:sldId id="294" r:id="rId7"/>
    <p:sldId id="295" r:id="rId8"/>
    <p:sldId id="318" r:id="rId9"/>
    <p:sldId id="299" r:id="rId10"/>
    <p:sldId id="298" r:id="rId11"/>
    <p:sldId id="300" r:id="rId12"/>
    <p:sldId id="302" r:id="rId13"/>
    <p:sldId id="339" r:id="rId14"/>
    <p:sldId id="340" r:id="rId15"/>
    <p:sldId id="341" r:id="rId16"/>
    <p:sldId id="342" r:id="rId17"/>
    <p:sldId id="345" r:id="rId18"/>
    <p:sldId id="343" r:id="rId19"/>
    <p:sldId id="326" r:id="rId20"/>
    <p:sldId id="344" r:id="rId21"/>
    <p:sldId id="346" r:id="rId22"/>
    <p:sldId id="333" r:id="rId23"/>
    <p:sldId id="331" r:id="rId24"/>
    <p:sldId id="328" r:id="rId25"/>
    <p:sldId id="347" r:id="rId26"/>
    <p:sldId id="338" r:id="rId27"/>
    <p:sldId id="351" r:id="rId28"/>
    <p:sldId id="311" r:id="rId29"/>
    <p:sldId id="349" r:id="rId30"/>
    <p:sldId id="352" r:id="rId31"/>
    <p:sldId id="353" r:id="rId32"/>
    <p:sldId id="354" r:id="rId33"/>
    <p:sldId id="356" r:id="rId34"/>
    <p:sldId id="357" r:id="rId35"/>
    <p:sldId id="359" r:id="rId36"/>
    <p:sldId id="360" r:id="rId37"/>
    <p:sldId id="362" r:id="rId38"/>
    <p:sldId id="363" r:id="rId39"/>
    <p:sldId id="364" r:id="rId40"/>
    <p:sldId id="365" r:id="rId41"/>
    <p:sldId id="366" r:id="rId42"/>
    <p:sldId id="368" r:id="rId43"/>
    <p:sldId id="369" r:id="rId44"/>
    <p:sldId id="370" r:id="rId45"/>
    <p:sldId id="371" r:id="rId46"/>
    <p:sldId id="372" r:id="rId47"/>
    <p:sldId id="325" r:id="rId48"/>
  </p:sldIdLst>
  <p:sldSz cx="9144000" cy="6858000" type="screen4x3"/>
  <p:notesSz cx="7099300" cy="10234613"/>
  <p:defaultTextStyle>
    <a:defPPr>
      <a:defRPr lang="sv-SE"/>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0000"/>
    <a:srgbClr val="FF9933"/>
    <a:srgbClr val="CC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0" autoAdjust="0"/>
    <p:restoredTop sz="83314" autoAdjust="0"/>
  </p:normalViewPr>
  <p:slideViewPr>
    <p:cSldViewPr>
      <p:cViewPr>
        <p:scale>
          <a:sx n="120" d="100"/>
          <a:sy n="120" d="100"/>
        </p:scale>
        <p:origin x="2496" y="2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AU"/>
          </a:p>
        </p:txBody>
      </p:sp>
      <p:sp>
        <p:nvSpPr>
          <p:cNvPr id="8294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AU"/>
          </a:p>
        </p:txBody>
      </p:sp>
      <p:sp>
        <p:nvSpPr>
          <p:cNvPr id="8294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AU"/>
          </a:p>
        </p:txBody>
      </p:sp>
      <p:sp>
        <p:nvSpPr>
          <p:cNvPr id="8294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40CC9048-9C0A-9E49-B52D-6446520B1D07}" type="slidenum">
              <a:rPr lang="en-AU" altLang="sv-SE"/>
              <a:pPr>
                <a:defRPr/>
              </a:pPr>
              <a:t>‹Nr.›</a:t>
            </a:fld>
            <a:endParaRPr lang="en-AU" alt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defRPr>
            </a:lvl1pPr>
          </a:lstStyle>
          <a:p>
            <a:pPr>
              <a:defRPr/>
            </a:pPr>
            <a:endParaRPr lang="en-AU"/>
          </a:p>
        </p:txBody>
      </p:sp>
      <p:sp>
        <p:nvSpPr>
          <p:cNvPr id="7373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defRPr>
            </a:lvl1pPr>
          </a:lstStyle>
          <a:p>
            <a:pPr>
              <a:defRPr/>
            </a:pPr>
            <a:endParaRPr lang="en-AU"/>
          </a:p>
        </p:txBody>
      </p:sp>
      <p:sp>
        <p:nvSpPr>
          <p:cNvPr id="2052"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7373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defRPr>
            </a:lvl1pPr>
          </a:lstStyle>
          <a:p>
            <a:pPr>
              <a:defRPr/>
            </a:pPr>
            <a:endParaRPr lang="en-AU"/>
          </a:p>
        </p:txBody>
      </p:sp>
      <p:sp>
        <p:nvSpPr>
          <p:cNvPr id="7373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1" hangingPunct="1">
              <a:defRPr sz="1300" smtClean="0">
                <a:latin typeface="Arial" panose="020B0604020202020204" pitchFamily="34" charset="0"/>
              </a:defRPr>
            </a:lvl1pPr>
          </a:lstStyle>
          <a:p>
            <a:pPr>
              <a:defRPr/>
            </a:pPr>
            <a:fld id="{3316ADE6-AC87-FD45-8A5B-EC60B43BEAFA}" type="slidenum">
              <a:rPr lang="en-AU" altLang="sv-SE"/>
              <a:pPr>
                <a:defRPr/>
              </a:pPr>
              <a:t>‹Nr.›</a:t>
            </a:fld>
            <a:endParaRPr lang="en-AU"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charset="0"/>
              </a:defRPr>
            </a:lvl1pPr>
            <a:lvl2pPr marL="742950" indent="-285750" defTabSz="990600">
              <a:spcBef>
                <a:spcPct val="30000"/>
              </a:spcBef>
              <a:defRPr sz="1200">
                <a:solidFill>
                  <a:schemeClr val="tx1"/>
                </a:solidFill>
                <a:latin typeface="Arial" charset="0"/>
              </a:defRPr>
            </a:lvl2pPr>
            <a:lvl3pPr marL="1143000" indent="-228600" defTabSz="990600">
              <a:spcBef>
                <a:spcPct val="30000"/>
              </a:spcBef>
              <a:defRPr sz="1200">
                <a:solidFill>
                  <a:schemeClr val="tx1"/>
                </a:solidFill>
                <a:latin typeface="Arial" charset="0"/>
              </a:defRPr>
            </a:lvl3pPr>
            <a:lvl4pPr marL="1600200" indent="-228600" defTabSz="990600">
              <a:spcBef>
                <a:spcPct val="30000"/>
              </a:spcBef>
              <a:defRPr sz="1200">
                <a:solidFill>
                  <a:schemeClr val="tx1"/>
                </a:solidFill>
                <a:latin typeface="Arial" charset="0"/>
              </a:defRPr>
            </a:lvl4pPr>
            <a:lvl5pPr marL="2057400" indent="-228600" defTabSz="99060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spcBef>
                <a:spcPct val="0"/>
              </a:spcBef>
            </a:pPr>
            <a:fld id="{14664F59-E917-5D4E-AC9C-862034308567}" type="slidenum">
              <a:rPr lang="en-AU" altLang="en-US" sz="1300"/>
              <a:pPr>
                <a:spcBef>
                  <a:spcPct val="0"/>
                </a:spcBef>
              </a:pPr>
              <a:t>15</a:t>
            </a:fld>
            <a:endParaRPr lang="en-AU" altLang="en-US" sz="1300"/>
          </a:p>
        </p:txBody>
      </p:sp>
      <p:sp>
        <p:nvSpPr>
          <p:cNvPr id="62467" name="Rectangle 2"/>
          <p:cNvSpPr>
            <a:spLocks noGrp="1" noRot="1" noChangeAspect="1" noChangeArrowheads="1" noTextEdit="1"/>
          </p:cNvSpPr>
          <p:nvPr>
            <p:ph type="sldImg"/>
          </p:nvPr>
        </p:nvSpPr>
        <p:spPr>
          <a:xfrm>
            <a:off x="992188" y="768350"/>
            <a:ext cx="5114925" cy="383698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2007-11-23 (GK): getString and getInt take integer arguments.</a:t>
            </a:r>
            <a:endParaRPr lang="en-AU" altLang="en-US"/>
          </a:p>
        </p:txBody>
      </p:sp>
    </p:spTree>
    <p:extLst>
      <p:ext uri="{BB962C8B-B14F-4D97-AF65-F5344CB8AC3E}">
        <p14:creationId xmlns:p14="http://schemas.microsoft.com/office/powerpoint/2010/main" val="172684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2007-11-14 (GK): Aligned SQL.</a:t>
            </a:r>
            <a:endParaRPr lang="en-AU" altLang="en-US"/>
          </a:p>
        </p:txBody>
      </p:sp>
      <p:sp>
        <p:nvSpPr>
          <p:cNvPr id="83972"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B79166F-E16F-614B-A323-AAB82D5BE4ED}" type="slidenum">
              <a:rPr lang="en-AU" altLang="en-US" sz="1300"/>
              <a:pPr>
                <a:spcBef>
                  <a:spcPct val="0"/>
                </a:spcBef>
              </a:pPr>
              <a:t>36</a:t>
            </a:fld>
            <a:endParaRPr lang="en-AU" altLang="en-US" sz="1300"/>
          </a:p>
        </p:txBody>
      </p:sp>
      <p:sp>
        <p:nvSpPr>
          <p:cNvPr id="83973"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180628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2007-11-28 (GK): Slide on authorisation IDs merged with this one on granting priviledges.</a:t>
            </a:r>
            <a:endParaRPr lang="en-AU" altLang="en-US"/>
          </a:p>
        </p:txBody>
      </p:sp>
      <p:sp>
        <p:nvSpPr>
          <p:cNvPr id="88068"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681EC34-2865-DA4C-812C-845BE248453E}" type="slidenum">
              <a:rPr lang="en-AU" altLang="en-US" sz="1300"/>
              <a:pPr>
                <a:spcBef>
                  <a:spcPct val="0"/>
                </a:spcBef>
              </a:pPr>
              <a:t>38</a:t>
            </a:fld>
            <a:endParaRPr lang="en-AU" altLang="en-US" sz="1300"/>
          </a:p>
        </p:txBody>
      </p:sp>
      <p:sp>
        <p:nvSpPr>
          <p:cNvPr id="88069"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203143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2007-11-14 (GK): Aligned SQL.</a:t>
            </a:r>
            <a:endParaRPr lang="en-AU" altLang="en-US"/>
          </a:p>
          <a:p>
            <a:pPr eaLnBrk="1" hangingPunct="1"/>
            <a:endParaRPr lang="en-AU" altLang="en-US"/>
          </a:p>
        </p:txBody>
      </p:sp>
      <p:sp>
        <p:nvSpPr>
          <p:cNvPr id="90116"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B814713-1EE8-4740-9706-0FAA2F711CF8}" type="slidenum">
              <a:rPr lang="en-AU" altLang="en-US" sz="1300"/>
              <a:pPr>
                <a:spcBef>
                  <a:spcPct val="0"/>
                </a:spcBef>
              </a:pPr>
              <a:t>39</a:t>
            </a:fld>
            <a:endParaRPr lang="en-AU" altLang="en-US" sz="1300"/>
          </a:p>
        </p:txBody>
      </p:sp>
      <p:sp>
        <p:nvSpPr>
          <p:cNvPr id="90117"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80998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2007-11-14 (GK): Aligned SQL.</a:t>
            </a:r>
            <a:endParaRPr lang="en-AU" altLang="en-US"/>
          </a:p>
          <a:p>
            <a:pPr eaLnBrk="1" hangingPunct="1"/>
            <a:endParaRPr lang="en-AU" altLang="en-US"/>
          </a:p>
        </p:txBody>
      </p:sp>
      <p:sp>
        <p:nvSpPr>
          <p:cNvPr id="92164"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C2E684F-FB02-7A4C-B5D4-E0C77220DF24}" type="slidenum">
              <a:rPr lang="en-AU" altLang="en-US" sz="1300"/>
              <a:pPr>
                <a:spcBef>
                  <a:spcPct val="0"/>
                </a:spcBef>
              </a:pPr>
              <a:t>40</a:t>
            </a:fld>
            <a:endParaRPr lang="en-AU" altLang="en-US" sz="1300"/>
          </a:p>
        </p:txBody>
      </p:sp>
      <p:sp>
        <p:nvSpPr>
          <p:cNvPr id="92165"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177963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992188" y="768350"/>
            <a:ext cx="5114925" cy="3836988"/>
          </a:xfrm>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2007-11-14 (GK): Aligned SQL.</a:t>
            </a:r>
          </a:p>
          <a:p>
            <a:pPr eaLnBrk="1" hangingPunct="1"/>
            <a:r>
              <a:rPr lang="en-US" altLang="en-US"/>
              <a:t>2007-11-28 (GK): “reverse statement” changed to “inverse statement”.</a:t>
            </a:r>
            <a:endParaRPr lang="en-AU" altLang="en-US"/>
          </a:p>
          <a:p>
            <a:pPr eaLnBrk="1" hangingPunct="1"/>
            <a:endParaRPr lang="en-AU" altLang="en-US"/>
          </a:p>
        </p:txBody>
      </p:sp>
      <p:sp>
        <p:nvSpPr>
          <p:cNvPr id="94212"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FA3F910-9FF4-8841-97CD-A379A8C87326}" type="slidenum">
              <a:rPr lang="en-AU" altLang="en-US" sz="1300"/>
              <a:pPr>
                <a:spcBef>
                  <a:spcPct val="0"/>
                </a:spcBef>
              </a:pPr>
              <a:t>41</a:t>
            </a:fld>
            <a:endParaRPr lang="en-AU" altLang="en-US" sz="1300"/>
          </a:p>
        </p:txBody>
      </p:sp>
      <p:sp>
        <p:nvSpPr>
          <p:cNvPr id="94213"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49091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charset="0"/>
              </a:defRPr>
            </a:lvl1pPr>
            <a:lvl2pPr marL="742950" indent="-285750" defTabSz="990600">
              <a:spcBef>
                <a:spcPct val="30000"/>
              </a:spcBef>
              <a:defRPr sz="1200">
                <a:solidFill>
                  <a:schemeClr val="tx1"/>
                </a:solidFill>
                <a:latin typeface="Arial" charset="0"/>
              </a:defRPr>
            </a:lvl2pPr>
            <a:lvl3pPr marL="1143000" indent="-228600" defTabSz="990600">
              <a:spcBef>
                <a:spcPct val="30000"/>
              </a:spcBef>
              <a:defRPr sz="1200">
                <a:solidFill>
                  <a:schemeClr val="tx1"/>
                </a:solidFill>
                <a:latin typeface="Arial" charset="0"/>
              </a:defRPr>
            </a:lvl3pPr>
            <a:lvl4pPr marL="1600200" indent="-228600" defTabSz="990600">
              <a:spcBef>
                <a:spcPct val="30000"/>
              </a:spcBef>
              <a:defRPr sz="1200">
                <a:solidFill>
                  <a:schemeClr val="tx1"/>
                </a:solidFill>
                <a:latin typeface="Arial" charset="0"/>
              </a:defRPr>
            </a:lvl4pPr>
            <a:lvl5pPr marL="2057400" indent="-228600" defTabSz="99060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spcBef>
                <a:spcPct val="0"/>
              </a:spcBef>
            </a:pPr>
            <a:fld id="{D76074E7-B177-0D4B-9827-8A6410FCD266}" type="slidenum">
              <a:rPr lang="en-AU" altLang="en-US" sz="1300"/>
              <a:pPr>
                <a:spcBef>
                  <a:spcPct val="0"/>
                </a:spcBef>
              </a:pPr>
              <a:t>16</a:t>
            </a:fld>
            <a:endParaRPr lang="en-AU" altLang="en-US" sz="1300"/>
          </a:p>
        </p:txBody>
      </p:sp>
      <p:sp>
        <p:nvSpPr>
          <p:cNvPr id="64515" name="Rectangle 2"/>
          <p:cNvSpPr>
            <a:spLocks noGrp="1" noRot="1" noChangeAspect="1" noChangeArrowheads="1" noTextEdit="1"/>
          </p:cNvSpPr>
          <p:nvPr>
            <p:ph type="sldImg"/>
          </p:nvPr>
        </p:nvSpPr>
        <p:spPr>
          <a:xfrm>
            <a:off x="992188" y="768350"/>
            <a:ext cx="5114925" cy="3836988"/>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2007-11-23 (GK): getString and getInt take integer arguments.</a:t>
            </a:r>
            <a:endParaRPr lang="en-AU" altLang="en-US"/>
          </a:p>
          <a:p>
            <a:pPr eaLnBrk="1" hangingPunct="1"/>
            <a:endParaRPr lang="en-AU" altLang="en-US"/>
          </a:p>
        </p:txBody>
      </p:sp>
    </p:spTree>
    <p:extLst>
      <p:ext uri="{BB962C8B-B14F-4D97-AF65-F5344CB8AC3E}">
        <p14:creationId xmlns:p14="http://schemas.microsoft.com/office/powerpoint/2010/main" val="9211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charset="0"/>
              </a:defRPr>
            </a:lvl1pPr>
            <a:lvl2pPr marL="742950" indent="-285750" defTabSz="990600">
              <a:spcBef>
                <a:spcPct val="30000"/>
              </a:spcBef>
              <a:defRPr sz="1200">
                <a:solidFill>
                  <a:schemeClr val="tx1"/>
                </a:solidFill>
                <a:latin typeface="Arial" charset="0"/>
              </a:defRPr>
            </a:lvl2pPr>
            <a:lvl3pPr marL="1143000" indent="-228600" defTabSz="990600">
              <a:spcBef>
                <a:spcPct val="30000"/>
              </a:spcBef>
              <a:defRPr sz="1200">
                <a:solidFill>
                  <a:schemeClr val="tx1"/>
                </a:solidFill>
                <a:latin typeface="Arial" charset="0"/>
              </a:defRPr>
            </a:lvl3pPr>
            <a:lvl4pPr marL="1600200" indent="-228600" defTabSz="990600">
              <a:spcBef>
                <a:spcPct val="30000"/>
              </a:spcBef>
              <a:defRPr sz="1200">
                <a:solidFill>
                  <a:schemeClr val="tx1"/>
                </a:solidFill>
                <a:latin typeface="Arial" charset="0"/>
              </a:defRPr>
            </a:lvl4pPr>
            <a:lvl5pPr marL="2057400" indent="-228600" defTabSz="99060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spcBef>
                <a:spcPct val="0"/>
              </a:spcBef>
            </a:pPr>
            <a:fld id="{D5B22EBE-223F-D044-B634-1F9EEFBACDEF}" type="slidenum">
              <a:rPr lang="en-AU" altLang="en-US" sz="1300"/>
              <a:pPr>
                <a:spcBef>
                  <a:spcPct val="0"/>
                </a:spcBef>
              </a:pPr>
              <a:t>17</a:t>
            </a:fld>
            <a:endParaRPr lang="en-AU" altLang="en-US" sz="1300"/>
          </a:p>
        </p:txBody>
      </p:sp>
      <p:sp>
        <p:nvSpPr>
          <p:cNvPr id="66563" name="Rectangle 2"/>
          <p:cNvSpPr>
            <a:spLocks noGrp="1" noRot="1" noChangeAspect="1" noChangeArrowheads="1" noTextEdit="1"/>
          </p:cNvSpPr>
          <p:nvPr>
            <p:ph type="sldImg"/>
          </p:nvPr>
        </p:nvSpPr>
        <p:spPr>
          <a:xfrm>
            <a:off x="992188" y="768350"/>
            <a:ext cx="5114925" cy="3836988"/>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2007-11-14 (GK): I DISAGREE WTH THE POINTS ABOUT THE AMOUNTS OF DATA TRANSFERRED.</a:t>
            </a:r>
          </a:p>
          <a:p>
            <a:pPr eaLnBrk="1" hangingPunct="1"/>
            <a:r>
              <a:rPr lang="en-US" altLang="en-US"/>
              <a:t>2007-11-23 (GK): I have removed the points about the quantity of data transferred. Added sub-points about sending many queries to the DBMS. Following slide removed.</a:t>
            </a:r>
            <a:endParaRPr lang="en-AU" altLang="en-US"/>
          </a:p>
        </p:txBody>
      </p:sp>
    </p:spTree>
    <p:extLst>
      <p:ext uri="{BB962C8B-B14F-4D97-AF65-F5344CB8AC3E}">
        <p14:creationId xmlns:p14="http://schemas.microsoft.com/office/powerpoint/2010/main" val="72751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charset="0"/>
              </a:defRPr>
            </a:lvl1pPr>
            <a:lvl2pPr marL="742950" indent="-285750" defTabSz="990600">
              <a:spcBef>
                <a:spcPct val="30000"/>
              </a:spcBef>
              <a:defRPr sz="1200">
                <a:solidFill>
                  <a:schemeClr val="tx1"/>
                </a:solidFill>
                <a:latin typeface="Arial" charset="0"/>
              </a:defRPr>
            </a:lvl2pPr>
            <a:lvl3pPr marL="1143000" indent="-228600" defTabSz="990600">
              <a:spcBef>
                <a:spcPct val="30000"/>
              </a:spcBef>
              <a:defRPr sz="1200">
                <a:solidFill>
                  <a:schemeClr val="tx1"/>
                </a:solidFill>
                <a:latin typeface="Arial" charset="0"/>
              </a:defRPr>
            </a:lvl3pPr>
            <a:lvl4pPr marL="1600200" indent="-228600" defTabSz="990600">
              <a:spcBef>
                <a:spcPct val="30000"/>
              </a:spcBef>
              <a:defRPr sz="1200">
                <a:solidFill>
                  <a:schemeClr val="tx1"/>
                </a:solidFill>
                <a:latin typeface="Arial" charset="0"/>
              </a:defRPr>
            </a:lvl4pPr>
            <a:lvl5pPr marL="2057400" indent="-228600" defTabSz="99060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spcBef>
                <a:spcPct val="0"/>
              </a:spcBef>
            </a:pPr>
            <a:fld id="{D5B22EBE-223F-D044-B634-1F9EEFBACDEF}" type="slidenum">
              <a:rPr lang="en-AU" altLang="en-US" sz="1300"/>
              <a:pPr>
                <a:spcBef>
                  <a:spcPct val="0"/>
                </a:spcBef>
              </a:pPr>
              <a:t>18</a:t>
            </a:fld>
            <a:endParaRPr lang="en-AU" altLang="en-US" sz="1300"/>
          </a:p>
        </p:txBody>
      </p:sp>
      <p:sp>
        <p:nvSpPr>
          <p:cNvPr id="66563" name="Rectangle 2"/>
          <p:cNvSpPr>
            <a:spLocks noGrp="1" noRot="1" noChangeAspect="1" noChangeArrowheads="1" noTextEdit="1"/>
          </p:cNvSpPr>
          <p:nvPr>
            <p:ph type="sldImg"/>
          </p:nvPr>
        </p:nvSpPr>
        <p:spPr>
          <a:xfrm>
            <a:off x="992188" y="768350"/>
            <a:ext cx="5114925" cy="3836988"/>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2916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92188" y="768350"/>
            <a:ext cx="5114925" cy="3836988"/>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charset="0"/>
              </a:defRPr>
            </a:lvl1pPr>
            <a:lvl2pPr marL="742950" indent="-285750" defTabSz="990600">
              <a:spcBef>
                <a:spcPct val="30000"/>
              </a:spcBef>
              <a:defRPr sz="1200">
                <a:solidFill>
                  <a:schemeClr val="tx1"/>
                </a:solidFill>
                <a:latin typeface="Arial" charset="0"/>
              </a:defRPr>
            </a:lvl2pPr>
            <a:lvl3pPr marL="1143000" indent="-228600" defTabSz="990600">
              <a:spcBef>
                <a:spcPct val="30000"/>
              </a:spcBef>
              <a:defRPr sz="1200">
                <a:solidFill>
                  <a:schemeClr val="tx1"/>
                </a:solidFill>
                <a:latin typeface="Arial" charset="0"/>
              </a:defRPr>
            </a:lvl3pPr>
            <a:lvl4pPr marL="1600200" indent="-228600" defTabSz="990600">
              <a:spcBef>
                <a:spcPct val="30000"/>
              </a:spcBef>
              <a:defRPr sz="1200">
                <a:solidFill>
                  <a:schemeClr val="tx1"/>
                </a:solidFill>
                <a:latin typeface="Arial" charset="0"/>
              </a:defRPr>
            </a:lvl4pPr>
            <a:lvl5pPr marL="2057400" indent="-228600" defTabSz="99060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spcBef>
                <a:spcPct val="0"/>
              </a:spcBef>
            </a:pPr>
            <a:fld id="{0FA11599-AABC-504B-88E9-E710CEB24535}" type="slidenum">
              <a:rPr lang="en-AU" altLang="en-US" sz="1300"/>
              <a:pPr>
                <a:spcBef>
                  <a:spcPct val="0"/>
                </a:spcBef>
              </a:pPr>
              <a:t>28</a:t>
            </a:fld>
            <a:endParaRPr lang="en-AU"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2007-11-28 (GK): “data is” changed to “data are”</a:t>
            </a:r>
            <a:endParaRPr lang="en-AU" altLang="en-US"/>
          </a:p>
        </p:txBody>
      </p:sp>
      <p:sp>
        <p:nvSpPr>
          <p:cNvPr id="72708"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2D7D314-0469-AF4E-AD5E-6E3CAF582A33}" type="slidenum">
              <a:rPr lang="en-AU" altLang="en-US" sz="1300"/>
              <a:pPr>
                <a:spcBef>
                  <a:spcPct val="0"/>
                </a:spcBef>
              </a:pPr>
              <a:t>31</a:t>
            </a:fld>
            <a:endParaRPr lang="en-AU" altLang="en-US" sz="1300"/>
          </a:p>
        </p:txBody>
      </p:sp>
      <p:sp>
        <p:nvSpPr>
          <p:cNvPr id="72709"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138962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92188" y="768350"/>
            <a:ext cx="5114925" cy="3836988"/>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2007-11-28 (GK): “data in” changed to “tuples into”.</a:t>
            </a:r>
            <a:endParaRPr lang="en-AU" altLang="en-US"/>
          </a:p>
        </p:txBody>
      </p:sp>
      <p:sp>
        <p:nvSpPr>
          <p:cNvPr id="76804"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85AE806-8C7D-A645-BEE5-E9E56D8F3D80}" type="slidenum">
              <a:rPr lang="en-AU" altLang="en-US" sz="1300"/>
              <a:pPr>
                <a:spcBef>
                  <a:spcPct val="0"/>
                </a:spcBef>
              </a:pPr>
              <a:t>33</a:t>
            </a:fld>
            <a:endParaRPr lang="en-AU" altLang="en-US" sz="1300"/>
          </a:p>
        </p:txBody>
      </p:sp>
      <p:sp>
        <p:nvSpPr>
          <p:cNvPr id="76805"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167551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92188" y="768350"/>
            <a:ext cx="5114925" cy="3836988"/>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2007-11-28 (GK): “data” changed to “tuples”.</a:t>
            </a:r>
            <a:endParaRPr lang="en-AU" altLang="en-US"/>
          </a:p>
        </p:txBody>
      </p:sp>
      <p:sp>
        <p:nvSpPr>
          <p:cNvPr id="78852"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5BD14AC-0709-E74A-9CDE-C4A09555A5AD}" type="slidenum">
              <a:rPr lang="en-AU" altLang="en-US" sz="1300"/>
              <a:pPr>
                <a:spcBef>
                  <a:spcPct val="0"/>
                </a:spcBef>
              </a:pPr>
              <a:t>34</a:t>
            </a:fld>
            <a:endParaRPr lang="en-AU" altLang="en-US" sz="1300"/>
          </a:p>
        </p:txBody>
      </p:sp>
      <p:sp>
        <p:nvSpPr>
          <p:cNvPr id="78853"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25769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92188" y="768350"/>
            <a:ext cx="5114925" cy="3836988"/>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2007-11-28 (GK): USAGE and UNDER will not be discussed in this course.</a:t>
            </a:r>
            <a:endParaRPr lang="en-AU" altLang="en-US"/>
          </a:p>
        </p:txBody>
      </p:sp>
      <p:sp>
        <p:nvSpPr>
          <p:cNvPr id="81924" name="Slide Number Placeholder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833D66C-047E-3547-BAD7-86103B9E3FB1}" type="slidenum">
              <a:rPr lang="en-AU" altLang="en-US" sz="1300"/>
              <a:pPr>
                <a:spcBef>
                  <a:spcPct val="0"/>
                </a:spcBef>
              </a:pPr>
              <a:t>35</a:t>
            </a:fld>
            <a:endParaRPr lang="en-AU" altLang="en-US" sz="1300"/>
          </a:p>
        </p:txBody>
      </p:sp>
      <p:sp>
        <p:nvSpPr>
          <p:cNvPr id="81925" name="Date Placeholder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endParaRPr lang="en-AU" altLang="en-US" sz="1300"/>
          </a:p>
        </p:txBody>
      </p:sp>
    </p:spTree>
    <p:extLst>
      <p:ext uri="{BB962C8B-B14F-4D97-AF65-F5344CB8AC3E}">
        <p14:creationId xmlns:p14="http://schemas.microsoft.com/office/powerpoint/2010/main" val="165903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C490C069-5FA1-4B43-856F-33C590488E59}" type="slidenum">
              <a:rPr lang="sv-SE" altLang="sv-SE"/>
              <a:pPr>
                <a:defRPr/>
              </a:pPr>
              <a:t>‹Nr.›</a:t>
            </a:fld>
            <a:endParaRPr lang="sv-SE" altLang="sv-SE"/>
          </a:p>
        </p:txBody>
      </p:sp>
    </p:spTree>
    <p:extLst>
      <p:ext uri="{BB962C8B-B14F-4D97-AF65-F5344CB8AC3E}">
        <p14:creationId xmlns:p14="http://schemas.microsoft.com/office/powerpoint/2010/main" val="23756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38D9DE1D-41F5-7440-BDB7-5BC9A6FDEECF}" type="slidenum">
              <a:rPr lang="sv-SE" altLang="sv-SE"/>
              <a:pPr>
                <a:defRPr/>
              </a:pPr>
              <a:t>‹Nr.›</a:t>
            </a:fld>
            <a:endParaRPr lang="sv-SE" altLang="sv-SE"/>
          </a:p>
        </p:txBody>
      </p:sp>
    </p:spTree>
    <p:extLst>
      <p:ext uri="{BB962C8B-B14F-4D97-AF65-F5344CB8AC3E}">
        <p14:creationId xmlns:p14="http://schemas.microsoft.com/office/powerpoint/2010/main" val="136104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C705CDA9-CD48-0745-82C2-D3BCB5F80143}" type="slidenum">
              <a:rPr lang="sv-SE" altLang="sv-SE"/>
              <a:pPr>
                <a:defRPr/>
              </a:pPr>
              <a:t>‹Nr.›</a:t>
            </a:fld>
            <a:endParaRPr lang="sv-SE" altLang="sv-SE"/>
          </a:p>
        </p:txBody>
      </p:sp>
    </p:spTree>
    <p:extLst>
      <p:ext uri="{BB962C8B-B14F-4D97-AF65-F5344CB8AC3E}">
        <p14:creationId xmlns:p14="http://schemas.microsoft.com/office/powerpoint/2010/main" val="1142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3EA7E42C-435D-A347-B19E-DAAF0840D618}" type="slidenum">
              <a:rPr lang="sv-SE" altLang="sv-SE"/>
              <a:pPr>
                <a:defRPr/>
              </a:pPr>
              <a:t>‹Nr.›</a:t>
            </a:fld>
            <a:endParaRPr lang="sv-SE" altLang="sv-SE"/>
          </a:p>
        </p:txBody>
      </p:sp>
    </p:spTree>
    <p:extLst>
      <p:ext uri="{BB962C8B-B14F-4D97-AF65-F5344CB8AC3E}">
        <p14:creationId xmlns:p14="http://schemas.microsoft.com/office/powerpoint/2010/main" val="62630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3A038E99-2976-2F42-B330-85EA2C018805}" type="slidenum">
              <a:rPr lang="sv-SE" altLang="sv-SE"/>
              <a:pPr>
                <a:defRPr/>
              </a:pPr>
              <a:t>‹Nr.›</a:t>
            </a:fld>
            <a:endParaRPr lang="sv-SE" altLang="sv-SE"/>
          </a:p>
        </p:txBody>
      </p:sp>
    </p:spTree>
    <p:extLst>
      <p:ext uri="{BB962C8B-B14F-4D97-AF65-F5344CB8AC3E}">
        <p14:creationId xmlns:p14="http://schemas.microsoft.com/office/powerpoint/2010/main" val="142896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CC2FC21F-561A-3143-BF32-865013567863}" type="slidenum">
              <a:rPr lang="sv-SE" altLang="sv-SE"/>
              <a:pPr>
                <a:defRPr/>
              </a:pPr>
              <a:t>‹Nr.›</a:t>
            </a:fld>
            <a:endParaRPr lang="sv-SE" altLang="sv-SE"/>
          </a:p>
        </p:txBody>
      </p:sp>
    </p:spTree>
    <p:extLst>
      <p:ext uri="{BB962C8B-B14F-4D97-AF65-F5344CB8AC3E}">
        <p14:creationId xmlns:p14="http://schemas.microsoft.com/office/powerpoint/2010/main" val="130356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4"/>
          <p:cNvSpPr>
            <a:spLocks noGrp="1" noChangeArrowheads="1"/>
          </p:cNvSpPr>
          <p:nvPr>
            <p:ph type="dt" sz="half" idx="10"/>
          </p:nvPr>
        </p:nvSpPr>
        <p:spPr>
          <a:ln/>
        </p:spPr>
        <p:txBody>
          <a:bodyPr/>
          <a:lstStyle>
            <a:lvl1pPr>
              <a:defRPr/>
            </a:lvl1pPr>
          </a:lstStyle>
          <a:p>
            <a:pPr>
              <a:defRPr/>
            </a:pPr>
            <a:endParaRPr lang="sv-SE"/>
          </a:p>
        </p:txBody>
      </p:sp>
      <p:sp>
        <p:nvSpPr>
          <p:cNvPr id="8" name="Rectangle 5"/>
          <p:cNvSpPr>
            <a:spLocks noGrp="1" noChangeArrowheads="1"/>
          </p:cNvSpPr>
          <p:nvPr>
            <p:ph type="ftr" sz="quarter" idx="11"/>
          </p:nvPr>
        </p:nvSpPr>
        <p:spPr>
          <a:ln/>
        </p:spPr>
        <p:txBody>
          <a:bodyPr/>
          <a:lstStyle>
            <a:lvl1pPr>
              <a:defRPr/>
            </a:lvl1pPr>
          </a:lstStyle>
          <a:p>
            <a:pPr>
              <a:defRPr/>
            </a:pPr>
            <a:endParaRPr lang="sv-SE"/>
          </a:p>
        </p:txBody>
      </p:sp>
      <p:sp>
        <p:nvSpPr>
          <p:cNvPr id="9" name="Rectangle 6"/>
          <p:cNvSpPr>
            <a:spLocks noGrp="1" noChangeArrowheads="1"/>
          </p:cNvSpPr>
          <p:nvPr>
            <p:ph type="sldNum" sz="quarter" idx="12"/>
          </p:nvPr>
        </p:nvSpPr>
        <p:spPr>
          <a:ln/>
        </p:spPr>
        <p:txBody>
          <a:bodyPr/>
          <a:lstStyle>
            <a:lvl1pPr>
              <a:defRPr/>
            </a:lvl1pPr>
          </a:lstStyle>
          <a:p>
            <a:pPr>
              <a:defRPr/>
            </a:pPr>
            <a:fld id="{0D802102-6221-BF45-B0DF-6488A603A479}" type="slidenum">
              <a:rPr lang="sv-SE" altLang="sv-SE"/>
              <a:pPr>
                <a:defRPr/>
              </a:pPr>
              <a:t>‹Nr.›</a:t>
            </a:fld>
            <a:endParaRPr lang="sv-SE" altLang="sv-SE"/>
          </a:p>
        </p:txBody>
      </p:sp>
    </p:spTree>
    <p:extLst>
      <p:ext uri="{BB962C8B-B14F-4D97-AF65-F5344CB8AC3E}">
        <p14:creationId xmlns:p14="http://schemas.microsoft.com/office/powerpoint/2010/main" val="43161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0C8525BD-BDC4-574C-BAB7-C60F681091FB}" type="slidenum">
              <a:rPr lang="sv-SE" altLang="sv-SE"/>
              <a:pPr>
                <a:defRPr/>
              </a:pPr>
              <a:t>‹Nr.›</a:t>
            </a:fld>
            <a:endParaRPr lang="sv-SE" altLang="sv-SE"/>
          </a:p>
        </p:txBody>
      </p:sp>
    </p:spTree>
    <p:extLst>
      <p:ext uri="{BB962C8B-B14F-4D97-AF65-F5344CB8AC3E}">
        <p14:creationId xmlns:p14="http://schemas.microsoft.com/office/powerpoint/2010/main" val="205971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p>
        </p:txBody>
      </p:sp>
      <p:sp>
        <p:nvSpPr>
          <p:cNvPr id="3" name="Rectangle 5"/>
          <p:cNvSpPr>
            <a:spLocks noGrp="1" noChangeArrowheads="1"/>
          </p:cNvSpPr>
          <p:nvPr>
            <p:ph type="ftr" sz="quarter" idx="11"/>
          </p:nvPr>
        </p:nvSpPr>
        <p:spPr>
          <a:ln/>
        </p:spPr>
        <p:txBody>
          <a:bodyPr/>
          <a:lstStyle>
            <a:lvl1pPr>
              <a:defRPr/>
            </a:lvl1pPr>
          </a:lstStyle>
          <a:p>
            <a:pPr>
              <a:defRPr/>
            </a:pPr>
            <a:endParaRPr lang="sv-SE"/>
          </a:p>
        </p:txBody>
      </p:sp>
      <p:sp>
        <p:nvSpPr>
          <p:cNvPr id="4" name="Rectangle 6"/>
          <p:cNvSpPr>
            <a:spLocks noGrp="1" noChangeArrowheads="1"/>
          </p:cNvSpPr>
          <p:nvPr>
            <p:ph type="sldNum" sz="quarter" idx="12"/>
          </p:nvPr>
        </p:nvSpPr>
        <p:spPr>
          <a:ln/>
        </p:spPr>
        <p:txBody>
          <a:bodyPr/>
          <a:lstStyle>
            <a:lvl1pPr>
              <a:defRPr/>
            </a:lvl1pPr>
          </a:lstStyle>
          <a:p>
            <a:pPr>
              <a:defRPr/>
            </a:pPr>
            <a:fld id="{4BBA611D-F590-0246-A24C-A9A936E49B81}" type="slidenum">
              <a:rPr lang="sv-SE" altLang="sv-SE"/>
              <a:pPr>
                <a:defRPr/>
              </a:pPr>
              <a:t>‹Nr.›</a:t>
            </a:fld>
            <a:endParaRPr lang="sv-SE" altLang="sv-SE"/>
          </a:p>
        </p:txBody>
      </p:sp>
    </p:spTree>
    <p:extLst>
      <p:ext uri="{BB962C8B-B14F-4D97-AF65-F5344CB8AC3E}">
        <p14:creationId xmlns:p14="http://schemas.microsoft.com/office/powerpoint/2010/main" val="23521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07B96799-747B-CB43-8189-7E926D84C740}" type="slidenum">
              <a:rPr lang="sv-SE" altLang="sv-SE"/>
              <a:pPr>
                <a:defRPr/>
              </a:pPr>
              <a:t>‹Nr.›</a:t>
            </a:fld>
            <a:endParaRPr lang="sv-SE" altLang="sv-SE"/>
          </a:p>
        </p:txBody>
      </p:sp>
    </p:spTree>
    <p:extLst>
      <p:ext uri="{BB962C8B-B14F-4D97-AF65-F5344CB8AC3E}">
        <p14:creationId xmlns:p14="http://schemas.microsoft.com/office/powerpoint/2010/main" val="18496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A8DD505C-EE1E-834E-831C-49AD26859F11}" type="slidenum">
              <a:rPr lang="sv-SE" altLang="sv-SE"/>
              <a:pPr>
                <a:defRPr/>
              </a:pPr>
              <a:t>‹Nr.›</a:t>
            </a:fld>
            <a:endParaRPr lang="sv-SE" altLang="sv-SE"/>
          </a:p>
        </p:txBody>
      </p:sp>
    </p:spTree>
    <p:extLst>
      <p:ext uri="{BB962C8B-B14F-4D97-AF65-F5344CB8AC3E}">
        <p14:creationId xmlns:p14="http://schemas.microsoft.com/office/powerpoint/2010/main" val="7046222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altLang="en-US"/>
              <a:t>Klicka här för att ändra format</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ltLang="en-US"/>
              <a:t>Klicka här för att ändra format på bakgrundstexten</a:t>
            </a:r>
          </a:p>
          <a:p>
            <a:pPr lvl="1"/>
            <a:r>
              <a:rPr lang="sv-SE" altLang="en-US"/>
              <a:t>Nivå två</a:t>
            </a:r>
          </a:p>
          <a:p>
            <a:pPr lvl="2"/>
            <a:r>
              <a:rPr lang="sv-SE" altLang="en-US"/>
              <a:t>Nivå tre</a:t>
            </a:r>
          </a:p>
          <a:p>
            <a:pPr lvl="3"/>
            <a:r>
              <a:rPr lang="sv-SE" altLang="en-US"/>
              <a:t>Nivå fyra</a:t>
            </a:r>
          </a:p>
          <a:p>
            <a:pPr lvl="4"/>
            <a:r>
              <a:rPr lang="sv-SE" altLang="en-US"/>
              <a:t>Nivå fem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sv-S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sv-S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AF3F6A41-BEF9-474D-8C9F-7C88B4A32507}" type="slidenum">
              <a:rPr lang="sv-SE" altLang="sv-SE"/>
              <a:pPr>
                <a:defRPr/>
              </a:pPr>
              <a:t>‹Nr.›</a:t>
            </a:fld>
            <a:endParaRPr lang="sv-SE" alt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png"/><Relationship Id="rId7" Type="http://schemas.microsoft.com/office/2007/relationships/hdphoto" Target="../media/hdphoto1.wdp"/><Relationship Id="rId8"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qlmap.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edtiger.labs.overthewire.org/" TargetMode="External"/><Relationship Id="rId3" Type="http://schemas.openxmlformats.org/officeDocument/2006/relationships/hyperlink" Target="http://overthewire.org/wargames/nata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sv-SE" altLang="en-US"/>
              <a:t>Database </a:t>
            </a:r>
            <a:r>
              <a:rPr lang="sv-SE" altLang="en-US">
                <a:solidFill>
                  <a:srgbClr val="FFCC00"/>
                </a:solidFill>
              </a:rPr>
              <a:t>Applications</a:t>
            </a:r>
            <a:endParaRPr lang="sv-SE" altLang="en-US">
              <a:solidFill>
                <a:srgbClr val="FF9933"/>
              </a:solidFill>
            </a:endParaRPr>
          </a:p>
        </p:txBody>
      </p:sp>
      <p:sp>
        <p:nvSpPr>
          <p:cNvPr id="4099" name="Rectangle 3"/>
          <p:cNvSpPr>
            <a:spLocks noGrp="1" noChangeArrowheads="1"/>
          </p:cNvSpPr>
          <p:nvPr>
            <p:ph type="subTitle" idx="1"/>
          </p:nvPr>
        </p:nvSpPr>
        <p:spPr/>
        <p:txBody>
          <a:bodyPr/>
          <a:lstStyle/>
          <a:p>
            <a:pPr eaLnBrk="1" hangingPunct="1"/>
            <a:r>
              <a:rPr lang="sv-SE" altLang="en-US" dirty="0" smtClean="0"/>
              <a:t>JDBC</a:t>
            </a:r>
          </a:p>
          <a:p>
            <a:pPr eaLnBrk="1" hangingPunct="1"/>
            <a:r>
              <a:rPr lang="sv-SE" altLang="en-US" dirty="0" smtClean="0"/>
              <a:t>SQL </a:t>
            </a:r>
            <a:r>
              <a:rPr lang="sv-SE" altLang="en-US" dirty="0" err="1" smtClean="0"/>
              <a:t>Injection</a:t>
            </a:r>
            <a:endParaRPr lang="sv-SE" altLang="en-US" dirty="0" smtClean="0"/>
          </a:p>
          <a:p>
            <a:pPr eaLnBrk="1" hangingPunct="1"/>
            <a:r>
              <a:rPr lang="sv-SE" altLang="en-US" dirty="0" err="1" smtClean="0"/>
              <a:t>Authorization</a:t>
            </a:r>
            <a:endParaRPr lang="sv-SE" altLang="en-US" dirty="0"/>
          </a:p>
        </p:txBody>
      </p:sp>
      <p:sp>
        <p:nvSpPr>
          <p:cNvPr id="4" name="TextBox 3"/>
          <p:cNvSpPr txBox="1"/>
          <p:nvPr/>
        </p:nvSpPr>
        <p:spPr>
          <a:xfrm>
            <a:off x="7818020" y="116632"/>
            <a:ext cx="1257652" cy="369332"/>
          </a:xfrm>
          <a:prstGeom prst="rect">
            <a:avLst/>
          </a:prstGeom>
          <a:solidFill>
            <a:schemeClr val="accent5">
              <a:lumMod val="90000"/>
            </a:schemeClr>
          </a:solidFill>
        </p:spPr>
        <p:txBody>
          <a:bodyPr wrap="none" rtlCol="0">
            <a:spAutoFit/>
          </a:bodyPr>
          <a:lstStyle/>
          <a:p>
            <a:r>
              <a:rPr lang="en-US" b="0" dirty="0" smtClean="0"/>
              <a:t>Lecture </a:t>
            </a:r>
            <a:r>
              <a:rPr lang="en-US" b="0" dirty="0" smtClean="0"/>
              <a:t>11</a:t>
            </a:r>
            <a:endParaRPr lang="en-US"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sv-SE" altLang="en-US"/>
              <a:t>Executing queries</a:t>
            </a:r>
          </a:p>
        </p:txBody>
      </p:sp>
      <p:sp>
        <p:nvSpPr>
          <p:cNvPr id="56323" name="Rectangle 3"/>
          <p:cNvSpPr>
            <a:spLocks noGrp="1" noChangeArrowheads="1"/>
          </p:cNvSpPr>
          <p:nvPr>
            <p:ph type="body" idx="1"/>
          </p:nvPr>
        </p:nvSpPr>
        <p:spPr/>
        <p:txBody>
          <a:bodyPr/>
          <a:lstStyle/>
          <a:p>
            <a:pPr eaLnBrk="1" hangingPunct="1"/>
            <a:r>
              <a:rPr lang="sv-SE" altLang="en-US"/>
              <a:t>The method </a:t>
            </a:r>
            <a:r>
              <a:rPr lang="sv-SE" altLang="en-US" b="1">
                <a:latin typeface="Courier New" charset="0"/>
              </a:rPr>
              <a:t>executeQuery</a:t>
            </a:r>
            <a:r>
              <a:rPr lang="sv-SE" altLang="en-US"/>
              <a:t> will run a query against the database, producing a set of rows as its result.</a:t>
            </a:r>
          </a:p>
          <a:p>
            <a:pPr eaLnBrk="1" hangingPunct="1"/>
            <a:r>
              <a:rPr lang="sv-SE" altLang="en-US"/>
              <a:t>A ResultSet object represents an interface to this resulting set of rows.</a:t>
            </a:r>
          </a:p>
          <a:p>
            <a:pPr lvl="1" eaLnBrk="1" hangingPunct="1"/>
            <a:r>
              <a:rPr lang="sv-SE" altLang="en-US"/>
              <a:t>Note that the </a:t>
            </a:r>
            <a:r>
              <a:rPr lang="sv-SE" altLang="en-US" b="1">
                <a:latin typeface="Courier New" charset="0"/>
              </a:rPr>
              <a:t>ResultSet</a:t>
            </a:r>
            <a:r>
              <a:rPr lang="sv-SE" altLang="en-US"/>
              <a:t> object is not the set of rows itself – it just allows us to access the set of rows that is the result of a query on some </a:t>
            </a:r>
            <a:r>
              <a:rPr lang="sv-SE" altLang="en-US" b="1">
                <a:latin typeface="Courier New" charset="0"/>
              </a:rPr>
              <a:t>Statement</a:t>
            </a:r>
            <a:r>
              <a:rPr lang="sv-SE" altLang="en-US"/>
              <a:t> object.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sv-SE" altLang="en-US"/>
              <a:t>ResultSet</a:t>
            </a:r>
          </a:p>
        </p:txBody>
      </p:sp>
      <p:sp>
        <p:nvSpPr>
          <p:cNvPr id="57347" name="Rectangle 3"/>
          <p:cNvSpPr>
            <a:spLocks noGrp="1" noChangeArrowheads="1"/>
          </p:cNvSpPr>
          <p:nvPr>
            <p:ph type="body" idx="1"/>
          </p:nvPr>
        </p:nvSpPr>
        <p:spPr/>
        <p:txBody>
          <a:bodyPr/>
          <a:lstStyle/>
          <a:p>
            <a:pPr eaLnBrk="1" hangingPunct="1"/>
            <a:r>
              <a:rPr lang="sv-SE" altLang="en-US" sz="2800" dirty="0"/>
              <a:t>A </a:t>
            </a:r>
            <a:r>
              <a:rPr lang="sv-SE" altLang="en-US" sz="2800" dirty="0" err="1"/>
              <a:t>ResultSet</a:t>
            </a:r>
            <a:r>
              <a:rPr lang="sv-SE" altLang="en-US" sz="2800" dirty="0"/>
              <a:t> </a:t>
            </a:r>
            <a:r>
              <a:rPr lang="sv-SE" altLang="en-US" sz="2800" dirty="0" err="1" smtClean="0"/>
              <a:t>holds</a:t>
            </a:r>
            <a:r>
              <a:rPr lang="sv-SE" altLang="en-US" sz="2800" dirty="0" smtClean="0"/>
              <a:t> </a:t>
            </a:r>
            <a:r>
              <a:rPr lang="sv-SE" altLang="en-US" sz="2800" dirty="0" err="1" smtClean="0"/>
              <a:t>result</a:t>
            </a:r>
            <a:r>
              <a:rPr lang="sv-SE" altLang="en-US" sz="2800" dirty="0" smtClean="0"/>
              <a:t> </a:t>
            </a:r>
            <a:r>
              <a:rPr lang="sv-SE" altLang="en-US" sz="2800" dirty="0" err="1" smtClean="0"/>
              <a:t>of</a:t>
            </a:r>
            <a:r>
              <a:rPr lang="sv-SE" altLang="en-US" sz="2800" dirty="0" smtClean="0"/>
              <a:t> an SQL </a:t>
            </a:r>
            <a:r>
              <a:rPr lang="sv-SE" altLang="en-US" sz="2800" dirty="0" err="1" smtClean="0"/>
              <a:t>query</a:t>
            </a:r>
            <a:r>
              <a:rPr lang="sv-SE" altLang="en-US" sz="2800" dirty="0" smtClean="0"/>
              <a:t>.</a:t>
            </a:r>
            <a:endParaRPr lang="sv-SE" altLang="en-US" sz="2800" dirty="0"/>
          </a:p>
          <a:p>
            <a:pPr lvl="1" eaLnBrk="1" hangingPunct="1"/>
            <a:r>
              <a:rPr lang="sv-SE" altLang="en-US" sz="2400" b="1" dirty="0" err="1">
                <a:latin typeface="Courier New" charset="0"/>
              </a:rPr>
              <a:t>boolean</a:t>
            </a:r>
            <a:r>
              <a:rPr lang="sv-SE" altLang="en-US" sz="2400" b="1" dirty="0">
                <a:latin typeface="Courier New" charset="0"/>
              </a:rPr>
              <a:t> </a:t>
            </a:r>
            <a:r>
              <a:rPr lang="sv-SE" altLang="en-US" sz="2400" b="1" dirty="0" err="1">
                <a:latin typeface="Courier New" charset="0"/>
              </a:rPr>
              <a:t>next</a:t>
            </a:r>
            <a:r>
              <a:rPr lang="sv-SE" altLang="en-US" sz="2400" b="1" dirty="0">
                <a:latin typeface="Courier New" charset="0"/>
              </a:rPr>
              <a:t>()</a:t>
            </a:r>
          </a:p>
          <a:p>
            <a:pPr lvl="2" eaLnBrk="1" hangingPunct="1"/>
            <a:r>
              <a:rPr lang="sv-SE" altLang="en-US" sz="2000" dirty="0" err="1"/>
              <a:t>Advances</a:t>
            </a:r>
            <a:r>
              <a:rPr lang="sv-SE" altLang="en-US" sz="2000" dirty="0"/>
              <a:t> the ”cursor” to the </a:t>
            </a:r>
            <a:r>
              <a:rPr lang="sv-SE" altLang="en-US" sz="2000" dirty="0" err="1"/>
              <a:t>next</a:t>
            </a:r>
            <a:r>
              <a:rPr lang="sv-SE" altLang="en-US" sz="2000" dirty="0"/>
              <a:t> </a:t>
            </a:r>
            <a:r>
              <a:rPr lang="sv-SE" altLang="en-US" sz="2000" dirty="0" err="1"/>
              <a:t>row</a:t>
            </a:r>
            <a:r>
              <a:rPr lang="sv-SE" altLang="en-US" sz="2000" dirty="0"/>
              <a:t> in the set, </a:t>
            </a:r>
            <a:r>
              <a:rPr lang="sv-SE" altLang="en-US" sz="2000" dirty="0" err="1"/>
              <a:t>returning</a:t>
            </a:r>
            <a:r>
              <a:rPr lang="sv-SE" altLang="en-US" sz="2000" dirty="0"/>
              <a:t> </a:t>
            </a:r>
            <a:r>
              <a:rPr lang="sv-SE" altLang="en-US" sz="2000" dirty="0" err="1"/>
              <a:t>false</a:t>
            </a:r>
            <a:r>
              <a:rPr lang="sv-SE" altLang="en-US" sz="2000" dirty="0"/>
              <a:t> </a:t>
            </a:r>
            <a:r>
              <a:rPr lang="sv-SE" altLang="en-US" sz="2000" dirty="0" err="1"/>
              <a:t>if</a:t>
            </a:r>
            <a:r>
              <a:rPr lang="sv-SE" altLang="en-US" sz="2000" dirty="0"/>
              <a:t> no </a:t>
            </a:r>
            <a:r>
              <a:rPr lang="sv-SE" altLang="en-US" sz="2000" dirty="0" err="1"/>
              <a:t>such</a:t>
            </a:r>
            <a:r>
              <a:rPr lang="sv-SE" altLang="en-US" sz="2000" dirty="0"/>
              <a:t> </a:t>
            </a:r>
            <a:r>
              <a:rPr lang="sv-SE" altLang="en-US" sz="2000" dirty="0" err="1"/>
              <a:t>rows</a:t>
            </a:r>
            <a:r>
              <a:rPr lang="sv-SE" altLang="en-US" sz="2000" dirty="0"/>
              <a:t> </a:t>
            </a:r>
            <a:r>
              <a:rPr lang="sv-SE" altLang="en-US" sz="2000" dirty="0" err="1"/>
              <a:t>exists</a:t>
            </a:r>
            <a:r>
              <a:rPr lang="sv-SE" altLang="en-US" sz="2000" dirty="0"/>
              <a:t>, </a:t>
            </a:r>
            <a:r>
              <a:rPr lang="sv-SE" altLang="en-US" sz="2000" dirty="0" err="1"/>
              <a:t>true</a:t>
            </a:r>
            <a:r>
              <a:rPr lang="sv-SE" altLang="en-US" sz="2000" dirty="0"/>
              <a:t> </a:t>
            </a:r>
            <a:r>
              <a:rPr lang="sv-SE" altLang="en-US" sz="2000" dirty="0" err="1"/>
              <a:t>otherwise</a:t>
            </a:r>
            <a:r>
              <a:rPr lang="sv-SE" altLang="en-US" sz="2000" dirty="0"/>
              <a:t>.</a:t>
            </a:r>
          </a:p>
          <a:p>
            <a:pPr lvl="1" eaLnBrk="1" hangingPunct="1"/>
            <a:r>
              <a:rPr lang="sv-SE" altLang="en-US" sz="2400" b="1" dirty="0">
                <a:latin typeface="Courier New" charset="0"/>
              </a:rPr>
              <a:t>X </a:t>
            </a:r>
            <a:r>
              <a:rPr lang="sv-SE" altLang="en-US" sz="2400" b="1" dirty="0" err="1">
                <a:latin typeface="Courier New" charset="0"/>
              </a:rPr>
              <a:t>getX</a:t>
            </a:r>
            <a:r>
              <a:rPr lang="sv-SE" altLang="en-US" sz="2400" b="1" dirty="0">
                <a:latin typeface="Courier New" charset="0"/>
              </a:rPr>
              <a:t>(i)</a:t>
            </a:r>
          </a:p>
          <a:p>
            <a:pPr lvl="2" eaLnBrk="1" hangingPunct="1"/>
            <a:r>
              <a:rPr lang="sv-SE" altLang="en-US" sz="2000" b="1" dirty="0">
                <a:latin typeface="Courier New" charset="0"/>
              </a:rPr>
              <a:t>X</a:t>
            </a:r>
            <a:r>
              <a:rPr lang="sv-SE" altLang="en-US" sz="2000" dirty="0"/>
              <a:t> is </a:t>
            </a:r>
            <a:r>
              <a:rPr lang="sv-SE" altLang="en-US" sz="2000" dirty="0" err="1"/>
              <a:t>some</a:t>
            </a:r>
            <a:r>
              <a:rPr lang="sv-SE" altLang="en-US" sz="2000" dirty="0"/>
              <a:t> </a:t>
            </a:r>
            <a:r>
              <a:rPr lang="sv-SE" altLang="en-US" sz="2000" dirty="0" err="1"/>
              <a:t>type</a:t>
            </a:r>
            <a:r>
              <a:rPr lang="sv-SE" altLang="en-US" sz="2000" dirty="0"/>
              <a:t>, and </a:t>
            </a:r>
            <a:r>
              <a:rPr lang="sv-SE" altLang="en-US" sz="2000" b="1" dirty="0">
                <a:latin typeface="Courier New" charset="0"/>
              </a:rPr>
              <a:t>i</a:t>
            </a:r>
            <a:r>
              <a:rPr lang="sv-SE" altLang="en-US" sz="2000" dirty="0"/>
              <a:t> is a </a:t>
            </a:r>
            <a:r>
              <a:rPr lang="sv-SE" altLang="en-US" sz="2000" dirty="0" err="1"/>
              <a:t>column</a:t>
            </a:r>
            <a:r>
              <a:rPr lang="sv-SE" altLang="en-US" sz="2000" dirty="0"/>
              <a:t> </a:t>
            </a:r>
            <a:r>
              <a:rPr lang="sv-SE" altLang="en-US" sz="2000" dirty="0" err="1"/>
              <a:t>number</a:t>
            </a:r>
            <a:r>
              <a:rPr lang="sv-SE" altLang="en-US" sz="2000" dirty="0"/>
              <a:t> (index from 1).</a:t>
            </a:r>
          </a:p>
          <a:p>
            <a:pPr lvl="2" eaLnBrk="1" hangingPunct="1"/>
            <a:r>
              <a:rPr lang="sv-SE" altLang="en-US" sz="2000" dirty="0" err="1"/>
              <a:t>Example</a:t>
            </a:r>
            <a:r>
              <a:rPr lang="sv-SE" altLang="en-US" sz="2000" dirty="0"/>
              <a:t>: </a:t>
            </a:r>
            <a:r>
              <a:rPr lang="sv-SE" altLang="en-US" sz="2000" b="1" dirty="0">
                <a:latin typeface="Courier New" charset="0"/>
              </a:rPr>
              <a:t/>
            </a:r>
            <a:br>
              <a:rPr lang="sv-SE" altLang="en-US" sz="2000" b="1" dirty="0">
                <a:latin typeface="Courier New" charset="0"/>
              </a:rPr>
            </a:br>
            <a:r>
              <a:rPr lang="sv-SE" altLang="en-US" sz="2000" b="1" dirty="0">
                <a:latin typeface="Courier New" charset="0"/>
              </a:rPr>
              <a:t/>
            </a:r>
            <a:br>
              <a:rPr lang="sv-SE" altLang="en-US" sz="2000" b="1" dirty="0">
                <a:latin typeface="Courier New" charset="0"/>
              </a:rPr>
            </a:br>
            <a:r>
              <a:rPr lang="sv-SE" altLang="en-US" sz="2000" dirty="0"/>
              <a:t> </a:t>
            </a:r>
            <a:r>
              <a:rPr lang="sv-SE" altLang="en-US" sz="2000" dirty="0" err="1"/>
              <a:t>returns</a:t>
            </a:r>
            <a:r>
              <a:rPr lang="sv-SE" altLang="en-US" sz="2000" dirty="0"/>
              <a:t> the </a:t>
            </a:r>
            <a:r>
              <a:rPr lang="sv-SE" altLang="en-US" sz="2000" dirty="0" err="1"/>
              <a:t>integer</a:t>
            </a:r>
            <a:r>
              <a:rPr lang="sv-SE" altLang="en-US" sz="2000" dirty="0"/>
              <a:t> </a:t>
            </a:r>
            <a:r>
              <a:rPr lang="sv-SE" altLang="en-US" sz="2000" dirty="0" err="1"/>
              <a:t>value</a:t>
            </a:r>
            <a:r>
              <a:rPr lang="sv-SE" altLang="en-US" sz="2000" dirty="0"/>
              <a:t> </a:t>
            </a:r>
            <a:r>
              <a:rPr lang="sv-SE" altLang="en-US" sz="2000" dirty="0" err="1"/>
              <a:t>of</a:t>
            </a:r>
            <a:r>
              <a:rPr lang="sv-SE" altLang="en-US" sz="2000" dirty="0"/>
              <a:t> the </a:t>
            </a:r>
            <a:r>
              <a:rPr lang="sv-SE" altLang="en-US" sz="2000" dirty="0" err="1"/>
              <a:t>first</a:t>
            </a:r>
            <a:r>
              <a:rPr lang="sv-SE" altLang="en-US" sz="2000" dirty="0"/>
              <a:t> </a:t>
            </a:r>
            <a:r>
              <a:rPr lang="sv-SE" altLang="en-US" sz="2000" dirty="0" err="1"/>
              <a:t>column</a:t>
            </a:r>
            <a:r>
              <a:rPr lang="sv-SE" altLang="en-US" sz="2000" dirty="0"/>
              <a:t> </a:t>
            </a:r>
            <a:r>
              <a:rPr lang="sv-SE" altLang="en-US" sz="2000" dirty="0" err="1"/>
              <a:t>of</a:t>
            </a:r>
            <a:r>
              <a:rPr lang="sv-SE" altLang="en-US" sz="2000" dirty="0"/>
              <a:t> the </a:t>
            </a:r>
            <a:r>
              <a:rPr lang="sv-SE" altLang="en-US" sz="2000" dirty="0" err="1"/>
              <a:t>current</a:t>
            </a:r>
            <a:r>
              <a:rPr lang="sv-SE" altLang="en-US" sz="2000" dirty="0"/>
              <a:t/>
            </a:r>
            <a:br>
              <a:rPr lang="sv-SE" altLang="en-US" sz="2000" dirty="0"/>
            </a:br>
            <a:r>
              <a:rPr lang="sv-SE" altLang="en-US" sz="2000" dirty="0"/>
              <a:t> </a:t>
            </a:r>
            <a:r>
              <a:rPr lang="sv-SE" altLang="en-US" sz="2000" dirty="0" err="1"/>
              <a:t>row</a:t>
            </a:r>
            <a:r>
              <a:rPr lang="sv-SE" altLang="en-US" sz="2000" dirty="0"/>
              <a:t> in the </a:t>
            </a:r>
            <a:r>
              <a:rPr lang="sv-SE" altLang="en-US" sz="2000" dirty="0" err="1"/>
              <a:t>result</a:t>
            </a:r>
            <a:r>
              <a:rPr lang="sv-SE" altLang="en-US" sz="2000" dirty="0"/>
              <a:t> set </a:t>
            </a:r>
            <a:r>
              <a:rPr lang="sv-SE" altLang="en-US" sz="2000" b="1" dirty="0" err="1">
                <a:latin typeface="Courier New" charset="0"/>
              </a:rPr>
              <a:t>rs</a:t>
            </a:r>
            <a:r>
              <a:rPr lang="sv-SE" altLang="en-US" sz="2000" dirty="0"/>
              <a:t>.</a:t>
            </a:r>
          </a:p>
        </p:txBody>
      </p:sp>
      <p:sp>
        <p:nvSpPr>
          <p:cNvPr id="57348" name="Text Box 4"/>
          <p:cNvSpPr txBox="1">
            <a:spLocks noChangeArrowheads="1"/>
          </p:cNvSpPr>
          <p:nvPr/>
        </p:nvSpPr>
        <p:spPr bwMode="auto">
          <a:xfrm>
            <a:off x="2987675" y="4149080"/>
            <a:ext cx="2022475"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v-SE" altLang="en-US" sz="2000" b="1">
                <a:latin typeface="Courier New" charset="0"/>
              </a:rPr>
              <a:t>rs.getInt(1)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sv-SE" altLang="en-US"/>
              <a:t>ResultSet is not a result set!</a:t>
            </a:r>
          </a:p>
        </p:txBody>
      </p:sp>
      <p:sp>
        <p:nvSpPr>
          <p:cNvPr id="58371" name="Rectangle 3"/>
          <p:cNvSpPr>
            <a:spLocks noGrp="1" noChangeArrowheads="1"/>
          </p:cNvSpPr>
          <p:nvPr>
            <p:ph type="body" idx="1"/>
          </p:nvPr>
        </p:nvSpPr>
        <p:spPr/>
        <p:txBody>
          <a:bodyPr/>
          <a:lstStyle/>
          <a:p>
            <a:pPr eaLnBrk="1" hangingPunct="1">
              <a:lnSpc>
                <a:spcPct val="90000"/>
              </a:lnSpc>
            </a:pPr>
            <a:r>
              <a:rPr lang="sv-SE" altLang="en-US" dirty="0" err="1"/>
              <a:t>Remember</a:t>
            </a:r>
            <a:r>
              <a:rPr lang="sv-SE" altLang="en-US" dirty="0"/>
              <a:t> a </a:t>
            </a:r>
            <a:r>
              <a:rPr lang="sv-SE" altLang="en-US" b="1" dirty="0" err="1">
                <a:latin typeface="Courier New" charset="0"/>
              </a:rPr>
              <a:t>ResultSet</a:t>
            </a:r>
            <a:r>
              <a:rPr lang="sv-SE" altLang="en-US" dirty="0"/>
              <a:t> is </a:t>
            </a:r>
            <a:r>
              <a:rPr lang="sv-SE" altLang="en-US" dirty="0" err="1"/>
              <a:t>more</a:t>
            </a:r>
            <a:r>
              <a:rPr lang="sv-SE" altLang="en-US" dirty="0"/>
              <a:t> like a cursor </a:t>
            </a:r>
            <a:r>
              <a:rPr lang="sv-SE" altLang="en-US" dirty="0" err="1"/>
              <a:t>than</a:t>
            </a:r>
            <a:r>
              <a:rPr lang="sv-SE" altLang="en-US" dirty="0"/>
              <a:t> an </a:t>
            </a:r>
            <a:r>
              <a:rPr lang="sv-SE" altLang="en-US" dirty="0" err="1"/>
              <a:t>actual</a:t>
            </a:r>
            <a:r>
              <a:rPr lang="sv-SE" altLang="en-US" dirty="0"/>
              <a:t> set – it is an interface to the </a:t>
            </a:r>
            <a:r>
              <a:rPr lang="sv-SE" altLang="en-US" dirty="0" err="1"/>
              <a:t>rows</a:t>
            </a:r>
            <a:r>
              <a:rPr lang="sv-SE" altLang="en-US" dirty="0"/>
              <a:t> in the </a:t>
            </a:r>
            <a:r>
              <a:rPr lang="sv-SE" altLang="en-US" dirty="0" err="1"/>
              <a:t>actual</a:t>
            </a:r>
            <a:r>
              <a:rPr lang="sv-SE" altLang="en-US" dirty="0"/>
              <a:t> </a:t>
            </a:r>
            <a:r>
              <a:rPr lang="sv-SE" altLang="en-US" dirty="0" err="1"/>
              <a:t>result</a:t>
            </a:r>
            <a:r>
              <a:rPr lang="sv-SE" altLang="en-US" dirty="0"/>
              <a:t> set.</a:t>
            </a:r>
          </a:p>
          <a:p>
            <a:pPr eaLnBrk="1" hangingPunct="1">
              <a:lnSpc>
                <a:spcPct val="90000"/>
              </a:lnSpc>
            </a:pPr>
            <a:r>
              <a:rPr lang="sv-SE" altLang="en-US" dirty="0"/>
              <a:t>A </a:t>
            </a:r>
            <a:r>
              <a:rPr lang="sv-SE" altLang="en-US" b="1" dirty="0">
                <a:latin typeface="Courier New" charset="0"/>
              </a:rPr>
              <a:t>Statement</a:t>
            </a:r>
            <a:r>
              <a:rPr lang="sv-SE" altLang="en-US" dirty="0"/>
              <a:t> </a:t>
            </a:r>
            <a:r>
              <a:rPr lang="sv-SE" altLang="en-US" dirty="0" err="1"/>
              <a:t>object</a:t>
            </a:r>
            <a:r>
              <a:rPr lang="sv-SE" altLang="en-US" dirty="0"/>
              <a:t> </a:t>
            </a:r>
            <a:r>
              <a:rPr lang="sv-SE" altLang="en-US" dirty="0" err="1"/>
              <a:t>can</a:t>
            </a:r>
            <a:r>
              <a:rPr lang="sv-SE" altLang="en-US" dirty="0"/>
              <a:t> </a:t>
            </a:r>
            <a:r>
              <a:rPr lang="sv-SE" altLang="en-US" dirty="0" err="1"/>
              <a:t>have</a:t>
            </a:r>
            <a:r>
              <a:rPr lang="sv-SE" altLang="en-US" dirty="0"/>
              <a:t> </a:t>
            </a:r>
            <a:r>
              <a:rPr lang="sv-SE" altLang="en-US" dirty="0" err="1"/>
              <a:t>one</a:t>
            </a:r>
            <a:r>
              <a:rPr lang="sv-SE" altLang="en-US" dirty="0"/>
              <a:t> </a:t>
            </a:r>
            <a:r>
              <a:rPr lang="sv-SE" altLang="en-US" dirty="0" err="1"/>
              <a:t>result</a:t>
            </a:r>
            <a:r>
              <a:rPr lang="sv-SE" altLang="en-US" dirty="0"/>
              <a:t> at a </a:t>
            </a:r>
            <a:r>
              <a:rPr lang="sv-SE" altLang="en-US" dirty="0" err="1"/>
              <a:t>time</a:t>
            </a:r>
            <a:r>
              <a:rPr lang="sv-SE" altLang="en-US" dirty="0"/>
              <a:t>. If the same </a:t>
            </a:r>
            <a:r>
              <a:rPr lang="sv-SE" altLang="en-US" b="1" dirty="0">
                <a:latin typeface="Courier New" charset="0"/>
              </a:rPr>
              <a:t>Statement</a:t>
            </a:r>
            <a:r>
              <a:rPr lang="sv-SE" altLang="en-US" dirty="0"/>
              <a:t> is </a:t>
            </a:r>
            <a:r>
              <a:rPr lang="sv-SE" altLang="en-US" dirty="0" err="1"/>
              <a:t>used</a:t>
            </a:r>
            <a:r>
              <a:rPr lang="sv-SE" altLang="en-US" dirty="0"/>
              <a:t> </a:t>
            </a:r>
            <a:r>
              <a:rPr lang="sv-SE" altLang="en-US" dirty="0" err="1"/>
              <a:t>again</a:t>
            </a:r>
            <a:r>
              <a:rPr lang="sv-SE" altLang="en-US" dirty="0"/>
              <a:t> for a new </a:t>
            </a:r>
            <a:r>
              <a:rPr lang="sv-SE" altLang="en-US" dirty="0" err="1"/>
              <a:t>query</a:t>
            </a:r>
            <a:r>
              <a:rPr lang="sv-SE" altLang="en-US" dirty="0"/>
              <a:t>, </a:t>
            </a:r>
            <a:r>
              <a:rPr lang="sv-SE" altLang="en-US" dirty="0" err="1"/>
              <a:t>any</a:t>
            </a:r>
            <a:r>
              <a:rPr lang="sv-SE" altLang="en-US" dirty="0"/>
              <a:t> </a:t>
            </a:r>
            <a:r>
              <a:rPr lang="sv-SE" altLang="en-US" dirty="0" err="1"/>
              <a:t>previous</a:t>
            </a:r>
            <a:r>
              <a:rPr lang="sv-SE" altLang="en-US" dirty="0"/>
              <a:t> </a:t>
            </a:r>
            <a:r>
              <a:rPr lang="sv-SE" altLang="en-US" b="1" dirty="0" err="1">
                <a:latin typeface="Courier New" charset="0"/>
              </a:rPr>
              <a:t>ResultSet</a:t>
            </a:r>
            <a:r>
              <a:rPr lang="sv-SE" altLang="en-US" dirty="0"/>
              <a:t> for </a:t>
            </a:r>
            <a:r>
              <a:rPr lang="sv-SE" altLang="en-US" dirty="0" err="1"/>
              <a:t>that</a:t>
            </a:r>
            <a:r>
              <a:rPr lang="sv-SE" altLang="en-US" dirty="0"/>
              <a:t> </a:t>
            </a:r>
            <a:r>
              <a:rPr lang="sv-SE" altLang="en-US" b="1" dirty="0">
                <a:latin typeface="Courier New" charset="0"/>
              </a:rPr>
              <a:t>Statement</a:t>
            </a:r>
            <a:r>
              <a:rPr lang="sv-SE" altLang="en-US" dirty="0"/>
              <a:t> </a:t>
            </a:r>
            <a:r>
              <a:rPr lang="sv-SE" altLang="en-US" dirty="0" err="1"/>
              <a:t>will</a:t>
            </a:r>
            <a:r>
              <a:rPr lang="sv-SE" altLang="en-US" dirty="0"/>
              <a:t> no </a:t>
            </a:r>
            <a:r>
              <a:rPr lang="sv-SE" altLang="en-US" dirty="0" err="1"/>
              <a:t>longer</a:t>
            </a:r>
            <a:r>
              <a:rPr lang="sv-SE" altLang="en-US" dirty="0"/>
              <a:t> </a:t>
            </a:r>
            <a:r>
              <a:rPr lang="sv-SE" altLang="en-US" dirty="0" err="1"/>
              <a:t>work</a:t>
            </a:r>
            <a:r>
              <a:rPr lang="sv-SE" altLang="en-US" dirty="0"/>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sv-SE" altLang="en-US"/>
              <a:t>Quiz!</a:t>
            </a:r>
          </a:p>
        </p:txBody>
      </p:sp>
      <p:sp>
        <p:nvSpPr>
          <p:cNvPr id="59395" name="Rectangle 3"/>
          <p:cNvSpPr>
            <a:spLocks noGrp="1" noChangeArrowheads="1"/>
          </p:cNvSpPr>
          <p:nvPr>
            <p:ph type="body" idx="1"/>
          </p:nvPr>
        </p:nvSpPr>
        <p:spPr>
          <a:xfrm>
            <a:off x="468313" y="1268413"/>
            <a:ext cx="8229600" cy="5068887"/>
          </a:xfrm>
          <a:solidFill>
            <a:schemeClr val="accent1"/>
          </a:solidFill>
          <a:ln>
            <a:solidFill>
              <a:schemeClr val="tx1"/>
            </a:solidFill>
            <a:miter lim="800000"/>
            <a:headEnd/>
            <a:tailEnd/>
          </a:ln>
        </p:spPr>
        <p:txBody>
          <a:bodyPr/>
          <a:lstStyle/>
          <a:p>
            <a:pPr eaLnBrk="1" hangingPunct="1">
              <a:buFontTx/>
              <a:buNone/>
            </a:pPr>
            <a:r>
              <a:rPr lang="sv-SE" altLang="en-US" sz="2800"/>
              <a:t>What will the result be?</a:t>
            </a:r>
          </a:p>
        </p:txBody>
      </p:sp>
      <p:sp>
        <p:nvSpPr>
          <p:cNvPr id="59396" name="Text Box 4"/>
          <p:cNvSpPr txBox="1">
            <a:spLocks noChangeArrowheads="1"/>
          </p:cNvSpPr>
          <p:nvPr/>
        </p:nvSpPr>
        <p:spPr bwMode="auto">
          <a:xfrm>
            <a:off x="684213" y="1844675"/>
            <a:ext cx="7704137"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b="1">
                <a:latin typeface="Courier New" charset="0"/>
              </a:rPr>
              <a:t>Statement myStmt = myCon.createStatement();</a:t>
            </a:r>
            <a:br>
              <a:rPr lang="sv-SE" altLang="en-US" sz="1800" b="1">
                <a:latin typeface="Courier New" charset="0"/>
              </a:rPr>
            </a:br>
            <a:r>
              <a:rPr lang="sv-SE" altLang="en-US" sz="1800" b="1">
                <a:latin typeface="Courier New" charset="0"/>
              </a:rPr>
              <a:t>ResultSet rs = </a:t>
            </a:r>
            <a:br>
              <a:rPr lang="sv-SE" altLang="en-US" sz="1800" b="1">
                <a:latin typeface="Courier New" charset="0"/>
              </a:rPr>
            </a:br>
            <a:r>
              <a:rPr lang="sv-SE" altLang="en-US" sz="1800" b="1">
                <a:latin typeface="Courier New" charset="0"/>
              </a:rPr>
              <a:t>  myStmt.executeQuery(”SELECT * FROM Courses”);</a:t>
            </a:r>
            <a:br>
              <a:rPr lang="sv-SE" altLang="en-US" sz="1800" b="1">
                <a:latin typeface="Courier New" charset="0"/>
              </a:rPr>
            </a:br>
            <a:r>
              <a:rPr lang="sv-SE" altLang="en-US" sz="1800" b="1">
                <a:latin typeface="Courier New" charset="0"/>
              </a:rPr>
              <a:t>while (rs.next()) {</a:t>
            </a:r>
            <a:br>
              <a:rPr lang="sv-SE" altLang="en-US" sz="1800" b="1">
                <a:latin typeface="Courier New" charset="0"/>
              </a:rPr>
            </a:br>
            <a:r>
              <a:rPr lang="sv-SE" altLang="en-US" sz="1800" b="1">
                <a:latin typeface="Courier New" charset="0"/>
              </a:rPr>
              <a:t>  String code = rs.getString(1);</a:t>
            </a:r>
            <a:br>
              <a:rPr lang="sv-SE" altLang="en-US" sz="1800" b="1">
                <a:latin typeface="Courier New" charset="0"/>
              </a:rPr>
            </a:br>
            <a:r>
              <a:rPr lang="sv-SE" altLang="en-US" sz="1800" b="1">
                <a:latin typeface="Courier New" charset="0"/>
              </a:rPr>
              <a:t>  String name = rs.getString(2);</a:t>
            </a:r>
            <a:br>
              <a:rPr lang="sv-SE" altLang="en-US" sz="1800" b="1">
                <a:latin typeface="Courier New" charset="0"/>
              </a:rPr>
            </a:br>
            <a:r>
              <a:rPr lang="sv-SE" altLang="en-US" sz="1800" b="1">
                <a:latin typeface="Courier New" charset="0"/>
              </a:rPr>
              <a:t>  System.out.println(name + ” (” + code + ”)”);</a:t>
            </a:r>
            <a:br>
              <a:rPr lang="sv-SE" altLang="en-US" sz="1800" b="1">
                <a:latin typeface="Courier New" charset="0"/>
              </a:rPr>
            </a:br>
            <a:r>
              <a:rPr lang="sv-SE" altLang="en-US" sz="1800" b="1">
                <a:latin typeface="Courier New" charset="0"/>
              </a:rPr>
              <a:t>  ResultSet rs2 = myStmt.executeQuery(</a:t>
            </a:r>
            <a:br>
              <a:rPr lang="sv-SE" altLang="en-US" sz="1800" b="1">
                <a:latin typeface="Courier New" charset="0"/>
              </a:rPr>
            </a:br>
            <a:r>
              <a:rPr lang="sv-SE" altLang="en-US" sz="1800" b="1">
                <a:latin typeface="Courier New" charset="0"/>
              </a:rPr>
              <a:t>    ”SELECT teacher FROM GivenCourses ” +</a:t>
            </a:r>
            <a:br>
              <a:rPr lang="sv-SE" altLang="en-US" sz="1800" b="1">
                <a:latin typeface="Courier New" charset="0"/>
              </a:rPr>
            </a:br>
            <a:r>
              <a:rPr lang="sv-SE" altLang="en-US" sz="1800" b="1">
                <a:latin typeface="Courier New" charset="0"/>
              </a:rPr>
              <a:t>    ”WHERE course = ’” + code + ”’”);</a:t>
            </a:r>
            <a:br>
              <a:rPr lang="sv-SE" altLang="en-US" sz="1800" b="1">
                <a:latin typeface="Courier New" charset="0"/>
              </a:rPr>
            </a:br>
            <a:r>
              <a:rPr lang="sv-SE" altLang="en-US" sz="1800" b="1">
                <a:latin typeface="Courier New" charset="0"/>
              </a:rPr>
              <a:t>  while (rs2.next())</a:t>
            </a:r>
            <a:br>
              <a:rPr lang="sv-SE" altLang="en-US" sz="1800" b="1">
                <a:latin typeface="Courier New" charset="0"/>
              </a:rPr>
            </a:br>
            <a:r>
              <a:rPr lang="sv-SE" altLang="en-US" sz="1800" b="1">
                <a:latin typeface="Courier New" charset="0"/>
              </a:rPr>
              <a:t>    System.out.println(” ” + rs2.getString(1));</a:t>
            </a:r>
            <a:br>
              <a:rPr lang="sv-SE" altLang="en-US" sz="1800" b="1">
                <a:latin typeface="Courier New" charset="0"/>
              </a:rPr>
            </a:br>
            <a:r>
              <a:rPr lang="sv-SE" altLang="en-US" sz="1800" b="1">
                <a:latin typeface="Courier New" charset="0"/>
              </a:rPr>
              <a:t>}</a:t>
            </a:r>
          </a:p>
        </p:txBody>
      </p:sp>
      <p:sp>
        <p:nvSpPr>
          <p:cNvPr id="50182" name="Text Box 6"/>
          <p:cNvSpPr txBox="1">
            <a:spLocks noChangeArrowheads="1"/>
          </p:cNvSpPr>
          <p:nvPr/>
        </p:nvSpPr>
        <p:spPr bwMode="auto">
          <a:xfrm>
            <a:off x="1476375" y="5300663"/>
            <a:ext cx="6192838"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a:t>Due to overuse of the same </a:t>
            </a:r>
            <a:r>
              <a:rPr lang="sv-SE" altLang="en-US" sz="1800" b="1">
                <a:latin typeface="Courier New" charset="0"/>
              </a:rPr>
              <a:t>Statement</a:t>
            </a:r>
            <a:r>
              <a:rPr lang="sv-SE" altLang="en-US" sz="1800"/>
              <a:t>, only the first course will be printed, with teachers. After the second query is executed, </a:t>
            </a:r>
            <a:r>
              <a:rPr lang="sv-SE" altLang="en-US" sz="1800" b="1">
                <a:latin typeface="Courier New" charset="0"/>
              </a:rPr>
              <a:t>rs.next()</a:t>
            </a:r>
            <a:r>
              <a:rPr lang="sv-SE" altLang="en-US" sz="1800"/>
              <a:t> will return false.</a:t>
            </a:r>
          </a:p>
        </p:txBody>
      </p:sp>
      <p:sp>
        <p:nvSpPr>
          <p:cNvPr id="2" name="Rectangle 1"/>
          <p:cNvSpPr/>
          <p:nvPr/>
        </p:nvSpPr>
        <p:spPr>
          <a:xfrm>
            <a:off x="7308106" y="3181254"/>
            <a:ext cx="1296144" cy="2000548"/>
          </a:xfrm>
          <a:prstGeom prst="rect">
            <a:avLst/>
          </a:prstGeom>
        </p:spPr>
        <p:txBody>
          <a:bodyPr wrap="square">
            <a:spAutoFit/>
          </a:bodyPr>
          <a:lstStyle/>
          <a:p>
            <a:pPr algn="ctr"/>
            <a:r>
              <a:rPr lang="en-US" sz="9600" b="1" dirty="0" smtClean="0">
                <a:solidFill>
                  <a:srgbClr val="FF0000"/>
                </a:solidFill>
                <a:latin typeface="Open Sans" charset="0"/>
              </a:rPr>
              <a:t>☠</a:t>
            </a:r>
          </a:p>
          <a:p>
            <a:pPr algn="ctr"/>
            <a:r>
              <a:rPr lang="en-US" sz="2800" b="1" dirty="0" err="1" smtClean="0">
                <a:solidFill>
                  <a:srgbClr val="FF0000"/>
                </a:solidFill>
                <a:latin typeface="Open Sans" charset="0"/>
              </a:rPr>
              <a:t>SQLi</a:t>
            </a:r>
            <a:r>
              <a:rPr lang="en-US" sz="2800" b="1" dirty="0" smtClean="0">
                <a:solidFill>
                  <a:srgbClr val="FF0000"/>
                </a:solidFill>
                <a:latin typeface="Open Sans" charset="0"/>
              </a:rPr>
              <a:t>!</a:t>
            </a:r>
            <a:endParaRPr lang="en-US" sz="2800" b="1" dirty="0">
              <a:solidFill>
                <a:srgbClr val="FF0000"/>
              </a:solidFill>
            </a:endParaRPr>
          </a:p>
        </p:txBody>
      </p:sp>
    </p:spTree>
    <p:extLst>
      <p:ext uri="{BB962C8B-B14F-4D97-AF65-F5344CB8AC3E}">
        <p14:creationId xmlns:p14="http://schemas.microsoft.com/office/powerpoint/2010/main" val="52231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sv-SE" altLang="en-US"/>
              <a:t>Two approaches</a:t>
            </a:r>
          </a:p>
        </p:txBody>
      </p:sp>
      <p:sp>
        <p:nvSpPr>
          <p:cNvPr id="60419" name="Rectangle 3"/>
          <p:cNvSpPr>
            <a:spLocks noGrp="1" noChangeArrowheads="1"/>
          </p:cNvSpPr>
          <p:nvPr>
            <p:ph type="body" idx="1"/>
          </p:nvPr>
        </p:nvSpPr>
        <p:spPr/>
        <p:txBody>
          <a:bodyPr/>
          <a:lstStyle/>
          <a:p>
            <a:pPr eaLnBrk="1" hangingPunct="1"/>
            <a:r>
              <a:rPr lang="sv-SE" altLang="en-US" sz="2800"/>
              <a:t>If we need information from more than one table, there are two different programming patterns for doing so:</a:t>
            </a:r>
          </a:p>
          <a:p>
            <a:pPr lvl="1" eaLnBrk="1" hangingPunct="1"/>
            <a:r>
              <a:rPr lang="sv-SE" altLang="en-US" sz="2400"/>
              <a:t>Joining tables in SQL</a:t>
            </a:r>
          </a:p>
          <a:p>
            <a:pPr lvl="2" eaLnBrk="1" hangingPunct="1"/>
            <a:r>
              <a:rPr lang="sv-SE" altLang="en-US" sz="2000"/>
              <a:t>Join all the tables that we want the information from in a single query (like we would in SQL), get one large result set back, and use a ResultSet to iterate through this data.</a:t>
            </a:r>
          </a:p>
          <a:p>
            <a:pPr lvl="1" eaLnBrk="1" hangingPunct="1"/>
            <a:r>
              <a:rPr lang="sv-SE" altLang="en-US" sz="2400"/>
              <a:t>Use nested queries in Java</a:t>
            </a:r>
          </a:p>
          <a:p>
            <a:pPr lvl="2" eaLnBrk="1" hangingPunct="1"/>
            <a:r>
              <a:rPr lang="sv-SE" altLang="en-US" sz="2000"/>
              <a:t>Do a simple query on a single table, iterate through the result, and for each resulting row issue a new query to the database (like in the example on the previous page, but without the error).</a:t>
            </a:r>
          </a:p>
        </p:txBody>
      </p:sp>
    </p:spTree>
    <p:extLst>
      <p:ext uri="{BB962C8B-B14F-4D97-AF65-F5344CB8AC3E}">
        <p14:creationId xmlns:p14="http://schemas.microsoft.com/office/powerpoint/2010/main" val="1747883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468313" y="549275"/>
            <a:ext cx="8229600" cy="863600"/>
          </a:xfrm>
        </p:spPr>
        <p:txBody>
          <a:bodyPr/>
          <a:lstStyle/>
          <a:p>
            <a:pPr eaLnBrk="1" hangingPunct="1">
              <a:buFontTx/>
              <a:buNone/>
            </a:pPr>
            <a:r>
              <a:rPr lang="sv-SE" altLang="en-US" sz="2800"/>
              <a:t>Example: Joining in SQL</a:t>
            </a:r>
          </a:p>
        </p:txBody>
      </p:sp>
      <p:sp>
        <p:nvSpPr>
          <p:cNvPr id="61443" name="Text Box 4"/>
          <p:cNvSpPr txBox="1">
            <a:spLocks noChangeArrowheads="1"/>
          </p:cNvSpPr>
          <p:nvPr/>
        </p:nvSpPr>
        <p:spPr bwMode="auto">
          <a:xfrm>
            <a:off x="684213" y="1268413"/>
            <a:ext cx="7704137"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b="1">
                <a:latin typeface="Courier New" charset="0"/>
              </a:rPr>
              <a:t>Statement myStmt = myCon.createStatement();</a:t>
            </a:r>
            <a:br>
              <a:rPr lang="sv-SE" altLang="en-US" sz="1800" b="1">
                <a:latin typeface="Courier New" charset="0"/>
              </a:rPr>
            </a:br>
            <a:r>
              <a:rPr lang="sv-SE" altLang="en-US" sz="1800" b="1">
                <a:latin typeface="Courier New" charset="0"/>
              </a:rPr>
              <a:t>ResultSet rs = </a:t>
            </a:r>
            <a:br>
              <a:rPr lang="sv-SE" altLang="en-US" sz="1800" b="1">
                <a:latin typeface="Courier New" charset="0"/>
              </a:rPr>
            </a:br>
            <a:r>
              <a:rPr lang="sv-SE" altLang="en-US" sz="1800" b="1">
                <a:latin typeface="Courier New" charset="0"/>
              </a:rPr>
              <a:t>  myStmt.executeQuery(</a:t>
            </a:r>
            <a:br>
              <a:rPr lang="sv-SE" altLang="en-US" sz="1800" b="1">
                <a:latin typeface="Courier New" charset="0"/>
              </a:rPr>
            </a:br>
            <a:r>
              <a:rPr lang="sv-SE" altLang="en-US" sz="1800" b="1">
                <a:latin typeface="Courier New" charset="0"/>
              </a:rPr>
              <a:t>    ”SELECT code, name, period, teacher ” +</a:t>
            </a:r>
            <a:br>
              <a:rPr lang="sv-SE" altLang="en-US" sz="1800" b="1">
                <a:latin typeface="Courier New" charset="0"/>
              </a:rPr>
            </a:br>
            <a:r>
              <a:rPr lang="sv-SE" altLang="en-US" sz="1800" b="1">
                <a:latin typeface="Courier New" charset="0"/>
              </a:rPr>
              <a:t>    ”FROM Courses, GivenCourses ” +</a:t>
            </a:r>
            <a:br>
              <a:rPr lang="sv-SE" altLang="en-US" sz="1800" b="1">
                <a:latin typeface="Courier New" charset="0"/>
              </a:rPr>
            </a:br>
            <a:r>
              <a:rPr lang="sv-SE" altLang="en-US" sz="1800" b="1">
                <a:latin typeface="Courier New" charset="0"/>
              </a:rPr>
              <a:t>    ”WHERE code = course ” +</a:t>
            </a:r>
            <a:br>
              <a:rPr lang="sv-SE" altLang="en-US" sz="1800" b="1">
                <a:latin typeface="Courier New" charset="0"/>
              </a:rPr>
            </a:br>
            <a:r>
              <a:rPr lang="sv-SE" altLang="en-US" sz="1800" b="1">
                <a:latin typeface="Courier New" charset="0"/>
              </a:rPr>
              <a:t>    ”ORDER BY code, period”);</a:t>
            </a:r>
            <a:br>
              <a:rPr lang="sv-SE" altLang="en-US" sz="1800" b="1">
                <a:latin typeface="Courier New" charset="0"/>
              </a:rPr>
            </a:br>
            <a:r>
              <a:rPr lang="sv-SE" altLang="en-US" sz="1800" b="1">
                <a:latin typeface="Courier New" charset="0"/>
              </a:rPr>
              <a:t/>
            </a:r>
            <a:br>
              <a:rPr lang="sv-SE" altLang="en-US" sz="1800" b="1">
                <a:latin typeface="Courier New" charset="0"/>
              </a:rPr>
            </a:br>
            <a:r>
              <a:rPr lang="sv-SE" altLang="en-US" sz="1800" b="1">
                <a:latin typeface="Courier New" charset="0"/>
              </a:rPr>
              <a:t>String currentCourse, course;</a:t>
            </a:r>
            <a:br>
              <a:rPr lang="sv-SE" altLang="en-US" sz="1800" b="1">
                <a:latin typeface="Courier New" charset="0"/>
              </a:rPr>
            </a:br>
            <a:r>
              <a:rPr lang="sv-SE" altLang="en-US" sz="1800" b="1">
                <a:latin typeface="Courier New" charset="0"/>
              </a:rPr>
              <a:t>while (rs.next()) {</a:t>
            </a:r>
            <a:br>
              <a:rPr lang="sv-SE" altLang="en-US" sz="1800" b="1">
                <a:latin typeface="Courier New" charset="0"/>
              </a:rPr>
            </a:br>
            <a:r>
              <a:rPr lang="sv-SE" altLang="en-US" sz="1800" b="1">
                <a:latin typeface="Courier New" charset="0"/>
              </a:rPr>
              <a:t>  course = rs.getString(1);</a:t>
            </a:r>
            <a:br>
              <a:rPr lang="sv-SE" altLang="en-US" sz="1800" b="1">
                <a:latin typeface="Courier New" charset="0"/>
              </a:rPr>
            </a:br>
            <a:r>
              <a:rPr lang="sv-SE" altLang="en-US" sz="1800" b="1">
                <a:latin typeface="Courier New" charset="0"/>
              </a:rPr>
              <a:t>  if (!course.equals(currentCourse))</a:t>
            </a:r>
            <a:br>
              <a:rPr lang="sv-SE" altLang="en-US" sz="1800" b="1">
                <a:latin typeface="Courier New" charset="0"/>
              </a:rPr>
            </a:br>
            <a:r>
              <a:rPr lang="sv-SE" altLang="en-US" sz="1800" b="1">
                <a:latin typeface="Courier New" charset="0"/>
              </a:rPr>
              <a:t>    System.out.println(rs.getString(2));</a:t>
            </a:r>
            <a:br>
              <a:rPr lang="sv-SE" altLang="en-US" sz="1800" b="1">
                <a:latin typeface="Courier New" charset="0"/>
              </a:rPr>
            </a:br>
            <a:r>
              <a:rPr lang="sv-SE" altLang="en-US" sz="1800" b="1">
                <a:latin typeface="Courier New" charset="0"/>
              </a:rPr>
              <a:t>  System.out.println(”  Period ” + rs.getInt(3) +</a:t>
            </a:r>
            <a:br>
              <a:rPr lang="sv-SE" altLang="en-US" sz="1800" b="1">
                <a:latin typeface="Courier New" charset="0"/>
              </a:rPr>
            </a:br>
            <a:r>
              <a:rPr lang="sv-SE" altLang="en-US" sz="1800" b="1">
                <a:latin typeface="Courier New" charset="0"/>
              </a:rPr>
              <a:t>			 ”: ” + rs.getString(4));</a:t>
            </a:r>
            <a:br>
              <a:rPr lang="sv-SE" altLang="en-US" sz="1800" b="1">
                <a:latin typeface="Courier New" charset="0"/>
              </a:rPr>
            </a:br>
            <a:r>
              <a:rPr lang="sv-SE" altLang="en-US" sz="1800" b="1">
                <a:latin typeface="Courier New" charset="0"/>
              </a:rPr>
              <a:t>  currentCourse = course;</a:t>
            </a:r>
            <a:br>
              <a:rPr lang="sv-SE" altLang="en-US" sz="1800" b="1">
                <a:latin typeface="Courier New" charset="0"/>
              </a:rPr>
            </a:br>
            <a:r>
              <a:rPr lang="sv-SE" altLang="en-US" sz="1800" b="1">
                <a:latin typeface="Courier New" charset="0"/>
              </a:rPr>
              <a:t>}</a:t>
            </a:r>
          </a:p>
        </p:txBody>
      </p:sp>
      <p:sp>
        <p:nvSpPr>
          <p:cNvPr id="51206" name="AutoShape 6"/>
          <p:cNvSpPr>
            <a:spLocks noChangeArrowheads="1"/>
          </p:cNvSpPr>
          <p:nvPr/>
        </p:nvSpPr>
        <p:spPr bwMode="auto">
          <a:xfrm>
            <a:off x="5508625" y="2924175"/>
            <a:ext cx="3167063" cy="1008063"/>
          </a:xfrm>
          <a:prstGeom prst="wedgeRectCallout">
            <a:avLst>
              <a:gd name="adj1" fmla="val -56116"/>
              <a:gd name="adj2" fmla="val 79921"/>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Compare with previous row to see if this is a new course. If it is, print its name.</a:t>
            </a:r>
          </a:p>
        </p:txBody>
      </p:sp>
      <p:sp>
        <p:nvSpPr>
          <p:cNvPr id="51207" name="Rectangle 7"/>
          <p:cNvSpPr>
            <a:spLocks noChangeArrowheads="1"/>
          </p:cNvSpPr>
          <p:nvPr/>
        </p:nvSpPr>
        <p:spPr bwMode="auto">
          <a:xfrm>
            <a:off x="971550" y="4365625"/>
            <a:ext cx="6337300" cy="503238"/>
          </a:xfrm>
          <a:prstGeom prst="rect">
            <a:avLst/>
          </a:prstGeom>
          <a:noFill/>
          <a:ln w="38100">
            <a:solidFill>
              <a:schemeClr val="accent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252152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p:bldP spid="512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468313" y="549275"/>
            <a:ext cx="8229600" cy="863600"/>
          </a:xfrm>
        </p:spPr>
        <p:txBody>
          <a:bodyPr/>
          <a:lstStyle/>
          <a:p>
            <a:pPr eaLnBrk="1" hangingPunct="1">
              <a:buFontTx/>
              <a:buNone/>
            </a:pPr>
            <a:r>
              <a:rPr lang="sv-SE" altLang="en-US" sz="2800"/>
              <a:t>Example: Using nested queries in Java</a:t>
            </a:r>
          </a:p>
        </p:txBody>
      </p:sp>
      <p:sp>
        <p:nvSpPr>
          <p:cNvPr id="63491" name="Text Box 3"/>
          <p:cNvSpPr txBox="1">
            <a:spLocks noChangeArrowheads="1"/>
          </p:cNvSpPr>
          <p:nvPr/>
        </p:nvSpPr>
        <p:spPr bwMode="auto">
          <a:xfrm>
            <a:off x="179388" y="1125538"/>
            <a:ext cx="8785225"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b="1">
                <a:latin typeface="Courier New" charset="0"/>
              </a:rPr>
              <a:t>Statement cStmt = myCon.createStatement();</a:t>
            </a:r>
            <a:br>
              <a:rPr lang="sv-SE" altLang="en-US" sz="1800" b="1">
                <a:latin typeface="Courier New" charset="0"/>
              </a:rPr>
            </a:br>
            <a:r>
              <a:rPr lang="sv-SE" altLang="en-US" sz="1800" b="1">
                <a:latin typeface="Courier New" charset="0"/>
              </a:rPr>
              <a:t>Statement gcStmt = myCon.createStatement();</a:t>
            </a:r>
            <a:br>
              <a:rPr lang="sv-SE" altLang="en-US" sz="1800" b="1">
                <a:latin typeface="Courier New" charset="0"/>
              </a:rPr>
            </a:br>
            <a:r>
              <a:rPr lang="sv-SE" altLang="en-US" sz="1800" b="1">
                <a:latin typeface="Courier New" charset="0"/>
              </a:rPr>
              <a:t>ResultSet courses = cStmt.executeQuery(</a:t>
            </a:r>
            <a:br>
              <a:rPr lang="sv-SE" altLang="en-US" sz="1800" b="1">
                <a:latin typeface="Courier New" charset="0"/>
              </a:rPr>
            </a:br>
            <a:r>
              <a:rPr lang="sv-SE" altLang="en-US" sz="1800" b="1">
                <a:latin typeface="Courier New" charset="0"/>
              </a:rPr>
              <a:t>    ”SELECT code, name ” +</a:t>
            </a:r>
            <a:br>
              <a:rPr lang="sv-SE" altLang="en-US" sz="1800" b="1">
                <a:latin typeface="Courier New" charset="0"/>
              </a:rPr>
            </a:br>
            <a:r>
              <a:rPr lang="sv-SE" altLang="en-US" sz="1800" b="1">
                <a:latin typeface="Courier New" charset="0"/>
              </a:rPr>
              <a:t>    ”FROM Courses ” +</a:t>
            </a:r>
            <a:br>
              <a:rPr lang="sv-SE" altLang="en-US" sz="1800" b="1">
                <a:latin typeface="Courier New" charset="0"/>
              </a:rPr>
            </a:br>
            <a:r>
              <a:rPr lang="sv-SE" altLang="en-US" sz="1800" b="1">
                <a:latin typeface="Courier New" charset="0"/>
              </a:rPr>
              <a:t>    ”ORDER BY code”);</a:t>
            </a:r>
            <a:br>
              <a:rPr lang="sv-SE" altLang="en-US" sz="1800" b="1">
                <a:latin typeface="Courier New" charset="0"/>
              </a:rPr>
            </a:br>
            <a:r>
              <a:rPr lang="sv-SE" altLang="en-US" sz="1800" b="1">
                <a:latin typeface="Courier New" charset="0"/>
              </a:rPr>
              <a:t/>
            </a:r>
            <a:br>
              <a:rPr lang="sv-SE" altLang="en-US" sz="1800" b="1">
                <a:latin typeface="Courier New" charset="0"/>
              </a:rPr>
            </a:br>
            <a:r>
              <a:rPr lang="sv-SE" altLang="en-US" sz="1800" b="1">
                <a:latin typeface="Courier New" charset="0"/>
              </a:rPr>
              <a:t>while (courses.next()) {</a:t>
            </a:r>
            <a:br>
              <a:rPr lang="sv-SE" altLang="en-US" sz="1800" b="1">
                <a:latin typeface="Courier New" charset="0"/>
              </a:rPr>
            </a:br>
            <a:r>
              <a:rPr lang="sv-SE" altLang="en-US" sz="1800" b="1">
                <a:latin typeface="Courier New" charset="0"/>
              </a:rPr>
              <a:t>  String course = courses.getString(1); </a:t>
            </a:r>
            <a:br>
              <a:rPr lang="sv-SE" altLang="en-US" sz="1800" b="1">
                <a:latin typeface="Courier New" charset="0"/>
              </a:rPr>
            </a:br>
            <a:r>
              <a:rPr lang="sv-SE" altLang="en-US" sz="1800" b="1">
                <a:latin typeface="Courier New" charset="0"/>
              </a:rPr>
              <a:t>  System.out.println(courses.getString(2));</a:t>
            </a:r>
            <a:br>
              <a:rPr lang="sv-SE" altLang="en-US" sz="1800" b="1">
                <a:latin typeface="Courier New" charset="0"/>
              </a:rPr>
            </a:br>
            <a:r>
              <a:rPr lang="sv-SE" altLang="en-US" sz="1800" b="1">
                <a:latin typeface="Courier New" charset="0"/>
              </a:rPr>
              <a:t>  ResultSet gcourses = gcStmt.executeQuery(</a:t>
            </a:r>
            <a:br>
              <a:rPr lang="sv-SE" altLang="en-US" sz="1800" b="1">
                <a:latin typeface="Courier New" charset="0"/>
              </a:rPr>
            </a:br>
            <a:r>
              <a:rPr lang="sv-SE" altLang="en-US" sz="1800" b="1">
                <a:latin typeface="Courier New" charset="0"/>
              </a:rPr>
              <a:t>      ”SELECT period, teacher ” +</a:t>
            </a:r>
            <a:br>
              <a:rPr lang="sv-SE" altLang="en-US" sz="1800" b="1">
                <a:latin typeface="Courier New" charset="0"/>
              </a:rPr>
            </a:br>
            <a:r>
              <a:rPr lang="sv-SE" altLang="en-US" sz="1800" b="1">
                <a:latin typeface="Courier New" charset="0"/>
              </a:rPr>
              <a:t>      ”FROM GivenCourses</a:t>
            </a:r>
            <a:br>
              <a:rPr lang="sv-SE" altLang="en-US" sz="1800" b="1">
                <a:latin typeface="Courier New" charset="0"/>
              </a:rPr>
            </a:br>
            <a:r>
              <a:rPr lang="sv-SE" altLang="en-US" sz="1800" b="1">
                <a:latin typeface="Courier New" charset="0"/>
              </a:rPr>
              <a:t>      ”WHERE course = ’” + course + ”’ ” +</a:t>
            </a:r>
            <a:br>
              <a:rPr lang="sv-SE" altLang="en-US" sz="1800" b="1">
                <a:latin typeface="Courier New" charset="0"/>
              </a:rPr>
            </a:br>
            <a:r>
              <a:rPr lang="sv-SE" altLang="en-US" sz="1800" b="1">
                <a:latin typeface="Courier New" charset="0"/>
              </a:rPr>
              <a:t>      ”ORDER BY period”);</a:t>
            </a:r>
            <a:br>
              <a:rPr lang="sv-SE" altLang="en-US" sz="1800" b="1">
                <a:latin typeface="Courier New" charset="0"/>
              </a:rPr>
            </a:br>
            <a:r>
              <a:rPr lang="sv-SE" altLang="en-US" sz="1800" b="1">
                <a:latin typeface="Courier New" charset="0"/>
              </a:rPr>
              <a:t>  while (gcourses.next()) {</a:t>
            </a:r>
            <a:br>
              <a:rPr lang="sv-SE" altLang="en-US" sz="1800" b="1">
                <a:latin typeface="Courier New" charset="0"/>
              </a:rPr>
            </a:br>
            <a:r>
              <a:rPr lang="sv-SE" altLang="en-US" sz="1800" b="1">
                <a:latin typeface="Courier New" charset="0"/>
              </a:rPr>
              <a:t>    System.out.println(”  Period ” + gcourses.getInt(1) +</a:t>
            </a:r>
            <a:br>
              <a:rPr lang="sv-SE" altLang="en-US" sz="1800" b="1">
                <a:latin typeface="Courier New" charset="0"/>
              </a:rPr>
            </a:br>
            <a:r>
              <a:rPr lang="sv-SE" altLang="en-US" sz="1800" b="1">
                <a:latin typeface="Courier New" charset="0"/>
              </a:rPr>
              <a:t>			   ”: ” + gcourses.getString(2));</a:t>
            </a:r>
            <a:br>
              <a:rPr lang="sv-SE" altLang="en-US" sz="1800" b="1">
                <a:latin typeface="Courier New" charset="0"/>
              </a:rPr>
            </a:br>
            <a:r>
              <a:rPr lang="sv-SE" altLang="en-US" sz="1800" b="1">
                <a:latin typeface="Courier New" charset="0"/>
              </a:rPr>
              <a:t>  }</a:t>
            </a:r>
            <a:br>
              <a:rPr lang="sv-SE" altLang="en-US" sz="1800" b="1">
                <a:latin typeface="Courier New" charset="0"/>
              </a:rPr>
            </a:br>
            <a:r>
              <a:rPr lang="sv-SE" altLang="en-US" sz="1800" b="1">
                <a:latin typeface="Courier New" charset="0"/>
              </a:rPr>
              <a:t>}</a:t>
            </a:r>
          </a:p>
        </p:txBody>
      </p:sp>
      <p:sp>
        <p:nvSpPr>
          <p:cNvPr id="53252" name="AutoShape 4"/>
          <p:cNvSpPr>
            <a:spLocks noChangeArrowheads="1"/>
          </p:cNvSpPr>
          <p:nvPr/>
        </p:nvSpPr>
        <p:spPr bwMode="auto">
          <a:xfrm>
            <a:off x="7019925" y="4005263"/>
            <a:ext cx="1943100" cy="1511300"/>
          </a:xfrm>
          <a:prstGeom prst="wedgeRectCallout">
            <a:avLst>
              <a:gd name="adj1" fmla="val -78676"/>
              <a:gd name="adj2" fmla="val -22583"/>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Find the given courses for each course separately with an inner query.</a:t>
            </a:r>
          </a:p>
        </p:txBody>
      </p:sp>
      <p:sp>
        <p:nvSpPr>
          <p:cNvPr id="53255" name="Rectangle 7"/>
          <p:cNvSpPr>
            <a:spLocks noChangeArrowheads="1"/>
          </p:cNvSpPr>
          <p:nvPr/>
        </p:nvSpPr>
        <p:spPr bwMode="auto">
          <a:xfrm>
            <a:off x="755650" y="4221163"/>
            <a:ext cx="5616575" cy="1079500"/>
          </a:xfrm>
          <a:prstGeom prst="rect">
            <a:avLst/>
          </a:prstGeom>
          <a:noFill/>
          <a:ln w="38100">
            <a:solidFill>
              <a:schemeClr val="accent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 name="Rectangle 5"/>
          <p:cNvSpPr/>
          <p:nvPr/>
        </p:nvSpPr>
        <p:spPr>
          <a:xfrm>
            <a:off x="7308304" y="1148747"/>
            <a:ext cx="1296144" cy="2000548"/>
          </a:xfrm>
          <a:prstGeom prst="rect">
            <a:avLst/>
          </a:prstGeom>
        </p:spPr>
        <p:txBody>
          <a:bodyPr wrap="square">
            <a:spAutoFit/>
          </a:bodyPr>
          <a:lstStyle/>
          <a:p>
            <a:pPr algn="ctr"/>
            <a:r>
              <a:rPr lang="en-US" sz="9600" b="1" dirty="0" smtClean="0">
                <a:solidFill>
                  <a:srgbClr val="FF0000"/>
                </a:solidFill>
                <a:latin typeface="Open Sans" charset="0"/>
              </a:rPr>
              <a:t>☠</a:t>
            </a:r>
          </a:p>
          <a:p>
            <a:pPr algn="ctr"/>
            <a:r>
              <a:rPr lang="en-US" sz="2800" b="1" dirty="0" err="1" smtClean="0">
                <a:solidFill>
                  <a:srgbClr val="FF0000"/>
                </a:solidFill>
                <a:latin typeface="Open Sans" charset="0"/>
              </a:rPr>
              <a:t>SQLi</a:t>
            </a:r>
            <a:r>
              <a:rPr lang="en-US" sz="2800" b="1" dirty="0" smtClean="0">
                <a:solidFill>
                  <a:srgbClr val="FF0000"/>
                </a:solidFill>
                <a:latin typeface="Open Sans" charset="0"/>
              </a:rPr>
              <a:t>!</a:t>
            </a:r>
            <a:endParaRPr lang="en-US" sz="2800" b="1" dirty="0">
              <a:solidFill>
                <a:srgbClr val="FF0000"/>
              </a:solidFill>
            </a:endParaRPr>
          </a:p>
        </p:txBody>
      </p:sp>
    </p:spTree>
    <p:extLst>
      <p:ext uri="{BB962C8B-B14F-4D97-AF65-F5344CB8AC3E}">
        <p14:creationId xmlns:p14="http://schemas.microsoft.com/office/powerpoint/2010/main" val="1973589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2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P spid="5325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sv-SE" altLang="en-US"/>
              <a:t>Comparison</a:t>
            </a:r>
          </a:p>
        </p:txBody>
      </p:sp>
      <p:sp>
        <p:nvSpPr>
          <p:cNvPr id="65539" name="Rectangle 3"/>
          <p:cNvSpPr>
            <a:spLocks noGrp="1" noChangeArrowheads="1"/>
          </p:cNvSpPr>
          <p:nvPr>
            <p:ph type="body" idx="1"/>
          </p:nvPr>
        </p:nvSpPr>
        <p:spPr>
          <a:xfrm>
            <a:off x="457200" y="1412875"/>
            <a:ext cx="8229600" cy="5111750"/>
          </a:xfrm>
        </p:spPr>
        <p:txBody>
          <a:bodyPr/>
          <a:lstStyle/>
          <a:p>
            <a:pPr eaLnBrk="1" hangingPunct="1"/>
            <a:r>
              <a:rPr lang="sv-SE" altLang="en-US" sz="2800"/>
              <a:t>Joining in SQL</a:t>
            </a:r>
          </a:p>
          <a:p>
            <a:pPr lvl="1" eaLnBrk="1" hangingPunct="1"/>
            <a:r>
              <a:rPr lang="sv-SE" altLang="en-US" sz="2400"/>
              <a:t>Requires only a single query.</a:t>
            </a:r>
          </a:p>
          <a:p>
            <a:pPr lvl="1" eaLnBrk="1" hangingPunct="1"/>
            <a:r>
              <a:rPr lang="sv-SE" altLang="en-US" sz="2400"/>
              <a:t>Everything done in the DBMS, which is good at optimising.</a:t>
            </a:r>
          </a:p>
          <a:p>
            <a:pPr eaLnBrk="1" hangingPunct="1"/>
            <a:r>
              <a:rPr lang="sv-SE" altLang="en-US" sz="2800"/>
              <a:t>Nested queries</a:t>
            </a:r>
          </a:p>
          <a:p>
            <a:pPr lvl="1" eaLnBrk="1" hangingPunct="1"/>
            <a:r>
              <a:rPr lang="sv-SE" altLang="en-US" sz="2400"/>
              <a:t>Many queries to send to the DBMS</a:t>
            </a:r>
          </a:p>
          <a:p>
            <a:pPr lvl="2" eaLnBrk="1" hangingPunct="1"/>
            <a:r>
              <a:rPr lang="sv-SE" altLang="en-US" sz="2000"/>
              <a:t>communications/network overhead</a:t>
            </a:r>
          </a:p>
          <a:p>
            <a:pPr lvl="2" eaLnBrk="1" hangingPunct="1"/>
            <a:r>
              <a:rPr lang="sv-SE" altLang="en-US" sz="2000"/>
              <a:t>compile and optimise many similar queries</a:t>
            </a:r>
          </a:p>
          <a:p>
            <a:pPr lvl="1" eaLnBrk="1" hangingPunct="1"/>
            <a:r>
              <a:rPr lang="sv-SE" altLang="en-US" sz="2400"/>
              <a:t>Logic done in Java, which means optimisations must be done by hand.</a:t>
            </a:r>
          </a:p>
          <a:p>
            <a:pPr lvl="1" eaLnBrk="1" hangingPunct="1"/>
            <a:r>
              <a:rPr lang="sv-SE" altLang="en-US" sz="2400"/>
              <a:t>Limits what can be done by the DBMS optimiser.</a:t>
            </a:r>
          </a:p>
          <a:p>
            <a:pPr lvl="1" eaLnBrk="1" hangingPunct="1">
              <a:buFontTx/>
              <a:buNone/>
            </a:pPr>
            <a:endParaRPr lang="sv-SE" altLang="en-US" sz="2400"/>
          </a:p>
        </p:txBody>
      </p:sp>
    </p:spTree>
    <p:extLst>
      <p:ext uri="{BB962C8B-B14F-4D97-AF65-F5344CB8AC3E}">
        <p14:creationId xmlns:p14="http://schemas.microsoft.com/office/powerpoint/2010/main" val="626131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sv-SE" altLang="en-US" dirty="0" smtClean="0"/>
              <a:t>Push </a:t>
            </a:r>
            <a:r>
              <a:rPr lang="sv-SE" altLang="en-US" dirty="0" err="1" smtClean="0"/>
              <a:t>complexity</a:t>
            </a:r>
            <a:r>
              <a:rPr lang="sv-SE" altLang="en-US" dirty="0" smtClean="0"/>
              <a:t> to DBMS</a:t>
            </a:r>
            <a:endParaRPr lang="sv-SE" altLang="en-US" dirty="0"/>
          </a:p>
        </p:txBody>
      </p:sp>
      <p:sp>
        <p:nvSpPr>
          <p:cNvPr id="65539" name="Rectangle 3"/>
          <p:cNvSpPr>
            <a:spLocks noGrp="1" noChangeArrowheads="1"/>
          </p:cNvSpPr>
          <p:nvPr>
            <p:ph type="body" idx="1"/>
          </p:nvPr>
        </p:nvSpPr>
        <p:spPr>
          <a:xfrm>
            <a:off x="457200" y="4653136"/>
            <a:ext cx="8229600" cy="1871489"/>
          </a:xfrm>
        </p:spPr>
        <p:txBody>
          <a:bodyPr/>
          <a:lstStyle/>
          <a:p>
            <a:pPr marL="514350" indent="-457200" eaLnBrk="1" hangingPunct="1"/>
            <a:r>
              <a:rPr lang="sv-SE" altLang="en-US" sz="2000" dirty="0" smtClean="0"/>
              <a:t>CPUs </a:t>
            </a:r>
            <a:r>
              <a:rPr lang="sv-SE" altLang="en-US" sz="2000" dirty="0" err="1" smtClean="0"/>
              <a:t>are</a:t>
            </a:r>
            <a:r>
              <a:rPr lang="sv-SE" altLang="en-US" sz="2000" dirty="0" smtClean="0"/>
              <a:t> fast (</a:t>
            </a:r>
            <a:r>
              <a:rPr lang="sv-SE" altLang="en-US" sz="2000" dirty="0" err="1" smtClean="0"/>
              <a:t>nanoseconds</a:t>
            </a:r>
            <a:r>
              <a:rPr lang="sv-SE" altLang="en-US" sz="2000" dirty="0" smtClean="0"/>
              <a:t> per </a:t>
            </a:r>
            <a:r>
              <a:rPr lang="sv-SE" altLang="en-US" sz="2000" dirty="0" err="1" smtClean="0"/>
              <a:t>instruction</a:t>
            </a:r>
            <a:r>
              <a:rPr lang="sv-SE" altLang="en-US" sz="2000" dirty="0" smtClean="0"/>
              <a:t>)</a:t>
            </a:r>
          </a:p>
          <a:p>
            <a:pPr marL="514350" indent="-457200" eaLnBrk="1" hangingPunct="1"/>
            <a:r>
              <a:rPr lang="sv-SE" altLang="en-US" sz="2000" dirty="0" err="1" smtClean="0"/>
              <a:t>Network</a:t>
            </a:r>
            <a:r>
              <a:rPr lang="sv-SE" altLang="en-US" sz="2000" dirty="0" smtClean="0"/>
              <a:t> </a:t>
            </a:r>
            <a:r>
              <a:rPr lang="sv-SE" altLang="en-US" sz="2000" dirty="0" err="1" smtClean="0"/>
              <a:t>communication</a:t>
            </a:r>
            <a:r>
              <a:rPr lang="sv-SE" altLang="en-US" sz="2000" dirty="0" smtClean="0"/>
              <a:t> is </a:t>
            </a:r>
            <a:r>
              <a:rPr lang="sv-SE" altLang="en-US" sz="2000" dirty="0" err="1" smtClean="0"/>
              <a:t>slow</a:t>
            </a:r>
            <a:r>
              <a:rPr lang="sv-SE" altLang="en-US" sz="2000" dirty="0" smtClean="0"/>
              <a:t> (</a:t>
            </a:r>
            <a:r>
              <a:rPr lang="sv-SE" altLang="en-US" sz="2000" dirty="0" err="1" smtClean="0"/>
              <a:t>milliseconds</a:t>
            </a:r>
            <a:r>
              <a:rPr lang="sv-SE" altLang="en-US" sz="2000" dirty="0" smtClean="0"/>
              <a:t> per packet)</a:t>
            </a:r>
          </a:p>
          <a:p>
            <a:pPr marL="914400" lvl="1" indent="-457200" eaLnBrk="1" hangingPunct="1"/>
            <a:r>
              <a:rPr lang="sv-SE" altLang="en-US" sz="1600" dirty="0" smtClean="0"/>
              <a:t>Millions </a:t>
            </a:r>
            <a:r>
              <a:rPr lang="sv-SE" altLang="en-US" sz="1600" dirty="0" err="1" smtClean="0"/>
              <a:t>of</a:t>
            </a:r>
            <a:r>
              <a:rPr lang="sv-SE" altLang="en-US" sz="1600" dirty="0" smtClean="0"/>
              <a:t> </a:t>
            </a:r>
            <a:r>
              <a:rPr lang="sv-SE" altLang="en-US" sz="1600" dirty="0" err="1" smtClean="0"/>
              <a:t>times</a:t>
            </a:r>
            <a:r>
              <a:rPr lang="sv-SE" altLang="en-US" sz="1600" dirty="0" smtClean="0"/>
              <a:t> </a:t>
            </a:r>
            <a:r>
              <a:rPr lang="sv-SE" altLang="en-US" sz="1600" dirty="0" err="1" smtClean="0"/>
              <a:t>slower</a:t>
            </a:r>
            <a:r>
              <a:rPr lang="sv-SE" altLang="en-US" sz="1600" dirty="0" smtClean="0"/>
              <a:t> </a:t>
            </a:r>
            <a:r>
              <a:rPr lang="sv-SE" altLang="en-US" sz="1600" dirty="0" err="1" smtClean="0"/>
              <a:t>than</a:t>
            </a:r>
            <a:r>
              <a:rPr lang="sv-SE" altLang="en-US" sz="1600" dirty="0" smtClean="0"/>
              <a:t> a CPU </a:t>
            </a:r>
            <a:r>
              <a:rPr lang="sv-SE" altLang="en-US" sz="1600" dirty="0" err="1" smtClean="0"/>
              <a:t>computation</a:t>
            </a:r>
            <a:r>
              <a:rPr lang="sv-SE" altLang="en-US" sz="1600" dirty="0" smtClean="0"/>
              <a:t>!!</a:t>
            </a:r>
          </a:p>
          <a:p>
            <a:pPr marL="514350" indent="-457200" eaLnBrk="1" hangingPunct="1"/>
            <a:r>
              <a:rPr lang="sv-SE" altLang="en-US" sz="2200" dirty="0" smtClean="0"/>
              <a:t>Place </a:t>
            </a:r>
            <a:r>
              <a:rPr lang="sv-SE" altLang="en-US" sz="2200" dirty="0" err="1" smtClean="0"/>
              <a:t>your</a:t>
            </a:r>
            <a:r>
              <a:rPr lang="sv-SE" altLang="en-US" sz="2200" dirty="0" smtClean="0"/>
              <a:t> </a:t>
            </a:r>
            <a:r>
              <a:rPr lang="sv-SE" altLang="en-US" sz="2200" dirty="0" err="1" smtClean="0"/>
              <a:t>complexity</a:t>
            </a:r>
            <a:r>
              <a:rPr lang="sv-SE" altLang="en-US" sz="2200" dirty="0" smtClean="0"/>
              <a:t> on the DBMS </a:t>
            </a:r>
            <a:r>
              <a:rPr lang="sv-SE" altLang="en-US" sz="2200" dirty="0" err="1" smtClean="0"/>
              <a:t>if</a:t>
            </a:r>
            <a:r>
              <a:rPr lang="sv-SE" altLang="en-US" sz="2200" dirty="0" smtClean="0"/>
              <a:t> </a:t>
            </a:r>
            <a:r>
              <a:rPr lang="sv-SE" altLang="en-US" sz="2200" dirty="0" err="1" smtClean="0"/>
              <a:t>possible</a:t>
            </a:r>
            <a:endParaRPr lang="sv-SE" altLang="en-US" sz="2200" dirty="0" smtClean="0"/>
          </a:p>
          <a:p>
            <a:pPr marL="914400" lvl="1" indent="-457200" eaLnBrk="1" hangingPunct="1"/>
            <a:r>
              <a:rPr lang="sv-SE" altLang="en-US" sz="1800" dirty="0" err="1" smtClean="0"/>
              <a:t>Avoid</a:t>
            </a:r>
            <a:r>
              <a:rPr lang="sv-SE" altLang="en-US" sz="1800" dirty="0" smtClean="0"/>
              <a:t> </a:t>
            </a:r>
            <a:r>
              <a:rPr lang="sv-SE" altLang="en-US" sz="1800" dirty="0" err="1" smtClean="0"/>
              <a:t>costly</a:t>
            </a:r>
            <a:r>
              <a:rPr lang="sv-SE" altLang="en-US" sz="1800" dirty="0" smtClean="0"/>
              <a:t> round-trips over </a:t>
            </a:r>
            <a:r>
              <a:rPr lang="sv-SE" altLang="en-US" sz="1800" dirty="0" err="1" smtClean="0"/>
              <a:t>network</a:t>
            </a:r>
            <a:r>
              <a:rPr lang="sv-SE" altLang="en-US" sz="1800" dirty="0" smtClean="0"/>
              <a:t>!</a:t>
            </a:r>
          </a:p>
          <a:p>
            <a:pPr lvl="1" eaLnBrk="1" hangingPunct="1">
              <a:buFontTx/>
              <a:buNone/>
            </a:pPr>
            <a:endParaRPr lang="sv-SE" altLang="en-US" sz="1600" dirty="0"/>
          </a:p>
        </p:txBody>
      </p:sp>
      <p:pic>
        <p:nvPicPr>
          <p:cNvPr id="2" name="Picture 1"/>
          <p:cNvPicPr>
            <a:picLocks noChangeAspect="1"/>
          </p:cNvPicPr>
          <p:nvPr/>
        </p:nvPicPr>
        <p:blipFill>
          <a:blip r:embed="rId3"/>
          <a:stretch>
            <a:fillRect/>
          </a:stretch>
        </p:blipFill>
        <p:spPr>
          <a:xfrm>
            <a:off x="6084168" y="2625350"/>
            <a:ext cx="1777585" cy="1775116"/>
          </a:xfrm>
          <a:prstGeom prst="rect">
            <a:avLst/>
          </a:prstGeom>
        </p:spPr>
      </p:pic>
      <p:pic>
        <p:nvPicPr>
          <p:cNvPr id="3" name="Picture 2"/>
          <p:cNvPicPr>
            <a:picLocks noChangeAspect="1"/>
          </p:cNvPicPr>
          <p:nvPr/>
        </p:nvPicPr>
        <p:blipFill>
          <a:blip r:embed="rId4"/>
          <a:stretch>
            <a:fillRect/>
          </a:stretch>
        </p:blipFill>
        <p:spPr>
          <a:xfrm rot="1538281">
            <a:off x="6896231" y="1833262"/>
            <a:ext cx="1265254" cy="1245010"/>
          </a:xfrm>
          <a:prstGeom prst="rect">
            <a:avLst/>
          </a:prstGeom>
        </p:spPr>
      </p:pic>
      <p:pic>
        <p:nvPicPr>
          <p:cNvPr id="5" name="Picture 4"/>
          <p:cNvPicPr>
            <a:picLocks noChangeAspect="1"/>
          </p:cNvPicPr>
          <p:nvPr/>
        </p:nvPicPr>
        <p:blipFill>
          <a:blip r:embed="rId5"/>
          <a:stretch>
            <a:fillRect/>
          </a:stretch>
        </p:blipFill>
        <p:spPr>
          <a:xfrm>
            <a:off x="539552" y="2372680"/>
            <a:ext cx="2280456" cy="228045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4250" b="97000" l="2500" r="96000"/>
                    </a14:imgEffect>
                  </a14:imgLayer>
                </a14:imgProps>
              </a:ext>
            </a:extLst>
          </a:blip>
          <a:stretch>
            <a:fillRect/>
          </a:stretch>
        </p:blipFill>
        <p:spPr>
          <a:xfrm rot="623746" flipH="1">
            <a:off x="1209393" y="1242763"/>
            <a:ext cx="1579961" cy="1579961"/>
          </a:xfrm>
          <a:prstGeom prst="rect">
            <a:avLst/>
          </a:prstGeom>
        </p:spPr>
      </p:pic>
      <p:pic>
        <p:nvPicPr>
          <p:cNvPr id="14" name="Picture 13"/>
          <p:cNvPicPr>
            <a:picLocks noChangeAspect="1"/>
          </p:cNvPicPr>
          <p:nvPr/>
        </p:nvPicPr>
        <p:blipFill>
          <a:blip r:embed="rId8"/>
          <a:stretch>
            <a:fillRect/>
          </a:stretch>
        </p:blipFill>
        <p:spPr>
          <a:xfrm rot="393817">
            <a:off x="2751815" y="1109508"/>
            <a:ext cx="1168447" cy="1689321"/>
          </a:xfrm>
          <a:prstGeom prst="rect">
            <a:avLst/>
          </a:prstGeom>
        </p:spPr>
      </p:pic>
      <p:pic>
        <p:nvPicPr>
          <p:cNvPr id="18" name="Picture 17"/>
          <p:cNvPicPr>
            <a:picLocks noChangeAspect="1"/>
          </p:cNvPicPr>
          <p:nvPr/>
        </p:nvPicPr>
        <p:blipFill>
          <a:blip r:embed="rId8"/>
          <a:stretch>
            <a:fillRect/>
          </a:stretch>
        </p:blipFill>
        <p:spPr>
          <a:xfrm rot="11700000">
            <a:off x="5765669" y="1478964"/>
            <a:ext cx="1168447" cy="1689321"/>
          </a:xfrm>
          <a:prstGeom prst="rect">
            <a:avLst/>
          </a:prstGeom>
        </p:spPr>
      </p:pic>
      <p:sp>
        <p:nvSpPr>
          <p:cNvPr id="16" name="TextBox 15"/>
          <p:cNvSpPr txBox="1"/>
          <p:nvPr/>
        </p:nvSpPr>
        <p:spPr>
          <a:xfrm>
            <a:off x="2964802" y="2885512"/>
            <a:ext cx="3217569" cy="523220"/>
          </a:xfrm>
          <a:prstGeom prst="rect">
            <a:avLst/>
          </a:prstGeom>
          <a:noFill/>
        </p:spPr>
        <p:txBody>
          <a:bodyPr wrap="square" rtlCol="0">
            <a:spAutoFit/>
          </a:bodyPr>
          <a:lstStyle/>
          <a:p>
            <a:r>
              <a:rPr lang="en-US" sz="1400" dirty="0" smtClean="0"/>
              <a:t>Imagine a </a:t>
            </a:r>
            <a:r>
              <a:rPr lang="en-US" sz="1400" smtClean="0"/>
              <a:t>database Mars/Earth</a:t>
            </a:r>
            <a:endParaRPr lang="en-US" sz="1400" dirty="0" smtClean="0"/>
          </a:p>
          <a:p>
            <a:r>
              <a:rPr lang="en-US" sz="1400" dirty="0" smtClean="0"/>
              <a:t>Round-trip Earth-Mars: ± 25 minutes</a:t>
            </a:r>
            <a:endParaRPr lang="en-US" sz="1400" dirty="0"/>
          </a:p>
        </p:txBody>
      </p:sp>
    </p:spTree>
    <p:extLst>
      <p:ext uri="{BB962C8B-B14F-4D97-AF65-F5344CB8AC3E}">
        <p14:creationId xmlns:p14="http://schemas.microsoft.com/office/powerpoint/2010/main" val="196089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539">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Dynamically generated queries</a:t>
            </a:r>
            <a:endParaRPr lang="en-US" dirty="0"/>
          </a:p>
        </p:txBody>
      </p:sp>
      <p:sp>
        <p:nvSpPr>
          <p:cNvPr id="3" name="Content Placeholder 2"/>
          <p:cNvSpPr>
            <a:spLocks noGrp="1"/>
          </p:cNvSpPr>
          <p:nvPr>
            <p:ph idx="1"/>
          </p:nvPr>
        </p:nvSpPr>
        <p:spPr>
          <a:xfrm>
            <a:off x="457200" y="2204864"/>
            <a:ext cx="8229600" cy="3921299"/>
          </a:xfrm>
        </p:spPr>
        <p:txBody>
          <a:bodyPr/>
          <a:lstStyle/>
          <a:p>
            <a:r>
              <a:rPr lang="en-US" sz="2400" dirty="0" smtClean="0"/>
              <a:t>Goal: pass user-input to DBMS as part of the query</a:t>
            </a:r>
          </a:p>
          <a:p>
            <a:pPr lvl="1"/>
            <a:r>
              <a:rPr lang="en-US" sz="2000" dirty="0" smtClean="0"/>
              <a:t>E.g. asking for information on a certain user</a:t>
            </a:r>
          </a:p>
          <a:p>
            <a:endParaRPr lang="en-US" sz="2400" dirty="0"/>
          </a:p>
          <a:p>
            <a:r>
              <a:rPr lang="en-US" sz="2400" dirty="0" smtClean="0"/>
              <a:t>Good assumption: User are attackers</a:t>
            </a:r>
          </a:p>
          <a:p>
            <a:pPr lvl="1"/>
            <a:r>
              <a:rPr lang="en-US" sz="2000" dirty="0" smtClean="0"/>
              <a:t>Always sanitize your inputs!</a:t>
            </a:r>
            <a:endParaRPr lang="en-US" sz="2400" dirty="0" smtClean="0"/>
          </a:p>
          <a:p>
            <a:r>
              <a:rPr lang="en-US" sz="2400" b="1" dirty="0" smtClean="0"/>
              <a:t>SQL Injection (</a:t>
            </a:r>
            <a:r>
              <a:rPr lang="en-US" sz="2400" b="1" dirty="0" err="1" smtClean="0"/>
              <a:t>SQLi</a:t>
            </a:r>
            <a:r>
              <a:rPr lang="en-US" sz="2400" b="1" dirty="0" smtClean="0"/>
              <a:t>) is the most common vulnerability on the Web today</a:t>
            </a:r>
            <a:endParaRPr lang="en-US" sz="2400" b="1" dirty="0"/>
          </a:p>
        </p:txBody>
      </p:sp>
      <p:sp>
        <p:nvSpPr>
          <p:cNvPr id="6" name="Rectangle 5"/>
          <p:cNvSpPr/>
          <p:nvPr/>
        </p:nvSpPr>
        <p:spPr>
          <a:xfrm>
            <a:off x="827584" y="1657943"/>
            <a:ext cx="7704856" cy="369332"/>
          </a:xfrm>
          <a:prstGeom prst="rect">
            <a:avLst/>
          </a:prstGeom>
          <a:ln>
            <a:solidFill>
              <a:schemeClr val="tx1"/>
            </a:solidFill>
          </a:ln>
        </p:spPr>
        <p:txBody>
          <a:bodyPr wrap="square">
            <a:spAutoFit/>
          </a:bodyPr>
          <a:lstStyle/>
          <a:p>
            <a:pPr eaLnBrk="1" hangingPunct="1">
              <a:spcBef>
                <a:spcPct val="50000"/>
              </a:spcBef>
              <a:buFontTx/>
              <a:buNone/>
            </a:pPr>
            <a:r>
              <a:rPr lang="sv-SE" altLang="en-US" b="1" dirty="0" smtClean="0">
                <a:latin typeface="Courier New" charset="0"/>
              </a:rPr>
              <a:t>SELECT * FROM </a:t>
            </a:r>
            <a:r>
              <a:rPr lang="sv-SE" altLang="en-US" b="1" dirty="0" err="1" smtClean="0">
                <a:latin typeface="Courier New" charset="0"/>
              </a:rPr>
              <a:t>UserInfo</a:t>
            </a:r>
            <a:r>
              <a:rPr lang="sv-SE" altLang="en-US" b="1" dirty="0" smtClean="0">
                <a:latin typeface="Courier New" charset="0"/>
              </a:rPr>
              <a:t> WHERE </a:t>
            </a:r>
            <a:r>
              <a:rPr lang="sv-SE" altLang="en-US" b="1" dirty="0" err="1" smtClean="0">
                <a:latin typeface="Courier New" charset="0"/>
              </a:rPr>
              <a:t>username</a:t>
            </a:r>
            <a:r>
              <a:rPr lang="sv-SE" altLang="en-US" b="1" dirty="0" smtClean="0">
                <a:latin typeface="Courier New" charset="0"/>
              </a:rPr>
              <a:t> = &lt;</a:t>
            </a:r>
            <a:r>
              <a:rPr lang="sv-SE" altLang="en-US" b="1" dirty="0" err="1" smtClean="0">
                <a:latin typeface="Courier New" charset="0"/>
              </a:rPr>
              <a:t>user</a:t>
            </a:r>
            <a:r>
              <a:rPr lang="sv-SE" altLang="en-US" b="1" dirty="0" smtClean="0">
                <a:latin typeface="Courier New" charset="0"/>
              </a:rPr>
              <a:t> input&gt;;</a:t>
            </a:r>
          </a:p>
        </p:txBody>
      </p:sp>
      <p:pic>
        <p:nvPicPr>
          <p:cNvPr id="7" name="Picture 6"/>
          <p:cNvPicPr>
            <a:picLocks noChangeAspect="1"/>
          </p:cNvPicPr>
          <p:nvPr/>
        </p:nvPicPr>
        <p:blipFill>
          <a:blip r:embed="rId2"/>
          <a:stretch>
            <a:fillRect/>
          </a:stretch>
        </p:blipFill>
        <p:spPr>
          <a:xfrm>
            <a:off x="1116124" y="5157192"/>
            <a:ext cx="6911752" cy="1375755"/>
          </a:xfrm>
          <a:prstGeom prst="rect">
            <a:avLst/>
          </a:prstGeom>
        </p:spPr>
      </p:pic>
      <p:sp>
        <p:nvSpPr>
          <p:cNvPr id="8" name="Rectangle 7"/>
          <p:cNvSpPr/>
          <p:nvPr/>
        </p:nvSpPr>
        <p:spPr>
          <a:xfrm>
            <a:off x="3995936" y="6518465"/>
            <a:ext cx="6264696" cy="261610"/>
          </a:xfrm>
          <a:prstGeom prst="rect">
            <a:avLst/>
          </a:prstGeom>
        </p:spPr>
        <p:txBody>
          <a:bodyPr wrap="square">
            <a:spAutoFit/>
          </a:bodyPr>
          <a:lstStyle/>
          <a:p>
            <a:r>
              <a:rPr lang="en-US" sz="1100" dirty="0"/>
              <a:t>https://</a:t>
            </a:r>
            <a:r>
              <a:rPr lang="en-US" sz="1100" dirty="0" err="1"/>
              <a:t>www.owasp.org</a:t>
            </a:r>
            <a:r>
              <a:rPr lang="en-US" sz="1100" dirty="0"/>
              <a:t>/</a:t>
            </a:r>
            <a:r>
              <a:rPr lang="en-US" sz="1100" dirty="0" err="1"/>
              <a:t>index.php</a:t>
            </a:r>
            <a:r>
              <a:rPr lang="en-US" sz="1100" dirty="0"/>
              <a:t>/Top_10_2013-Top_10</a:t>
            </a:r>
          </a:p>
        </p:txBody>
      </p:sp>
    </p:spTree>
    <p:extLst>
      <p:ext uri="{BB962C8B-B14F-4D97-AF65-F5344CB8AC3E}">
        <p14:creationId xmlns:p14="http://schemas.microsoft.com/office/powerpoint/2010/main" val="1293450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sv-SE" altLang="en-US"/>
              <a:t>Course Objectives</a:t>
            </a:r>
          </a:p>
        </p:txBody>
      </p:sp>
      <p:sp>
        <p:nvSpPr>
          <p:cNvPr id="5123" name="Cloud"/>
          <p:cNvSpPr>
            <a:spLocks noChangeAspect="1" noEditPoints="1" noChangeArrowheads="1"/>
          </p:cNvSpPr>
          <p:nvPr/>
        </p:nvSpPr>
        <p:spPr bwMode="auto">
          <a:xfrm>
            <a:off x="1116013" y="1557338"/>
            <a:ext cx="2743200" cy="1838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v-SE" altLang="en-US" sz="1800"/>
          </a:p>
          <a:p>
            <a:pPr eaLnBrk="1" hangingPunct="1">
              <a:spcBef>
                <a:spcPct val="0"/>
              </a:spcBef>
              <a:buFontTx/>
              <a:buNone/>
            </a:pPr>
            <a:endParaRPr lang="sv-SE" altLang="en-US" sz="1800"/>
          </a:p>
          <a:p>
            <a:pPr algn="ctr" eaLnBrk="1" hangingPunct="1">
              <a:spcBef>
                <a:spcPct val="0"/>
              </a:spcBef>
              <a:buFontTx/>
              <a:buNone/>
            </a:pPr>
            <a:r>
              <a:rPr lang="sv-SE" altLang="en-US" sz="1800"/>
              <a:t>Design</a:t>
            </a:r>
          </a:p>
        </p:txBody>
      </p:sp>
      <p:sp>
        <p:nvSpPr>
          <p:cNvPr id="5124" name="AutoShape 4"/>
          <p:cNvSpPr>
            <a:spLocks noChangeArrowheads="1"/>
          </p:cNvSpPr>
          <p:nvPr/>
        </p:nvSpPr>
        <p:spPr bwMode="auto">
          <a:xfrm>
            <a:off x="5435600" y="1989138"/>
            <a:ext cx="1995488" cy="1800225"/>
          </a:xfrm>
          <a:prstGeom prst="can">
            <a:avLst>
              <a:gd name="adj" fmla="val 25000"/>
            </a:avLst>
          </a:prstGeom>
          <a:solidFill>
            <a:srgbClr val="CCFFCC"/>
          </a:solidFill>
          <a:ln w="9525">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Construction</a:t>
            </a:r>
          </a:p>
        </p:txBody>
      </p:sp>
      <p:sp>
        <p:nvSpPr>
          <p:cNvPr id="5125" name="laptop"/>
          <p:cNvSpPr>
            <a:spLocks noEditPoints="1" noChangeArrowheads="1"/>
          </p:cNvSpPr>
          <p:nvPr/>
        </p:nvSpPr>
        <p:spPr bwMode="auto">
          <a:xfrm>
            <a:off x="1258888" y="4581525"/>
            <a:ext cx="2592387" cy="1728788"/>
          </a:xfrm>
          <a:custGeom>
            <a:avLst/>
            <a:gdLst>
              <a:gd name="T0" fmla="*/ 2147483646 w 21600"/>
              <a:gd name="T1" fmla="*/ 0 h 21600"/>
              <a:gd name="T2" fmla="*/ 2147483646 w 21600"/>
              <a:gd name="T3" fmla="*/ 2147483646 h 21600"/>
              <a:gd name="T4" fmla="*/ 2147483646 w 21600"/>
              <a:gd name="T5" fmla="*/ 0 h 21600"/>
              <a:gd name="T6" fmla="*/ 2147483646 w 21600"/>
              <a:gd name="T7" fmla="*/ 2147483646 h 21600"/>
              <a:gd name="T8" fmla="*/ 2147483646 w 21600"/>
              <a:gd name="T9" fmla="*/ 0 h 21600"/>
              <a:gd name="T10" fmla="*/ 2147483646 w 21600"/>
              <a:gd name="T11" fmla="*/ 2147483646 h 21600"/>
              <a:gd name="T12" fmla="*/ 0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sv-SE" altLang="en-US" sz="1200"/>
          </a:p>
          <a:p>
            <a:pPr algn="ctr" eaLnBrk="1" hangingPunct="1">
              <a:spcBef>
                <a:spcPct val="0"/>
              </a:spcBef>
              <a:buFontTx/>
              <a:buNone/>
            </a:pPr>
            <a:r>
              <a:rPr lang="sv-SE" altLang="en-US" sz="1800"/>
              <a:t>Applications</a:t>
            </a:r>
          </a:p>
        </p:txBody>
      </p:sp>
      <p:sp>
        <p:nvSpPr>
          <p:cNvPr id="5126" name="AutoShape 6"/>
          <p:cNvSpPr>
            <a:spLocks noChangeArrowheads="1"/>
          </p:cNvSpPr>
          <p:nvPr/>
        </p:nvSpPr>
        <p:spPr bwMode="auto">
          <a:xfrm>
            <a:off x="5508625" y="4365625"/>
            <a:ext cx="1943100" cy="1655763"/>
          </a:xfrm>
          <a:prstGeom prst="upArrowCallout">
            <a:avLst>
              <a:gd name="adj1" fmla="val 29338"/>
              <a:gd name="adj2" fmla="val 29338"/>
              <a:gd name="adj3" fmla="val 16667"/>
              <a:gd name="adj4" fmla="val 66667"/>
            </a:avLst>
          </a:prstGeom>
          <a:solidFill>
            <a:srgbClr val="FF898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Usage</a:t>
            </a:r>
          </a:p>
        </p:txBody>
      </p:sp>
      <p:sp>
        <p:nvSpPr>
          <p:cNvPr id="5127" name="AutoShape 7"/>
          <p:cNvSpPr>
            <a:spLocks noChangeArrowheads="1"/>
          </p:cNvSpPr>
          <p:nvPr/>
        </p:nvSpPr>
        <p:spPr bwMode="auto">
          <a:xfrm rot="1172728">
            <a:off x="4284663" y="2276475"/>
            <a:ext cx="719137" cy="576263"/>
          </a:xfrm>
          <a:prstGeom prst="notchedRightArrow">
            <a:avLst>
              <a:gd name="adj1" fmla="val 50000"/>
              <a:gd name="adj2" fmla="val 31198"/>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128" name="AutoShape 8"/>
          <p:cNvSpPr>
            <a:spLocks noChangeArrowheads="1"/>
          </p:cNvSpPr>
          <p:nvPr/>
        </p:nvSpPr>
        <p:spPr bwMode="auto">
          <a:xfrm rot="5400000">
            <a:off x="7381081" y="3788569"/>
            <a:ext cx="1150938" cy="863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129" name="AutoShape 9"/>
          <p:cNvSpPr>
            <a:spLocks noChangeArrowheads="1"/>
          </p:cNvSpPr>
          <p:nvPr/>
        </p:nvSpPr>
        <p:spPr bwMode="auto">
          <a:xfrm rot="10800000">
            <a:off x="4284663" y="6021388"/>
            <a:ext cx="1008062" cy="647700"/>
          </a:xfrm>
          <a:prstGeom prst="notchedRightArrow">
            <a:avLst>
              <a:gd name="adj1" fmla="val 50000"/>
              <a:gd name="adj2" fmla="val 3890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130" name="AutoShape 10"/>
          <p:cNvSpPr>
            <a:spLocks noChangeArrowheads="1"/>
          </p:cNvSpPr>
          <p:nvPr/>
        </p:nvSpPr>
        <p:spPr bwMode="auto">
          <a:xfrm flipH="1">
            <a:off x="3995738" y="4795838"/>
            <a:ext cx="1079500" cy="720725"/>
          </a:xfrm>
          <a:prstGeom prst="curvedRightArrow">
            <a:avLst>
              <a:gd name="adj1" fmla="val 20000"/>
              <a:gd name="adj2" fmla="val 40000"/>
              <a:gd name="adj3" fmla="val 49927"/>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131" name="Line 11"/>
          <p:cNvSpPr>
            <a:spLocks noChangeShapeType="1"/>
          </p:cNvSpPr>
          <p:nvPr/>
        </p:nvSpPr>
        <p:spPr bwMode="auto">
          <a:xfrm>
            <a:off x="4284663" y="4292600"/>
            <a:ext cx="431800" cy="1800225"/>
          </a:xfrm>
          <a:prstGeom prst="line">
            <a:avLst/>
          </a:prstGeom>
          <a:noFill/>
          <a:ln w="635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Ethical Hacking</a:t>
            </a:r>
            <a:endParaRPr lang="en-US" dirty="0"/>
          </a:p>
        </p:txBody>
      </p:sp>
      <p:sp>
        <p:nvSpPr>
          <p:cNvPr id="3" name="Content Placeholder 2"/>
          <p:cNvSpPr>
            <a:spLocks noGrp="1"/>
          </p:cNvSpPr>
          <p:nvPr>
            <p:ph idx="1"/>
          </p:nvPr>
        </p:nvSpPr>
        <p:spPr>
          <a:xfrm>
            <a:off x="457200" y="1600201"/>
            <a:ext cx="8229600" cy="2404864"/>
          </a:xfrm>
        </p:spPr>
        <p:txBody>
          <a:bodyPr/>
          <a:lstStyle/>
          <a:p>
            <a:pPr marL="0" indent="0" algn="ctr">
              <a:buNone/>
            </a:pPr>
            <a:r>
              <a:rPr lang="en-US" sz="3600" b="1" dirty="0" smtClean="0">
                <a:solidFill>
                  <a:srgbClr val="FF0000"/>
                </a:solidFill>
                <a:latin typeface="Arial Rounded MT Bold" charset="0"/>
                <a:ea typeface="Arial Rounded MT Bold" charset="0"/>
                <a:cs typeface="Arial Rounded MT Bold" charset="0"/>
              </a:rPr>
              <a:t>Never poke around with security on systems without explicit permission</a:t>
            </a:r>
          </a:p>
          <a:p>
            <a:pPr marL="0" indent="0">
              <a:buNone/>
            </a:pPr>
            <a:r>
              <a:rPr lang="en-US" sz="2400" dirty="0" smtClean="0"/>
              <a:t>(Consider that you may be dealing with critical systems such as nuclear </a:t>
            </a:r>
            <a:r>
              <a:rPr lang="en-US" sz="2400" dirty="0" err="1" smtClean="0"/>
              <a:t>powerplants</a:t>
            </a:r>
            <a:r>
              <a:rPr lang="en-US" sz="2400" dirty="0" smtClean="0"/>
              <a:t> or hospital equipment)</a:t>
            </a:r>
            <a:endParaRPr lang="en-US" sz="2400" dirty="0"/>
          </a:p>
        </p:txBody>
      </p:sp>
      <p:pic>
        <p:nvPicPr>
          <p:cNvPr id="4" name="Content Placeholder 9" descr="exploits_of_a_mo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63702"/>
            <a:ext cx="8229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012869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Dynamically generated queries: Naïve approach</a:t>
            </a:r>
            <a:endParaRPr lang="en-US" dirty="0"/>
          </a:p>
        </p:txBody>
      </p:sp>
      <p:sp>
        <p:nvSpPr>
          <p:cNvPr id="3" name="Content Placeholder 2"/>
          <p:cNvSpPr>
            <a:spLocks noGrp="1"/>
          </p:cNvSpPr>
          <p:nvPr>
            <p:ph idx="1"/>
          </p:nvPr>
        </p:nvSpPr>
        <p:spPr>
          <a:xfrm>
            <a:off x="457200" y="2708920"/>
            <a:ext cx="8229600" cy="3417243"/>
          </a:xfrm>
        </p:spPr>
        <p:txBody>
          <a:bodyPr/>
          <a:lstStyle/>
          <a:p>
            <a:r>
              <a:rPr lang="en-US" dirty="0" smtClean="0"/>
              <a:t>String concatenation will result in </a:t>
            </a:r>
            <a:r>
              <a:rPr lang="en-US" dirty="0" err="1" smtClean="0"/>
              <a:t>SQLi</a:t>
            </a:r>
            <a:endParaRPr lang="en-US" dirty="0" smtClean="0"/>
          </a:p>
          <a:p>
            <a:pPr marL="0" indent="0">
              <a:buNone/>
            </a:pPr>
            <a:r>
              <a:rPr lang="en-US" sz="2000" dirty="0" smtClean="0">
                <a:solidFill>
                  <a:srgbClr val="0070C0"/>
                </a:solidFill>
              </a:rPr>
              <a:t>Username = </a:t>
            </a:r>
            <a:r>
              <a:rPr lang="en-US" sz="2000" b="1" dirty="0" err="1" smtClean="0">
                <a:solidFill>
                  <a:srgbClr val="0070C0"/>
                </a:solidFill>
                <a:latin typeface="Courier New" charset="0"/>
                <a:ea typeface="Courier New" charset="0"/>
                <a:cs typeface="Courier New" charset="0"/>
              </a:rPr>
              <a:t>abc</a:t>
            </a:r>
            <a:endParaRPr lang="en-US" sz="2000" b="1" dirty="0" smtClean="0">
              <a:solidFill>
                <a:srgbClr val="0070C0"/>
              </a:solidFill>
              <a:latin typeface="Courier New" charset="0"/>
              <a:ea typeface="Courier New" charset="0"/>
              <a:cs typeface="Courier New" charset="0"/>
            </a:endParaRPr>
          </a:p>
          <a:p>
            <a:pPr marL="0" indent="0">
              <a:buNone/>
            </a:pPr>
            <a:r>
              <a:rPr lang="en-US" sz="2000" b="1" dirty="0" smtClean="0">
                <a:latin typeface="Courier New" charset="0"/>
                <a:ea typeface="Courier New" charset="0"/>
                <a:cs typeface="Courier New" charset="0"/>
              </a:rPr>
              <a:t>	SELECT </a:t>
            </a:r>
            <a:r>
              <a:rPr lang="en-US" sz="2000" b="1" dirty="0">
                <a:latin typeface="Courier New" charset="0"/>
                <a:ea typeface="Courier New" charset="0"/>
                <a:cs typeface="Courier New" charset="0"/>
              </a:rPr>
              <a:t>* FROM </a:t>
            </a:r>
            <a:r>
              <a:rPr lang="en-US" sz="2000" b="1" dirty="0" err="1">
                <a:latin typeface="Courier New" charset="0"/>
                <a:ea typeface="Courier New" charset="0"/>
                <a:cs typeface="Courier New" charset="0"/>
              </a:rPr>
              <a:t>UserInfo</a:t>
            </a:r>
            <a:r>
              <a:rPr lang="en-US" sz="2000" b="1" dirty="0">
                <a:latin typeface="Courier New" charset="0"/>
                <a:ea typeface="Courier New" charset="0"/>
                <a:cs typeface="Courier New" charset="0"/>
              </a:rPr>
              <a:t> WHERE </a:t>
            </a:r>
            <a:endParaRPr lang="en-US" sz="2000" b="1" dirty="0" smtClean="0">
              <a:latin typeface="Courier New" charset="0"/>
              <a:ea typeface="Courier New" charset="0"/>
              <a:cs typeface="Courier New" charset="0"/>
            </a:endParaRPr>
          </a:p>
          <a:p>
            <a:pPr marL="0" indent="0">
              <a:buNone/>
            </a:pPr>
            <a:r>
              <a:rPr lang="en-US" sz="2000" b="1" dirty="0">
                <a:latin typeface="Courier New" charset="0"/>
                <a:ea typeface="Courier New" charset="0"/>
                <a:cs typeface="Courier New" charset="0"/>
              </a:rPr>
              <a:t>	</a:t>
            </a:r>
            <a:r>
              <a:rPr lang="en-US" sz="2000" b="1" dirty="0" smtClean="0">
                <a:latin typeface="Courier New" charset="0"/>
                <a:ea typeface="Courier New" charset="0"/>
                <a:cs typeface="Courier New" charset="0"/>
              </a:rPr>
              <a:t>	username </a:t>
            </a:r>
            <a:r>
              <a:rPr lang="en-US" sz="2000" b="1" dirty="0">
                <a:latin typeface="Courier New" charset="0"/>
                <a:ea typeface="Courier New" charset="0"/>
                <a:cs typeface="Courier New" charset="0"/>
              </a:rPr>
              <a:t>= ‘</a:t>
            </a:r>
            <a:r>
              <a:rPr lang="en-US" sz="2000" b="1" dirty="0" err="1">
                <a:solidFill>
                  <a:srgbClr val="FF0000"/>
                </a:solidFill>
                <a:latin typeface="Courier New" charset="0"/>
                <a:ea typeface="Courier New" charset="0"/>
                <a:cs typeface="Courier New" charset="0"/>
              </a:rPr>
              <a:t>abc</a:t>
            </a:r>
            <a:r>
              <a:rPr lang="en-US" sz="2000" b="1" dirty="0" smtClean="0">
                <a:latin typeface="Courier New" charset="0"/>
                <a:ea typeface="Courier New" charset="0"/>
                <a:cs typeface="Courier New" charset="0"/>
              </a:rPr>
              <a:t>’</a:t>
            </a:r>
          </a:p>
          <a:p>
            <a:pPr marL="0" indent="0">
              <a:buNone/>
            </a:pPr>
            <a:r>
              <a:rPr lang="en-US" sz="2000" dirty="0" smtClean="0">
                <a:solidFill>
                  <a:srgbClr val="0070C0"/>
                </a:solidFill>
                <a:ea typeface="Courier New" charset="0"/>
                <a:cs typeface="Courier New" charset="0"/>
              </a:rPr>
              <a:t>Username = </a:t>
            </a:r>
            <a:r>
              <a:rPr lang="en-US" sz="2000" b="1" dirty="0">
                <a:solidFill>
                  <a:srgbClr val="0070C0"/>
                </a:solidFill>
                <a:latin typeface="Courier New" charset="0"/>
                <a:ea typeface="Courier New" charset="0"/>
                <a:cs typeface="Courier New" charset="0"/>
              </a:rPr>
              <a:t>x‘ OR ’1’=‘1</a:t>
            </a:r>
          </a:p>
          <a:p>
            <a:pPr marL="0" indent="0" eaLnBrk="1" fontAlgn="auto" hangingPunct="1">
              <a:spcBef>
                <a:spcPts val="0"/>
              </a:spcBef>
              <a:spcAft>
                <a:spcPts val="0"/>
              </a:spcAft>
              <a:buNone/>
              <a:defRPr/>
            </a:pPr>
            <a:r>
              <a:rPr lang="en-US" sz="2000" b="1" dirty="0" smtClean="0">
                <a:latin typeface="Courier New" charset="0"/>
                <a:ea typeface="Courier New" charset="0"/>
                <a:cs typeface="Courier New" charset="0"/>
              </a:rPr>
              <a:t>	SELECT </a:t>
            </a:r>
            <a:r>
              <a:rPr lang="en-US" sz="2000" b="1" dirty="0">
                <a:latin typeface="Courier New" charset="0"/>
                <a:ea typeface="Courier New" charset="0"/>
                <a:cs typeface="Courier New" charset="0"/>
              </a:rPr>
              <a:t>* FROM </a:t>
            </a:r>
            <a:r>
              <a:rPr lang="en-US" sz="2000" b="1" dirty="0" err="1">
                <a:latin typeface="Courier New" charset="0"/>
                <a:ea typeface="Courier New" charset="0"/>
                <a:cs typeface="Courier New" charset="0"/>
              </a:rPr>
              <a:t>UserInfo</a:t>
            </a:r>
            <a:r>
              <a:rPr lang="en-US" sz="2000" b="1" dirty="0">
                <a:latin typeface="Courier New" charset="0"/>
                <a:ea typeface="Courier New" charset="0"/>
                <a:cs typeface="Courier New" charset="0"/>
              </a:rPr>
              <a:t> WHERE </a:t>
            </a:r>
            <a:endParaRPr lang="en-US" sz="2000" b="1" dirty="0" smtClean="0">
              <a:latin typeface="Courier New" charset="0"/>
              <a:ea typeface="Courier New" charset="0"/>
              <a:cs typeface="Courier New" charset="0"/>
            </a:endParaRPr>
          </a:p>
          <a:p>
            <a:pPr marL="0" indent="0" eaLnBrk="1" fontAlgn="auto" hangingPunct="1">
              <a:spcBef>
                <a:spcPts val="0"/>
              </a:spcBef>
              <a:spcAft>
                <a:spcPts val="0"/>
              </a:spcAft>
              <a:buNone/>
              <a:defRPr/>
            </a:pPr>
            <a:r>
              <a:rPr lang="en-US" sz="2000" b="1" dirty="0">
                <a:latin typeface="Courier New" charset="0"/>
                <a:ea typeface="Courier New" charset="0"/>
                <a:cs typeface="Courier New" charset="0"/>
              </a:rPr>
              <a:t>	</a:t>
            </a:r>
            <a:r>
              <a:rPr lang="en-US" sz="2000" b="1" dirty="0" smtClean="0">
                <a:latin typeface="Courier New" charset="0"/>
                <a:ea typeface="Courier New" charset="0"/>
                <a:cs typeface="Courier New" charset="0"/>
              </a:rPr>
              <a:t>	username </a:t>
            </a:r>
            <a:r>
              <a:rPr lang="en-US" sz="2000" b="1" dirty="0">
                <a:latin typeface="Courier New" charset="0"/>
                <a:ea typeface="Courier New" charset="0"/>
                <a:cs typeface="Courier New" charset="0"/>
              </a:rPr>
              <a:t>= ‘</a:t>
            </a:r>
            <a:r>
              <a:rPr lang="en-US" sz="2000" b="1" dirty="0">
                <a:solidFill>
                  <a:srgbClr val="FF0000"/>
                </a:solidFill>
                <a:latin typeface="Courier New" charset="0"/>
                <a:ea typeface="Courier New" charset="0"/>
                <a:cs typeface="Courier New" charset="0"/>
              </a:rPr>
              <a:t>x‘ OR ’1’=‘</a:t>
            </a:r>
            <a:r>
              <a:rPr lang="en-US" sz="2000" b="1" dirty="0" smtClean="0">
                <a:solidFill>
                  <a:srgbClr val="FF0000"/>
                </a:solidFill>
                <a:latin typeface="Courier New" charset="0"/>
                <a:ea typeface="Courier New" charset="0"/>
                <a:cs typeface="Courier New" charset="0"/>
              </a:rPr>
              <a:t>1</a:t>
            </a:r>
            <a:r>
              <a:rPr lang="en-US" sz="2000" b="1" dirty="0" smtClean="0">
                <a:latin typeface="Courier New" charset="0"/>
                <a:ea typeface="Courier New" charset="0"/>
                <a:cs typeface="Courier New" charset="0"/>
              </a:rPr>
              <a:t>’</a:t>
            </a:r>
          </a:p>
          <a:p>
            <a:pPr marL="0" indent="0" eaLnBrk="1" fontAlgn="auto" hangingPunct="1">
              <a:spcBef>
                <a:spcPts val="0"/>
              </a:spcBef>
              <a:spcAft>
                <a:spcPts val="0"/>
              </a:spcAft>
              <a:buNone/>
              <a:defRPr/>
            </a:pPr>
            <a:r>
              <a:rPr lang="en-US" sz="2000" dirty="0" smtClean="0">
                <a:solidFill>
                  <a:srgbClr val="0070C0"/>
                </a:solidFill>
              </a:rPr>
              <a:t>Username = </a:t>
            </a:r>
            <a:r>
              <a:rPr lang="en-US" sz="2000" b="1" dirty="0" smtClean="0">
                <a:solidFill>
                  <a:srgbClr val="0070C0"/>
                </a:solidFill>
                <a:latin typeface="Courier New" charset="0"/>
                <a:ea typeface="Courier New" charset="0"/>
                <a:cs typeface="Courier New" charset="0"/>
              </a:rPr>
              <a:t>x</a:t>
            </a:r>
            <a:r>
              <a:rPr lang="en-US" sz="2000" b="1" dirty="0">
                <a:solidFill>
                  <a:srgbClr val="0070C0"/>
                </a:solidFill>
                <a:latin typeface="Courier New" charset="0"/>
                <a:ea typeface="Courier New" charset="0"/>
                <a:cs typeface="Courier New" charset="0"/>
              </a:rPr>
              <a:t>’ UNION </a:t>
            </a:r>
            <a:r>
              <a:rPr lang="en-US" sz="2000" b="1" dirty="0" smtClean="0">
                <a:solidFill>
                  <a:srgbClr val="0070C0"/>
                </a:solidFill>
                <a:latin typeface="Courier New" charset="0"/>
                <a:ea typeface="Courier New" charset="0"/>
                <a:cs typeface="Courier New" charset="0"/>
              </a:rPr>
              <a:t>(SELECT </a:t>
            </a:r>
            <a:r>
              <a:rPr lang="en-US" sz="2000" b="1" dirty="0" err="1" smtClean="0">
                <a:solidFill>
                  <a:srgbClr val="0070C0"/>
                </a:solidFill>
                <a:latin typeface="Courier New" charset="0"/>
                <a:ea typeface="Courier New" charset="0"/>
                <a:cs typeface="Courier New" charset="0"/>
              </a:rPr>
              <a:t>uid</a:t>
            </a:r>
            <a:r>
              <a:rPr lang="en-US" sz="2000" b="1" dirty="0" smtClean="0">
                <a:solidFill>
                  <a:srgbClr val="0070C0"/>
                </a:solidFill>
                <a:latin typeface="Courier New" charset="0"/>
                <a:ea typeface="Courier New" charset="0"/>
                <a:cs typeface="Courier New" charset="0"/>
              </a:rPr>
              <a:t>, password, ‘x’, ‘y’ FROM </a:t>
            </a:r>
            <a:r>
              <a:rPr lang="en-US" sz="2000" b="1" dirty="0" err="1" smtClean="0">
                <a:solidFill>
                  <a:srgbClr val="0070C0"/>
                </a:solidFill>
                <a:latin typeface="Courier New" charset="0"/>
                <a:ea typeface="Courier New" charset="0"/>
                <a:cs typeface="Courier New" charset="0"/>
              </a:rPr>
              <a:t>UserPasswords</a:t>
            </a:r>
            <a:r>
              <a:rPr lang="en-US" sz="2000" b="1" dirty="0" smtClean="0">
                <a:solidFill>
                  <a:srgbClr val="0070C0"/>
                </a:solidFill>
                <a:latin typeface="Courier New" charset="0"/>
                <a:ea typeface="Courier New" charset="0"/>
                <a:cs typeface="Courier New" charset="0"/>
              </a:rPr>
              <a:t>) --</a:t>
            </a:r>
          </a:p>
          <a:p>
            <a:pPr marL="0" indent="0" eaLnBrk="1" fontAlgn="auto" hangingPunct="1">
              <a:spcBef>
                <a:spcPts val="0"/>
              </a:spcBef>
              <a:spcAft>
                <a:spcPts val="0"/>
              </a:spcAft>
              <a:buNone/>
              <a:defRPr/>
            </a:pPr>
            <a:r>
              <a:rPr lang="en-US" sz="2000" b="1" dirty="0" smtClean="0">
                <a:latin typeface="Courier New" charset="0"/>
                <a:ea typeface="Courier New" charset="0"/>
                <a:cs typeface="Courier New" charset="0"/>
              </a:rPr>
              <a:t>	SELECT </a:t>
            </a:r>
            <a:r>
              <a:rPr lang="en-US" sz="2000" b="1" dirty="0">
                <a:latin typeface="Courier New" charset="0"/>
                <a:ea typeface="Courier New" charset="0"/>
                <a:cs typeface="Courier New" charset="0"/>
              </a:rPr>
              <a:t>* FROM </a:t>
            </a:r>
            <a:r>
              <a:rPr lang="en-US" sz="2000" b="1" dirty="0" err="1">
                <a:latin typeface="Courier New" charset="0"/>
                <a:ea typeface="Courier New" charset="0"/>
                <a:cs typeface="Courier New" charset="0"/>
              </a:rPr>
              <a:t>UserInfo</a:t>
            </a:r>
            <a:r>
              <a:rPr lang="en-US" sz="2000" b="1" dirty="0">
                <a:latin typeface="Courier New" charset="0"/>
                <a:ea typeface="Courier New" charset="0"/>
                <a:cs typeface="Courier New" charset="0"/>
              </a:rPr>
              <a:t> WHERE username = </a:t>
            </a:r>
            <a:r>
              <a:rPr lang="en-US" sz="2000" b="1" dirty="0" smtClean="0">
                <a:latin typeface="Courier New" charset="0"/>
                <a:ea typeface="Courier New" charset="0"/>
                <a:cs typeface="Courier New" charset="0"/>
              </a:rPr>
              <a:t>‘</a:t>
            </a:r>
            <a:r>
              <a:rPr lang="en-US" sz="2000" b="1" dirty="0">
                <a:solidFill>
                  <a:srgbClr val="FF0000"/>
                </a:solidFill>
                <a:latin typeface="Courier New" charset="0"/>
                <a:ea typeface="Courier New" charset="0"/>
                <a:cs typeface="Courier New" charset="0"/>
              </a:rPr>
              <a:t>x’ </a:t>
            </a:r>
            <a:endParaRPr lang="en-US" sz="2000" b="1" dirty="0" smtClean="0">
              <a:solidFill>
                <a:srgbClr val="FF0000"/>
              </a:solidFill>
              <a:latin typeface="Courier New" charset="0"/>
              <a:ea typeface="Courier New" charset="0"/>
              <a:cs typeface="Courier New" charset="0"/>
            </a:endParaRPr>
          </a:p>
          <a:p>
            <a:pPr marL="0" indent="0" eaLnBrk="1" fontAlgn="auto" hangingPunct="1">
              <a:spcBef>
                <a:spcPts val="0"/>
              </a:spcBef>
              <a:spcAft>
                <a:spcPts val="0"/>
              </a:spcAft>
              <a:buNone/>
              <a:defRPr/>
            </a:pPr>
            <a:r>
              <a:rPr lang="en-US" sz="2000" b="1" dirty="0">
                <a:solidFill>
                  <a:srgbClr val="FF0000"/>
                </a:solidFill>
                <a:latin typeface="Courier New" charset="0"/>
                <a:ea typeface="Courier New" charset="0"/>
                <a:cs typeface="Courier New" charset="0"/>
              </a:rPr>
              <a:t>	</a:t>
            </a:r>
            <a:r>
              <a:rPr lang="en-US" sz="2000" b="1" dirty="0" smtClean="0">
                <a:solidFill>
                  <a:srgbClr val="FF0000"/>
                </a:solidFill>
                <a:latin typeface="Courier New" charset="0"/>
                <a:ea typeface="Courier New" charset="0"/>
                <a:cs typeface="Courier New" charset="0"/>
              </a:rPr>
              <a:t>	UNION </a:t>
            </a:r>
            <a:r>
              <a:rPr lang="en-US" sz="2000" b="1" dirty="0">
                <a:solidFill>
                  <a:srgbClr val="FF0000"/>
                </a:solidFill>
                <a:latin typeface="Courier New" charset="0"/>
                <a:ea typeface="Courier New" charset="0"/>
                <a:cs typeface="Courier New" charset="0"/>
              </a:rPr>
              <a:t>(SELECT </a:t>
            </a:r>
            <a:r>
              <a:rPr lang="en-US" sz="2000" b="1" dirty="0" err="1">
                <a:solidFill>
                  <a:srgbClr val="FF0000"/>
                </a:solidFill>
                <a:latin typeface="Courier New" charset="0"/>
                <a:ea typeface="Courier New" charset="0"/>
                <a:cs typeface="Courier New" charset="0"/>
              </a:rPr>
              <a:t>uid</a:t>
            </a:r>
            <a:r>
              <a:rPr lang="en-US" sz="2000" b="1" dirty="0">
                <a:solidFill>
                  <a:srgbClr val="FF0000"/>
                </a:solidFill>
                <a:latin typeface="Courier New" charset="0"/>
                <a:ea typeface="Courier New" charset="0"/>
                <a:cs typeface="Courier New" charset="0"/>
              </a:rPr>
              <a:t>, password, ‘x’, ‘y’ </a:t>
            </a:r>
            <a:endParaRPr lang="en-US" sz="2000" b="1" dirty="0" smtClean="0">
              <a:solidFill>
                <a:srgbClr val="FF0000"/>
              </a:solidFill>
              <a:latin typeface="Courier New" charset="0"/>
              <a:ea typeface="Courier New" charset="0"/>
              <a:cs typeface="Courier New" charset="0"/>
            </a:endParaRPr>
          </a:p>
          <a:p>
            <a:pPr marL="0" indent="0" eaLnBrk="1" fontAlgn="auto" hangingPunct="1">
              <a:spcBef>
                <a:spcPts val="0"/>
              </a:spcBef>
              <a:spcAft>
                <a:spcPts val="0"/>
              </a:spcAft>
              <a:buNone/>
              <a:defRPr/>
            </a:pPr>
            <a:r>
              <a:rPr lang="en-US" sz="2000" b="1" dirty="0">
                <a:solidFill>
                  <a:srgbClr val="FF0000"/>
                </a:solidFill>
                <a:latin typeface="Courier New" charset="0"/>
                <a:ea typeface="Courier New" charset="0"/>
                <a:cs typeface="Courier New" charset="0"/>
              </a:rPr>
              <a:t>	</a:t>
            </a:r>
            <a:r>
              <a:rPr lang="en-US" sz="2000" b="1" dirty="0" smtClean="0">
                <a:solidFill>
                  <a:srgbClr val="FF0000"/>
                </a:solidFill>
                <a:latin typeface="Courier New" charset="0"/>
                <a:ea typeface="Courier New" charset="0"/>
                <a:cs typeface="Courier New" charset="0"/>
              </a:rPr>
              <a:t>		 FROM </a:t>
            </a:r>
            <a:r>
              <a:rPr lang="en-US" sz="2000" b="1" dirty="0" err="1">
                <a:solidFill>
                  <a:srgbClr val="FF0000"/>
                </a:solidFill>
                <a:latin typeface="Courier New" charset="0"/>
                <a:ea typeface="Courier New" charset="0"/>
                <a:cs typeface="Courier New" charset="0"/>
              </a:rPr>
              <a:t>UserPasswords</a:t>
            </a:r>
            <a:r>
              <a:rPr lang="en-US" sz="2000" b="1" dirty="0">
                <a:solidFill>
                  <a:srgbClr val="FF0000"/>
                </a:solidFill>
                <a:latin typeface="Courier New" charset="0"/>
                <a:ea typeface="Courier New" charset="0"/>
                <a:cs typeface="Courier New" charset="0"/>
              </a:rPr>
              <a:t>) </a:t>
            </a:r>
            <a:r>
              <a:rPr lang="en-US" sz="2000" b="1" dirty="0" smtClean="0">
                <a:solidFill>
                  <a:srgbClr val="FF0000"/>
                </a:solidFill>
                <a:latin typeface="Courier New" charset="0"/>
                <a:ea typeface="Courier New" charset="0"/>
                <a:cs typeface="Courier New" charset="0"/>
              </a:rPr>
              <a:t>--</a:t>
            </a:r>
            <a:r>
              <a:rPr lang="en-US" sz="2000" b="1" dirty="0" smtClean="0">
                <a:latin typeface="Courier New" charset="0"/>
                <a:ea typeface="Courier New" charset="0"/>
                <a:cs typeface="Courier New" charset="0"/>
              </a:rPr>
              <a:t>’</a:t>
            </a:r>
            <a:endParaRPr lang="en-US" sz="2000" b="1" dirty="0">
              <a:latin typeface="Courier New" charset="0"/>
              <a:ea typeface="Courier New" charset="0"/>
              <a:cs typeface="Courier New" charset="0"/>
            </a:endParaRPr>
          </a:p>
          <a:p>
            <a:pPr marL="0" indent="0" eaLnBrk="1" fontAlgn="auto" hangingPunct="1">
              <a:spcBef>
                <a:spcPts val="0"/>
              </a:spcBef>
              <a:spcAft>
                <a:spcPts val="0"/>
              </a:spcAft>
              <a:buNone/>
              <a:defRPr/>
            </a:pPr>
            <a:endParaRPr lang="en-US" sz="2000" b="1" dirty="0">
              <a:latin typeface="Courier New" charset="0"/>
              <a:ea typeface="Courier New" charset="0"/>
              <a:cs typeface="Courier New" charset="0"/>
            </a:endParaRPr>
          </a:p>
          <a:p>
            <a:endParaRPr lang="en-US" sz="2000" b="1" dirty="0">
              <a:latin typeface="Courier New" charset="0"/>
              <a:ea typeface="Courier New" charset="0"/>
              <a:cs typeface="Courier New" charset="0"/>
            </a:endParaRPr>
          </a:p>
          <a:p>
            <a:pPr marL="0" indent="0">
              <a:buNone/>
            </a:pPr>
            <a:endParaRPr lang="en-US" sz="2000" b="1" dirty="0">
              <a:latin typeface="Courier New" charset="0"/>
              <a:ea typeface="Courier New" charset="0"/>
              <a:cs typeface="Courier New" charset="0"/>
            </a:endParaRPr>
          </a:p>
          <a:p>
            <a:pPr marL="0" indent="0">
              <a:buNone/>
            </a:pPr>
            <a:endParaRPr lang="en-US" sz="2000" dirty="0"/>
          </a:p>
        </p:txBody>
      </p:sp>
      <p:sp>
        <p:nvSpPr>
          <p:cNvPr id="5" name="Rectangle 4"/>
          <p:cNvSpPr/>
          <p:nvPr/>
        </p:nvSpPr>
        <p:spPr>
          <a:xfrm>
            <a:off x="7452320" y="836712"/>
            <a:ext cx="1296144" cy="2000548"/>
          </a:xfrm>
          <a:prstGeom prst="rect">
            <a:avLst/>
          </a:prstGeom>
        </p:spPr>
        <p:txBody>
          <a:bodyPr wrap="square">
            <a:spAutoFit/>
          </a:bodyPr>
          <a:lstStyle/>
          <a:p>
            <a:pPr algn="ctr"/>
            <a:r>
              <a:rPr lang="en-US" sz="9600" b="1" dirty="0" smtClean="0">
                <a:solidFill>
                  <a:srgbClr val="FF0000"/>
                </a:solidFill>
                <a:latin typeface="Open Sans" charset="0"/>
              </a:rPr>
              <a:t>☠</a:t>
            </a:r>
          </a:p>
          <a:p>
            <a:pPr algn="ctr"/>
            <a:r>
              <a:rPr lang="en-US" sz="2800" b="1" dirty="0" err="1" smtClean="0">
                <a:solidFill>
                  <a:srgbClr val="FF0000"/>
                </a:solidFill>
                <a:latin typeface="Open Sans" charset="0"/>
              </a:rPr>
              <a:t>SQLi</a:t>
            </a:r>
            <a:r>
              <a:rPr lang="en-US" sz="2800" b="1" dirty="0" smtClean="0">
                <a:solidFill>
                  <a:srgbClr val="FF0000"/>
                </a:solidFill>
                <a:latin typeface="Open Sans" charset="0"/>
              </a:rPr>
              <a:t>!</a:t>
            </a:r>
            <a:endParaRPr lang="en-US" sz="2800" b="1" dirty="0">
              <a:solidFill>
                <a:srgbClr val="FF0000"/>
              </a:solidFill>
            </a:endParaRPr>
          </a:p>
        </p:txBody>
      </p:sp>
      <p:sp>
        <p:nvSpPr>
          <p:cNvPr id="6" name="Rectangle 5"/>
          <p:cNvSpPr/>
          <p:nvPr/>
        </p:nvSpPr>
        <p:spPr>
          <a:xfrm>
            <a:off x="539552" y="1704109"/>
            <a:ext cx="6400800" cy="646331"/>
          </a:xfrm>
          <a:prstGeom prst="rect">
            <a:avLst/>
          </a:prstGeom>
        </p:spPr>
        <p:txBody>
          <a:bodyPr wrap="square">
            <a:spAutoFit/>
          </a:bodyPr>
          <a:lstStyle/>
          <a:p>
            <a:pPr eaLnBrk="1" hangingPunct="1">
              <a:spcBef>
                <a:spcPct val="50000"/>
              </a:spcBef>
              <a:buFontTx/>
              <a:buNone/>
            </a:pPr>
            <a:r>
              <a:rPr lang="sv-SE" altLang="en-US" b="1" dirty="0" err="1" smtClean="0">
                <a:latin typeface="Courier New" charset="0"/>
              </a:rPr>
              <a:t>myStmt.executeQuery</a:t>
            </a:r>
            <a:r>
              <a:rPr lang="sv-SE" altLang="en-US" b="1" dirty="0" smtClean="0">
                <a:latin typeface="Courier New" charset="0"/>
              </a:rPr>
              <a:t>(”SELECT * FROM </a:t>
            </a:r>
            <a:r>
              <a:rPr lang="sv-SE" altLang="en-US" b="1" dirty="0" err="1" smtClean="0">
                <a:latin typeface="Courier New" charset="0"/>
              </a:rPr>
              <a:t>UserInfo</a:t>
            </a:r>
            <a:r>
              <a:rPr lang="sv-SE" altLang="en-US" b="1" dirty="0" smtClean="0">
                <a:latin typeface="Courier New" charset="0"/>
              </a:rPr>
              <a:t> WHERE </a:t>
            </a:r>
            <a:r>
              <a:rPr lang="sv-SE" altLang="en-US" b="1" dirty="0" err="1" smtClean="0">
                <a:latin typeface="Courier New" charset="0"/>
              </a:rPr>
              <a:t>username</a:t>
            </a:r>
            <a:r>
              <a:rPr lang="sv-SE" altLang="en-US" b="1" dirty="0" smtClean="0">
                <a:latin typeface="Courier New" charset="0"/>
              </a:rPr>
              <a:t> = ’”+ </a:t>
            </a:r>
            <a:r>
              <a:rPr lang="sv-SE" altLang="en-US" b="1" dirty="0" err="1" smtClean="0">
                <a:solidFill>
                  <a:srgbClr val="0070C0"/>
                </a:solidFill>
                <a:latin typeface="Courier New" charset="0"/>
              </a:rPr>
              <a:t>username</a:t>
            </a:r>
            <a:r>
              <a:rPr lang="sv-SE" altLang="en-US" b="1" dirty="0" smtClean="0">
                <a:solidFill>
                  <a:srgbClr val="0070C0"/>
                </a:solidFill>
                <a:latin typeface="Courier New" charset="0"/>
              </a:rPr>
              <a:t> </a:t>
            </a:r>
            <a:r>
              <a:rPr lang="sv-SE" altLang="en-US" b="1" dirty="0" smtClean="0">
                <a:latin typeface="Courier New" charset="0"/>
              </a:rPr>
              <a:t>+”’”);</a:t>
            </a:r>
            <a:endParaRPr lang="sv-SE" altLang="en-US" b="1" dirty="0">
              <a:latin typeface="Courier New" charset="0"/>
            </a:endParaRPr>
          </a:p>
        </p:txBody>
      </p:sp>
    </p:spTree>
    <p:extLst>
      <p:ext uri="{BB962C8B-B14F-4D97-AF65-F5344CB8AC3E}">
        <p14:creationId xmlns:p14="http://schemas.microsoft.com/office/powerpoint/2010/main" val="191130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Injection: </a:t>
            </a:r>
            <a:r>
              <a:rPr lang="en-US" dirty="0" err="1" smtClean="0"/>
              <a:t>sqlmap</a:t>
            </a:r>
            <a:endParaRPr lang="en-US" dirty="0"/>
          </a:p>
        </p:txBody>
      </p:sp>
      <p:sp>
        <p:nvSpPr>
          <p:cNvPr id="3" name="Content Placeholder 2"/>
          <p:cNvSpPr>
            <a:spLocks noGrp="1"/>
          </p:cNvSpPr>
          <p:nvPr>
            <p:ph idx="1"/>
          </p:nvPr>
        </p:nvSpPr>
        <p:spPr/>
        <p:txBody>
          <a:bodyPr/>
          <a:lstStyle/>
          <a:p>
            <a:r>
              <a:rPr lang="en-US" sz="2800" dirty="0" err="1" smtClean="0"/>
              <a:t>SQLmap</a:t>
            </a:r>
            <a:endParaRPr lang="en-US" sz="2800" dirty="0" smtClean="0"/>
          </a:p>
          <a:p>
            <a:pPr lvl="1"/>
            <a:r>
              <a:rPr lang="en-US" sz="2400" dirty="0" smtClean="0"/>
              <a:t>“automatic SQL injection and database takeover tool”</a:t>
            </a:r>
          </a:p>
          <a:p>
            <a:pPr lvl="1"/>
            <a:r>
              <a:rPr lang="en-US" sz="2400" dirty="0">
                <a:hlinkClick r:id="rId2"/>
              </a:rPr>
              <a:t>http://sqlmap.org</a:t>
            </a:r>
            <a:r>
              <a:rPr lang="en-US" sz="2400" dirty="0" smtClean="0">
                <a:hlinkClick r:id="rId2"/>
              </a:rPr>
              <a:t>/</a:t>
            </a:r>
            <a:endParaRPr lang="en-US" sz="2400" dirty="0" smtClean="0"/>
          </a:p>
          <a:p>
            <a:r>
              <a:rPr lang="en-US" sz="2800" b="1" dirty="0" smtClean="0">
                <a:solidFill>
                  <a:srgbClr val="FF0000"/>
                </a:solidFill>
                <a:ea typeface="Arial Rounded MT Bold" charset="0"/>
                <a:cs typeface="Arial Rounded MT Bold" charset="0"/>
              </a:rPr>
              <a:t>USE ONLY WITH PERMISSION!</a:t>
            </a:r>
          </a:p>
          <a:p>
            <a:r>
              <a:rPr lang="en-US" sz="2800" dirty="0" smtClean="0">
                <a:ea typeface="Arial Rounded MT Bold" charset="0"/>
                <a:cs typeface="Arial Rounded MT Bold" charset="0"/>
              </a:rPr>
              <a:t>Automatically discovers SQL vulnerabilities, determines best </a:t>
            </a:r>
            <a:r>
              <a:rPr lang="en-US" sz="2800" dirty="0" err="1" smtClean="0">
                <a:ea typeface="Arial Rounded MT Bold" charset="0"/>
                <a:cs typeface="Arial Rounded MT Bold" charset="0"/>
              </a:rPr>
              <a:t>SQLi</a:t>
            </a:r>
            <a:r>
              <a:rPr lang="en-US" sz="2800" dirty="0" smtClean="0">
                <a:ea typeface="Arial Rounded MT Bold" charset="0"/>
                <a:cs typeface="Arial Rounded MT Bold" charset="0"/>
              </a:rPr>
              <a:t> attack and extracts entire database</a:t>
            </a:r>
          </a:p>
          <a:p>
            <a:r>
              <a:rPr lang="en-US" sz="2800" b="1" dirty="0" smtClean="0">
                <a:solidFill>
                  <a:srgbClr val="FF0000"/>
                </a:solidFill>
                <a:ea typeface="Arial Rounded MT Bold" charset="0"/>
                <a:cs typeface="Arial Rounded MT Bold" charset="0"/>
              </a:rPr>
              <a:t>Prevent SQL Injection Vulnerabilities in your applications</a:t>
            </a:r>
          </a:p>
          <a:p>
            <a:pPr lvl="1"/>
            <a:r>
              <a:rPr lang="en-US" sz="2400" dirty="0" smtClean="0">
                <a:ea typeface="Arial Rounded MT Bold" charset="0"/>
                <a:cs typeface="Arial Rounded MT Bold" charset="0"/>
              </a:rPr>
              <a:t>This </a:t>
            </a:r>
            <a:r>
              <a:rPr lang="en-US" sz="2400" dirty="0">
                <a:ea typeface="Arial Rounded MT Bold" charset="0"/>
                <a:cs typeface="Arial Rounded MT Bold" charset="0"/>
              </a:rPr>
              <a:t>tool is used in the wild, don’t be a victim of it</a:t>
            </a:r>
          </a:p>
          <a:p>
            <a:endParaRPr lang="en-US" sz="2800" dirty="0">
              <a:ea typeface="Arial Rounded MT Bold" charset="0"/>
              <a:cs typeface="Arial Rounded MT Bold" charset="0"/>
            </a:endParaRPr>
          </a:p>
        </p:txBody>
      </p:sp>
    </p:spTree>
    <p:extLst>
      <p:ext uri="{BB962C8B-B14F-4D97-AF65-F5344CB8AC3E}">
        <p14:creationId xmlns:p14="http://schemas.microsoft.com/office/powerpoint/2010/main" val="1828028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p:txBody>
          <a:bodyPr/>
          <a:lstStyle/>
          <a:p>
            <a:pPr eaLnBrk="1" hangingPunct="1"/>
            <a:r>
              <a:rPr lang="sv-SE" altLang="en-US"/>
              <a:t>We can parametrize data in a statement.</a:t>
            </a:r>
          </a:p>
          <a:p>
            <a:pPr lvl="1" eaLnBrk="1" hangingPunct="1"/>
            <a:r>
              <a:rPr lang="sv-SE" altLang="en-US"/>
              <a:t>Data that could differ is replaced with </a:t>
            </a:r>
            <a:r>
              <a:rPr lang="sv-SE" altLang="en-US" b="1">
                <a:latin typeface="Courier New" charset="0"/>
              </a:rPr>
              <a:t>?</a:t>
            </a:r>
            <a:r>
              <a:rPr lang="sv-SE" altLang="en-US"/>
              <a:t> in the statement text.</a:t>
            </a:r>
          </a:p>
          <a:p>
            <a:pPr lvl="1" eaLnBrk="1" hangingPunct="1"/>
            <a:r>
              <a:rPr lang="sv-SE" altLang="en-US" b="1">
                <a:latin typeface="Courier New" charset="0"/>
              </a:rPr>
              <a:t>?</a:t>
            </a:r>
            <a:r>
              <a:rPr lang="sv-SE" altLang="en-US"/>
              <a:t> parameters can be instantiated using functions </a:t>
            </a:r>
            <a:r>
              <a:rPr lang="sv-SE" altLang="en-US" b="1">
                <a:latin typeface="Courier New" charset="0"/>
              </a:rPr>
              <a:t>setX(int index, X value)</a:t>
            </a:r>
            <a:r>
              <a:rPr lang="sv-SE" altLang="en-US"/>
              <a:t>.</a:t>
            </a:r>
          </a:p>
        </p:txBody>
      </p:sp>
      <p:sp>
        <p:nvSpPr>
          <p:cNvPr id="70660" name="Text Box 4"/>
          <p:cNvSpPr txBox="1">
            <a:spLocks noChangeArrowheads="1"/>
          </p:cNvSpPr>
          <p:nvPr/>
        </p:nvSpPr>
        <p:spPr bwMode="auto">
          <a:xfrm>
            <a:off x="971550" y="42926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AU" altLang="en-US" sz="1800"/>
          </a:p>
        </p:txBody>
      </p:sp>
      <p:sp>
        <p:nvSpPr>
          <p:cNvPr id="70661" name="Text Box 5"/>
          <p:cNvSpPr txBox="1">
            <a:spLocks noChangeArrowheads="1"/>
          </p:cNvSpPr>
          <p:nvPr/>
        </p:nvSpPr>
        <p:spPr bwMode="auto">
          <a:xfrm>
            <a:off x="1763713" y="4292600"/>
            <a:ext cx="56880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b="1">
                <a:latin typeface="Courier New" charset="0"/>
              </a:rPr>
              <a:t>PreparedStatement myPstmt =</a:t>
            </a:r>
            <a:br>
              <a:rPr lang="sv-SE" altLang="en-US" sz="1800" b="1">
                <a:latin typeface="Courier New" charset="0"/>
              </a:rPr>
            </a:br>
            <a:r>
              <a:rPr lang="sv-SE" altLang="en-US" sz="1800" b="1">
                <a:latin typeface="Courier New" charset="0"/>
              </a:rPr>
              <a:t> myCon.prepareStatement(</a:t>
            </a:r>
            <a:br>
              <a:rPr lang="sv-SE" altLang="en-US" sz="1800" b="1">
                <a:latin typeface="Courier New" charset="0"/>
              </a:rPr>
            </a:br>
            <a:r>
              <a:rPr lang="sv-SE" altLang="en-US" sz="1800" b="1">
                <a:latin typeface="Courier New" charset="0"/>
              </a:rPr>
              <a:t>   ”INSERT INTO Courses VALUES (?,?)”);</a:t>
            </a:r>
            <a:br>
              <a:rPr lang="sv-SE" altLang="en-US" sz="1800" b="1">
                <a:latin typeface="Courier New" charset="0"/>
              </a:rPr>
            </a:br>
            <a:r>
              <a:rPr lang="sv-SE" altLang="en-US" sz="1800" b="1">
                <a:latin typeface="Courier New" charset="0"/>
              </a:rPr>
              <a:t/>
            </a:r>
            <a:br>
              <a:rPr lang="sv-SE" altLang="en-US" sz="1800" b="1">
                <a:latin typeface="Courier New" charset="0"/>
              </a:rPr>
            </a:br>
            <a:r>
              <a:rPr lang="sv-SE" altLang="en-US" sz="1800" b="1">
                <a:latin typeface="Courier New" charset="0"/>
              </a:rPr>
              <a:t>myPstmt.setString(1, ”TDA356”);</a:t>
            </a:r>
            <a:br>
              <a:rPr lang="sv-SE" altLang="en-US" sz="1800" b="1">
                <a:latin typeface="Courier New" charset="0"/>
              </a:rPr>
            </a:br>
            <a:r>
              <a:rPr lang="sv-SE" altLang="en-US" sz="1800" b="1">
                <a:latin typeface="Courier New" charset="0"/>
              </a:rPr>
              <a:t>myPstmt.setString(2, ”Databases”);</a:t>
            </a:r>
          </a:p>
        </p:txBody>
      </p:sp>
      <p:sp>
        <p:nvSpPr>
          <p:cNvPr id="8" name="Rectangle 2"/>
          <p:cNvSpPr>
            <a:spLocks noGrp="1" noChangeArrowheads="1"/>
          </p:cNvSpPr>
          <p:nvPr>
            <p:ph type="title"/>
          </p:nvPr>
        </p:nvSpPr>
        <p:spPr/>
        <p:txBody>
          <a:bodyPr/>
          <a:lstStyle/>
          <a:p>
            <a:pPr eaLnBrk="1" hangingPunct="1"/>
            <a:r>
              <a:rPr lang="sv-SE" altLang="en-US" b="1">
                <a:latin typeface="Courier New" charset="0"/>
              </a:rPr>
              <a:t>PreparedStatement</a:t>
            </a:r>
            <a:endParaRPr lang="sv-SE" altLang="en-US" b="1" dirty="0">
              <a:latin typeface="Courier New" charset="0"/>
            </a:endParaRPr>
          </a:p>
        </p:txBody>
      </p:sp>
    </p:spTree>
    <p:extLst>
      <p:ext uri="{BB962C8B-B14F-4D97-AF65-F5344CB8AC3E}">
        <p14:creationId xmlns:p14="http://schemas.microsoft.com/office/powerpoint/2010/main" val="1336683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PreparedStatement</a:t>
            </a:r>
            <a:r>
              <a:rPr lang="en-US" sz="4000" dirty="0" smtClean="0"/>
              <a:t> is superior:</a:t>
            </a:r>
            <a:br>
              <a:rPr lang="en-US" sz="4000" dirty="0" smtClean="0"/>
            </a:br>
            <a:r>
              <a:rPr lang="en-US" sz="4000" dirty="0" smtClean="0"/>
              <a:t>Reason 1 </a:t>
            </a:r>
            <a:r>
              <a:rPr lang="en-US" sz="4000" dirty="0"/>
              <a:t>–</a:t>
            </a:r>
            <a:r>
              <a:rPr lang="en-US" sz="4000" dirty="0" smtClean="0"/>
              <a:t> Security</a:t>
            </a:r>
            <a:endParaRPr lang="en-US" sz="4000" dirty="0"/>
          </a:p>
        </p:txBody>
      </p:sp>
      <p:sp>
        <p:nvSpPr>
          <p:cNvPr id="3" name="Content Placeholder 2"/>
          <p:cNvSpPr>
            <a:spLocks noGrp="1"/>
          </p:cNvSpPr>
          <p:nvPr>
            <p:ph idx="1"/>
          </p:nvPr>
        </p:nvSpPr>
        <p:spPr/>
        <p:txBody>
          <a:bodyPr/>
          <a:lstStyle/>
          <a:p>
            <a:r>
              <a:rPr lang="en-US" dirty="0" err="1" smtClean="0"/>
              <a:t>PreparedStatements</a:t>
            </a:r>
            <a:r>
              <a:rPr lang="en-US" dirty="0" smtClean="0"/>
              <a:t> are designed to prevent SQL injections</a:t>
            </a:r>
          </a:p>
          <a:p>
            <a:pPr lvl="1"/>
            <a:r>
              <a:rPr lang="en-US" dirty="0" smtClean="0"/>
              <a:t>The query is separated from the attacker input by using ’?’ placeholders</a:t>
            </a:r>
          </a:p>
          <a:p>
            <a:pPr lvl="1"/>
            <a:r>
              <a:rPr lang="en-US" dirty="0" smtClean="0"/>
              <a:t>They know how to safely encode parameters are Strings, Integers and others</a:t>
            </a:r>
          </a:p>
          <a:p>
            <a:pPr lvl="1"/>
            <a:r>
              <a:rPr lang="en-US" dirty="0" smtClean="0"/>
              <a:t>Because of this strict separation and encoding, attackers can not inject into the SQL query</a:t>
            </a:r>
            <a:endParaRPr lang="en-US" dirty="0"/>
          </a:p>
        </p:txBody>
      </p:sp>
    </p:spTree>
    <p:extLst>
      <p:ext uri="{BB962C8B-B14F-4D97-AF65-F5344CB8AC3E}">
        <p14:creationId xmlns:p14="http://schemas.microsoft.com/office/powerpoint/2010/main" val="1575721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PreparedStatement</a:t>
            </a:r>
            <a:r>
              <a:rPr lang="en-US" sz="4000" dirty="0" smtClean="0"/>
              <a:t> is superior:</a:t>
            </a:r>
            <a:br>
              <a:rPr lang="en-US" sz="4000" dirty="0" smtClean="0"/>
            </a:br>
            <a:r>
              <a:rPr lang="en-US" sz="4000" dirty="0" smtClean="0"/>
              <a:t>Reason 2 </a:t>
            </a:r>
            <a:r>
              <a:rPr lang="en-US" sz="4000" dirty="0"/>
              <a:t>–</a:t>
            </a:r>
            <a:r>
              <a:rPr lang="en-US" sz="4000" dirty="0" smtClean="0"/>
              <a:t> Performance</a:t>
            </a:r>
            <a:endParaRPr lang="en-US" sz="4000" dirty="0"/>
          </a:p>
        </p:txBody>
      </p:sp>
      <p:sp>
        <p:nvSpPr>
          <p:cNvPr id="3" name="Content Placeholder 2"/>
          <p:cNvSpPr>
            <a:spLocks noGrp="1"/>
          </p:cNvSpPr>
          <p:nvPr>
            <p:ph idx="1"/>
          </p:nvPr>
        </p:nvSpPr>
        <p:spPr>
          <a:xfrm>
            <a:off x="457200" y="1927373"/>
            <a:ext cx="8229600" cy="4525963"/>
          </a:xfrm>
        </p:spPr>
        <p:txBody>
          <a:bodyPr/>
          <a:lstStyle/>
          <a:p>
            <a:endParaRPr lang="en-US" dirty="0"/>
          </a:p>
        </p:txBody>
      </p:sp>
      <p:pic>
        <p:nvPicPr>
          <p:cNvPr id="5" name="Picture 4"/>
          <p:cNvPicPr>
            <a:picLocks noChangeAspect="1"/>
          </p:cNvPicPr>
          <p:nvPr/>
        </p:nvPicPr>
        <p:blipFill>
          <a:blip r:embed="rId2"/>
          <a:stretch>
            <a:fillRect/>
          </a:stretch>
        </p:blipFill>
        <p:spPr>
          <a:xfrm>
            <a:off x="0" y="1759860"/>
            <a:ext cx="9144000" cy="4588601"/>
          </a:xfrm>
          <a:prstGeom prst="rect">
            <a:avLst/>
          </a:prstGeom>
        </p:spPr>
      </p:pic>
      <p:sp>
        <p:nvSpPr>
          <p:cNvPr id="8" name="Rectangle 7"/>
          <p:cNvSpPr/>
          <p:nvPr/>
        </p:nvSpPr>
        <p:spPr>
          <a:xfrm>
            <a:off x="7740352" y="1997588"/>
            <a:ext cx="1368152"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40352" y="2401036"/>
            <a:ext cx="1368152" cy="4761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740352" y="2906212"/>
            <a:ext cx="1368152" cy="4761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915816" y="4692277"/>
            <a:ext cx="6192688" cy="646331"/>
          </a:xfrm>
          <a:prstGeom prst="rect">
            <a:avLst/>
          </a:prstGeom>
          <a:noFill/>
        </p:spPr>
        <p:txBody>
          <a:bodyPr wrap="square" rtlCol="0">
            <a:spAutoFit/>
          </a:bodyPr>
          <a:lstStyle/>
          <a:p>
            <a:pPr marL="285750" indent="-285750">
              <a:buFont typeface="Arial" charset="0"/>
              <a:buChar char="•"/>
            </a:pPr>
            <a:r>
              <a:rPr lang="en-US" sz="1200" dirty="0" smtClean="0"/>
              <a:t>normal/prepared: Use Statement/</a:t>
            </a:r>
            <a:r>
              <a:rPr lang="en-US" sz="1200" dirty="0" err="1" smtClean="0"/>
              <a:t>PreparedStatement</a:t>
            </a:r>
            <a:endParaRPr lang="en-US" sz="1200" dirty="0" smtClean="0"/>
          </a:p>
          <a:p>
            <a:pPr marL="285750" indent="-285750">
              <a:buFont typeface="Arial" charset="0"/>
              <a:buChar char="•"/>
            </a:pPr>
            <a:r>
              <a:rPr lang="en-US" sz="1200" dirty="0"/>
              <a:t>reuse/</a:t>
            </a:r>
            <a:r>
              <a:rPr lang="en-US" sz="1200" dirty="0" err="1"/>
              <a:t>noreuse</a:t>
            </a:r>
            <a:r>
              <a:rPr lang="en-US" sz="1200" dirty="0"/>
              <a:t>: create new Statement/</a:t>
            </a:r>
            <a:r>
              <a:rPr lang="en-US" sz="1200" dirty="0" err="1"/>
              <a:t>PreparedStatement</a:t>
            </a:r>
            <a:r>
              <a:rPr lang="en-US" sz="1200" dirty="0"/>
              <a:t> object </a:t>
            </a:r>
            <a:r>
              <a:rPr lang="en-US" sz="1200" dirty="0" smtClean="0"/>
              <a:t>per new </a:t>
            </a:r>
            <a:r>
              <a:rPr lang="en-US" sz="1200" dirty="0"/>
              <a:t>query</a:t>
            </a:r>
          </a:p>
          <a:p>
            <a:pPr marL="285750" indent="-285750">
              <a:buFont typeface="Arial" charset="0"/>
              <a:buChar char="•"/>
            </a:pPr>
            <a:r>
              <a:rPr lang="en-US" sz="1200" dirty="0" smtClean="0"/>
              <a:t>plain/</a:t>
            </a:r>
            <a:r>
              <a:rPr lang="en-US" sz="1200" dirty="0" err="1" smtClean="0"/>
              <a:t>parm</a:t>
            </a:r>
            <a:r>
              <a:rPr lang="en-US" sz="1200" dirty="0" smtClean="0"/>
              <a:t>: performed query uses a user-determined parameter</a:t>
            </a:r>
            <a:endParaRPr lang="en-US" sz="1200" dirty="0"/>
          </a:p>
        </p:txBody>
      </p:sp>
      <p:sp>
        <p:nvSpPr>
          <p:cNvPr id="13" name="Oval 12"/>
          <p:cNvSpPr/>
          <p:nvPr/>
        </p:nvSpPr>
        <p:spPr>
          <a:xfrm>
            <a:off x="5220072" y="2244005"/>
            <a:ext cx="720080" cy="5040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urved Connector 14"/>
          <p:cNvCxnSpPr>
            <a:endCxn id="13" idx="7"/>
          </p:cNvCxnSpPr>
          <p:nvPr/>
        </p:nvCxnSpPr>
        <p:spPr>
          <a:xfrm rot="10800000" flipV="1">
            <a:off x="5834700" y="2171996"/>
            <a:ext cx="1870157" cy="145825"/>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932040" y="3828180"/>
            <a:ext cx="720080" cy="17314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urved Connector 17"/>
          <p:cNvCxnSpPr>
            <a:endCxn id="17" idx="7"/>
          </p:cNvCxnSpPr>
          <p:nvPr/>
        </p:nvCxnSpPr>
        <p:spPr>
          <a:xfrm rot="10800000" flipV="1">
            <a:off x="5546668" y="2634452"/>
            <a:ext cx="2193687" cy="121908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685653" y="3972462"/>
            <a:ext cx="720080" cy="2017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urved Connector 24"/>
          <p:cNvCxnSpPr>
            <a:endCxn id="24" idx="0"/>
          </p:cNvCxnSpPr>
          <p:nvPr/>
        </p:nvCxnSpPr>
        <p:spPr>
          <a:xfrm rot="10800000" flipV="1">
            <a:off x="6045693" y="3148328"/>
            <a:ext cx="1694570" cy="824133"/>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313311" y="1867149"/>
            <a:ext cx="2480166" cy="369332"/>
          </a:xfrm>
          <a:prstGeom prst="rect">
            <a:avLst/>
          </a:prstGeom>
          <a:noFill/>
        </p:spPr>
        <p:txBody>
          <a:bodyPr wrap="none" rtlCol="0">
            <a:spAutoFit/>
          </a:bodyPr>
          <a:lstStyle/>
          <a:p>
            <a:r>
              <a:rPr lang="en-US" b="1" smtClean="0"/>
              <a:t>Almost twice as fast!</a:t>
            </a:r>
            <a:endParaRPr lang="en-US" b="1"/>
          </a:p>
        </p:txBody>
      </p:sp>
    </p:spTree>
    <p:extLst>
      <p:ext uri="{BB962C8B-B14F-4D97-AF65-F5344CB8AC3E}">
        <p14:creationId xmlns:p14="http://schemas.microsoft.com/office/powerpoint/2010/main" val="4586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7" grpId="0" animBg="1"/>
      <p:bldP spid="24"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PreparedStatement</a:t>
            </a:r>
            <a:r>
              <a:rPr lang="en-US" sz="4000" dirty="0" smtClean="0"/>
              <a:t> is superior:</a:t>
            </a:r>
            <a:br>
              <a:rPr lang="en-US" sz="4000" dirty="0" smtClean="0"/>
            </a:br>
            <a:r>
              <a:rPr lang="en-US" sz="4000" dirty="0" smtClean="0"/>
              <a:t>Reason 3 – easier to read/write</a:t>
            </a:r>
            <a:endParaRPr lang="en-US" sz="4000" dirty="0"/>
          </a:p>
        </p:txBody>
      </p:sp>
      <p:sp>
        <p:nvSpPr>
          <p:cNvPr id="3" name="Content Placeholder 2"/>
          <p:cNvSpPr>
            <a:spLocks noGrp="1"/>
          </p:cNvSpPr>
          <p:nvPr>
            <p:ph idx="1"/>
          </p:nvPr>
        </p:nvSpPr>
        <p:spPr>
          <a:xfrm>
            <a:off x="457200" y="4725144"/>
            <a:ext cx="8229600" cy="1401019"/>
          </a:xfrm>
        </p:spPr>
        <p:txBody>
          <a:bodyPr/>
          <a:lstStyle/>
          <a:p>
            <a:pPr eaLnBrk="1" fontAlgn="auto" hangingPunct="1">
              <a:spcBef>
                <a:spcPts val="0"/>
              </a:spcBef>
              <a:spcAft>
                <a:spcPts val="0"/>
              </a:spcAft>
            </a:pPr>
            <a:r>
              <a:rPr lang="en-US" sz="2400" dirty="0" smtClean="0"/>
              <a:t>Because of the placeholders, </a:t>
            </a:r>
            <a:r>
              <a:rPr lang="en-US" sz="2400" dirty="0" err="1" smtClean="0"/>
              <a:t>PreparedStatements</a:t>
            </a:r>
            <a:r>
              <a:rPr lang="en-US" sz="2400" dirty="0" smtClean="0"/>
              <a:t> are easier to both read and write</a:t>
            </a:r>
          </a:p>
          <a:p>
            <a:pPr lvl="1" eaLnBrk="1" fontAlgn="auto" hangingPunct="1">
              <a:spcBef>
                <a:spcPts val="0"/>
              </a:spcBef>
              <a:spcAft>
                <a:spcPts val="0"/>
              </a:spcAft>
            </a:pPr>
            <a:r>
              <a:rPr lang="en-US" sz="2000" dirty="0" smtClean="0"/>
              <a:t>No messing with brackets and escaping characters</a:t>
            </a:r>
            <a:endParaRPr lang="en-US" sz="2000" dirty="0"/>
          </a:p>
        </p:txBody>
      </p:sp>
      <p:sp>
        <p:nvSpPr>
          <p:cNvPr id="5" name="Rectangle 4"/>
          <p:cNvSpPr/>
          <p:nvPr/>
        </p:nvSpPr>
        <p:spPr>
          <a:xfrm>
            <a:off x="659444" y="1975872"/>
            <a:ext cx="6400800" cy="646331"/>
          </a:xfrm>
          <a:prstGeom prst="rect">
            <a:avLst/>
          </a:prstGeom>
        </p:spPr>
        <p:txBody>
          <a:bodyPr wrap="square">
            <a:spAutoFit/>
          </a:bodyPr>
          <a:lstStyle/>
          <a:p>
            <a:pPr eaLnBrk="1" hangingPunct="1">
              <a:spcBef>
                <a:spcPct val="50000"/>
              </a:spcBef>
              <a:buFontTx/>
              <a:buNone/>
            </a:pPr>
            <a:r>
              <a:rPr lang="sv-SE" altLang="en-US" b="1" dirty="0" err="1" smtClean="0">
                <a:latin typeface="Courier New" charset="0"/>
              </a:rPr>
              <a:t>myStmt.executeQuery</a:t>
            </a:r>
            <a:r>
              <a:rPr lang="sv-SE" altLang="en-US" b="1" dirty="0" smtClean="0">
                <a:latin typeface="Courier New" charset="0"/>
              </a:rPr>
              <a:t>(”SELECT * FROM </a:t>
            </a:r>
            <a:r>
              <a:rPr lang="sv-SE" altLang="en-US" b="1" dirty="0" err="1" smtClean="0">
                <a:latin typeface="Courier New" charset="0"/>
              </a:rPr>
              <a:t>UserInfo</a:t>
            </a:r>
            <a:r>
              <a:rPr lang="sv-SE" altLang="en-US" b="1" dirty="0" smtClean="0">
                <a:latin typeface="Courier New" charset="0"/>
              </a:rPr>
              <a:t> WHERE </a:t>
            </a:r>
            <a:r>
              <a:rPr lang="sv-SE" altLang="en-US" b="1" dirty="0" err="1" smtClean="0">
                <a:latin typeface="Courier New" charset="0"/>
              </a:rPr>
              <a:t>username</a:t>
            </a:r>
            <a:r>
              <a:rPr lang="sv-SE" altLang="en-US" b="1" dirty="0" smtClean="0">
                <a:latin typeface="Courier New" charset="0"/>
              </a:rPr>
              <a:t> = ’”+ </a:t>
            </a:r>
            <a:r>
              <a:rPr lang="sv-SE" altLang="en-US" b="1" dirty="0" err="1" smtClean="0">
                <a:solidFill>
                  <a:srgbClr val="0070C0"/>
                </a:solidFill>
                <a:latin typeface="Courier New" charset="0"/>
              </a:rPr>
              <a:t>username</a:t>
            </a:r>
            <a:r>
              <a:rPr lang="sv-SE" altLang="en-US" b="1" dirty="0" smtClean="0">
                <a:solidFill>
                  <a:srgbClr val="0070C0"/>
                </a:solidFill>
                <a:latin typeface="Courier New" charset="0"/>
              </a:rPr>
              <a:t> </a:t>
            </a:r>
            <a:r>
              <a:rPr lang="sv-SE" altLang="en-US" b="1" dirty="0" smtClean="0">
                <a:latin typeface="Courier New" charset="0"/>
              </a:rPr>
              <a:t>+”’);</a:t>
            </a:r>
            <a:endParaRPr lang="sv-SE" altLang="en-US" b="1" dirty="0">
              <a:latin typeface="Courier New" charset="0"/>
            </a:endParaRPr>
          </a:p>
        </p:txBody>
      </p:sp>
      <p:sp>
        <p:nvSpPr>
          <p:cNvPr id="6" name="Rectangle 5"/>
          <p:cNvSpPr/>
          <p:nvPr/>
        </p:nvSpPr>
        <p:spPr>
          <a:xfrm>
            <a:off x="7452320" y="1212428"/>
            <a:ext cx="1296144" cy="2000548"/>
          </a:xfrm>
          <a:prstGeom prst="rect">
            <a:avLst/>
          </a:prstGeom>
        </p:spPr>
        <p:txBody>
          <a:bodyPr wrap="square">
            <a:spAutoFit/>
          </a:bodyPr>
          <a:lstStyle/>
          <a:p>
            <a:pPr algn="ctr"/>
            <a:r>
              <a:rPr lang="en-US" sz="9600" b="1" dirty="0" smtClean="0">
                <a:solidFill>
                  <a:srgbClr val="FF0000"/>
                </a:solidFill>
                <a:latin typeface="Open Sans" charset="0"/>
              </a:rPr>
              <a:t>☠</a:t>
            </a:r>
          </a:p>
          <a:p>
            <a:pPr algn="ctr"/>
            <a:r>
              <a:rPr lang="en-US" sz="2800" b="1" dirty="0" err="1" smtClean="0">
                <a:solidFill>
                  <a:srgbClr val="FF0000"/>
                </a:solidFill>
                <a:latin typeface="Open Sans" charset="0"/>
              </a:rPr>
              <a:t>SQLi</a:t>
            </a:r>
            <a:r>
              <a:rPr lang="en-US" sz="2800" b="1" dirty="0" smtClean="0">
                <a:solidFill>
                  <a:srgbClr val="FF0000"/>
                </a:solidFill>
                <a:latin typeface="Open Sans" charset="0"/>
              </a:rPr>
              <a:t>!</a:t>
            </a:r>
            <a:endParaRPr lang="en-US" sz="2800" b="1" dirty="0">
              <a:solidFill>
                <a:srgbClr val="FF0000"/>
              </a:solidFill>
            </a:endParaRPr>
          </a:p>
        </p:txBody>
      </p:sp>
      <p:sp>
        <p:nvSpPr>
          <p:cNvPr id="8" name="Rectangle 7"/>
          <p:cNvSpPr/>
          <p:nvPr/>
        </p:nvSpPr>
        <p:spPr>
          <a:xfrm>
            <a:off x="659444" y="3522887"/>
            <a:ext cx="6400800" cy="646331"/>
          </a:xfrm>
          <a:prstGeom prst="rect">
            <a:avLst/>
          </a:prstGeom>
        </p:spPr>
        <p:txBody>
          <a:bodyPr wrap="square">
            <a:spAutoFit/>
          </a:bodyPr>
          <a:lstStyle/>
          <a:p>
            <a:pPr eaLnBrk="1" hangingPunct="1">
              <a:spcBef>
                <a:spcPct val="50000"/>
              </a:spcBef>
              <a:buFontTx/>
              <a:buNone/>
            </a:pPr>
            <a:r>
              <a:rPr lang="sv-SE" altLang="en-US" b="1" dirty="0" err="1" smtClean="0">
                <a:latin typeface="Courier New" charset="0"/>
              </a:rPr>
              <a:t>conn.prepareStatement</a:t>
            </a:r>
            <a:r>
              <a:rPr lang="sv-SE" altLang="en-US" b="1" dirty="0" smtClean="0">
                <a:latin typeface="Courier New" charset="0"/>
              </a:rPr>
              <a:t>(”SELECT * FROM </a:t>
            </a:r>
            <a:r>
              <a:rPr lang="sv-SE" altLang="en-US" b="1" dirty="0" err="1" smtClean="0">
                <a:latin typeface="Courier New" charset="0"/>
              </a:rPr>
              <a:t>UserInfo</a:t>
            </a:r>
            <a:r>
              <a:rPr lang="sv-SE" altLang="en-US" b="1" dirty="0" smtClean="0">
                <a:latin typeface="Courier New" charset="0"/>
              </a:rPr>
              <a:t> WHERE </a:t>
            </a:r>
            <a:r>
              <a:rPr lang="sv-SE" altLang="en-US" b="1" dirty="0" err="1" smtClean="0">
                <a:latin typeface="Courier New" charset="0"/>
              </a:rPr>
              <a:t>username</a:t>
            </a:r>
            <a:r>
              <a:rPr lang="sv-SE" altLang="en-US" b="1" dirty="0" smtClean="0">
                <a:latin typeface="Courier New" charset="0"/>
              </a:rPr>
              <a:t> = </a:t>
            </a:r>
            <a:r>
              <a:rPr lang="sv-SE" altLang="en-US" b="1" dirty="0" smtClean="0">
                <a:solidFill>
                  <a:srgbClr val="0070C0"/>
                </a:solidFill>
                <a:latin typeface="Courier New" charset="0"/>
              </a:rPr>
              <a:t>?</a:t>
            </a:r>
            <a:r>
              <a:rPr lang="sv-SE" altLang="en-US" b="1" dirty="0" smtClean="0">
                <a:latin typeface="Courier New" charset="0"/>
              </a:rPr>
              <a:t>”);</a:t>
            </a:r>
            <a:endParaRPr lang="sv-SE" altLang="en-US" b="1" dirty="0">
              <a:latin typeface="Courier New" charset="0"/>
            </a:endParaRPr>
          </a:p>
        </p:txBody>
      </p:sp>
      <p:sp>
        <p:nvSpPr>
          <p:cNvPr id="9" name="TextBox 8"/>
          <p:cNvSpPr txBox="1"/>
          <p:nvPr/>
        </p:nvSpPr>
        <p:spPr>
          <a:xfrm>
            <a:off x="3347864" y="2996952"/>
            <a:ext cx="1454244" cy="369332"/>
          </a:xfrm>
          <a:prstGeom prst="rect">
            <a:avLst/>
          </a:prstGeom>
          <a:noFill/>
        </p:spPr>
        <p:txBody>
          <a:bodyPr wrap="none" rtlCol="0">
            <a:spAutoFit/>
          </a:bodyPr>
          <a:lstStyle/>
          <a:p>
            <a:r>
              <a:rPr lang="en-US" b="1" dirty="0" smtClean="0">
                <a:solidFill>
                  <a:srgbClr val="FF0000"/>
                </a:solidFill>
              </a:rPr>
              <a:t>Missing “!!!</a:t>
            </a:r>
            <a:endParaRPr lang="en-US" b="1" dirty="0">
              <a:solidFill>
                <a:srgbClr val="FF0000"/>
              </a:solidFill>
            </a:endParaRPr>
          </a:p>
        </p:txBody>
      </p:sp>
      <p:cxnSp>
        <p:nvCxnSpPr>
          <p:cNvPr id="11" name="Curved Connector 10"/>
          <p:cNvCxnSpPr>
            <a:stCxn id="9" idx="3"/>
          </p:cNvCxnSpPr>
          <p:nvPr/>
        </p:nvCxnSpPr>
        <p:spPr>
          <a:xfrm flipV="1">
            <a:off x="4802108" y="2622203"/>
            <a:ext cx="417964" cy="559415"/>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528" y="-243408"/>
            <a:ext cx="9649072" cy="74168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Prevent SQL injection!</a:t>
            </a:r>
            <a:endParaRPr lang="en-US" b="1" kern="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Content Placeholder 4"/>
          <p:cNvSpPr txBox="1">
            <a:spLocks/>
          </p:cNvSpPr>
          <p:nvPr/>
        </p:nvSpPr>
        <p:spPr bwMode="auto">
          <a:xfrm>
            <a:off x="457200" y="1791668"/>
            <a:ext cx="8229600" cy="433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b="1" kern="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Rounded MT Bold" charset="0"/>
                <a:ea typeface="Arial Rounded MT Bold" charset="0"/>
                <a:cs typeface="Arial Rounded MT Bold" charset="0"/>
              </a:rPr>
              <a:t>Do not mix user input with your queries!!</a:t>
            </a:r>
          </a:p>
          <a:p>
            <a:pPr marL="0" indent="0" algn="ctr">
              <a:buFontTx/>
              <a:buNone/>
            </a:pPr>
            <a:endParaRPr lang="en-US" b="1" kern="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Rounded MT Bold" charset="0"/>
              <a:ea typeface="Arial Rounded MT Bold" charset="0"/>
              <a:cs typeface="Arial Rounded MT Bold" charset="0"/>
            </a:endParaRPr>
          </a:p>
          <a:p>
            <a:pPr marL="0" indent="0" algn="ctr">
              <a:buFontTx/>
              <a:buNone/>
            </a:pPr>
            <a:r>
              <a:rPr lang="en-US" b="1" kern="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Rounded MT Bold" charset="0"/>
                <a:ea typeface="Arial Rounded MT Bold" charset="0"/>
                <a:cs typeface="Arial Rounded MT Bold" charset="0"/>
              </a:rPr>
              <a:t>Use PreparedStatement!!</a:t>
            </a:r>
          </a:p>
          <a:p>
            <a:pPr marL="0" indent="0" algn="ctr">
              <a:buFontTx/>
              <a:buNone/>
            </a:pPr>
            <a:endParaRPr lang="en-US" b="1" kern="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8138520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sv-SE" altLang="en-US"/>
              <a:t>Summary JDBC</a:t>
            </a:r>
          </a:p>
        </p:txBody>
      </p:sp>
      <p:sp>
        <p:nvSpPr>
          <p:cNvPr id="71683" name="Rectangle 3"/>
          <p:cNvSpPr>
            <a:spLocks noGrp="1" noChangeArrowheads="1"/>
          </p:cNvSpPr>
          <p:nvPr>
            <p:ph type="body" idx="1"/>
          </p:nvPr>
        </p:nvSpPr>
        <p:spPr/>
        <p:txBody>
          <a:bodyPr/>
          <a:lstStyle/>
          <a:p>
            <a:pPr eaLnBrk="1" hangingPunct="1">
              <a:lnSpc>
                <a:spcPct val="90000"/>
              </a:lnSpc>
            </a:pPr>
            <a:r>
              <a:rPr lang="sv-SE" altLang="en-US" sz="2400" b="1">
                <a:latin typeface="Courier New" charset="0"/>
              </a:rPr>
              <a:t>DriverManager</a:t>
            </a:r>
          </a:p>
          <a:p>
            <a:pPr lvl="1" eaLnBrk="1" hangingPunct="1">
              <a:lnSpc>
                <a:spcPct val="90000"/>
              </a:lnSpc>
            </a:pPr>
            <a:r>
              <a:rPr lang="sv-SE" altLang="en-US" sz="2000"/>
              <a:t>Register drivers, create connections.</a:t>
            </a:r>
          </a:p>
          <a:p>
            <a:pPr eaLnBrk="1" hangingPunct="1">
              <a:lnSpc>
                <a:spcPct val="90000"/>
              </a:lnSpc>
            </a:pPr>
            <a:r>
              <a:rPr lang="sv-SE" altLang="en-US" sz="2400" b="1">
                <a:latin typeface="Courier New" charset="0"/>
              </a:rPr>
              <a:t>Connection</a:t>
            </a:r>
          </a:p>
          <a:p>
            <a:pPr lvl="1" eaLnBrk="1" hangingPunct="1">
              <a:lnSpc>
                <a:spcPct val="90000"/>
              </a:lnSpc>
            </a:pPr>
            <a:r>
              <a:rPr lang="sv-SE" altLang="en-US" sz="2000"/>
              <a:t>Create statements or prepared statements.</a:t>
            </a:r>
          </a:p>
          <a:p>
            <a:pPr lvl="1" eaLnBrk="1" hangingPunct="1">
              <a:lnSpc>
                <a:spcPct val="90000"/>
              </a:lnSpc>
            </a:pPr>
            <a:r>
              <a:rPr lang="sv-SE" altLang="en-US" sz="2000"/>
              <a:t>Close when finished.</a:t>
            </a:r>
          </a:p>
          <a:p>
            <a:pPr eaLnBrk="1" hangingPunct="1">
              <a:lnSpc>
                <a:spcPct val="90000"/>
              </a:lnSpc>
            </a:pPr>
            <a:r>
              <a:rPr lang="sv-SE" altLang="en-US" sz="2400" b="1">
                <a:latin typeface="Courier New" charset="0"/>
              </a:rPr>
              <a:t>Statement</a:t>
            </a:r>
          </a:p>
          <a:p>
            <a:pPr lvl="1" eaLnBrk="1" hangingPunct="1">
              <a:lnSpc>
                <a:spcPct val="90000"/>
              </a:lnSpc>
            </a:pPr>
            <a:r>
              <a:rPr lang="sv-SE" altLang="en-US" sz="2000"/>
              <a:t>Execute queries or modifications.</a:t>
            </a:r>
          </a:p>
          <a:p>
            <a:pPr eaLnBrk="1" hangingPunct="1">
              <a:lnSpc>
                <a:spcPct val="90000"/>
              </a:lnSpc>
            </a:pPr>
            <a:r>
              <a:rPr lang="sv-SE" altLang="en-US" sz="2400" b="1">
                <a:latin typeface="Courier New" charset="0"/>
              </a:rPr>
              <a:t>PreparedStatement</a:t>
            </a:r>
          </a:p>
          <a:p>
            <a:pPr lvl="1" eaLnBrk="1" hangingPunct="1">
              <a:lnSpc>
                <a:spcPct val="90000"/>
              </a:lnSpc>
            </a:pPr>
            <a:r>
              <a:rPr lang="sv-SE" altLang="en-US" sz="2000"/>
              <a:t>Execute a particular query or modification, possibly parametrized. Good practice for security reasons.</a:t>
            </a:r>
          </a:p>
          <a:p>
            <a:pPr eaLnBrk="1" hangingPunct="1">
              <a:lnSpc>
                <a:spcPct val="90000"/>
              </a:lnSpc>
            </a:pPr>
            <a:r>
              <a:rPr lang="sv-SE" altLang="en-US" sz="2400" b="1">
                <a:latin typeface="Courier New" charset="0"/>
              </a:rPr>
              <a:t>ResultSet</a:t>
            </a:r>
          </a:p>
          <a:p>
            <a:pPr lvl="1" eaLnBrk="1" hangingPunct="1">
              <a:lnSpc>
                <a:spcPct val="90000"/>
              </a:lnSpc>
            </a:pPr>
            <a:r>
              <a:rPr lang="sv-SE" altLang="en-US" sz="2000"/>
              <a:t>Iterate through the result set of a query.</a:t>
            </a:r>
          </a:p>
        </p:txBody>
      </p:sp>
      <p:cxnSp>
        <p:nvCxnSpPr>
          <p:cNvPr id="3" name="Straight Connector 2"/>
          <p:cNvCxnSpPr/>
          <p:nvPr/>
        </p:nvCxnSpPr>
        <p:spPr>
          <a:xfrm>
            <a:off x="899592" y="3501008"/>
            <a:ext cx="5112568"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899592" y="3501008"/>
            <a:ext cx="5112568"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with </a:t>
            </a:r>
            <a:r>
              <a:rPr lang="en-US" dirty="0" err="1" smtClean="0"/>
              <a:t>SQLi</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://redtiger.labs.overthewire.org</a:t>
            </a:r>
            <a:r>
              <a:rPr lang="en-US" dirty="0" smtClean="0">
                <a:hlinkClick r:id="rId2"/>
              </a:rPr>
              <a:t>/</a:t>
            </a:r>
            <a:endParaRPr lang="en-US" dirty="0" smtClean="0"/>
          </a:p>
          <a:p>
            <a:pPr lvl="1"/>
            <a:r>
              <a:rPr lang="en-US" dirty="0" smtClean="0"/>
              <a:t>All SQL injection challenges</a:t>
            </a:r>
          </a:p>
          <a:p>
            <a:r>
              <a:rPr lang="en-US" dirty="0">
                <a:hlinkClick r:id="rId3"/>
              </a:rPr>
              <a:t>http://overthewire.org/wargames/natas</a:t>
            </a:r>
            <a:r>
              <a:rPr lang="en-US" dirty="0" smtClean="0">
                <a:hlinkClick r:id="rId3"/>
              </a:rPr>
              <a:t>/</a:t>
            </a:r>
            <a:endParaRPr lang="en-US" dirty="0" smtClean="0"/>
          </a:p>
          <a:p>
            <a:pPr lvl="1"/>
            <a:r>
              <a:rPr lang="en-US" dirty="0" smtClean="0"/>
              <a:t>All web challenges, with </a:t>
            </a:r>
            <a:r>
              <a:rPr lang="en-US" dirty="0" err="1" smtClean="0"/>
              <a:t>SQLi</a:t>
            </a:r>
            <a:r>
              <a:rPr lang="en-US" dirty="0" smtClean="0"/>
              <a:t> in later levels</a:t>
            </a:r>
            <a:endParaRPr lang="en-US" dirty="0"/>
          </a:p>
        </p:txBody>
      </p:sp>
    </p:spTree>
    <p:extLst>
      <p:ext uri="{BB962C8B-B14F-4D97-AF65-F5344CB8AC3E}">
        <p14:creationId xmlns:p14="http://schemas.microsoft.com/office/powerpoint/2010/main" val="1314384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sv-SE" altLang="en-US"/>
              <a:t>JDBC</a:t>
            </a:r>
          </a:p>
        </p:txBody>
      </p:sp>
      <p:sp>
        <p:nvSpPr>
          <p:cNvPr id="47107" name="Rectangle 3"/>
          <p:cNvSpPr>
            <a:spLocks noGrp="1" noChangeArrowheads="1"/>
          </p:cNvSpPr>
          <p:nvPr>
            <p:ph type="body" idx="1"/>
          </p:nvPr>
        </p:nvSpPr>
        <p:spPr/>
        <p:txBody>
          <a:bodyPr/>
          <a:lstStyle/>
          <a:p>
            <a:pPr eaLnBrk="1" hangingPunct="1"/>
            <a:r>
              <a:rPr lang="sv-SE" altLang="en-US"/>
              <a:t>JDBC = Java DataBase Connectivity</a:t>
            </a:r>
          </a:p>
          <a:p>
            <a:pPr eaLnBrk="1" hangingPunct="1"/>
            <a:r>
              <a:rPr lang="sv-SE" altLang="en-US"/>
              <a:t>JDBC is Java’s </a:t>
            </a:r>
            <a:r>
              <a:rPr lang="sv-SE" altLang="en-US" i="1"/>
              <a:t>call-level interface</a:t>
            </a:r>
            <a:r>
              <a:rPr lang="sv-SE" altLang="en-US"/>
              <a:t> to SQL DBMS’s.</a:t>
            </a:r>
          </a:p>
          <a:p>
            <a:pPr lvl="1" eaLnBrk="1" hangingPunct="1"/>
            <a:r>
              <a:rPr lang="sv-SE" altLang="en-US"/>
              <a:t>A library with operations that give full access to relational databases, including:</a:t>
            </a:r>
          </a:p>
          <a:p>
            <a:pPr lvl="2" eaLnBrk="1" hangingPunct="1"/>
            <a:r>
              <a:rPr lang="sv-SE" altLang="en-US"/>
              <a:t>Creating, dropping or altering tables, views, etc.</a:t>
            </a:r>
          </a:p>
          <a:p>
            <a:pPr lvl="2" eaLnBrk="1" hangingPunct="1"/>
            <a:r>
              <a:rPr lang="sv-SE" altLang="en-US"/>
              <a:t>Modifying data in tables</a:t>
            </a:r>
          </a:p>
          <a:p>
            <a:pPr lvl="2" eaLnBrk="1" hangingPunct="1"/>
            <a:r>
              <a:rPr lang="sv-SE" altLang="en-US"/>
              <a:t>Querying tables for information</a:t>
            </a:r>
          </a:p>
          <a:p>
            <a:pPr lvl="2" eaLnBrk="1" hangingPunct="1"/>
            <a:r>
              <a:rPr lang="sv-SE" altLang="en-US"/>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313" y="2852738"/>
            <a:ext cx="8229600" cy="1143000"/>
          </a:xfrm>
        </p:spPr>
        <p:txBody>
          <a:bodyPr/>
          <a:lstStyle/>
          <a:p>
            <a:pPr eaLnBrk="1" hangingPunct="1"/>
            <a:r>
              <a:rPr lang="sv-SE" altLang="en-US"/>
              <a:t>Database </a:t>
            </a:r>
            <a:r>
              <a:rPr lang="sv-SE" altLang="en-US">
                <a:solidFill>
                  <a:schemeClr val="folHlink"/>
                </a:solidFill>
              </a:rPr>
              <a:t>Authorization</a:t>
            </a:r>
          </a:p>
        </p:txBody>
      </p:sp>
    </p:spTree>
    <p:extLst>
      <p:ext uri="{BB962C8B-B14F-4D97-AF65-F5344CB8AC3E}">
        <p14:creationId xmlns:p14="http://schemas.microsoft.com/office/powerpoint/2010/main" val="899093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sv-SE" altLang="en-US"/>
              <a:t>Authorization</a:t>
            </a:r>
          </a:p>
        </p:txBody>
      </p:sp>
      <p:sp>
        <p:nvSpPr>
          <p:cNvPr id="71683" name="Rectangle 3"/>
          <p:cNvSpPr>
            <a:spLocks noGrp="1" noChangeArrowheads="1"/>
          </p:cNvSpPr>
          <p:nvPr>
            <p:ph type="body" idx="1"/>
          </p:nvPr>
        </p:nvSpPr>
        <p:spPr/>
        <p:txBody>
          <a:bodyPr/>
          <a:lstStyle/>
          <a:p>
            <a:pPr eaLnBrk="1" hangingPunct="1"/>
            <a:r>
              <a:rPr lang="sv-SE" altLang="en-US"/>
              <a:t>Not every user can be allowed to do everything.</a:t>
            </a:r>
          </a:p>
          <a:p>
            <a:pPr lvl="1" eaLnBrk="1" hangingPunct="1"/>
            <a:r>
              <a:rPr lang="sv-SE" altLang="en-US"/>
              <a:t>Some data are secret and may only be seen by some users.</a:t>
            </a:r>
          </a:p>
          <a:p>
            <a:pPr lvl="1" eaLnBrk="1" hangingPunct="1"/>
            <a:r>
              <a:rPr lang="sv-SE" altLang="en-US"/>
              <a:t>Some data are high integrity and may only be modified by certain users.</a:t>
            </a:r>
          </a:p>
        </p:txBody>
      </p:sp>
    </p:spTree>
    <p:extLst>
      <p:ext uri="{BB962C8B-B14F-4D97-AF65-F5344CB8AC3E}">
        <p14:creationId xmlns:p14="http://schemas.microsoft.com/office/powerpoint/2010/main" val="1366488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sv-SE" altLang="en-US"/>
              <a:t>Database vs file system</a:t>
            </a:r>
          </a:p>
        </p:txBody>
      </p:sp>
      <p:sp>
        <p:nvSpPr>
          <p:cNvPr id="73731" name="Rectangle 3"/>
          <p:cNvSpPr>
            <a:spLocks noGrp="1" noChangeArrowheads="1"/>
          </p:cNvSpPr>
          <p:nvPr>
            <p:ph type="body" idx="1"/>
          </p:nvPr>
        </p:nvSpPr>
        <p:spPr/>
        <p:txBody>
          <a:bodyPr/>
          <a:lstStyle/>
          <a:p>
            <a:pPr eaLnBrk="1" hangingPunct="1"/>
            <a:r>
              <a:rPr lang="sv-SE" altLang="en-US" sz="2800"/>
              <a:t>A (UNIX) file system has:</a:t>
            </a:r>
          </a:p>
          <a:p>
            <a:pPr lvl="1" eaLnBrk="1" hangingPunct="1"/>
            <a:r>
              <a:rPr lang="sv-SE" altLang="en-US" sz="2400"/>
              <a:t>Privileges on files.</a:t>
            </a:r>
          </a:p>
          <a:p>
            <a:pPr lvl="1" eaLnBrk="1" hangingPunct="1"/>
            <a:r>
              <a:rPr lang="sv-SE" altLang="en-US" sz="2400"/>
              <a:t>Three different privileges: read, write, execute</a:t>
            </a:r>
          </a:p>
          <a:p>
            <a:pPr lvl="1" eaLnBrk="1" hangingPunct="1"/>
            <a:r>
              <a:rPr lang="sv-SE" altLang="en-US" sz="2400"/>
              <a:t>Three levels of access: owner, group, all</a:t>
            </a:r>
          </a:p>
          <a:p>
            <a:pPr eaLnBrk="1" hangingPunct="1"/>
            <a:r>
              <a:rPr lang="sv-SE" altLang="en-US" sz="2800"/>
              <a:t>A database has:</a:t>
            </a:r>
          </a:p>
          <a:p>
            <a:pPr lvl="1" eaLnBrk="1" hangingPunct="1"/>
            <a:r>
              <a:rPr lang="sv-SE" altLang="en-US" sz="2400"/>
              <a:t>Privileges on schema elements (tables, views, triggers, etc.)</a:t>
            </a:r>
          </a:p>
          <a:p>
            <a:pPr lvl="1" eaLnBrk="1" hangingPunct="1"/>
            <a:r>
              <a:rPr lang="sv-SE" altLang="en-US" sz="2400"/>
              <a:t>Nine different privileges.</a:t>
            </a:r>
          </a:p>
          <a:p>
            <a:pPr lvl="1" eaLnBrk="1" hangingPunct="1"/>
            <a:r>
              <a:rPr lang="sv-SE" altLang="en-US" sz="2400"/>
              <a:t>Any number of levels of access – each user can be given different access.</a:t>
            </a:r>
          </a:p>
        </p:txBody>
      </p:sp>
    </p:spTree>
    <p:extLst>
      <p:ext uri="{BB962C8B-B14F-4D97-AF65-F5344CB8AC3E}">
        <p14:creationId xmlns:p14="http://schemas.microsoft.com/office/powerpoint/2010/main" val="1593437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sv-SE" altLang="en-US" dirty="0" err="1" smtClean="0"/>
              <a:t>Privileges</a:t>
            </a:r>
            <a:r>
              <a:rPr lang="sv-SE" altLang="en-US" dirty="0" smtClean="0"/>
              <a:t> on relations</a:t>
            </a:r>
            <a:endParaRPr lang="sv-SE" altLang="en-US" dirty="0"/>
          </a:p>
        </p:txBody>
      </p:sp>
      <p:sp>
        <p:nvSpPr>
          <p:cNvPr id="75779" name="Rectangle 3"/>
          <p:cNvSpPr>
            <a:spLocks noGrp="1" noChangeArrowheads="1"/>
          </p:cNvSpPr>
          <p:nvPr>
            <p:ph type="body" idx="1"/>
          </p:nvPr>
        </p:nvSpPr>
        <p:spPr/>
        <p:txBody>
          <a:bodyPr/>
          <a:lstStyle/>
          <a:p>
            <a:pPr eaLnBrk="1" hangingPunct="1"/>
            <a:r>
              <a:rPr lang="sv-SE" altLang="en-US" sz="2800" b="1">
                <a:latin typeface="Courier New" charset="0"/>
              </a:rPr>
              <a:t>SELECT (</a:t>
            </a:r>
            <a:r>
              <a:rPr lang="sv-SE" altLang="en-US" sz="2800" b="1" i="1">
                <a:latin typeface="Courier New" charset="0"/>
              </a:rPr>
              <a:t>attributes</a:t>
            </a:r>
            <a:r>
              <a:rPr lang="sv-SE" altLang="en-US" sz="2800" b="1">
                <a:latin typeface="Courier New" charset="0"/>
              </a:rPr>
              <a:t>) ON </a:t>
            </a:r>
            <a:r>
              <a:rPr lang="sv-SE" altLang="en-US" sz="2800" b="1" i="1">
                <a:latin typeface="Courier New" charset="0"/>
              </a:rPr>
              <a:t>table</a:t>
            </a:r>
          </a:p>
          <a:p>
            <a:pPr lvl="1" eaLnBrk="1" hangingPunct="1"/>
            <a:r>
              <a:rPr lang="sv-SE" altLang="en-US" sz="2400"/>
              <a:t>Allows the user to select data from the specified table.</a:t>
            </a:r>
          </a:p>
          <a:p>
            <a:pPr lvl="1" eaLnBrk="1" hangingPunct="1"/>
            <a:r>
              <a:rPr lang="sv-SE" altLang="en-US" sz="2400"/>
              <a:t>Can be parametrized on attributes, meaning the user may only see certain attributes of the table.</a:t>
            </a:r>
          </a:p>
          <a:p>
            <a:pPr eaLnBrk="1" hangingPunct="1"/>
            <a:r>
              <a:rPr lang="sv-SE" altLang="en-US" sz="2800" b="1">
                <a:latin typeface="Courier New" charset="0"/>
              </a:rPr>
              <a:t>INSERT (</a:t>
            </a:r>
            <a:r>
              <a:rPr lang="sv-SE" altLang="en-US" sz="2800" b="1" i="1">
                <a:latin typeface="Courier New" charset="0"/>
              </a:rPr>
              <a:t>attributes</a:t>
            </a:r>
            <a:r>
              <a:rPr lang="sv-SE" altLang="en-US" sz="2800" b="1">
                <a:latin typeface="Courier New" charset="0"/>
              </a:rPr>
              <a:t>) ON </a:t>
            </a:r>
            <a:r>
              <a:rPr lang="sv-SE" altLang="en-US" sz="2800" b="1" i="1">
                <a:latin typeface="Courier New" charset="0"/>
              </a:rPr>
              <a:t>table</a:t>
            </a:r>
          </a:p>
          <a:p>
            <a:pPr lvl="1" eaLnBrk="1" hangingPunct="1"/>
            <a:r>
              <a:rPr lang="sv-SE" altLang="en-US" sz="2400"/>
              <a:t>Allows the user to insert tuples into the table.</a:t>
            </a:r>
          </a:p>
          <a:p>
            <a:pPr lvl="1" eaLnBrk="1" hangingPunct="1"/>
            <a:r>
              <a:rPr lang="sv-SE" altLang="en-US" sz="2400"/>
              <a:t>Can be parametrized on attributes, meaning the user may only supply values for certain attributes of the table. Other attributes are then set to NULL.</a:t>
            </a:r>
          </a:p>
        </p:txBody>
      </p:sp>
    </p:spTree>
    <p:extLst>
      <p:ext uri="{BB962C8B-B14F-4D97-AF65-F5344CB8AC3E}">
        <p14:creationId xmlns:p14="http://schemas.microsoft.com/office/powerpoint/2010/main" val="584406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sv-SE" altLang="en-US" dirty="0" err="1" smtClean="0"/>
              <a:t>Privileges</a:t>
            </a:r>
            <a:r>
              <a:rPr lang="sv-SE" altLang="en-US" dirty="0" smtClean="0"/>
              <a:t> on relations</a:t>
            </a:r>
            <a:endParaRPr lang="sv-SE" altLang="en-US" dirty="0"/>
          </a:p>
        </p:txBody>
      </p:sp>
      <p:sp>
        <p:nvSpPr>
          <p:cNvPr id="77827" name="Rectangle 3"/>
          <p:cNvSpPr>
            <a:spLocks noGrp="1" noChangeArrowheads="1"/>
          </p:cNvSpPr>
          <p:nvPr>
            <p:ph type="body" idx="1"/>
          </p:nvPr>
        </p:nvSpPr>
        <p:spPr/>
        <p:txBody>
          <a:bodyPr/>
          <a:lstStyle/>
          <a:p>
            <a:pPr eaLnBrk="1" hangingPunct="1"/>
            <a:r>
              <a:rPr lang="sv-SE" altLang="en-US" b="1" dirty="0">
                <a:latin typeface="Courier New" charset="0"/>
              </a:rPr>
              <a:t>DELETE ON </a:t>
            </a:r>
            <a:r>
              <a:rPr lang="sv-SE" altLang="en-US" b="1" i="1" dirty="0">
                <a:latin typeface="Courier New" charset="0"/>
              </a:rPr>
              <a:t>table</a:t>
            </a:r>
          </a:p>
          <a:p>
            <a:pPr lvl="1" eaLnBrk="1" hangingPunct="1"/>
            <a:r>
              <a:rPr lang="sv-SE" altLang="en-US" dirty="0" err="1"/>
              <a:t>Allows</a:t>
            </a:r>
            <a:r>
              <a:rPr lang="sv-SE" altLang="en-US" dirty="0"/>
              <a:t> the </a:t>
            </a:r>
            <a:r>
              <a:rPr lang="sv-SE" altLang="en-US" dirty="0" err="1"/>
              <a:t>user</a:t>
            </a:r>
            <a:r>
              <a:rPr lang="sv-SE" altLang="en-US" dirty="0"/>
              <a:t> to </a:t>
            </a:r>
            <a:r>
              <a:rPr lang="sv-SE" altLang="en-US" dirty="0" err="1"/>
              <a:t>delete</a:t>
            </a:r>
            <a:r>
              <a:rPr lang="sv-SE" altLang="en-US" dirty="0"/>
              <a:t> </a:t>
            </a:r>
            <a:r>
              <a:rPr lang="sv-SE" altLang="en-US" dirty="0" err="1"/>
              <a:t>tuples</a:t>
            </a:r>
            <a:r>
              <a:rPr lang="sv-SE" altLang="en-US" dirty="0"/>
              <a:t> from the table.</a:t>
            </a:r>
          </a:p>
          <a:p>
            <a:pPr lvl="1" eaLnBrk="1" hangingPunct="1"/>
            <a:r>
              <a:rPr lang="sv-SE" altLang="en-US" dirty="0" err="1"/>
              <a:t>Cannot</a:t>
            </a:r>
            <a:r>
              <a:rPr lang="sv-SE" altLang="en-US" dirty="0"/>
              <a:t> be </a:t>
            </a:r>
            <a:r>
              <a:rPr lang="sv-SE" altLang="en-US" dirty="0" err="1"/>
              <a:t>parametrized</a:t>
            </a:r>
            <a:r>
              <a:rPr lang="sv-SE" altLang="en-US" dirty="0"/>
              <a:t> on </a:t>
            </a:r>
            <a:r>
              <a:rPr lang="sv-SE" altLang="en-US" dirty="0" err="1"/>
              <a:t>attributes</a:t>
            </a:r>
            <a:r>
              <a:rPr lang="sv-SE" altLang="en-US" dirty="0"/>
              <a:t>.</a:t>
            </a:r>
          </a:p>
          <a:p>
            <a:pPr eaLnBrk="1" hangingPunct="1"/>
            <a:r>
              <a:rPr lang="sv-SE" altLang="en-US" b="1" dirty="0">
                <a:latin typeface="Courier New" charset="0"/>
              </a:rPr>
              <a:t>UPDATE (</a:t>
            </a:r>
            <a:r>
              <a:rPr lang="sv-SE" altLang="en-US" b="1" i="1" dirty="0" err="1">
                <a:latin typeface="Courier New" charset="0"/>
              </a:rPr>
              <a:t>attributes</a:t>
            </a:r>
            <a:r>
              <a:rPr lang="sv-SE" altLang="en-US" b="1" dirty="0">
                <a:latin typeface="Courier New" charset="0"/>
              </a:rPr>
              <a:t>) ON </a:t>
            </a:r>
            <a:r>
              <a:rPr lang="sv-SE" altLang="en-US" b="1" i="1" dirty="0">
                <a:latin typeface="Courier New" charset="0"/>
              </a:rPr>
              <a:t>table</a:t>
            </a:r>
          </a:p>
          <a:p>
            <a:pPr lvl="1" eaLnBrk="1" hangingPunct="1"/>
            <a:r>
              <a:rPr lang="sv-SE" altLang="en-US" dirty="0" err="1"/>
              <a:t>Allows</a:t>
            </a:r>
            <a:r>
              <a:rPr lang="sv-SE" altLang="en-US" dirty="0"/>
              <a:t> the </a:t>
            </a:r>
            <a:r>
              <a:rPr lang="sv-SE" altLang="en-US" dirty="0" err="1"/>
              <a:t>user</a:t>
            </a:r>
            <a:r>
              <a:rPr lang="sv-SE" altLang="en-US" dirty="0"/>
              <a:t> to </a:t>
            </a:r>
            <a:r>
              <a:rPr lang="sv-SE" altLang="en-US" dirty="0" err="1"/>
              <a:t>update</a:t>
            </a:r>
            <a:r>
              <a:rPr lang="sv-SE" altLang="en-US" dirty="0"/>
              <a:t> data in the table.</a:t>
            </a:r>
          </a:p>
          <a:p>
            <a:pPr lvl="1" eaLnBrk="1" hangingPunct="1"/>
            <a:r>
              <a:rPr lang="sv-SE" altLang="en-US" dirty="0" err="1"/>
              <a:t>Parametrizing</a:t>
            </a:r>
            <a:r>
              <a:rPr lang="sv-SE" altLang="en-US" dirty="0"/>
              <a:t> </a:t>
            </a:r>
            <a:r>
              <a:rPr lang="sv-SE" altLang="en-US" dirty="0" err="1"/>
              <a:t>means</a:t>
            </a:r>
            <a:r>
              <a:rPr lang="sv-SE" altLang="en-US" dirty="0"/>
              <a:t> the </a:t>
            </a:r>
            <a:r>
              <a:rPr lang="sv-SE" altLang="en-US" dirty="0" err="1"/>
              <a:t>user</a:t>
            </a:r>
            <a:r>
              <a:rPr lang="sv-SE" altLang="en-US" dirty="0"/>
              <a:t> </a:t>
            </a:r>
            <a:r>
              <a:rPr lang="sv-SE" altLang="en-US" dirty="0" err="1"/>
              <a:t>may</a:t>
            </a:r>
            <a:r>
              <a:rPr lang="sv-SE" altLang="en-US" dirty="0"/>
              <a:t> </a:t>
            </a:r>
            <a:r>
              <a:rPr lang="sv-SE" altLang="en-US" dirty="0" err="1"/>
              <a:t>only</a:t>
            </a:r>
            <a:r>
              <a:rPr lang="sv-SE" altLang="en-US" dirty="0"/>
              <a:t> </a:t>
            </a:r>
            <a:r>
              <a:rPr lang="sv-SE" altLang="en-US" dirty="0" err="1"/>
              <a:t>update</a:t>
            </a:r>
            <a:r>
              <a:rPr lang="sv-SE" altLang="en-US" dirty="0"/>
              <a:t> </a:t>
            </a:r>
            <a:r>
              <a:rPr lang="sv-SE" altLang="en-US" dirty="0" err="1"/>
              <a:t>values</a:t>
            </a:r>
            <a:r>
              <a:rPr lang="sv-SE" altLang="en-US" dirty="0"/>
              <a:t> </a:t>
            </a:r>
            <a:r>
              <a:rPr lang="sv-SE" altLang="en-US" dirty="0" err="1"/>
              <a:t>of</a:t>
            </a:r>
            <a:r>
              <a:rPr lang="sv-SE" altLang="en-US" dirty="0"/>
              <a:t> </a:t>
            </a:r>
            <a:r>
              <a:rPr lang="sv-SE" altLang="en-US" dirty="0" err="1"/>
              <a:t>certain</a:t>
            </a:r>
            <a:r>
              <a:rPr lang="sv-SE" altLang="en-US" dirty="0"/>
              <a:t> </a:t>
            </a:r>
            <a:r>
              <a:rPr lang="sv-SE" altLang="en-US" dirty="0" err="1"/>
              <a:t>attributes</a:t>
            </a:r>
            <a:r>
              <a:rPr lang="sv-SE" altLang="en-US" dirty="0"/>
              <a:t>.</a:t>
            </a:r>
          </a:p>
        </p:txBody>
      </p:sp>
    </p:spTree>
    <p:extLst>
      <p:ext uri="{BB962C8B-B14F-4D97-AF65-F5344CB8AC3E}">
        <p14:creationId xmlns:p14="http://schemas.microsoft.com/office/powerpoint/2010/main" val="387423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68313" y="333375"/>
            <a:ext cx="8229600" cy="1143000"/>
          </a:xfrm>
        </p:spPr>
        <p:txBody>
          <a:bodyPr/>
          <a:lstStyle/>
          <a:p>
            <a:pPr eaLnBrk="1" hangingPunct="1"/>
            <a:r>
              <a:rPr lang="sv-SE" altLang="en-US" dirty="0" err="1" smtClean="0"/>
              <a:t>Other</a:t>
            </a:r>
            <a:r>
              <a:rPr lang="sv-SE" altLang="en-US" dirty="0" smtClean="0"/>
              <a:t> </a:t>
            </a:r>
            <a:r>
              <a:rPr lang="sv-SE" altLang="en-US" dirty="0" err="1"/>
              <a:t>p</a:t>
            </a:r>
            <a:r>
              <a:rPr lang="sv-SE" altLang="en-US" dirty="0" err="1" smtClean="0"/>
              <a:t>rivileges</a:t>
            </a:r>
            <a:endParaRPr lang="sv-SE" altLang="en-US" dirty="0"/>
          </a:p>
        </p:txBody>
      </p:sp>
      <p:sp>
        <p:nvSpPr>
          <p:cNvPr id="80899" name="Rectangle 3"/>
          <p:cNvSpPr>
            <a:spLocks noGrp="1" noChangeArrowheads="1"/>
          </p:cNvSpPr>
          <p:nvPr>
            <p:ph type="body" idx="1"/>
          </p:nvPr>
        </p:nvSpPr>
        <p:spPr>
          <a:xfrm>
            <a:off x="468313" y="1484313"/>
            <a:ext cx="8229600" cy="4924425"/>
          </a:xfrm>
        </p:spPr>
        <p:txBody>
          <a:bodyPr/>
          <a:lstStyle/>
          <a:p>
            <a:pPr eaLnBrk="1" hangingPunct="1">
              <a:lnSpc>
                <a:spcPct val="90000"/>
              </a:lnSpc>
            </a:pPr>
            <a:r>
              <a:rPr lang="sv-SE" altLang="en-US" sz="2800" b="1" dirty="0" smtClean="0">
                <a:latin typeface="Courier New" charset="0"/>
              </a:rPr>
              <a:t>REFERENCES </a:t>
            </a:r>
            <a:r>
              <a:rPr lang="sv-SE" altLang="en-US" sz="2800" b="1" dirty="0">
                <a:latin typeface="Courier New" charset="0"/>
              </a:rPr>
              <a:t>(</a:t>
            </a:r>
            <a:r>
              <a:rPr lang="sv-SE" altLang="en-US" sz="2800" b="1" i="1" dirty="0" err="1">
                <a:latin typeface="Courier New" charset="0"/>
              </a:rPr>
              <a:t>attributes</a:t>
            </a:r>
            <a:r>
              <a:rPr lang="sv-SE" altLang="en-US" sz="2800" b="1" dirty="0">
                <a:latin typeface="Courier New" charset="0"/>
              </a:rPr>
              <a:t>) </a:t>
            </a:r>
            <a:r>
              <a:rPr lang="sv-SE" altLang="en-US" sz="2800" b="1" dirty="0" smtClean="0">
                <a:latin typeface="Courier New" charset="0"/>
              </a:rPr>
              <a:t>ON </a:t>
            </a:r>
            <a:r>
              <a:rPr lang="sv-SE" altLang="en-US" sz="2800" b="1" i="1" dirty="0">
                <a:latin typeface="Courier New" charset="0"/>
              </a:rPr>
              <a:t>table</a:t>
            </a:r>
          </a:p>
          <a:p>
            <a:pPr lvl="1" eaLnBrk="1" hangingPunct="1">
              <a:lnSpc>
                <a:spcPct val="90000"/>
              </a:lnSpc>
            </a:pPr>
            <a:r>
              <a:rPr lang="sv-SE" altLang="en-US" sz="2400" dirty="0" err="1"/>
              <a:t>Allows</a:t>
            </a:r>
            <a:r>
              <a:rPr lang="sv-SE" altLang="en-US" sz="2400" dirty="0"/>
              <a:t> the </a:t>
            </a:r>
            <a:r>
              <a:rPr lang="sv-SE" altLang="en-US" sz="2400" dirty="0" err="1"/>
              <a:t>user</a:t>
            </a:r>
            <a:r>
              <a:rPr lang="sv-SE" altLang="en-US" sz="2400" dirty="0"/>
              <a:t> to </a:t>
            </a:r>
            <a:r>
              <a:rPr lang="sv-SE" altLang="en-US" sz="2400" dirty="0" err="1"/>
              <a:t>create</a:t>
            </a:r>
            <a:r>
              <a:rPr lang="sv-SE" altLang="en-US" sz="2400" dirty="0"/>
              <a:t> </a:t>
            </a:r>
            <a:r>
              <a:rPr lang="sv-SE" altLang="en-US" sz="2400" dirty="0" smtClean="0"/>
              <a:t>a </a:t>
            </a:r>
            <a:r>
              <a:rPr lang="sv-SE" altLang="en-US" sz="2400" dirty="0" err="1" smtClean="0"/>
              <a:t>foreign</a:t>
            </a:r>
            <a:r>
              <a:rPr lang="sv-SE" altLang="en-US" sz="2400" dirty="0" smtClean="0"/>
              <a:t> </a:t>
            </a:r>
            <a:r>
              <a:rPr lang="sv-SE" altLang="en-US" sz="2400" dirty="0" err="1" smtClean="0"/>
              <a:t>reference</a:t>
            </a:r>
            <a:r>
              <a:rPr lang="sv-SE" altLang="en-US" sz="2400" dirty="0" smtClean="0"/>
              <a:t> to (</a:t>
            </a:r>
            <a:r>
              <a:rPr lang="sv-SE" altLang="en-US" sz="2400" dirty="0" err="1" smtClean="0"/>
              <a:t>attributes</a:t>
            </a:r>
            <a:r>
              <a:rPr lang="sv-SE" altLang="en-US" sz="2400" dirty="0" smtClean="0"/>
              <a:t> </a:t>
            </a:r>
            <a:r>
              <a:rPr lang="sv-SE" altLang="en-US" sz="2400" dirty="0" err="1" smtClean="0"/>
              <a:t>of</a:t>
            </a:r>
            <a:r>
              <a:rPr lang="sv-SE" altLang="en-US" sz="2400" dirty="0" smtClean="0"/>
              <a:t>) </a:t>
            </a:r>
            <a:r>
              <a:rPr lang="sv-SE" altLang="en-US" sz="2400" dirty="0" err="1" smtClean="0"/>
              <a:t>that</a:t>
            </a:r>
            <a:r>
              <a:rPr lang="sv-SE" altLang="en-US" sz="2400" dirty="0" smtClean="0"/>
              <a:t> </a:t>
            </a:r>
            <a:r>
              <a:rPr lang="sv-SE" altLang="en-US" sz="2400" dirty="0"/>
              <a:t>table.</a:t>
            </a:r>
          </a:p>
          <a:p>
            <a:pPr eaLnBrk="1" hangingPunct="1">
              <a:lnSpc>
                <a:spcPct val="90000"/>
              </a:lnSpc>
            </a:pPr>
            <a:r>
              <a:rPr lang="sv-SE" altLang="en-US" sz="2800" b="1" dirty="0" smtClean="0">
                <a:latin typeface="Courier New" charset="0"/>
              </a:rPr>
              <a:t>TRIGGER </a:t>
            </a:r>
            <a:r>
              <a:rPr lang="sv-SE" altLang="en-US" sz="2800" b="1" dirty="0">
                <a:latin typeface="Courier New" charset="0"/>
              </a:rPr>
              <a:t>ON </a:t>
            </a:r>
            <a:r>
              <a:rPr lang="sv-SE" altLang="en-US" sz="2800" b="1" i="1" dirty="0">
                <a:latin typeface="Courier New" charset="0"/>
              </a:rPr>
              <a:t>table</a:t>
            </a:r>
          </a:p>
          <a:p>
            <a:pPr lvl="1" eaLnBrk="1" hangingPunct="1">
              <a:lnSpc>
                <a:spcPct val="90000"/>
              </a:lnSpc>
            </a:pPr>
            <a:r>
              <a:rPr lang="sv-SE" altLang="en-US" sz="2400" dirty="0" err="1"/>
              <a:t>Allows</a:t>
            </a:r>
            <a:r>
              <a:rPr lang="sv-SE" altLang="en-US" sz="2400" dirty="0"/>
              <a:t> the </a:t>
            </a:r>
            <a:r>
              <a:rPr lang="sv-SE" altLang="en-US" sz="2400" dirty="0" err="1"/>
              <a:t>user</a:t>
            </a:r>
            <a:r>
              <a:rPr lang="sv-SE" altLang="en-US" sz="2400" dirty="0"/>
              <a:t> to </a:t>
            </a:r>
            <a:r>
              <a:rPr lang="sv-SE" altLang="en-US" sz="2400" dirty="0" err="1"/>
              <a:t>create</a:t>
            </a:r>
            <a:r>
              <a:rPr lang="sv-SE" altLang="en-US" sz="2400" dirty="0"/>
              <a:t> triggers for events on </a:t>
            </a:r>
            <a:r>
              <a:rPr lang="sv-SE" altLang="en-US" sz="2400" dirty="0" err="1"/>
              <a:t>that</a:t>
            </a:r>
            <a:r>
              <a:rPr lang="sv-SE" altLang="en-US" sz="2400" dirty="0"/>
              <a:t> table.</a:t>
            </a:r>
          </a:p>
          <a:p>
            <a:pPr eaLnBrk="1" hangingPunct="1">
              <a:lnSpc>
                <a:spcPct val="90000"/>
              </a:lnSpc>
            </a:pPr>
            <a:r>
              <a:rPr lang="sv-SE" altLang="en-US" sz="2800" b="1" dirty="0">
                <a:latin typeface="Courier New" charset="0"/>
              </a:rPr>
              <a:t>EXECUTE ON </a:t>
            </a:r>
            <a:r>
              <a:rPr lang="sv-SE" altLang="en-US" sz="2800" b="1" i="1" dirty="0" err="1">
                <a:latin typeface="Courier New" charset="0"/>
              </a:rPr>
              <a:t>procedure</a:t>
            </a:r>
            <a:endParaRPr lang="sv-SE" altLang="en-US" sz="2800" b="1" i="1" dirty="0">
              <a:latin typeface="Courier New" charset="0"/>
            </a:endParaRPr>
          </a:p>
          <a:p>
            <a:pPr lvl="1" eaLnBrk="1" hangingPunct="1">
              <a:lnSpc>
                <a:spcPct val="90000"/>
              </a:lnSpc>
            </a:pPr>
            <a:r>
              <a:rPr lang="sv-SE" altLang="en-US" sz="2400" dirty="0" err="1"/>
              <a:t>Allows</a:t>
            </a:r>
            <a:r>
              <a:rPr lang="sv-SE" altLang="en-US" sz="2400" dirty="0"/>
              <a:t> the </a:t>
            </a:r>
            <a:r>
              <a:rPr lang="sv-SE" altLang="en-US" sz="2400" dirty="0" err="1"/>
              <a:t>user</a:t>
            </a:r>
            <a:r>
              <a:rPr lang="sv-SE" altLang="en-US" sz="2400" dirty="0"/>
              <a:t> to </a:t>
            </a:r>
            <a:r>
              <a:rPr lang="sv-SE" altLang="en-US" sz="2400" dirty="0" err="1"/>
              <a:t>execute</a:t>
            </a:r>
            <a:r>
              <a:rPr lang="sv-SE" altLang="en-US" sz="2400" dirty="0"/>
              <a:t> the </a:t>
            </a:r>
            <a:r>
              <a:rPr lang="sv-SE" altLang="en-US" sz="2400" dirty="0" err="1"/>
              <a:t>procedure</a:t>
            </a:r>
            <a:r>
              <a:rPr lang="sv-SE" altLang="en-US" sz="2400" dirty="0"/>
              <a:t> or </a:t>
            </a:r>
            <a:r>
              <a:rPr lang="sv-SE" altLang="en-US" sz="2400" dirty="0" err="1"/>
              <a:t>function</a:t>
            </a:r>
            <a:r>
              <a:rPr lang="sv-SE" altLang="en-US" sz="2400" dirty="0"/>
              <a:t>, and </a:t>
            </a:r>
            <a:r>
              <a:rPr lang="sv-SE" altLang="en-US" sz="2400" dirty="0" err="1"/>
              <a:t>use</a:t>
            </a:r>
            <a:r>
              <a:rPr lang="sv-SE" altLang="en-US" sz="2400" dirty="0"/>
              <a:t> it in </a:t>
            </a:r>
            <a:r>
              <a:rPr lang="sv-SE" altLang="en-US" sz="2400" dirty="0" err="1"/>
              <a:t>declarations</a:t>
            </a:r>
            <a:r>
              <a:rPr lang="sv-SE" altLang="en-US" sz="2400" dirty="0"/>
              <a:t>.</a:t>
            </a:r>
          </a:p>
          <a:p>
            <a:pPr eaLnBrk="1" hangingPunct="1">
              <a:lnSpc>
                <a:spcPct val="90000"/>
              </a:lnSpc>
            </a:pPr>
            <a:r>
              <a:rPr lang="sv-SE" altLang="en-US" sz="2800" b="1" dirty="0" smtClean="0">
                <a:latin typeface="Courier New" charset="0"/>
              </a:rPr>
              <a:t>USAGE, UNDER, TRUNCATE, CREATE, ALL, </a:t>
            </a:r>
            <a:r>
              <a:rPr lang="is-IS" altLang="en-US" sz="2800" b="1" dirty="0" smtClean="0">
                <a:latin typeface="Courier New" charset="0"/>
              </a:rPr>
              <a:t>…</a:t>
            </a:r>
            <a:endParaRPr lang="sv-SE" altLang="en-US" sz="2400" dirty="0"/>
          </a:p>
        </p:txBody>
      </p:sp>
    </p:spTree>
    <p:extLst>
      <p:ext uri="{BB962C8B-B14F-4D97-AF65-F5344CB8AC3E}">
        <p14:creationId xmlns:p14="http://schemas.microsoft.com/office/powerpoint/2010/main" val="2129988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sv-SE" altLang="en-US"/>
              <a:t>Quiz!</a:t>
            </a:r>
          </a:p>
        </p:txBody>
      </p:sp>
      <p:sp>
        <p:nvSpPr>
          <p:cNvPr id="82947" name="Rectangle 3"/>
          <p:cNvSpPr>
            <a:spLocks noGrp="1" noChangeArrowheads="1"/>
          </p:cNvSpPr>
          <p:nvPr>
            <p:ph type="body" idx="1"/>
          </p:nvPr>
        </p:nvSpPr>
        <p:spPr>
          <a:xfrm>
            <a:off x="468313" y="1341438"/>
            <a:ext cx="8229600" cy="4924425"/>
          </a:xfrm>
          <a:solidFill>
            <a:schemeClr val="accent1"/>
          </a:solidFill>
          <a:ln>
            <a:solidFill>
              <a:schemeClr val="tx1"/>
            </a:solidFill>
            <a:miter lim="800000"/>
            <a:headEnd/>
            <a:tailEnd/>
          </a:ln>
        </p:spPr>
        <p:txBody>
          <a:bodyPr/>
          <a:lstStyle/>
          <a:p>
            <a:pPr eaLnBrk="1" hangingPunct="1">
              <a:buFontTx/>
              <a:buNone/>
            </a:pPr>
            <a:r>
              <a:rPr lang="sv-SE" altLang="en-US" sz="2800"/>
              <a:t>What privileges are needed to perform the following insertion?</a:t>
            </a:r>
          </a:p>
        </p:txBody>
      </p:sp>
      <p:sp>
        <p:nvSpPr>
          <p:cNvPr id="82948" name="Text Box 4"/>
          <p:cNvSpPr txBox="1">
            <a:spLocks noChangeArrowheads="1"/>
          </p:cNvSpPr>
          <p:nvPr/>
        </p:nvSpPr>
        <p:spPr bwMode="auto">
          <a:xfrm>
            <a:off x="1116013" y="2349500"/>
            <a:ext cx="7272337"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b="1">
                <a:latin typeface="Courier New" charset="0"/>
              </a:rPr>
              <a:t>INSERT INTO Lectures(course, period, weekday)</a:t>
            </a:r>
            <a:br>
              <a:rPr lang="sv-SE" altLang="en-US" sz="1800" b="1">
                <a:latin typeface="Courier New" charset="0"/>
              </a:rPr>
            </a:br>
            <a:r>
              <a:rPr lang="sv-SE" altLang="en-US" sz="1800" b="1">
                <a:latin typeface="Courier New" charset="0"/>
              </a:rPr>
              <a:t> SELECT course, period, ’Monday’</a:t>
            </a:r>
            <a:br>
              <a:rPr lang="sv-SE" altLang="en-US" sz="1800" b="1">
                <a:latin typeface="Courier New" charset="0"/>
              </a:rPr>
            </a:br>
            <a:r>
              <a:rPr lang="sv-SE" altLang="en-US" sz="1800" b="1">
                <a:latin typeface="Courier New" charset="0"/>
              </a:rPr>
              <a:t> FROM   GivenCourses G</a:t>
            </a:r>
            <a:br>
              <a:rPr lang="sv-SE" altLang="en-US" sz="1800" b="1">
                <a:latin typeface="Courier New" charset="0"/>
              </a:rPr>
            </a:br>
            <a:r>
              <a:rPr lang="sv-SE" altLang="en-US" sz="1800" b="1">
                <a:latin typeface="Courier New" charset="0"/>
              </a:rPr>
              <a:t> WHERE  NOT EXISTS</a:t>
            </a:r>
            <a:br>
              <a:rPr lang="sv-SE" altLang="en-US" sz="1800" b="1">
                <a:latin typeface="Courier New" charset="0"/>
              </a:rPr>
            </a:br>
            <a:r>
              <a:rPr lang="sv-SE" altLang="en-US" sz="1800" b="1">
                <a:latin typeface="Courier New" charset="0"/>
              </a:rPr>
              <a:t>	   (SELECT course, period </a:t>
            </a:r>
            <a:br>
              <a:rPr lang="sv-SE" altLang="en-US" sz="1800" b="1">
                <a:latin typeface="Courier New" charset="0"/>
              </a:rPr>
            </a:br>
            <a:r>
              <a:rPr lang="sv-SE" altLang="en-US" sz="1800" b="1">
                <a:latin typeface="Courier New" charset="0"/>
              </a:rPr>
              <a:t>	    FROM   Lectures L</a:t>
            </a:r>
            <a:br>
              <a:rPr lang="sv-SE" altLang="en-US" sz="1800" b="1">
                <a:latin typeface="Courier New" charset="0"/>
              </a:rPr>
            </a:br>
            <a:r>
              <a:rPr lang="sv-SE" altLang="en-US" sz="1800" b="1">
                <a:latin typeface="Courier New" charset="0"/>
              </a:rPr>
              <a:t>	    WHERE  L.course = G.course</a:t>
            </a:r>
            <a:br>
              <a:rPr lang="sv-SE" altLang="en-US" sz="1800" b="1">
                <a:latin typeface="Courier New" charset="0"/>
              </a:rPr>
            </a:br>
            <a:r>
              <a:rPr lang="sv-SE" altLang="en-US" sz="1800" b="1">
                <a:latin typeface="Courier New" charset="0"/>
              </a:rPr>
              <a:t>	           AND L.period = G.period</a:t>
            </a:r>
            <a:br>
              <a:rPr lang="sv-SE" altLang="en-US" sz="1800" b="1">
                <a:latin typeface="Courier New" charset="0"/>
              </a:rPr>
            </a:br>
            <a:r>
              <a:rPr lang="sv-SE" altLang="en-US" sz="1800" b="1">
                <a:latin typeface="Courier New" charset="0"/>
              </a:rPr>
              <a:t>	           AND weekday = ’Monday’);</a:t>
            </a:r>
          </a:p>
        </p:txBody>
      </p:sp>
      <p:sp>
        <p:nvSpPr>
          <p:cNvPr id="51205" name="Text Box 5"/>
          <p:cNvSpPr txBox="1">
            <a:spLocks noChangeArrowheads="1"/>
          </p:cNvSpPr>
          <p:nvPr/>
        </p:nvSpPr>
        <p:spPr bwMode="auto">
          <a:xfrm>
            <a:off x="1116013" y="5229225"/>
            <a:ext cx="7416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a:t>We need privileges </a:t>
            </a:r>
            <a:r>
              <a:rPr lang="sv-SE" altLang="en-US" sz="1800" b="1">
                <a:latin typeface="Courier New" charset="0"/>
              </a:rPr>
              <a:t>INSERT</a:t>
            </a:r>
            <a:r>
              <a:rPr lang="sv-SE" altLang="en-US" sz="1800"/>
              <a:t> on </a:t>
            </a:r>
            <a:r>
              <a:rPr lang="sv-SE" altLang="en-US" sz="1800" b="1">
                <a:latin typeface="Courier New" charset="0"/>
              </a:rPr>
              <a:t>Lectures(course, period, weekday)</a:t>
            </a:r>
            <a:r>
              <a:rPr lang="sv-SE" altLang="en-US" sz="1800"/>
              <a:t>, </a:t>
            </a:r>
            <a:r>
              <a:rPr lang="sv-SE" altLang="en-US" sz="1800" b="1">
                <a:latin typeface="Courier New" charset="0"/>
              </a:rPr>
              <a:t>SELECT</a:t>
            </a:r>
            <a:r>
              <a:rPr lang="sv-SE" altLang="en-US" sz="1800"/>
              <a:t> on </a:t>
            </a:r>
            <a:r>
              <a:rPr lang="sv-SE" altLang="en-US" sz="1800" b="1">
                <a:latin typeface="Courier New" charset="0"/>
              </a:rPr>
              <a:t>GivenCourses(course, period)</a:t>
            </a:r>
            <a:r>
              <a:rPr lang="sv-SE" altLang="en-US" sz="1800"/>
              <a:t>, and </a:t>
            </a:r>
            <a:r>
              <a:rPr lang="sv-SE" altLang="en-US" sz="1800" b="1">
                <a:latin typeface="Courier New" charset="0"/>
              </a:rPr>
              <a:t>SELECT</a:t>
            </a:r>
            <a:r>
              <a:rPr lang="sv-SE" altLang="en-US" sz="1800"/>
              <a:t> on </a:t>
            </a:r>
            <a:r>
              <a:rPr lang="sv-SE" altLang="en-US" sz="1800" b="1">
                <a:latin typeface="Courier New" charset="0"/>
              </a:rPr>
              <a:t>Lectures(course, period, weekday)</a:t>
            </a:r>
            <a:r>
              <a:rPr lang="sv-SE" altLang="en-US" sz="1800"/>
              <a:t>.</a:t>
            </a:r>
          </a:p>
        </p:txBody>
      </p:sp>
    </p:spTree>
    <p:extLst>
      <p:ext uri="{BB962C8B-B14F-4D97-AF65-F5344CB8AC3E}">
        <p14:creationId xmlns:p14="http://schemas.microsoft.com/office/powerpoint/2010/main" val="912535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sv-SE" altLang="en-US"/>
              <a:t>EXECUTE and TRIGGER</a:t>
            </a:r>
          </a:p>
        </p:txBody>
      </p:sp>
      <p:sp>
        <p:nvSpPr>
          <p:cNvPr id="86019" name="Rectangle 3"/>
          <p:cNvSpPr>
            <a:spLocks noGrp="1" noChangeArrowheads="1"/>
          </p:cNvSpPr>
          <p:nvPr>
            <p:ph type="body" idx="1"/>
          </p:nvPr>
        </p:nvSpPr>
        <p:spPr>
          <a:xfrm>
            <a:off x="468313" y="1341438"/>
            <a:ext cx="8229600" cy="5068887"/>
          </a:xfrm>
        </p:spPr>
        <p:txBody>
          <a:bodyPr/>
          <a:lstStyle/>
          <a:p>
            <a:pPr eaLnBrk="1" hangingPunct="1">
              <a:lnSpc>
                <a:spcPct val="90000"/>
              </a:lnSpc>
            </a:pPr>
            <a:r>
              <a:rPr lang="sv-SE" altLang="en-US" sz="2800"/>
              <a:t>When writing a trigger, the body may perform selections and modifications. </a:t>
            </a:r>
          </a:p>
          <a:p>
            <a:pPr lvl="1" eaLnBrk="1" hangingPunct="1">
              <a:lnSpc>
                <a:spcPct val="90000"/>
              </a:lnSpc>
            </a:pPr>
            <a:r>
              <a:rPr lang="sv-SE" altLang="en-US" sz="2400"/>
              <a:t>The user who writes the trigger must have all the necessary privileges to perform those operations, plus the </a:t>
            </a:r>
            <a:r>
              <a:rPr lang="sv-SE" altLang="en-US" sz="2400" b="1">
                <a:latin typeface="Courier New" charset="0"/>
              </a:rPr>
              <a:t>TRIGGER</a:t>
            </a:r>
            <a:r>
              <a:rPr lang="sv-SE" altLang="en-US" sz="2400"/>
              <a:t> privilege.</a:t>
            </a:r>
          </a:p>
          <a:p>
            <a:pPr lvl="1" eaLnBrk="1" hangingPunct="1">
              <a:lnSpc>
                <a:spcPct val="90000"/>
              </a:lnSpc>
            </a:pPr>
            <a:r>
              <a:rPr lang="sv-SE" altLang="en-US" sz="2400"/>
              <a:t>The user that sets off the trigger needs only the privilege to perform the triggering event (e.g. an insertion). Everything that happens in the trigger is considered done by its creator.</a:t>
            </a:r>
          </a:p>
          <a:p>
            <a:pPr eaLnBrk="1" hangingPunct="1">
              <a:lnSpc>
                <a:spcPct val="90000"/>
              </a:lnSpc>
            </a:pPr>
            <a:r>
              <a:rPr lang="sv-SE" altLang="en-US" sz="2800"/>
              <a:t>The same thing goes for procedures and functions – it is the privileges of the creator that decides what operations may be performed, and the user needs only </a:t>
            </a:r>
            <a:r>
              <a:rPr lang="sv-SE" altLang="en-US" sz="2800" b="1">
                <a:latin typeface="Courier New" charset="0"/>
              </a:rPr>
              <a:t>EXECUTE</a:t>
            </a:r>
            <a:r>
              <a:rPr lang="sv-SE" altLang="en-US" sz="2800"/>
              <a:t>.</a:t>
            </a:r>
          </a:p>
        </p:txBody>
      </p:sp>
    </p:spTree>
    <p:extLst>
      <p:ext uri="{BB962C8B-B14F-4D97-AF65-F5344CB8AC3E}">
        <p14:creationId xmlns:p14="http://schemas.microsoft.com/office/powerpoint/2010/main" val="2028965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sv-SE" altLang="en-US"/>
              <a:t>Granting privileges</a:t>
            </a:r>
          </a:p>
        </p:txBody>
      </p:sp>
      <p:sp>
        <p:nvSpPr>
          <p:cNvPr id="87043" name="Rectangle 3"/>
          <p:cNvSpPr>
            <a:spLocks noGrp="1" noChangeArrowheads="1"/>
          </p:cNvSpPr>
          <p:nvPr>
            <p:ph type="body" idx="1"/>
          </p:nvPr>
        </p:nvSpPr>
        <p:spPr/>
        <p:txBody>
          <a:bodyPr/>
          <a:lstStyle/>
          <a:p>
            <a:pPr eaLnBrk="1" hangingPunct="1">
              <a:lnSpc>
                <a:spcPct val="90000"/>
              </a:lnSpc>
            </a:pPr>
            <a:r>
              <a:rPr lang="sv-SE" altLang="en-US"/>
              <a:t>You have all possible privileges on elements that you have created.</a:t>
            </a:r>
          </a:p>
          <a:p>
            <a:pPr eaLnBrk="1" hangingPunct="1">
              <a:lnSpc>
                <a:spcPct val="90000"/>
              </a:lnSpc>
            </a:pPr>
            <a:r>
              <a:rPr lang="sv-SE" altLang="en-US"/>
              <a:t>You may grant privileges to other users on those elements.</a:t>
            </a:r>
          </a:p>
          <a:p>
            <a:pPr lvl="1" eaLnBrk="1" hangingPunct="1">
              <a:lnSpc>
                <a:spcPct val="90000"/>
              </a:lnSpc>
            </a:pPr>
            <a:r>
              <a:rPr lang="sv-SE" altLang="en-US"/>
              <a:t>A user is referred to by an </a:t>
            </a:r>
            <a:r>
              <a:rPr lang="sv-SE" altLang="en-US" i="1"/>
              <a:t>authorization ID</a:t>
            </a:r>
            <a:r>
              <a:rPr lang="sv-SE" altLang="en-US"/>
              <a:t>, which is typically a user name.</a:t>
            </a:r>
          </a:p>
          <a:p>
            <a:pPr lvl="1" eaLnBrk="1" hangingPunct="1">
              <a:lnSpc>
                <a:spcPct val="90000"/>
              </a:lnSpc>
            </a:pPr>
            <a:r>
              <a:rPr lang="sv-SE" altLang="en-US"/>
              <a:t>There is a special authorization ID, </a:t>
            </a:r>
            <a:r>
              <a:rPr lang="sv-SE" altLang="en-US" i="1"/>
              <a:t>public</a:t>
            </a:r>
            <a:endParaRPr lang="sv-SE" altLang="en-US"/>
          </a:p>
          <a:p>
            <a:pPr lvl="1" eaLnBrk="1" hangingPunct="1">
              <a:lnSpc>
                <a:spcPct val="90000"/>
              </a:lnSpc>
            </a:pPr>
            <a:r>
              <a:rPr lang="sv-SE" altLang="en-US"/>
              <a:t>Granting a privilege to </a:t>
            </a:r>
            <a:r>
              <a:rPr lang="sv-SE" altLang="en-US" i="1"/>
              <a:t>public</a:t>
            </a:r>
            <a:r>
              <a:rPr lang="sv-SE" altLang="en-US"/>
              <a:t> makes it available to all users.</a:t>
            </a:r>
          </a:p>
          <a:p>
            <a:pPr eaLnBrk="1" hangingPunct="1">
              <a:lnSpc>
                <a:spcPct val="90000"/>
              </a:lnSpc>
            </a:pPr>
            <a:endParaRPr lang="sv-SE" altLang="en-US"/>
          </a:p>
        </p:txBody>
      </p:sp>
    </p:spTree>
    <p:extLst>
      <p:ext uri="{BB962C8B-B14F-4D97-AF65-F5344CB8AC3E}">
        <p14:creationId xmlns:p14="http://schemas.microsoft.com/office/powerpoint/2010/main" val="9241764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sv-SE" altLang="en-US"/>
              <a:t>GRANT statement</a:t>
            </a:r>
          </a:p>
        </p:txBody>
      </p:sp>
      <p:sp>
        <p:nvSpPr>
          <p:cNvPr id="89091" name="Rectangle 3"/>
          <p:cNvSpPr>
            <a:spLocks noGrp="1" noChangeArrowheads="1"/>
          </p:cNvSpPr>
          <p:nvPr>
            <p:ph type="body" idx="1"/>
          </p:nvPr>
        </p:nvSpPr>
        <p:spPr/>
        <p:txBody>
          <a:bodyPr/>
          <a:lstStyle/>
          <a:p>
            <a:pPr eaLnBrk="1" hangingPunct="1"/>
            <a:r>
              <a:rPr lang="sv-SE" altLang="en-US"/>
              <a:t>Granting a privilege in SQL:</a:t>
            </a:r>
          </a:p>
          <a:p>
            <a:pPr eaLnBrk="1" hangingPunct="1"/>
            <a:endParaRPr lang="sv-SE" altLang="en-US"/>
          </a:p>
          <a:p>
            <a:pPr eaLnBrk="1" hangingPunct="1"/>
            <a:endParaRPr lang="sv-SE" altLang="en-US"/>
          </a:p>
          <a:p>
            <a:pPr eaLnBrk="1" hangingPunct="1"/>
            <a:endParaRPr lang="sv-SE" altLang="en-US"/>
          </a:p>
          <a:p>
            <a:pPr lvl="1" eaLnBrk="1" hangingPunct="1"/>
            <a:r>
              <a:rPr lang="sv-SE" altLang="en-US"/>
              <a:t>Example:</a:t>
            </a:r>
          </a:p>
        </p:txBody>
      </p:sp>
      <p:sp>
        <p:nvSpPr>
          <p:cNvPr id="89092" name="Text Box 4"/>
          <p:cNvSpPr txBox="1">
            <a:spLocks noChangeArrowheads="1"/>
          </p:cNvSpPr>
          <p:nvPr/>
        </p:nvSpPr>
        <p:spPr bwMode="auto">
          <a:xfrm>
            <a:off x="971550" y="2349500"/>
            <a:ext cx="6553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800" b="1">
                <a:latin typeface="Courier New" charset="0"/>
              </a:rPr>
              <a:t>GRANT </a:t>
            </a:r>
            <a:r>
              <a:rPr lang="sv-SE" altLang="en-US" sz="2800" b="1" i="1">
                <a:latin typeface="Courier New" charset="0"/>
              </a:rPr>
              <a:t>list of privileges</a:t>
            </a:r>
            <a:r>
              <a:rPr lang="sv-SE" altLang="en-US" sz="2800" b="1">
                <a:latin typeface="Courier New" charset="0"/>
              </a:rPr>
              <a:t/>
            </a:r>
            <a:br>
              <a:rPr lang="sv-SE" altLang="en-US" sz="2800" b="1">
                <a:latin typeface="Courier New" charset="0"/>
              </a:rPr>
            </a:br>
            <a:r>
              <a:rPr lang="sv-SE" altLang="en-US" sz="2800" b="1">
                <a:latin typeface="Courier New" charset="0"/>
              </a:rPr>
              <a:t>ON </a:t>
            </a:r>
            <a:r>
              <a:rPr lang="sv-SE" altLang="en-US" sz="2800" b="1" i="1">
                <a:latin typeface="Courier New" charset="0"/>
              </a:rPr>
              <a:t>element</a:t>
            </a:r>
            <a:r>
              <a:rPr lang="sv-SE" altLang="en-US" sz="2800" b="1">
                <a:latin typeface="Courier New" charset="0"/>
              </a:rPr>
              <a:t/>
            </a:r>
            <a:br>
              <a:rPr lang="sv-SE" altLang="en-US" sz="2800" b="1">
                <a:latin typeface="Courier New" charset="0"/>
              </a:rPr>
            </a:br>
            <a:r>
              <a:rPr lang="sv-SE" altLang="en-US" sz="2800" b="1">
                <a:latin typeface="Courier New" charset="0"/>
              </a:rPr>
              <a:t>TO </a:t>
            </a:r>
            <a:r>
              <a:rPr lang="sv-SE" altLang="en-US" sz="2800" b="1" i="1">
                <a:latin typeface="Courier New" charset="0"/>
              </a:rPr>
              <a:t>list of authorization Ids;</a:t>
            </a:r>
            <a:endParaRPr lang="sv-SE" altLang="en-US" sz="2800" b="1">
              <a:latin typeface="Courier New" charset="0"/>
            </a:endParaRPr>
          </a:p>
        </p:txBody>
      </p:sp>
      <p:sp>
        <p:nvSpPr>
          <p:cNvPr id="89093" name="Text Box 5"/>
          <p:cNvSpPr txBox="1">
            <a:spLocks noChangeArrowheads="1"/>
          </p:cNvSpPr>
          <p:nvPr/>
        </p:nvSpPr>
        <p:spPr bwMode="auto">
          <a:xfrm>
            <a:off x="1403350" y="4652963"/>
            <a:ext cx="69834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400" b="1">
                <a:latin typeface="Courier New" charset="0"/>
              </a:rPr>
              <a:t>GRANT SELECT(course, period, teacher) </a:t>
            </a:r>
            <a:br>
              <a:rPr lang="sv-SE" altLang="en-US" sz="2400" b="1">
                <a:latin typeface="Courier New" charset="0"/>
              </a:rPr>
            </a:br>
            <a:r>
              <a:rPr lang="sv-SE" altLang="en-US" sz="2400" b="1">
                <a:latin typeface="Courier New" charset="0"/>
              </a:rPr>
              <a:t>ON    GivenCourses </a:t>
            </a:r>
            <a:br>
              <a:rPr lang="sv-SE" altLang="en-US" sz="2400" b="1">
                <a:latin typeface="Courier New" charset="0"/>
              </a:rPr>
            </a:br>
            <a:r>
              <a:rPr lang="sv-SE" altLang="en-US" sz="2400" b="1">
                <a:latin typeface="Courier New" charset="0"/>
              </a:rPr>
              <a:t>TO    public;</a:t>
            </a:r>
          </a:p>
        </p:txBody>
      </p:sp>
    </p:spTree>
    <p:extLst>
      <p:ext uri="{BB962C8B-B14F-4D97-AF65-F5344CB8AC3E}">
        <p14:creationId xmlns:p14="http://schemas.microsoft.com/office/powerpoint/2010/main" val="1714891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sv-SE" altLang="en-US"/>
              <a:t>JDBC Objects</a:t>
            </a:r>
          </a:p>
        </p:txBody>
      </p:sp>
      <p:sp>
        <p:nvSpPr>
          <p:cNvPr id="48131" name="Rectangle 3"/>
          <p:cNvSpPr>
            <a:spLocks noGrp="1" noChangeArrowheads="1"/>
          </p:cNvSpPr>
          <p:nvPr>
            <p:ph type="body" idx="1"/>
          </p:nvPr>
        </p:nvSpPr>
        <p:spPr/>
        <p:txBody>
          <a:bodyPr/>
          <a:lstStyle/>
          <a:p>
            <a:pPr eaLnBrk="1" hangingPunct="1"/>
            <a:r>
              <a:rPr lang="sv-SE" altLang="en-US" sz="2800"/>
              <a:t>JDBC is a library that provides a set of classes and methods for the user:</a:t>
            </a:r>
          </a:p>
          <a:p>
            <a:pPr lvl="1" eaLnBrk="1" hangingPunct="1"/>
            <a:r>
              <a:rPr lang="sv-SE" altLang="en-US" sz="2400"/>
              <a:t>DriverManager</a:t>
            </a:r>
          </a:p>
          <a:p>
            <a:pPr lvl="2" eaLnBrk="1" hangingPunct="1"/>
            <a:r>
              <a:rPr lang="sv-SE" altLang="en-US" sz="2000"/>
              <a:t>Handles connections to different DBMS. Implementation specific.</a:t>
            </a:r>
          </a:p>
          <a:p>
            <a:pPr lvl="1" eaLnBrk="1" hangingPunct="1"/>
            <a:r>
              <a:rPr lang="sv-SE" altLang="en-US" sz="2400"/>
              <a:t>Connection</a:t>
            </a:r>
          </a:p>
          <a:p>
            <a:pPr lvl="2" eaLnBrk="1" hangingPunct="1"/>
            <a:r>
              <a:rPr lang="sv-SE" altLang="en-US" sz="2000"/>
              <a:t>Represents a connection to a specific database.</a:t>
            </a:r>
          </a:p>
          <a:p>
            <a:pPr lvl="1" eaLnBrk="1" hangingPunct="1"/>
            <a:r>
              <a:rPr lang="sv-SE" altLang="en-US" sz="2400"/>
              <a:t>Statement, PreparedStatement</a:t>
            </a:r>
          </a:p>
          <a:p>
            <a:pPr lvl="2" eaLnBrk="1" hangingPunct="1"/>
            <a:r>
              <a:rPr lang="sv-SE" altLang="en-US" sz="2000"/>
              <a:t>Represents an SQL statement or query.</a:t>
            </a:r>
          </a:p>
          <a:p>
            <a:pPr lvl="1" eaLnBrk="1" hangingPunct="1"/>
            <a:r>
              <a:rPr lang="sv-SE" altLang="en-US" sz="2400"/>
              <a:t>ResultSet</a:t>
            </a:r>
          </a:p>
          <a:p>
            <a:pPr lvl="2" eaLnBrk="1" hangingPunct="1"/>
            <a:r>
              <a:rPr lang="sv-SE" altLang="en-US" sz="2000"/>
              <a:t>Manages the result of an SQL query.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sv-SE" altLang="en-US"/>
              <a:t>WITH GRANT OPTION</a:t>
            </a:r>
          </a:p>
        </p:txBody>
      </p:sp>
      <p:sp>
        <p:nvSpPr>
          <p:cNvPr id="91139" name="Rectangle 3"/>
          <p:cNvSpPr>
            <a:spLocks noGrp="1" noChangeArrowheads="1"/>
          </p:cNvSpPr>
          <p:nvPr>
            <p:ph type="body" idx="1"/>
          </p:nvPr>
        </p:nvSpPr>
        <p:spPr/>
        <p:txBody>
          <a:bodyPr/>
          <a:lstStyle/>
          <a:p>
            <a:pPr eaLnBrk="1" hangingPunct="1"/>
            <a:r>
              <a:rPr lang="sv-SE" altLang="en-US"/>
              <a:t>A user that can grant privileges on some element can choose to grant </a:t>
            </a:r>
            <a:r>
              <a:rPr lang="sv-SE" altLang="en-US" b="1">
                <a:latin typeface="Courier New" charset="0"/>
              </a:rPr>
              <a:t>WITH GRANT OPTION</a:t>
            </a:r>
            <a:r>
              <a:rPr lang="sv-SE" altLang="en-US"/>
              <a:t>.</a:t>
            </a:r>
          </a:p>
          <a:p>
            <a:pPr lvl="1" eaLnBrk="1" hangingPunct="1"/>
            <a:r>
              <a:rPr lang="sv-SE" altLang="en-US"/>
              <a:t>The grantee can then grant this privilege further.</a:t>
            </a:r>
          </a:p>
          <a:p>
            <a:pPr lvl="1" eaLnBrk="1" hangingPunct="1"/>
            <a:r>
              <a:rPr lang="sv-SE" altLang="en-US"/>
              <a:t>Example:</a:t>
            </a:r>
          </a:p>
        </p:txBody>
      </p:sp>
      <p:sp>
        <p:nvSpPr>
          <p:cNvPr id="91140" name="Text Box 4"/>
          <p:cNvSpPr txBox="1">
            <a:spLocks noChangeArrowheads="1"/>
          </p:cNvSpPr>
          <p:nvPr/>
        </p:nvSpPr>
        <p:spPr bwMode="auto">
          <a:xfrm>
            <a:off x="1331913" y="4724400"/>
            <a:ext cx="69834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400" b="1">
                <a:latin typeface="Courier New" charset="0"/>
              </a:rPr>
              <a:t>GRANT SELECT(course, period, teacher) </a:t>
            </a:r>
            <a:br>
              <a:rPr lang="sv-SE" altLang="en-US" sz="2400" b="1">
                <a:latin typeface="Courier New" charset="0"/>
              </a:rPr>
            </a:br>
            <a:r>
              <a:rPr lang="sv-SE" altLang="en-US" sz="2400" b="1">
                <a:latin typeface="Courier New" charset="0"/>
              </a:rPr>
              <a:t>ON    GivenCourses </a:t>
            </a:r>
            <a:br>
              <a:rPr lang="sv-SE" altLang="en-US" sz="2400" b="1">
                <a:latin typeface="Courier New" charset="0"/>
              </a:rPr>
            </a:br>
            <a:r>
              <a:rPr lang="sv-SE" altLang="en-US" sz="2400" b="1">
                <a:latin typeface="Courier New" charset="0"/>
              </a:rPr>
              <a:t>TO    nibro WITH GRANT OPTION;</a:t>
            </a:r>
          </a:p>
        </p:txBody>
      </p:sp>
    </p:spTree>
    <p:extLst>
      <p:ext uri="{BB962C8B-B14F-4D97-AF65-F5344CB8AC3E}">
        <p14:creationId xmlns:p14="http://schemas.microsoft.com/office/powerpoint/2010/main" val="529981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sv-SE" altLang="en-US"/>
              <a:t>Revoking privileges</a:t>
            </a:r>
          </a:p>
        </p:txBody>
      </p:sp>
      <p:sp>
        <p:nvSpPr>
          <p:cNvPr id="93187" name="Rectangle 3"/>
          <p:cNvSpPr>
            <a:spLocks noGrp="1" noChangeArrowheads="1"/>
          </p:cNvSpPr>
          <p:nvPr>
            <p:ph type="body" idx="1"/>
          </p:nvPr>
        </p:nvSpPr>
        <p:spPr>
          <a:xfrm>
            <a:off x="457200" y="1561306"/>
            <a:ext cx="8229600" cy="4525963"/>
          </a:xfrm>
          <a:ln>
            <a:noFill/>
          </a:ln>
        </p:spPr>
        <p:style>
          <a:lnRef idx="2">
            <a:schemeClr val="accent1"/>
          </a:lnRef>
          <a:fillRef idx="1">
            <a:schemeClr val="lt1"/>
          </a:fillRef>
          <a:effectRef idx="0">
            <a:schemeClr val="accent1"/>
          </a:effectRef>
          <a:fontRef idx="minor">
            <a:schemeClr val="dk1"/>
          </a:fontRef>
        </p:style>
        <p:txBody>
          <a:bodyPr/>
          <a:lstStyle/>
          <a:p>
            <a:pPr eaLnBrk="1" hangingPunct="1"/>
            <a:r>
              <a:rPr lang="sv-SE" altLang="en-US" sz="2800" dirty="0" err="1"/>
              <a:t>Privileges</a:t>
            </a:r>
            <a:r>
              <a:rPr lang="sv-SE" altLang="en-US" sz="2800" dirty="0"/>
              <a:t> </a:t>
            </a:r>
            <a:r>
              <a:rPr lang="sv-SE" altLang="en-US" sz="2800" dirty="0" err="1"/>
              <a:t>can</a:t>
            </a:r>
            <a:r>
              <a:rPr lang="sv-SE" altLang="en-US" sz="2800" dirty="0"/>
              <a:t> be </a:t>
            </a:r>
            <a:r>
              <a:rPr lang="sv-SE" altLang="en-US" sz="2800" dirty="0" err="1"/>
              <a:t>revoked</a:t>
            </a:r>
            <a:r>
              <a:rPr lang="sv-SE" altLang="en-US" sz="2800" dirty="0"/>
              <a:t> </a:t>
            </a:r>
            <a:r>
              <a:rPr lang="sv-SE" altLang="en-US" sz="2800" dirty="0" err="1"/>
              <a:t>with</a:t>
            </a:r>
            <a:r>
              <a:rPr lang="sv-SE" altLang="en-US" sz="2800" dirty="0"/>
              <a:t> the </a:t>
            </a:r>
            <a:r>
              <a:rPr lang="sv-SE" altLang="en-US" sz="2800" dirty="0" err="1"/>
              <a:t>inverse</a:t>
            </a:r>
            <a:r>
              <a:rPr lang="sv-SE" altLang="en-US" sz="2800" dirty="0"/>
              <a:t> </a:t>
            </a:r>
            <a:r>
              <a:rPr lang="sv-SE" altLang="en-US" sz="2800" dirty="0" err="1"/>
              <a:t>statement</a:t>
            </a:r>
            <a:r>
              <a:rPr lang="sv-SE" altLang="en-US" sz="2800" dirty="0"/>
              <a:t>:</a:t>
            </a:r>
          </a:p>
          <a:p>
            <a:pPr eaLnBrk="1" hangingPunct="1"/>
            <a:endParaRPr lang="sv-SE" altLang="en-US" sz="2800" dirty="0"/>
          </a:p>
          <a:p>
            <a:pPr eaLnBrk="1" hangingPunct="1"/>
            <a:endParaRPr lang="sv-SE" altLang="en-US" sz="2800" dirty="0"/>
          </a:p>
          <a:p>
            <a:pPr lvl="2" eaLnBrk="1" hangingPunct="1"/>
            <a:endParaRPr lang="sv-SE" altLang="en-US" sz="2000" dirty="0"/>
          </a:p>
          <a:p>
            <a:pPr eaLnBrk="1" hangingPunct="1"/>
            <a:r>
              <a:rPr lang="sv-SE" altLang="en-US" sz="2800" dirty="0" err="1"/>
              <a:t>Your</a:t>
            </a:r>
            <a:r>
              <a:rPr lang="sv-SE" altLang="en-US" sz="2800" dirty="0"/>
              <a:t> grant </a:t>
            </a:r>
            <a:r>
              <a:rPr lang="sv-SE" altLang="en-US" sz="2800" dirty="0" err="1"/>
              <a:t>of</a:t>
            </a:r>
            <a:r>
              <a:rPr lang="sv-SE" altLang="en-US" sz="2800" dirty="0"/>
              <a:t> </a:t>
            </a:r>
            <a:r>
              <a:rPr lang="sv-SE" altLang="en-US" sz="2800" dirty="0" err="1"/>
              <a:t>these</a:t>
            </a:r>
            <a:r>
              <a:rPr lang="sv-SE" altLang="en-US" sz="2800" dirty="0"/>
              <a:t> </a:t>
            </a:r>
            <a:r>
              <a:rPr lang="sv-SE" altLang="en-US" sz="2800" dirty="0" err="1"/>
              <a:t>privileges</a:t>
            </a:r>
            <a:r>
              <a:rPr lang="sv-SE" altLang="en-US" sz="2800" dirty="0"/>
              <a:t> </a:t>
            </a:r>
            <a:r>
              <a:rPr lang="sv-SE" altLang="en-US" sz="2800" dirty="0" err="1"/>
              <a:t>can</a:t>
            </a:r>
            <a:r>
              <a:rPr lang="sv-SE" altLang="en-US" sz="2800" dirty="0"/>
              <a:t> no </a:t>
            </a:r>
            <a:r>
              <a:rPr lang="sv-SE" altLang="en-US" sz="2800" dirty="0" err="1"/>
              <a:t>longer</a:t>
            </a:r>
            <a:r>
              <a:rPr lang="sv-SE" altLang="en-US" sz="2800" dirty="0"/>
              <a:t> be </a:t>
            </a:r>
            <a:r>
              <a:rPr lang="sv-SE" altLang="en-US" sz="2800" dirty="0" err="1"/>
              <a:t>used</a:t>
            </a:r>
            <a:r>
              <a:rPr lang="sv-SE" altLang="en-US" sz="2800" dirty="0"/>
              <a:t> by </a:t>
            </a:r>
            <a:r>
              <a:rPr lang="sv-SE" altLang="en-US" sz="2800" dirty="0" err="1"/>
              <a:t>these</a:t>
            </a:r>
            <a:r>
              <a:rPr lang="sv-SE" altLang="en-US" sz="2800" dirty="0"/>
              <a:t> </a:t>
            </a:r>
            <a:r>
              <a:rPr lang="sv-SE" altLang="en-US" sz="2800" dirty="0" err="1"/>
              <a:t>users</a:t>
            </a:r>
            <a:r>
              <a:rPr lang="sv-SE" altLang="en-US" sz="2800" dirty="0"/>
              <a:t> to </a:t>
            </a:r>
            <a:r>
              <a:rPr lang="sv-SE" altLang="en-US" sz="2800" dirty="0" err="1"/>
              <a:t>justify</a:t>
            </a:r>
            <a:r>
              <a:rPr lang="sv-SE" altLang="en-US" sz="2800" dirty="0"/>
              <a:t> </a:t>
            </a:r>
            <a:r>
              <a:rPr lang="sv-SE" altLang="en-US" sz="2800" dirty="0" err="1"/>
              <a:t>their</a:t>
            </a:r>
            <a:r>
              <a:rPr lang="sv-SE" altLang="en-US" sz="2800" dirty="0"/>
              <a:t> </a:t>
            </a:r>
            <a:r>
              <a:rPr lang="sv-SE" altLang="en-US" sz="2800" dirty="0" err="1"/>
              <a:t>use</a:t>
            </a:r>
            <a:r>
              <a:rPr lang="sv-SE" altLang="en-US" sz="2800" dirty="0"/>
              <a:t> </a:t>
            </a:r>
            <a:r>
              <a:rPr lang="sv-SE" altLang="en-US" sz="2800" dirty="0" err="1"/>
              <a:t>of</a:t>
            </a:r>
            <a:r>
              <a:rPr lang="sv-SE" altLang="en-US" sz="2800" dirty="0"/>
              <a:t> the </a:t>
            </a:r>
            <a:r>
              <a:rPr lang="sv-SE" altLang="en-US" sz="2800" dirty="0" err="1"/>
              <a:t>privilege</a:t>
            </a:r>
            <a:r>
              <a:rPr lang="sv-SE" altLang="en-US" sz="2800" dirty="0"/>
              <a:t>.</a:t>
            </a:r>
          </a:p>
          <a:p>
            <a:pPr lvl="1" eaLnBrk="1" hangingPunct="1"/>
            <a:r>
              <a:rPr lang="sv-SE" altLang="en-US" sz="2000" dirty="0" err="1"/>
              <a:t>But</a:t>
            </a:r>
            <a:r>
              <a:rPr lang="sv-SE" altLang="en-US" sz="2000" dirty="0"/>
              <a:t> </a:t>
            </a:r>
            <a:r>
              <a:rPr lang="sv-SE" altLang="en-US" sz="2000" dirty="0" err="1"/>
              <a:t>they</a:t>
            </a:r>
            <a:r>
              <a:rPr lang="sv-SE" altLang="en-US" sz="2000" dirty="0"/>
              <a:t> </a:t>
            </a:r>
            <a:r>
              <a:rPr lang="sv-SE" altLang="en-US" sz="2000" dirty="0" err="1"/>
              <a:t>may</a:t>
            </a:r>
            <a:r>
              <a:rPr lang="sv-SE" altLang="en-US" sz="2000" dirty="0"/>
              <a:t> still </a:t>
            </a:r>
            <a:r>
              <a:rPr lang="sv-SE" altLang="en-US" sz="2000" dirty="0" err="1"/>
              <a:t>have</a:t>
            </a:r>
            <a:r>
              <a:rPr lang="sv-SE" altLang="en-US" sz="2000" dirty="0"/>
              <a:t> the </a:t>
            </a:r>
            <a:r>
              <a:rPr lang="sv-SE" altLang="en-US" sz="2000" dirty="0" err="1"/>
              <a:t>privilege</a:t>
            </a:r>
            <a:r>
              <a:rPr lang="sv-SE" altLang="en-US" sz="2000" dirty="0"/>
              <a:t> </a:t>
            </a:r>
            <a:r>
              <a:rPr lang="sv-SE" altLang="en-US" sz="2000" dirty="0" err="1"/>
              <a:t>because</a:t>
            </a:r>
            <a:r>
              <a:rPr lang="sv-SE" altLang="en-US" sz="2000" dirty="0"/>
              <a:t> </a:t>
            </a:r>
            <a:r>
              <a:rPr lang="sv-SE" altLang="en-US" sz="2000" dirty="0" err="1"/>
              <a:t>they</a:t>
            </a:r>
            <a:r>
              <a:rPr lang="sv-SE" altLang="en-US" sz="2000" dirty="0"/>
              <a:t> </a:t>
            </a:r>
            <a:r>
              <a:rPr lang="sv-SE" altLang="en-US" sz="2000" dirty="0" err="1"/>
              <a:t>have</a:t>
            </a:r>
            <a:r>
              <a:rPr lang="sv-SE" altLang="en-US" sz="2000" dirty="0"/>
              <a:t> it from </a:t>
            </a:r>
            <a:r>
              <a:rPr lang="sv-SE" altLang="en-US" sz="2000" dirty="0" err="1"/>
              <a:t>another</a:t>
            </a:r>
            <a:r>
              <a:rPr lang="sv-SE" altLang="en-US" sz="2000" dirty="0"/>
              <a:t> independent source</a:t>
            </a:r>
            <a:r>
              <a:rPr lang="sv-SE" altLang="en-US" sz="2000" dirty="0" smtClean="0"/>
              <a:t>.</a:t>
            </a:r>
          </a:p>
          <a:p>
            <a:pPr eaLnBrk="1" hangingPunct="1"/>
            <a:r>
              <a:rPr lang="sv-SE" altLang="en-US" sz="2400" b="1" dirty="0" smtClean="0">
                <a:latin typeface="Courier New" charset="0"/>
              </a:rPr>
              <a:t>CASCADE </a:t>
            </a:r>
            <a:r>
              <a:rPr lang="sv-SE" altLang="en-US" sz="2400" dirty="0" smtClean="0"/>
              <a:t>and</a:t>
            </a:r>
            <a:r>
              <a:rPr lang="sv-SE" altLang="en-US" sz="2400" b="1" dirty="0" smtClean="0">
                <a:latin typeface="Courier New" charset="0"/>
              </a:rPr>
              <a:t> RESTRICT: </a:t>
            </a:r>
            <a:r>
              <a:rPr lang="sv-SE" altLang="en-US" sz="2400" dirty="0" smtClean="0"/>
              <a:t>like</a:t>
            </a:r>
            <a:r>
              <a:rPr lang="sv-SE" altLang="en-US" sz="2400" b="1" dirty="0" smtClean="0">
                <a:latin typeface="Courier New" charset="0"/>
              </a:rPr>
              <a:t> UPDATE/DELETE </a:t>
            </a:r>
            <a:r>
              <a:rPr lang="sv-SE" altLang="en-US" sz="2400" dirty="0" err="1" smtClean="0"/>
              <a:t>policies</a:t>
            </a:r>
            <a:r>
              <a:rPr lang="sv-SE" altLang="en-US" sz="2400" dirty="0" smtClean="0"/>
              <a:t> (</a:t>
            </a:r>
            <a:r>
              <a:rPr lang="sv-SE" altLang="en-US" sz="2400" dirty="0" err="1" smtClean="0"/>
              <a:t>see</a:t>
            </a:r>
            <a:r>
              <a:rPr lang="sv-SE" altLang="en-US" sz="2400" dirty="0" smtClean="0"/>
              <a:t> </a:t>
            </a:r>
            <a:r>
              <a:rPr lang="sv-SE" altLang="en-US" sz="2400" dirty="0" err="1" smtClean="0"/>
              <a:t>foreign</a:t>
            </a:r>
            <a:r>
              <a:rPr lang="sv-SE" altLang="en-US" sz="2400" dirty="0" smtClean="0"/>
              <a:t> </a:t>
            </a:r>
            <a:r>
              <a:rPr lang="sv-SE" altLang="en-US" sz="2400" dirty="0" err="1" smtClean="0"/>
              <a:t>keys</a:t>
            </a:r>
            <a:r>
              <a:rPr lang="sv-SE" altLang="en-US" sz="2400" dirty="0" smtClean="0"/>
              <a:t> from </a:t>
            </a:r>
            <a:r>
              <a:rPr lang="sv-SE" altLang="en-US" sz="2400" dirty="0" err="1" smtClean="0"/>
              <a:t>before</a:t>
            </a:r>
            <a:r>
              <a:rPr lang="sv-SE" altLang="en-US" sz="2400" dirty="0" smtClean="0"/>
              <a:t>)</a:t>
            </a:r>
            <a:r>
              <a:rPr lang="sv-SE" altLang="en-US" sz="2400" b="1" dirty="0" smtClean="0">
                <a:latin typeface="Courier New" charset="0"/>
              </a:rPr>
              <a:t>	</a:t>
            </a:r>
            <a:endParaRPr lang="sv-SE" altLang="en-US" sz="2400" dirty="0"/>
          </a:p>
        </p:txBody>
      </p:sp>
      <p:sp>
        <p:nvSpPr>
          <p:cNvPr id="93188" name="Text Box 4"/>
          <p:cNvSpPr txBox="1">
            <a:spLocks noChangeArrowheads="1"/>
          </p:cNvSpPr>
          <p:nvPr/>
        </p:nvSpPr>
        <p:spPr bwMode="auto">
          <a:xfrm>
            <a:off x="1692275" y="2636838"/>
            <a:ext cx="6408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400" b="1" dirty="0">
                <a:latin typeface="Courier New" charset="0"/>
              </a:rPr>
              <a:t>REVOKE </a:t>
            </a:r>
            <a:r>
              <a:rPr lang="sv-SE" altLang="en-US" sz="2400" b="1" i="1" dirty="0">
                <a:latin typeface="Courier New" charset="0"/>
              </a:rPr>
              <a:t>list </a:t>
            </a:r>
            <a:r>
              <a:rPr lang="sv-SE" altLang="en-US" sz="2400" b="1" i="1" dirty="0" err="1">
                <a:latin typeface="Courier New" charset="0"/>
              </a:rPr>
              <a:t>of</a:t>
            </a:r>
            <a:r>
              <a:rPr lang="sv-SE" altLang="en-US" sz="2400" b="1" i="1" dirty="0">
                <a:latin typeface="Courier New" charset="0"/>
              </a:rPr>
              <a:t> </a:t>
            </a:r>
            <a:r>
              <a:rPr lang="sv-SE" altLang="en-US" sz="2400" b="1" i="1" dirty="0" err="1">
                <a:latin typeface="Courier New" charset="0"/>
              </a:rPr>
              <a:t>privileges</a:t>
            </a:r>
            <a:r>
              <a:rPr lang="sv-SE" altLang="en-US" sz="2400" b="1" dirty="0">
                <a:latin typeface="Courier New" charset="0"/>
              </a:rPr>
              <a:t/>
            </a:r>
            <a:br>
              <a:rPr lang="sv-SE" altLang="en-US" sz="2400" b="1" dirty="0">
                <a:latin typeface="Courier New" charset="0"/>
              </a:rPr>
            </a:br>
            <a:r>
              <a:rPr lang="sv-SE" altLang="en-US" sz="2400" b="1" dirty="0">
                <a:latin typeface="Courier New" charset="0"/>
              </a:rPr>
              <a:t>ON     </a:t>
            </a:r>
            <a:r>
              <a:rPr lang="sv-SE" altLang="en-US" sz="2400" b="1" i="1" dirty="0">
                <a:latin typeface="Courier New" charset="0"/>
              </a:rPr>
              <a:t>element</a:t>
            </a:r>
            <a:r>
              <a:rPr lang="sv-SE" altLang="en-US" sz="2400" b="1" dirty="0">
                <a:latin typeface="Courier New" charset="0"/>
              </a:rPr>
              <a:t/>
            </a:r>
            <a:br>
              <a:rPr lang="sv-SE" altLang="en-US" sz="2400" b="1" dirty="0">
                <a:latin typeface="Courier New" charset="0"/>
              </a:rPr>
            </a:br>
            <a:r>
              <a:rPr lang="sv-SE" altLang="en-US" sz="2400" b="1" dirty="0">
                <a:latin typeface="Courier New" charset="0"/>
              </a:rPr>
              <a:t>FROM   </a:t>
            </a:r>
            <a:r>
              <a:rPr lang="sv-SE" altLang="en-US" sz="2400" b="1" i="1" dirty="0">
                <a:latin typeface="Courier New" charset="0"/>
              </a:rPr>
              <a:t>list </a:t>
            </a:r>
            <a:r>
              <a:rPr lang="sv-SE" altLang="en-US" sz="2400" b="1" i="1" dirty="0" err="1">
                <a:latin typeface="Courier New" charset="0"/>
              </a:rPr>
              <a:t>of</a:t>
            </a:r>
            <a:r>
              <a:rPr lang="sv-SE" altLang="en-US" sz="2400" b="1" i="1" dirty="0">
                <a:latin typeface="Courier New" charset="0"/>
              </a:rPr>
              <a:t> </a:t>
            </a:r>
            <a:r>
              <a:rPr lang="sv-SE" altLang="en-US" sz="2400" b="1" i="1" dirty="0" err="1">
                <a:latin typeface="Courier New" charset="0"/>
              </a:rPr>
              <a:t>authorization</a:t>
            </a:r>
            <a:r>
              <a:rPr lang="sv-SE" altLang="en-US" sz="2400" b="1" i="1" dirty="0">
                <a:latin typeface="Courier New" charset="0"/>
              </a:rPr>
              <a:t> Ids;</a:t>
            </a:r>
            <a:endParaRPr lang="sv-SE" altLang="en-US" sz="2400" b="1" dirty="0">
              <a:latin typeface="Courier New" charset="0"/>
            </a:endParaRPr>
          </a:p>
        </p:txBody>
      </p:sp>
    </p:spTree>
    <p:extLst>
      <p:ext uri="{BB962C8B-B14F-4D97-AF65-F5344CB8AC3E}">
        <p14:creationId xmlns:p14="http://schemas.microsoft.com/office/powerpoint/2010/main" val="893426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sv-SE" altLang="en-US"/>
              <a:t>Grant diagrams</a:t>
            </a:r>
          </a:p>
        </p:txBody>
      </p:sp>
      <p:sp>
        <p:nvSpPr>
          <p:cNvPr id="96259" name="Rectangle 3"/>
          <p:cNvSpPr>
            <a:spLocks noGrp="1" noChangeArrowheads="1"/>
          </p:cNvSpPr>
          <p:nvPr>
            <p:ph type="body" idx="1"/>
          </p:nvPr>
        </p:nvSpPr>
        <p:spPr/>
        <p:txBody>
          <a:bodyPr/>
          <a:lstStyle/>
          <a:p>
            <a:pPr eaLnBrk="1" hangingPunct="1"/>
            <a:r>
              <a:rPr lang="sv-SE" altLang="en-US"/>
              <a:t>Nodes = user + privilege + option</a:t>
            </a:r>
          </a:p>
          <a:p>
            <a:pPr lvl="1" eaLnBrk="1" hangingPunct="1"/>
            <a:r>
              <a:rPr lang="sv-SE" altLang="en-US"/>
              <a:t>Option is either owner, </a:t>
            </a:r>
            <a:r>
              <a:rPr lang="sv-SE" altLang="en-US" b="1">
                <a:latin typeface="Courier New" charset="0"/>
              </a:rPr>
              <a:t>WITH GRANT OPTION</a:t>
            </a:r>
            <a:r>
              <a:rPr lang="sv-SE" altLang="en-US"/>
              <a:t>, or neither.</a:t>
            </a:r>
          </a:p>
          <a:p>
            <a:pPr lvl="1" eaLnBrk="1" hangingPunct="1"/>
            <a:r>
              <a:rPr lang="sv-SE" altLang="en-US" b="1">
                <a:latin typeface="Courier New" charset="0"/>
              </a:rPr>
              <a:t>UPDATE ON T</a:t>
            </a:r>
            <a:r>
              <a:rPr lang="sv-SE" altLang="en-US"/>
              <a:t>, </a:t>
            </a:r>
            <a:r>
              <a:rPr lang="sv-SE" altLang="en-US" b="1">
                <a:latin typeface="Courier New" charset="0"/>
              </a:rPr>
              <a:t>UPDATE(a) ON T</a:t>
            </a:r>
            <a:r>
              <a:rPr lang="sv-SE" altLang="en-US"/>
              <a:t>, </a:t>
            </a:r>
            <a:r>
              <a:rPr lang="sv-SE" altLang="en-US" b="1">
                <a:latin typeface="Courier New" charset="0"/>
              </a:rPr>
              <a:t>UPDATE(b) ON T</a:t>
            </a:r>
            <a:r>
              <a:rPr lang="sv-SE" altLang="en-US"/>
              <a:t> and </a:t>
            </a:r>
            <a:r>
              <a:rPr lang="sv-SE" altLang="en-US" b="1">
                <a:latin typeface="Courier New" charset="0"/>
              </a:rPr>
              <a:t>UPDATE ON T WITH GRANT OPTION</a:t>
            </a:r>
            <a:r>
              <a:rPr lang="sv-SE" altLang="en-US"/>
              <a:t> all live in different nodes.</a:t>
            </a:r>
          </a:p>
          <a:p>
            <a:pPr eaLnBrk="1" hangingPunct="1"/>
            <a:r>
              <a:rPr lang="sv-SE" altLang="en-US"/>
              <a:t>Edge X </a:t>
            </a:r>
            <a:r>
              <a:rPr lang="sv-SE" altLang="en-US">
                <a:ea typeface="Arial" charset="0"/>
                <a:cs typeface="Arial" charset="0"/>
              </a:rPr>
              <a:t>→ Y means that node X was used to grant Y.</a:t>
            </a:r>
          </a:p>
        </p:txBody>
      </p:sp>
    </p:spTree>
    <p:extLst>
      <p:ext uri="{BB962C8B-B14F-4D97-AF65-F5344CB8AC3E}">
        <p14:creationId xmlns:p14="http://schemas.microsoft.com/office/powerpoint/2010/main" val="18499054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468313" y="549275"/>
            <a:ext cx="8229600" cy="647700"/>
          </a:xfrm>
        </p:spPr>
        <p:txBody>
          <a:bodyPr/>
          <a:lstStyle/>
          <a:p>
            <a:pPr eaLnBrk="1" hangingPunct="1">
              <a:buFontTx/>
              <a:buNone/>
            </a:pPr>
            <a:r>
              <a:rPr lang="sv-SE" altLang="en-US" sz="2800"/>
              <a:t>Example:</a:t>
            </a:r>
          </a:p>
        </p:txBody>
      </p:sp>
      <p:sp>
        <p:nvSpPr>
          <p:cNvPr id="97283" name="Oval 4"/>
          <p:cNvSpPr>
            <a:spLocks noChangeArrowheads="1"/>
          </p:cNvSpPr>
          <p:nvPr/>
        </p:nvSpPr>
        <p:spPr bwMode="auto">
          <a:xfrm>
            <a:off x="5580063" y="765175"/>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A: </a:t>
            </a:r>
            <a:br>
              <a:rPr lang="sv-SE" altLang="en-US" sz="1800"/>
            </a:br>
            <a:r>
              <a:rPr lang="sv-SE" altLang="en-US" sz="1600"/>
              <a:t>SELECT </a:t>
            </a:r>
            <a:br>
              <a:rPr lang="sv-SE" altLang="en-US" sz="1600"/>
            </a:br>
            <a:r>
              <a:rPr lang="sv-SE" altLang="en-US" sz="1600"/>
              <a:t>ON </a:t>
            </a:r>
            <a:br>
              <a:rPr lang="sv-SE" altLang="en-US" sz="1600"/>
            </a:br>
            <a:r>
              <a:rPr lang="sv-SE" altLang="en-US" sz="1600"/>
              <a:t>Courses</a:t>
            </a:r>
            <a:r>
              <a:rPr lang="sv-SE" altLang="en-US" sz="1800"/>
              <a:t/>
            </a:r>
            <a:br>
              <a:rPr lang="sv-SE" altLang="en-US" sz="1800"/>
            </a:br>
            <a:r>
              <a:rPr lang="sv-SE" altLang="en-US" sz="2400"/>
              <a:t>**</a:t>
            </a:r>
          </a:p>
        </p:txBody>
      </p:sp>
      <p:sp>
        <p:nvSpPr>
          <p:cNvPr id="97284" name="Oval 5"/>
          <p:cNvSpPr>
            <a:spLocks noChangeArrowheads="1"/>
          </p:cNvSpPr>
          <p:nvPr/>
        </p:nvSpPr>
        <p:spPr bwMode="auto">
          <a:xfrm>
            <a:off x="2555875" y="4581525"/>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 </a:t>
            </a:r>
            <a:br>
              <a:rPr lang="sv-SE" altLang="en-US" sz="1800"/>
            </a:br>
            <a:r>
              <a:rPr lang="sv-SE" altLang="en-US" sz="1600"/>
              <a:t>SELECT (code) </a:t>
            </a:r>
            <a:br>
              <a:rPr lang="sv-SE" altLang="en-US" sz="1600"/>
            </a:br>
            <a:r>
              <a:rPr lang="sv-SE" altLang="en-US" sz="1600"/>
              <a:t>ON </a:t>
            </a:r>
            <a:br>
              <a:rPr lang="sv-SE" altLang="en-US" sz="1600"/>
            </a:br>
            <a:r>
              <a:rPr lang="sv-SE" altLang="en-US" sz="1600"/>
              <a:t>Courses</a:t>
            </a:r>
            <a:endParaRPr lang="sv-SE" altLang="en-US" sz="2400"/>
          </a:p>
        </p:txBody>
      </p:sp>
      <p:sp>
        <p:nvSpPr>
          <p:cNvPr id="97285" name="Oval 6"/>
          <p:cNvSpPr>
            <a:spLocks noChangeArrowheads="1"/>
          </p:cNvSpPr>
          <p:nvPr/>
        </p:nvSpPr>
        <p:spPr bwMode="auto">
          <a:xfrm>
            <a:off x="5580063" y="4581525"/>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 </a:t>
            </a:r>
            <a:br>
              <a:rPr lang="sv-SE" altLang="en-US" sz="1800"/>
            </a:br>
            <a:r>
              <a:rPr lang="sv-SE" altLang="en-US" sz="1600"/>
              <a:t>SELECT </a:t>
            </a:r>
            <a:br>
              <a:rPr lang="sv-SE" altLang="en-US" sz="1600"/>
            </a:br>
            <a:r>
              <a:rPr lang="sv-SE" altLang="en-US" sz="1600"/>
              <a:t>ON </a:t>
            </a:r>
            <a:br>
              <a:rPr lang="sv-SE" altLang="en-US" sz="1600"/>
            </a:br>
            <a:r>
              <a:rPr lang="sv-SE" altLang="en-US" sz="1600"/>
              <a:t>Courses</a:t>
            </a:r>
            <a:endParaRPr lang="sv-SE" altLang="en-US" sz="2400"/>
          </a:p>
        </p:txBody>
      </p:sp>
      <p:sp>
        <p:nvSpPr>
          <p:cNvPr id="97286" name="Oval 7"/>
          <p:cNvSpPr>
            <a:spLocks noChangeArrowheads="1"/>
          </p:cNvSpPr>
          <p:nvPr/>
        </p:nvSpPr>
        <p:spPr bwMode="auto">
          <a:xfrm>
            <a:off x="2555875" y="2349500"/>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B: </a:t>
            </a:r>
            <a:br>
              <a:rPr lang="sv-SE" altLang="en-US" sz="1800"/>
            </a:br>
            <a:r>
              <a:rPr lang="sv-SE" altLang="en-US" sz="1600"/>
              <a:t>SELECT(code) </a:t>
            </a:r>
            <a:br>
              <a:rPr lang="sv-SE" altLang="en-US" sz="1600"/>
            </a:br>
            <a:r>
              <a:rPr lang="sv-SE" altLang="en-US" sz="1600"/>
              <a:t>ON </a:t>
            </a:r>
            <a:br>
              <a:rPr lang="sv-SE" altLang="en-US" sz="1600"/>
            </a:br>
            <a:r>
              <a:rPr lang="sv-SE" altLang="en-US" sz="1600"/>
              <a:t>Courses</a:t>
            </a:r>
            <a:r>
              <a:rPr lang="sv-SE" altLang="en-US" sz="1800"/>
              <a:t/>
            </a:r>
            <a:br>
              <a:rPr lang="sv-SE" altLang="en-US" sz="1800"/>
            </a:br>
            <a:r>
              <a:rPr lang="sv-SE" altLang="en-US" sz="2400"/>
              <a:t>*</a:t>
            </a:r>
          </a:p>
        </p:txBody>
      </p:sp>
      <p:cxnSp>
        <p:nvCxnSpPr>
          <p:cNvPr id="97287" name="AutoShape 9"/>
          <p:cNvCxnSpPr>
            <a:cxnSpLocks noChangeShapeType="1"/>
            <a:stCxn id="97283" idx="2"/>
            <a:endCxn id="97286" idx="7"/>
          </p:cNvCxnSpPr>
          <p:nvPr/>
        </p:nvCxnSpPr>
        <p:spPr bwMode="auto">
          <a:xfrm flipH="1">
            <a:off x="3967163" y="1504950"/>
            <a:ext cx="1612900" cy="106045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7288" name="AutoShape 10"/>
          <p:cNvCxnSpPr>
            <a:cxnSpLocks noChangeShapeType="1"/>
            <a:stCxn id="97286" idx="4"/>
            <a:endCxn id="97284" idx="0"/>
          </p:cNvCxnSpPr>
          <p:nvPr/>
        </p:nvCxnSpPr>
        <p:spPr bwMode="auto">
          <a:xfrm>
            <a:off x="3382963" y="3829050"/>
            <a:ext cx="0" cy="752475"/>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7289" name="AutoShape 11"/>
          <p:cNvCxnSpPr>
            <a:cxnSpLocks noChangeShapeType="1"/>
            <a:stCxn id="97283" idx="4"/>
            <a:endCxn id="97285" idx="0"/>
          </p:cNvCxnSpPr>
          <p:nvPr/>
        </p:nvCxnSpPr>
        <p:spPr bwMode="auto">
          <a:xfrm>
            <a:off x="6407150" y="2244725"/>
            <a:ext cx="0" cy="233680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61452" name="AutoShape 12"/>
          <p:cNvSpPr>
            <a:spLocks noChangeArrowheads="1"/>
          </p:cNvSpPr>
          <p:nvPr/>
        </p:nvSpPr>
        <p:spPr bwMode="auto">
          <a:xfrm>
            <a:off x="7235825" y="2420938"/>
            <a:ext cx="1582738" cy="1439862"/>
          </a:xfrm>
          <a:prstGeom prst="wedgeRectCallout">
            <a:avLst>
              <a:gd name="adj1" fmla="val -91023"/>
              <a:gd name="adj2" fmla="val -75907"/>
            </a:avLst>
          </a:prstGeom>
          <a:solidFill>
            <a:schemeClr val="accent1"/>
          </a:solidFill>
          <a:ln w="9525">
            <a:solidFill>
              <a:schemeClr val="tx1"/>
            </a:solidFill>
            <a:miter lim="800000"/>
            <a:headEnd/>
            <a:tailEnd type="none" w="lg" len="lg"/>
          </a:ln>
        </p:spPr>
        <p:txBody>
          <a:bodyPr lIns="90000" tIns="46800" rIns="90000" bIns="46800"/>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2400"/>
              <a:t>** </a:t>
            </a:r>
            <a:r>
              <a:rPr lang="sv-SE" altLang="en-US" sz="1800"/>
              <a:t>means A is the owner of this privilege.</a:t>
            </a:r>
            <a:endParaRPr lang="sv-SE" altLang="en-US" sz="1400"/>
          </a:p>
        </p:txBody>
      </p:sp>
      <p:sp>
        <p:nvSpPr>
          <p:cNvPr id="61453" name="AutoShape 13"/>
          <p:cNvSpPr>
            <a:spLocks noChangeArrowheads="1"/>
          </p:cNvSpPr>
          <p:nvPr/>
        </p:nvSpPr>
        <p:spPr bwMode="auto">
          <a:xfrm>
            <a:off x="323850" y="3357563"/>
            <a:ext cx="1800225" cy="1439862"/>
          </a:xfrm>
          <a:prstGeom prst="wedgeRectCallout">
            <a:avLst>
              <a:gd name="adj1" fmla="val 101588"/>
              <a:gd name="adj2" fmla="val -34565"/>
            </a:avLst>
          </a:prstGeom>
          <a:solidFill>
            <a:schemeClr val="accent1"/>
          </a:solidFill>
          <a:ln w="9525">
            <a:solidFill>
              <a:schemeClr val="tx1"/>
            </a:solidFill>
            <a:miter lim="800000"/>
            <a:headEnd/>
            <a:tailEnd type="none" w="lg" len="lg"/>
          </a:ln>
        </p:spPr>
        <p:txBody>
          <a:bodyPr lIns="90000" tIns="46800" rIns="90000" bIns="46800"/>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2400"/>
              <a:t>* </a:t>
            </a:r>
            <a:r>
              <a:rPr lang="sv-SE" altLang="en-US" sz="1800"/>
              <a:t>means B has this privilege </a:t>
            </a:r>
            <a:r>
              <a:rPr lang="sv-SE" altLang="en-US" sz="1800" b="1">
                <a:latin typeface="Courier New" charset="0"/>
              </a:rPr>
              <a:t>WITH GRANT OPTION</a:t>
            </a:r>
            <a:r>
              <a:rPr lang="sv-SE" altLang="en-US" sz="1800"/>
              <a:t>.</a:t>
            </a:r>
            <a:endParaRPr lang="sv-SE" altLang="en-US" sz="1400"/>
          </a:p>
        </p:txBody>
      </p:sp>
      <p:sp>
        <p:nvSpPr>
          <p:cNvPr id="61454" name="AutoShape 14"/>
          <p:cNvSpPr>
            <a:spLocks noChangeArrowheads="1"/>
          </p:cNvSpPr>
          <p:nvPr/>
        </p:nvSpPr>
        <p:spPr bwMode="auto">
          <a:xfrm>
            <a:off x="2195513" y="908050"/>
            <a:ext cx="2089150" cy="1008063"/>
          </a:xfrm>
          <a:prstGeom prst="wedgeRectCallout">
            <a:avLst>
              <a:gd name="adj1" fmla="val 58662"/>
              <a:gd name="adj2" fmla="val 72204"/>
            </a:avLst>
          </a:prstGeom>
          <a:solidFill>
            <a:schemeClr val="accent1"/>
          </a:solidFill>
          <a:ln w="9525">
            <a:solidFill>
              <a:schemeClr val="tx1"/>
            </a:solidFill>
            <a:miter lim="800000"/>
            <a:headEnd/>
            <a:tailEnd type="none" w="lg" len="lg"/>
          </a:ln>
        </p:spPr>
        <p:txBody>
          <a:bodyPr lIns="90000" tIns="46800" rIns="90000" bIns="46800"/>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Arrow means B has this privilege from A.</a:t>
            </a:r>
          </a:p>
        </p:txBody>
      </p:sp>
    </p:spTree>
    <p:extLst>
      <p:ext uri="{BB962C8B-B14F-4D97-AF65-F5344CB8AC3E}">
        <p14:creationId xmlns:p14="http://schemas.microsoft.com/office/powerpoint/2010/main" val="93396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2" grpId="0" animBg="1"/>
      <p:bldP spid="61453" grpId="0" animBg="1"/>
      <p:bldP spid="614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sv-SE" altLang="en-US"/>
              <a:t>Manipulating edges</a:t>
            </a:r>
          </a:p>
        </p:txBody>
      </p:sp>
      <p:sp>
        <p:nvSpPr>
          <p:cNvPr id="98307" name="Rectangle 3"/>
          <p:cNvSpPr>
            <a:spLocks noGrp="1" noChangeArrowheads="1"/>
          </p:cNvSpPr>
          <p:nvPr>
            <p:ph type="body" idx="1"/>
          </p:nvPr>
        </p:nvSpPr>
        <p:spPr/>
        <p:txBody>
          <a:bodyPr/>
          <a:lstStyle/>
          <a:p>
            <a:pPr eaLnBrk="1" hangingPunct="1"/>
            <a:r>
              <a:rPr lang="sv-SE" altLang="en-US" sz="2800"/>
              <a:t>If A grants P to B, we draw an edge from AP* (or AP**) to BP(* if with grant option).</a:t>
            </a:r>
          </a:p>
          <a:p>
            <a:pPr eaLnBrk="1" hangingPunct="1"/>
            <a:r>
              <a:rPr lang="sv-SE" altLang="en-US" sz="2800"/>
              <a:t>Revoking a privilege means deleting the edge corresponding to the privilege.</a:t>
            </a:r>
          </a:p>
          <a:p>
            <a:pPr eaLnBrk="1" hangingPunct="1"/>
            <a:r>
              <a:rPr lang="sv-SE" altLang="en-US" sz="2800"/>
              <a:t>Fundamental rule: User U has privilege P as long as there is a path from XP** to either UP, UP* or UP**, where X is the owner of P.</a:t>
            </a:r>
          </a:p>
          <a:p>
            <a:pPr lvl="1" eaLnBrk="1" hangingPunct="1"/>
            <a:r>
              <a:rPr lang="sv-SE" altLang="en-US" sz="2400"/>
              <a:t>Note that X could be U, in which case the path is 0 steps.</a:t>
            </a:r>
          </a:p>
        </p:txBody>
      </p:sp>
    </p:spTree>
    <p:extLst>
      <p:ext uri="{BB962C8B-B14F-4D97-AF65-F5344CB8AC3E}">
        <p14:creationId xmlns:p14="http://schemas.microsoft.com/office/powerpoint/2010/main" val="2050098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468313" y="476250"/>
            <a:ext cx="8229600" cy="649288"/>
          </a:xfrm>
        </p:spPr>
        <p:txBody>
          <a:bodyPr/>
          <a:lstStyle/>
          <a:p>
            <a:pPr eaLnBrk="1" hangingPunct="1">
              <a:buFontTx/>
              <a:buNone/>
            </a:pPr>
            <a:r>
              <a:rPr lang="sv-SE" altLang="en-US" sz="2800"/>
              <a:t>Example:</a:t>
            </a:r>
          </a:p>
        </p:txBody>
      </p:sp>
      <p:sp>
        <p:nvSpPr>
          <p:cNvPr id="99331" name="Oval 4"/>
          <p:cNvSpPr>
            <a:spLocks noChangeArrowheads="1"/>
          </p:cNvSpPr>
          <p:nvPr/>
        </p:nvSpPr>
        <p:spPr bwMode="auto">
          <a:xfrm>
            <a:off x="5580063" y="765175"/>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A: </a:t>
            </a:r>
            <a:br>
              <a:rPr lang="sv-SE" altLang="en-US" sz="1800"/>
            </a:br>
            <a:r>
              <a:rPr lang="sv-SE" altLang="en-US" sz="1600"/>
              <a:t>SELECT </a:t>
            </a:r>
            <a:br>
              <a:rPr lang="sv-SE" altLang="en-US" sz="1600"/>
            </a:br>
            <a:r>
              <a:rPr lang="sv-SE" altLang="en-US" sz="1600"/>
              <a:t>ON </a:t>
            </a:r>
            <a:br>
              <a:rPr lang="sv-SE" altLang="en-US" sz="1600"/>
            </a:br>
            <a:r>
              <a:rPr lang="sv-SE" altLang="en-US" sz="1600"/>
              <a:t>Courses</a:t>
            </a:r>
            <a:r>
              <a:rPr lang="sv-SE" altLang="en-US" sz="1800"/>
              <a:t/>
            </a:r>
            <a:br>
              <a:rPr lang="sv-SE" altLang="en-US" sz="1800"/>
            </a:br>
            <a:r>
              <a:rPr lang="sv-SE" altLang="en-US" sz="2400"/>
              <a:t>**</a:t>
            </a:r>
          </a:p>
        </p:txBody>
      </p:sp>
      <p:sp>
        <p:nvSpPr>
          <p:cNvPr id="99332" name="Oval 5"/>
          <p:cNvSpPr>
            <a:spLocks noChangeArrowheads="1"/>
          </p:cNvSpPr>
          <p:nvPr/>
        </p:nvSpPr>
        <p:spPr bwMode="auto">
          <a:xfrm>
            <a:off x="2555875" y="2349500"/>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B: </a:t>
            </a:r>
            <a:br>
              <a:rPr lang="sv-SE" altLang="en-US" sz="1800"/>
            </a:br>
            <a:r>
              <a:rPr lang="sv-SE" altLang="en-US" sz="1600"/>
              <a:t>SELECT(code) </a:t>
            </a:r>
            <a:br>
              <a:rPr lang="sv-SE" altLang="en-US" sz="1600"/>
            </a:br>
            <a:r>
              <a:rPr lang="sv-SE" altLang="en-US" sz="1600"/>
              <a:t>ON </a:t>
            </a:r>
            <a:br>
              <a:rPr lang="sv-SE" altLang="en-US" sz="1600"/>
            </a:br>
            <a:r>
              <a:rPr lang="sv-SE" altLang="en-US" sz="1600"/>
              <a:t>Courses</a:t>
            </a:r>
            <a:r>
              <a:rPr lang="sv-SE" altLang="en-US" sz="1800"/>
              <a:t/>
            </a:r>
            <a:br>
              <a:rPr lang="sv-SE" altLang="en-US" sz="1800"/>
            </a:br>
            <a:r>
              <a:rPr lang="sv-SE" altLang="en-US" sz="2400"/>
              <a:t>*</a:t>
            </a:r>
          </a:p>
        </p:txBody>
      </p:sp>
      <p:sp>
        <p:nvSpPr>
          <p:cNvPr id="99333" name="Oval 6"/>
          <p:cNvSpPr>
            <a:spLocks noChangeArrowheads="1"/>
          </p:cNvSpPr>
          <p:nvPr/>
        </p:nvSpPr>
        <p:spPr bwMode="auto">
          <a:xfrm>
            <a:off x="2555875" y="4581525"/>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 </a:t>
            </a:r>
            <a:br>
              <a:rPr lang="sv-SE" altLang="en-US" sz="1800"/>
            </a:br>
            <a:r>
              <a:rPr lang="sv-SE" altLang="en-US" sz="1600"/>
              <a:t>SELECT (code) </a:t>
            </a:r>
            <a:br>
              <a:rPr lang="sv-SE" altLang="en-US" sz="1600"/>
            </a:br>
            <a:r>
              <a:rPr lang="sv-SE" altLang="en-US" sz="1600"/>
              <a:t>ON </a:t>
            </a:r>
            <a:br>
              <a:rPr lang="sv-SE" altLang="en-US" sz="1600"/>
            </a:br>
            <a:r>
              <a:rPr lang="sv-SE" altLang="en-US" sz="1600"/>
              <a:t>Courses</a:t>
            </a:r>
            <a:br>
              <a:rPr lang="sv-SE" altLang="en-US" sz="1600"/>
            </a:br>
            <a:r>
              <a:rPr lang="sv-SE" altLang="en-US" sz="2400"/>
              <a:t>*</a:t>
            </a:r>
            <a:endParaRPr lang="sv-SE" altLang="en-US" sz="3600"/>
          </a:p>
        </p:txBody>
      </p:sp>
      <p:sp>
        <p:nvSpPr>
          <p:cNvPr id="99334" name="Oval 7"/>
          <p:cNvSpPr>
            <a:spLocks noChangeArrowheads="1"/>
          </p:cNvSpPr>
          <p:nvPr/>
        </p:nvSpPr>
        <p:spPr bwMode="auto">
          <a:xfrm>
            <a:off x="5580063" y="4581525"/>
            <a:ext cx="1654175" cy="14795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 </a:t>
            </a:r>
            <a:br>
              <a:rPr lang="sv-SE" altLang="en-US" sz="1800"/>
            </a:br>
            <a:r>
              <a:rPr lang="sv-SE" altLang="en-US" sz="1600"/>
              <a:t>SELECT </a:t>
            </a:r>
            <a:br>
              <a:rPr lang="sv-SE" altLang="en-US" sz="1600"/>
            </a:br>
            <a:r>
              <a:rPr lang="sv-SE" altLang="en-US" sz="1600"/>
              <a:t>ON </a:t>
            </a:r>
            <a:br>
              <a:rPr lang="sv-SE" altLang="en-US" sz="1600"/>
            </a:br>
            <a:r>
              <a:rPr lang="sv-SE" altLang="en-US" sz="1600"/>
              <a:t>Courses</a:t>
            </a:r>
            <a:endParaRPr lang="sv-SE" altLang="en-US" sz="2400"/>
          </a:p>
        </p:txBody>
      </p:sp>
      <p:cxnSp>
        <p:nvCxnSpPr>
          <p:cNvPr id="63496" name="AutoShape 8"/>
          <p:cNvCxnSpPr>
            <a:cxnSpLocks noChangeShapeType="1"/>
          </p:cNvCxnSpPr>
          <p:nvPr/>
        </p:nvCxnSpPr>
        <p:spPr bwMode="auto">
          <a:xfrm flipH="1">
            <a:off x="3967163" y="1504950"/>
            <a:ext cx="1612900" cy="106045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9336" name="AutoShape 10"/>
          <p:cNvCxnSpPr>
            <a:cxnSpLocks noChangeShapeType="1"/>
            <a:endCxn id="99334" idx="0"/>
          </p:cNvCxnSpPr>
          <p:nvPr/>
        </p:nvCxnSpPr>
        <p:spPr bwMode="auto">
          <a:xfrm>
            <a:off x="6407150" y="2244725"/>
            <a:ext cx="0" cy="233680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9337" name="AutoShape 13"/>
          <p:cNvCxnSpPr>
            <a:cxnSpLocks noChangeShapeType="1"/>
            <a:stCxn id="99332" idx="5"/>
            <a:endCxn id="99333" idx="7"/>
          </p:cNvCxnSpPr>
          <p:nvPr/>
        </p:nvCxnSpPr>
        <p:spPr bwMode="auto">
          <a:xfrm>
            <a:off x="3967163" y="3613150"/>
            <a:ext cx="0" cy="1184275"/>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9338" name="AutoShape 14"/>
          <p:cNvCxnSpPr>
            <a:cxnSpLocks noChangeShapeType="1"/>
            <a:stCxn id="99333" idx="1"/>
            <a:endCxn id="99332" idx="3"/>
          </p:cNvCxnSpPr>
          <p:nvPr/>
        </p:nvCxnSpPr>
        <p:spPr bwMode="auto">
          <a:xfrm flipV="1">
            <a:off x="2798763" y="3613150"/>
            <a:ext cx="0" cy="1184275"/>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63503" name="AutoShape 15"/>
          <p:cNvSpPr>
            <a:spLocks noChangeArrowheads="1"/>
          </p:cNvSpPr>
          <p:nvPr/>
        </p:nvSpPr>
        <p:spPr bwMode="auto">
          <a:xfrm>
            <a:off x="2339975" y="765175"/>
            <a:ext cx="2016125" cy="1223963"/>
          </a:xfrm>
          <a:prstGeom prst="wedgeRectCallout">
            <a:avLst>
              <a:gd name="adj1" fmla="val 49449"/>
              <a:gd name="adj2" fmla="val 72181"/>
            </a:avLst>
          </a:prstGeom>
          <a:solidFill>
            <a:schemeClr val="accent1"/>
          </a:solidFill>
          <a:ln w="9525">
            <a:solidFill>
              <a:schemeClr val="tx1"/>
            </a:solidFill>
            <a:miter lim="800000"/>
            <a:headEnd/>
            <a:tailEnd type="none" w="lg" len="lg"/>
          </a:ln>
        </p:spPr>
        <p:txBody>
          <a:bodyPr lIns="90000" tIns="46800" rIns="90000" bIns="46800"/>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A revokes </a:t>
            </a:r>
            <a:r>
              <a:rPr lang="sv-SE" altLang="en-US" sz="1800" b="1">
                <a:latin typeface="Courier New" charset="0"/>
              </a:rPr>
              <a:t>SELECT(code) ON Courses</a:t>
            </a:r>
            <a:r>
              <a:rPr lang="sv-SE" altLang="en-US" sz="1800"/>
              <a:t> from B.</a:t>
            </a:r>
          </a:p>
        </p:txBody>
      </p:sp>
      <p:grpSp>
        <p:nvGrpSpPr>
          <p:cNvPr id="2" name="Group 20"/>
          <p:cNvGrpSpPr>
            <a:grpSpLocks/>
          </p:cNvGrpSpPr>
          <p:nvPr/>
        </p:nvGrpSpPr>
        <p:grpSpPr bwMode="auto">
          <a:xfrm>
            <a:off x="2339975" y="2420938"/>
            <a:ext cx="2232025" cy="3529012"/>
            <a:chOff x="1474" y="1525"/>
            <a:chExt cx="1406" cy="2223"/>
          </a:xfrm>
        </p:grpSpPr>
        <p:sp>
          <p:nvSpPr>
            <p:cNvPr id="99343" name="Line 16"/>
            <p:cNvSpPr>
              <a:spLocks noChangeShapeType="1"/>
            </p:cNvSpPr>
            <p:nvPr/>
          </p:nvSpPr>
          <p:spPr bwMode="auto">
            <a:xfrm>
              <a:off x="1519" y="1525"/>
              <a:ext cx="1270" cy="2223"/>
            </a:xfrm>
            <a:prstGeom prst="line">
              <a:avLst/>
            </a:prstGeom>
            <a:noFill/>
            <a:ln w="76200">
              <a:solidFill>
                <a:srgbClr val="FF0000"/>
              </a:solidFill>
              <a:round/>
              <a:headEnd/>
              <a:tailEnd type="none" w="lg" len="lg"/>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99344" name="Line 17"/>
            <p:cNvSpPr>
              <a:spLocks noChangeShapeType="1"/>
            </p:cNvSpPr>
            <p:nvPr/>
          </p:nvSpPr>
          <p:spPr bwMode="auto">
            <a:xfrm flipH="1">
              <a:off x="1474" y="1525"/>
              <a:ext cx="1406" cy="2223"/>
            </a:xfrm>
            <a:prstGeom prst="line">
              <a:avLst/>
            </a:prstGeom>
            <a:noFill/>
            <a:ln w="76200">
              <a:solidFill>
                <a:srgbClr val="FF0000"/>
              </a:solidFill>
              <a:round/>
              <a:headEnd/>
              <a:tailEnd type="none" w="lg" len="lg"/>
            </a:ln>
            <a:extLst>
              <a:ext uri="{909E8E84-426E-40DD-AFC4-6F175D3DCCD1}">
                <a14:hiddenFill xmlns:a14="http://schemas.microsoft.com/office/drawing/2010/main">
                  <a:noFill/>
                </a14:hiddenFill>
              </a:ext>
            </a:extLst>
          </p:spPr>
          <p:txBody>
            <a:bodyPr lIns="90000" tIns="46800" rIns="90000" bIns="46800"/>
            <a:lstStyle/>
            <a:p>
              <a:endParaRPr lang="en-US"/>
            </a:p>
          </p:txBody>
        </p:sp>
      </p:grpSp>
      <p:sp>
        <p:nvSpPr>
          <p:cNvPr id="63506" name="AutoShape 18"/>
          <p:cNvSpPr>
            <a:spLocks noChangeArrowheads="1"/>
          </p:cNvSpPr>
          <p:nvPr/>
        </p:nvSpPr>
        <p:spPr bwMode="auto">
          <a:xfrm>
            <a:off x="395288" y="3573463"/>
            <a:ext cx="1800225" cy="2087562"/>
          </a:xfrm>
          <a:prstGeom prst="wedgeRectCallout">
            <a:avLst>
              <a:gd name="adj1" fmla="val 75310"/>
              <a:gd name="adj2" fmla="val -28097"/>
            </a:avLst>
          </a:prstGeom>
          <a:solidFill>
            <a:schemeClr val="accent1"/>
          </a:solidFill>
          <a:ln w="9525">
            <a:solidFill>
              <a:schemeClr val="tx1"/>
            </a:solidFill>
            <a:miter lim="800000"/>
            <a:headEnd/>
            <a:tailEnd type="none" w="lg" len="lg"/>
          </a:ln>
        </p:spPr>
        <p:txBody>
          <a:bodyPr lIns="90000" tIns="46800" rIns="90000" bIns="46800"/>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Even though C had granted the privilege to B, both nodes are deleted since they are cut off from the root.</a:t>
            </a:r>
          </a:p>
        </p:txBody>
      </p:sp>
      <p:sp>
        <p:nvSpPr>
          <p:cNvPr id="63507" name="AutoShape 19"/>
          <p:cNvSpPr>
            <a:spLocks noChangeArrowheads="1"/>
          </p:cNvSpPr>
          <p:nvPr/>
        </p:nvSpPr>
        <p:spPr bwMode="auto">
          <a:xfrm>
            <a:off x="7092950" y="2636838"/>
            <a:ext cx="1763713" cy="1800225"/>
          </a:xfrm>
          <a:prstGeom prst="wedgeRectCallout">
            <a:avLst>
              <a:gd name="adj1" fmla="val -49102"/>
              <a:gd name="adj2" fmla="val 73810"/>
            </a:avLst>
          </a:prstGeom>
          <a:solidFill>
            <a:schemeClr val="accent1"/>
          </a:solidFill>
          <a:ln w="9525">
            <a:solidFill>
              <a:schemeClr val="tx1"/>
            </a:solidFill>
            <a:miter lim="800000"/>
            <a:headEnd/>
            <a:tailEnd type="none" w="lg" len="lg"/>
          </a:ln>
        </p:spPr>
        <p:txBody>
          <a:bodyPr lIns="90000" tIns="46800" rIns="90000" bIns="46800"/>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C still retains SELECT ON Courses, but without the option to grant it further.</a:t>
            </a:r>
          </a:p>
        </p:txBody>
      </p:sp>
    </p:spTree>
    <p:extLst>
      <p:ext uri="{BB962C8B-B14F-4D97-AF65-F5344CB8AC3E}">
        <p14:creationId xmlns:p14="http://schemas.microsoft.com/office/powerpoint/2010/main" val="1770024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349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35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3" grpId="0" animBg="1"/>
      <p:bldP spid="63506" grpId="0" animBg="1"/>
      <p:bldP spid="6350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sv-SE" altLang="en-US"/>
              <a:t>Summary Authorization</a:t>
            </a:r>
          </a:p>
        </p:txBody>
      </p:sp>
      <p:sp>
        <p:nvSpPr>
          <p:cNvPr id="100355" name="Rectangle 3"/>
          <p:cNvSpPr>
            <a:spLocks noGrp="1" noChangeArrowheads="1"/>
          </p:cNvSpPr>
          <p:nvPr>
            <p:ph type="body" idx="1"/>
          </p:nvPr>
        </p:nvSpPr>
        <p:spPr/>
        <p:txBody>
          <a:bodyPr/>
          <a:lstStyle/>
          <a:p>
            <a:pPr eaLnBrk="1" hangingPunct="1"/>
            <a:r>
              <a:rPr lang="sv-SE" altLang="en-US"/>
              <a:t>Privileges in SQL</a:t>
            </a:r>
          </a:p>
          <a:p>
            <a:pPr lvl="1" eaLnBrk="1" hangingPunct="1"/>
            <a:r>
              <a:rPr lang="sv-SE" altLang="en-US" b="1">
                <a:latin typeface="Courier New" charset="0"/>
              </a:rPr>
              <a:t>SELECT, INSERT, DELETE, UPDATE, REFERENCE, TRIGGER, EXECUTE</a:t>
            </a:r>
            <a:r>
              <a:rPr lang="sv-SE" altLang="en-US"/>
              <a:t> …</a:t>
            </a:r>
          </a:p>
          <a:p>
            <a:pPr eaLnBrk="1" hangingPunct="1"/>
            <a:r>
              <a:rPr lang="sv-SE" altLang="en-US"/>
              <a:t>Granting and revoking privileges</a:t>
            </a:r>
          </a:p>
          <a:p>
            <a:pPr lvl="1" eaLnBrk="1" hangingPunct="1"/>
            <a:r>
              <a:rPr lang="sv-SE" altLang="en-US"/>
              <a:t>Authentication IDs, public</a:t>
            </a:r>
          </a:p>
          <a:p>
            <a:pPr lvl="1" eaLnBrk="1" hangingPunct="1"/>
            <a:r>
              <a:rPr lang="sv-SE" altLang="en-US" b="1">
                <a:latin typeface="Courier New" charset="0"/>
              </a:rPr>
              <a:t>WITH GRANT OPTION</a:t>
            </a:r>
          </a:p>
          <a:p>
            <a:pPr eaLnBrk="1" hangingPunct="1"/>
            <a:r>
              <a:rPr lang="sv-SE" altLang="en-US"/>
              <a:t>Grant diagrams</a:t>
            </a:r>
          </a:p>
          <a:p>
            <a:pPr eaLnBrk="1" hangingPunct="1"/>
            <a:endParaRPr lang="sv-SE" altLang="en-US"/>
          </a:p>
        </p:txBody>
      </p:sp>
    </p:spTree>
    <p:extLst>
      <p:ext uri="{BB962C8B-B14F-4D97-AF65-F5344CB8AC3E}">
        <p14:creationId xmlns:p14="http://schemas.microsoft.com/office/powerpoint/2010/main" val="1866192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ctrTitle"/>
          </p:nvPr>
        </p:nvSpPr>
        <p:spPr/>
        <p:txBody>
          <a:bodyPr/>
          <a:lstStyle/>
          <a:p>
            <a:pPr eaLnBrk="1" hangingPunct="1"/>
            <a:r>
              <a:rPr lang="sv-SE" altLang="en-US" dirty="0" err="1"/>
              <a:t>Next</a:t>
            </a:r>
            <a:r>
              <a:rPr lang="sv-SE" altLang="en-US" dirty="0"/>
              <a:t> </a:t>
            </a:r>
            <a:r>
              <a:rPr lang="sv-SE" altLang="en-US" dirty="0" err="1" smtClean="0"/>
              <a:t>time</a:t>
            </a:r>
            <a:r>
              <a:rPr lang="sv-SE" altLang="en-US" dirty="0" smtClean="0"/>
              <a:t>, </a:t>
            </a:r>
            <a:r>
              <a:rPr lang="sv-SE" altLang="en-US" dirty="0" err="1" smtClean="0"/>
              <a:t>Lecture</a:t>
            </a:r>
            <a:r>
              <a:rPr lang="sv-SE" altLang="en-US" dirty="0" smtClean="0"/>
              <a:t> </a:t>
            </a:r>
            <a:r>
              <a:rPr lang="sv-SE" altLang="en-US" dirty="0" smtClean="0"/>
              <a:t>12</a:t>
            </a:r>
            <a:endParaRPr lang="sv-SE" altLang="en-US" dirty="0"/>
          </a:p>
        </p:txBody>
      </p:sp>
      <p:sp>
        <p:nvSpPr>
          <p:cNvPr id="73731" name="Rectangle 5"/>
          <p:cNvSpPr>
            <a:spLocks noGrp="1" noChangeArrowheads="1"/>
          </p:cNvSpPr>
          <p:nvPr>
            <p:ph type="subTitle" idx="1"/>
          </p:nvPr>
        </p:nvSpPr>
        <p:spPr>
          <a:xfrm>
            <a:off x="1331913" y="3213100"/>
            <a:ext cx="6400800" cy="2736850"/>
          </a:xfrm>
        </p:spPr>
        <p:txBody>
          <a:bodyPr/>
          <a:lstStyle/>
          <a:p>
            <a:pPr eaLnBrk="1" hangingPunct="1"/>
            <a:endParaRPr lang="sv-SE" altLang="en-US" dirty="0"/>
          </a:p>
          <a:p>
            <a:pPr eaLnBrk="1" hangingPunct="1"/>
            <a:r>
              <a:rPr lang="sv-SE" altLang="en-US" dirty="0" err="1"/>
              <a:t>Transactions</a:t>
            </a:r>
            <a:r>
              <a:rPr lang="sv-SE" altLang="en-US" dirty="0"/>
              <a:t/>
            </a:r>
            <a:br>
              <a:rPr lang="sv-SE" altLang="en-US" dirty="0"/>
            </a:br>
            <a:endParaRPr lang="sv-SE"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sv-SE" altLang="en-US"/>
              <a:t>Getting connected</a:t>
            </a:r>
          </a:p>
        </p:txBody>
      </p:sp>
      <p:sp>
        <p:nvSpPr>
          <p:cNvPr id="50179" name="Rectangle 3"/>
          <p:cNvSpPr>
            <a:spLocks noGrp="1" noChangeArrowheads="1"/>
          </p:cNvSpPr>
          <p:nvPr>
            <p:ph type="body" idx="1"/>
          </p:nvPr>
        </p:nvSpPr>
        <p:spPr>
          <a:xfrm>
            <a:off x="457200" y="5373216"/>
            <a:ext cx="8229600" cy="1295872"/>
          </a:xfrm>
        </p:spPr>
        <p:txBody>
          <a:bodyPr/>
          <a:lstStyle/>
          <a:p>
            <a:pPr lvl="1" eaLnBrk="1" hangingPunct="1"/>
            <a:endParaRPr lang="sv-SE" altLang="en-US" sz="2400" dirty="0" smtClean="0"/>
          </a:p>
          <a:p>
            <a:pPr lvl="1" eaLnBrk="1" hangingPunct="1"/>
            <a:r>
              <a:rPr lang="sv-SE" altLang="en-US" sz="2400" dirty="0" smtClean="0"/>
              <a:t>Will </a:t>
            </a:r>
            <a:r>
              <a:rPr lang="sv-SE" altLang="en-US" sz="2400" dirty="0" err="1"/>
              <a:t>also</a:t>
            </a:r>
            <a:r>
              <a:rPr lang="sv-SE" altLang="en-US" sz="2400" dirty="0"/>
              <a:t> be </a:t>
            </a:r>
            <a:r>
              <a:rPr lang="sv-SE" altLang="en-US" sz="2400" dirty="0" err="1"/>
              <a:t>done</a:t>
            </a:r>
            <a:r>
              <a:rPr lang="sv-SE" altLang="en-US" sz="2400" dirty="0"/>
              <a:t> for </a:t>
            </a:r>
            <a:r>
              <a:rPr lang="sv-SE" altLang="en-US" sz="2400" dirty="0" err="1"/>
              <a:t>you</a:t>
            </a:r>
            <a:r>
              <a:rPr lang="sv-SE" altLang="en-US" sz="2400" dirty="0"/>
              <a:t> on the </a:t>
            </a:r>
            <a:r>
              <a:rPr lang="sv-SE" altLang="en-US" sz="2400" dirty="0" err="1"/>
              <a:t>lab</a:t>
            </a:r>
            <a:r>
              <a:rPr lang="sv-SE" altLang="en-US" sz="2400" dirty="0"/>
              <a:t>, </a:t>
            </a:r>
            <a:r>
              <a:rPr lang="sv-SE" altLang="en-US" sz="2400" dirty="0" err="1"/>
              <a:t>except</a:t>
            </a:r>
            <a:r>
              <a:rPr lang="sv-SE" altLang="en-US" sz="2400" dirty="0"/>
              <a:t> </a:t>
            </a:r>
            <a:r>
              <a:rPr lang="sv-SE" altLang="en-US" sz="2400" dirty="0" err="1"/>
              <a:t>username</a:t>
            </a:r>
            <a:r>
              <a:rPr lang="sv-SE" altLang="en-US" sz="2400" dirty="0"/>
              <a:t> and </a:t>
            </a:r>
            <a:r>
              <a:rPr lang="sv-SE" altLang="en-US" sz="2400" dirty="0" err="1"/>
              <a:t>password</a:t>
            </a:r>
            <a:r>
              <a:rPr lang="sv-SE" altLang="en-US" sz="2400" dirty="0"/>
              <a:t>.</a:t>
            </a:r>
          </a:p>
        </p:txBody>
      </p:sp>
      <p:sp>
        <p:nvSpPr>
          <p:cNvPr id="50180" name="Text Box 4"/>
          <p:cNvSpPr txBox="1">
            <a:spLocks noChangeArrowheads="1"/>
          </p:cNvSpPr>
          <p:nvPr/>
        </p:nvSpPr>
        <p:spPr bwMode="auto">
          <a:xfrm>
            <a:off x="658813" y="1196752"/>
            <a:ext cx="8027987" cy="41088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1800" b="1" dirty="0">
                <a:latin typeface="Courier New" charset="0"/>
              </a:rPr>
              <a:t>private </a:t>
            </a:r>
            <a:r>
              <a:rPr lang="sv-SE" altLang="en-US" sz="1800" b="1" dirty="0" err="1">
                <a:latin typeface="Courier New" charset="0"/>
              </a:rPr>
              <a:t>static</a:t>
            </a:r>
            <a:r>
              <a:rPr lang="sv-SE" altLang="en-US" sz="1800" b="1" dirty="0">
                <a:latin typeface="Courier New" charset="0"/>
              </a:rPr>
              <a:t> final String HOST =</a:t>
            </a:r>
            <a:br>
              <a:rPr lang="sv-SE" altLang="en-US" sz="1800" b="1" dirty="0">
                <a:latin typeface="Courier New" charset="0"/>
              </a:rPr>
            </a:br>
            <a:r>
              <a:rPr lang="sv-SE" altLang="en-US" sz="1800" b="1" dirty="0">
                <a:latin typeface="Courier New" charset="0"/>
              </a:rPr>
              <a:t>  </a:t>
            </a:r>
            <a:r>
              <a:rPr lang="sv-SE" altLang="en-US" sz="1800" b="1" dirty="0" smtClean="0">
                <a:latin typeface="Courier New" charset="0"/>
              </a:rPr>
              <a:t>”</a:t>
            </a:r>
            <a:r>
              <a:rPr lang="sv-SE" altLang="en-US" sz="1800" b="1" dirty="0" err="1" smtClean="0">
                <a:latin typeface="Courier New" charset="0"/>
              </a:rPr>
              <a:t>ate.ita.chalmers.se</a:t>
            </a:r>
            <a:r>
              <a:rPr lang="sv-SE" altLang="en-US" sz="1800" b="1" dirty="0">
                <a:latin typeface="Courier New" charset="0"/>
              </a:rPr>
              <a:t>”;</a:t>
            </a:r>
            <a:br>
              <a:rPr lang="sv-SE" altLang="en-US" sz="1800" b="1" dirty="0">
                <a:latin typeface="Courier New" charset="0"/>
              </a:rPr>
            </a:br>
            <a:r>
              <a:rPr lang="sv-SE" altLang="en-US" sz="1800" b="1" dirty="0" smtClean="0">
                <a:latin typeface="Courier New" charset="0"/>
              </a:rPr>
              <a:t>private </a:t>
            </a:r>
            <a:r>
              <a:rPr lang="sv-SE" altLang="en-US" sz="1800" b="1" dirty="0" err="1">
                <a:latin typeface="Courier New" charset="0"/>
              </a:rPr>
              <a:t>static</a:t>
            </a:r>
            <a:r>
              <a:rPr lang="sv-SE" altLang="en-US" sz="1800" b="1" dirty="0">
                <a:latin typeface="Courier New" charset="0"/>
              </a:rPr>
              <a:t> final String </a:t>
            </a:r>
            <a:r>
              <a:rPr lang="sv-SE" altLang="en-US" sz="1800" b="1" dirty="0" smtClean="0">
                <a:latin typeface="Courier New" charset="0"/>
              </a:rPr>
              <a:t>DB </a:t>
            </a:r>
            <a:r>
              <a:rPr lang="sv-SE" altLang="en-US" sz="1800" b="1" dirty="0">
                <a:latin typeface="Courier New" charset="0"/>
              </a:rPr>
              <a:t>= </a:t>
            </a:r>
            <a:r>
              <a:rPr lang="sv-SE" altLang="en-US" sz="1800" b="1" dirty="0" smtClean="0">
                <a:latin typeface="Courier New" charset="0"/>
              </a:rPr>
              <a:t>”</a:t>
            </a:r>
            <a:r>
              <a:rPr lang="sv-SE" altLang="en-US" sz="1800" b="1" dirty="0" err="1" smtClean="0">
                <a:latin typeface="Courier New" charset="0"/>
              </a:rPr>
              <a:t>exampledb</a:t>
            </a:r>
            <a:r>
              <a:rPr lang="sv-SE" altLang="en-US" sz="1800" b="1" dirty="0" smtClean="0">
                <a:latin typeface="Courier New" charset="0"/>
              </a:rPr>
              <a:t>”;</a:t>
            </a:r>
            <a:r>
              <a:rPr lang="sv-SE" altLang="en-US" sz="1800" b="1" dirty="0">
                <a:latin typeface="Courier New" charset="0"/>
              </a:rPr>
              <a:t/>
            </a:r>
            <a:br>
              <a:rPr lang="sv-SE" altLang="en-US" sz="1800" b="1" dirty="0">
                <a:latin typeface="Courier New" charset="0"/>
              </a:rPr>
            </a:br>
            <a:r>
              <a:rPr lang="sv-SE" altLang="en-US" sz="1800" b="1" dirty="0">
                <a:latin typeface="Courier New" charset="0"/>
              </a:rPr>
              <a:t>private </a:t>
            </a:r>
            <a:r>
              <a:rPr lang="sv-SE" altLang="en-US" sz="1800" b="1" dirty="0" err="1">
                <a:latin typeface="Courier New" charset="0"/>
              </a:rPr>
              <a:t>static</a:t>
            </a:r>
            <a:r>
              <a:rPr lang="sv-SE" altLang="en-US" sz="1800" b="1" dirty="0">
                <a:latin typeface="Courier New" charset="0"/>
              </a:rPr>
              <a:t> final String USER = </a:t>
            </a:r>
            <a:r>
              <a:rPr lang="sv-SE" altLang="en-US" sz="1800" b="1" i="1" dirty="0" err="1">
                <a:latin typeface="Courier New" charset="0"/>
              </a:rPr>
              <a:t>username</a:t>
            </a:r>
            <a:r>
              <a:rPr lang="sv-SE" altLang="en-US" sz="1800" b="1" dirty="0">
                <a:latin typeface="Courier New" charset="0"/>
              </a:rPr>
              <a:t>;</a:t>
            </a:r>
            <a:br>
              <a:rPr lang="sv-SE" altLang="en-US" sz="1800" b="1" dirty="0">
                <a:latin typeface="Courier New" charset="0"/>
              </a:rPr>
            </a:br>
            <a:r>
              <a:rPr lang="sv-SE" altLang="en-US" sz="1800" b="1" dirty="0">
                <a:latin typeface="Courier New" charset="0"/>
              </a:rPr>
              <a:t>private </a:t>
            </a:r>
            <a:r>
              <a:rPr lang="sv-SE" altLang="en-US" sz="1800" b="1" dirty="0" err="1">
                <a:latin typeface="Courier New" charset="0"/>
              </a:rPr>
              <a:t>static</a:t>
            </a:r>
            <a:r>
              <a:rPr lang="sv-SE" altLang="en-US" sz="1800" b="1" dirty="0">
                <a:latin typeface="Courier New" charset="0"/>
              </a:rPr>
              <a:t> final String PWD = </a:t>
            </a:r>
            <a:r>
              <a:rPr lang="sv-SE" altLang="en-US" sz="1800" b="1" i="1" dirty="0" err="1">
                <a:latin typeface="Courier New" charset="0"/>
              </a:rPr>
              <a:t>password</a:t>
            </a:r>
            <a:r>
              <a:rPr lang="sv-SE" altLang="en-US" sz="1800" b="1" dirty="0" smtClean="0">
                <a:latin typeface="Courier New" charset="0"/>
              </a:rPr>
              <a:t>;</a:t>
            </a:r>
          </a:p>
          <a:p>
            <a:pPr eaLnBrk="1" hangingPunct="1">
              <a:spcBef>
                <a:spcPct val="50000"/>
              </a:spcBef>
              <a:buFontTx/>
              <a:buNone/>
            </a:pPr>
            <a:r>
              <a:rPr lang="sv-SE" altLang="en-US" sz="1800" b="1" dirty="0" err="1">
                <a:latin typeface="Courier New" charset="0"/>
              </a:rPr>
              <a:t>Class.forName</a:t>
            </a:r>
            <a:r>
              <a:rPr lang="sv-SE" altLang="en-US" sz="1800" b="1" dirty="0">
                <a:latin typeface="Courier New" charset="0"/>
              </a:rPr>
              <a:t>("</a:t>
            </a:r>
            <a:r>
              <a:rPr lang="sv-SE" altLang="en-US" sz="1800" b="1" dirty="0" err="1">
                <a:latin typeface="Courier New" charset="0"/>
              </a:rPr>
              <a:t>org.postgresql.Driver</a:t>
            </a:r>
            <a:r>
              <a:rPr lang="sv-SE" altLang="en-US" sz="1800" b="1" dirty="0" smtClean="0">
                <a:latin typeface="Courier New" charset="0"/>
              </a:rPr>
              <a:t>");</a:t>
            </a:r>
          </a:p>
          <a:p>
            <a:pPr eaLnBrk="1" hangingPunct="1">
              <a:spcBef>
                <a:spcPct val="50000"/>
              </a:spcBef>
              <a:buFontTx/>
              <a:buNone/>
            </a:pPr>
            <a:r>
              <a:rPr lang="sv-SE" altLang="en-US" sz="1800" b="1" dirty="0" err="1">
                <a:latin typeface="Courier New" charset="0"/>
              </a:rPr>
              <a:t>Properties</a:t>
            </a:r>
            <a:r>
              <a:rPr lang="sv-SE" altLang="en-US" sz="1800" b="1" dirty="0">
                <a:latin typeface="Courier New" charset="0"/>
              </a:rPr>
              <a:t> props = new </a:t>
            </a:r>
            <a:r>
              <a:rPr lang="sv-SE" altLang="en-US" sz="1800" b="1" dirty="0" err="1">
                <a:latin typeface="Courier New" charset="0"/>
              </a:rPr>
              <a:t>Properties</a:t>
            </a:r>
            <a:r>
              <a:rPr lang="sv-SE" altLang="en-US" sz="1800" b="1" dirty="0">
                <a:latin typeface="Courier New" charset="0"/>
              </a:rPr>
              <a:t>();            </a:t>
            </a:r>
            <a:r>
              <a:rPr lang="sv-SE" altLang="en-US" sz="1800" b="1" dirty="0" err="1">
                <a:latin typeface="Courier New" charset="0"/>
              </a:rPr>
              <a:t>props.setProperty</a:t>
            </a:r>
            <a:r>
              <a:rPr lang="sv-SE" altLang="en-US" sz="1800" b="1" dirty="0">
                <a:latin typeface="Courier New" charset="0"/>
              </a:rPr>
              <a:t>("</a:t>
            </a:r>
            <a:r>
              <a:rPr lang="sv-SE" altLang="en-US" sz="1800" b="1" dirty="0" err="1">
                <a:latin typeface="Courier New" charset="0"/>
              </a:rPr>
              <a:t>user</a:t>
            </a:r>
            <a:r>
              <a:rPr lang="sv-SE" altLang="en-US" sz="1800" b="1" dirty="0">
                <a:latin typeface="Courier New" charset="0"/>
              </a:rPr>
              <a:t>",USERNAME);            </a:t>
            </a:r>
            <a:r>
              <a:rPr lang="sv-SE" altLang="en-US" sz="1800" b="1" dirty="0" err="1">
                <a:latin typeface="Courier New" charset="0"/>
              </a:rPr>
              <a:t>props.setProperty</a:t>
            </a:r>
            <a:r>
              <a:rPr lang="sv-SE" altLang="en-US" sz="1800" b="1" dirty="0">
                <a:latin typeface="Courier New" charset="0"/>
              </a:rPr>
              <a:t>("</a:t>
            </a:r>
            <a:r>
              <a:rPr lang="sv-SE" altLang="en-US" sz="1800" b="1" dirty="0" err="1">
                <a:latin typeface="Courier New" charset="0"/>
              </a:rPr>
              <a:t>password</a:t>
            </a:r>
            <a:r>
              <a:rPr lang="sv-SE" altLang="en-US" sz="1800" b="1" dirty="0">
                <a:latin typeface="Courier New" charset="0"/>
              </a:rPr>
              <a:t>",PASSWORD</a:t>
            </a:r>
            <a:r>
              <a:rPr lang="sv-SE" altLang="en-US" sz="1800" b="1" dirty="0" smtClean="0">
                <a:latin typeface="Courier New" charset="0"/>
              </a:rPr>
              <a:t>);</a:t>
            </a:r>
          </a:p>
          <a:p>
            <a:pPr eaLnBrk="1" hangingPunct="1">
              <a:spcBef>
                <a:spcPct val="50000"/>
              </a:spcBef>
              <a:buFontTx/>
              <a:buNone/>
            </a:pPr>
            <a:r>
              <a:rPr lang="sv-SE" altLang="en-US" sz="1800" b="1" dirty="0">
                <a:latin typeface="Courier New" charset="0"/>
              </a:rPr>
              <a:t/>
            </a:r>
            <a:br>
              <a:rPr lang="sv-SE" altLang="en-US" sz="1800" b="1" dirty="0">
                <a:latin typeface="Courier New" charset="0"/>
              </a:rPr>
            </a:br>
            <a:r>
              <a:rPr lang="sv-SE" altLang="en-US" sz="1800" b="1" dirty="0">
                <a:latin typeface="Courier New" charset="0"/>
              </a:rPr>
              <a:t>Connection </a:t>
            </a:r>
            <a:r>
              <a:rPr lang="sv-SE" altLang="en-US" sz="1800" b="1" dirty="0" err="1">
                <a:latin typeface="Courier New" charset="0"/>
              </a:rPr>
              <a:t>myCon</a:t>
            </a:r>
            <a:r>
              <a:rPr lang="sv-SE" altLang="en-US" sz="1800" b="1" dirty="0">
                <a:latin typeface="Courier New" charset="0"/>
              </a:rPr>
              <a:t> = </a:t>
            </a:r>
            <a:br>
              <a:rPr lang="sv-SE" altLang="en-US" sz="1800" b="1" dirty="0">
                <a:latin typeface="Courier New" charset="0"/>
              </a:rPr>
            </a:br>
            <a:r>
              <a:rPr lang="sv-SE" altLang="en-US" sz="1800" b="1" dirty="0">
                <a:latin typeface="Courier New" charset="0"/>
              </a:rPr>
              <a:t>  </a:t>
            </a:r>
            <a:r>
              <a:rPr lang="sv-SE" altLang="en-US" sz="1800" b="1" dirty="0" err="1">
                <a:latin typeface="Courier New" charset="0"/>
              </a:rPr>
              <a:t>DriverManager.getConnection</a:t>
            </a:r>
            <a:r>
              <a:rPr lang="sv-SE" altLang="en-US" sz="1800" b="1" dirty="0">
                <a:latin typeface="Courier New" charset="0"/>
              </a:rPr>
              <a:t>(”</a:t>
            </a:r>
            <a:r>
              <a:rPr lang="sv-SE" altLang="en-US" sz="1800" b="1" dirty="0" err="1" smtClean="0">
                <a:latin typeface="Courier New" charset="0"/>
              </a:rPr>
              <a:t>jdbc:postgresql</a:t>
            </a:r>
            <a:r>
              <a:rPr lang="sv-SE" altLang="en-US" sz="1800" b="1" dirty="0" smtClean="0">
                <a:latin typeface="Courier New" charset="0"/>
              </a:rPr>
              <a:t>://” </a:t>
            </a:r>
            <a:r>
              <a:rPr lang="sv-SE" altLang="en-US" sz="1800" b="1" dirty="0">
                <a:latin typeface="Courier New" charset="0"/>
              </a:rPr>
              <a:t>+</a:t>
            </a:r>
            <a:br>
              <a:rPr lang="sv-SE" altLang="en-US" sz="1800" b="1" dirty="0">
                <a:latin typeface="Courier New" charset="0"/>
              </a:rPr>
            </a:br>
            <a:r>
              <a:rPr lang="sv-SE" altLang="en-US" sz="1800" b="1" dirty="0">
                <a:latin typeface="Courier New" charset="0"/>
              </a:rPr>
              <a:t>    HOST + </a:t>
            </a:r>
            <a:r>
              <a:rPr lang="sv-SE" altLang="en-US" sz="1800" b="1" dirty="0" smtClean="0">
                <a:latin typeface="Courier New" charset="0"/>
              </a:rPr>
              <a:t>”/” </a:t>
            </a:r>
            <a:r>
              <a:rPr lang="sv-SE" altLang="en-US" sz="1800" b="1" dirty="0">
                <a:latin typeface="Courier New" charset="0"/>
              </a:rPr>
              <a:t>+ </a:t>
            </a:r>
            <a:r>
              <a:rPr lang="sv-SE" altLang="en-US" sz="1800" b="1" dirty="0" smtClean="0">
                <a:latin typeface="Courier New" charset="0"/>
              </a:rPr>
              <a:t>DB, props);</a:t>
            </a:r>
            <a:endParaRPr lang="sv-SE" altLang="en-US" sz="1800" b="1" dirty="0">
              <a:latin typeface="Courier New"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sv-SE" altLang="en-US"/>
              <a:t>Statements</a:t>
            </a:r>
          </a:p>
        </p:txBody>
      </p:sp>
      <p:sp>
        <p:nvSpPr>
          <p:cNvPr id="51203" name="Rectangle 3"/>
          <p:cNvSpPr>
            <a:spLocks noGrp="1" noChangeArrowheads="1"/>
          </p:cNvSpPr>
          <p:nvPr>
            <p:ph type="body" idx="1"/>
          </p:nvPr>
        </p:nvSpPr>
        <p:spPr/>
        <p:txBody>
          <a:bodyPr/>
          <a:lstStyle/>
          <a:p>
            <a:pPr eaLnBrk="1" hangingPunct="1"/>
            <a:r>
              <a:rPr lang="sv-SE" altLang="en-US"/>
              <a:t>A </a:t>
            </a:r>
            <a:r>
              <a:rPr lang="sv-SE" altLang="en-US" b="1">
                <a:latin typeface="Courier New" charset="0"/>
              </a:rPr>
              <a:t>Statement</a:t>
            </a:r>
            <a:r>
              <a:rPr lang="sv-SE" altLang="en-US"/>
              <a:t> object represents an SQL statement or query, including schema-altering statements. </a:t>
            </a:r>
          </a:p>
          <a:p>
            <a:pPr eaLnBrk="1" hangingPunct="1"/>
            <a:r>
              <a:rPr lang="sv-SE" altLang="en-US"/>
              <a:t>A </a:t>
            </a:r>
            <a:r>
              <a:rPr lang="sv-SE" altLang="en-US" b="1">
                <a:latin typeface="Courier New" charset="0"/>
              </a:rPr>
              <a:t>Statement</a:t>
            </a:r>
            <a:r>
              <a:rPr lang="sv-SE" altLang="en-US"/>
              <a:t> object represents one statement at a time, but may be reused.</a:t>
            </a:r>
          </a:p>
        </p:txBody>
      </p:sp>
      <p:sp>
        <p:nvSpPr>
          <p:cNvPr id="51204" name="Text Box 4"/>
          <p:cNvSpPr txBox="1">
            <a:spLocks noChangeArrowheads="1"/>
          </p:cNvSpPr>
          <p:nvPr/>
        </p:nvSpPr>
        <p:spPr bwMode="auto">
          <a:xfrm>
            <a:off x="1116013" y="4365625"/>
            <a:ext cx="6911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000" b="1">
                <a:latin typeface="Courier New" charset="0"/>
              </a:rPr>
              <a:t>Statement myStmt = myCon.createStatement();</a:t>
            </a:r>
          </a:p>
        </p:txBody>
      </p:sp>
      <p:sp>
        <p:nvSpPr>
          <p:cNvPr id="51205" name="AutoShape 5"/>
          <p:cNvSpPr>
            <a:spLocks noChangeArrowheads="1"/>
          </p:cNvSpPr>
          <p:nvPr/>
        </p:nvSpPr>
        <p:spPr bwMode="auto">
          <a:xfrm>
            <a:off x="4140200" y="5013325"/>
            <a:ext cx="3095625" cy="720725"/>
          </a:xfrm>
          <a:prstGeom prst="wedgeRectCallout">
            <a:avLst>
              <a:gd name="adj1" fmla="val -37486"/>
              <a:gd name="adj2" fmla="val -87444"/>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A statement is associated with a particular connection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sv-SE" altLang="en-US"/>
              <a:t>Using statements</a:t>
            </a:r>
          </a:p>
        </p:txBody>
      </p:sp>
      <p:sp>
        <p:nvSpPr>
          <p:cNvPr id="52227" name="Rectangle 3"/>
          <p:cNvSpPr>
            <a:spLocks noGrp="1" noChangeArrowheads="1"/>
          </p:cNvSpPr>
          <p:nvPr>
            <p:ph type="body" idx="1"/>
          </p:nvPr>
        </p:nvSpPr>
        <p:spPr>
          <a:xfrm>
            <a:off x="457200" y="1600200"/>
            <a:ext cx="8229600" cy="4852988"/>
          </a:xfrm>
        </p:spPr>
        <p:txBody>
          <a:bodyPr/>
          <a:lstStyle/>
          <a:p>
            <a:pPr eaLnBrk="1" hangingPunct="1">
              <a:lnSpc>
                <a:spcPct val="90000"/>
              </a:lnSpc>
            </a:pPr>
            <a:r>
              <a:rPr lang="sv-SE" altLang="en-US" b="1">
                <a:latin typeface="Courier New" charset="0"/>
              </a:rPr>
              <a:t>Statement</a:t>
            </a:r>
            <a:r>
              <a:rPr lang="sv-SE" altLang="en-US"/>
              <a:t> objects have two fundamental methods:</a:t>
            </a:r>
          </a:p>
          <a:p>
            <a:pPr lvl="1" eaLnBrk="1" hangingPunct="1">
              <a:lnSpc>
                <a:spcPct val="90000"/>
              </a:lnSpc>
            </a:pPr>
            <a:r>
              <a:rPr lang="sv-SE" altLang="en-US" sz="2400" b="1">
                <a:latin typeface="Courier New" charset="0"/>
              </a:rPr>
              <a:t>ResultSet executeQuery(String query)</a:t>
            </a:r>
          </a:p>
          <a:p>
            <a:pPr lvl="2" eaLnBrk="1" hangingPunct="1">
              <a:lnSpc>
                <a:spcPct val="90000"/>
              </a:lnSpc>
            </a:pPr>
            <a:r>
              <a:rPr lang="sv-SE" altLang="en-US"/>
              <a:t>Given a string, which must be a query, run that query against the database and return the resulting set of rows.</a:t>
            </a:r>
          </a:p>
          <a:p>
            <a:pPr lvl="1" eaLnBrk="1" hangingPunct="1">
              <a:lnSpc>
                <a:spcPct val="90000"/>
              </a:lnSpc>
            </a:pPr>
            <a:r>
              <a:rPr lang="sv-SE" altLang="en-US" sz="2400" b="1">
                <a:latin typeface="Courier New" charset="0"/>
              </a:rPr>
              <a:t>int executeUpdate(String update)</a:t>
            </a:r>
          </a:p>
          <a:p>
            <a:pPr lvl="2" eaLnBrk="1" hangingPunct="1">
              <a:lnSpc>
                <a:spcPct val="90000"/>
              </a:lnSpc>
            </a:pPr>
            <a:r>
              <a:rPr lang="sv-SE" altLang="en-US"/>
              <a:t>Given a string, which must be a non-query, run that update against the database.</a:t>
            </a:r>
          </a:p>
          <a:p>
            <a:pPr lvl="2" eaLnBrk="1" hangingPunct="1">
              <a:lnSpc>
                <a:spcPct val="90000"/>
              </a:lnSpc>
            </a:pPr>
            <a:r>
              <a:rPr lang="sv-SE" altLang="en-US"/>
              <a:t>Note that a JDBC update is not an SQL update, but rather an SQL modification (which could be an update).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468313" y="620713"/>
            <a:ext cx="8229600" cy="720725"/>
          </a:xfrm>
        </p:spPr>
        <p:txBody>
          <a:bodyPr/>
          <a:lstStyle/>
          <a:p>
            <a:pPr eaLnBrk="1" hangingPunct="1">
              <a:buFontTx/>
              <a:buNone/>
            </a:pPr>
            <a:r>
              <a:rPr lang="sv-SE" altLang="en-US" sz="2800"/>
              <a:t>Example:</a:t>
            </a:r>
          </a:p>
        </p:txBody>
      </p:sp>
      <p:sp>
        <p:nvSpPr>
          <p:cNvPr id="53251" name="Text Box 3"/>
          <p:cNvSpPr txBox="1">
            <a:spLocks noChangeArrowheads="1"/>
          </p:cNvSpPr>
          <p:nvPr/>
        </p:nvSpPr>
        <p:spPr bwMode="auto">
          <a:xfrm>
            <a:off x="323528" y="1412875"/>
            <a:ext cx="856818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000" b="1" dirty="0">
                <a:latin typeface="Courier New" charset="0"/>
              </a:rPr>
              <a:t/>
            </a:r>
            <a:br>
              <a:rPr lang="sv-SE" altLang="en-US" sz="2000" b="1" dirty="0">
                <a:latin typeface="Courier New" charset="0"/>
              </a:rPr>
            </a:br>
            <a:r>
              <a:rPr lang="sv-SE" altLang="en-US" sz="2000" b="1" dirty="0">
                <a:latin typeface="Courier New" charset="0"/>
              </a:rPr>
              <a:t/>
            </a:r>
            <a:br>
              <a:rPr lang="sv-SE" altLang="en-US" sz="2000" b="1" dirty="0">
                <a:latin typeface="Courier New" charset="0"/>
              </a:rPr>
            </a:br>
            <a:r>
              <a:rPr lang="sv-SE" altLang="en-US" sz="2000" b="1" dirty="0">
                <a:latin typeface="Courier New" charset="0"/>
              </a:rPr>
              <a:t>String </a:t>
            </a:r>
            <a:r>
              <a:rPr lang="sv-SE" altLang="en-US" sz="2000" b="1" dirty="0" err="1">
                <a:latin typeface="Courier New" charset="0"/>
              </a:rPr>
              <a:t>myInsertion</a:t>
            </a:r>
            <a:r>
              <a:rPr lang="sv-SE" altLang="en-US" sz="2000" b="1" dirty="0">
                <a:latin typeface="Courier New" charset="0"/>
              </a:rPr>
              <a:t> = </a:t>
            </a:r>
            <a:br>
              <a:rPr lang="sv-SE" altLang="en-US" sz="2000" b="1" dirty="0">
                <a:latin typeface="Courier New" charset="0"/>
              </a:rPr>
            </a:br>
            <a:r>
              <a:rPr lang="sv-SE" altLang="en-US" sz="2000" b="1" dirty="0">
                <a:latin typeface="Courier New" charset="0"/>
              </a:rPr>
              <a:t>  ”INSERT INTO Courses VALUES (</a:t>
            </a:r>
            <a:r>
              <a:rPr lang="sv-SE" altLang="en-US" sz="2000" b="1" dirty="0" smtClean="0">
                <a:latin typeface="Courier New" charset="0"/>
              </a:rPr>
              <a:t>’TDA357’, ’</a:t>
            </a:r>
            <a:r>
              <a:rPr lang="sv-SE" altLang="en-US" sz="2000" b="1" dirty="0" err="1" smtClean="0">
                <a:latin typeface="Courier New" charset="0"/>
              </a:rPr>
              <a:t>Databases</a:t>
            </a:r>
            <a:r>
              <a:rPr lang="sv-SE" altLang="en-US" sz="2000" b="1" dirty="0" smtClean="0">
                <a:latin typeface="Courier New" charset="0"/>
              </a:rPr>
              <a:t>’)”;  </a:t>
            </a:r>
            <a:r>
              <a:rPr lang="sv-SE" altLang="en-US" sz="2000" b="1" dirty="0">
                <a:latin typeface="Courier New" charset="0"/>
              </a:rPr>
              <a:t/>
            </a:r>
            <a:br>
              <a:rPr lang="sv-SE" altLang="en-US" sz="2000" b="1" dirty="0">
                <a:latin typeface="Courier New" charset="0"/>
              </a:rPr>
            </a:br>
            <a:r>
              <a:rPr lang="sv-SE" altLang="en-US" sz="2000" b="1" dirty="0">
                <a:latin typeface="Courier New" charset="0"/>
              </a:rPr>
              <a:t/>
            </a:r>
            <a:br>
              <a:rPr lang="sv-SE" altLang="en-US" sz="2000" b="1" dirty="0">
                <a:latin typeface="Courier New" charset="0"/>
              </a:rPr>
            </a:br>
            <a:r>
              <a:rPr lang="sv-SE" altLang="en-US" sz="2000" b="1" dirty="0">
                <a:latin typeface="Courier New" charset="0"/>
              </a:rPr>
              <a:t>Statement </a:t>
            </a:r>
            <a:r>
              <a:rPr lang="sv-SE" altLang="en-US" sz="2000" b="1" dirty="0" err="1">
                <a:latin typeface="Courier New" charset="0"/>
              </a:rPr>
              <a:t>myStmt</a:t>
            </a:r>
            <a:r>
              <a:rPr lang="sv-SE" altLang="en-US" sz="2000" b="1" dirty="0">
                <a:latin typeface="Courier New" charset="0"/>
              </a:rPr>
              <a:t> = </a:t>
            </a:r>
            <a:r>
              <a:rPr lang="sv-SE" altLang="en-US" sz="2000" b="1" dirty="0" err="1">
                <a:latin typeface="Courier New" charset="0"/>
              </a:rPr>
              <a:t>myCon.createStatement</a:t>
            </a:r>
            <a:r>
              <a:rPr lang="sv-SE" altLang="en-US" sz="2000" b="1" dirty="0">
                <a:latin typeface="Courier New" charset="0"/>
              </a:rPr>
              <a:t>();</a:t>
            </a:r>
            <a:br>
              <a:rPr lang="sv-SE" altLang="en-US" sz="2000" b="1" dirty="0">
                <a:latin typeface="Courier New" charset="0"/>
              </a:rPr>
            </a:br>
            <a:r>
              <a:rPr lang="sv-SE" altLang="en-US" sz="2000" b="1" dirty="0">
                <a:latin typeface="Courier New" charset="0"/>
              </a:rPr>
              <a:t/>
            </a:r>
            <a:br>
              <a:rPr lang="sv-SE" altLang="en-US" sz="2000" b="1" dirty="0">
                <a:latin typeface="Courier New" charset="0"/>
              </a:rPr>
            </a:br>
            <a:r>
              <a:rPr lang="sv-SE" altLang="en-US" sz="2000" b="1" dirty="0" err="1">
                <a:latin typeface="Courier New" charset="0"/>
              </a:rPr>
              <a:t>myStmt.executeUpdate</a:t>
            </a:r>
            <a:r>
              <a:rPr lang="sv-SE" altLang="en-US" sz="2000" b="1" dirty="0">
                <a:latin typeface="Courier New" charset="0"/>
              </a:rPr>
              <a:t>(</a:t>
            </a:r>
            <a:r>
              <a:rPr lang="sv-SE" altLang="en-US" sz="2000" b="1" dirty="0" err="1">
                <a:latin typeface="Courier New" charset="0"/>
              </a:rPr>
              <a:t>myInsertion</a:t>
            </a:r>
            <a:r>
              <a:rPr lang="sv-SE" altLang="en-US" sz="2000" b="1" dirty="0">
                <a:latin typeface="Courier New" charset="0"/>
              </a:rPr>
              <a:t>);</a:t>
            </a:r>
          </a:p>
        </p:txBody>
      </p:sp>
      <p:sp>
        <p:nvSpPr>
          <p:cNvPr id="53253" name="AutoShape 5"/>
          <p:cNvSpPr>
            <a:spLocks noChangeArrowheads="1"/>
          </p:cNvSpPr>
          <p:nvPr/>
        </p:nvSpPr>
        <p:spPr bwMode="auto">
          <a:xfrm>
            <a:off x="3276600" y="4797425"/>
            <a:ext cx="2374900" cy="936625"/>
          </a:xfrm>
          <a:prstGeom prst="wedgeRectCallout">
            <a:avLst>
              <a:gd name="adj1" fmla="val -66333"/>
              <a:gd name="adj2" fmla="val -138502"/>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sv-SE" altLang="en-US" sz="1800"/>
              <a:t>Has return type int (the number of rows that were changed)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sv-SE" altLang="en-US"/>
              <a:t>Exceptions in JDBC</a:t>
            </a:r>
          </a:p>
        </p:txBody>
      </p:sp>
      <p:sp>
        <p:nvSpPr>
          <p:cNvPr id="55299" name="Rectangle 3"/>
          <p:cNvSpPr>
            <a:spLocks noGrp="1" noChangeArrowheads="1"/>
          </p:cNvSpPr>
          <p:nvPr>
            <p:ph type="body" idx="1"/>
          </p:nvPr>
        </p:nvSpPr>
        <p:spPr/>
        <p:txBody>
          <a:bodyPr/>
          <a:lstStyle/>
          <a:p>
            <a:pPr eaLnBrk="1" hangingPunct="1"/>
            <a:r>
              <a:rPr lang="sv-SE" altLang="en-US" sz="2800"/>
              <a:t>Just about anything can go wrong!</a:t>
            </a:r>
          </a:p>
          <a:p>
            <a:pPr lvl="1" eaLnBrk="1" hangingPunct="1"/>
            <a:r>
              <a:rPr lang="sv-SE" altLang="en-US" sz="2400"/>
              <a:t>Syntactic errors in SQL code.</a:t>
            </a:r>
          </a:p>
          <a:p>
            <a:pPr lvl="1" eaLnBrk="1" hangingPunct="1"/>
            <a:r>
              <a:rPr lang="sv-SE" altLang="en-US" sz="2400"/>
              <a:t>Trying to run a non-query using </a:t>
            </a:r>
            <a:r>
              <a:rPr lang="sv-SE" altLang="en-US" sz="2400" b="1">
                <a:latin typeface="Courier New" charset="0"/>
              </a:rPr>
              <a:t>executeQuery</a:t>
            </a:r>
            <a:r>
              <a:rPr lang="sv-SE" altLang="en-US" sz="2400"/>
              <a:t>.</a:t>
            </a:r>
          </a:p>
          <a:p>
            <a:pPr lvl="1" eaLnBrk="1" hangingPunct="1"/>
            <a:r>
              <a:rPr lang="sv-SE" altLang="en-US" sz="2400"/>
              <a:t>Permission errors.</a:t>
            </a:r>
          </a:p>
          <a:p>
            <a:pPr lvl="1" eaLnBrk="1" hangingPunct="1"/>
            <a:r>
              <a:rPr lang="sv-SE" altLang="en-US" sz="2400"/>
              <a:t>…</a:t>
            </a:r>
          </a:p>
          <a:p>
            <a:pPr eaLnBrk="1" hangingPunct="1"/>
            <a:r>
              <a:rPr lang="sv-SE" altLang="en-US" sz="2800"/>
              <a:t>Catch your exceptions!</a:t>
            </a:r>
          </a:p>
        </p:txBody>
      </p:sp>
      <p:sp>
        <p:nvSpPr>
          <p:cNvPr id="55300" name="Text Box 4"/>
          <p:cNvSpPr txBox="1">
            <a:spLocks noChangeArrowheads="1"/>
          </p:cNvSpPr>
          <p:nvPr/>
        </p:nvSpPr>
        <p:spPr bwMode="auto">
          <a:xfrm>
            <a:off x="1187450" y="4581525"/>
            <a:ext cx="56165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en-US" sz="2000" b="1">
                <a:latin typeface="Courier New" charset="0"/>
              </a:rPr>
              <a:t>try {</a:t>
            </a:r>
            <a:br>
              <a:rPr lang="sv-SE" altLang="en-US" sz="2000" b="1">
                <a:latin typeface="Courier New" charset="0"/>
              </a:rPr>
            </a:br>
            <a:r>
              <a:rPr lang="sv-SE" altLang="en-US" sz="2000" b="1">
                <a:latin typeface="Courier New" charset="0"/>
              </a:rPr>
              <a:t>     // database stuff goes in here</a:t>
            </a:r>
            <a:br>
              <a:rPr lang="sv-SE" altLang="en-US" sz="2000" b="1">
                <a:latin typeface="Courier New" charset="0"/>
              </a:rPr>
            </a:br>
            <a:r>
              <a:rPr lang="sv-SE" altLang="en-US" sz="2000" b="1">
                <a:latin typeface="Courier New" charset="0"/>
              </a:rPr>
              <a:t>} catch (SQLException e) { …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24288</TotalTime>
  <Words>2420</Words>
  <Application>Microsoft Macintosh PowerPoint</Application>
  <PresentationFormat>Presentación en pantalla (4:3)</PresentationFormat>
  <Paragraphs>332</Paragraphs>
  <Slides>47</Slides>
  <Notes>14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Arial Rounded MT Bold</vt:lpstr>
      <vt:lpstr>Courier New</vt:lpstr>
      <vt:lpstr>Open Sans</vt:lpstr>
      <vt:lpstr>Standardformgivning</vt:lpstr>
      <vt:lpstr>Database Applications</vt:lpstr>
      <vt:lpstr>Course Objectives</vt:lpstr>
      <vt:lpstr>JDBC</vt:lpstr>
      <vt:lpstr>JDBC Objects</vt:lpstr>
      <vt:lpstr>Getting connected</vt:lpstr>
      <vt:lpstr>Statements</vt:lpstr>
      <vt:lpstr>Using statements</vt:lpstr>
      <vt:lpstr>Presentación de PowerPoint</vt:lpstr>
      <vt:lpstr>Exceptions in JDBC</vt:lpstr>
      <vt:lpstr>Executing queries</vt:lpstr>
      <vt:lpstr>ResultSet</vt:lpstr>
      <vt:lpstr>ResultSet is not a result set!</vt:lpstr>
      <vt:lpstr>Quiz!</vt:lpstr>
      <vt:lpstr>Two approaches</vt:lpstr>
      <vt:lpstr>Presentación de PowerPoint</vt:lpstr>
      <vt:lpstr>Presentación de PowerPoint</vt:lpstr>
      <vt:lpstr>Comparison</vt:lpstr>
      <vt:lpstr>Push complexity to DBMS</vt:lpstr>
      <vt:lpstr>Dynamically generated queries</vt:lpstr>
      <vt:lpstr>Ethical Hacking</vt:lpstr>
      <vt:lpstr>Dynamically generated queries: Naïve approach</vt:lpstr>
      <vt:lpstr>SQL Injection: sqlmap</vt:lpstr>
      <vt:lpstr>PreparedStatement</vt:lpstr>
      <vt:lpstr>PreparedStatement is superior: Reason 1 – Security</vt:lpstr>
      <vt:lpstr>PreparedStatement is superior: Reason 2 – Performance</vt:lpstr>
      <vt:lpstr>PreparedStatement is superior: Reason 3 – easier to read/write</vt:lpstr>
      <vt:lpstr>Presentación de PowerPoint</vt:lpstr>
      <vt:lpstr>Summary JDBC</vt:lpstr>
      <vt:lpstr>Play with SQLi</vt:lpstr>
      <vt:lpstr>Database Authorization</vt:lpstr>
      <vt:lpstr>Authorization</vt:lpstr>
      <vt:lpstr>Database vs file system</vt:lpstr>
      <vt:lpstr>Privileges on relations</vt:lpstr>
      <vt:lpstr>Privileges on relations</vt:lpstr>
      <vt:lpstr>Other privileges</vt:lpstr>
      <vt:lpstr>Quiz!</vt:lpstr>
      <vt:lpstr>EXECUTE and TRIGGER</vt:lpstr>
      <vt:lpstr>Granting privileges</vt:lpstr>
      <vt:lpstr>GRANT statement</vt:lpstr>
      <vt:lpstr>WITH GRANT OPTION</vt:lpstr>
      <vt:lpstr>Revoking privileges</vt:lpstr>
      <vt:lpstr>Grant diagrams</vt:lpstr>
      <vt:lpstr>Presentación de PowerPoint</vt:lpstr>
      <vt:lpstr>Manipulating edges</vt:lpstr>
      <vt:lpstr>Presentación de PowerPoint</vt:lpstr>
      <vt:lpstr>Summary Authorization</vt:lpstr>
      <vt:lpstr>Next time, Lecture 12</vt:lpstr>
    </vt:vector>
  </TitlesOfParts>
  <Company>barbar</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Database Applications</dc:title>
  <dc:creator>Niklas Broberg</dc:creator>
  <cp:lastModifiedBy>Pablo Picazo-Sanchez</cp:lastModifiedBy>
  <cp:revision>119</cp:revision>
  <dcterms:created xsi:type="dcterms:W3CDTF">2005-11-19T18:21:43Z</dcterms:created>
  <dcterms:modified xsi:type="dcterms:W3CDTF">2017-11-28T13:52:16Z</dcterms:modified>
</cp:coreProperties>
</file>