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7" r:id="rId2"/>
    <p:sldId id="258" r:id="rId3"/>
    <p:sldId id="259" r:id="rId4"/>
    <p:sldId id="260" r:id="rId5"/>
    <p:sldId id="261" r:id="rId6"/>
    <p:sldId id="262" r:id="rId7"/>
    <p:sldId id="263" r:id="rId8"/>
    <p:sldId id="265" r:id="rId9"/>
    <p:sldId id="270" r:id="rId10"/>
    <p:sldId id="268" r:id="rId11"/>
    <p:sldId id="269" r:id="rId12"/>
    <p:sldId id="271" r:id="rId13"/>
    <p:sldId id="308" r:id="rId14"/>
    <p:sldId id="272" r:id="rId15"/>
    <p:sldId id="273" r:id="rId16"/>
    <p:sldId id="274" r:id="rId17"/>
    <p:sldId id="275" r:id="rId18"/>
    <p:sldId id="277" r:id="rId19"/>
    <p:sldId id="276" r:id="rId20"/>
    <p:sldId id="278" r:id="rId21"/>
    <p:sldId id="280" r:id="rId22"/>
    <p:sldId id="282" r:id="rId23"/>
    <p:sldId id="284" r:id="rId24"/>
    <p:sldId id="306" r:id="rId25"/>
    <p:sldId id="283" r:id="rId26"/>
    <p:sldId id="307" r:id="rId27"/>
    <p:sldId id="286" r:id="rId28"/>
    <p:sldId id="288" r:id="rId29"/>
    <p:sldId id="289" r:id="rId30"/>
    <p:sldId id="291" r:id="rId31"/>
    <p:sldId id="309" r:id="rId32"/>
    <p:sldId id="293" r:id="rId33"/>
    <p:sldId id="294" r:id="rId34"/>
    <p:sldId id="297" r:id="rId35"/>
    <p:sldId id="300" r:id="rId36"/>
    <p:sldId id="305" r:id="rId37"/>
  </p:sldIdLst>
  <p:sldSz cx="9144000" cy="6858000" type="screen4x3"/>
  <p:notesSz cx="7099300" cy="10234613"/>
  <p:defaultTextStyle>
    <a:defPPr>
      <a:defRPr lang="sv-SE"/>
    </a:defPPr>
    <a:lvl1pPr algn="l" rtl="0" eaLnBrk="0" fontAlgn="base" hangingPunct="0">
      <a:spcBef>
        <a:spcPct val="0"/>
      </a:spcBef>
      <a:spcAft>
        <a:spcPct val="0"/>
      </a:spcAft>
      <a:defRPr kern="1200">
        <a:solidFill>
          <a:schemeClr val="tx1"/>
        </a:solidFill>
        <a:latin typeface="Arial" charset="0"/>
        <a:ea typeface="Arial" charset="0"/>
        <a:cs typeface="Arial" charset="0"/>
      </a:defRPr>
    </a:lvl1pPr>
    <a:lvl2pPr marL="457200" algn="l" rtl="0" eaLnBrk="0" fontAlgn="base" hangingPunct="0">
      <a:spcBef>
        <a:spcPct val="0"/>
      </a:spcBef>
      <a:spcAft>
        <a:spcPct val="0"/>
      </a:spcAft>
      <a:defRPr kern="1200">
        <a:solidFill>
          <a:schemeClr val="tx1"/>
        </a:solidFill>
        <a:latin typeface="Arial" charset="0"/>
        <a:ea typeface="Arial" charset="0"/>
        <a:cs typeface="Arial" charset="0"/>
      </a:defRPr>
    </a:lvl2pPr>
    <a:lvl3pPr marL="914400" algn="l" rtl="0" eaLnBrk="0" fontAlgn="base" hangingPunct="0">
      <a:spcBef>
        <a:spcPct val="0"/>
      </a:spcBef>
      <a:spcAft>
        <a:spcPct val="0"/>
      </a:spcAft>
      <a:defRPr kern="1200">
        <a:solidFill>
          <a:schemeClr val="tx1"/>
        </a:solidFill>
        <a:latin typeface="Arial" charset="0"/>
        <a:ea typeface="Arial" charset="0"/>
        <a:cs typeface="Arial" charset="0"/>
      </a:defRPr>
    </a:lvl3pPr>
    <a:lvl4pPr marL="1371600" algn="l" rtl="0" eaLnBrk="0" fontAlgn="base" hangingPunct="0">
      <a:spcBef>
        <a:spcPct val="0"/>
      </a:spcBef>
      <a:spcAft>
        <a:spcPct val="0"/>
      </a:spcAft>
      <a:defRPr kern="1200">
        <a:solidFill>
          <a:schemeClr val="tx1"/>
        </a:solidFill>
        <a:latin typeface="Arial" charset="0"/>
        <a:ea typeface="Arial" charset="0"/>
        <a:cs typeface="Arial" charset="0"/>
      </a:defRPr>
    </a:lvl4pPr>
    <a:lvl5pPr marL="1828800" algn="l" rtl="0" eaLnBrk="0" fontAlgn="base" hangingPunct="0">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2"/>
    <p:restoredTop sz="90672" autoAdjust="0"/>
  </p:normalViewPr>
  <p:slideViewPr>
    <p:cSldViewPr>
      <p:cViewPr varScale="1">
        <p:scale>
          <a:sx n="147" d="100"/>
          <a:sy n="147" d="100"/>
        </p:scale>
        <p:origin x="182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ea typeface="+mn-ea"/>
                <a:cs typeface="+mn-cs"/>
              </a:defRPr>
            </a:lvl1pPr>
          </a:lstStyle>
          <a:p>
            <a:pPr>
              <a:defRPr/>
            </a:pPr>
            <a:endParaRPr lang="en-AU"/>
          </a:p>
        </p:txBody>
      </p:sp>
      <p:sp>
        <p:nvSpPr>
          <p:cNvPr id="7885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ea typeface="+mn-ea"/>
                <a:cs typeface="+mn-cs"/>
              </a:defRPr>
            </a:lvl1pPr>
          </a:lstStyle>
          <a:p>
            <a:pPr>
              <a:defRPr/>
            </a:pPr>
            <a:endParaRPr lang="en-AU"/>
          </a:p>
        </p:txBody>
      </p:sp>
      <p:sp>
        <p:nvSpPr>
          <p:cNvPr id="7885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ea typeface="+mn-ea"/>
                <a:cs typeface="+mn-cs"/>
              </a:defRPr>
            </a:lvl1pPr>
          </a:lstStyle>
          <a:p>
            <a:pPr>
              <a:defRPr/>
            </a:pPr>
            <a:endParaRPr lang="en-AU"/>
          </a:p>
        </p:txBody>
      </p:sp>
      <p:sp>
        <p:nvSpPr>
          <p:cNvPr id="7885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smtClean="0">
                <a:latin typeface="Arial" panose="020B0604020202020204" pitchFamily="34" charset="0"/>
                <a:ea typeface="+mn-ea"/>
                <a:cs typeface="Arial" panose="020B0604020202020204" pitchFamily="34" charset="0"/>
              </a:defRPr>
            </a:lvl1pPr>
          </a:lstStyle>
          <a:p>
            <a:pPr>
              <a:defRPr/>
            </a:pPr>
            <a:fld id="{C24EE254-1741-1A41-AAD8-13226FFF76C7}" type="slidenum">
              <a:rPr lang="en-AU" altLang="sv-SE"/>
              <a:pPr>
                <a:defRPr/>
              </a:pPr>
              <a:t>‹Nr.›</a:t>
            </a:fld>
            <a:endParaRPr lang="en-AU" altLang="sv-S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ea typeface="+mn-ea"/>
                <a:cs typeface="+mn-cs"/>
              </a:defRPr>
            </a:lvl1pPr>
          </a:lstStyle>
          <a:p>
            <a:pPr>
              <a:defRPr/>
            </a:pPr>
            <a:endParaRPr lang="en-AU"/>
          </a:p>
        </p:txBody>
      </p:sp>
      <p:sp>
        <p:nvSpPr>
          <p:cNvPr id="5529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ea typeface="+mn-ea"/>
                <a:cs typeface="+mn-cs"/>
              </a:defRPr>
            </a:lvl1pPr>
          </a:lstStyle>
          <a:p>
            <a:pPr>
              <a:defRPr/>
            </a:pPr>
            <a:endParaRPr lang="en-AU"/>
          </a:p>
        </p:txBody>
      </p:sp>
      <p:sp>
        <p:nvSpPr>
          <p:cNvPr id="2052"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53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5530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ea typeface="+mn-ea"/>
                <a:cs typeface="+mn-cs"/>
              </a:defRPr>
            </a:lvl1pPr>
          </a:lstStyle>
          <a:p>
            <a:pPr>
              <a:defRPr/>
            </a:pPr>
            <a:endParaRPr lang="en-AU"/>
          </a:p>
        </p:txBody>
      </p:sp>
      <p:sp>
        <p:nvSpPr>
          <p:cNvPr id="5530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smtClean="0">
                <a:latin typeface="Arial" panose="020B0604020202020204" pitchFamily="34" charset="0"/>
                <a:ea typeface="+mn-ea"/>
                <a:cs typeface="Arial" panose="020B0604020202020204" pitchFamily="34" charset="0"/>
              </a:defRPr>
            </a:lvl1pPr>
          </a:lstStyle>
          <a:p>
            <a:pPr>
              <a:defRPr/>
            </a:pPr>
            <a:fld id="{FB439CEE-0A42-2142-B665-BF45EEFD2204}" type="slidenum">
              <a:rPr lang="en-AU" altLang="sv-SE"/>
              <a:pPr>
                <a:defRPr/>
              </a:pPr>
              <a:t>‹Nr.›</a:t>
            </a:fld>
            <a:endParaRPr lang="en-AU" alt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546BCE94-9064-2D49-BC7B-14C789242894}" type="slidenum">
              <a:rPr lang="en-AU" altLang="sv-SE" sz="1300">
                <a:ea typeface="Arial" charset="0"/>
                <a:cs typeface="Arial" charset="0"/>
              </a:rPr>
              <a:pPr>
                <a:spcBef>
                  <a:spcPct val="0"/>
                </a:spcBef>
              </a:pPr>
              <a:t>2</a:t>
            </a:fld>
            <a:endParaRPr lang="en-AU" altLang="sv-SE" sz="1300">
              <a:ea typeface="Arial" charset="0"/>
              <a:cs typeface="Arial"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AD5D4C77-19D4-C341-B9B4-ECEEE277FD5F}" type="slidenum">
              <a:rPr lang="en-AU" altLang="sv-SE" sz="1300">
                <a:ea typeface="Arial" charset="0"/>
                <a:cs typeface="Arial" charset="0"/>
              </a:rPr>
              <a:pPr>
                <a:spcBef>
                  <a:spcPct val="0"/>
                </a:spcBef>
              </a:pPr>
              <a:t>13</a:t>
            </a:fld>
            <a:endParaRPr lang="en-AU" altLang="sv-SE" sz="1300">
              <a:ea typeface="Arial" charset="0"/>
              <a:cs typeface="Arial" charset="0"/>
            </a:endParaRPr>
          </a:p>
        </p:txBody>
      </p:sp>
      <p:sp>
        <p:nvSpPr>
          <p:cNvPr id="25603" name="Rectangle 2"/>
          <p:cNvSpPr>
            <a:spLocks noGrp="1" noRot="1" noChangeAspect="1" noChangeArrowheads="1" noTextEdit="1"/>
          </p:cNvSpPr>
          <p:nvPr>
            <p:ph type="sldImg"/>
          </p:nvPr>
        </p:nvSpPr>
        <p:spPr>
          <a:xfrm>
            <a:off x="992188" y="768350"/>
            <a:ext cx="5114925" cy="3836988"/>
          </a:xfrm>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2007-11-21 (GK): Modified to make clear that it is the tuples in the referenced relations that are modified.</a:t>
            </a:r>
          </a:p>
          <a:p>
            <a:pPr eaLnBrk="1" hangingPunct="1"/>
            <a:r>
              <a:rPr lang="en-US" altLang="en-US"/>
              <a:t>2008-11-20 (GK): “Rooms.room” changed to “Rooms.name”.</a:t>
            </a:r>
            <a:endParaRPr lang="en-AU" altLang="en-US"/>
          </a:p>
        </p:txBody>
      </p:sp>
    </p:spTree>
    <p:extLst>
      <p:ext uri="{BB962C8B-B14F-4D97-AF65-F5344CB8AC3E}">
        <p14:creationId xmlns:p14="http://schemas.microsoft.com/office/powerpoint/2010/main" val="1055669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97E1EB40-659E-8C42-B7C0-0213D700B53C}" type="slidenum">
              <a:rPr lang="en-AU" altLang="sv-SE" sz="1300">
                <a:ea typeface="Arial" charset="0"/>
                <a:cs typeface="Arial" charset="0"/>
              </a:rPr>
              <a:pPr>
                <a:spcBef>
                  <a:spcPct val="0"/>
                </a:spcBef>
              </a:pPr>
              <a:t>14</a:t>
            </a:fld>
            <a:endParaRPr lang="en-AU" altLang="sv-SE" sz="1300">
              <a:ea typeface="Arial" charset="0"/>
              <a:cs typeface="Arial" charset="0"/>
            </a:endParaRPr>
          </a:p>
        </p:txBody>
      </p:sp>
      <p:sp>
        <p:nvSpPr>
          <p:cNvPr id="27651" name="Rectangle 2"/>
          <p:cNvSpPr>
            <a:spLocks noGrp="1" noRot="1" noChangeAspect="1" noChangeArrowheads="1" noTextEdit="1"/>
          </p:cNvSpPr>
          <p:nvPr>
            <p:ph type="sldImg"/>
          </p:nvPr>
        </p:nvSpPr>
        <p:spPr>
          <a:xfrm>
            <a:off x="992188" y="768350"/>
            <a:ext cx="5114925" cy="3836988"/>
          </a:xfrm>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2007-11-21 (GK): “so called” changed to “as”.</a:t>
            </a:r>
            <a:endParaRPr lang="en-AU"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2BAB30AB-D45E-0345-9AFB-BCF58D59834F}" type="slidenum">
              <a:rPr lang="en-AU" altLang="sv-SE" sz="1300">
                <a:ea typeface="Arial" charset="0"/>
                <a:cs typeface="Arial" charset="0"/>
              </a:rPr>
              <a:pPr>
                <a:spcBef>
                  <a:spcPct val="0"/>
                </a:spcBef>
              </a:pPr>
              <a:t>16</a:t>
            </a:fld>
            <a:endParaRPr lang="en-AU" altLang="sv-SE" sz="1300">
              <a:ea typeface="Arial" charset="0"/>
              <a:cs typeface="Arial" charset="0"/>
            </a:endParaRPr>
          </a:p>
        </p:txBody>
      </p:sp>
      <p:sp>
        <p:nvSpPr>
          <p:cNvPr id="30723" name="Rectangle 2"/>
          <p:cNvSpPr>
            <a:spLocks noGrp="1" noRot="1" noChangeAspect="1" noChangeArrowheads="1" noTextEdit="1"/>
          </p:cNvSpPr>
          <p:nvPr>
            <p:ph type="sldImg"/>
          </p:nvPr>
        </p:nvSpPr>
        <p:spPr>
          <a:xfrm>
            <a:off x="992188" y="768350"/>
            <a:ext cx="5114925" cy="3836988"/>
          </a:xfrm>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2007-11-21 (GK): First point rephrased.</a:t>
            </a:r>
            <a:endParaRPr lang="en-AU"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4EF4B84F-B8E9-234B-900B-021F28BD9151}" type="slidenum">
              <a:rPr lang="en-AU" altLang="sv-SE" sz="1300">
                <a:ea typeface="Arial" charset="0"/>
                <a:cs typeface="Arial" charset="0"/>
              </a:rPr>
              <a:pPr>
                <a:spcBef>
                  <a:spcPct val="0"/>
                </a:spcBef>
              </a:pPr>
              <a:t>19</a:t>
            </a:fld>
            <a:endParaRPr lang="en-AU" altLang="sv-SE" sz="1300">
              <a:ea typeface="Arial" charset="0"/>
              <a:cs typeface="Arial" charset="0"/>
            </a:endParaRPr>
          </a:p>
        </p:txBody>
      </p:sp>
      <p:sp>
        <p:nvSpPr>
          <p:cNvPr id="34819" name="Rectangle 2"/>
          <p:cNvSpPr>
            <a:spLocks noGrp="1" noRot="1" noChangeAspect="1" noChangeArrowheads="1" noTextEdit="1"/>
          </p:cNvSpPr>
          <p:nvPr>
            <p:ph type="sldImg"/>
          </p:nvPr>
        </p:nvSpPr>
        <p:spPr>
          <a:xfrm>
            <a:off x="992188" y="768350"/>
            <a:ext cx="5114925" cy="3836988"/>
          </a:xfrm>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92E98924-D929-F34A-8479-9B42DE3310CB}" type="slidenum">
              <a:rPr lang="en-AU" altLang="sv-SE" sz="1300">
                <a:ea typeface="Arial" charset="0"/>
                <a:cs typeface="Arial" charset="0"/>
              </a:rPr>
              <a:pPr>
                <a:spcBef>
                  <a:spcPct val="0"/>
                </a:spcBef>
              </a:pPr>
              <a:t>20</a:t>
            </a:fld>
            <a:endParaRPr lang="en-AU" altLang="sv-SE" sz="1300">
              <a:ea typeface="Arial" charset="0"/>
              <a:cs typeface="Arial" charset="0"/>
            </a:endParaRPr>
          </a:p>
        </p:txBody>
      </p:sp>
      <p:sp>
        <p:nvSpPr>
          <p:cNvPr id="36867" name="Rectangle 2"/>
          <p:cNvSpPr>
            <a:spLocks noGrp="1" noRot="1" noChangeAspect="1" noChangeArrowheads="1" noTextEdit="1"/>
          </p:cNvSpPr>
          <p:nvPr>
            <p:ph type="sldImg"/>
          </p:nvPr>
        </p:nvSpPr>
        <p:spPr>
          <a:xfrm>
            <a:off x="992188" y="768350"/>
            <a:ext cx="5114925" cy="3836988"/>
          </a:xfrm>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5E998DBA-0CB7-B944-B22D-326AFFD9556C}" type="slidenum">
              <a:rPr lang="en-AU" altLang="sv-SE" sz="1300">
                <a:ea typeface="Arial" charset="0"/>
                <a:cs typeface="Arial" charset="0"/>
              </a:rPr>
              <a:pPr>
                <a:spcBef>
                  <a:spcPct val="0"/>
                </a:spcBef>
              </a:pPr>
              <a:t>23</a:t>
            </a:fld>
            <a:endParaRPr lang="en-AU" altLang="sv-SE" sz="1300">
              <a:ea typeface="Arial" charset="0"/>
              <a:cs typeface="Arial" charset="0"/>
            </a:endParaRPr>
          </a:p>
        </p:txBody>
      </p:sp>
      <p:sp>
        <p:nvSpPr>
          <p:cNvPr id="45059" name="Rectangle 2"/>
          <p:cNvSpPr>
            <a:spLocks noGrp="1" noRot="1" noChangeAspect="1" noChangeArrowheads="1" noTextEdit="1"/>
          </p:cNvSpPr>
          <p:nvPr>
            <p:ph type="sldImg"/>
          </p:nvPr>
        </p:nvSpPr>
        <p:spPr>
          <a:xfrm>
            <a:off x="992188" y="768350"/>
            <a:ext cx="5114925" cy="3836988"/>
          </a:xfrm>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2007-11-21 (GK): “rule” added (twice).</a:t>
            </a:r>
            <a:endParaRPr lang="en-AU"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3A2DDBB5-F2D8-2B48-BBD6-A02B8605DC10}" type="slidenum">
              <a:rPr lang="en-AU" altLang="sv-SE" sz="1300">
                <a:ea typeface="Arial" charset="0"/>
                <a:cs typeface="Arial" charset="0"/>
              </a:rPr>
              <a:pPr>
                <a:spcBef>
                  <a:spcPct val="0"/>
                </a:spcBef>
              </a:pPr>
              <a:t>27</a:t>
            </a:fld>
            <a:endParaRPr lang="en-AU" altLang="sv-SE" sz="1300">
              <a:ea typeface="Arial" charset="0"/>
              <a:cs typeface="Arial" charset="0"/>
            </a:endParaRPr>
          </a:p>
        </p:txBody>
      </p:sp>
      <p:sp>
        <p:nvSpPr>
          <p:cNvPr id="49155" name="Rectangle 2"/>
          <p:cNvSpPr>
            <a:spLocks noGrp="1" noRot="1" noChangeAspect="1" noChangeArrowheads="1" noTextEdit="1"/>
          </p:cNvSpPr>
          <p:nvPr>
            <p:ph type="sldImg"/>
          </p:nvPr>
        </p:nvSpPr>
        <p:spPr>
          <a:xfrm>
            <a:off x="992188" y="768350"/>
            <a:ext cx="5114925" cy="3836988"/>
          </a:xfrm>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2007-11-21 (GK): “apply the trigger on” changed to “apply the trigger”.</a:t>
            </a:r>
            <a:endParaRPr lang="en-AU"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Platshållare för bildobjekt 1"/>
          <p:cNvSpPr>
            <a:spLocks noGrp="1" noRot="1" noChangeAspect="1" noTextEdit="1"/>
          </p:cNvSpPr>
          <p:nvPr>
            <p:ph type="sldImg"/>
          </p:nvPr>
        </p:nvSpPr>
        <p:spPr>
          <a:xfrm>
            <a:off x="992188" y="768350"/>
            <a:ext cx="5114925" cy="3836988"/>
          </a:xfrm>
          <a:ln/>
        </p:spPr>
      </p:sp>
      <p:sp>
        <p:nvSpPr>
          <p:cNvPr id="51203"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ltLang="en-US"/>
              <a:t>2011-02-13 (NB): Added work ”affected”.</a:t>
            </a:r>
          </a:p>
        </p:txBody>
      </p:sp>
      <p:sp>
        <p:nvSpPr>
          <p:cNvPr id="51204"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0DEC8B52-4AC3-4A47-9597-B826C6CD90AA}" type="slidenum">
              <a:rPr lang="en-AU" altLang="sv-SE" sz="1300">
                <a:ea typeface="Arial" charset="0"/>
                <a:cs typeface="Arial" charset="0"/>
              </a:rPr>
              <a:pPr>
                <a:spcBef>
                  <a:spcPct val="0"/>
                </a:spcBef>
              </a:pPr>
              <a:t>28</a:t>
            </a:fld>
            <a:endParaRPr lang="en-AU" altLang="sv-SE" sz="1300">
              <a:ea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2E651521-FE26-E24D-B75B-81A4B94F2B3D}" type="slidenum">
              <a:rPr lang="en-AU" altLang="sv-SE" sz="1300">
                <a:ea typeface="Arial" charset="0"/>
                <a:cs typeface="Arial" charset="0"/>
              </a:rPr>
              <a:pPr>
                <a:spcBef>
                  <a:spcPct val="0"/>
                </a:spcBef>
              </a:pPr>
              <a:t>30</a:t>
            </a:fld>
            <a:endParaRPr lang="en-AU" altLang="sv-SE" sz="1300">
              <a:ea typeface="Arial" charset="0"/>
              <a:cs typeface="Arial" charset="0"/>
            </a:endParaRPr>
          </a:p>
        </p:txBody>
      </p:sp>
      <p:sp>
        <p:nvSpPr>
          <p:cNvPr id="56323" name="Rectangle 2"/>
          <p:cNvSpPr>
            <a:spLocks noGrp="1" noRot="1" noChangeAspect="1" noChangeArrowheads="1" noTextEdit="1"/>
          </p:cNvSpPr>
          <p:nvPr>
            <p:ph type="sldImg"/>
          </p:nvPr>
        </p:nvSpPr>
        <p:spPr>
          <a:xfrm>
            <a:off x="992188" y="768350"/>
            <a:ext cx="5114925" cy="3836988"/>
          </a:xfrm>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2007-11-21 (GK): Quiz box pushed to the back so that answer is visible.</a:t>
            </a:r>
          </a:p>
          <a:p>
            <a:pPr eaLnBrk="1" hangingPunct="1"/>
            <a:r>
              <a:rPr lang="en-AU" altLang="en-US"/>
              <a:t>2008-02-13 (NB): Undid that edit – I don’t want the answer visible.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2E651521-FE26-E24D-B75B-81A4B94F2B3D}" type="slidenum">
              <a:rPr lang="en-AU" altLang="sv-SE" sz="1300">
                <a:ea typeface="Arial" charset="0"/>
                <a:cs typeface="Arial" charset="0"/>
              </a:rPr>
              <a:pPr>
                <a:spcBef>
                  <a:spcPct val="0"/>
                </a:spcBef>
              </a:pPr>
              <a:t>31</a:t>
            </a:fld>
            <a:endParaRPr lang="en-AU" altLang="sv-SE" sz="1300">
              <a:ea typeface="Arial" charset="0"/>
              <a:cs typeface="Arial" charset="0"/>
            </a:endParaRPr>
          </a:p>
        </p:txBody>
      </p:sp>
      <p:sp>
        <p:nvSpPr>
          <p:cNvPr id="56323" name="Rectangle 2"/>
          <p:cNvSpPr>
            <a:spLocks noGrp="1" noRot="1" noChangeAspect="1" noChangeArrowheads="1" noTextEdit="1"/>
          </p:cNvSpPr>
          <p:nvPr>
            <p:ph type="sldImg"/>
          </p:nvPr>
        </p:nvSpPr>
        <p:spPr>
          <a:xfrm>
            <a:off x="992188" y="768350"/>
            <a:ext cx="5114925" cy="3836988"/>
          </a:xfrm>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2007-11-21 (GK): Quiz box pushed to the back so that answer is visible.</a:t>
            </a:r>
          </a:p>
          <a:p>
            <a:pPr eaLnBrk="1" hangingPunct="1"/>
            <a:r>
              <a:rPr lang="en-AU" altLang="en-US"/>
              <a:t>2008-02-13 (NB): Undid that edit – I don’t want the answer visible.</a:t>
            </a:r>
          </a:p>
        </p:txBody>
      </p:sp>
    </p:spTree>
    <p:extLst>
      <p:ext uri="{BB962C8B-B14F-4D97-AF65-F5344CB8AC3E}">
        <p14:creationId xmlns:p14="http://schemas.microsoft.com/office/powerpoint/2010/main" val="195601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9345A478-41FE-2344-8851-1DCAE9A0000D}" type="slidenum">
              <a:rPr lang="en-AU" altLang="sv-SE" sz="1300">
                <a:ea typeface="Arial" charset="0"/>
                <a:cs typeface="Arial" charset="0"/>
              </a:rPr>
              <a:pPr>
                <a:spcBef>
                  <a:spcPct val="0"/>
                </a:spcBef>
              </a:pPr>
              <a:t>3</a:t>
            </a:fld>
            <a:endParaRPr lang="en-AU" altLang="sv-SE" sz="1300">
              <a:ea typeface="Arial" charset="0"/>
              <a:cs typeface="Arial" charset="0"/>
            </a:endParaRPr>
          </a:p>
        </p:txBody>
      </p:sp>
      <p:sp>
        <p:nvSpPr>
          <p:cNvPr id="9219" name="Rectangle 2"/>
          <p:cNvSpPr>
            <a:spLocks noGrp="1" noRot="1" noChangeAspect="1" noChangeArrowheads="1" noTextEdit="1"/>
          </p:cNvSpPr>
          <p:nvPr>
            <p:ph type="sldImg"/>
          </p:nvPr>
        </p:nvSpPr>
        <p:spPr>
          <a:xfrm>
            <a:off x="992188" y="768350"/>
            <a:ext cx="5114925" cy="3836988"/>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 Quiz text expanded.</a:t>
            </a:r>
          </a:p>
          <a:p>
            <a:pPr eaLnBrk="1" hangingPunct="1"/>
            <a:r>
              <a:rPr lang="en-US" altLang="en-US"/>
              <a:t>2007-11-21 (GK): Quiz box removed.</a:t>
            </a:r>
            <a:endParaRPr lang="en-AU"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F3EBC7E0-4E97-FD4F-AF4B-82125D130179}" type="slidenum">
              <a:rPr lang="en-AU" altLang="sv-SE" sz="1300">
                <a:ea typeface="Arial" charset="0"/>
                <a:cs typeface="Arial" charset="0"/>
              </a:rPr>
              <a:pPr>
                <a:spcBef>
                  <a:spcPct val="0"/>
                </a:spcBef>
              </a:pPr>
              <a:t>32</a:t>
            </a:fld>
            <a:endParaRPr lang="en-AU" altLang="sv-SE" sz="1300">
              <a:ea typeface="Arial" charset="0"/>
              <a:cs typeface="Arial" charset="0"/>
            </a:endParaRPr>
          </a:p>
        </p:txBody>
      </p:sp>
      <p:sp>
        <p:nvSpPr>
          <p:cNvPr id="60419" name="Rectangle 2"/>
          <p:cNvSpPr>
            <a:spLocks noGrp="1" noRot="1" noChangeAspect="1" noChangeArrowheads="1" noTextEdit="1"/>
          </p:cNvSpPr>
          <p:nvPr>
            <p:ph type="sldImg"/>
          </p:nvPr>
        </p:nvSpPr>
        <p:spPr>
          <a:xfrm>
            <a:off x="992188" y="768350"/>
            <a:ext cx="5114925" cy="3836988"/>
          </a:xfrm>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8BEEA341-42E5-0246-918F-1AD591C6A00F}" type="slidenum">
              <a:rPr lang="en-AU" altLang="sv-SE" sz="1300">
                <a:ea typeface="Arial" charset="0"/>
                <a:cs typeface="Arial" charset="0"/>
              </a:rPr>
              <a:pPr>
                <a:spcBef>
                  <a:spcPct val="0"/>
                </a:spcBef>
              </a:pPr>
              <a:t>4</a:t>
            </a:fld>
            <a:endParaRPr lang="en-AU" altLang="sv-SE" sz="1300">
              <a:ea typeface="Arial" charset="0"/>
              <a:cs typeface="Arial" charset="0"/>
            </a:endParaRPr>
          </a:p>
        </p:txBody>
      </p:sp>
      <p:sp>
        <p:nvSpPr>
          <p:cNvPr id="11267" name="Rectangle 2"/>
          <p:cNvSpPr>
            <a:spLocks noGrp="1" noRot="1" noChangeAspect="1" noChangeArrowheads="1" noTextEdit="1"/>
          </p:cNvSpPr>
          <p:nvPr>
            <p:ph type="sldImg"/>
          </p:nvPr>
        </p:nvSpPr>
        <p:spPr>
          <a:xfrm>
            <a:off x="992188" y="768350"/>
            <a:ext cx="5114925" cy="3836988"/>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4025E69E-8506-C14D-9E6E-5262B29F8050}" type="slidenum">
              <a:rPr lang="en-AU" altLang="sv-SE" sz="1300">
                <a:ea typeface="Arial" charset="0"/>
                <a:cs typeface="Arial" charset="0"/>
              </a:rPr>
              <a:pPr>
                <a:spcBef>
                  <a:spcPct val="0"/>
                </a:spcBef>
              </a:pPr>
              <a:t>6</a:t>
            </a:fld>
            <a:endParaRPr lang="en-AU" altLang="sv-SE" sz="1300">
              <a:ea typeface="Arial" charset="0"/>
              <a:cs typeface="Arial" charset="0"/>
            </a:endParaRPr>
          </a:p>
        </p:txBody>
      </p:sp>
      <p:sp>
        <p:nvSpPr>
          <p:cNvPr id="14339" name="Rectangle 2"/>
          <p:cNvSpPr>
            <a:spLocks noGrp="1" noRot="1" noChangeAspect="1" noChangeArrowheads="1" noTextEdit="1"/>
          </p:cNvSpPr>
          <p:nvPr>
            <p:ph type="sldImg"/>
          </p:nvPr>
        </p:nvSpPr>
        <p:spPr>
          <a:xfrm>
            <a:off x="992188" y="768350"/>
            <a:ext cx="5114925" cy="38369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D82E3372-2B78-4646-A713-FC118073E05C}" type="slidenum">
              <a:rPr lang="en-AU" altLang="sv-SE" sz="1300">
                <a:ea typeface="Arial" charset="0"/>
                <a:cs typeface="Arial" charset="0"/>
              </a:rPr>
              <a:pPr>
                <a:spcBef>
                  <a:spcPct val="0"/>
                </a:spcBef>
              </a:pPr>
              <a:t>7</a:t>
            </a:fld>
            <a:endParaRPr lang="en-AU" altLang="sv-SE" sz="1300">
              <a:ea typeface="Arial" charset="0"/>
              <a:cs typeface="Arial" charset="0"/>
            </a:endParaRPr>
          </a:p>
        </p:txBody>
      </p:sp>
      <p:sp>
        <p:nvSpPr>
          <p:cNvPr id="16387" name="Rectangle 2"/>
          <p:cNvSpPr>
            <a:spLocks noGrp="1" noRot="1" noChangeAspect="1" noChangeArrowheads="1" noTextEdit="1"/>
          </p:cNvSpPr>
          <p:nvPr>
            <p:ph type="sldImg"/>
          </p:nvPr>
        </p:nvSpPr>
        <p:spPr>
          <a:xfrm>
            <a:off x="992188" y="768350"/>
            <a:ext cx="5114925" cy="3836988"/>
          </a:xfrm>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2007-11-21 (GK): “gotten” changed to “achieved”.</a:t>
            </a:r>
            <a:endParaRPr lang="en-AU"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15A39446-B5F5-614A-8505-9F125E18F0DC}" type="slidenum">
              <a:rPr lang="en-AU" altLang="sv-SE" sz="1300">
                <a:ea typeface="Arial" charset="0"/>
                <a:cs typeface="Arial" charset="0"/>
              </a:rPr>
              <a:pPr>
                <a:spcBef>
                  <a:spcPct val="0"/>
                </a:spcBef>
              </a:pPr>
              <a:t>8</a:t>
            </a:fld>
            <a:endParaRPr lang="en-AU" altLang="sv-SE" sz="1300">
              <a:ea typeface="Arial" charset="0"/>
              <a:cs typeface="Arial" charset="0"/>
            </a:endParaRPr>
          </a:p>
        </p:txBody>
      </p:sp>
      <p:sp>
        <p:nvSpPr>
          <p:cNvPr id="18435" name="Rectangle 2"/>
          <p:cNvSpPr>
            <a:spLocks noGrp="1" noRot="1" noChangeAspect="1" noChangeArrowheads="1" noTextEdit="1"/>
          </p:cNvSpPr>
          <p:nvPr>
            <p:ph type="sldImg"/>
          </p:nvPr>
        </p:nvSpPr>
        <p:spPr>
          <a:xfrm>
            <a:off x="992188" y="768350"/>
            <a:ext cx="5114925" cy="3836988"/>
          </a:xfrm>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6E4840C8-A900-A243-B7E4-82F5F975AB73}" type="slidenum">
              <a:rPr lang="en-AU" altLang="sv-SE" sz="1300">
                <a:ea typeface="Arial" charset="0"/>
                <a:cs typeface="Arial" charset="0"/>
              </a:rPr>
              <a:pPr>
                <a:spcBef>
                  <a:spcPct val="0"/>
                </a:spcBef>
              </a:pPr>
              <a:t>10</a:t>
            </a:fld>
            <a:endParaRPr lang="en-AU" altLang="sv-SE" sz="1300">
              <a:ea typeface="Arial" charset="0"/>
              <a:cs typeface="Arial" charset="0"/>
            </a:endParaRPr>
          </a:p>
        </p:txBody>
      </p:sp>
      <p:sp>
        <p:nvSpPr>
          <p:cNvPr id="21507" name="Rectangle 2"/>
          <p:cNvSpPr>
            <a:spLocks noGrp="1" noRot="1" noChangeAspect="1" noChangeArrowheads="1" noTextEdit="1"/>
          </p:cNvSpPr>
          <p:nvPr>
            <p:ph type="sldImg"/>
          </p:nvPr>
        </p:nvSpPr>
        <p:spPr>
          <a:xfrm>
            <a:off x="992188" y="768350"/>
            <a:ext cx="5114925" cy="3836988"/>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2007-11-21 (GK): “parent” changed to “referenced”.   “child” deleted.</a:t>
            </a:r>
            <a:endParaRPr lang="en-AU"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3B304708-4FF9-B942-BDDF-5533E575A251}" type="slidenum">
              <a:rPr lang="en-AU" altLang="sv-SE" sz="1300">
                <a:ea typeface="Arial" charset="0"/>
                <a:cs typeface="Arial" charset="0"/>
              </a:rPr>
              <a:pPr>
                <a:spcBef>
                  <a:spcPct val="0"/>
                </a:spcBef>
              </a:pPr>
              <a:t>11</a:t>
            </a:fld>
            <a:endParaRPr lang="en-AU" altLang="sv-SE" sz="1300">
              <a:ea typeface="Arial" charset="0"/>
              <a:cs typeface="Arial" charset="0"/>
            </a:endParaRPr>
          </a:p>
        </p:txBody>
      </p:sp>
      <p:sp>
        <p:nvSpPr>
          <p:cNvPr id="23555" name="Rectangle 2"/>
          <p:cNvSpPr>
            <a:spLocks noGrp="1" noRot="1" noChangeAspect="1" noChangeArrowheads="1" noTextEdit="1"/>
          </p:cNvSpPr>
          <p:nvPr>
            <p:ph type="sldImg"/>
          </p:nvPr>
        </p:nvSpPr>
        <p:spPr>
          <a:xfrm>
            <a:off x="992188" y="768350"/>
            <a:ext cx="5114925" cy="3836988"/>
          </a:xfrm>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2007-11-21 (GK): “</a:t>
            </a:r>
            <a:r>
              <a:rPr lang="en-US" altLang="en-US" dirty="0" err="1"/>
              <a:t>existance</a:t>
            </a:r>
            <a:r>
              <a:rPr lang="en-US" altLang="en-US" dirty="0"/>
              <a:t>” changed to “existence”.  “parent” changed to “referenced”.   “child” changed to “referencing” and “referencing row”.</a:t>
            </a:r>
            <a:endParaRPr lang="en-AU"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spcBef>
                <a:spcPct val="0"/>
              </a:spcBef>
            </a:pPr>
            <a:fld id="{AD5D4C77-19D4-C341-B9B4-ECEEE277FD5F}" type="slidenum">
              <a:rPr lang="en-AU" altLang="sv-SE" sz="1300">
                <a:ea typeface="Arial" charset="0"/>
                <a:cs typeface="Arial" charset="0"/>
              </a:rPr>
              <a:pPr>
                <a:spcBef>
                  <a:spcPct val="0"/>
                </a:spcBef>
              </a:pPr>
              <a:t>12</a:t>
            </a:fld>
            <a:endParaRPr lang="en-AU" altLang="sv-SE" sz="1300">
              <a:ea typeface="Arial" charset="0"/>
              <a:cs typeface="Arial" charset="0"/>
            </a:endParaRPr>
          </a:p>
        </p:txBody>
      </p:sp>
      <p:sp>
        <p:nvSpPr>
          <p:cNvPr id="25603" name="Rectangle 2"/>
          <p:cNvSpPr>
            <a:spLocks noGrp="1" noRot="1" noChangeAspect="1" noChangeArrowheads="1" noTextEdit="1"/>
          </p:cNvSpPr>
          <p:nvPr>
            <p:ph type="sldImg"/>
          </p:nvPr>
        </p:nvSpPr>
        <p:spPr>
          <a:xfrm>
            <a:off x="992188" y="768350"/>
            <a:ext cx="5114925" cy="3836988"/>
          </a:xfrm>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2007-11-21 (GK): Modified to make clear that it is the tuples in the referenced relations that are modified.</a:t>
            </a:r>
          </a:p>
          <a:p>
            <a:pPr eaLnBrk="1" hangingPunct="1"/>
            <a:r>
              <a:rPr lang="en-US" altLang="en-US"/>
              <a:t>2008-11-20 (GK): “Rooms.room” changed to “Rooms.name”.</a:t>
            </a:r>
            <a:endParaRPr lang="en-AU"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71C350D3-C859-664B-9C06-9822F65F86F1}" type="slidenum">
              <a:rPr lang="sv-SE" altLang="sv-SE"/>
              <a:pPr>
                <a:defRPr/>
              </a:pPr>
              <a:t>‹Nr.›</a:t>
            </a:fld>
            <a:endParaRPr lang="sv-SE" altLang="sv-SE"/>
          </a:p>
        </p:txBody>
      </p:sp>
    </p:spTree>
    <p:extLst>
      <p:ext uri="{BB962C8B-B14F-4D97-AF65-F5344CB8AC3E}">
        <p14:creationId xmlns:p14="http://schemas.microsoft.com/office/powerpoint/2010/main" val="195535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EC5B6CF7-F00D-E94A-BFAF-31DDBB3CE991}" type="slidenum">
              <a:rPr lang="sv-SE" altLang="sv-SE"/>
              <a:pPr>
                <a:defRPr/>
              </a:pPr>
              <a:t>‹Nr.›</a:t>
            </a:fld>
            <a:endParaRPr lang="sv-SE" altLang="sv-SE"/>
          </a:p>
        </p:txBody>
      </p:sp>
    </p:spTree>
    <p:extLst>
      <p:ext uri="{BB962C8B-B14F-4D97-AF65-F5344CB8AC3E}">
        <p14:creationId xmlns:p14="http://schemas.microsoft.com/office/powerpoint/2010/main" val="1150659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F689519C-B4A0-8D43-B5A7-AB3ACF56142D}" type="slidenum">
              <a:rPr lang="sv-SE" altLang="sv-SE"/>
              <a:pPr>
                <a:defRPr/>
              </a:pPr>
              <a:t>‹Nr.›</a:t>
            </a:fld>
            <a:endParaRPr lang="sv-SE" altLang="sv-SE"/>
          </a:p>
        </p:txBody>
      </p:sp>
    </p:spTree>
    <p:extLst>
      <p:ext uri="{BB962C8B-B14F-4D97-AF65-F5344CB8AC3E}">
        <p14:creationId xmlns:p14="http://schemas.microsoft.com/office/powerpoint/2010/main" val="104377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3438A849-F393-994A-ADFA-86E0828B0D75}" type="slidenum">
              <a:rPr lang="sv-SE" altLang="sv-SE"/>
              <a:pPr>
                <a:defRPr/>
              </a:pPr>
              <a:t>‹Nr.›</a:t>
            </a:fld>
            <a:endParaRPr lang="sv-SE" altLang="sv-SE"/>
          </a:p>
        </p:txBody>
      </p:sp>
    </p:spTree>
    <p:extLst>
      <p:ext uri="{BB962C8B-B14F-4D97-AF65-F5344CB8AC3E}">
        <p14:creationId xmlns:p14="http://schemas.microsoft.com/office/powerpoint/2010/main" val="695352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EE9872FB-4746-6949-9ECE-084FEF8DD510}" type="slidenum">
              <a:rPr lang="sv-SE" altLang="sv-SE"/>
              <a:pPr>
                <a:defRPr/>
              </a:pPr>
              <a:t>‹Nr.›</a:t>
            </a:fld>
            <a:endParaRPr lang="sv-SE" altLang="sv-SE"/>
          </a:p>
        </p:txBody>
      </p:sp>
    </p:spTree>
    <p:extLst>
      <p:ext uri="{BB962C8B-B14F-4D97-AF65-F5344CB8AC3E}">
        <p14:creationId xmlns:p14="http://schemas.microsoft.com/office/powerpoint/2010/main" val="181393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29325DBD-75CC-A746-845B-020611D950C6}" type="slidenum">
              <a:rPr lang="sv-SE" altLang="sv-SE"/>
              <a:pPr>
                <a:defRPr/>
              </a:pPr>
              <a:t>‹Nr.›</a:t>
            </a:fld>
            <a:endParaRPr lang="sv-SE" altLang="sv-SE"/>
          </a:p>
        </p:txBody>
      </p:sp>
    </p:spTree>
    <p:extLst>
      <p:ext uri="{BB962C8B-B14F-4D97-AF65-F5344CB8AC3E}">
        <p14:creationId xmlns:p14="http://schemas.microsoft.com/office/powerpoint/2010/main" val="1397309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endParaRPr lang="sv-SE"/>
          </a:p>
        </p:txBody>
      </p:sp>
      <p:sp>
        <p:nvSpPr>
          <p:cNvPr id="8" name="Rectangle 5"/>
          <p:cNvSpPr>
            <a:spLocks noGrp="1" noChangeArrowheads="1"/>
          </p:cNvSpPr>
          <p:nvPr>
            <p:ph type="ftr" sz="quarter" idx="11"/>
          </p:nvPr>
        </p:nvSpPr>
        <p:spPr>
          <a:ln/>
        </p:spPr>
        <p:txBody>
          <a:bodyPr/>
          <a:lstStyle>
            <a:lvl1pPr>
              <a:defRPr/>
            </a:lvl1pPr>
          </a:lstStyle>
          <a:p>
            <a:pPr>
              <a:defRPr/>
            </a:pPr>
            <a:endParaRPr lang="sv-SE"/>
          </a:p>
        </p:txBody>
      </p:sp>
      <p:sp>
        <p:nvSpPr>
          <p:cNvPr id="9" name="Rectangle 6"/>
          <p:cNvSpPr>
            <a:spLocks noGrp="1" noChangeArrowheads="1"/>
          </p:cNvSpPr>
          <p:nvPr>
            <p:ph type="sldNum" sz="quarter" idx="12"/>
          </p:nvPr>
        </p:nvSpPr>
        <p:spPr>
          <a:ln/>
        </p:spPr>
        <p:txBody>
          <a:bodyPr/>
          <a:lstStyle>
            <a:lvl1pPr>
              <a:defRPr/>
            </a:lvl1pPr>
          </a:lstStyle>
          <a:p>
            <a:pPr>
              <a:defRPr/>
            </a:pPr>
            <a:fld id="{F7C3F7AF-CBF6-0C48-B277-D57501E9FF7D}" type="slidenum">
              <a:rPr lang="sv-SE" altLang="sv-SE"/>
              <a:pPr>
                <a:defRPr/>
              </a:pPr>
              <a:t>‹Nr.›</a:t>
            </a:fld>
            <a:endParaRPr lang="sv-SE" altLang="sv-SE"/>
          </a:p>
        </p:txBody>
      </p:sp>
    </p:spTree>
    <p:extLst>
      <p:ext uri="{BB962C8B-B14F-4D97-AF65-F5344CB8AC3E}">
        <p14:creationId xmlns:p14="http://schemas.microsoft.com/office/powerpoint/2010/main" val="1851489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endParaRPr lang="sv-SE"/>
          </a:p>
        </p:txBody>
      </p:sp>
      <p:sp>
        <p:nvSpPr>
          <p:cNvPr id="4" name="Rectangle 5"/>
          <p:cNvSpPr>
            <a:spLocks noGrp="1" noChangeArrowheads="1"/>
          </p:cNvSpPr>
          <p:nvPr>
            <p:ph type="ftr" sz="quarter" idx="11"/>
          </p:nvPr>
        </p:nvSpPr>
        <p:spPr>
          <a:ln/>
        </p:spPr>
        <p:txBody>
          <a:bodyPr/>
          <a:lstStyle>
            <a:lvl1pPr>
              <a:defRPr/>
            </a:lvl1pPr>
          </a:lstStyle>
          <a:p>
            <a:pPr>
              <a:defRPr/>
            </a:pPr>
            <a:endParaRPr lang="sv-SE"/>
          </a:p>
        </p:txBody>
      </p:sp>
      <p:sp>
        <p:nvSpPr>
          <p:cNvPr id="5" name="Rectangle 6"/>
          <p:cNvSpPr>
            <a:spLocks noGrp="1" noChangeArrowheads="1"/>
          </p:cNvSpPr>
          <p:nvPr>
            <p:ph type="sldNum" sz="quarter" idx="12"/>
          </p:nvPr>
        </p:nvSpPr>
        <p:spPr>
          <a:ln/>
        </p:spPr>
        <p:txBody>
          <a:bodyPr/>
          <a:lstStyle>
            <a:lvl1pPr>
              <a:defRPr/>
            </a:lvl1pPr>
          </a:lstStyle>
          <a:p>
            <a:pPr>
              <a:defRPr/>
            </a:pPr>
            <a:fld id="{5D3CA9A6-ABA6-E649-AAF8-E8C072046ACA}" type="slidenum">
              <a:rPr lang="sv-SE" altLang="sv-SE"/>
              <a:pPr>
                <a:defRPr/>
              </a:pPr>
              <a:t>‹Nr.›</a:t>
            </a:fld>
            <a:endParaRPr lang="sv-SE" altLang="sv-SE"/>
          </a:p>
        </p:txBody>
      </p:sp>
    </p:spTree>
    <p:extLst>
      <p:ext uri="{BB962C8B-B14F-4D97-AF65-F5344CB8AC3E}">
        <p14:creationId xmlns:p14="http://schemas.microsoft.com/office/powerpoint/2010/main" val="954200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p>
        </p:txBody>
      </p:sp>
      <p:sp>
        <p:nvSpPr>
          <p:cNvPr id="4" name="Rectangle 6"/>
          <p:cNvSpPr>
            <a:spLocks noGrp="1" noChangeArrowheads="1"/>
          </p:cNvSpPr>
          <p:nvPr>
            <p:ph type="sldNum" sz="quarter" idx="12"/>
          </p:nvPr>
        </p:nvSpPr>
        <p:spPr>
          <a:ln/>
        </p:spPr>
        <p:txBody>
          <a:bodyPr/>
          <a:lstStyle>
            <a:lvl1pPr>
              <a:defRPr/>
            </a:lvl1pPr>
          </a:lstStyle>
          <a:p>
            <a:pPr>
              <a:defRPr/>
            </a:pPr>
            <a:fld id="{60321769-70A3-4F40-AB20-0E5F9B9C6AB5}" type="slidenum">
              <a:rPr lang="sv-SE" altLang="sv-SE"/>
              <a:pPr>
                <a:defRPr/>
              </a:pPr>
              <a:t>‹Nr.›</a:t>
            </a:fld>
            <a:endParaRPr lang="sv-SE" altLang="sv-SE"/>
          </a:p>
        </p:txBody>
      </p:sp>
    </p:spTree>
    <p:extLst>
      <p:ext uri="{BB962C8B-B14F-4D97-AF65-F5344CB8AC3E}">
        <p14:creationId xmlns:p14="http://schemas.microsoft.com/office/powerpoint/2010/main" val="198057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580E1BDA-4493-444D-B64A-E10F116A47A0}" type="slidenum">
              <a:rPr lang="sv-SE" altLang="sv-SE"/>
              <a:pPr>
                <a:defRPr/>
              </a:pPr>
              <a:t>‹Nr.›</a:t>
            </a:fld>
            <a:endParaRPr lang="sv-SE" altLang="sv-SE"/>
          </a:p>
        </p:txBody>
      </p:sp>
    </p:spTree>
    <p:extLst>
      <p:ext uri="{BB962C8B-B14F-4D97-AF65-F5344CB8AC3E}">
        <p14:creationId xmlns:p14="http://schemas.microsoft.com/office/powerpoint/2010/main" val="1458621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FD3D2B4B-6BCF-3442-ABDC-50D285D65405}" type="slidenum">
              <a:rPr lang="sv-SE" altLang="sv-SE"/>
              <a:pPr>
                <a:defRPr/>
              </a:pPr>
              <a:t>‹Nr.›</a:t>
            </a:fld>
            <a:endParaRPr lang="sv-SE" altLang="sv-SE"/>
          </a:p>
        </p:txBody>
      </p:sp>
    </p:spTree>
    <p:extLst>
      <p:ext uri="{BB962C8B-B14F-4D97-AF65-F5344CB8AC3E}">
        <p14:creationId xmlns:p14="http://schemas.microsoft.com/office/powerpoint/2010/main" val="15242745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sv-SE" altLang="en-US"/>
              <a:t>Klicka här för att ändra format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sv-SE" altLang="en-US"/>
              <a:t>Klicka här för att ändra format på bakgrundstexten</a:t>
            </a:r>
          </a:p>
          <a:p>
            <a:pPr lvl="1"/>
            <a:r>
              <a:rPr lang="sv-SE" altLang="en-US"/>
              <a:t>Nivå två</a:t>
            </a:r>
          </a:p>
          <a:p>
            <a:pPr lvl="2"/>
            <a:r>
              <a:rPr lang="sv-SE" altLang="en-US"/>
              <a:t>Nivå tre</a:t>
            </a:r>
          </a:p>
          <a:p>
            <a:pPr lvl="3"/>
            <a:r>
              <a:rPr lang="sv-SE" altLang="en-US"/>
              <a:t>Nivå fyra</a:t>
            </a:r>
          </a:p>
          <a:p>
            <a:pPr lvl="4"/>
            <a:r>
              <a:rPr lang="sv-SE" altLang="en-US"/>
              <a:t>Nivå fem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mn-ea"/>
                <a:cs typeface="+mn-cs"/>
              </a:defRPr>
            </a:lvl1pPr>
          </a:lstStyle>
          <a:p>
            <a:pPr>
              <a:defRPr/>
            </a:pPr>
            <a:endParaRPr lang="sv-S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mn-ea"/>
                <a:cs typeface="+mn-cs"/>
              </a:defRPr>
            </a:lvl1pPr>
          </a:lstStyle>
          <a:p>
            <a:pPr>
              <a:defRPr/>
            </a:pPr>
            <a:endParaRPr lang="sv-S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ea typeface="+mn-ea"/>
                <a:cs typeface="Arial" panose="020B0604020202020204" pitchFamily="34" charset="0"/>
              </a:defRPr>
            </a:lvl1pPr>
          </a:lstStyle>
          <a:p>
            <a:pPr>
              <a:defRPr/>
            </a:pPr>
            <a:fld id="{B602DA13-8A79-6E49-AFD0-8F27BEB2F6D0}" type="slidenum">
              <a:rPr lang="sv-SE" altLang="sv-SE"/>
              <a:pPr>
                <a:defRPr/>
              </a:pPr>
              <a:t>‹Nr.›</a:t>
            </a:fld>
            <a:endParaRPr lang="sv-SE" alt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sv-SE" altLang="en-US"/>
              <a:t>Database </a:t>
            </a:r>
            <a:r>
              <a:rPr lang="sv-SE" altLang="en-US">
                <a:solidFill>
                  <a:schemeClr val="folHlink"/>
                </a:solidFill>
              </a:rPr>
              <a:t>Construction</a:t>
            </a:r>
            <a:r>
              <a:rPr lang="sv-SE" altLang="en-US">
                <a:solidFill>
                  <a:schemeClr val="tx1"/>
                </a:solidFill>
              </a:rPr>
              <a:t/>
            </a:r>
            <a:br>
              <a:rPr lang="sv-SE" altLang="en-US">
                <a:solidFill>
                  <a:schemeClr val="tx1"/>
                </a:solidFill>
              </a:rPr>
            </a:br>
            <a:r>
              <a:rPr lang="sv-SE" altLang="en-US">
                <a:solidFill>
                  <a:schemeClr val="tx1"/>
                </a:solidFill>
              </a:rPr>
              <a:t>(and </a:t>
            </a:r>
            <a:r>
              <a:rPr lang="sv-SE" altLang="en-US">
                <a:solidFill>
                  <a:srgbClr val="FF0000"/>
                </a:solidFill>
              </a:rPr>
              <a:t>Usage</a:t>
            </a:r>
            <a:r>
              <a:rPr lang="sv-SE" altLang="en-US">
                <a:solidFill>
                  <a:schemeClr val="tx1"/>
                </a:solidFill>
              </a:rPr>
              <a:t>)</a:t>
            </a:r>
          </a:p>
        </p:txBody>
      </p:sp>
      <p:sp>
        <p:nvSpPr>
          <p:cNvPr id="4099" name="Rectangle 3"/>
          <p:cNvSpPr>
            <a:spLocks noGrp="1" noChangeArrowheads="1"/>
          </p:cNvSpPr>
          <p:nvPr>
            <p:ph type="subTitle" idx="1"/>
          </p:nvPr>
        </p:nvSpPr>
        <p:spPr>
          <a:xfrm>
            <a:off x="755650" y="3886200"/>
            <a:ext cx="7848600" cy="1752600"/>
          </a:xfrm>
        </p:spPr>
        <p:txBody>
          <a:bodyPr/>
          <a:lstStyle/>
          <a:p>
            <a:pPr eaLnBrk="1" hangingPunct="1"/>
            <a:r>
              <a:rPr lang="sv-SE" altLang="en-US"/>
              <a:t>More on Modifications and Table Creation</a:t>
            </a:r>
          </a:p>
          <a:p>
            <a:pPr eaLnBrk="1" hangingPunct="1"/>
            <a:r>
              <a:rPr lang="sv-SE" altLang="en-US"/>
              <a:t>Assertions</a:t>
            </a:r>
          </a:p>
          <a:p>
            <a:pPr eaLnBrk="1" hangingPunct="1"/>
            <a:r>
              <a:rPr lang="sv-SE" altLang="en-US"/>
              <a:t>Triggers</a:t>
            </a:r>
          </a:p>
        </p:txBody>
      </p:sp>
      <p:sp>
        <p:nvSpPr>
          <p:cNvPr id="4" name="TextBox 3"/>
          <p:cNvSpPr txBox="1"/>
          <p:nvPr/>
        </p:nvSpPr>
        <p:spPr>
          <a:xfrm>
            <a:off x="7740352" y="116632"/>
            <a:ext cx="1274708" cy="369332"/>
          </a:xfrm>
          <a:prstGeom prst="rect">
            <a:avLst/>
          </a:prstGeom>
          <a:solidFill>
            <a:schemeClr val="accent5">
              <a:lumMod val="90000"/>
            </a:schemeClr>
          </a:solidFill>
        </p:spPr>
        <p:txBody>
          <a:bodyPr wrap="none" rtlCol="0">
            <a:spAutoFit/>
          </a:bodyPr>
          <a:lstStyle/>
          <a:p>
            <a:r>
              <a:rPr lang="en-US" b="0" dirty="0" smtClean="0"/>
              <a:t>Lecture </a:t>
            </a:r>
            <a:r>
              <a:rPr lang="en-US" b="0" dirty="0" smtClean="0"/>
              <a:t>10</a:t>
            </a:r>
            <a:endParaRPr lang="en-US"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sv-SE" altLang="en-US"/>
              <a:t>Cascading</a:t>
            </a:r>
          </a:p>
        </p:txBody>
      </p:sp>
      <p:sp>
        <p:nvSpPr>
          <p:cNvPr id="20483" name="Rectangle 3"/>
          <p:cNvSpPr>
            <a:spLocks noGrp="1" noChangeArrowheads="1"/>
          </p:cNvSpPr>
          <p:nvPr>
            <p:ph type="body" idx="1"/>
          </p:nvPr>
        </p:nvSpPr>
        <p:spPr/>
        <p:txBody>
          <a:bodyPr/>
          <a:lstStyle/>
          <a:p>
            <a:pPr eaLnBrk="1" hangingPunct="1"/>
            <a:r>
              <a:rPr lang="sv-SE" altLang="en-US" dirty="0" err="1"/>
              <a:t>Cascading</a:t>
            </a:r>
            <a:r>
              <a:rPr lang="sv-SE" altLang="en-US" dirty="0"/>
              <a:t>: </a:t>
            </a:r>
            <a:r>
              <a:rPr lang="sv-SE" altLang="en-US" dirty="0" err="1"/>
              <a:t>When</a:t>
            </a:r>
            <a:r>
              <a:rPr lang="sv-SE" altLang="en-US" dirty="0"/>
              <a:t> the </a:t>
            </a:r>
            <a:r>
              <a:rPr lang="sv-SE" altLang="en-US" dirty="0" err="1"/>
              <a:t>referenced</a:t>
            </a:r>
            <a:r>
              <a:rPr lang="sv-SE" altLang="en-US" dirty="0"/>
              <a:t> </a:t>
            </a:r>
            <a:r>
              <a:rPr lang="sv-SE" altLang="en-US" dirty="0" err="1"/>
              <a:t>row</a:t>
            </a:r>
            <a:r>
              <a:rPr lang="sv-SE" altLang="en-US" dirty="0"/>
              <a:t> is </a:t>
            </a:r>
            <a:r>
              <a:rPr lang="sv-SE" altLang="en-US" dirty="0" err="1"/>
              <a:t>deleted</a:t>
            </a:r>
            <a:r>
              <a:rPr lang="sv-SE" altLang="en-US" dirty="0"/>
              <a:t>/</a:t>
            </a:r>
            <a:r>
              <a:rPr lang="sv-SE" altLang="en-US" dirty="0" err="1"/>
              <a:t>updated</a:t>
            </a:r>
            <a:r>
              <a:rPr lang="sv-SE" altLang="en-US" dirty="0"/>
              <a:t>, </a:t>
            </a:r>
            <a:r>
              <a:rPr lang="sv-SE" altLang="en-US" dirty="0" err="1"/>
              <a:t>also</a:t>
            </a:r>
            <a:r>
              <a:rPr lang="sv-SE" altLang="en-US" dirty="0"/>
              <a:t> </a:t>
            </a:r>
            <a:r>
              <a:rPr lang="sv-SE" altLang="en-US" dirty="0" err="1"/>
              <a:t>delete</a:t>
            </a:r>
            <a:r>
              <a:rPr lang="sv-SE" altLang="en-US" dirty="0"/>
              <a:t>/</a:t>
            </a:r>
            <a:r>
              <a:rPr lang="sv-SE" altLang="en-US" dirty="0" err="1"/>
              <a:t>update</a:t>
            </a:r>
            <a:r>
              <a:rPr lang="sv-SE" altLang="en-US" dirty="0"/>
              <a:t> </a:t>
            </a:r>
            <a:r>
              <a:rPr lang="sv-SE" altLang="en-US" dirty="0" err="1"/>
              <a:t>any</a:t>
            </a:r>
            <a:r>
              <a:rPr lang="sv-SE" altLang="en-US" dirty="0"/>
              <a:t> </a:t>
            </a:r>
            <a:r>
              <a:rPr lang="sv-SE" altLang="en-US" dirty="0" err="1"/>
              <a:t>rows</a:t>
            </a:r>
            <a:r>
              <a:rPr lang="sv-SE" altLang="en-US" dirty="0"/>
              <a:t> </a:t>
            </a:r>
            <a:r>
              <a:rPr lang="sv-SE" altLang="en-US" dirty="0" err="1"/>
              <a:t>that</a:t>
            </a:r>
            <a:r>
              <a:rPr lang="sv-SE" altLang="en-US" dirty="0"/>
              <a:t> </a:t>
            </a:r>
            <a:r>
              <a:rPr lang="sv-SE" altLang="en-US" dirty="0" err="1"/>
              <a:t>refer</a:t>
            </a:r>
            <a:r>
              <a:rPr lang="sv-SE" altLang="en-US" dirty="0"/>
              <a:t> to it.</a:t>
            </a:r>
          </a:p>
          <a:p>
            <a:pPr lvl="1" eaLnBrk="1" hangingPunct="1"/>
            <a:r>
              <a:rPr lang="sv-SE" altLang="en-US" dirty="0" err="1"/>
              <a:t>Typically</a:t>
            </a:r>
            <a:r>
              <a:rPr lang="sv-SE" altLang="en-US" dirty="0"/>
              <a:t> </a:t>
            </a:r>
            <a:r>
              <a:rPr lang="sv-SE" altLang="en-US" dirty="0" err="1"/>
              <a:t>used</a:t>
            </a:r>
            <a:r>
              <a:rPr lang="sv-SE" altLang="en-US" dirty="0"/>
              <a:t> for ”parts </a:t>
            </a:r>
            <a:r>
              <a:rPr lang="sv-SE" altLang="en-US" dirty="0" err="1"/>
              <a:t>of</a:t>
            </a:r>
            <a:r>
              <a:rPr lang="sv-SE" altLang="en-US" dirty="0"/>
              <a:t> a </a:t>
            </a:r>
            <a:r>
              <a:rPr lang="sv-SE" altLang="en-US" dirty="0" err="1"/>
              <a:t>whole</a:t>
            </a:r>
            <a:r>
              <a:rPr lang="sv-SE" altLang="en-US" dirty="0"/>
              <a:t>”.</a:t>
            </a:r>
          </a:p>
          <a:p>
            <a:pPr lvl="1" eaLnBrk="1" hangingPunct="1"/>
            <a:r>
              <a:rPr lang="sv-SE" altLang="en-US" dirty="0"/>
              <a:t>Set </a:t>
            </a:r>
            <a:r>
              <a:rPr lang="sv-SE" altLang="en-US" dirty="0" err="1"/>
              <a:t>using</a:t>
            </a:r>
            <a:r>
              <a:rPr lang="sv-SE" altLang="en-US" dirty="0"/>
              <a:t> ON [DELETE|UPDATE] CASCADE</a:t>
            </a:r>
          </a:p>
          <a:p>
            <a:pPr eaLnBrk="1" hangingPunct="1"/>
            <a:endParaRPr lang="sv-SE" altLang="en-US" dirty="0"/>
          </a:p>
        </p:txBody>
      </p:sp>
      <p:sp>
        <p:nvSpPr>
          <p:cNvPr id="20484" name="Text Box 4"/>
          <p:cNvSpPr txBox="1">
            <a:spLocks noChangeArrowheads="1"/>
          </p:cNvSpPr>
          <p:nvPr/>
        </p:nvSpPr>
        <p:spPr bwMode="auto">
          <a:xfrm>
            <a:off x="1476375" y="4292600"/>
            <a:ext cx="6734175"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b="1" dirty="0">
                <a:latin typeface="Courier New" charset="0"/>
              </a:rPr>
              <a:t>CREATE TABLE </a:t>
            </a:r>
            <a:r>
              <a:rPr lang="sv-SE" altLang="en-US" sz="1800" b="1" dirty="0" err="1">
                <a:latin typeface="Courier New" charset="0"/>
              </a:rPr>
              <a:t>GivenCourses</a:t>
            </a:r>
            <a:r>
              <a:rPr lang="sv-SE" altLang="en-US" sz="1800" b="1" dirty="0">
                <a:latin typeface="Courier New" charset="0"/>
              </a:rPr>
              <a:t> (</a:t>
            </a:r>
            <a:br>
              <a:rPr lang="sv-SE" altLang="en-US" sz="1800" b="1" dirty="0">
                <a:latin typeface="Courier New" charset="0"/>
              </a:rPr>
            </a:br>
            <a:r>
              <a:rPr lang="sv-SE" altLang="en-US" sz="1800" b="1" dirty="0">
                <a:latin typeface="Courier New" charset="0"/>
              </a:rPr>
              <a:t>  </a:t>
            </a:r>
            <a:r>
              <a:rPr lang="sv-SE" altLang="en-US" sz="1800" b="1" dirty="0" err="1">
                <a:latin typeface="Courier New" charset="0"/>
              </a:rPr>
              <a:t>course</a:t>
            </a:r>
            <a:r>
              <a:rPr lang="sv-SE" altLang="en-US" sz="1800" b="1" dirty="0">
                <a:latin typeface="Courier New" charset="0"/>
              </a:rPr>
              <a:t> CHAR(6),</a:t>
            </a:r>
            <a:br>
              <a:rPr lang="sv-SE" altLang="en-US" sz="1800" b="1" dirty="0">
                <a:latin typeface="Courier New" charset="0"/>
              </a:rPr>
            </a:br>
            <a:r>
              <a:rPr lang="sv-SE" altLang="en-US" sz="1800" b="1" dirty="0">
                <a:latin typeface="Courier New" charset="0"/>
              </a:rPr>
              <a:t>  CONSTRAINT </a:t>
            </a:r>
            <a:r>
              <a:rPr lang="sv-SE" altLang="en-US" sz="1800" b="1" dirty="0" err="1">
                <a:latin typeface="Courier New" charset="0"/>
              </a:rPr>
              <a:t>CourseExists</a:t>
            </a:r>
            <a:r>
              <a:rPr lang="sv-SE" altLang="en-US" sz="1800" b="1" dirty="0">
                <a:latin typeface="Courier New" charset="0"/>
              </a:rPr>
              <a:t/>
            </a:r>
            <a:br>
              <a:rPr lang="sv-SE" altLang="en-US" sz="1800" b="1" dirty="0">
                <a:latin typeface="Courier New" charset="0"/>
              </a:rPr>
            </a:br>
            <a:r>
              <a:rPr lang="sv-SE" altLang="en-US" sz="1800" b="1" dirty="0">
                <a:latin typeface="Courier New" charset="0"/>
              </a:rPr>
              <a:t>    FOREIGN KEY </a:t>
            </a:r>
            <a:r>
              <a:rPr lang="sv-SE" altLang="en-US" sz="1800" b="1" dirty="0" err="1">
                <a:latin typeface="Courier New" charset="0"/>
              </a:rPr>
              <a:t>course</a:t>
            </a:r>
            <a:r>
              <a:rPr lang="sv-SE" altLang="en-US" sz="1800" b="1" dirty="0">
                <a:latin typeface="Courier New" charset="0"/>
              </a:rPr>
              <a:t> REFERENCES Courses(</a:t>
            </a:r>
            <a:r>
              <a:rPr lang="sv-SE" altLang="en-US" sz="1800" b="1" dirty="0" err="1">
                <a:latin typeface="Courier New" charset="0"/>
              </a:rPr>
              <a:t>code</a:t>
            </a:r>
            <a:r>
              <a:rPr lang="sv-SE" altLang="en-US" sz="1800" b="1" dirty="0">
                <a:latin typeface="Courier New" charset="0"/>
              </a:rPr>
              <a:t>)</a:t>
            </a:r>
            <a:br>
              <a:rPr lang="sv-SE" altLang="en-US" sz="1800" b="1" dirty="0">
                <a:latin typeface="Courier New" charset="0"/>
              </a:rPr>
            </a:br>
            <a:r>
              <a:rPr lang="sv-SE" altLang="en-US" sz="1800" b="1" dirty="0">
                <a:latin typeface="Courier New" charset="0"/>
              </a:rPr>
              <a:t>      ON DELETE CASCADE</a:t>
            </a:r>
            <a:br>
              <a:rPr lang="sv-SE" altLang="en-US" sz="1800" b="1" dirty="0">
                <a:latin typeface="Courier New" charset="0"/>
              </a:rPr>
            </a:br>
            <a:r>
              <a:rPr lang="sv-SE" altLang="en-US" sz="1800" b="1" dirty="0">
                <a:latin typeface="Courier New" charset="0"/>
              </a:rPr>
              <a:t>      ON UPDATE CASCADE</a:t>
            </a:r>
            <a:br>
              <a:rPr lang="sv-SE" altLang="en-US" sz="1800" b="1" dirty="0">
                <a:latin typeface="Courier New" charset="0"/>
              </a:rPr>
            </a:br>
            <a:r>
              <a:rPr lang="sv-SE" altLang="en-US" sz="1800" b="1" dirty="0">
                <a:latin typeface="Courier New" charset="0"/>
              </a:rPr>
              <a:t>  … </a:t>
            </a:r>
            <a:r>
              <a:rPr lang="sv-SE" altLang="en-US" sz="1800" b="1" i="1" dirty="0" err="1">
                <a:latin typeface="Courier New" charset="0"/>
              </a:rPr>
              <a:t>more</a:t>
            </a:r>
            <a:r>
              <a:rPr lang="sv-SE" altLang="en-US" sz="1800" b="1" i="1" dirty="0">
                <a:latin typeface="Courier New" charset="0"/>
              </a:rPr>
              <a:t> </a:t>
            </a:r>
            <a:r>
              <a:rPr lang="sv-SE" altLang="en-US" sz="1800" b="1" i="1" dirty="0" err="1">
                <a:latin typeface="Courier New" charset="0"/>
              </a:rPr>
              <a:t>columns</a:t>
            </a:r>
            <a:r>
              <a:rPr lang="sv-SE" altLang="en-US" sz="1800" b="1" i="1" dirty="0">
                <a:latin typeface="Courier New" charset="0"/>
              </a:rPr>
              <a:t> and </a:t>
            </a:r>
            <a:r>
              <a:rPr lang="sv-SE" altLang="en-US" sz="1800" b="1" i="1" dirty="0" err="1">
                <a:latin typeface="Courier New" charset="0"/>
              </a:rPr>
              <a:t>constraints</a:t>
            </a:r>
            <a:r>
              <a:rPr lang="sv-SE" altLang="en-US" sz="1800" b="1" i="1" dirty="0">
                <a:latin typeface="Courier New" charset="0"/>
              </a:rPr>
              <a:t> …</a:t>
            </a:r>
            <a:r>
              <a:rPr lang="sv-SE" altLang="en-US" sz="1800" b="1" dirty="0">
                <a:latin typeface="Courier New" charset="0"/>
              </a:rPr>
              <a:t/>
            </a:r>
            <a:br>
              <a:rPr lang="sv-SE" altLang="en-US" sz="1800" b="1" dirty="0">
                <a:latin typeface="Courier New" charset="0"/>
              </a:rPr>
            </a:br>
            <a:r>
              <a:rPr lang="sv-SE" altLang="en-US" sz="1800" b="1" dirty="0">
                <a:latin typeface="Courier New"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sv-SE" altLang="en-US"/>
              <a:t>Set NULL</a:t>
            </a:r>
          </a:p>
        </p:txBody>
      </p:sp>
      <p:sp>
        <p:nvSpPr>
          <p:cNvPr id="22531" name="Rectangle 3"/>
          <p:cNvSpPr>
            <a:spLocks noGrp="1" noChangeArrowheads="1"/>
          </p:cNvSpPr>
          <p:nvPr>
            <p:ph type="body" idx="1"/>
          </p:nvPr>
        </p:nvSpPr>
        <p:spPr>
          <a:xfrm>
            <a:off x="468313" y="1412875"/>
            <a:ext cx="8229600" cy="4525963"/>
          </a:xfrm>
        </p:spPr>
        <p:txBody>
          <a:bodyPr/>
          <a:lstStyle/>
          <a:p>
            <a:pPr eaLnBrk="1" hangingPunct="1"/>
            <a:r>
              <a:rPr lang="sv-SE" altLang="en-US" sz="2800" dirty="0"/>
              <a:t>Set NULL: </a:t>
            </a:r>
            <a:r>
              <a:rPr lang="sv-SE" altLang="en-US" sz="2800" dirty="0" err="1"/>
              <a:t>When</a:t>
            </a:r>
            <a:r>
              <a:rPr lang="sv-SE" altLang="en-US" sz="2800" dirty="0"/>
              <a:t> the </a:t>
            </a:r>
            <a:r>
              <a:rPr lang="sv-SE" altLang="en-US" sz="2800" dirty="0" err="1"/>
              <a:t>referenced</a:t>
            </a:r>
            <a:r>
              <a:rPr lang="sv-SE" altLang="en-US" sz="2800" dirty="0"/>
              <a:t> </a:t>
            </a:r>
            <a:r>
              <a:rPr lang="sv-SE" altLang="en-US" sz="2800" dirty="0" err="1"/>
              <a:t>row</a:t>
            </a:r>
            <a:r>
              <a:rPr lang="sv-SE" altLang="en-US" sz="2800" dirty="0"/>
              <a:t> is </a:t>
            </a:r>
            <a:r>
              <a:rPr lang="sv-SE" altLang="en-US" sz="2800" dirty="0" err="1"/>
              <a:t>deleted</a:t>
            </a:r>
            <a:r>
              <a:rPr lang="sv-SE" altLang="en-US" sz="2800" dirty="0"/>
              <a:t>/</a:t>
            </a:r>
            <a:r>
              <a:rPr lang="sv-SE" altLang="en-US" sz="2800" dirty="0" err="1"/>
              <a:t>updated</a:t>
            </a:r>
            <a:r>
              <a:rPr lang="sv-SE" altLang="en-US" sz="2800" dirty="0"/>
              <a:t>, set the </a:t>
            </a:r>
            <a:r>
              <a:rPr lang="sv-SE" altLang="en-US" sz="2800" dirty="0" err="1"/>
              <a:t>corresponding</a:t>
            </a:r>
            <a:r>
              <a:rPr lang="sv-SE" altLang="en-US" sz="2800" dirty="0"/>
              <a:t> </a:t>
            </a:r>
            <a:r>
              <a:rPr lang="sv-SE" altLang="en-US" sz="2800" dirty="0" err="1"/>
              <a:t>attribute</a:t>
            </a:r>
            <a:r>
              <a:rPr lang="sv-SE" altLang="en-US" sz="2800" dirty="0"/>
              <a:t> in </a:t>
            </a:r>
            <a:r>
              <a:rPr lang="sv-SE" altLang="en-US" sz="2800" dirty="0" err="1"/>
              <a:t>any</a:t>
            </a:r>
            <a:r>
              <a:rPr lang="sv-SE" altLang="en-US" sz="2800" dirty="0"/>
              <a:t> </a:t>
            </a:r>
            <a:r>
              <a:rPr lang="sv-SE" altLang="en-US" sz="2800" dirty="0" err="1"/>
              <a:t>referencing</a:t>
            </a:r>
            <a:r>
              <a:rPr lang="sv-SE" altLang="en-US" sz="2800" dirty="0"/>
              <a:t> </a:t>
            </a:r>
            <a:r>
              <a:rPr lang="sv-SE" altLang="en-US" sz="2800" dirty="0" err="1"/>
              <a:t>rows</a:t>
            </a:r>
            <a:r>
              <a:rPr lang="sv-SE" altLang="en-US" sz="2800" dirty="0"/>
              <a:t> to NULL.</a:t>
            </a:r>
          </a:p>
          <a:p>
            <a:pPr lvl="1" eaLnBrk="1" hangingPunct="1"/>
            <a:r>
              <a:rPr lang="sv-SE" altLang="en-US" sz="2400" dirty="0" err="1"/>
              <a:t>Typically</a:t>
            </a:r>
            <a:r>
              <a:rPr lang="sv-SE" altLang="en-US" sz="2400" dirty="0"/>
              <a:t> </a:t>
            </a:r>
            <a:r>
              <a:rPr lang="sv-SE" altLang="en-US" sz="2400" dirty="0" err="1"/>
              <a:t>used</a:t>
            </a:r>
            <a:r>
              <a:rPr lang="sv-SE" altLang="en-US" sz="2400" dirty="0"/>
              <a:t> </a:t>
            </a:r>
            <a:r>
              <a:rPr lang="sv-SE" altLang="en-US" sz="2400" dirty="0" err="1"/>
              <a:t>when</a:t>
            </a:r>
            <a:r>
              <a:rPr lang="sv-SE" altLang="en-US" sz="2400" dirty="0"/>
              <a:t> </a:t>
            </a:r>
            <a:r>
              <a:rPr lang="sv-SE" altLang="en-US" sz="2400" dirty="0" err="1"/>
              <a:t>there</a:t>
            </a:r>
            <a:r>
              <a:rPr lang="sv-SE" altLang="en-US" sz="2400" dirty="0"/>
              <a:t> is a </a:t>
            </a:r>
            <a:r>
              <a:rPr lang="sv-SE" altLang="en-US" sz="2400" dirty="0" err="1"/>
              <a:t>connection</a:t>
            </a:r>
            <a:r>
              <a:rPr lang="sv-SE" altLang="en-US" sz="2400" dirty="0"/>
              <a:t>, </a:t>
            </a:r>
            <a:r>
              <a:rPr lang="sv-SE" altLang="en-US" sz="2400" dirty="0" err="1"/>
              <a:t>but</a:t>
            </a:r>
            <a:r>
              <a:rPr lang="sv-SE" altLang="en-US" sz="2400" dirty="0"/>
              <a:t> </a:t>
            </a:r>
            <a:r>
              <a:rPr lang="sv-SE" altLang="en-US" sz="2400" dirty="0" err="1"/>
              <a:t>one</a:t>
            </a:r>
            <a:r>
              <a:rPr lang="sv-SE" altLang="en-US" sz="2400" dirty="0"/>
              <a:t> </a:t>
            </a:r>
            <a:r>
              <a:rPr lang="sv-SE" altLang="en-US" sz="2400" dirty="0" err="1"/>
              <a:t>that</a:t>
            </a:r>
            <a:r>
              <a:rPr lang="sv-SE" altLang="en-US" sz="2400" dirty="0"/>
              <a:t> </a:t>
            </a:r>
            <a:r>
              <a:rPr lang="sv-SE" altLang="en-US" sz="2400" dirty="0" err="1"/>
              <a:t>does</a:t>
            </a:r>
            <a:r>
              <a:rPr lang="sv-SE" altLang="en-US" sz="2400" dirty="0"/>
              <a:t> not </a:t>
            </a:r>
            <a:r>
              <a:rPr lang="sv-SE" altLang="en-US" sz="2400" dirty="0" err="1"/>
              <a:t>affect</a:t>
            </a:r>
            <a:r>
              <a:rPr lang="sv-SE" altLang="en-US" sz="2400" dirty="0"/>
              <a:t> the </a:t>
            </a:r>
            <a:r>
              <a:rPr lang="sv-SE" altLang="en-US" sz="2400" dirty="0" err="1"/>
              <a:t>actual</a:t>
            </a:r>
            <a:r>
              <a:rPr lang="sv-SE" altLang="en-US" sz="2400" dirty="0"/>
              <a:t> </a:t>
            </a:r>
            <a:r>
              <a:rPr lang="sv-SE" altLang="en-US" sz="2400" dirty="0" err="1"/>
              <a:t>existence</a:t>
            </a:r>
            <a:r>
              <a:rPr lang="sv-SE" altLang="en-US" sz="2400" dirty="0"/>
              <a:t> </a:t>
            </a:r>
            <a:r>
              <a:rPr lang="sv-SE" altLang="en-US" sz="2400" dirty="0" err="1"/>
              <a:t>of</a:t>
            </a:r>
            <a:r>
              <a:rPr lang="sv-SE" altLang="en-US" sz="2400" dirty="0"/>
              <a:t> the </a:t>
            </a:r>
            <a:r>
              <a:rPr lang="sv-SE" altLang="en-US" sz="2400" dirty="0" err="1"/>
              <a:t>referencing</a:t>
            </a:r>
            <a:r>
              <a:rPr lang="sv-SE" altLang="en-US" sz="2400" dirty="0"/>
              <a:t> </a:t>
            </a:r>
            <a:r>
              <a:rPr lang="sv-SE" altLang="en-US" sz="2400" dirty="0" err="1"/>
              <a:t>row</a:t>
            </a:r>
            <a:r>
              <a:rPr lang="sv-SE" altLang="en-US" sz="2400" dirty="0"/>
              <a:t>.</a:t>
            </a:r>
          </a:p>
          <a:p>
            <a:pPr lvl="1" eaLnBrk="1" hangingPunct="1"/>
            <a:r>
              <a:rPr lang="sv-SE" altLang="en-US" sz="2400" dirty="0"/>
              <a:t>Set </a:t>
            </a:r>
            <a:r>
              <a:rPr lang="sv-SE" altLang="en-US" sz="2400" dirty="0" err="1"/>
              <a:t>using</a:t>
            </a:r>
            <a:r>
              <a:rPr lang="sv-SE" altLang="en-US" sz="2400" dirty="0"/>
              <a:t> ON [DELETE|UPDATE] SET NULL</a:t>
            </a:r>
          </a:p>
        </p:txBody>
      </p:sp>
      <p:sp>
        <p:nvSpPr>
          <p:cNvPr id="22532" name="Text Box 4"/>
          <p:cNvSpPr txBox="1">
            <a:spLocks noChangeArrowheads="1"/>
          </p:cNvSpPr>
          <p:nvPr/>
        </p:nvSpPr>
        <p:spPr bwMode="auto">
          <a:xfrm>
            <a:off x="1476375" y="4365625"/>
            <a:ext cx="7127875"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b="1" dirty="0">
                <a:latin typeface="Courier New" charset="0"/>
              </a:rPr>
              <a:t>CREATE TABLE </a:t>
            </a:r>
            <a:r>
              <a:rPr lang="sv-SE" altLang="en-US" sz="1800" b="1" dirty="0" err="1">
                <a:latin typeface="Courier New" charset="0"/>
              </a:rPr>
              <a:t>GivenCourses</a:t>
            </a:r>
            <a:r>
              <a:rPr lang="sv-SE" altLang="en-US" sz="1800" b="1" dirty="0">
                <a:latin typeface="Courier New" charset="0"/>
              </a:rPr>
              <a:t> (</a:t>
            </a:r>
            <a:br>
              <a:rPr lang="sv-SE" altLang="en-US" sz="1800" b="1" dirty="0">
                <a:latin typeface="Courier New" charset="0"/>
              </a:rPr>
            </a:br>
            <a:r>
              <a:rPr lang="sv-SE" altLang="en-US" sz="1800" b="1" dirty="0">
                <a:latin typeface="Courier New" charset="0"/>
              </a:rPr>
              <a:t>  </a:t>
            </a:r>
            <a:r>
              <a:rPr lang="sv-SE" altLang="en-US" sz="1800" b="1" dirty="0" err="1">
                <a:latin typeface="Courier New" charset="0"/>
              </a:rPr>
              <a:t>teacher</a:t>
            </a:r>
            <a:r>
              <a:rPr lang="sv-SE" altLang="en-US" sz="1800" b="1" dirty="0">
                <a:latin typeface="Courier New" charset="0"/>
              </a:rPr>
              <a:t> VARCHAR(50),</a:t>
            </a:r>
            <a:br>
              <a:rPr lang="sv-SE" altLang="en-US" sz="1800" b="1" dirty="0">
                <a:latin typeface="Courier New" charset="0"/>
              </a:rPr>
            </a:br>
            <a:r>
              <a:rPr lang="sv-SE" altLang="en-US" sz="1800" b="1" dirty="0">
                <a:latin typeface="Courier New" charset="0"/>
              </a:rPr>
              <a:t>  CONSTRAINT </a:t>
            </a:r>
            <a:r>
              <a:rPr lang="sv-SE" altLang="en-US" sz="1800" b="1" dirty="0" err="1">
                <a:latin typeface="Courier New" charset="0"/>
              </a:rPr>
              <a:t>TeacherExists</a:t>
            </a:r>
            <a:r>
              <a:rPr lang="sv-SE" altLang="en-US" sz="1800" b="1" dirty="0">
                <a:latin typeface="Courier New" charset="0"/>
              </a:rPr>
              <a:t/>
            </a:r>
            <a:br>
              <a:rPr lang="sv-SE" altLang="en-US" sz="1800" b="1" dirty="0">
                <a:latin typeface="Courier New" charset="0"/>
              </a:rPr>
            </a:br>
            <a:r>
              <a:rPr lang="sv-SE" altLang="en-US" sz="1800" b="1" dirty="0">
                <a:latin typeface="Courier New" charset="0"/>
              </a:rPr>
              <a:t>    FOREIGN KEY </a:t>
            </a:r>
            <a:r>
              <a:rPr lang="sv-SE" altLang="en-US" sz="1800" b="1" dirty="0" err="1">
                <a:latin typeface="Courier New" charset="0"/>
              </a:rPr>
              <a:t>teacher</a:t>
            </a:r>
            <a:r>
              <a:rPr lang="sv-SE" altLang="en-US" sz="1800" b="1" dirty="0">
                <a:latin typeface="Courier New" charset="0"/>
              </a:rPr>
              <a:t> REFERENCES </a:t>
            </a:r>
            <a:r>
              <a:rPr lang="sv-SE" altLang="en-US" sz="1800" b="1" dirty="0" err="1">
                <a:latin typeface="Courier New" charset="0"/>
              </a:rPr>
              <a:t>Teachers</a:t>
            </a:r>
            <a:r>
              <a:rPr lang="sv-SE" altLang="en-US" sz="1800" b="1" dirty="0">
                <a:latin typeface="Courier New" charset="0"/>
              </a:rPr>
              <a:t>(</a:t>
            </a:r>
            <a:r>
              <a:rPr lang="sv-SE" altLang="en-US" sz="1800" b="1" dirty="0" err="1">
                <a:latin typeface="Courier New" charset="0"/>
              </a:rPr>
              <a:t>name</a:t>
            </a:r>
            <a:r>
              <a:rPr lang="sv-SE" altLang="en-US" sz="1800" b="1" dirty="0">
                <a:latin typeface="Courier New" charset="0"/>
              </a:rPr>
              <a:t>)</a:t>
            </a:r>
            <a:br>
              <a:rPr lang="sv-SE" altLang="en-US" sz="1800" b="1" dirty="0">
                <a:latin typeface="Courier New" charset="0"/>
              </a:rPr>
            </a:br>
            <a:r>
              <a:rPr lang="sv-SE" altLang="en-US" sz="1800" b="1" dirty="0">
                <a:latin typeface="Courier New" charset="0"/>
              </a:rPr>
              <a:t>      ON DELETE SET NULL</a:t>
            </a:r>
            <a:br>
              <a:rPr lang="sv-SE" altLang="en-US" sz="1800" b="1" dirty="0">
                <a:latin typeface="Courier New" charset="0"/>
              </a:rPr>
            </a:br>
            <a:r>
              <a:rPr lang="sv-SE" altLang="en-US" sz="1800" b="1" dirty="0">
                <a:latin typeface="Courier New" charset="0"/>
              </a:rPr>
              <a:t>      ON UPDATE CASCADE</a:t>
            </a:r>
            <a:br>
              <a:rPr lang="sv-SE" altLang="en-US" sz="1800" b="1" dirty="0">
                <a:latin typeface="Courier New" charset="0"/>
              </a:rPr>
            </a:br>
            <a:r>
              <a:rPr lang="sv-SE" altLang="en-US" sz="1800" b="1" dirty="0">
                <a:latin typeface="Courier New" charset="0"/>
              </a:rPr>
              <a:t>  … </a:t>
            </a:r>
            <a:r>
              <a:rPr lang="sv-SE" altLang="en-US" sz="1800" b="1" i="1" dirty="0" err="1">
                <a:latin typeface="Courier New" charset="0"/>
              </a:rPr>
              <a:t>more</a:t>
            </a:r>
            <a:r>
              <a:rPr lang="sv-SE" altLang="en-US" sz="1800" b="1" i="1" dirty="0">
                <a:latin typeface="Courier New" charset="0"/>
              </a:rPr>
              <a:t> </a:t>
            </a:r>
            <a:r>
              <a:rPr lang="sv-SE" altLang="en-US" sz="1800" b="1" i="1" dirty="0" err="1">
                <a:latin typeface="Courier New" charset="0"/>
              </a:rPr>
              <a:t>columns</a:t>
            </a:r>
            <a:r>
              <a:rPr lang="sv-SE" altLang="en-US" sz="1800" b="1" i="1" dirty="0">
                <a:latin typeface="Courier New" charset="0"/>
              </a:rPr>
              <a:t> and </a:t>
            </a:r>
            <a:r>
              <a:rPr lang="sv-SE" altLang="en-US" sz="1800" b="1" i="1" dirty="0" err="1">
                <a:latin typeface="Courier New" charset="0"/>
              </a:rPr>
              <a:t>constraints</a:t>
            </a:r>
            <a:r>
              <a:rPr lang="sv-SE" altLang="en-US" sz="1800" b="1" i="1" dirty="0">
                <a:latin typeface="Courier New" charset="0"/>
              </a:rPr>
              <a:t> …</a:t>
            </a:r>
            <a:r>
              <a:rPr lang="sv-SE" altLang="en-US" sz="1800" b="1" dirty="0">
                <a:latin typeface="Courier New" charset="0"/>
              </a:rPr>
              <a:t/>
            </a:r>
            <a:br>
              <a:rPr lang="sv-SE" altLang="en-US" sz="1800" b="1" dirty="0">
                <a:latin typeface="Courier New" charset="0"/>
              </a:rPr>
            </a:br>
            <a:r>
              <a:rPr lang="sv-SE" altLang="en-US" sz="1800" b="1" dirty="0">
                <a:latin typeface="Courier New"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solidFill>
            <a:schemeClr val="accent1"/>
          </a:solidFill>
          <a:ln>
            <a:solidFill>
              <a:schemeClr val="tx1"/>
            </a:solidFill>
            <a:miter lim="800000"/>
            <a:headEnd/>
            <a:tailEnd/>
          </a:ln>
        </p:spPr>
        <p:txBody>
          <a:bodyPr/>
          <a:lstStyle/>
          <a:p>
            <a:pPr eaLnBrk="1" hangingPunct="1">
              <a:buFontTx/>
              <a:buNone/>
            </a:pPr>
            <a:r>
              <a:rPr lang="sv-SE" altLang="en-US" sz="2800" dirty="0" err="1"/>
              <a:t>Argue</a:t>
            </a:r>
            <a:r>
              <a:rPr lang="sv-SE" altLang="en-US" sz="2800" dirty="0"/>
              <a:t> for sensible </a:t>
            </a:r>
            <a:r>
              <a:rPr lang="sv-SE" altLang="en-US" sz="2800" dirty="0" err="1"/>
              <a:t>policies</a:t>
            </a:r>
            <a:r>
              <a:rPr lang="sv-SE" altLang="en-US" sz="2800" dirty="0"/>
              <a:t> for </a:t>
            </a:r>
            <a:r>
              <a:rPr lang="sv-SE" altLang="en-US" sz="2800" dirty="0" err="1"/>
              <a:t>deletions</a:t>
            </a:r>
            <a:r>
              <a:rPr lang="sv-SE" altLang="en-US" sz="2800" dirty="0"/>
              <a:t> and </a:t>
            </a:r>
            <a:r>
              <a:rPr lang="sv-SE" altLang="en-US" sz="2800" dirty="0" err="1"/>
              <a:t>updates</a:t>
            </a:r>
            <a:r>
              <a:rPr lang="sv-SE" altLang="en-US" sz="2800" dirty="0"/>
              <a:t> for the </a:t>
            </a:r>
            <a:r>
              <a:rPr lang="sv-SE" altLang="en-US" sz="2800" dirty="0" err="1"/>
              <a:t>Lectures</a:t>
            </a:r>
            <a:r>
              <a:rPr lang="sv-SE" altLang="en-US" sz="2800" dirty="0"/>
              <a:t> table.</a:t>
            </a:r>
          </a:p>
          <a:p>
            <a:pPr eaLnBrk="1" hangingPunct="1">
              <a:buFontTx/>
              <a:buNone/>
            </a:pPr>
            <a:endParaRPr lang="sv-SE" altLang="en-US" sz="2800" dirty="0"/>
          </a:p>
          <a:p>
            <a:pPr eaLnBrk="1" hangingPunct="1">
              <a:buFontTx/>
              <a:buNone/>
            </a:pPr>
            <a:endParaRPr lang="sv-SE" altLang="en-US" sz="2800" dirty="0"/>
          </a:p>
          <a:p>
            <a:pPr lvl="1" eaLnBrk="1" hangingPunct="1"/>
            <a:endParaRPr lang="sv-SE" altLang="en-US" sz="2000" dirty="0"/>
          </a:p>
          <a:p>
            <a:pPr lvl="1" eaLnBrk="1" hangingPunct="1"/>
            <a:r>
              <a:rPr lang="sv-SE" altLang="en-US" sz="2000" dirty="0" err="1"/>
              <a:t>GivenCourses</a:t>
            </a:r>
            <a:r>
              <a:rPr lang="sv-SE" altLang="en-US" sz="2000" dirty="0"/>
              <a:t>.(</a:t>
            </a:r>
            <a:r>
              <a:rPr lang="sv-SE" altLang="en-US" sz="2000" dirty="0" err="1"/>
              <a:t>course</a:t>
            </a:r>
            <a:r>
              <a:rPr lang="sv-SE" altLang="en-US" sz="2000" dirty="0"/>
              <a:t>, period):</a:t>
            </a:r>
          </a:p>
          <a:p>
            <a:pPr lvl="2" eaLnBrk="1" hangingPunct="1"/>
            <a:r>
              <a:rPr lang="sv-SE" altLang="en-US" sz="1800" dirty="0"/>
              <a:t>ON DELETE		CASCADE</a:t>
            </a:r>
          </a:p>
          <a:p>
            <a:pPr lvl="2" eaLnBrk="1" hangingPunct="1"/>
            <a:r>
              <a:rPr lang="sv-SE" altLang="en-US" sz="1800" dirty="0"/>
              <a:t>ON UPDATE		CASCADE or </a:t>
            </a:r>
            <a:r>
              <a:rPr lang="sv-SE" altLang="en-US" sz="1800" dirty="0" smtClean="0"/>
              <a:t>RESTRICT</a:t>
            </a:r>
            <a:endParaRPr lang="sv-SE" altLang="en-US" sz="1800" dirty="0"/>
          </a:p>
          <a:p>
            <a:pPr lvl="1" eaLnBrk="1" hangingPunct="1"/>
            <a:r>
              <a:rPr lang="sv-SE" altLang="en-US" sz="2000" dirty="0" err="1"/>
              <a:t>Rooms.name</a:t>
            </a:r>
            <a:r>
              <a:rPr lang="sv-SE" altLang="en-US" sz="2000" dirty="0"/>
              <a:t>:</a:t>
            </a:r>
          </a:p>
          <a:p>
            <a:pPr lvl="2" eaLnBrk="1" hangingPunct="1"/>
            <a:r>
              <a:rPr lang="sv-SE" altLang="en-US" sz="1800" dirty="0"/>
              <a:t>ON DELETE		SET NULL or </a:t>
            </a:r>
            <a:r>
              <a:rPr lang="sv-SE" altLang="en-US" sz="1800" dirty="0" smtClean="0"/>
              <a:t>RESTRICT</a:t>
            </a:r>
            <a:endParaRPr lang="sv-SE" altLang="en-US" sz="1800" dirty="0"/>
          </a:p>
          <a:p>
            <a:pPr lvl="2" eaLnBrk="1" hangingPunct="1"/>
            <a:r>
              <a:rPr lang="sv-SE" altLang="en-US" sz="1800" dirty="0"/>
              <a:t>ON UPDATE		CASCADE</a:t>
            </a:r>
          </a:p>
        </p:txBody>
      </p:sp>
      <p:sp>
        <p:nvSpPr>
          <p:cNvPr id="17413" name="Text Box 5"/>
          <p:cNvSpPr txBox="1">
            <a:spLocks noChangeArrowheads="1"/>
          </p:cNvSpPr>
          <p:nvPr/>
        </p:nvSpPr>
        <p:spPr bwMode="auto">
          <a:xfrm>
            <a:off x="3924300" y="4292600"/>
            <a:ext cx="2952750" cy="360363"/>
          </a:xfrm>
          <a:prstGeom prst="rect">
            <a:avLst/>
          </a:prstGeom>
          <a:solidFill>
            <a:schemeClr val="accent1"/>
          </a:solidFill>
          <a:ln w="9525">
            <a:solidFill>
              <a:schemeClr val="tx1"/>
            </a:solidFill>
            <a:miter lim="800000"/>
            <a:headEnd/>
            <a:tailEnd/>
          </a:ln>
        </p:spPr>
        <p:txBody>
          <a:bodyPr anchor="ctr" anchorCtr="1"/>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What?</a:t>
            </a:r>
          </a:p>
        </p:txBody>
      </p:sp>
      <p:sp>
        <p:nvSpPr>
          <p:cNvPr id="17414" name="Text Box 6"/>
          <p:cNvSpPr txBox="1">
            <a:spLocks noChangeArrowheads="1"/>
          </p:cNvSpPr>
          <p:nvPr/>
        </p:nvSpPr>
        <p:spPr bwMode="auto">
          <a:xfrm>
            <a:off x="3924300" y="4652963"/>
            <a:ext cx="2952750" cy="360362"/>
          </a:xfrm>
          <a:prstGeom prst="rect">
            <a:avLst/>
          </a:prstGeom>
          <a:solidFill>
            <a:schemeClr val="accent1"/>
          </a:solidFill>
          <a:ln w="9525">
            <a:solidFill>
              <a:schemeClr val="tx1"/>
            </a:solidFill>
            <a:miter lim="800000"/>
            <a:headEnd/>
            <a:tailEnd/>
          </a:ln>
        </p:spPr>
        <p:txBody>
          <a:bodyPr anchor="ctr" anchorCtr="1"/>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What?</a:t>
            </a:r>
          </a:p>
        </p:txBody>
      </p:sp>
      <p:sp>
        <p:nvSpPr>
          <p:cNvPr id="17415" name="Text Box 7"/>
          <p:cNvSpPr txBox="1">
            <a:spLocks noChangeArrowheads="1"/>
          </p:cNvSpPr>
          <p:nvPr/>
        </p:nvSpPr>
        <p:spPr bwMode="auto">
          <a:xfrm>
            <a:off x="3924300" y="5229225"/>
            <a:ext cx="2952750" cy="360363"/>
          </a:xfrm>
          <a:prstGeom prst="rect">
            <a:avLst/>
          </a:prstGeom>
          <a:solidFill>
            <a:schemeClr val="accent1"/>
          </a:solidFill>
          <a:ln w="9525">
            <a:solidFill>
              <a:schemeClr val="tx1"/>
            </a:solidFill>
            <a:miter lim="800000"/>
            <a:headEnd/>
            <a:tailEnd/>
          </a:ln>
        </p:spPr>
        <p:txBody>
          <a:bodyPr anchor="ctr" anchorCtr="1"/>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What?</a:t>
            </a:r>
          </a:p>
        </p:txBody>
      </p:sp>
      <p:sp>
        <p:nvSpPr>
          <p:cNvPr id="17416" name="Text Box 8"/>
          <p:cNvSpPr txBox="1">
            <a:spLocks noChangeArrowheads="1"/>
          </p:cNvSpPr>
          <p:nvPr/>
        </p:nvSpPr>
        <p:spPr bwMode="auto">
          <a:xfrm>
            <a:off x="3924300" y="5589588"/>
            <a:ext cx="2952750" cy="360362"/>
          </a:xfrm>
          <a:prstGeom prst="rect">
            <a:avLst/>
          </a:prstGeom>
          <a:solidFill>
            <a:schemeClr val="accent1"/>
          </a:solidFill>
          <a:ln w="9525">
            <a:solidFill>
              <a:schemeClr val="tx1"/>
            </a:solidFill>
            <a:miter lim="800000"/>
            <a:headEnd/>
            <a:tailEnd/>
          </a:ln>
        </p:spPr>
        <p:txBody>
          <a:bodyPr anchor="ctr" anchorCtr="1"/>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What?</a:t>
            </a:r>
          </a:p>
        </p:txBody>
      </p:sp>
      <p:sp>
        <p:nvSpPr>
          <p:cNvPr id="24578" name="Rectangle 2"/>
          <p:cNvSpPr>
            <a:spLocks noGrp="1" noChangeArrowheads="1"/>
          </p:cNvSpPr>
          <p:nvPr>
            <p:ph type="title"/>
          </p:nvPr>
        </p:nvSpPr>
        <p:spPr/>
        <p:txBody>
          <a:bodyPr/>
          <a:lstStyle/>
          <a:p>
            <a:pPr eaLnBrk="1" hangingPunct="1"/>
            <a:r>
              <a:rPr lang="sv-SE" altLang="en-US" dirty="0" err="1"/>
              <a:t>Quiz</a:t>
            </a:r>
            <a:r>
              <a:rPr lang="sv-SE" altLang="en-US" dirty="0"/>
              <a:t>!</a:t>
            </a:r>
          </a:p>
        </p:txBody>
      </p:sp>
      <p:sp>
        <p:nvSpPr>
          <p:cNvPr id="24580" name="Text Box 4"/>
          <p:cNvSpPr txBox="1">
            <a:spLocks noChangeArrowheads="1"/>
          </p:cNvSpPr>
          <p:nvPr/>
        </p:nvSpPr>
        <p:spPr bwMode="auto">
          <a:xfrm>
            <a:off x="684213" y="2781300"/>
            <a:ext cx="7200900" cy="955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a:latin typeface="Courier New" charset="0"/>
              </a:rPr>
              <a:t>Lectures(</a:t>
            </a:r>
            <a:r>
              <a:rPr lang="sv-SE" altLang="en-US" sz="2000" b="1" u="sng">
                <a:latin typeface="Courier New" charset="0"/>
              </a:rPr>
              <a:t>course</a:t>
            </a:r>
            <a:r>
              <a:rPr lang="sv-SE" altLang="en-US" sz="2000" b="1">
                <a:latin typeface="Courier New" charset="0"/>
              </a:rPr>
              <a:t>, </a:t>
            </a:r>
            <a:r>
              <a:rPr lang="sv-SE" altLang="en-US" sz="2000" b="1" u="sng">
                <a:latin typeface="Courier New" charset="0"/>
              </a:rPr>
              <a:t>period</a:t>
            </a:r>
            <a:r>
              <a:rPr lang="sv-SE" altLang="en-US" sz="2000" b="1">
                <a:latin typeface="Courier New" charset="0"/>
              </a:rPr>
              <a:t>, </a:t>
            </a:r>
            <a:r>
              <a:rPr lang="sv-SE" altLang="en-US" sz="2000" b="1" u="sng">
                <a:latin typeface="Courier New" charset="0"/>
              </a:rPr>
              <a:t>weekday</a:t>
            </a:r>
            <a:r>
              <a:rPr lang="sv-SE" altLang="en-US" sz="2000" b="1">
                <a:latin typeface="Courier New" charset="0"/>
              </a:rPr>
              <a:t>, hour, room)</a:t>
            </a:r>
            <a:br>
              <a:rPr lang="sv-SE" altLang="en-US" sz="2000" b="1">
                <a:latin typeface="Courier New" charset="0"/>
              </a:rPr>
            </a:br>
            <a:r>
              <a:rPr lang="sv-SE" altLang="en-US" sz="1800" b="1">
                <a:latin typeface="Courier New" charset="0"/>
              </a:rPr>
              <a:t>  (course, period) -&gt; GivenCourses.(course, period)</a:t>
            </a:r>
            <a:br>
              <a:rPr lang="sv-SE" altLang="en-US" sz="1800" b="1">
                <a:latin typeface="Courier New" charset="0"/>
              </a:rPr>
            </a:br>
            <a:r>
              <a:rPr lang="sv-SE" altLang="en-US" sz="1800" b="1">
                <a:latin typeface="Courier New" charset="0"/>
              </a:rPr>
              <a:t>  room -&gt; Rooms.name</a:t>
            </a:r>
            <a:endParaRPr lang="sv-SE" altLang="en-US"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7413"/>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414"/>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7415"/>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74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animBg="1"/>
      <p:bldP spid="17414" grpId="0" animBg="1"/>
      <p:bldP spid="17415" grpId="0" animBg="1"/>
      <p:bldP spid="174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solidFill>
            <a:schemeClr val="accent1"/>
          </a:solidFill>
          <a:ln>
            <a:solidFill>
              <a:schemeClr val="tx1"/>
            </a:solidFill>
            <a:miter lim="800000"/>
            <a:headEnd/>
            <a:tailEnd/>
          </a:ln>
        </p:spPr>
        <p:txBody>
          <a:bodyPr/>
          <a:lstStyle/>
          <a:p>
            <a:pPr eaLnBrk="1" hangingPunct="1">
              <a:buFontTx/>
              <a:buNone/>
            </a:pPr>
            <a:r>
              <a:rPr lang="sv-SE" altLang="en-US" sz="2800" dirty="0" err="1"/>
              <a:t>Argue</a:t>
            </a:r>
            <a:r>
              <a:rPr lang="sv-SE" altLang="en-US" sz="2800" dirty="0"/>
              <a:t> for sensible </a:t>
            </a:r>
            <a:r>
              <a:rPr lang="sv-SE" altLang="en-US" sz="2800" dirty="0" err="1"/>
              <a:t>policies</a:t>
            </a:r>
            <a:r>
              <a:rPr lang="sv-SE" altLang="en-US" sz="2800" dirty="0"/>
              <a:t> for </a:t>
            </a:r>
            <a:r>
              <a:rPr lang="sv-SE" altLang="en-US" sz="2800" dirty="0" err="1"/>
              <a:t>deletions</a:t>
            </a:r>
            <a:r>
              <a:rPr lang="sv-SE" altLang="en-US" sz="2800" dirty="0"/>
              <a:t> and </a:t>
            </a:r>
            <a:r>
              <a:rPr lang="sv-SE" altLang="en-US" sz="2800" dirty="0" err="1"/>
              <a:t>updates</a:t>
            </a:r>
            <a:r>
              <a:rPr lang="sv-SE" altLang="en-US" sz="2800" dirty="0"/>
              <a:t> for the </a:t>
            </a:r>
            <a:r>
              <a:rPr lang="sv-SE" altLang="en-US" sz="2800" dirty="0" err="1"/>
              <a:t>Lectures</a:t>
            </a:r>
            <a:r>
              <a:rPr lang="sv-SE" altLang="en-US" sz="2800" dirty="0"/>
              <a:t> table.</a:t>
            </a:r>
          </a:p>
          <a:p>
            <a:pPr eaLnBrk="1" hangingPunct="1">
              <a:buFontTx/>
              <a:buNone/>
            </a:pPr>
            <a:endParaRPr lang="sv-SE" altLang="en-US" sz="2800" dirty="0"/>
          </a:p>
          <a:p>
            <a:pPr eaLnBrk="1" hangingPunct="1">
              <a:buFontTx/>
              <a:buNone/>
            </a:pPr>
            <a:endParaRPr lang="sv-SE" altLang="en-US" sz="2800" dirty="0"/>
          </a:p>
          <a:p>
            <a:pPr lvl="1" eaLnBrk="1" hangingPunct="1"/>
            <a:endParaRPr lang="sv-SE" altLang="en-US" sz="2000" dirty="0"/>
          </a:p>
          <a:p>
            <a:pPr lvl="1" eaLnBrk="1" hangingPunct="1"/>
            <a:r>
              <a:rPr lang="sv-SE" altLang="en-US" sz="2000" dirty="0" err="1"/>
              <a:t>GivenCourses</a:t>
            </a:r>
            <a:r>
              <a:rPr lang="sv-SE" altLang="en-US" sz="2000" dirty="0"/>
              <a:t>.(</a:t>
            </a:r>
            <a:r>
              <a:rPr lang="sv-SE" altLang="en-US" sz="2000" dirty="0" err="1"/>
              <a:t>course</a:t>
            </a:r>
            <a:r>
              <a:rPr lang="sv-SE" altLang="en-US" sz="2000" dirty="0"/>
              <a:t>, period):</a:t>
            </a:r>
          </a:p>
          <a:p>
            <a:pPr lvl="2" eaLnBrk="1" hangingPunct="1"/>
            <a:r>
              <a:rPr lang="sv-SE" altLang="en-US" sz="1800" dirty="0"/>
              <a:t>ON DELETE		CASCADE</a:t>
            </a:r>
          </a:p>
          <a:p>
            <a:pPr lvl="2" eaLnBrk="1" hangingPunct="1"/>
            <a:r>
              <a:rPr lang="sv-SE" altLang="en-US" sz="1800" dirty="0"/>
              <a:t>ON UPDATE		CASCADE or </a:t>
            </a:r>
            <a:r>
              <a:rPr lang="sv-SE" altLang="en-US" sz="1800" dirty="0" smtClean="0"/>
              <a:t>RESTRICT</a:t>
            </a:r>
            <a:endParaRPr lang="sv-SE" altLang="en-US" sz="1800" dirty="0"/>
          </a:p>
          <a:p>
            <a:pPr lvl="1" eaLnBrk="1" hangingPunct="1"/>
            <a:r>
              <a:rPr lang="sv-SE" altLang="en-US" sz="2000" dirty="0" err="1"/>
              <a:t>Rooms.name</a:t>
            </a:r>
            <a:r>
              <a:rPr lang="sv-SE" altLang="en-US" sz="2000" dirty="0"/>
              <a:t>:</a:t>
            </a:r>
          </a:p>
          <a:p>
            <a:pPr lvl="2" eaLnBrk="1" hangingPunct="1"/>
            <a:r>
              <a:rPr lang="sv-SE" altLang="en-US" sz="1800" dirty="0"/>
              <a:t>ON DELETE		SET NULL or </a:t>
            </a:r>
            <a:r>
              <a:rPr lang="sv-SE" altLang="en-US" sz="1800" dirty="0" smtClean="0"/>
              <a:t>RESTRICT</a:t>
            </a:r>
            <a:endParaRPr lang="sv-SE" altLang="en-US" sz="1800" dirty="0"/>
          </a:p>
          <a:p>
            <a:pPr lvl="2" eaLnBrk="1" hangingPunct="1"/>
            <a:r>
              <a:rPr lang="sv-SE" altLang="en-US" sz="1800" dirty="0"/>
              <a:t>ON UPDATE		CASCADE</a:t>
            </a:r>
          </a:p>
        </p:txBody>
      </p:sp>
      <p:sp>
        <p:nvSpPr>
          <p:cNvPr id="24578" name="Rectangle 2"/>
          <p:cNvSpPr>
            <a:spLocks noGrp="1" noChangeArrowheads="1"/>
          </p:cNvSpPr>
          <p:nvPr>
            <p:ph type="title"/>
          </p:nvPr>
        </p:nvSpPr>
        <p:spPr/>
        <p:txBody>
          <a:bodyPr/>
          <a:lstStyle/>
          <a:p>
            <a:pPr eaLnBrk="1" hangingPunct="1"/>
            <a:r>
              <a:rPr lang="sv-SE" altLang="en-US" dirty="0" err="1"/>
              <a:t>Quiz</a:t>
            </a:r>
            <a:r>
              <a:rPr lang="sv-SE" altLang="en-US" dirty="0"/>
              <a:t>!</a:t>
            </a:r>
          </a:p>
        </p:txBody>
      </p:sp>
      <p:sp>
        <p:nvSpPr>
          <p:cNvPr id="24580" name="Text Box 4"/>
          <p:cNvSpPr txBox="1">
            <a:spLocks noChangeArrowheads="1"/>
          </p:cNvSpPr>
          <p:nvPr/>
        </p:nvSpPr>
        <p:spPr bwMode="auto">
          <a:xfrm>
            <a:off x="684213" y="2781300"/>
            <a:ext cx="7200900" cy="955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a:latin typeface="Courier New" charset="0"/>
              </a:rPr>
              <a:t>Lectures(</a:t>
            </a:r>
            <a:r>
              <a:rPr lang="sv-SE" altLang="en-US" sz="2000" b="1" u="sng">
                <a:latin typeface="Courier New" charset="0"/>
              </a:rPr>
              <a:t>course</a:t>
            </a:r>
            <a:r>
              <a:rPr lang="sv-SE" altLang="en-US" sz="2000" b="1">
                <a:latin typeface="Courier New" charset="0"/>
              </a:rPr>
              <a:t>, </a:t>
            </a:r>
            <a:r>
              <a:rPr lang="sv-SE" altLang="en-US" sz="2000" b="1" u="sng">
                <a:latin typeface="Courier New" charset="0"/>
              </a:rPr>
              <a:t>period</a:t>
            </a:r>
            <a:r>
              <a:rPr lang="sv-SE" altLang="en-US" sz="2000" b="1">
                <a:latin typeface="Courier New" charset="0"/>
              </a:rPr>
              <a:t>, </a:t>
            </a:r>
            <a:r>
              <a:rPr lang="sv-SE" altLang="en-US" sz="2000" b="1" u="sng">
                <a:latin typeface="Courier New" charset="0"/>
              </a:rPr>
              <a:t>weekday</a:t>
            </a:r>
            <a:r>
              <a:rPr lang="sv-SE" altLang="en-US" sz="2000" b="1">
                <a:latin typeface="Courier New" charset="0"/>
              </a:rPr>
              <a:t>, hour, room)</a:t>
            </a:r>
            <a:br>
              <a:rPr lang="sv-SE" altLang="en-US" sz="2000" b="1">
                <a:latin typeface="Courier New" charset="0"/>
              </a:rPr>
            </a:br>
            <a:r>
              <a:rPr lang="sv-SE" altLang="en-US" sz="1800" b="1">
                <a:latin typeface="Courier New" charset="0"/>
              </a:rPr>
              <a:t>  (course, period) -&gt; GivenCourses.(course, period)</a:t>
            </a:r>
            <a:br>
              <a:rPr lang="sv-SE" altLang="en-US" sz="1800" b="1">
                <a:latin typeface="Courier New" charset="0"/>
              </a:rPr>
            </a:br>
            <a:r>
              <a:rPr lang="sv-SE" altLang="en-US" sz="1800" b="1">
                <a:latin typeface="Courier New" charset="0"/>
              </a:rPr>
              <a:t>  room -&gt; Rooms.name</a:t>
            </a:r>
            <a:endParaRPr lang="sv-SE" altLang="en-US" sz="1600"/>
          </a:p>
        </p:txBody>
      </p:sp>
    </p:spTree>
    <p:extLst>
      <p:ext uri="{BB962C8B-B14F-4D97-AF65-F5344CB8AC3E}">
        <p14:creationId xmlns:p14="http://schemas.microsoft.com/office/powerpoint/2010/main" val="73276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sv-SE" altLang="en-US"/>
              <a:t>Single-attribute constraints</a:t>
            </a:r>
          </a:p>
        </p:txBody>
      </p:sp>
      <p:sp>
        <p:nvSpPr>
          <p:cNvPr id="26627" name="Rectangle 3"/>
          <p:cNvSpPr>
            <a:spLocks noGrp="1" noChangeArrowheads="1"/>
          </p:cNvSpPr>
          <p:nvPr>
            <p:ph type="body" idx="1"/>
          </p:nvPr>
        </p:nvSpPr>
        <p:spPr>
          <a:xfrm>
            <a:off x="457200" y="1600200"/>
            <a:ext cx="8229600" cy="4997450"/>
          </a:xfrm>
        </p:spPr>
        <p:txBody>
          <a:bodyPr/>
          <a:lstStyle/>
          <a:p>
            <a:pPr eaLnBrk="1" hangingPunct="1">
              <a:lnSpc>
                <a:spcPct val="90000"/>
              </a:lnSpc>
            </a:pPr>
            <a:r>
              <a:rPr lang="sv-SE" altLang="en-US" sz="2800"/>
              <a:t>Many constraints affect only the values of a single attribute. SQL allows us to specify such constraints together with the attribute itself, as </a:t>
            </a:r>
            <a:r>
              <a:rPr lang="sv-SE" altLang="en-US" sz="2800" i="1"/>
              <a:t>inline constraints.</a:t>
            </a:r>
            <a:endParaRPr lang="sv-SE" altLang="en-US" sz="2800"/>
          </a:p>
          <a:p>
            <a:pPr eaLnBrk="1" hangingPunct="1">
              <a:lnSpc>
                <a:spcPct val="90000"/>
              </a:lnSpc>
            </a:pPr>
            <a:endParaRPr lang="sv-SE" altLang="en-US" sz="2800"/>
          </a:p>
          <a:p>
            <a:pPr eaLnBrk="1" hangingPunct="1">
              <a:lnSpc>
                <a:spcPct val="90000"/>
              </a:lnSpc>
            </a:pPr>
            <a:endParaRPr lang="sv-SE" altLang="en-US" sz="2800"/>
          </a:p>
          <a:p>
            <a:pPr eaLnBrk="1" hangingPunct="1">
              <a:lnSpc>
                <a:spcPct val="90000"/>
              </a:lnSpc>
            </a:pPr>
            <a:endParaRPr lang="sv-SE" altLang="en-US" sz="2800"/>
          </a:p>
          <a:p>
            <a:pPr eaLnBrk="1" hangingPunct="1">
              <a:lnSpc>
                <a:spcPct val="90000"/>
              </a:lnSpc>
            </a:pPr>
            <a:r>
              <a:rPr lang="sv-SE" altLang="en-US" sz="2800"/>
              <a:t>More than one inline constraint on the same attribute is fine, just put them after one another.</a:t>
            </a:r>
          </a:p>
          <a:p>
            <a:pPr eaLnBrk="1" hangingPunct="1">
              <a:lnSpc>
                <a:spcPct val="90000"/>
              </a:lnSpc>
            </a:pPr>
            <a:r>
              <a:rPr lang="sv-SE" altLang="en-US" sz="2800"/>
              <a:t>Default values should be specified before constraints.</a:t>
            </a:r>
          </a:p>
        </p:txBody>
      </p:sp>
      <p:sp>
        <p:nvSpPr>
          <p:cNvPr id="26628" name="Text Box 4"/>
          <p:cNvSpPr txBox="1">
            <a:spLocks noChangeArrowheads="1"/>
          </p:cNvSpPr>
          <p:nvPr/>
        </p:nvSpPr>
        <p:spPr bwMode="auto">
          <a:xfrm>
            <a:off x="1116013" y="3284538"/>
            <a:ext cx="71278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b="1">
                <a:latin typeface="Courier New" charset="0"/>
              </a:rPr>
              <a:t>CREATE TABLE Courses (</a:t>
            </a:r>
            <a:br>
              <a:rPr lang="sv-SE" altLang="en-US" sz="1800" b="1">
                <a:latin typeface="Courier New" charset="0"/>
              </a:rPr>
            </a:br>
            <a:r>
              <a:rPr lang="sv-SE" altLang="en-US" sz="1800" b="1">
                <a:latin typeface="Courier New" charset="0"/>
              </a:rPr>
              <a:t>  code CHAR(6) CONSTRAINT CourseCode PRIMARY KEY,</a:t>
            </a:r>
            <a:br>
              <a:rPr lang="sv-SE" altLang="en-US" sz="1800" b="1">
                <a:latin typeface="Courier New" charset="0"/>
              </a:rPr>
            </a:br>
            <a:r>
              <a:rPr lang="sv-SE" altLang="en-US" sz="1800" b="1">
                <a:latin typeface="Courier New" charset="0"/>
              </a:rPr>
              <a:t>  name VARCHAR(50)</a:t>
            </a:r>
            <a:br>
              <a:rPr lang="sv-SE" altLang="en-US" sz="1800" b="1">
                <a:latin typeface="Courier New" charset="0"/>
              </a:rPr>
            </a:br>
            <a:r>
              <a:rPr lang="sv-SE" altLang="en-US" sz="1800" b="1">
                <a:latin typeface="Courier New" charset="0"/>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sv-SE" altLang="en-US"/>
              <a:t>Special case: NOT NULL</a:t>
            </a:r>
          </a:p>
        </p:txBody>
      </p:sp>
      <p:sp>
        <p:nvSpPr>
          <p:cNvPr id="28675" name="Rectangle 3"/>
          <p:cNvSpPr>
            <a:spLocks noGrp="1" noChangeArrowheads="1"/>
          </p:cNvSpPr>
          <p:nvPr>
            <p:ph type="body" idx="1"/>
          </p:nvPr>
        </p:nvSpPr>
        <p:spPr/>
        <p:txBody>
          <a:bodyPr/>
          <a:lstStyle/>
          <a:p>
            <a:pPr eaLnBrk="1" hangingPunct="1"/>
            <a:r>
              <a:rPr lang="sv-SE" altLang="en-US"/>
              <a:t>Specifying that a value must be non-NULL can be done with a simplified syntax:</a:t>
            </a:r>
          </a:p>
          <a:p>
            <a:pPr eaLnBrk="1" hangingPunct="1"/>
            <a:endParaRPr lang="sv-SE" altLang="en-US"/>
          </a:p>
          <a:p>
            <a:pPr eaLnBrk="1" hangingPunct="1"/>
            <a:endParaRPr lang="sv-SE" altLang="en-US"/>
          </a:p>
          <a:p>
            <a:pPr eaLnBrk="1" hangingPunct="1"/>
            <a:endParaRPr lang="sv-SE" altLang="en-US" sz="1400"/>
          </a:p>
          <a:p>
            <a:pPr lvl="1" eaLnBrk="1" hangingPunct="1">
              <a:buFontTx/>
              <a:buNone/>
            </a:pPr>
            <a:r>
              <a:rPr lang="sv-SE" altLang="en-US"/>
              <a:t>instead of</a:t>
            </a:r>
          </a:p>
        </p:txBody>
      </p:sp>
      <p:sp>
        <p:nvSpPr>
          <p:cNvPr id="28676" name="Text Box 4"/>
          <p:cNvSpPr txBox="1">
            <a:spLocks noChangeArrowheads="1"/>
          </p:cNvSpPr>
          <p:nvPr/>
        </p:nvSpPr>
        <p:spPr bwMode="auto">
          <a:xfrm>
            <a:off x="1116013" y="2781300"/>
            <a:ext cx="71278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b="1">
                <a:latin typeface="Courier New" charset="0"/>
              </a:rPr>
              <a:t>CREATE TABLE Courses (</a:t>
            </a:r>
            <a:br>
              <a:rPr lang="sv-SE" altLang="en-US" sz="1800" b="1">
                <a:latin typeface="Courier New" charset="0"/>
              </a:rPr>
            </a:br>
            <a:r>
              <a:rPr lang="sv-SE" altLang="en-US" sz="1800" b="1">
                <a:latin typeface="Courier New" charset="0"/>
              </a:rPr>
              <a:t>  code CHAR(6) CONSTRAINT CourseCode PRIMARY KEY,</a:t>
            </a:r>
            <a:br>
              <a:rPr lang="sv-SE" altLang="en-US" sz="1800" b="1">
                <a:latin typeface="Courier New" charset="0"/>
              </a:rPr>
            </a:br>
            <a:r>
              <a:rPr lang="sv-SE" altLang="en-US" sz="1800" b="1">
                <a:latin typeface="Courier New" charset="0"/>
              </a:rPr>
              <a:t>  name VARCHAR(50) NOT NULL</a:t>
            </a:r>
            <a:br>
              <a:rPr lang="sv-SE" altLang="en-US" sz="1800" b="1">
                <a:latin typeface="Courier New" charset="0"/>
              </a:rPr>
            </a:br>
            <a:r>
              <a:rPr lang="sv-SE" altLang="en-US" sz="1800" b="1">
                <a:latin typeface="Courier New" charset="0"/>
              </a:rPr>
              <a:t>);</a:t>
            </a:r>
          </a:p>
        </p:txBody>
      </p:sp>
      <p:sp>
        <p:nvSpPr>
          <p:cNvPr id="28677" name="Text Box 5"/>
          <p:cNvSpPr txBox="1">
            <a:spLocks noChangeArrowheads="1"/>
          </p:cNvSpPr>
          <p:nvPr/>
        </p:nvSpPr>
        <p:spPr bwMode="auto">
          <a:xfrm>
            <a:off x="1116013" y="4797425"/>
            <a:ext cx="71278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b="1">
                <a:latin typeface="Courier New" charset="0"/>
              </a:rPr>
              <a:t>CREATE TABLE Courses (</a:t>
            </a:r>
            <a:br>
              <a:rPr lang="sv-SE" altLang="en-US" sz="1800" b="1">
                <a:latin typeface="Courier New" charset="0"/>
              </a:rPr>
            </a:br>
            <a:r>
              <a:rPr lang="sv-SE" altLang="en-US" sz="1800" b="1">
                <a:latin typeface="Courier New" charset="0"/>
              </a:rPr>
              <a:t>  code CHAR(6) CONSTRAINT CourseCode PRIMARY KEY,</a:t>
            </a:r>
            <a:br>
              <a:rPr lang="sv-SE" altLang="en-US" sz="1800" b="1">
                <a:latin typeface="Courier New" charset="0"/>
              </a:rPr>
            </a:br>
            <a:r>
              <a:rPr lang="sv-SE" altLang="en-US" sz="1800" b="1">
                <a:latin typeface="Courier New" charset="0"/>
              </a:rPr>
              <a:t>  name VARCHAR(50) CHECK (name IS NOT NULL)</a:t>
            </a:r>
            <a:br>
              <a:rPr lang="sv-SE" altLang="en-US" sz="1800" b="1">
                <a:latin typeface="Courier New" charset="0"/>
              </a:rPr>
            </a:br>
            <a:r>
              <a:rPr lang="sv-SE" altLang="en-US" sz="1800" b="1">
                <a:latin typeface="Courier New" charset="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sv-SE" altLang="en-US"/>
              <a:t>Special case: REFERENCES</a:t>
            </a:r>
          </a:p>
        </p:txBody>
      </p:sp>
      <p:sp>
        <p:nvSpPr>
          <p:cNvPr id="29699" name="Rectangle 3"/>
          <p:cNvSpPr>
            <a:spLocks noGrp="1" noChangeArrowheads="1"/>
          </p:cNvSpPr>
          <p:nvPr>
            <p:ph type="body" idx="1"/>
          </p:nvPr>
        </p:nvSpPr>
        <p:spPr>
          <a:xfrm>
            <a:off x="457200" y="1600200"/>
            <a:ext cx="8229600" cy="4997450"/>
          </a:xfrm>
        </p:spPr>
        <p:txBody>
          <a:bodyPr/>
          <a:lstStyle/>
          <a:p>
            <a:pPr eaLnBrk="1" hangingPunct="1"/>
            <a:r>
              <a:rPr lang="sv-SE" altLang="en-US" sz="2800"/>
              <a:t>When a foreign key constraint is defined inline, the FOREIGN KEY keywords can be left out.</a:t>
            </a:r>
          </a:p>
          <a:p>
            <a:pPr eaLnBrk="1" hangingPunct="1"/>
            <a:r>
              <a:rPr lang="sv-SE" altLang="en-US" sz="2800"/>
              <a:t>An attribute that references another attribute could be seen as holding copies of that other attribute. Why specify the type again?</a:t>
            </a:r>
          </a:p>
          <a:p>
            <a:pPr eaLnBrk="1" hangingPunct="1"/>
            <a:endParaRPr lang="sv-SE" altLang="en-US" sz="2800"/>
          </a:p>
          <a:p>
            <a:pPr eaLnBrk="1" hangingPunct="1"/>
            <a:endParaRPr lang="sv-SE" altLang="en-US" sz="2800"/>
          </a:p>
          <a:p>
            <a:pPr eaLnBrk="1" hangingPunct="1"/>
            <a:endParaRPr lang="sv-SE" altLang="en-US" sz="2800"/>
          </a:p>
          <a:p>
            <a:pPr lvl="1" eaLnBrk="1" hangingPunct="1"/>
            <a:r>
              <a:rPr lang="sv-SE" altLang="en-US" sz="2400"/>
              <a:t>The type can be left out even if the foreign key constraint is specified separately.</a:t>
            </a:r>
          </a:p>
        </p:txBody>
      </p:sp>
      <p:sp>
        <p:nvSpPr>
          <p:cNvPr id="29700" name="Text Box 4"/>
          <p:cNvSpPr txBox="1">
            <a:spLocks noChangeArrowheads="1"/>
          </p:cNvSpPr>
          <p:nvPr/>
        </p:nvSpPr>
        <p:spPr bwMode="auto">
          <a:xfrm>
            <a:off x="1187450" y="4221163"/>
            <a:ext cx="71278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b="1">
                <a:latin typeface="Courier New" charset="0"/>
              </a:rPr>
              <a:t>CREATE TABLE GivenCourses (</a:t>
            </a:r>
            <a:br>
              <a:rPr lang="sv-SE" altLang="en-US" sz="1800" b="1">
                <a:latin typeface="Courier New" charset="0"/>
              </a:rPr>
            </a:br>
            <a:r>
              <a:rPr lang="sv-SE" altLang="en-US" sz="1800" b="1">
                <a:latin typeface="Courier New" charset="0"/>
              </a:rPr>
              <a:t>  course REFERENCES Courses(code),</a:t>
            </a:r>
            <a:br>
              <a:rPr lang="sv-SE" altLang="en-US" sz="1800" b="1">
                <a:latin typeface="Courier New" charset="0"/>
              </a:rPr>
            </a:br>
            <a:r>
              <a:rPr lang="sv-SE" altLang="en-US" sz="1800" b="1">
                <a:latin typeface="Courier New" charset="0"/>
              </a:rPr>
              <a:t>  … </a:t>
            </a:r>
            <a:r>
              <a:rPr lang="sv-SE" altLang="en-US" sz="1800" b="1" i="1">
                <a:latin typeface="Courier New" charset="0"/>
              </a:rPr>
              <a:t>more columns and constraints …</a:t>
            </a:r>
            <a:r>
              <a:rPr lang="sv-SE" altLang="en-US" sz="1800" b="1">
                <a:latin typeface="Courier New" charset="0"/>
              </a:rPr>
              <a:t/>
            </a:r>
            <a:br>
              <a:rPr lang="sv-SE" altLang="en-US" sz="1800" b="1">
                <a:latin typeface="Courier New" charset="0"/>
              </a:rPr>
            </a:br>
            <a:r>
              <a:rPr lang="sv-SE" altLang="en-US" sz="1800" b="1">
                <a:latin typeface="Courier New" charset="0"/>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sv-SE" altLang="en-US"/>
              <a:t>Quiz!</a:t>
            </a:r>
          </a:p>
        </p:txBody>
      </p:sp>
      <p:sp>
        <p:nvSpPr>
          <p:cNvPr id="21507" name="Rectangle 3"/>
          <p:cNvSpPr>
            <a:spLocks noGrp="1" noChangeArrowheads="1"/>
          </p:cNvSpPr>
          <p:nvPr>
            <p:ph type="body" idx="1"/>
          </p:nvPr>
        </p:nvSpPr>
        <p:spPr>
          <a:xfrm>
            <a:off x="457200" y="1600200"/>
            <a:ext cx="8229600" cy="4924425"/>
          </a:xfrm>
          <a:solidFill>
            <a:schemeClr val="accent1"/>
          </a:solidFill>
          <a:ln>
            <a:solidFill>
              <a:schemeClr val="tx1"/>
            </a:solidFill>
            <a:miter lim="800000"/>
            <a:headEnd/>
            <a:tailEnd/>
          </a:ln>
        </p:spPr>
        <p:txBody>
          <a:bodyPr/>
          <a:lstStyle/>
          <a:p>
            <a:pPr eaLnBrk="1" hangingPunct="1">
              <a:buFontTx/>
              <a:buNone/>
            </a:pPr>
            <a:r>
              <a:rPr lang="sv-SE" altLang="en-US"/>
              <a:t>It might be tempting to write</a:t>
            </a:r>
          </a:p>
          <a:p>
            <a:pPr eaLnBrk="1" hangingPunct="1"/>
            <a:endParaRPr lang="sv-SE" altLang="en-US"/>
          </a:p>
          <a:p>
            <a:pPr eaLnBrk="1" hangingPunct="1"/>
            <a:endParaRPr lang="sv-SE" altLang="en-US"/>
          </a:p>
          <a:p>
            <a:pPr eaLnBrk="1" hangingPunct="1"/>
            <a:endParaRPr lang="sv-SE" altLang="en-US"/>
          </a:p>
          <a:p>
            <a:pPr eaLnBrk="1" hangingPunct="1">
              <a:buFontTx/>
              <a:buNone/>
            </a:pPr>
            <a:r>
              <a:rPr lang="sv-SE" altLang="en-US" sz="2800"/>
              <a:t>Why will this not work?</a:t>
            </a:r>
          </a:p>
          <a:p>
            <a:pPr eaLnBrk="1" hangingPunct="1">
              <a:buFontTx/>
              <a:buNone/>
            </a:pPr>
            <a:r>
              <a:rPr lang="sv-SE" altLang="en-US" sz="2800"/>
              <a:t>An inline constraint only constrains the current attribute. What the above tries to achieve is to declare two separate primary keys, which is not allowed in a table.</a:t>
            </a:r>
          </a:p>
        </p:txBody>
      </p:sp>
      <p:sp>
        <p:nvSpPr>
          <p:cNvPr id="31748" name="Text Box 4"/>
          <p:cNvSpPr txBox="1">
            <a:spLocks noChangeArrowheads="1"/>
          </p:cNvSpPr>
          <p:nvPr/>
        </p:nvSpPr>
        <p:spPr bwMode="auto">
          <a:xfrm>
            <a:off x="900113" y="2349500"/>
            <a:ext cx="76327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b="1">
                <a:latin typeface="Courier New" charset="0"/>
              </a:rPr>
              <a:t>CREATE TABLE GivenCourses (</a:t>
            </a:r>
            <a:br>
              <a:rPr lang="sv-SE" altLang="en-US" sz="1800" b="1">
                <a:latin typeface="Courier New" charset="0"/>
              </a:rPr>
            </a:br>
            <a:r>
              <a:rPr lang="sv-SE" altLang="en-US" sz="1800" b="1">
                <a:latin typeface="Courier New" charset="0"/>
              </a:rPr>
              <a:t>  course REFERENCES Courses(code) PRIMARY KEY,</a:t>
            </a:r>
            <a:br>
              <a:rPr lang="sv-SE" altLang="en-US" sz="1800" b="1">
                <a:latin typeface="Courier New" charset="0"/>
              </a:rPr>
            </a:br>
            <a:r>
              <a:rPr lang="sv-SE" altLang="en-US" sz="1800" b="1">
                <a:latin typeface="Courier New" charset="0"/>
              </a:rPr>
              <a:t>  period INT CHECK (period IN (1,2,3,4)) PRIMARY KEY,</a:t>
            </a:r>
            <a:br>
              <a:rPr lang="sv-SE" altLang="en-US" sz="1800" b="1">
                <a:latin typeface="Courier New" charset="0"/>
              </a:rPr>
            </a:br>
            <a:r>
              <a:rPr lang="sv-SE" altLang="en-US" sz="1800" b="1">
                <a:latin typeface="Courier New" charset="0"/>
              </a:rPr>
              <a:t>  … </a:t>
            </a:r>
            <a:r>
              <a:rPr lang="sv-SE" altLang="en-US" sz="1800" b="1" i="1">
                <a:latin typeface="Courier New" charset="0"/>
              </a:rPr>
              <a:t>more columns and constraints …</a:t>
            </a:r>
            <a:r>
              <a:rPr lang="sv-SE" altLang="en-US" sz="1800" b="1">
                <a:latin typeface="Courier New" charset="0"/>
              </a:rPr>
              <a:t/>
            </a:r>
            <a:br>
              <a:rPr lang="sv-SE" altLang="en-US" sz="1800" b="1">
                <a:latin typeface="Courier New" charset="0"/>
              </a:rPr>
            </a:br>
            <a:r>
              <a:rPr lang="sv-SE" altLang="en-US" sz="1800" b="1">
                <a:latin typeface="Courier New"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sv-SE" altLang="en-US"/>
              <a:t>Constraints</a:t>
            </a:r>
          </a:p>
        </p:txBody>
      </p:sp>
      <p:sp>
        <p:nvSpPr>
          <p:cNvPr id="32771" name="Rectangle 3"/>
          <p:cNvSpPr>
            <a:spLocks noGrp="1" noChangeArrowheads="1"/>
          </p:cNvSpPr>
          <p:nvPr>
            <p:ph type="body" idx="1"/>
          </p:nvPr>
        </p:nvSpPr>
        <p:spPr/>
        <p:txBody>
          <a:bodyPr/>
          <a:lstStyle/>
          <a:p>
            <a:pPr eaLnBrk="1" hangingPunct="1"/>
            <a:r>
              <a:rPr lang="sv-SE" altLang="en-US" sz="2800"/>
              <a:t>We have different kinds of constraints:</a:t>
            </a:r>
          </a:p>
          <a:p>
            <a:pPr lvl="1" eaLnBrk="1" hangingPunct="1"/>
            <a:r>
              <a:rPr lang="sv-SE" altLang="en-US" sz="2400"/>
              <a:t>Dependency constraints (X → A)</a:t>
            </a:r>
          </a:p>
          <a:p>
            <a:pPr lvl="2" eaLnBrk="1" hangingPunct="1"/>
            <a:r>
              <a:rPr lang="sv-SE" altLang="en-US" sz="2000"/>
              <a:t>Table structure, PRIMARY KEY, UNIQUE</a:t>
            </a:r>
          </a:p>
          <a:p>
            <a:pPr lvl="1" eaLnBrk="1" hangingPunct="1"/>
            <a:r>
              <a:rPr lang="sv-SE" altLang="en-US" sz="2400"/>
              <a:t>Referential constraints</a:t>
            </a:r>
          </a:p>
          <a:p>
            <a:pPr lvl="2" eaLnBrk="1" hangingPunct="1"/>
            <a:r>
              <a:rPr lang="sv-SE" altLang="en-US" sz="2000"/>
              <a:t>FOREIGN KEY … REFERENCES</a:t>
            </a:r>
          </a:p>
          <a:p>
            <a:pPr lvl="1" eaLnBrk="1" hangingPunct="1"/>
            <a:r>
              <a:rPr lang="sv-SE" altLang="en-US" sz="2400"/>
              <a:t>Value constraints</a:t>
            </a:r>
          </a:p>
          <a:p>
            <a:pPr lvl="2" eaLnBrk="1" hangingPunct="1"/>
            <a:r>
              <a:rPr lang="sv-SE" altLang="en-US" sz="2000"/>
              <a:t>CHECK</a:t>
            </a:r>
          </a:p>
          <a:p>
            <a:pPr lvl="1" eaLnBrk="1" hangingPunct="1"/>
            <a:r>
              <a:rPr lang="sv-SE" altLang="en-US" sz="2400"/>
              <a:t>Miscellaneous constraints (like multiplicity)</a:t>
            </a:r>
          </a:p>
          <a:p>
            <a:pPr lvl="2" eaLnBrk="1" hangingPunct="1"/>
            <a:r>
              <a:rPr lang="sv-SE" altLang="en-US" sz="2000"/>
              <a:t>E.g. no teacher may hold more than 2 courses at the same time.</a:t>
            </a:r>
          </a:p>
          <a:p>
            <a:pPr lvl="2" eaLnBrk="1" hangingPunct="1"/>
            <a:r>
              <a:rPr lang="sv-SE" altLang="en-US" sz="2000"/>
              <a:t>How do we handle these?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sv-SE" altLang="en-US"/>
              <a:t>Quiz!</a:t>
            </a:r>
          </a:p>
        </p:txBody>
      </p:sp>
      <p:sp>
        <p:nvSpPr>
          <p:cNvPr id="33795" name="Rectangle 3"/>
          <p:cNvSpPr>
            <a:spLocks noGrp="1" noChangeArrowheads="1"/>
          </p:cNvSpPr>
          <p:nvPr>
            <p:ph type="body" idx="1"/>
          </p:nvPr>
        </p:nvSpPr>
        <p:spPr>
          <a:solidFill>
            <a:schemeClr val="accent1"/>
          </a:solidFill>
          <a:ln>
            <a:solidFill>
              <a:schemeClr val="tx1"/>
            </a:solidFill>
            <a:miter lim="800000"/>
            <a:headEnd/>
            <a:tailEnd/>
          </a:ln>
        </p:spPr>
        <p:txBody>
          <a:bodyPr/>
          <a:lstStyle/>
          <a:p>
            <a:pPr eaLnBrk="1" hangingPunct="1">
              <a:buFontTx/>
              <a:buNone/>
            </a:pPr>
            <a:r>
              <a:rPr lang="sv-SE" altLang="en-US" dirty="0"/>
              <a:t>”No </a:t>
            </a:r>
            <a:r>
              <a:rPr lang="sv-SE" altLang="en-US" dirty="0" err="1"/>
              <a:t>teacher</a:t>
            </a:r>
            <a:r>
              <a:rPr lang="sv-SE" altLang="en-US" dirty="0"/>
              <a:t> </a:t>
            </a:r>
            <a:r>
              <a:rPr lang="sv-SE" altLang="en-US" dirty="0" err="1"/>
              <a:t>may</a:t>
            </a:r>
            <a:r>
              <a:rPr lang="sv-SE" altLang="en-US" dirty="0"/>
              <a:t> </a:t>
            </a:r>
            <a:r>
              <a:rPr lang="sv-SE" altLang="en-US" dirty="0" err="1"/>
              <a:t>hold</a:t>
            </a:r>
            <a:r>
              <a:rPr lang="sv-SE" altLang="en-US" dirty="0"/>
              <a:t> </a:t>
            </a:r>
            <a:r>
              <a:rPr lang="sv-SE" altLang="en-US" dirty="0" err="1"/>
              <a:t>more</a:t>
            </a:r>
            <a:r>
              <a:rPr lang="sv-SE" altLang="en-US" dirty="0"/>
              <a:t> </a:t>
            </a:r>
            <a:r>
              <a:rPr lang="sv-SE" altLang="en-US" dirty="0" err="1"/>
              <a:t>than</a:t>
            </a:r>
            <a:r>
              <a:rPr lang="sv-SE" altLang="en-US" dirty="0"/>
              <a:t> </a:t>
            </a:r>
            <a:r>
              <a:rPr lang="sv-SE" altLang="en-US" dirty="0" err="1"/>
              <a:t>two</a:t>
            </a:r>
            <a:r>
              <a:rPr lang="sv-SE" altLang="en-US" dirty="0"/>
              <a:t> </a:t>
            </a:r>
            <a:r>
              <a:rPr lang="sv-SE" altLang="en-US" dirty="0" err="1"/>
              <a:t>courses</a:t>
            </a:r>
            <a:r>
              <a:rPr lang="sv-SE" altLang="en-US" dirty="0"/>
              <a:t> </a:t>
            </a:r>
            <a:r>
              <a:rPr lang="sv-SE" altLang="en-US" dirty="0" smtClean="0"/>
              <a:t>in the </a:t>
            </a:r>
            <a:r>
              <a:rPr lang="sv-SE" altLang="en-US" dirty="0"/>
              <a:t>same </a:t>
            </a:r>
            <a:r>
              <a:rPr lang="sv-SE" altLang="en-US" dirty="0" smtClean="0"/>
              <a:t>period!”</a:t>
            </a:r>
            <a:endParaRPr lang="sv-SE" altLang="en-US" dirty="0"/>
          </a:p>
          <a:p>
            <a:pPr eaLnBrk="1" hangingPunct="1">
              <a:buFontTx/>
              <a:buNone/>
            </a:pPr>
            <a:r>
              <a:rPr lang="sv-SE" altLang="en-US" dirty="0" err="1"/>
              <a:t>How</a:t>
            </a:r>
            <a:r>
              <a:rPr lang="sv-SE" altLang="en-US" dirty="0"/>
              <a:t> </a:t>
            </a:r>
            <a:r>
              <a:rPr lang="sv-SE" altLang="en-US" dirty="0" err="1"/>
              <a:t>can</a:t>
            </a:r>
            <a:r>
              <a:rPr lang="sv-SE" altLang="en-US" dirty="0"/>
              <a:t> </a:t>
            </a:r>
            <a:r>
              <a:rPr lang="sv-SE" altLang="en-US" dirty="0" err="1"/>
              <a:t>we</a:t>
            </a:r>
            <a:r>
              <a:rPr lang="sv-SE" altLang="en-US" dirty="0"/>
              <a:t> </a:t>
            </a:r>
            <a:r>
              <a:rPr lang="sv-SE" altLang="en-US" dirty="0" err="1"/>
              <a:t>formulate</a:t>
            </a:r>
            <a:r>
              <a:rPr lang="sv-SE" altLang="en-US" dirty="0"/>
              <a:t> </a:t>
            </a:r>
            <a:r>
              <a:rPr lang="sv-SE" altLang="en-US" dirty="0" err="1"/>
              <a:t>this</a:t>
            </a:r>
            <a:r>
              <a:rPr lang="sv-SE" altLang="en-US" dirty="0"/>
              <a:t> </a:t>
            </a:r>
            <a:r>
              <a:rPr lang="sv-SE" altLang="en-US" dirty="0" err="1"/>
              <a:t>constraint</a:t>
            </a:r>
            <a:r>
              <a:rPr lang="sv-SE" altLang="en-US" dirty="0"/>
              <a:t> in SQL?</a:t>
            </a:r>
          </a:p>
        </p:txBody>
      </p:sp>
      <p:sp>
        <p:nvSpPr>
          <p:cNvPr id="23556" name="Text Box 4"/>
          <p:cNvSpPr txBox="1">
            <a:spLocks noChangeArrowheads="1"/>
          </p:cNvSpPr>
          <p:nvPr/>
        </p:nvSpPr>
        <p:spPr bwMode="auto">
          <a:xfrm>
            <a:off x="2195513" y="3789363"/>
            <a:ext cx="5616575"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a:latin typeface="Courier New" charset="0"/>
              </a:rPr>
              <a:t>NOT EXISTS (</a:t>
            </a:r>
            <a:br>
              <a:rPr lang="sv-SE" altLang="en-US" sz="2000" b="1">
                <a:latin typeface="Courier New" charset="0"/>
              </a:rPr>
            </a:br>
            <a:r>
              <a:rPr lang="sv-SE" altLang="en-US" sz="2000" b="1">
                <a:latin typeface="Courier New" charset="0"/>
              </a:rPr>
              <a:t> SELECT   teacher, period</a:t>
            </a:r>
            <a:br>
              <a:rPr lang="sv-SE" altLang="en-US" sz="2000" b="1">
                <a:latin typeface="Courier New" charset="0"/>
              </a:rPr>
            </a:br>
            <a:r>
              <a:rPr lang="sv-SE" altLang="en-US" sz="2000" b="1">
                <a:latin typeface="Courier New" charset="0"/>
              </a:rPr>
              <a:t> FROM     GivenCourses</a:t>
            </a:r>
            <a:br>
              <a:rPr lang="sv-SE" altLang="en-US" sz="2000" b="1">
                <a:latin typeface="Courier New" charset="0"/>
              </a:rPr>
            </a:br>
            <a:r>
              <a:rPr lang="sv-SE" altLang="en-US" sz="2000" b="1">
                <a:latin typeface="Courier New" charset="0"/>
              </a:rPr>
              <a:t> GROUP BY teacher, period</a:t>
            </a:r>
            <a:br>
              <a:rPr lang="sv-SE" altLang="en-US" sz="2000" b="1">
                <a:latin typeface="Courier New" charset="0"/>
              </a:rPr>
            </a:br>
            <a:r>
              <a:rPr lang="sv-SE" altLang="en-US" sz="2000" b="1">
                <a:latin typeface="Courier New" charset="0"/>
              </a:rPr>
              <a:t> HAVING   COUNT(course) &gt; 2</a:t>
            </a:r>
          </a:p>
          <a:p>
            <a:pPr eaLnBrk="1" hangingPunct="1">
              <a:spcBef>
                <a:spcPct val="0"/>
              </a:spcBef>
              <a:buFontTx/>
              <a:buNone/>
            </a:pPr>
            <a:r>
              <a:rPr lang="sv-SE" altLang="en-US" sz="2000" b="1">
                <a:latin typeface="Courier New" charset="0"/>
              </a:rPr>
              <a:t>);</a:t>
            </a:r>
            <a:endParaRPr lang="sv-SE" altLang="en-US" sz="2000"/>
          </a:p>
        </p:txBody>
      </p:sp>
      <p:graphicFrame>
        <p:nvGraphicFramePr>
          <p:cNvPr id="5" name="Table 4"/>
          <p:cNvGraphicFramePr>
            <a:graphicFrameLocks noGrp="1"/>
          </p:cNvGraphicFramePr>
          <p:nvPr>
            <p:extLst>
              <p:ext uri="{D42A27DB-BD31-4B8C-83A1-F6EECF244321}">
                <p14:modId xmlns:p14="http://schemas.microsoft.com/office/powerpoint/2010/main" val="1785724229"/>
              </p:ext>
            </p:extLst>
          </p:nvPr>
        </p:nvGraphicFramePr>
        <p:xfrm>
          <a:off x="4355976" y="5757863"/>
          <a:ext cx="4104456" cy="736600"/>
        </p:xfrm>
        <a:graphic>
          <a:graphicData uri="http://schemas.openxmlformats.org/drawingml/2006/table">
            <a:tbl>
              <a:tblPr firstRow="1" bandRow="1">
                <a:tableStyleId>{5C22544A-7EE6-4342-B048-85BDC9FD1C3A}</a:tableStyleId>
              </a:tblPr>
              <a:tblGrid>
                <a:gridCol w="936104"/>
                <a:gridCol w="936104"/>
                <a:gridCol w="1008112"/>
                <a:gridCol w="1224136"/>
              </a:tblGrid>
              <a:tr h="370840">
                <a:tc>
                  <a:txBody>
                    <a:bodyPr/>
                    <a:lstStyle/>
                    <a:p>
                      <a:r>
                        <a:rPr lang="en-US" dirty="0" smtClean="0">
                          <a:solidFill>
                            <a:schemeClr val="tx1"/>
                          </a:solidFill>
                        </a:rPr>
                        <a:t>course</a:t>
                      </a:r>
                      <a:endParaRPr lang="en-US"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dirty="0" smtClean="0">
                          <a:solidFill>
                            <a:schemeClr val="tx1"/>
                          </a:solidFill>
                        </a:rPr>
                        <a:t>period</a:t>
                      </a:r>
                      <a:endParaRPr lang="en-US"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r>
                        <a:rPr lang="en-US" dirty="0" smtClean="0">
                          <a:solidFill>
                            <a:schemeClr val="tx1"/>
                          </a:solidFill>
                        </a:rPr>
                        <a:t>teacher</a:t>
                      </a:r>
                      <a:endParaRPr lang="en-US"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r>
                        <a:rPr lang="en-US" dirty="0" err="1" smtClean="0">
                          <a:solidFill>
                            <a:schemeClr val="tx1"/>
                          </a:solidFill>
                        </a:rPr>
                        <a:t>numStud</a:t>
                      </a:r>
                      <a:endParaRPr lang="en-US"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48992">
                <a:tc>
                  <a:txBody>
                    <a:bodyPr/>
                    <a:lstStyle/>
                    <a:p>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sv-SE" altLang="en-US"/>
              <a:t>Summary – Modifications</a:t>
            </a:r>
          </a:p>
        </p:txBody>
      </p:sp>
      <p:sp>
        <p:nvSpPr>
          <p:cNvPr id="6147" name="Rectangle 3"/>
          <p:cNvSpPr>
            <a:spLocks noGrp="1" noChangeArrowheads="1"/>
          </p:cNvSpPr>
          <p:nvPr>
            <p:ph type="body" idx="1"/>
          </p:nvPr>
        </p:nvSpPr>
        <p:spPr/>
        <p:txBody>
          <a:bodyPr/>
          <a:lstStyle/>
          <a:p>
            <a:pPr eaLnBrk="1" hangingPunct="1"/>
            <a:r>
              <a:rPr lang="sv-SE" altLang="en-US"/>
              <a:t>Modifying the contents of a database:</a:t>
            </a:r>
          </a:p>
          <a:p>
            <a:pPr lvl="1" eaLnBrk="1" hangingPunct="1"/>
            <a:r>
              <a:rPr lang="sv-SE" altLang="en-US"/>
              <a:t>Insertions</a:t>
            </a:r>
          </a:p>
          <a:p>
            <a:pPr lvl="2" eaLnBrk="1" hangingPunct="1">
              <a:buFontTx/>
              <a:buNone/>
            </a:pPr>
            <a:r>
              <a:rPr lang="sv-SE" altLang="en-US" sz="2000" b="1">
                <a:latin typeface="Courier New" charset="0"/>
              </a:rPr>
              <a:t>INSERT INTO </a:t>
            </a:r>
            <a:r>
              <a:rPr lang="sv-SE" altLang="en-US" sz="2000" b="1" i="1">
                <a:latin typeface="Courier New" charset="0"/>
              </a:rPr>
              <a:t>tablename</a:t>
            </a:r>
            <a:r>
              <a:rPr lang="sv-SE" altLang="en-US" sz="2000" b="1">
                <a:latin typeface="Courier New" charset="0"/>
              </a:rPr>
              <a:t> VALUES </a:t>
            </a:r>
            <a:r>
              <a:rPr lang="sv-SE" altLang="en-US" sz="2000" b="1" i="1">
                <a:latin typeface="Courier New" charset="0"/>
              </a:rPr>
              <a:t>tuple</a:t>
            </a:r>
          </a:p>
          <a:p>
            <a:pPr lvl="1" eaLnBrk="1" hangingPunct="1"/>
            <a:r>
              <a:rPr lang="sv-SE" altLang="en-US"/>
              <a:t>Deletions</a:t>
            </a:r>
          </a:p>
          <a:p>
            <a:pPr lvl="2" eaLnBrk="1" hangingPunct="1">
              <a:buFontTx/>
              <a:buNone/>
            </a:pPr>
            <a:r>
              <a:rPr lang="sv-SE" altLang="en-US" sz="2000" b="1">
                <a:latin typeface="Courier New" charset="0"/>
              </a:rPr>
              <a:t>DELETE FROM tablename WHERE test over rows</a:t>
            </a:r>
          </a:p>
          <a:p>
            <a:pPr lvl="1" eaLnBrk="1" hangingPunct="1"/>
            <a:r>
              <a:rPr lang="sv-SE" altLang="en-US"/>
              <a:t>Updates</a:t>
            </a:r>
          </a:p>
          <a:p>
            <a:pPr lvl="2" eaLnBrk="1" hangingPunct="1">
              <a:buFontTx/>
              <a:buNone/>
            </a:pPr>
            <a:r>
              <a:rPr lang="sv-SE" altLang="en-US" sz="2000" b="1">
                <a:latin typeface="Courier New" charset="0"/>
              </a:rPr>
              <a:t>UPDATE </a:t>
            </a:r>
            <a:r>
              <a:rPr lang="sv-SE" altLang="en-US" sz="2000" b="1" i="1">
                <a:latin typeface="Courier New" charset="0"/>
              </a:rPr>
              <a:t>tablename</a:t>
            </a:r>
          </a:p>
          <a:p>
            <a:pPr lvl="2" eaLnBrk="1" hangingPunct="1">
              <a:buFontTx/>
              <a:buNone/>
            </a:pPr>
            <a:r>
              <a:rPr lang="sv-SE" altLang="en-US" sz="2000" b="1">
                <a:latin typeface="Courier New" charset="0"/>
              </a:rPr>
              <a:t>SET    </a:t>
            </a:r>
            <a:r>
              <a:rPr lang="sv-SE" altLang="en-US" sz="2000" b="1" i="1">
                <a:latin typeface="Courier New" charset="0"/>
              </a:rPr>
              <a:t>attribute </a:t>
            </a:r>
            <a:r>
              <a:rPr lang="sv-SE" altLang="en-US" sz="2000" b="1">
                <a:latin typeface="Courier New" charset="0"/>
              </a:rPr>
              <a:t>= </a:t>
            </a:r>
            <a:r>
              <a:rPr lang="sv-SE" altLang="en-US" sz="2000" b="1" i="1">
                <a:latin typeface="Courier New" charset="0"/>
              </a:rPr>
              <a:t>value</a:t>
            </a:r>
            <a:endParaRPr lang="sv-SE" altLang="en-US" sz="2000" b="1">
              <a:latin typeface="Courier New" charset="0"/>
            </a:endParaRPr>
          </a:p>
          <a:p>
            <a:pPr lvl="2" eaLnBrk="1" hangingPunct="1">
              <a:buFontTx/>
              <a:buNone/>
            </a:pPr>
            <a:r>
              <a:rPr lang="sv-SE" altLang="en-US" sz="2000" b="1">
                <a:latin typeface="Courier New" charset="0"/>
              </a:rPr>
              <a:t>WHERE  </a:t>
            </a:r>
            <a:r>
              <a:rPr lang="sv-SE" altLang="en-US" sz="2000" b="1" i="1">
                <a:latin typeface="Courier New" charset="0"/>
              </a:rPr>
              <a:t>test over rows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sv-SE" altLang="en-US"/>
              <a:t>Assertions</a:t>
            </a:r>
          </a:p>
        </p:txBody>
      </p:sp>
      <p:sp>
        <p:nvSpPr>
          <p:cNvPr id="35843" name="Rectangle 3"/>
          <p:cNvSpPr>
            <a:spLocks noGrp="1" noChangeArrowheads="1"/>
          </p:cNvSpPr>
          <p:nvPr>
            <p:ph type="body" idx="1"/>
          </p:nvPr>
        </p:nvSpPr>
        <p:spPr/>
        <p:txBody>
          <a:bodyPr/>
          <a:lstStyle/>
          <a:p>
            <a:pPr eaLnBrk="1" hangingPunct="1"/>
            <a:r>
              <a:rPr lang="sv-SE" altLang="en-US"/>
              <a:t>Assertions are a way to specify global constraints on a database.</a:t>
            </a:r>
          </a:p>
          <a:p>
            <a:pPr lvl="1" eaLnBrk="1" hangingPunct="1"/>
            <a:r>
              <a:rPr lang="sv-SE" altLang="en-US"/>
              <a:t>Create using CREATE ASSERTION:</a:t>
            </a:r>
          </a:p>
          <a:p>
            <a:pPr lvl="1" eaLnBrk="1" hangingPunct="1"/>
            <a:endParaRPr lang="sv-SE" altLang="en-US"/>
          </a:p>
          <a:p>
            <a:pPr lvl="1" eaLnBrk="1" hangingPunct="1"/>
            <a:r>
              <a:rPr lang="sv-SE" altLang="en-US"/>
              <a:t>Example:</a:t>
            </a:r>
          </a:p>
        </p:txBody>
      </p:sp>
      <p:sp>
        <p:nvSpPr>
          <p:cNvPr id="35844" name="Text Box 4"/>
          <p:cNvSpPr txBox="1">
            <a:spLocks noChangeArrowheads="1"/>
          </p:cNvSpPr>
          <p:nvPr/>
        </p:nvSpPr>
        <p:spPr bwMode="auto">
          <a:xfrm>
            <a:off x="1835150" y="4221163"/>
            <a:ext cx="6481763"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a:latin typeface="Courier New" charset="0"/>
              </a:rPr>
              <a:t>CREATE ASSERTION NotOverworked</a:t>
            </a:r>
            <a:br>
              <a:rPr lang="sv-SE" altLang="en-US" sz="2000" b="1">
                <a:latin typeface="Courier New" charset="0"/>
              </a:rPr>
            </a:br>
            <a:r>
              <a:rPr lang="sv-SE" altLang="en-US" sz="2000" b="1">
                <a:latin typeface="Courier New" charset="0"/>
              </a:rPr>
              <a:t>CHECK (NOT EXISTS </a:t>
            </a:r>
            <a:br>
              <a:rPr lang="sv-SE" altLang="en-US" sz="2000" b="1">
                <a:latin typeface="Courier New" charset="0"/>
              </a:rPr>
            </a:br>
            <a:r>
              <a:rPr lang="sv-SE" altLang="en-US" sz="2000" b="1">
                <a:latin typeface="Courier New" charset="0"/>
              </a:rPr>
              <a:t>	  (SELECT   teacher, period</a:t>
            </a:r>
            <a:br>
              <a:rPr lang="sv-SE" altLang="en-US" sz="2000" b="1">
                <a:latin typeface="Courier New" charset="0"/>
              </a:rPr>
            </a:br>
            <a:r>
              <a:rPr lang="sv-SE" altLang="en-US" sz="2000" b="1">
                <a:latin typeface="Courier New" charset="0"/>
              </a:rPr>
              <a:t> 	   FROM     GivenCourses</a:t>
            </a:r>
            <a:br>
              <a:rPr lang="sv-SE" altLang="en-US" sz="2000" b="1">
                <a:latin typeface="Courier New" charset="0"/>
              </a:rPr>
            </a:br>
            <a:r>
              <a:rPr lang="sv-SE" altLang="en-US" sz="2000" b="1">
                <a:latin typeface="Courier New" charset="0"/>
              </a:rPr>
              <a:t> 	   GROUP BY teacher, period</a:t>
            </a:r>
            <a:br>
              <a:rPr lang="sv-SE" altLang="en-US" sz="2000" b="1">
                <a:latin typeface="Courier New" charset="0"/>
              </a:rPr>
            </a:br>
            <a:r>
              <a:rPr lang="sv-SE" altLang="en-US" sz="2000" b="1">
                <a:latin typeface="Courier New" charset="0"/>
              </a:rPr>
              <a:t> 	   HAVING   COUNT(course) &gt; 2)</a:t>
            </a:r>
          </a:p>
          <a:p>
            <a:pPr eaLnBrk="1" hangingPunct="1">
              <a:spcBef>
                <a:spcPct val="0"/>
              </a:spcBef>
              <a:buFontTx/>
              <a:buNone/>
            </a:pPr>
            <a:r>
              <a:rPr lang="sv-SE" altLang="en-US" sz="2000" b="1">
                <a:latin typeface="Courier New" charset="0"/>
              </a:rPr>
              <a:t>);</a:t>
            </a:r>
            <a:endParaRPr lang="sv-SE" altLang="en-US" sz="2000"/>
          </a:p>
        </p:txBody>
      </p:sp>
      <p:sp>
        <p:nvSpPr>
          <p:cNvPr id="35845" name="Text Box 5"/>
          <p:cNvSpPr txBox="1">
            <a:spLocks noChangeArrowheads="1"/>
          </p:cNvSpPr>
          <p:nvPr/>
        </p:nvSpPr>
        <p:spPr bwMode="auto">
          <a:xfrm>
            <a:off x="1763713" y="3213100"/>
            <a:ext cx="5400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a:latin typeface="Courier New" charset="0"/>
              </a:rPr>
              <a:t>CREATE ASSERTION </a:t>
            </a:r>
            <a:r>
              <a:rPr lang="sv-SE" altLang="en-US" sz="2000" b="1" i="1">
                <a:latin typeface="Courier New" charset="0"/>
              </a:rPr>
              <a:t>name </a:t>
            </a:r>
            <a:r>
              <a:rPr lang="sv-SE" altLang="en-US" sz="2000" b="1">
                <a:latin typeface="Courier New" charset="0"/>
              </a:rPr>
              <a:t>CHECK </a:t>
            </a:r>
            <a:r>
              <a:rPr lang="sv-SE" altLang="en-US" sz="2000" b="1" i="1">
                <a:latin typeface="Courier New" charset="0"/>
              </a:rPr>
              <a:t>test</a:t>
            </a:r>
            <a:endParaRPr lang="sv-SE" altLang="en-US" sz="2000"/>
          </a:p>
        </p:txBody>
      </p:sp>
      <p:cxnSp>
        <p:nvCxnSpPr>
          <p:cNvPr id="3" name="Straight Connector 2"/>
          <p:cNvCxnSpPr/>
          <p:nvPr/>
        </p:nvCxnSpPr>
        <p:spPr>
          <a:xfrm>
            <a:off x="1619672" y="2780928"/>
            <a:ext cx="5760640" cy="365216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2123728" y="2780928"/>
            <a:ext cx="4896544" cy="366591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25523" y="3955687"/>
            <a:ext cx="3250704" cy="1200329"/>
          </a:xfrm>
          <a:prstGeom prst="rect">
            <a:avLst/>
          </a:prstGeom>
          <a:solidFill>
            <a:schemeClr val="accent1"/>
          </a:solidFill>
          <a:ln w="19050">
            <a:solidFill>
              <a:schemeClr val="tx1"/>
            </a:solidFill>
          </a:ln>
        </p:spPr>
        <p:txBody>
          <a:bodyPr wrap="square" rtlCol="0">
            <a:spAutoFit/>
          </a:bodyPr>
          <a:lstStyle/>
          <a:p>
            <a:r>
              <a:rPr lang="en-US" dirty="0" smtClean="0"/>
              <a:t>PostgreSQL does not support</a:t>
            </a:r>
          </a:p>
          <a:p>
            <a:r>
              <a:rPr lang="en-US" dirty="0" smtClean="0"/>
              <a:t>CREATE ASSERTION,</a:t>
            </a:r>
          </a:p>
          <a:p>
            <a:r>
              <a:rPr lang="en-US" dirty="0" smtClean="0"/>
              <a:t>So we emulate them using</a:t>
            </a:r>
          </a:p>
          <a:p>
            <a:r>
              <a:rPr lang="en-US" dirty="0" smtClean="0"/>
              <a:t>TRIGGER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sv-SE" altLang="en-US"/>
              <a:t>Triggers</a:t>
            </a:r>
          </a:p>
        </p:txBody>
      </p:sp>
      <p:sp>
        <p:nvSpPr>
          <p:cNvPr id="41987" name="Rectangle 3"/>
          <p:cNvSpPr>
            <a:spLocks noGrp="1" noChangeArrowheads="1"/>
          </p:cNvSpPr>
          <p:nvPr>
            <p:ph type="body" idx="1"/>
          </p:nvPr>
        </p:nvSpPr>
        <p:spPr>
          <a:xfrm>
            <a:off x="457200" y="1600200"/>
            <a:ext cx="8229600" cy="4924425"/>
          </a:xfrm>
        </p:spPr>
        <p:txBody>
          <a:bodyPr/>
          <a:lstStyle/>
          <a:p>
            <a:pPr eaLnBrk="1" hangingPunct="1"/>
            <a:r>
              <a:rPr lang="sv-SE" altLang="en-US"/>
              <a:t>When something wants to change the database in some way, trigger another action as well or instead.</a:t>
            </a:r>
          </a:p>
          <a:p>
            <a:pPr lvl="1" eaLnBrk="1" hangingPunct="1"/>
            <a:r>
              <a:rPr lang="sv-SE" altLang="en-US"/>
              <a:t>Example (silly): Whenever a new course is inserted in Courses, schedule that course to be given in period 1, with NULL for the teacher and nrStudents fields.</a:t>
            </a:r>
          </a:p>
          <a:p>
            <a:pPr lvl="1" eaLnBrk="1" hangingPunct="1"/>
            <a:r>
              <a:rPr lang="sv-SE" altLang="en-US"/>
              <a:t>Example: Whenever a lecture is scheduled to take place at 8:00, schedule the lecture to 10:00 instead.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sv-SE" altLang="en-US"/>
              <a:t>Assertions as triggers</a:t>
            </a:r>
          </a:p>
        </p:txBody>
      </p:sp>
      <p:sp>
        <p:nvSpPr>
          <p:cNvPr id="43011" name="Rectangle 3"/>
          <p:cNvSpPr>
            <a:spLocks noGrp="1" noChangeArrowheads="1"/>
          </p:cNvSpPr>
          <p:nvPr>
            <p:ph type="body" idx="1"/>
          </p:nvPr>
        </p:nvSpPr>
        <p:spPr>
          <a:xfrm>
            <a:off x="457200" y="1600200"/>
            <a:ext cx="8435975" cy="4525963"/>
          </a:xfrm>
        </p:spPr>
        <p:txBody>
          <a:bodyPr/>
          <a:lstStyle/>
          <a:p>
            <a:pPr eaLnBrk="1" hangingPunct="1"/>
            <a:r>
              <a:rPr lang="sv-SE" altLang="en-US" dirty="0"/>
              <a:t>”</a:t>
            </a:r>
            <a:r>
              <a:rPr lang="sv-SE" altLang="en-US" dirty="0" err="1"/>
              <a:t>Instead</a:t>
            </a:r>
            <a:r>
              <a:rPr lang="sv-SE" altLang="en-US" dirty="0"/>
              <a:t>” </a:t>
            </a:r>
            <a:r>
              <a:rPr lang="sv-SE" altLang="en-US" dirty="0" err="1"/>
              <a:t>could</a:t>
            </a:r>
            <a:r>
              <a:rPr lang="sv-SE" altLang="en-US" dirty="0"/>
              <a:t> </a:t>
            </a:r>
            <a:r>
              <a:rPr lang="sv-SE" altLang="en-US" dirty="0" err="1"/>
              <a:t>mean</a:t>
            </a:r>
            <a:r>
              <a:rPr lang="sv-SE" altLang="en-US" dirty="0"/>
              <a:t> to do </a:t>
            </a:r>
            <a:r>
              <a:rPr lang="sv-SE" altLang="en-US" dirty="0" err="1"/>
              <a:t>nothing</a:t>
            </a:r>
            <a:r>
              <a:rPr lang="sv-SE" altLang="en-US" dirty="0"/>
              <a:t>, i.e. </a:t>
            </a:r>
            <a:r>
              <a:rPr lang="sv-SE" altLang="en-US" dirty="0" err="1"/>
              <a:t>reject</a:t>
            </a:r>
            <a:r>
              <a:rPr lang="sv-SE" altLang="en-US" dirty="0"/>
              <a:t> the </a:t>
            </a:r>
            <a:r>
              <a:rPr lang="sv-SE" altLang="en-US" dirty="0" err="1"/>
              <a:t>update</a:t>
            </a:r>
            <a:r>
              <a:rPr lang="sv-SE" altLang="en-US" dirty="0"/>
              <a:t>, </a:t>
            </a:r>
            <a:r>
              <a:rPr lang="sv-SE" altLang="en-US" dirty="0" err="1"/>
              <a:t>which</a:t>
            </a:r>
            <a:r>
              <a:rPr lang="sv-SE" altLang="en-US" dirty="0"/>
              <a:t> </a:t>
            </a:r>
            <a:r>
              <a:rPr lang="sv-SE" altLang="en-US" dirty="0" err="1"/>
              <a:t>means</a:t>
            </a:r>
            <a:r>
              <a:rPr lang="sv-SE" altLang="en-US" dirty="0"/>
              <a:t> </a:t>
            </a:r>
            <a:r>
              <a:rPr lang="sv-SE" altLang="en-US" dirty="0" err="1"/>
              <a:t>we</a:t>
            </a:r>
            <a:r>
              <a:rPr lang="sv-SE" altLang="en-US" dirty="0"/>
              <a:t> </a:t>
            </a:r>
            <a:r>
              <a:rPr lang="sv-SE" altLang="en-US" dirty="0" err="1"/>
              <a:t>can</a:t>
            </a:r>
            <a:r>
              <a:rPr lang="sv-SE" altLang="en-US" dirty="0"/>
              <a:t> </a:t>
            </a:r>
            <a:r>
              <a:rPr lang="sv-SE" altLang="en-US" dirty="0" err="1"/>
              <a:t>use</a:t>
            </a:r>
            <a:r>
              <a:rPr lang="sv-SE" altLang="en-US" dirty="0"/>
              <a:t> triggers to </a:t>
            </a:r>
            <a:r>
              <a:rPr lang="sv-SE" altLang="en-US" dirty="0" err="1"/>
              <a:t>simulate</a:t>
            </a:r>
            <a:r>
              <a:rPr lang="sv-SE" altLang="en-US" dirty="0"/>
              <a:t> </a:t>
            </a:r>
            <a:r>
              <a:rPr lang="sv-SE" altLang="en-US" dirty="0" err="1"/>
              <a:t>assertions</a:t>
            </a:r>
            <a:r>
              <a:rPr lang="sv-SE" altLang="en-US" dirty="0"/>
              <a:t>.</a:t>
            </a:r>
          </a:p>
          <a:p>
            <a:pPr lvl="1" eaLnBrk="1" hangingPunct="1"/>
            <a:r>
              <a:rPr lang="sv-SE" altLang="en-US" dirty="0"/>
              <a:t>Still </a:t>
            </a:r>
            <a:r>
              <a:rPr lang="sv-SE" altLang="en-US" dirty="0" err="1"/>
              <a:t>costly</a:t>
            </a:r>
            <a:r>
              <a:rPr lang="sv-SE" altLang="en-US" dirty="0"/>
              <a:t>, </a:t>
            </a:r>
            <a:r>
              <a:rPr lang="sv-SE" altLang="en-US" dirty="0" err="1"/>
              <a:t>but</a:t>
            </a:r>
            <a:r>
              <a:rPr lang="sv-SE" altLang="en-US" dirty="0"/>
              <a:t> puts the </a:t>
            </a:r>
            <a:r>
              <a:rPr lang="sv-SE" altLang="en-US" dirty="0" err="1"/>
              <a:t>burden</a:t>
            </a:r>
            <a:r>
              <a:rPr lang="sv-SE" altLang="en-US" dirty="0"/>
              <a:t> on the </a:t>
            </a:r>
            <a:r>
              <a:rPr lang="sv-SE" altLang="en-US" dirty="0" err="1"/>
              <a:t>user</a:t>
            </a:r>
            <a:r>
              <a:rPr lang="sv-SE" altLang="en-US" dirty="0"/>
              <a:t> to </a:t>
            </a:r>
            <a:r>
              <a:rPr lang="sv-SE" altLang="en-US" dirty="0" err="1"/>
              <a:t>specify</a:t>
            </a:r>
            <a:r>
              <a:rPr lang="sv-SE" altLang="en-US" dirty="0"/>
              <a:t> </a:t>
            </a:r>
            <a:r>
              <a:rPr lang="sv-SE" altLang="en-US" dirty="0" err="1"/>
              <a:t>when</a:t>
            </a:r>
            <a:r>
              <a:rPr lang="sv-SE" altLang="en-US" dirty="0"/>
              <a:t> the </a:t>
            </a:r>
            <a:r>
              <a:rPr lang="sv-SE" altLang="en-US" dirty="0" err="1"/>
              <a:t>conditions</a:t>
            </a:r>
            <a:r>
              <a:rPr lang="sv-SE" altLang="en-US" dirty="0"/>
              <a:t> </a:t>
            </a:r>
            <a:r>
              <a:rPr lang="sv-SE" altLang="en-US" dirty="0" err="1"/>
              <a:t>should</a:t>
            </a:r>
            <a:r>
              <a:rPr lang="sv-SE" altLang="en-US" dirty="0"/>
              <a:t> be </a:t>
            </a:r>
            <a:r>
              <a:rPr lang="sv-SE" altLang="en-US" dirty="0" err="1"/>
              <a:t>checked</a:t>
            </a:r>
            <a:r>
              <a:rPr lang="sv-SE" altLang="en-US" dirty="0"/>
              <a:t> (hand </a:t>
            </a:r>
            <a:r>
              <a:rPr lang="sv-SE" altLang="en-US" dirty="0" err="1"/>
              <a:t>optimization</a:t>
            </a:r>
            <a:r>
              <a:rPr lang="sv-SE" altLang="en-US" dirty="0"/>
              <a:t>).</a:t>
            </a:r>
          </a:p>
          <a:p>
            <a:pPr lvl="1" eaLnBrk="1" hangingPunct="1"/>
            <a:r>
              <a:rPr lang="sv-SE" altLang="en-US" dirty="0" err="1"/>
              <a:t>Example</a:t>
            </a:r>
            <a:r>
              <a:rPr lang="sv-SE" altLang="en-US" dirty="0"/>
              <a:t>: </a:t>
            </a:r>
            <a:r>
              <a:rPr lang="sv-SE" altLang="en-US" dirty="0" err="1"/>
              <a:t>Whenever</a:t>
            </a:r>
            <a:r>
              <a:rPr lang="sv-SE" altLang="en-US" dirty="0"/>
              <a:t> a </a:t>
            </a:r>
            <a:r>
              <a:rPr lang="sv-SE" altLang="en-US" dirty="0" err="1"/>
              <a:t>teacher</a:t>
            </a:r>
            <a:r>
              <a:rPr lang="sv-SE" altLang="en-US" dirty="0"/>
              <a:t> is </a:t>
            </a:r>
            <a:r>
              <a:rPr lang="sv-SE" altLang="en-US" dirty="0" err="1"/>
              <a:t>scheduled</a:t>
            </a:r>
            <a:r>
              <a:rPr lang="sv-SE" altLang="en-US" dirty="0"/>
              <a:t> to </a:t>
            </a:r>
            <a:r>
              <a:rPr lang="sv-SE" altLang="en-US" dirty="0" err="1"/>
              <a:t>hold</a:t>
            </a:r>
            <a:r>
              <a:rPr lang="sv-SE" altLang="en-US" dirty="0"/>
              <a:t> a </a:t>
            </a:r>
            <a:r>
              <a:rPr lang="sv-SE" altLang="en-US" dirty="0" err="1"/>
              <a:t>course</a:t>
            </a:r>
            <a:r>
              <a:rPr lang="sv-SE" altLang="en-US" dirty="0"/>
              <a:t> in a period </a:t>
            </a:r>
            <a:r>
              <a:rPr lang="sv-SE" altLang="en-US" dirty="0" err="1"/>
              <a:t>where</a:t>
            </a:r>
            <a:r>
              <a:rPr lang="sv-SE" altLang="en-US" dirty="0"/>
              <a:t> </a:t>
            </a:r>
            <a:r>
              <a:rPr lang="sv-SE" altLang="en-US" dirty="0" err="1"/>
              <a:t>he</a:t>
            </a:r>
            <a:r>
              <a:rPr lang="sv-SE" altLang="en-US" dirty="0"/>
              <a:t> or </a:t>
            </a:r>
            <a:r>
              <a:rPr lang="sv-SE" altLang="en-US" dirty="0" err="1"/>
              <a:t>she</a:t>
            </a:r>
            <a:r>
              <a:rPr lang="sv-SE" altLang="en-US" dirty="0"/>
              <a:t> </a:t>
            </a:r>
            <a:r>
              <a:rPr lang="sv-SE" altLang="en-US" dirty="0" err="1"/>
              <a:t>already</a:t>
            </a:r>
            <a:r>
              <a:rPr lang="sv-SE" altLang="en-US" dirty="0"/>
              <a:t> </a:t>
            </a:r>
            <a:r>
              <a:rPr lang="sv-SE" altLang="en-US" dirty="0" err="1"/>
              <a:t>holds</a:t>
            </a:r>
            <a:r>
              <a:rPr lang="sv-SE" altLang="en-US" dirty="0"/>
              <a:t> </a:t>
            </a:r>
            <a:r>
              <a:rPr lang="sv-SE" altLang="en-US" dirty="0" err="1"/>
              <a:t>two</a:t>
            </a:r>
            <a:r>
              <a:rPr lang="sv-SE" altLang="en-US" dirty="0"/>
              <a:t> </a:t>
            </a:r>
            <a:r>
              <a:rPr lang="sv-SE" altLang="en-US" dirty="0" err="1"/>
              <a:t>courses</a:t>
            </a:r>
            <a:r>
              <a:rPr lang="sv-SE" altLang="en-US" dirty="0"/>
              <a:t>, </a:t>
            </a:r>
            <a:r>
              <a:rPr lang="sv-SE" altLang="en-US" dirty="0" err="1"/>
              <a:t>reject</a:t>
            </a:r>
            <a:r>
              <a:rPr lang="sv-SE" altLang="en-US" dirty="0"/>
              <a:t> the </a:t>
            </a:r>
            <a:r>
              <a:rPr lang="sv-SE" altLang="en-US" dirty="0" err="1"/>
              <a:t>insertion</a:t>
            </a:r>
            <a:r>
              <a:rPr lang="sv-SE" altLang="en-US" dirty="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sv-SE" altLang="en-US"/>
              <a:t>Basic trigger structure</a:t>
            </a:r>
          </a:p>
        </p:txBody>
      </p:sp>
      <p:sp>
        <p:nvSpPr>
          <p:cNvPr id="44035" name="Text Box 4"/>
          <p:cNvSpPr txBox="1">
            <a:spLocks noChangeArrowheads="1"/>
          </p:cNvSpPr>
          <p:nvPr/>
        </p:nvSpPr>
        <p:spPr bwMode="auto">
          <a:xfrm>
            <a:off x="611188" y="1916113"/>
            <a:ext cx="81375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dirty="0">
                <a:latin typeface="Courier New" charset="0"/>
              </a:rPr>
              <a:t>CREATE TRIGGER </a:t>
            </a:r>
            <a:r>
              <a:rPr lang="sv-SE" altLang="en-US" sz="2000" b="1" i="1" dirty="0" err="1">
                <a:latin typeface="Courier New" charset="0"/>
              </a:rPr>
              <a:t>name</a:t>
            </a:r>
            <a:endParaRPr lang="sv-SE" altLang="en-US" sz="2000" b="1" dirty="0">
              <a:latin typeface="Courier New" charset="0"/>
            </a:endParaRPr>
          </a:p>
          <a:p>
            <a:pPr eaLnBrk="1" hangingPunct="1">
              <a:spcBef>
                <a:spcPct val="0"/>
              </a:spcBef>
              <a:buFontTx/>
              <a:buNone/>
            </a:pPr>
            <a:r>
              <a:rPr lang="sv-SE" altLang="en-US" sz="2000" b="1" dirty="0">
                <a:latin typeface="Courier New" charset="0"/>
              </a:rPr>
              <a:t> [BEFORE|AFTER] [INSERT|DELETE|UPDATE] ON </a:t>
            </a:r>
            <a:r>
              <a:rPr lang="sv-SE" altLang="en-US" sz="2000" b="1" i="1" dirty="0" err="1">
                <a:latin typeface="Courier New" charset="0"/>
              </a:rPr>
              <a:t>tablename</a:t>
            </a:r>
            <a:r>
              <a:rPr lang="sv-SE" altLang="en-US" sz="2000" b="1" dirty="0">
                <a:latin typeface="Courier New" charset="0"/>
              </a:rPr>
              <a:t> </a:t>
            </a:r>
            <a:r>
              <a:rPr lang="sv-SE" altLang="en-US" sz="2000" b="1" i="1" dirty="0">
                <a:latin typeface="Courier New" charset="0"/>
              </a:rPr>
              <a:t/>
            </a:r>
            <a:br>
              <a:rPr lang="sv-SE" altLang="en-US" sz="2000" b="1" i="1" dirty="0">
                <a:latin typeface="Courier New" charset="0"/>
              </a:rPr>
            </a:br>
            <a:r>
              <a:rPr lang="sv-SE" altLang="en-US" sz="2000" b="1" i="1" dirty="0">
                <a:latin typeface="Courier New" charset="0"/>
              </a:rPr>
              <a:t> </a:t>
            </a:r>
            <a:r>
              <a:rPr lang="sv-SE" altLang="en-US" sz="2000" b="1" dirty="0" smtClean="0">
                <a:latin typeface="Courier New" charset="0"/>
              </a:rPr>
              <a:t>FOR </a:t>
            </a:r>
            <a:r>
              <a:rPr lang="sv-SE" altLang="en-US" sz="2000" b="1" dirty="0">
                <a:latin typeface="Courier New" charset="0"/>
              </a:rPr>
              <a:t>EACH [ROW|STATEMENT]</a:t>
            </a:r>
            <a:r>
              <a:rPr lang="sv-SE" altLang="en-US" sz="2000" b="1" i="1" dirty="0">
                <a:latin typeface="Courier New" charset="0"/>
              </a:rPr>
              <a:t/>
            </a:r>
            <a:br>
              <a:rPr lang="sv-SE" altLang="en-US" sz="2000" b="1" i="1" dirty="0">
                <a:latin typeface="Courier New" charset="0"/>
              </a:rPr>
            </a:br>
            <a:r>
              <a:rPr lang="sv-SE" altLang="en-US" sz="2000" b="1" i="1" dirty="0">
                <a:latin typeface="Courier New" charset="0"/>
              </a:rPr>
              <a:t> </a:t>
            </a:r>
            <a:r>
              <a:rPr lang="sv-SE" altLang="en-US" sz="2000" b="1" dirty="0">
                <a:latin typeface="Courier New" charset="0"/>
              </a:rPr>
              <a:t>WHEN </a:t>
            </a:r>
            <a:r>
              <a:rPr lang="sv-SE" altLang="en-US" sz="2000" b="1" i="1" dirty="0" err="1">
                <a:latin typeface="Courier New" charset="0"/>
              </a:rPr>
              <a:t>condition</a:t>
            </a:r>
            <a:r>
              <a:rPr lang="sv-SE" altLang="en-US" sz="2000" b="1" i="1" dirty="0">
                <a:latin typeface="Courier New" charset="0"/>
              </a:rPr>
              <a:t/>
            </a:r>
            <a:br>
              <a:rPr lang="sv-SE" altLang="en-US" sz="2000" b="1" i="1" dirty="0">
                <a:latin typeface="Courier New" charset="0"/>
              </a:rPr>
            </a:br>
            <a:r>
              <a:rPr lang="sv-SE" altLang="en-US" sz="2000" b="1" i="1" dirty="0">
                <a:latin typeface="Courier New" charset="0"/>
              </a:rPr>
              <a:t> </a:t>
            </a:r>
            <a:r>
              <a:rPr lang="sv-SE" altLang="en-US" sz="2000" b="1" i="1" dirty="0" smtClean="0">
                <a:latin typeface="Courier New" charset="0"/>
              </a:rPr>
              <a:t>EXECUTE PROCEDURE </a:t>
            </a:r>
            <a:r>
              <a:rPr lang="sv-SE" altLang="en-US" sz="2000" b="1" i="1" dirty="0" err="1" smtClean="0">
                <a:latin typeface="Courier New" charset="0"/>
              </a:rPr>
              <a:t>function</a:t>
            </a:r>
            <a:r>
              <a:rPr lang="sv-SE" altLang="en-US" sz="2000" b="1" i="1" dirty="0" smtClean="0">
                <a:latin typeface="Courier New" charset="0"/>
              </a:rPr>
              <a:t>()</a:t>
            </a:r>
            <a:endParaRPr lang="sv-SE" altLang="en-US" sz="2000" b="1" i="1" dirty="0">
              <a:latin typeface="Courier New" charset="0"/>
            </a:endParaRPr>
          </a:p>
        </p:txBody>
      </p:sp>
      <p:sp>
        <p:nvSpPr>
          <p:cNvPr id="44036" name="AutoShape 7"/>
          <p:cNvSpPr>
            <a:spLocks noChangeArrowheads="1"/>
          </p:cNvSpPr>
          <p:nvPr/>
        </p:nvSpPr>
        <p:spPr bwMode="auto">
          <a:xfrm>
            <a:off x="5364088" y="2564904"/>
            <a:ext cx="2520950" cy="719137"/>
          </a:xfrm>
          <a:prstGeom prst="wedgeRectCallout">
            <a:avLst>
              <a:gd name="adj1" fmla="val -139322"/>
              <a:gd name="adj2" fmla="val 11949"/>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Decide whether to run the trigger or not.</a:t>
            </a:r>
          </a:p>
        </p:txBody>
      </p:sp>
      <p:sp>
        <p:nvSpPr>
          <p:cNvPr id="44037" name="AutoShape 8"/>
          <p:cNvSpPr>
            <a:spLocks noChangeArrowheads="1"/>
          </p:cNvSpPr>
          <p:nvPr/>
        </p:nvSpPr>
        <p:spPr bwMode="auto">
          <a:xfrm>
            <a:off x="2915816" y="3932832"/>
            <a:ext cx="3095625" cy="649288"/>
          </a:xfrm>
          <a:prstGeom prst="wedgeRectCallout">
            <a:avLst>
              <a:gd name="adj1" fmla="val -13384"/>
              <a:gd name="adj2" fmla="val -116750"/>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What</a:t>
            </a:r>
            <a:r>
              <a:rPr lang="sv-SE" altLang="en-US" sz="1800" dirty="0"/>
              <a:t> </a:t>
            </a:r>
            <a:r>
              <a:rPr lang="sv-SE" altLang="en-US" sz="1800" dirty="0" err="1"/>
              <a:t>should</a:t>
            </a:r>
            <a:r>
              <a:rPr lang="sv-SE" altLang="en-US" sz="1800" dirty="0"/>
              <a:t> </a:t>
            </a:r>
            <a:r>
              <a:rPr lang="sv-SE" altLang="en-US" sz="1800" dirty="0" err="1"/>
              <a:t>happen</a:t>
            </a:r>
            <a:r>
              <a:rPr lang="sv-SE" altLang="en-US" sz="1800" dirty="0"/>
              <a:t> </a:t>
            </a:r>
            <a:r>
              <a:rPr lang="sv-SE" altLang="en-US" sz="1800" dirty="0" err="1"/>
              <a:t>when</a:t>
            </a:r>
            <a:r>
              <a:rPr lang="sv-SE" altLang="en-US" sz="1800" dirty="0"/>
              <a:t> the trigger is </a:t>
            </a:r>
            <a:r>
              <a:rPr lang="sv-SE" altLang="en-US" sz="1800" dirty="0" err="1"/>
              <a:t>triggered</a:t>
            </a:r>
            <a:r>
              <a:rPr lang="sv-SE" altLang="en-US" sz="1800" dirty="0"/>
              <a:t>.</a:t>
            </a:r>
          </a:p>
        </p:txBody>
      </p:sp>
      <p:sp>
        <p:nvSpPr>
          <p:cNvPr id="44038" name="Text Box 9"/>
          <p:cNvSpPr txBox="1">
            <a:spLocks noChangeArrowheads="1"/>
          </p:cNvSpPr>
          <p:nvPr/>
        </p:nvSpPr>
        <p:spPr bwMode="auto">
          <a:xfrm>
            <a:off x="971550" y="5300663"/>
            <a:ext cx="77755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400"/>
              <a:t>A trigger is sometimes referred to as an</a:t>
            </a:r>
            <a:br>
              <a:rPr lang="sv-SE" altLang="en-US" sz="2400"/>
            </a:br>
            <a:r>
              <a:rPr lang="sv-SE" altLang="en-US" sz="2400"/>
              <a:t>Event-Condition-Action rule (or ECA rule)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Stored procedures</a:t>
            </a:r>
            <a:endParaRPr lang="en-US" dirty="0"/>
          </a:p>
        </p:txBody>
      </p:sp>
      <p:sp>
        <p:nvSpPr>
          <p:cNvPr id="3" name="Content Placeholder 2"/>
          <p:cNvSpPr>
            <a:spLocks noGrp="1"/>
          </p:cNvSpPr>
          <p:nvPr>
            <p:ph idx="1"/>
          </p:nvPr>
        </p:nvSpPr>
        <p:spPr>
          <a:xfrm>
            <a:off x="457200" y="3863181"/>
            <a:ext cx="8229600" cy="2262982"/>
          </a:xfrm>
        </p:spPr>
        <p:txBody>
          <a:bodyPr/>
          <a:lstStyle/>
          <a:p>
            <a:pPr marL="0" indent="0">
              <a:buNone/>
            </a:pPr>
            <a:r>
              <a:rPr lang="en-US" sz="2400" dirty="0" smtClean="0"/>
              <a:t>Where </a:t>
            </a:r>
            <a:r>
              <a:rPr lang="en-US" sz="2400" b="1" dirty="0" smtClean="0">
                <a:latin typeface="Courier New" charset="0"/>
                <a:ea typeface="Courier New" charset="0"/>
                <a:cs typeface="Courier New" charset="0"/>
              </a:rPr>
              <a:t>statement</a:t>
            </a:r>
            <a:r>
              <a:rPr lang="en-US" sz="2400" dirty="0" smtClean="0"/>
              <a:t> is</a:t>
            </a:r>
          </a:p>
          <a:p>
            <a:r>
              <a:rPr lang="en-US" sz="1800" b="1" dirty="0" smtClean="0">
                <a:latin typeface="Courier New" charset="0"/>
                <a:ea typeface="Courier New" charset="0"/>
                <a:cs typeface="Courier New" charset="0"/>
              </a:rPr>
              <a:t>IF (condition) </a:t>
            </a:r>
            <a:br>
              <a:rPr lang="en-US" sz="1800" b="1" dirty="0" smtClean="0">
                <a:latin typeface="Courier New" charset="0"/>
                <a:ea typeface="Courier New" charset="0"/>
                <a:cs typeface="Courier New" charset="0"/>
              </a:rPr>
            </a:br>
            <a:r>
              <a:rPr lang="en-US" sz="1800" b="1" dirty="0" smtClean="0">
                <a:latin typeface="Courier New" charset="0"/>
                <a:ea typeface="Courier New" charset="0"/>
                <a:cs typeface="Courier New" charset="0"/>
              </a:rPr>
              <a:t>	THEN statement </a:t>
            </a:r>
            <a:br>
              <a:rPr lang="en-US" sz="1800" b="1" dirty="0" smtClean="0">
                <a:latin typeface="Courier New" charset="0"/>
                <a:ea typeface="Courier New" charset="0"/>
                <a:cs typeface="Courier New" charset="0"/>
              </a:rPr>
            </a:br>
            <a:r>
              <a:rPr lang="en-US" sz="1800" b="1" dirty="0" smtClean="0">
                <a:latin typeface="Courier New" charset="0"/>
                <a:ea typeface="Courier New" charset="0"/>
                <a:cs typeface="Courier New" charset="0"/>
              </a:rPr>
              <a:t>	ELSE statement </a:t>
            </a:r>
            <a:br>
              <a:rPr lang="en-US" sz="1800" b="1" dirty="0" smtClean="0">
                <a:latin typeface="Courier New" charset="0"/>
                <a:ea typeface="Courier New" charset="0"/>
                <a:cs typeface="Courier New" charset="0"/>
              </a:rPr>
            </a:br>
            <a:r>
              <a:rPr lang="en-US" sz="1800" b="1" dirty="0" smtClean="0">
                <a:latin typeface="Courier New" charset="0"/>
                <a:ea typeface="Courier New" charset="0"/>
                <a:cs typeface="Courier New" charset="0"/>
              </a:rPr>
              <a:t>END IF;</a:t>
            </a:r>
          </a:p>
          <a:p>
            <a:r>
              <a:rPr lang="en-US" sz="1800" b="1" dirty="0" smtClean="0">
                <a:latin typeface="Courier New" charset="0"/>
                <a:ea typeface="Courier New" charset="0"/>
                <a:cs typeface="Courier New" charset="0"/>
              </a:rPr>
              <a:t>RAISE EXCEPTION ‘message’;</a:t>
            </a:r>
          </a:p>
          <a:p>
            <a:r>
              <a:rPr lang="en-US" sz="1800" b="1" dirty="0" err="1">
                <a:latin typeface="Courier New" charset="0"/>
                <a:ea typeface="Courier New" charset="0"/>
                <a:cs typeface="Courier New" charset="0"/>
              </a:rPr>
              <a:t>s</a:t>
            </a:r>
            <a:r>
              <a:rPr lang="en-US" sz="1800" b="1" dirty="0" err="1" smtClean="0">
                <a:latin typeface="Courier New" charset="0"/>
                <a:ea typeface="Courier New" charset="0"/>
                <a:cs typeface="Courier New" charset="0"/>
              </a:rPr>
              <a:t>qlstatement</a:t>
            </a:r>
            <a:r>
              <a:rPr lang="en-US" sz="1800" b="1" dirty="0" smtClean="0">
                <a:latin typeface="Courier New" charset="0"/>
                <a:ea typeface="Courier New" charset="0"/>
                <a:cs typeface="Courier New" charset="0"/>
              </a:rPr>
              <a:t>;</a:t>
            </a:r>
            <a:endParaRPr lang="en-US" sz="1800" b="1" dirty="0">
              <a:latin typeface="Courier New" charset="0"/>
              <a:ea typeface="Courier New" charset="0"/>
              <a:cs typeface="Courier New" charset="0"/>
            </a:endParaRPr>
          </a:p>
        </p:txBody>
      </p:sp>
      <p:sp>
        <p:nvSpPr>
          <p:cNvPr id="4" name="Text Box 4"/>
          <p:cNvSpPr txBox="1">
            <a:spLocks noChangeArrowheads="1"/>
          </p:cNvSpPr>
          <p:nvPr/>
        </p:nvSpPr>
        <p:spPr bwMode="auto">
          <a:xfrm>
            <a:off x="567951" y="1700808"/>
            <a:ext cx="8137525" cy="163121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dirty="0">
                <a:latin typeface="Courier New" charset="0"/>
              </a:rPr>
              <a:t>CREATE </a:t>
            </a:r>
            <a:r>
              <a:rPr lang="sv-SE" altLang="en-US" sz="2000" b="1" dirty="0" smtClean="0">
                <a:latin typeface="Courier New" charset="0"/>
              </a:rPr>
              <a:t>FUNCTION </a:t>
            </a:r>
            <a:r>
              <a:rPr lang="sv-SE" altLang="en-US" sz="2000" b="1" i="1" dirty="0" err="1" smtClean="0">
                <a:latin typeface="Courier New" charset="0"/>
              </a:rPr>
              <a:t>name</a:t>
            </a:r>
            <a:r>
              <a:rPr lang="sv-SE" altLang="en-US" sz="2000" b="1" i="1" dirty="0" smtClean="0">
                <a:latin typeface="Courier New" charset="0"/>
              </a:rPr>
              <a:t>() RETURNS TRIGGER AS $$</a:t>
            </a:r>
          </a:p>
          <a:p>
            <a:pPr eaLnBrk="1" hangingPunct="1">
              <a:spcBef>
                <a:spcPct val="0"/>
              </a:spcBef>
              <a:buFontTx/>
              <a:buNone/>
            </a:pPr>
            <a:r>
              <a:rPr lang="sv-SE" altLang="en-US" sz="2000" b="1" i="1" dirty="0" smtClean="0">
                <a:latin typeface="Courier New" charset="0"/>
              </a:rPr>
              <a:t>BEGIN</a:t>
            </a:r>
          </a:p>
          <a:p>
            <a:pPr eaLnBrk="1" hangingPunct="1">
              <a:spcBef>
                <a:spcPct val="0"/>
              </a:spcBef>
              <a:buFontTx/>
              <a:buNone/>
            </a:pPr>
            <a:r>
              <a:rPr lang="sv-SE" altLang="en-US" sz="2000" b="1" i="1" dirty="0">
                <a:latin typeface="Courier New" charset="0"/>
              </a:rPr>
              <a:t> </a:t>
            </a:r>
            <a:r>
              <a:rPr lang="sv-SE" altLang="en-US" sz="2000" b="1" i="1" dirty="0" smtClean="0">
                <a:latin typeface="Courier New" charset="0"/>
              </a:rPr>
              <a:t>   &lt;</a:t>
            </a:r>
            <a:r>
              <a:rPr lang="sv-SE" altLang="en-US" sz="2000" b="1" i="1" dirty="0" err="1" smtClean="0">
                <a:latin typeface="Courier New" charset="0"/>
              </a:rPr>
              <a:t>statements</a:t>
            </a:r>
            <a:r>
              <a:rPr lang="sv-SE" altLang="en-US" sz="2000" b="1" i="1" dirty="0" smtClean="0">
                <a:latin typeface="Courier New" charset="0"/>
              </a:rPr>
              <a:t>&gt;</a:t>
            </a:r>
            <a:br>
              <a:rPr lang="sv-SE" altLang="en-US" sz="2000" b="1" i="1" dirty="0" smtClean="0">
                <a:latin typeface="Courier New" charset="0"/>
              </a:rPr>
            </a:br>
            <a:r>
              <a:rPr lang="sv-SE" altLang="en-US" sz="2000" b="1" i="1" dirty="0" smtClean="0">
                <a:latin typeface="Courier New" charset="0"/>
              </a:rPr>
              <a:t>END</a:t>
            </a:r>
          </a:p>
          <a:p>
            <a:pPr eaLnBrk="1" hangingPunct="1">
              <a:spcBef>
                <a:spcPct val="0"/>
              </a:spcBef>
              <a:buFontTx/>
              <a:buNone/>
            </a:pPr>
            <a:r>
              <a:rPr lang="sv-SE" altLang="en-US" sz="2000" b="1" i="1" dirty="0" smtClean="0">
                <a:latin typeface="Courier New" charset="0"/>
              </a:rPr>
              <a:t>$$ LANGUAGE ’</a:t>
            </a:r>
            <a:r>
              <a:rPr lang="sv-SE" altLang="en-US" sz="2000" b="1" i="1" dirty="0" err="1" smtClean="0">
                <a:latin typeface="Courier New" charset="0"/>
              </a:rPr>
              <a:t>plpgsql</a:t>
            </a:r>
            <a:r>
              <a:rPr lang="sv-SE" altLang="en-US" sz="2000" b="1" i="1" dirty="0" smtClean="0">
                <a:latin typeface="Courier New" charset="0"/>
              </a:rPr>
              <a:t>’;</a:t>
            </a:r>
            <a:endParaRPr lang="sv-SE" altLang="en-US" sz="2000" b="1" dirty="0">
              <a:latin typeface="Courier New" charset="0"/>
            </a:endParaRPr>
          </a:p>
        </p:txBody>
      </p:sp>
      <p:sp>
        <p:nvSpPr>
          <p:cNvPr id="5" name="AutoShape 8"/>
          <p:cNvSpPr>
            <a:spLocks noChangeArrowheads="1"/>
          </p:cNvSpPr>
          <p:nvPr/>
        </p:nvSpPr>
        <p:spPr bwMode="auto">
          <a:xfrm>
            <a:off x="4788024" y="2516416"/>
            <a:ext cx="3095625" cy="649288"/>
          </a:xfrm>
          <a:prstGeom prst="wedgeRectCallout">
            <a:avLst>
              <a:gd name="adj1" fmla="val -13384"/>
              <a:gd name="adj2" fmla="val -116750"/>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dirty="0" err="1" smtClean="0"/>
              <a:t>We</a:t>
            </a:r>
            <a:r>
              <a:rPr lang="sv-SE" altLang="en-US" sz="1800" dirty="0" smtClean="0"/>
              <a:t> </a:t>
            </a:r>
            <a:r>
              <a:rPr lang="sv-SE" altLang="en-US" sz="1800" dirty="0" err="1" smtClean="0"/>
              <a:t>only</a:t>
            </a:r>
            <a:r>
              <a:rPr lang="sv-SE" altLang="en-US" sz="1800" dirty="0" smtClean="0"/>
              <a:t> </a:t>
            </a:r>
            <a:r>
              <a:rPr lang="sv-SE" altLang="en-US" sz="1800" dirty="0" err="1" smtClean="0"/>
              <a:t>consider</a:t>
            </a:r>
            <a:r>
              <a:rPr lang="sv-SE" altLang="en-US" sz="1800" dirty="0" smtClean="0"/>
              <a:t> TRIGGER </a:t>
            </a:r>
            <a:r>
              <a:rPr lang="sv-SE" altLang="en-US" sz="1800" dirty="0" err="1" smtClean="0"/>
              <a:t>procedures</a:t>
            </a:r>
            <a:endParaRPr lang="sv-SE" altLang="en-US" sz="1800" dirty="0"/>
          </a:p>
        </p:txBody>
      </p:sp>
    </p:spTree>
    <p:extLst>
      <p:ext uri="{BB962C8B-B14F-4D97-AF65-F5344CB8AC3E}">
        <p14:creationId xmlns:p14="http://schemas.microsoft.com/office/powerpoint/2010/main" val="9611297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539750" y="765175"/>
            <a:ext cx="8229600" cy="5184775"/>
          </a:xfrm>
        </p:spPr>
        <p:txBody>
          <a:bodyPr/>
          <a:lstStyle/>
          <a:p>
            <a:pPr eaLnBrk="1" hangingPunct="1">
              <a:buFontTx/>
              <a:buNone/>
            </a:pPr>
            <a:r>
              <a:rPr lang="sv-SE" altLang="en-US" sz="2800" dirty="0" err="1"/>
              <a:t>Example</a:t>
            </a:r>
            <a:r>
              <a:rPr lang="sv-SE" altLang="en-US" sz="2800" dirty="0"/>
              <a:t> trigger:</a:t>
            </a:r>
          </a:p>
          <a:p>
            <a:pPr eaLnBrk="1" hangingPunct="1">
              <a:buFontTx/>
              <a:buNone/>
            </a:pPr>
            <a:endParaRPr lang="sv-SE" altLang="en-US" sz="2800" dirty="0"/>
          </a:p>
          <a:p>
            <a:pPr eaLnBrk="1" hangingPunct="1">
              <a:buFontTx/>
              <a:buNone/>
            </a:pPr>
            <a:endParaRPr lang="sv-SE" altLang="en-US" sz="2800" dirty="0"/>
          </a:p>
          <a:p>
            <a:pPr eaLnBrk="1" hangingPunct="1">
              <a:buFontTx/>
              <a:buNone/>
            </a:pPr>
            <a:endParaRPr lang="sv-SE" altLang="en-US" sz="2800" dirty="0"/>
          </a:p>
          <a:p>
            <a:pPr eaLnBrk="1" hangingPunct="1">
              <a:buFontTx/>
              <a:buNone/>
            </a:pPr>
            <a:endParaRPr lang="sv-SE" altLang="en-US" sz="2800" dirty="0"/>
          </a:p>
          <a:p>
            <a:pPr eaLnBrk="1" hangingPunct="1">
              <a:buFontTx/>
              <a:buNone/>
            </a:pPr>
            <a:endParaRPr lang="sv-SE" altLang="en-US" sz="2800" dirty="0" smtClean="0"/>
          </a:p>
          <a:p>
            <a:pPr eaLnBrk="1" hangingPunct="1">
              <a:buFontTx/>
              <a:buNone/>
            </a:pPr>
            <a:endParaRPr lang="sv-SE" altLang="en-US" sz="2800" dirty="0"/>
          </a:p>
        </p:txBody>
      </p:sp>
      <p:sp>
        <p:nvSpPr>
          <p:cNvPr id="46083" name="Text Box 5"/>
          <p:cNvSpPr txBox="1">
            <a:spLocks noChangeArrowheads="1"/>
          </p:cNvSpPr>
          <p:nvPr/>
        </p:nvSpPr>
        <p:spPr bwMode="auto">
          <a:xfrm>
            <a:off x="611188" y="1844675"/>
            <a:ext cx="8137525"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dirty="0" smtClean="0">
                <a:latin typeface="Courier New" charset="0"/>
              </a:rPr>
              <a:t>CREATE FUNCTION </a:t>
            </a:r>
            <a:r>
              <a:rPr lang="sv-SE" altLang="en-US" sz="2000" b="1" dirty="0" err="1" smtClean="0">
                <a:latin typeface="Courier New" charset="0"/>
              </a:rPr>
              <a:t>addDefaultGivenCourse</a:t>
            </a:r>
            <a:r>
              <a:rPr lang="sv-SE" altLang="en-US" sz="2000" b="1" dirty="0" smtClean="0">
                <a:latin typeface="Courier New" charset="0"/>
              </a:rPr>
              <a:t>() RETURNS TRIGGER AS $$</a:t>
            </a:r>
          </a:p>
          <a:p>
            <a:pPr eaLnBrk="1" hangingPunct="1">
              <a:spcBef>
                <a:spcPct val="0"/>
              </a:spcBef>
              <a:buFontTx/>
              <a:buNone/>
            </a:pPr>
            <a:r>
              <a:rPr lang="sv-SE" altLang="en-US" sz="2000" b="1" dirty="0" smtClean="0">
                <a:latin typeface="Courier New" charset="0"/>
              </a:rPr>
              <a:t>BEGIN</a:t>
            </a:r>
          </a:p>
          <a:p>
            <a:pPr eaLnBrk="1" hangingPunct="1">
              <a:spcBef>
                <a:spcPct val="0"/>
              </a:spcBef>
              <a:buNone/>
            </a:pPr>
            <a:r>
              <a:rPr lang="sv-SE" altLang="en-US" sz="2000" b="1" dirty="0">
                <a:latin typeface="Courier New" charset="0"/>
              </a:rPr>
              <a:t> </a:t>
            </a:r>
            <a:r>
              <a:rPr lang="sv-SE" altLang="en-US" sz="2000" b="1" dirty="0" smtClean="0">
                <a:latin typeface="Courier New" charset="0"/>
              </a:rPr>
              <a:t>   INSERT </a:t>
            </a:r>
            <a:r>
              <a:rPr lang="sv-SE" altLang="en-US" sz="2000" b="1" dirty="0">
                <a:latin typeface="Courier New" charset="0"/>
              </a:rPr>
              <a:t>INTO </a:t>
            </a:r>
            <a:r>
              <a:rPr lang="sv-SE" altLang="en-US" sz="2000" b="1" dirty="0" err="1">
                <a:latin typeface="Courier New" charset="0"/>
              </a:rPr>
              <a:t>GivenCourses</a:t>
            </a:r>
            <a:r>
              <a:rPr lang="sv-SE" altLang="en-US" sz="2000" b="1" dirty="0">
                <a:latin typeface="Courier New" charset="0"/>
              </a:rPr>
              <a:t>(</a:t>
            </a:r>
            <a:r>
              <a:rPr lang="sv-SE" altLang="en-US" sz="2000" b="1" dirty="0" err="1">
                <a:latin typeface="Courier New" charset="0"/>
              </a:rPr>
              <a:t>course</a:t>
            </a:r>
            <a:r>
              <a:rPr lang="sv-SE" altLang="en-US" sz="2000" b="1" dirty="0">
                <a:latin typeface="Courier New" charset="0"/>
              </a:rPr>
              <a:t>, period)</a:t>
            </a:r>
            <a:br>
              <a:rPr lang="sv-SE" altLang="en-US" sz="2000" b="1" dirty="0">
                <a:latin typeface="Courier New" charset="0"/>
              </a:rPr>
            </a:br>
            <a:r>
              <a:rPr lang="sv-SE" altLang="en-US" sz="2000" b="1" dirty="0">
                <a:latin typeface="Courier New" charset="0"/>
              </a:rPr>
              <a:t>    </a:t>
            </a:r>
            <a:r>
              <a:rPr lang="sv-SE" altLang="en-US" sz="2000" b="1" dirty="0" smtClean="0">
                <a:latin typeface="Courier New" charset="0"/>
              </a:rPr>
              <a:t>  VALUES (</a:t>
            </a:r>
            <a:r>
              <a:rPr lang="sv-SE" altLang="en-US" sz="2000" b="1" dirty="0" err="1" smtClean="0">
                <a:latin typeface="Courier New" charset="0"/>
              </a:rPr>
              <a:t>NEW.code</a:t>
            </a:r>
            <a:r>
              <a:rPr lang="sv-SE" altLang="en-US" sz="2000" b="1" dirty="0">
                <a:latin typeface="Courier New" charset="0"/>
              </a:rPr>
              <a:t>, 1</a:t>
            </a:r>
            <a:r>
              <a:rPr lang="sv-SE" altLang="en-US" sz="2000" b="1" dirty="0" smtClean="0">
                <a:latin typeface="Courier New" charset="0"/>
              </a:rPr>
              <a:t>);</a:t>
            </a:r>
          </a:p>
          <a:p>
            <a:pPr eaLnBrk="1" hangingPunct="1">
              <a:spcBef>
                <a:spcPct val="0"/>
              </a:spcBef>
              <a:buNone/>
            </a:pPr>
            <a:r>
              <a:rPr lang="sv-SE" altLang="en-US" sz="2000" b="1" dirty="0" smtClean="0">
                <a:latin typeface="Courier New" charset="0"/>
              </a:rPr>
              <a:t>END</a:t>
            </a:r>
          </a:p>
          <a:p>
            <a:pPr eaLnBrk="1" hangingPunct="1">
              <a:spcBef>
                <a:spcPct val="0"/>
              </a:spcBef>
              <a:buFontTx/>
              <a:buNone/>
            </a:pPr>
            <a:r>
              <a:rPr lang="sv-SE" altLang="en-US" sz="2000" b="1" dirty="0" smtClean="0">
                <a:latin typeface="Courier New" charset="0"/>
              </a:rPr>
              <a:t>$$ LANGUAGE ’</a:t>
            </a:r>
            <a:r>
              <a:rPr lang="sv-SE" altLang="en-US" sz="2000" b="1" dirty="0" err="1" smtClean="0">
                <a:latin typeface="Courier New" charset="0"/>
              </a:rPr>
              <a:t>plgsql</a:t>
            </a:r>
            <a:r>
              <a:rPr lang="sv-SE" altLang="en-US" sz="2000" b="1" dirty="0" smtClean="0">
                <a:latin typeface="Courier New" charset="0"/>
              </a:rPr>
              <a:t>’;</a:t>
            </a:r>
          </a:p>
          <a:p>
            <a:pPr eaLnBrk="1" hangingPunct="1">
              <a:spcBef>
                <a:spcPct val="0"/>
              </a:spcBef>
              <a:buFontTx/>
              <a:buNone/>
            </a:pPr>
            <a:endParaRPr lang="sv-SE" altLang="en-US" sz="2000" b="1" dirty="0" smtClean="0">
              <a:latin typeface="Courier New" charset="0"/>
            </a:endParaRPr>
          </a:p>
          <a:p>
            <a:pPr eaLnBrk="1" hangingPunct="1">
              <a:spcBef>
                <a:spcPct val="0"/>
              </a:spcBef>
              <a:buFontTx/>
              <a:buNone/>
            </a:pPr>
            <a:endParaRPr lang="sv-SE" altLang="en-US" sz="2000" b="1" dirty="0" smtClean="0">
              <a:latin typeface="Courier New" charset="0"/>
            </a:endParaRPr>
          </a:p>
          <a:p>
            <a:pPr eaLnBrk="1" hangingPunct="1">
              <a:spcBef>
                <a:spcPct val="0"/>
              </a:spcBef>
              <a:buFontTx/>
              <a:buNone/>
            </a:pPr>
            <a:r>
              <a:rPr lang="sv-SE" altLang="en-US" sz="2000" b="1" dirty="0" smtClean="0">
                <a:latin typeface="Courier New" charset="0"/>
              </a:rPr>
              <a:t>CREATE </a:t>
            </a:r>
            <a:r>
              <a:rPr lang="sv-SE" altLang="en-US" sz="2000" b="1" dirty="0">
                <a:latin typeface="Courier New" charset="0"/>
              </a:rPr>
              <a:t>TRIGGER </a:t>
            </a:r>
            <a:r>
              <a:rPr lang="sv-SE" altLang="en-US" sz="2000" b="1" dirty="0" err="1">
                <a:latin typeface="Courier New" charset="0"/>
              </a:rPr>
              <a:t>DefaultScheduling</a:t>
            </a:r>
            <a:endParaRPr lang="sv-SE" altLang="en-US" sz="2000" b="1" dirty="0">
              <a:latin typeface="Courier New" charset="0"/>
            </a:endParaRPr>
          </a:p>
          <a:p>
            <a:pPr eaLnBrk="1" hangingPunct="1">
              <a:spcBef>
                <a:spcPct val="0"/>
              </a:spcBef>
              <a:buFontTx/>
              <a:buNone/>
            </a:pPr>
            <a:r>
              <a:rPr lang="sv-SE" altLang="en-US" sz="2000" b="1" dirty="0">
                <a:latin typeface="Courier New" charset="0"/>
              </a:rPr>
              <a:t> AFTER INSERT ON Courses </a:t>
            </a:r>
            <a:br>
              <a:rPr lang="sv-SE" altLang="en-US" sz="2000" b="1" dirty="0">
                <a:latin typeface="Courier New" charset="0"/>
              </a:rPr>
            </a:br>
            <a:r>
              <a:rPr lang="sv-SE" altLang="en-US" sz="2000" b="1" dirty="0">
                <a:latin typeface="Courier New" charset="0"/>
              </a:rPr>
              <a:t> </a:t>
            </a:r>
            <a:r>
              <a:rPr lang="sv-SE" altLang="en-US" sz="2000" b="1" dirty="0" smtClean="0">
                <a:latin typeface="Courier New" charset="0"/>
              </a:rPr>
              <a:t>FOR </a:t>
            </a:r>
            <a:r>
              <a:rPr lang="sv-SE" altLang="en-US" sz="2000" b="1" dirty="0">
                <a:latin typeface="Courier New" charset="0"/>
              </a:rPr>
              <a:t>EACH </a:t>
            </a:r>
            <a:r>
              <a:rPr lang="sv-SE" altLang="en-US" sz="2000" b="1" dirty="0" smtClean="0">
                <a:latin typeface="Courier New" charset="0"/>
              </a:rPr>
              <a:t>ROW</a:t>
            </a:r>
          </a:p>
          <a:p>
            <a:pPr eaLnBrk="1" hangingPunct="1">
              <a:spcBef>
                <a:spcPct val="0"/>
              </a:spcBef>
              <a:buFontTx/>
              <a:buNone/>
            </a:pPr>
            <a:r>
              <a:rPr lang="sv-SE" altLang="en-US" sz="2000" b="1" dirty="0">
                <a:latin typeface="Courier New" charset="0"/>
              </a:rPr>
              <a:t> </a:t>
            </a:r>
            <a:r>
              <a:rPr lang="sv-SE" altLang="en-US" sz="2000" b="1" dirty="0" smtClean="0">
                <a:latin typeface="Courier New" charset="0"/>
              </a:rPr>
              <a:t>EXECUTE PROCEDURE </a:t>
            </a:r>
            <a:r>
              <a:rPr lang="sv-SE" altLang="en-US" sz="2000" b="1" dirty="0" err="1">
                <a:latin typeface="Courier New" charset="0"/>
              </a:rPr>
              <a:t>addDefaultGivenCourse</a:t>
            </a:r>
            <a:r>
              <a:rPr lang="sv-SE" altLang="en-US" sz="2000" b="1" dirty="0" smtClean="0">
                <a:latin typeface="Courier New" charset="0"/>
              </a:rPr>
              <a:t>();</a:t>
            </a:r>
            <a:endParaRPr lang="sv-SE" altLang="en-US" sz="2000" b="1" dirty="0">
              <a:latin typeface="Courier New" charset="0"/>
            </a:endParaRPr>
          </a:p>
          <a:p>
            <a:pPr eaLnBrk="1" hangingPunct="1">
              <a:spcBef>
                <a:spcPct val="0"/>
              </a:spcBef>
              <a:buFontTx/>
              <a:buNone/>
            </a:pPr>
            <a:r>
              <a:rPr lang="sv-SE" altLang="en-US" sz="2000" b="1" dirty="0">
                <a:latin typeface="Courier New" charset="0"/>
              </a:rPr>
              <a:t>  </a:t>
            </a:r>
          </a:p>
        </p:txBody>
      </p:sp>
      <p:sp>
        <p:nvSpPr>
          <p:cNvPr id="4" name="AutoShape 8"/>
          <p:cNvSpPr>
            <a:spLocks noChangeArrowheads="1"/>
          </p:cNvSpPr>
          <p:nvPr/>
        </p:nvSpPr>
        <p:spPr bwMode="auto">
          <a:xfrm>
            <a:off x="4211960" y="3720633"/>
            <a:ext cx="3095625" cy="649288"/>
          </a:xfrm>
          <a:prstGeom prst="wedgeRectCallout">
            <a:avLst>
              <a:gd name="adj1" fmla="val -79540"/>
              <a:gd name="adj2" fmla="val -94636"/>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dirty="0" smtClean="0"/>
              <a:t>’NEW’ </a:t>
            </a:r>
            <a:r>
              <a:rPr lang="sv-SE" altLang="en-US" sz="1800" dirty="0" err="1" smtClean="0"/>
              <a:t>refers</a:t>
            </a:r>
            <a:r>
              <a:rPr lang="sv-SE" altLang="en-US" sz="1800" dirty="0" smtClean="0"/>
              <a:t> to the </a:t>
            </a:r>
            <a:r>
              <a:rPr lang="sv-SE" altLang="en-US" sz="1800" dirty="0" err="1" smtClean="0"/>
              <a:t>newly</a:t>
            </a:r>
            <a:r>
              <a:rPr lang="sv-SE" altLang="en-US" sz="1800" dirty="0" smtClean="0"/>
              <a:t> </a:t>
            </a:r>
            <a:r>
              <a:rPr lang="sv-SE" altLang="en-US" sz="1800" dirty="0" err="1" smtClean="0"/>
              <a:t>inserted</a:t>
            </a:r>
            <a:r>
              <a:rPr lang="sv-SE" altLang="en-US" sz="1800" dirty="0" smtClean="0"/>
              <a:t> </a:t>
            </a:r>
            <a:r>
              <a:rPr lang="sv-SE" altLang="en-US" sz="1800" dirty="0" err="1" smtClean="0"/>
              <a:t>tuple</a:t>
            </a:r>
            <a:endParaRPr lang="sv-SE"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539750" y="765175"/>
            <a:ext cx="8229600" cy="5184775"/>
          </a:xfrm>
        </p:spPr>
        <p:txBody>
          <a:bodyPr/>
          <a:lstStyle/>
          <a:p>
            <a:pPr eaLnBrk="1" hangingPunct="1">
              <a:buFontTx/>
              <a:buNone/>
            </a:pPr>
            <a:r>
              <a:rPr lang="sv-SE" altLang="en-US" sz="2800" dirty="0" err="1" smtClean="0"/>
              <a:t>Out</a:t>
            </a:r>
            <a:r>
              <a:rPr lang="sv-SE" altLang="en-US" sz="2800" dirty="0" smtClean="0"/>
              <a:t> </a:t>
            </a:r>
            <a:r>
              <a:rPr lang="sv-SE" altLang="en-US" sz="2800" dirty="0" err="1" smtClean="0"/>
              <a:t>shorthand</a:t>
            </a:r>
            <a:r>
              <a:rPr lang="sv-SE" altLang="en-US" sz="2800" dirty="0" smtClean="0"/>
              <a:t> notation:</a:t>
            </a:r>
            <a:endParaRPr lang="sv-SE" altLang="en-US" sz="2800" dirty="0"/>
          </a:p>
          <a:p>
            <a:pPr eaLnBrk="1" hangingPunct="1">
              <a:buFontTx/>
              <a:buNone/>
            </a:pPr>
            <a:endParaRPr lang="sv-SE" altLang="en-US" sz="2800" dirty="0"/>
          </a:p>
          <a:p>
            <a:pPr eaLnBrk="1" hangingPunct="1">
              <a:buFontTx/>
              <a:buNone/>
            </a:pPr>
            <a:endParaRPr lang="sv-SE" altLang="en-US" sz="2800" dirty="0"/>
          </a:p>
          <a:p>
            <a:pPr eaLnBrk="1" hangingPunct="1">
              <a:buFontTx/>
              <a:buNone/>
            </a:pPr>
            <a:endParaRPr lang="sv-SE" altLang="en-US" sz="2800" dirty="0"/>
          </a:p>
          <a:p>
            <a:pPr eaLnBrk="1" hangingPunct="1">
              <a:buFontTx/>
              <a:buNone/>
            </a:pPr>
            <a:endParaRPr lang="sv-SE" altLang="en-US" sz="2800" dirty="0"/>
          </a:p>
          <a:p>
            <a:pPr eaLnBrk="1" hangingPunct="1">
              <a:buFontTx/>
              <a:buNone/>
            </a:pPr>
            <a:endParaRPr lang="sv-SE" altLang="en-US" sz="2800" dirty="0" smtClean="0"/>
          </a:p>
          <a:p>
            <a:pPr eaLnBrk="1" hangingPunct="1">
              <a:buFontTx/>
              <a:buNone/>
            </a:pPr>
            <a:endParaRPr lang="sv-SE" altLang="en-US" sz="2800" dirty="0"/>
          </a:p>
        </p:txBody>
      </p:sp>
      <p:sp>
        <p:nvSpPr>
          <p:cNvPr id="46083" name="Text Box 5"/>
          <p:cNvSpPr txBox="1">
            <a:spLocks noChangeArrowheads="1"/>
          </p:cNvSpPr>
          <p:nvPr/>
        </p:nvSpPr>
        <p:spPr bwMode="auto">
          <a:xfrm>
            <a:off x="611188" y="1844675"/>
            <a:ext cx="8137525"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dirty="0" smtClean="0">
                <a:latin typeface="Courier New" charset="0"/>
              </a:rPr>
              <a:t>CREATE FUNCTION </a:t>
            </a:r>
            <a:r>
              <a:rPr lang="sv-SE" altLang="en-US" sz="2000" b="1" dirty="0" err="1" smtClean="0">
                <a:solidFill>
                  <a:srgbClr val="FF0000"/>
                </a:solidFill>
                <a:latin typeface="Courier New" charset="0"/>
              </a:rPr>
              <a:t>addDefaultGivenCourse</a:t>
            </a:r>
            <a:r>
              <a:rPr lang="sv-SE" altLang="en-US" sz="2000" b="1" dirty="0" smtClean="0">
                <a:solidFill>
                  <a:srgbClr val="FF0000"/>
                </a:solidFill>
                <a:latin typeface="Courier New" charset="0"/>
              </a:rPr>
              <a:t>() </a:t>
            </a:r>
            <a:r>
              <a:rPr lang="sv-SE" altLang="en-US" sz="2000" b="1" dirty="0" smtClean="0">
                <a:latin typeface="Courier New" charset="0"/>
              </a:rPr>
              <a:t>RETURNS TRIGGER AS $$</a:t>
            </a:r>
          </a:p>
          <a:p>
            <a:pPr eaLnBrk="1" hangingPunct="1">
              <a:spcBef>
                <a:spcPct val="0"/>
              </a:spcBef>
              <a:buFontTx/>
              <a:buNone/>
            </a:pPr>
            <a:r>
              <a:rPr lang="sv-SE" altLang="en-US" sz="2000" b="1" dirty="0" smtClean="0">
                <a:latin typeface="Courier New" charset="0"/>
              </a:rPr>
              <a:t>BEGIN</a:t>
            </a:r>
          </a:p>
          <a:p>
            <a:pPr eaLnBrk="1" hangingPunct="1">
              <a:spcBef>
                <a:spcPct val="0"/>
              </a:spcBef>
              <a:buNone/>
            </a:pPr>
            <a:r>
              <a:rPr lang="sv-SE" altLang="en-US" sz="2000" b="1" dirty="0">
                <a:latin typeface="Courier New" charset="0"/>
              </a:rPr>
              <a:t> </a:t>
            </a:r>
            <a:r>
              <a:rPr lang="sv-SE" altLang="en-US" sz="2000" b="1" dirty="0" smtClean="0">
                <a:latin typeface="Courier New" charset="0"/>
              </a:rPr>
              <a:t>   </a:t>
            </a:r>
            <a:r>
              <a:rPr lang="sv-SE" altLang="en-US" sz="2000" b="1" dirty="0" smtClean="0">
                <a:solidFill>
                  <a:srgbClr val="FF0000"/>
                </a:solidFill>
                <a:latin typeface="Courier New" charset="0"/>
              </a:rPr>
              <a:t>INSERT </a:t>
            </a:r>
            <a:r>
              <a:rPr lang="sv-SE" altLang="en-US" sz="2000" b="1" dirty="0">
                <a:solidFill>
                  <a:srgbClr val="FF0000"/>
                </a:solidFill>
                <a:latin typeface="Courier New" charset="0"/>
              </a:rPr>
              <a:t>INTO </a:t>
            </a:r>
            <a:r>
              <a:rPr lang="sv-SE" altLang="en-US" sz="2000" b="1" dirty="0" err="1">
                <a:solidFill>
                  <a:srgbClr val="FF0000"/>
                </a:solidFill>
                <a:latin typeface="Courier New" charset="0"/>
              </a:rPr>
              <a:t>GivenCourses</a:t>
            </a:r>
            <a:r>
              <a:rPr lang="sv-SE" altLang="en-US" sz="2000" b="1" dirty="0">
                <a:solidFill>
                  <a:srgbClr val="FF0000"/>
                </a:solidFill>
                <a:latin typeface="Courier New" charset="0"/>
              </a:rPr>
              <a:t>(</a:t>
            </a:r>
            <a:r>
              <a:rPr lang="sv-SE" altLang="en-US" sz="2000" b="1" dirty="0" err="1">
                <a:solidFill>
                  <a:srgbClr val="FF0000"/>
                </a:solidFill>
                <a:latin typeface="Courier New" charset="0"/>
              </a:rPr>
              <a:t>course</a:t>
            </a:r>
            <a:r>
              <a:rPr lang="sv-SE" altLang="en-US" sz="2000" b="1" dirty="0">
                <a:solidFill>
                  <a:srgbClr val="FF0000"/>
                </a:solidFill>
                <a:latin typeface="Courier New" charset="0"/>
              </a:rPr>
              <a:t>, period)</a:t>
            </a:r>
            <a:br>
              <a:rPr lang="sv-SE" altLang="en-US" sz="2000" b="1" dirty="0">
                <a:solidFill>
                  <a:srgbClr val="FF0000"/>
                </a:solidFill>
                <a:latin typeface="Courier New" charset="0"/>
              </a:rPr>
            </a:br>
            <a:r>
              <a:rPr lang="sv-SE" altLang="en-US" sz="2000" b="1" dirty="0">
                <a:solidFill>
                  <a:srgbClr val="FF0000"/>
                </a:solidFill>
                <a:latin typeface="Courier New" charset="0"/>
              </a:rPr>
              <a:t>    </a:t>
            </a:r>
            <a:r>
              <a:rPr lang="sv-SE" altLang="en-US" sz="2000" b="1" dirty="0" smtClean="0">
                <a:solidFill>
                  <a:srgbClr val="FF0000"/>
                </a:solidFill>
                <a:latin typeface="Courier New" charset="0"/>
              </a:rPr>
              <a:t>  VALUES (</a:t>
            </a:r>
            <a:r>
              <a:rPr lang="sv-SE" altLang="en-US" sz="2000" b="1" dirty="0" err="1" smtClean="0">
                <a:solidFill>
                  <a:srgbClr val="FF0000"/>
                </a:solidFill>
                <a:latin typeface="Courier New" charset="0"/>
              </a:rPr>
              <a:t>NEW.code</a:t>
            </a:r>
            <a:r>
              <a:rPr lang="sv-SE" altLang="en-US" sz="2000" b="1" dirty="0">
                <a:solidFill>
                  <a:srgbClr val="FF0000"/>
                </a:solidFill>
                <a:latin typeface="Courier New" charset="0"/>
              </a:rPr>
              <a:t>, 1</a:t>
            </a:r>
            <a:r>
              <a:rPr lang="sv-SE" altLang="en-US" sz="2000" b="1" dirty="0" smtClean="0">
                <a:solidFill>
                  <a:srgbClr val="FF0000"/>
                </a:solidFill>
                <a:latin typeface="Courier New" charset="0"/>
              </a:rPr>
              <a:t>);</a:t>
            </a:r>
          </a:p>
          <a:p>
            <a:pPr eaLnBrk="1" hangingPunct="1">
              <a:spcBef>
                <a:spcPct val="0"/>
              </a:spcBef>
              <a:buNone/>
            </a:pPr>
            <a:r>
              <a:rPr lang="sv-SE" altLang="en-US" sz="2000" b="1" dirty="0" smtClean="0">
                <a:latin typeface="Courier New" charset="0"/>
              </a:rPr>
              <a:t>END</a:t>
            </a:r>
          </a:p>
          <a:p>
            <a:pPr eaLnBrk="1" hangingPunct="1">
              <a:spcBef>
                <a:spcPct val="0"/>
              </a:spcBef>
              <a:buFontTx/>
              <a:buNone/>
            </a:pPr>
            <a:r>
              <a:rPr lang="sv-SE" altLang="en-US" sz="2000" b="1" dirty="0" smtClean="0">
                <a:latin typeface="Courier New" charset="0"/>
              </a:rPr>
              <a:t>$$ LANGUAGE ’</a:t>
            </a:r>
            <a:r>
              <a:rPr lang="sv-SE" altLang="en-US" sz="2000" b="1" dirty="0" err="1" smtClean="0">
                <a:latin typeface="Courier New" charset="0"/>
              </a:rPr>
              <a:t>plgsql</a:t>
            </a:r>
            <a:r>
              <a:rPr lang="sv-SE" altLang="en-US" sz="2000" b="1" dirty="0" smtClean="0">
                <a:latin typeface="Courier New" charset="0"/>
              </a:rPr>
              <a:t>’;</a:t>
            </a:r>
          </a:p>
          <a:p>
            <a:pPr eaLnBrk="1" hangingPunct="1">
              <a:spcBef>
                <a:spcPct val="0"/>
              </a:spcBef>
              <a:buFontTx/>
              <a:buNone/>
            </a:pPr>
            <a:endParaRPr lang="sv-SE" altLang="en-US" sz="2000" b="1" dirty="0" smtClean="0">
              <a:latin typeface="Courier New" charset="0"/>
            </a:endParaRPr>
          </a:p>
          <a:p>
            <a:pPr eaLnBrk="1" hangingPunct="1">
              <a:spcBef>
                <a:spcPct val="0"/>
              </a:spcBef>
              <a:buFontTx/>
              <a:buNone/>
            </a:pPr>
            <a:endParaRPr lang="sv-SE" altLang="en-US" sz="2000" b="1" dirty="0" smtClean="0">
              <a:latin typeface="Courier New" charset="0"/>
            </a:endParaRPr>
          </a:p>
          <a:p>
            <a:pPr eaLnBrk="1" hangingPunct="1">
              <a:spcBef>
                <a:spcPct val="0"/>
              </a:spcBef>
              <a:buFontTx/>
              <a:buNone/>
            </a:pPr>
            <a:endParaRPr lang="sv-SE" altLang="en-US" sz="2000" b="1" dirty="0" smtClean="0">
              <a:latin typeface="Courier New" charset="0"/>
            </a:endParaRPr>
          </a:p>
          <a:p>
            <a:pPr eaLnBrk="1" hangingPunct="1">
              <a:spcBef>
                <a:spcPct val="0"/>
              </a:spcBef>
              <a:buNone/>
            </a:pPr>
            <a:r>
              <a:rPr lang="sv-SE" altLang="en-US" sz="2000" b="1" dirty="0" err="1">
                <a:latin typeface="Courier New" charset="0"/>
              </a:rPr>
              <a:t>addDefaultGivenCourse</a:t>
            </a:r>
            <a:r>
              <a:rPr lang="sv-SE" altLang="en-US" sz="2000" b="1" dirty="0">
                <a:latin typeface="Courier New" charset="0"/>
              </a:rPr>
              <a:t>() </a:t>
            </a:r>
            <a:r>
              <a:rPr lang="sv-SE" altLang="en-US" sz="2000" b="1" dirty="0" smtClean="0">
                <a:latin typeface="Courier New" charset="0"/>
                <a:sym typeface="Wingdings"/>
              </a:rPr>
              <a:t></a:t>
            </a:r>
            <a:r>
              <a:rPr lang="sv-SE" altLang="en-US" sz="2000" b="1" dirty="0" smtClean="0">
                <a:latin typeface="Courier New" charset="0"/>
              </a:rPr>
              <a:t> </a:t>
            </a:r>
          </a:p>
          <a:p>
            <a:pPr eaLnBrk="1" hangingPunct="1">
              <a:spcBef>
                <a:spcPct val="0"/>
              </a:spcBef>
              <a:buNone/>
            </a:pPr>
            <a:r>
              <a:rPr lang="sv-SE" altLang="en-US" sz="2000" b="1" dirty="0">
                <a:latin typeface="Courier New" charset="0"/>
              </a:rPr>
              <a:t>	</a:t>
            </a:r>
            <a:r>
              <a:rPr lang="sv-SE" altLang="en-US" sz="2000" b="1" dirty="0" smtClean="0">
                <a:latin typeface="Courier New" charset="0"/>
              </a:rPr>
              <a:t>INSERT </a:t>
            </a:r>
            <a:r>
              <a:rPr lang="sv-SE" altLang="en-US" sz="2000" b="1" dirty="0">
                <a:latin typeface="Courier New" charset="0"/>
              </a:rPr>
              <a:t>INTO </a:t>
            </a:r>
            <a:r>
              <a:rPr lang="sv-SE" altLang="en-US" sz="2000" b="1" dirty="0" err="1">
                <a:latin typeface="Courier New" charset="0"/>
              </a:rPr>
              <a:t>GivenCourses</a:t>
            </a:r>
            <a:r>
              <a:rPr lang="sv-SE" altLang="en-US" sz="2000" b="1" dirty="0">
                <a:latin typeface="Courier New" charset="0"/>
              </a:rPr>
              <a:t>(</a:t>
            </a:r>
            <a:r>
              <a:rPr lang="sv-SE" altLang="en-US" sz="2000" b="1" dirty="0" err="1">
                <a:latin typeface="Courier New" charset="0"/>
              </a:rPr>
              <a:t>course</a:t>
            </a:r>
            <a:r>
              <a:rPr lang="sv-SE" altLang="en-US" sz="2000" b="1" dirty="0">
                <a:latin typeface="Courier New" charset="0"/>
              </a:rPr>
              <a:t>, period)</a:t>
            </a:r>
            <a:br>
              <a:rPr lang="sv-SE" altLang="en-US" sz="2000" b="1" dirty="0">
                <a:latin typeface="Courier New" charset="0"/>
              </a:rPr>
            </a:br>
            <a:r>
              <a:rPr lang="sv-SE" altLang="en-US" sz="2000" b="1" dirty="0">
                <a:latin typeface="Courier New" charset="0"/>
              </a:rPr>
              <a:t>      VALUES (</a:t>
            </a:r>
            <a:r>
              <a:rPr lang="sv-SE" altLang="en-US" sz="2000" b="1" dirty="0" err="1">
                <a:latin typeface="Courier New" charset="0"/>
              </a:rPr>
              <a:t>NEW.code</a:t>
            </a:r>
            <a:r>
              <a:rPr lang="sv-SE" altLang="en-US" sz="2000" b="1" dirty="0">
                <a:latin typeface="Courier New" charset="0"/>
              </a:rPr>
              <a:t>, 1);</a:t>
            </a:r>
          </a:p>
          <a:p>
            <a:pPr eaLnBrk="1" hangingPunct="1">
              <a:spcBef>
                <a:spcPct val="0"/>
              </a:spcBef>
              <a:buFontTx/>
              <a:buNone/>
            </a:pPr>
            <a:r>
              <a:rPr lang="sv-SE" altLang="en-US" sz="2000" b="1" dirty="0" smtClean="0">
                <a:latin typeface="Courier New" charset="0"/>
              </a:rPr>
              <a:t> </a:t>
            </a:r>
            <a:endParaRPr lang="sv-SE" altLang="en-US" sz="2000" b="1" dirty="0">
              <a:latin typeface="Courier New" charset="0"/>
            </a:endParaRPr>
          </a:p>
        </p:txBody>
      </p:sp>
      <p:cxnSp>
        <p:nvCxnSpPr>
          <p:cNvPr id="3" name="Straight Connector 2"/>
          <p:cNvCxnSpPr/>
          <p:nvPr/>
        </p:nvCxnSpPr>
        <p:spPr>
          <a:xfrm>
            <a:off x="-180528" y="4437112"/>
            <a:ext cx="964907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5681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sv-SE" altLang="en-US"/>
              <a:t>Trigger events</a:t>
            </a:r>
          </a:p>
        </p:txBody>
      </p:sp>
      <p:sp>
        <p:nvSpPr>
          <p:cNvPr id="48131" name="Rectangle 3"/>
          <p:cNvSpPr>
            <a:spLocks noGrp="1" noChangeArrowheads="1"/>
          </p:cNvSpPr>
          <p:nvPr>
            <p:ph type="body" idx="1"/>
          </p:nvPr>
        </p:nvSpPr>
        <p:spPr>
          <a:xfrm>
            <a:off x="457200" y="1600200"/>
            <a:ext cx="5267325" cy="4525963"/>
          </a:xfrm>
        </p:spPr>
        <p:txBody>
          <a:bodyPr/>
          <a:lstStyle/>
          <a:p>
            <a:pPr eaLnBrk="1" hangingPunct="1"/>
            <a:r>
              <a:rPr lang="sv-SE" altLang="en-US" sz="2800" dirty="0"/>
              <a:t>The event </a:t>
            </a:r>
            <a:r>
              <a:rPr lang="sv-SE" altLang="en-US" sz="2800" dirty="0" err="1"/>
              <a:t>clause</a:t>
            </a:r>
            <a:r>
              <a:rPr lang="sv-SE" altLang="en-US" sz="2800" dirty="0"/>
              <a:t> </a:t>
            </a:r>
            <a:r>
              <a:rPr lang="sv-SE" altLang="en-US" sz="2800" dirty="0" err="1"/>
              <a:t>of</a:t>
            </a:r>
            <a:r>
              <a:rPr lang="sv-SE" altLang="en-US" sz="2800" dirty="0"/>
              <a:t> a trigger definition </a:t>
            </a:r>
            <a:r>
              <a:rPr lang="sv-SE" altLang="en-US" sz="2800" dirty="0" err="1"/>
              <a:t>defines</a:t>
            </a:r>
            <a:r>
              <a:rPr lang="sv-SE" altLang="en-US" sz="2800" dirty="0"/>
              <a:t> </a:t>
            </a:r>
            <a:r>
              <a:rPr lang="sv-SE" altLang="en-US" sz="2800" dirty="0" err="1"/>
              <a:t>when</a:t>
            </a:r>
            <a:r>
              <a:rPr lang="sv-SE" altLang="en-US" sz="2800" dirty="0"/>
              <a:t> to try the trigger:</a:t>
            </a:r>
          </a:p>
          <a:p>
            <a:pPr lvl="1" eaLnBrk="1" hangingPunct="1"/>
            <a:r>
              <a:rPr lang="sv-SE" altLang="en-US" sz="2400" dirty="0"/>
              <a:t>AFTER or </a:t>
            </a:r>
            <a:r>
              <a:rPr lang="sv-SE" altLang="en-US" sz="2400" dirty="0" smtClean="0"/>
              <a:t>BEFORE (for </a:t>
            </a:r>
            <a:r>
              <a:rPr lang="sv-SE" altLang="en-US" sz="2400" dirty="0" err="1" smtClean="0"/>
              <a:t>tables</a:t>
            </a:r>
            <a:r>
              <a:rPr lang="sv-SE" altLang="en-US" sz="2400" dirty="0" smtClean="0"/>
              <a:t>)</a:t>
            </a:r>
            <a:endParaRPr lang="sv-SE" altLang="en-US" sz="2400" dirty="0"/>
          </a:p>
          <a:p>
            <a:pPr lvl="1" eaLnBrk="1" hangingPunct="1"/>
            <a:r>
              <a:rPr lang="sv-SE" altLang="en-US" sz="2400" dirty="0"/>
              <a:t>INSERT, DELETE or UPDATE</a:t>
            </a:r>
          </a:p>
          <a:p>
            <a:pPr lvl="2" eaLnBrk="1" hangingPunct="1"/>
            <a:r>
              <a:rPr lang="sv-SE" altLang="en-US" sz="2000" dirty="0"/>
              <a:t>An </a:t>
            </a:r>
            <a:r>
              <a:rPr lang="sv-SE" altLang="en-US" sz="2000" dirty="0" err="1"/>
              <a:t>update</a:t>
            </a:r>
            <a:r>
              <a:rPr lang="sv-SE" altLang="en-US" sz="2000" dirty="0"/>
              <a:t> </a:t>
            </a:r>
            <a:r>
              <a:rPr lang="sv-SE" altLang="en-US" sz="2000" dirty="0" err="1"/>
              <a:t>could</a:t>
            </a:r>
            <a:r>
              <a:rPr lang="sv-SE" altLang="en-US" sz="2000" dirty="0"/>
              <a:t> be an UPDATE OF (</a:t>
            </a:r>
            <a:r>
              <a:rPr lang="sv-SE" altLang="en-US" sz="2000" dirty="0" err="1"/>
              <a:t>attributes</a:t>
            </a:r>
            <a:r>
              <a:rPr lang="sv-SE" altLang="en-US" sz="2000" dirty="0"/>
              <a:t>) to make it </a:t>
            </a:r>
            <a:r>
              <a:rPr lang="sv-SE" altLang="en-US" sz="2000" dirty="0" err="1"/>
              <a:t>consider</a:t>
            </a:r>
            <a:r>
              <a:rPr lang="sv-SE" altLang="en-US" sz="2000" dirty="0"/>
              <a:t> </a:t>
            </a:r>
            <a:r>
              <a:rPr lang="sv-SE" altLang="en-US" sz="2000" dirty="0" err="1"/>
              <a:t>only</a:t>
            </a:r>
            <a:r>
              <a:rPr lang="sv-SE" altLang="en-US" sz="2000" dirty="0"/>
              <a:t> </a:t>
            </a:r>
            <a:r>
              <a:rPr lang="sv-SE" altLang="en-US" sz="2000" dirty="0" err="1"/>
              <a:t>certain</a:t>
            </a:r>
            <a:r>
              <a:rPr lang="sv-SE" altLang="en-US" sz="2000" dirty="0"/>
              <a:t> </a:t>
            </a:r>
            <a:r>
              <a:rPr lang="sv-SE" altLang="en-US" sz="2000" dirty="0" err="1"/>
              <a:t>attributes</a:t>
            </a:r>
            <a:r>
              <a:rPr lang="sv-SE" altLang="en-US" sz="2000" dirty="0"/>
              <a:t>.</a:t>
            </a:r>
          </a:p>
          <a:p>
            <a:pPr lvl="1" eaLnBrk="1" hangingPunct="1"/>
            <a:r>
              <a:rPr lang="sv-SE" altLang="en-US" sz="2400" dirty="0"/>
              <a:t>ON </a:t>
            </a:r>
            <a:r>
              <a:rPr lang="sv-SE" altLang="en-US" sz="2400" dirty="0" err="1"/>
              <a:t>which</a:t>
            </a:r>
            <a:r>
              <a:rPr lang="sv-SE" altLang="en-US" sz="2400" dirty="0"/>
              <a:t> table to </a:t>
            </a:r>
            <a:r>
              <a:rPr lang="sv-SE" altLang="en-US" sz="2400" dirty="0" err="1"/>
              <a:t>apply</a:t>
            </a:r>
            <a:r>
              <a:rPr lang="sv-SE" altLang="en-US" sz="2400" dirty="0"/>
              <a:t> the trigger.</a:t>
            </a:r>
          </a:p>
          <a:p>
            <a:pPr lvl="1" eaLnBrk="1" hangingPunct="1"/>
            <a:r>
              <a:rPr lang="sv-SE" altLang="en-US" sz="2400" dirty="0" err="1"/>
              <a:t>Example</a:t>
            </a:r>
            <a:r>
              <a:rPr lang="sv-SE" altLang="en-US" sz="2400" dirty="0"/>
              <a:t>:</a:t>
            </a:r>
          </a:p>
        </p:txBody>
      </p:sp>
      <p:sp>
        <p:nvSpPr>
          <p:cNvPr id="48132" name="Text Box 4"/>
          <p:cNvSpPr txBox="1">
            <a:spLocks noChangeArrowheads="1"/>
          </p:cNvSpPr>
          <p:nvPr/>
        </p:nvSpPr>
        <p:spPr bwMode="auto">
          <a:xfrm>
            <a:off x="2916238" y="5661025"/>
            <a:ext cx="3889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a:latin typeface="Courier New" charset="0"/>
              </a:rPr>
              <a:t>AFTER INSERT ON Courses</a:t>
            </a:r>
          </a:p>
        </p:txBody>
      </p:sp>
      <p:sp>
        <p:nvSpPr>
          <p:cNvPr id="48133" name="Text Box 5"/>
          <p:cNvSpPr txBox="1">
            <a:spLocks noChangeArrowheads="1"/>
          </p:cNvSpPr>
          <p:nvPr/>
        </p:nvSpPr>
        <p:spPr bwMode="auto">
          <a:xfrm>
            <a:off x="5508104" y="2205038"/>
            <a:ext cx="3600400" cy="169277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dirty="0">
                <a:latin typeface="Courier New" charset="0"/>
              </a:rPr>
              <a:t>CREATE TRIGGER </a:t>
            </a:r>
            <a:r>
              <a:rPr lang="sv-SE" altLang="en-US" sz="2000" b="1" i="1" dirty="0" err="1">
                <a:latin typeface="Courier New" charset="0"/>
              </a:rPr>
              <a:t>name</a:t>
            </a:r>
            <a:endParaRPr lang="sv-SE" altLang="en-US" sz="2000" b="1" dirty="0">
              <a:latin typeface="Courier New" charset="0"/>
            </a:endParaRPr>
          </a:p>
          <a:p>
            <a:pPr eaLnBrk="1" hangingPunct="1">
              <a:spcBef>
                <a:spcPct val="0"/>
              </a:spcBef>
              <a:buFontTx/>
              <a:buNone/>
            </a:pPr>
            <a:r>
              <a:rPr lang="sv-SE" altLang="en-US" sz="2000" b="1" dirty="0">
                <a:latin typeface="Courier New" charset="0"/>
              </a:rPr>
              <a:t> </a:t>
            </a:r>
            <a:r>
              <a:rPr lang="sv-SE" altLang="en-US" sz="2400" b="1" i="1" dirty="0">
                <a:solidFill>
                  <a:srgbClr val="FF0000"/>
                </a:solidFill>
                <a:latin typeface="Courier New" charset="0"/>
              </a:rPr>
              <a:t>event </a:t>
            </a:r>
            <a:r>
              <a:rPr lang="sv-SE" altLang="en-US" sz="2400" b="1" i="1" dirty="0" err="1" smtClean="0">
                <a:solidFill>
                  <a:srgbClr val="FF0000"/>
                </a:solidFill>
                <a:latin typeface="Courier New" charset="0"/>
              </a:rPr>
              <a:t>clause</a:t>
            </a:r>
            <a:r>
              <a:rPr lang="sv-SE" altLang="en-US" sz="2000" b="1" dirty="0">
                <a:latin typeface="Courier New" charset="0"/>
              </a:rPr>
              <a:t/>
            </a:r>
            <a:br>
              <a:rPr lang="sv-SE" altLang="en-US" sz="2000" b="1" dirty="0">
                <a:latin typeface="Courier New" charset="0"/>
              </a:rPr>
            </a:br>
            <a:r>
              <a:rPr lang="sv-SE" altLang="en-US" sz="2000" b="1" dirty="0">
                <a:latin typeface="Courier New" charset="0"/>
              </a:rPr>
              <a:t> ”</a:t>
            </a:r>
            <a:r>
              <a:rPr lang="sv-SE" altLang="en-US" sz="2000" b="1" i="1" dirty="0">
                <a:latin typeface="Courier New" charset="0"/>
              </a:rPr>
              <a:t>for </a:t>
            </a:r>
            <a:r>
              <a:rPr lang="sv-SE" altLang="en-US" sz="2000" b="1" i="1" dirty="0" err="1">
                <a:latin typeface="Courier New" charset="0"/>
              </a:rPr>
              <a:t>each</a:t>
            </a:r>
            <a:r>
              <a:rPr lang="sv-SE" altLang="en-US" sz="2000" b="1" i="1" dirty="0">
                <a:latin typeface="Courier New" charset="0"/>
              </a:rPr>
              <a:t>” </a:t>
            </a:r>
            <a:r>
              <a:rPr lang="sv-SE" altLang="en-US" sz="2000" b="1" i="1" dirty="0" err="1">
                <a:latin typeface="Courier New" charset="0"/>
              </a:rPr>
              <a:t>clause</a:t>
            </a:r>
            <a:r>
              <a:rPr lang="sv-SE" altLang="en-US" sz="2000" b="1" i="1" dirty="0">
                <a:latin typeface="Courier New" charset="0"/>
              </a:rPr>
              <a:t/>
            </a:r>
            <a:br>
              <a:rPr lang="sv-SE" altLang="en-US" sz="2000" b="1" i="1" dirty="0">
                <a:latin typeface="Courier New" charset="0"/>
              </a:rPr>
            </a:br>
            <a:r>
              <a:rPr lang="sv-SE" altLang="en-US" sz="2000" b="1" i="1" dirty="0">
                <a:latin typeface="Courier New" charset="0"/>
              </a:rPr>
              <a:t> </a:t>
            </a:r>
            <a:r>
              <a:rPr lang="sv-SE" altLang="en-US" sz="2000" b="1" i="1" dirty="0" err="1">
                <a:latin typeface="Courier New" charset="0"/>
              </a:rPr>
              <a:t>condition</a:t>
            </a:r>
            <a:r>
              <a:rPr lang="sv-SE" altLang="en-US" sz="2000" b="1" i="1" dirty="0">
                <a:latin typeface="Courier New" charset="0"/>
              </a:rPr>
              <a:t> </a:t>
            </a:r>
            <a:r>
              <a:rPr lang="sv-SE" altLang="en-US" sz="2000" b="1" i="1" dirty="0" err="1">
                <a:latin typeface="Courier New" charset="0"/>
              </a:rPr>
              <a:t>clause</a:t>
            </a:r>
            <a:r>
              <a:rPr lang="sv-SE" altLang="en-US" sz="2000" b="1" i="1" dirty="0">
                <a:latin typeface="Courier New" charset="0"/>
              </a:rPr>
              <a:t/>
            </a:r>
            <a:br>
              <a:rPr lang="sv-SE" altLang="en-US" sz="2000" b="1" i="1" dirty="0">
                <a:latin typeface="Courier New" charset="0"/>
              </a:rPr>
            </a:br>
            <a:r>
              <a:rPr lang="sv-SE" altLang="en-US" sz="2000" b="1" i="1" dirty="0" smtClean="0">
                <a:latin typeface="Courier New" charset="0"/>
              </a:rPr>
              <a:t> EXECUTE PROCEDURE x()</a:t>
            </a:r>
            <a:endParaRPr lang="sv-SE" altLang="en-US" sz="2000" b="1" i="1" dirty="0">
              <a:latin typeface="Courier New"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sv-SE" altLang="en-US"/>
              <a:t>FOR EACH ROW</a:t>
            </a:r>
          </a:p>
        </p:txBody>
      </p:sp>
      <p:sp>
        <p:nvSpPr>
          <p:cNvPr id="50179" name="Rectangle 3"/>
          <p:cNvSpPr>
            <a:spLocks noGrp="1" noChangeArrowheads="1"/>
          </p:cNvSpPr>
          <p:nvPr>
            <p:ph type="body" idx="1"/>
          </p:nvPr>
        </p:nvSpPr>
        <p:spPr>
          <a:xfrm>
            <a:off x="457200" y="1600200"/>
            <a:ext cx="4762500" cy="4637088"/>
          </a:xfrm>
        </p:spPr>
        <p:txBody>
          <a:bodyPr/>
          <a:lstStyle/>
          <a:p>
            <a:pPr eaLnBrk="1" hangingPunct="1">
              <a:lnSpc>
                <a:spcPct val="90000"/>
              </a:lnSpc>
            </a:pPr>
            <a:r>
              <a:rPr lang="sv-SE" altLang="en-US" sz="2800"/>
              <a:t>A single insert, update or deletion statement could affect more than one row.</a:t>
            </a:r>
          </a:p>
          <a:p>
            <a:pPr eaLnBrk="1" hangingPunct="1">
              <a:lnSpc>
                <a:spcPct val="90000"/>
              </a:lnSpc>
            </a:pPr>
            <a:r>
              <a:rPr lang="sv-SE" altLang="en-US" sz="2800"/>
              <a:t>If FOR EACH ROW is specified, the trigger is run once for each row affected, otherwise once for each statement.</a:t>
            </a:r>
          </a:p>
          <a:p>
            <a:pPr eaLnBrk="1" hangingPunct="1">
              <a:lnSpc>
                <a:spcPct val="90000"/>
              </a:lnSpc>
            </a:pPr>
            <a:r>
              <a:rPr lang="sv-SE" altLang="en-US" sz="2800"/>
              <a:t>Default is FOR EACH STATEMENT, which could also be stated explicitly.</a:t>
            </a:r>
          </a:p>
        </p:txBody>
      </p:sp>
      <p:sp>
        <p:nvSpPr>
          <p:cNvPr id="5" name="Text Box 5"/>
          <p:cNvSpPr txBox="1">
            <a:spLocks noChangeArrowheads="1"/>
          </p:cNvSpPr>
          <p:nvPr/>
        </p:nvSpPr>
        <p:spPr bwMode="auto">
          <a:xfrm>
            <a:off x="5508104" y="2205038"/>
            <a:ext cx="3600400" cy="169277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dirty="0">
                <a:latin typeface="Courier New" charset="0"/>
              </a:rPr>
              <a:t>CREATE TRIGGER </a:t>
            </a:r>
            <a:r>
              <a:rPr lang="sv-SE" altLang="en-US" sz="2000" b="1" i="1" dirty="0" err="1">
                <a:latin typeface="Courier New" charset="0"/>
              </a:rPr>
              <a:t>name</a:t>
            </a:r>
            <a:endParaRPr lang="sv-SE" altLang="en-US" sz="2000" b="1" dirty="0">
              <a:latin typeface="Courier New" charset="0"/>
            </a:endParaRPr>
          </a:p>
          <a:p>
            <a:pPr eaLnBrk="1" hangingPunct="1">
              <a:spcBef>
                <a:spcPct val="0"/>
              </a:spcBef>
              <a:buFontTx/>
              <a:buNone/>
            </a:pPr>
            <a:r>
              <a:rPr lang="sv-SE" altLang="en-US" sz="2000" b="1" dirty="0">
                <a:latin typeface="Courier New" charset="0"/>
              </a:rPr>
              <a:t> </a:t>
            </a:r>
            <a:r>
              <a:rPr lang="sv-SE" altLang="en-US" sz="2400" b="1" i="1" dirty="0">
                <a:latin typeface="Courier New" charset="0"/>
              </a:rPr>
              <a:t>event </a:t>
            </a:r>
            <a:r>
              <a:rPr lang="sv-SE" altLang="en-US" sz="2400" b="1" i="1" dirty="0" err="1" smtClean="0">
                <a:latin typeface="Courier New" charset="0"/>
              </a:rPr>
              <a:t>clause</a:t>
            </a:r>
            <a:r>
              <a:rPr lang="sv-SE" altLang="en-US" sz="2000" b="1" dirty="0">
                <a:latin typeface="Courier New" charset="0"/>
              </a:rPr>
              <a:t/>
            </a:r>
            <a:br>
              <a:rPr lang="sv-SE" altLang="en-US" sz="2000" b="1" dirty="0">
                <a:latin typeface="Courier New" charset="0"/>
              </a:rPr>
            </a:br>
            <a:r>
              <a:rPr lang="sv-SE" altLang="en-US" sz="2000" b="1" dirty="0">
                <a:latin typeface="Courier New" charset="0"/>
              </a:rPr>
              <a:t> </a:t>
            </a:r>
            <a:r>
              <a:rPr lang="sv-SE" altLang="en-US" sz="2000" b="1" dirty="0">
                <a:solidFill>
                  <a:srgbClr val="FF0000"/>
                </a:solidFill>
                <a:latin typeface="Courier New" charset="0"/>
              </a:rPr>
              <a:t>”</a:t>
            </a:r>
            <a:r>
              <a:rPr lang="sv-SE" altLang="en-US" sz="2000" b="1" i="1" dirty="0">
                <a:solidFill>
                  <a:srgbClr val="FF0000"/>
                </a:solidFill>
                <a:latin typeface="Courier New" charset="0"/>
              </a:rPr>
              <a:t>for </a:t>
            </a:r>
            <a:r>
              <a:rPr lang="sv-SE" altLang="en-US" sz="2000" b="1" i="1" dirty="0" err="1">
                <a:solidFill>
                  <a:srgbClr val="FF0000"/>
                </a:solidFill>
                <a:latin typeface="Courier New" charset="0"/>
              </a:rPr>
              <a:t>each</a:t>
            </a:r>
            <a:r>
              <a:rPr lang="sv-SE" altLang="en-US" sz="2000" b="1" i="1" dirty="0">
                <a:solidFill>
                  <a:srgbClr val="FF0000"/>
                </a:solidFill>
                <a:latin typeface="Courier New" charset="0"/>
              </a:rPr>
              <a:t>” </a:t>
            </a:r>
            <a:r>
              <a:rPr lang="sv-SE" altLang="en-US" sz="2000" b="1" i="1" dirty="0" err="1">
                <a:solidFill>
                  <a:srgbClr val="FF0000"/>
                </a:solidFill>
                <a:latin typeface="Courier New" charset="0"/>
              </a:rPr>
              <a:t>clause</a:t>
            </a:r>
            <a:r>
              <a:rPr lang="sv-SE" altLang="en-US" sz="2000" b="1" i="1" dirty="0">
                <a:latin typeface="Courier New" charset="0"/>
              </a:rPr>
              <a:t/>
            </a:r>
            <a:br>
              <a:rPr lang="sv-SE" altLang="en-US" sz="2000" b="1" i="1" dirty="0">
                <a:latin typeface="Courier New" charset="0"/>
              </a:rPr>
            </a:br>
            <a:r>
              <a:rPr lang="sv-SE" altLang="en-US" sz="2000" b="1" i="1" dirty="0">
                <a:latin typeface="Courier New" charset="0"/>
              </a:rPr>
              <a:t> </a:t>
            </a:r>
            <a:r>
              <a:rPr lang="sv-SE" altLang="en-US" sz="2000" b="1" i="1" dirty="0" err="1">
                <a:latin typeface="Courier New" charset="0"/>
              </a:rPr>
              <a:t>condition</a:t>
            </a:r>
            <a:r>
              <a:rPr lang="sv-SE" altLang="en-US" sz="2000" b="1" i="1" dirty="0">
                <a:latin typeface="Courier New" charset="0"/>
              </a:rPr>
              <a:t> </a:t>
            </a:r>
            <a:r>
              <a:rPr lang="sv-SE" altLang="en-US" sz="2000" b="1" i="1" dirty="0" err="1">
                <a:latin typeface="Courier New" charset="0"/>
              </a:rPr>
              <a:t>clause</a:t>
            </a:r>
            <a:r>
              <a:rPr lang="sv-SE" altLang="en-US" sz="2000" b="1" i="1" dirty="0">
                <a:latin typeface="Courier New" charset="0"/>
              </a:rPr>
              <a:t/>
            </a:r>
            <a:br>
              <a:rPr lang="sv-SE" altLang="en-US" sz="2000" b="1" i="1" dirty="0">
                <a:latin typeface="Courier New" charset="0"/>
              </a:rPr>
            </a:br>
            <a:r>
              <a:rPr lang="sv-SE" altLang="en-US" sz="2000" b="1" i="1" dirty="0" smtClean="0">
                <a:latin typeface="Courier New" charset="0"/>
              </a:rPr>
              <a:t> EXECUTE PROCEDURE x()</a:t>
            </a:r>
            <a:endParaRPr lang="sv-SE" altLang="en-US" sz="2000" b="1" i="1" dirty="0">
              <a:latin typeface="Courier New"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sv-SE" altLang="en-US"/>
              <a:t>Trigger Condition</a:t>
            </a:r>
          </a:p>
        </p:txBody>
      </p:sp>
      <p:sp>
        <p:nvSpPr>
          <p:cNvPr id="53251" name="Rectangle 3"/>
          <p:cNvSpPr>
            <a:spLocks noGrp="1" noChangeArrowheads="1"/>
          </p:cNvSpPr>
          <p:nvPr>
            <p:ph type="body" idx="1"/>
          </p:nvPr>
        </p:nvSpPr>
        <p:spPr>
          <a:xfrm>
            <a:off x="457200" y="1600200"/>
            <a:ext cx="4259263" cy="4525963"/>
          </a:xfrm>
        </p:spPr>
        <p:txBody>
          <a:bodyPr/>
          <a:lstStyle/>
          <a:p>
            <a:pPr eaLnBrk="1" hangingPunct="1">
              <a:lnSpc>
                <a:spcPct val="90000"/>
              </a:lnSpc>
            </a:pPr>
            <a:r>
              <a:rPr lang="sv-SE" altLang="en-US" sz="2400" dirty="0"/>
              <a:t>The </a:t>
            </a:r>
            <a:r>
              <a:rPr lang="sv-SE" altLang="en-US" sz="2400" dirty="0" err="1"/>
              <a:t>condition</a:t>
            </a:r>
            <a:r>
              <a:rPr lang="sv-SE" altLang="en-US" sz="2400" dirty="0"/>
              <a:t> </a:t>
            </a:r>
            <a:r>
              <a:rPr lang="sv-SE" altLang="en-US" sz="2400" dirty="0" err="1"/>
              <a:t>specifies</a:t>
            </a:r>
            <a:r>
              <a:rPr lang="sv-SE" altLang="en-US" sz="2400" dirty="0"/>
              <a:t> </a:t>
            </a:r>
            <a:r>
              <a:rPr lang="sv-SE" altLang="en-US" sz="2400" dirty="0" err="1"/>
              <a:t>whether</a:t>
            </a:r>
            <a:r>
              <a:rPr lang="sv-SE" altLang="en-US" sz="2400" dirty="0"/>
              <a:t> the action </a:t>
            </a:r>
            <a:r>
              <a:rPr lang="sv-SE" altLang="en-US" sz="2400" dirty="0" err="1"/>
              <a:t>should</a:t>
            </a:r>
            <a:r>
              <a:rPr lang="sv-SE" altLang="en-US" sz="2400" dirty="0"/>
              <a:t> be </a:t>
            </a:r>
            <a:r>
              <a:rPr lang="sv-SE" altLang="en-US" sz="2400" dirty="0" err="1"/>
              <a:t>run</a:t>
            </a:r>
            <a:r>
              <a:rPr lang="sv-SE" altLang="en-US" sz="2400" dirty="0"/>
              <a:t> or not.</a:t>
            </a:r>
          </a:p>
          <a:p>
            <a:pPr eaLnBrk="1" hangingPunct="1">
              <a:lnSpc>
                <a:spcPct val="90000"/>
              </a:lnSpc>
            </a:pPr>
            <a:r>
              <a:rPr lang="sv-SE" altLang="en-US" sz="2400" dirty="0" err="1"/>
              <a:t>Any</a:t>
            </a:r>
            <a:r>
              <a:rPr lang="sv-SE" altLang="en-US" sz="2400" dirty="0"/>
              <a:t> </a:t>
            </a:r>
            <a:r>
              <a:rPr lang="sv-SE" altLang="en-US" sz="2400" dirty="0" err="1"/>
              <a:t>boolean-valued</a:t>
            </a:r>
            <a:r>
              <a:rPr lang="sv-SE" altLang="en-US" sz="2400" dirty="0"/>
              <a:t> expression </a:t>
            </a:r>
            <a:r>
              <a:rPr lang="sv-SE" altLang="en-US" sz="2400" dirty="0" err="1"/>
              <a:t>may</a:t>
            </a:r>
            <a:r>
              <a:rPr lang="sv-SE" altLang="en-US" sz="2400" dirty="0"/>
              <a:t> be </a:t>
            </a:r>
            <a:r>
              <a:rPr lang="sv-SE" altLang="en-US" sz="2400" dirty="0" err="1"/>
              <a:t>used</a:t>
            </a:r>
            <a:r>
              <a:rPr lang="sv-SE" altLang="en-US" sz="2400" dirty="0"/>
              <a:t>.</a:t>
            </a:r>
          </a:p>
          <a:p>
            <a:pPr eaLnBrk="1" hangingPunct="1">
              <a:lnSpc>
                <a:spcPct val="90000"/>
              </a:lnSpc>
            </a:pPr>
            <a:r>
              <a:rPr lang="sv-SE" altLang="en-US" sz="2400" dirty="0" err="1"/>
              <a:t>Evaluated</a:t>
            </a:r>
            <a:r>
              <a:rPr lang="sv-SE" altLang="en-US" sz="2400" dirty="0"/>
              <a:t> </a:t>
            </a:r>
            <a:r>
              <a:rPr lang="sv-SE" altLang="en-US" sz="2400" dirty="0" err="1"/>
              <a:t>before</a:t>
            </a:r>
            <a:r>
              <a:rPr lang="sv-SE" altLang="en-US" sz="2400" dirty="0"/>
              <a:t> or </a:t>
            </a:r>
            <a:r>
              <a:rPr lang="sv-SE" altLang="en-US" sz="2400" dirty="0" err="1"/>
              <a:t>after</a:t>
            </a:r>
            <a:r>
              <a:rPr lang="sv-SE" altLang="en-US" sz="2400" dirty="0"/>
              <a:t> the event, </a:t>
            </a:r>
            <a:r>
              <a:rPr lang="sv-SE" altLang="en-US" sz="2400" dirty="0" err="1"/>
              <a:t>depending</a:t>
            </a:r>
            <a:r>
              <a:rPr lang="sv-SE" altLang="en-US" sz="2400" dirty="0"/>
              <a:t> on BEFORE or AFTER.</a:t>
            </a:r>
          </a:p>
          <a:p>
            <a:pPr eaLnBrk="1" hangingPunct="1">
              <a:lnSpc>
                <a:spcPct val="90000"/>
              </a:lnSpc>
            </a:pPr>
            <a:r>
              <a:rPr lang="sv-SE" altLang="en-US" sz="2400" dirty="0" err="1"/>
              <a:t>Can</a:t>
            </a:r>
            <a:r>
              <a:rPr lang="sv-SE" altLang="en-US" sz="2400" dirty="0"/>
              <a:t> </a:t>
            </a:r>
            <a:r>
              <a:rPr lang="sv-SE" altLang="en-US" sz="2400" dirty="0" err="1"/>
              <a:t>refer</a:t>
            </a:r>
            <a:r>
              <a:rPr lang="sv-SE" altLang="en-US" sz="2400" dirty="0"/>
              <a:t> to the </a:t>
            </a:r>
            <a:r>
              <a:rPr lang="sv-SE" altLang="en-US" sz="2400" dirty="0" smtClean="0"/>
              <a:t>NEW </a:t>
            </a:r>
            <a:r>
              <a:rPr lang="sv-SE" altLang="en-US" sz="2400" dirty="0"/>
              <a:t>and </a:t>
            </a:r>
            <a:r>
              <a:rPr lang="sv-SE" altLang="en-US" sz="2400" dirty="0" smtClean="0"/>
              <a:t>OLD </a:t>
            </a:r>
            <a:r>
              <a:rPr lang="sv-SE" altLang="en-US" sz="2400" dirty="0" err="1" smtClean="0"/>
              <a:t>rows</a:t>
            </a:r>
            <a:endParaRPr lang="sv-SE" altLang="en-US" sz="2400" dirty="0"/>
          </a:p>
        </p:txBody>
      </p:sp>
      <p:sp>
        <p:nvSpPr>
          <p:cNvPr id="53253" name="Text Box 5"/>
          <p:cNvSpPr txBox="1">
            <a:spLocks noChangeArrowheads="1"/>
          </p:cNvSpPr>
          <p:nvPr/>
        </p:nvSpPr>
        <p:spPr bwMode="auto">
          <a:xfrm>
            <a:off x="4895850" y="4797425"/>
            <a:ext cx="29892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dirty="0">
                <a:latin typeface="Courier New" charset="0"/>
              </a:rPr>
              <a:t>WHEN </a:t>
            </a:r>
            <a:br>
              <a:rPr lang="sv-SE" altLang="en-US" sz="2000" b="1" dirty="0">
                <a:latin typeface="Courier New" charset="0"/>
              </a:rPr>
            </a:br>
            <a:r>
              <a:rPr lang="sv-SE" altLang="en-US" sz="2000" b="1" dirty="0">
                <a:latin typeface="Courier New" charset="0"/>
              </a:rPr>
              <a:t> </a:t>
            </a:r>
            <a:r>
              <a:rPr lang="sv-SE" altLang="en-US" sz="2000" b="1" dirty="0" smtClean="0">
                <a:latin typeface="Courier New" charset="0"/>
              </a:rPr>
              <a:t>(</a:t>
            </a:r>
            <a:r>
              <a:rPr lang="sv-SE" altLang="en-US" sz="2000" b="1" dirty="0" err="1" smtClean="0">
                <a:latin typeface="Courier New" charset="0"/>
              </a:rPr>
              <a:t>NEW.code</a:t>
            </a:r>
            <a:r>
              <a:rPr lang="sv-SE" altLang="en-US" sz="2000" b="1" dirty="0" smtClean="0">
                <a:latin typeface="Courier New" charset="0"/>
              </a:rPr>
              <a:t> </a:t>
            </a:r>
            <a:r>
              <a:rPr lang="sv-SE" altLang="en-US" sz="2000" b="1" dirty="0">
                <a:latin typeface="Courier New" charset="0"/>
              </a:rPr>
              <a:t/>
            </a:r>
            <a:br>
              <a:rPr lang="sv-SE" altLang="en-US" sz="2000" b="1" dirty="0">
                <a:latin typeface="Courier New" charset="0"/>
              </a:rPr>
            </a:br>
            <a:r>
              <a:rPr lang="sv-SE" altLang="en-US" sz="2000" b="1" dirty="0">
                <a:latin typeface="Courier New" charset="0"/>
              </a:rPr>
              <a:t>   LIKE ’TDA%’)</a:t>
            </a:r>
          </a:p>
        </p:txBody>
      </p:sp>
      <p:sp>
        <p:nvSpPr>
          <p:cNvPr id="53254" name="Text Box 6"/>
          <p:cNvSpPr txBox="1">
            <a:spLocks noChangeArrowheads="1"/>
          </p:cNvSpPr>
          <p:nvPr/>
        </p:nvSpPr>
        <p:spPr bwMode="auto">
          <a:xfrm>
            <a:off x="4859338" y="4365625"/>
            <a:ext cx="3384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a:t>Example:</a:t>
            </a:r>
          </a:p>
        </p:txBody>
      </p:sp>
      <p:sp>
        <p:nvSpPr>
          <p:cNvPr id="7" name="Text Box 5"/>
          <p:cNvSpPr txBox="1">
            <a:spLocks noChangeArrowheads="1"/>
          </p:cNvSpPr>
          <p:nvPr/>
        </p:nvSpPr>
        <p:spPr bwMode="auto">
          <a:xfrm>
            <a:off x="5508104" y="2205038"/>
            <a:ext cx="3600400" cy="169277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dirty="0">
                <a:latin typeface="Courier New" charset="0"/>
              </a:rPr>
              <a:t>CREATE TRIGGER </a:t>
            </a:r>
            <a:r>
              <a:rPr lang="sv-SE" altLang="en-US" sz="2000" b="1" i="1" dirty="0" err="1">
                <a:latin typeface="Courier New" charset="0"/>
              </a:rPr>
              <a:t>name</a:t>
            </a:r>
            <a:endParaRPr lang="sv-SE" altLang="en-US" sz="2000" b="1" dirty="0">
              <a:latin typeface="Courier New" charset="0"/>
            </a:endParaRPr>
          </a:p>
          <a:p>
            <a:pPr eaLnBrk="1" hangingPunct="1">
              <a:spcBef>
                <a:spcPct val="0"/>
              </a:spcBef>
              <a:buFontTx/>
              <a:buNone/>
            </a:pPr>
            <a:r>
              <a:rPr lang="sv-SE" altLang="en-US" sz="2000" b="1" dirty="0">
                <a:latin typeface="Courier New" charset="0"/>
              </a:rPr>
              <a:t> </a:t>
            </a:r>
            <a:r>
              <a:rPr lang="sv-SE" altLang="en-US" sz="2400" b="1" i="1" dirty="0">
                <a:latin typeface="Courier New" charset="0"/>
              </a:rPr>
              <a:t>event </a:t>
            </a:r>
            <a:r>
              <a:rPr lang="sv-SE" altLang="en-US" sz="2400" b="1" i="1" dirty="0" err="1" smtClean="0">
                <a:latin typeface="Courier New" charset="0"/>
              </a:rPr>
              <a:t>clause</a:t>
            </a:r>
            <a:r>
              <a:rPr lang="sv-SE" altLang="en-US" sz="2000" b="1" dirty="0">
                <a:latin typeface="Courier New" charset="0"/>
              </a:rPr>
              <a:t/>
            </a:r>
            <a:br>
              <a:rPr lang="sv-SE" altLang="en-US" sz="2000" b="1" dirty="0">
                <a:latin typeface="Courier New" charset="0"/>
              </a:rPr>
            </a:br>
            <a:r>
              <a:rPr lang="sv-SE" altLang="en-US" sz="2000" b="1" dirty="0">
                <a:latin typeface="Courier New" charset="0"/>
              </a:rPr>
              <a:t> ”</a:t>
            </a:r>
            <a:r>
              <a:rPr lang="sv-SE" altLang="en-US" sz="2000" b="1" i="1" dirty="0">
                <a:latin typeface="Courier New" charset="0"/>
              </a:rPr>
              <a:t>for </a:t>
            </a:r>
            <a:r>
              <a:rPr lang="sv-SE" altLang="en-US" sz="2000" b="1" i="1" dirty="0" err="1">
                <a:latin typeface="Courier New" charset="0"/>
              </a:rPr>
              <a:t>each</a:t>
            </a:r>
            <a:r>
              <a:rPr lang="sv-SE" altLang="en-US" sz="2000" b="1" i="1" dirty="0">
                <a:latin typeface="Courier New" charset="0"/>
              </a:rPr>
              <a:t>” </a:t>
            </a:r>
            <a:r>
              <a:rPr lang="sv-SE" altLang="en-US" sz="2000" b="1" i="1" dirty="0" err="1">
                <a:latin typeface="Courier New" charset="0"/>
              </a:rPr>
              <a:t>clause</a:t>
            </a:r>
            <a:r>
              <a:rPr lang="sv-SE" altLang="en-US" sz="2000" b="1" i="1" dirty="0">
                <a:latin typeface="Courier New" charset="0"/>
              </a:rPr>
              <a:t/>
            </a:r>
            <a:br>
              <a:rPr lang="sv-SE" altLang="en-US" sz="2000" b="1" i="1" dirty="0">
                <a:latin typeface="Courier New" charset="0"/>
              </a:rPr>
            </a:br>
            <a:r>
              <a:rPr lang="sv-SE" altLang="en-US" sz="2000" b="1" i="1" dirty="0">
                <a:latin typeface="Courier New" charset="0"/>
              </a:rPr>
              <a:t> </a:t>
            </a:r>
            <a:r>
              <a:rPr lang="sv-SE" altLang="en-US" sz="2000" b="1" i="1" dirty="0" err="1">
                <a:solidFill>
                  <a:srgbClr val="FF0000"/>
                </a:solidFill>
                <a:latin typeface="Courier New" charset="0"/>
              </a:rPr>
              <a:t>condition</a:t>
            </a:r>
            <a:r>
              <a:rPr lang="sv-SE" altLang="en-US" sz="2000" b="1" i="1" dirty="0">
                <a:solidFill>
                  <a:srgbClr val="FF0000"/>
                </a:solidFill>
                <a:latin typeface="Courier New" charset="0"/>
              </a:rPr>
              <a:t> </a:t>
            </a:r>
            <a:r>
              <a:rPr lang="sv-SE" altLang="en-US" sz="2000" b="1" i="1" dirty="0" err="1">
                <a:solidFill>
                  <a:srgbClr val="FF0000"/>
                </a:solidFill>
                <a:latin typeface="Courier New" charset="0"/>
              </a:rPr>
              <a:t>clause</a:t>
            </a:r>
            <a:r>
              <a:rPr lang="sv-SE" altLang="en-US" sz="2000" b="1" i="1" dirty="0">
                <a:latin typeface="Courier New" charset="0"/>
              </a:rPr>
              <a:t/>
            </a:r>
            <a:br>
              <a:rPr lang="sv-SE" altLang="en-US" sz="2000" b="1" i="1" dirty="0">
                <a:latin typeface="Courier New" charset="0"/>
              </a:rPr>
            </a:br>
            <a:r>
              <a:rPr lang="sv-SE" altLang="en-US" sz="2000" b="1" i="1" dirty="0" smtClean="0">
                <a:latin typeface="Courier New" charset="0"/>
              </a:rPr>
              <a:t> EXECUTE PROCEDURE x()</a:t>
            </a:r>
            <a:endParaRPr lang="sv-SE" altLang="en-US" sz="2000" b="1" i="1" dirty="0">
              <a:latin typeface="Courier New"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sv-SE" altLang="en-US"/>
              <a:t>Insertions with queries</a:t>
            </a:r>
          </a:p>
        </p:txBody>
      </p:sp>
      <p:sp>
        <p:nvSpPr>
          <p:cNvPr id="8195" name="Rectangle 3"/>
          <p:cNvSpPr>
            <a:spLocks noGrp="1" noChangeArrowheads="1"/>
          </p:cNvSpPr>
          <p:nvPr>
            <p:ph type="body" idx="1"/>
          </p:nvPr>
        </p:nvSpPr>
        <p:spPr/>
        <p:txBody>
          <a:bodyPr/>
          <a:lstStyle/>
          <a:p>
            <a:pPr eaLnBrk="1" hangingPunct="1"/>
            <a:r>
              <a:rPr lang="sv-SE" altLang="en-US"/>
              <a:t>The values to be inserted could be taken from the result of a query:</a:t>
            </a:r>
          </a:p>
          <a:p>
            <a:pPr eaLnBrk="1" hangingPunct="1"/>
            <a:endParaRPr lang="sv-SE" altLang="en-US"/>
          </a:p>
          <a:p>
            <a:pPr lvl="1" eaLnBrk="1" hangingPunct="1"/>
            <a:r>
              <a:rPr lang="sv-SE" altLang="en-US"/>
              <a:t>Example:</a:t>
            </a:r>
          </a:p>
        </p:txBody>
      </p:sp>
      <p:sp>
        <p:nvSpPr>
          <p:cNvPr id="8196" name="Text Box 4"/>
          <p:cNvSpPr txBox="1">
            <a:spLocks noChangeArrowheads="1"/>
          </p:cNvSpPr>
          <p:nvPr/>
        </p:nvSpPr>
        <p:spPr bwMode="auto">
          <a:xfrm>
            <a:off x="1403350" y="2781300"/>
            <a:ext cx="5616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400" b="1">
                <a:latin typeface="Courier New" charset="0"/>
              </a:rPr>
              <a:t>INSERT INTO </a:t>
            </a:r>
            <a:r>
              <a:rPr lang="sv-SE" altLang="en-US" sz="2400" b="1" i="1">
                <a:latin typeface="Courier New" charset="0"/>
              </a:rPr>
              <a:t>tablename</a:t>
            </a:r>
            <a:r>
              <a:rPr lang="sv-SE" altLang="en-US" sz="2400" b="1">
                <a:latin typeface="Courier New" charset="0"/>
              </a:rPr>
              <a:t> (</a:t>
            </a:r>
            <a:r>
              <a:rPr lang="sv-SE" altLang="en-US" sz="2400" b="1" i="1">
                <a:latin typeface="Courier New" charset="0"/>
              </a:rPr>
              <a:t>query</a:t>
            </a:r>
            <a:r>
              <a:rPr lang="sv-SE" altLang="en-US" sz="2400" b="1">
                <a:latin typeface="Courier New" charset="0"/>
              </a:rPr>
              <a:t>)</a:t>
            </a:r>
          </a:p>
        </p:txBody>
      </p:sp>
      <p:sp>
        <p:nvSpPr>
          <p:cNvPr id="8197" name="Text Box 5"/>
          <p:cNvSpPr txBox="1">
            <a:spLocks noChangeArrowheads="1"/>
          </p:cNvSpPr>
          <p:nvPr/>
        </p:nvSpPr>
        <p:spPr bwMode="auto">
          <a:xfrm>
            <a:off x="1042988" y="3860800"/>
            <a:ext cx="810101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a:latin typeface="Courier New" charset="0"/>
              </a:rPr>
              <a:t>INSERT INTO GivenCourses</a:t>
            </a:r>
            <a:br>
              <a:rPr lang="sv-SE" altLang="en-US" sz="2000" b="1">
                <a:latin typeface="Courier New" charset="0"/>
              </a:rPr>
            </a:br>
            <a:r>
              <a:rPr lang="sv-SE" altLang="en-US" sz="2000" b="1">
                <a:latin typeface="Courier New" charset="0"/>
              </a:rPr>
              <a:t> (SELECT course, period + 2, teacher, NULL</a:t>
            </a:r>
            <a:br>
              <a:rPr lang="sv-SE" altLang="en-US" sz="2000" b="1">
                <a:latin typeface="Courier New" charset="0"/>
              </a:rPr>
            </a:br>
            <a:r>
              <a:rPr lang="sv-SE" altLang="en-US" sz="2000" b="1">
                <a:latin typeface="Courier New" charset="0"/>
              </a:rPr>
              <a:t>  FROM   GivenCourses</a:t>
            </a:r>
            <a:br>
              <a:rPr lang="sv-SE" altLang="en-US" sz="2000" b="1">
                <a:latin typeface="Courier New" charset="0"/>
              </a:rPr>
            </a:br>
            <a:r>
              <a:rPr lang="sv-SE" altLang="en-US" sz="2000" b="1">
                <a:latin typeface="Courier New" charset="0"/>
              </a:rPr>
              <a:t>  WHERE  period &lt;= 2);</a:t>
            </a:r>
          </a:p>
        </p:txBody>
      </p:sp>
      <p:sp>
        <p:nvSpPr>
          <p:cNvPr id="8198" name="Text Box 7"/>
          <p:cNvSpPr txBox="1">
            <a:spLocks noChangeArrowheads="1"/>
          </p:cNvSpPr>
          <p:nvPr/>
        </p:nvSpPr>
        <p:spPr bwMode="auto">
          <a:xfrm>
            <a:off x="1258888" y="5516563"/>
            <a:ext cx="66976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All courses that are given in periods one and two are also scheduled to be given two periods later, with the same teacher.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sv-SE" altLang="en-US"/>
              <a:t>Example revisited</a:t>
            </a:r>
          </a:p>
        </p:txBody>
      </p:sp>
      <p:sp>
        <p:nvSpPr>
          <p:cNvPr id="55299" name="Rectangle 3"/>
          <p:cNvSpPr>
            <a:spLocks noGrp="1" noChangeArrowheads="1"/>
          </p:cNvSpPr>
          <p:nvPr>
            <p:ph type="body" idx="1"/>
          </p:nvPr>
        </p:nvSpPr>
        <p:spPr/>
        <p:txBody>
          <a:bodyPr/>
          <a:lstStyle/>
          <a:p>
            <a:pPr eaLnBrk="1" hangingPunct="1"/>
            <a:endParaRPr lang="sv-SE" altLang="en-US" dirty="0"/>
          </a:p>
          <a:p>
            <a:pPr eaLnBrk="1" hangingPunct="1"/>
            <a:endParaRPr lang="sv-SE" altLang="en-US" dirty="0"/>
          </a:p>
          <a:p>
            <a:pPr eaLnBrk="1" hangingPunct="1"/>
            <a:endParaRPr lang="sv-SE" altLang="en-US" dirty="0"/>
          </a:p>
          <a:p>
            <a:pPr eaLnBrk="1" hangingPunct="1"/>
            <a:endParaRPr lang="sv-SE" altLang="en-US" dirty="0"/>
          </a:p>
        </p:txBody>
      </p:sp>
      <p:sp>
        <p:nvSpPr>
          <p:cNvPr id="55300" name="Text Box 4"/>
          <p:cNvSpPr txBox="1">
            <a:spLocks noChangeArrowheads="1"/>
          </p:cNvSpPr>
          <p:nvPr/>
        </p:nvSpPr>
        <p:spPr bwMode="auto">
          <a:xfrm>
            <a:off x="539750" y="2282096"/>
            <a:ext cx="81375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dirty="0">
                <a:latin typeface="Courier New" charset="0"/>
              </a:rPr>
              <a:t>CREATE TRIGGER </a:t>
            </a:r>
            <a:r>
              <a:rPr lang="sv-SE" altLang="en-US" sz="2000" b="1" dirty="0" err="1">
                <a:latin typeface="Courier New" charset="0"/>
              </a:rPr>
              <a:t>DefaultScheduling</a:t>
            </a:r>
            <a:endParaRPr lang="sv-SE" altLang="en-US" sz="2000" b="1" dirty="0">
              <a:latin typeface="Courier New" charset="0"/>
            </a:endParaRPr>
          </a:p>
          <a:p>
            <a:pPr eaLnBrk="1" hangingPunct="1">
              <a:spcBef>
                <a:spcPct val="0"/>
              </a:spcBef>
              <a:buFontTx/>
              <a:buNone/>
            </a:pPr>
            <a:r>
              <a:rPr lang="sv-SE" altLang="en-US" sz="2000" b="1" dirty="0">
                <a:latin typeface="Courier New" charset="0"/>
              </a:rPr>
              <a:t> AFTER INSERT ON Courses </a:t>
            </a:r>
            <a:br>
              <a:rPr lang="sv-SE" altLang="en-US" sz="2000" b="1" dirty="0">
                <a:latin typeface="Courier New" charset="0"/>
              </a:rPr>
            </a:br>
            <a:r>
              <a:rPr lang="sv-SE" altLang="en-US" sz="2000" b="1" dirty="0">
                <a:latin typeface="Courier New" charset="0"/>
              </a:rPr>
              <a:t> FOR EACH </a:t>
            </a:r>
            <a:r>
              <a:rPr lang="sv-SE" altLang="en-US" sz="2000" b="1" dirty="0" smtClean="0">
                <a:latin typeface="Courier New" charset="0"/>
              </a:rPr>
              <a:t>ROW</a:t>
            </a:r>
          </a:p>
          <a:p>
            <a:pPr eaLnBrk="1" hangingPunct="1">
              <a:spcBef>
                <a:spcPct val="0"/>
              </a:spcBef>
              <a:buFontTx/>
              <a:buNone/>
            </a:pPr>
            <a:r>
              <a:rPr lang="sv-SE" altLang="en-US" sz="2000" b="1" dirty="0">
                <a:latin typeface="Courier New" charset="0"/>
              </a:rPr>
              <a:t> </a:t>
            </a:r>
            <a:r>
              <a:rPr lang="sv-SE" altLang="en-US" sz="2000" b="1" dirty="0" smtClean="0">
                <a:latin typeface="Courier New" charset="0"/>
              </a:rPr>
              <a:t>EXECUTE PROCEDURE f();</a:t>
            </a:r>
          </a:p>
          <a:p>
            <a:pPr eaLnBrk="1" hangingPunct="1">
              <a:spcBef>
                <a:spcPct val="0"/>
              </a:spcBef>
              <a:buFontTx/>
              <a:buNone/>
            </a:pPr>
            <a:endParaRPr lang="sv-SE" altLang="en-US" sz="2000" b="1" dirty="0">
              <a:latin typeface="Courier New" charset="0"/>
            </a:endParaRPr>
          </a:p>
        </p:txBody>
      </p:sp>
      <p:sp>
        <p:nvSpPr>
          <p:cNvPr id="55301" name="Text Box 6"/>
          <p:cNvSpPr txBox="1">
            <a:spLocks noChangeArrowheads="1"/>
          </p:cNvSpPr>
          <p:nvPr/>
        </p:nvSpPr>
        <p:spPr bwMode="auto">
          <a:xfrm>
            <a:off x="900113" y="4797425"/>
            <a:ext cx="7272337"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400"/>
              <a:t>Because there is a foreign key constraint from GivenCourses to Courses, and until we have inserted the row into Courses, there would be nothing for the new row in GivenCourses to refer to.</a:t>
            </a:r>
          </a:p>
        </p:txBody>
      </p:sp>
      <p:sp>
        <p:nvSpPr>
          <p:cNvPr id="55302" name="Text Box 8"/>
          <p:cNvSpPr txBox="1">
            <a:spLocks noChangeArrowheads="1"/>
          </p:cNvSpPr>
          <p:nvPr/>
        </p:nvSpPr>
        <p:spPr bwMode="auto">
          <a:xfrm>
            <a:off x="574674" y="4230688"/>
            <a:ext cx="8208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sv-SE" altLang="en-US" sz="2400"/>
              <a:t>Why</a:t>
            </a:r>
            <a:r>
              <a:rPr lang="sv-SE" altLang="en-US" sz="2400" dirty="0"/>
              <a:t> must </a:t>
            </a:r>
            <a:r>
              <a:rPr lang="sv-SE" altLang="en-US" sz="2400" dirty="0" err="1"/>
              <a:t>this</a:t>
            </a:r>
            <a:r>
              <a:rPr lang="sv-SE" altLang="en-US" sz="2400" dirty="0"/>
              <a:t> be </a:t>
            </a:r>
            <a:r>
              <a:rPr lang="sv-SE" altLang="en-US" sz="2400" dirty="0" err="1"/>
              <a:t>run</a:t>
            </a:r>
            <a:r>
              <a:rPr lang="sv-SE" altLang="en-US" sz="2400" dirty="0"/>
              <a:t> AFTER INSERT? </a:t>
            </a:r>
            <a:r>
              <a:rPr lang="sv-SE" altLang="en-US" sz="2400" dirty="0" err="1"/>
              <a:t>Why</a:t>
            </a:r>
            <a:r>
              <a:rPr lang="sv-SE" altLang="en-US" sz="2400" dirty="0"/>
              <a:t> not BEFORE?</a:t>
            </a:r>
          </a:p>
        </p:txBody>
      </p:sp>
      <p:sp>
        <p:nvSpPr>
          <p:cNvPr id="38919" name="Text Box 7"/>
          <p:cNvSpPr txBox="1">
            <a:spLocks noChangeArrowheads="1"/>
          </p:cNvSpPr>
          <p:nvPr/>
        </p:nvSpPr>
        <p:spPr bwMode="auto">
          <a:xfrm>
            <a:off x="611188" y="4724400"/>
            <a:ext cx="8135937" cy="1800225"/>
          </a:xfrm>
          <a:prstGeom prst="rect">
            <a:avLst/>
          </a:prstGeom>
          <a:solidFill>
            <a:schemeClr val="accent1"/>
          </a:solidFill>
          <a:ln w="9525">
            <a:solidFill>
              <a:schemeClr val="tx1"/>
            </a:solidFill>
            <a:miter lim="800000"/>
            <a:headEnd/>
            <a:tailEnd/>
          </a:ln>
        </p:spPr>
        <p:txBody>
          <a:bodyPr anchor="ctr" anchorCtr="1"/>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buFontTx/>
              <a:buNone/>
            </a:pPr>
            <a:r>
              <a:rPr lang="sv-SE" altLang="en-US"/>
              <a:t>Why?</a:t>
            </a:r>
          </a:p>
        </p:txBody>
      </p:sp>
      <p:sp>
        <p:nvSpPr>
          <p:cNvPr id="2" name="TextBox 1"/>
          <p:cNvSpPr txBox="1"/>
          <p:nvPr/>
        </p:nvSpPr>
        <p:spPr>
          <a:xfrm>
            <a:off x="506442" y="1414517"/>
            <a:ext cx="6801862" cy="646331"/>
          </a:xfrm>
          <a:prstGeom prst="rect">
            <a:avLst/>
          </a:prstGeom>
          <a:noFill/>
        </p:spPr>
        <p:txBody>
          <a:bodyPr wrap="none" rtlCol="0">
            <a:spAutoFit/>
          </a:bodyPr>
          <a:lstStyle/>
          <a:p>
            <a:r>
              <a:rPr lang="sv-SE" altLang="en-US" b="1" dirty="0">
                <a:latin typeface="Courier New" charset="0"/>
              </a:rPr>
              <a:t> </a:t>
            </a:r>
            <a:r>
              <a:rPr lang="sv-SE" altLang="en-US" b="1" dirty="0" smtClean="0">
                <a:latin typeface="Courier New" charset="0"/>
              </a:rPr>
              <a:t>f() </a:t>
            </a:r>
            <a:r>
              <a:rPr lang="sv-SE" altLang="en-US" b="1" dirty="0" smtClean="0">
                <a:latin typeface="Courier New" charset="0"/>
                <a:sym typeface="Wingdings"/>
              </a:rPr>
              <a:t></a:t>
            </a:r>
            <a:r>
              <a:rPr lang="sv-SE" altLang="en-US" b="1" dirty="0" smtClean="0">
                <a:latin typeface="Courier New" charset="0"/>
              </a:rPr>
              <a:t> INSERT </a:t>
            </a:r>
            <a:r>
              <a:rPr lang="sv-SE" altLang="en-US" b="1" dirty="0">
                <a:latin typeface="Courier New" charset="0"/>
              </a:rPr>
              <a:t>INTO </a:t>
            </a:r>
            <a:r>
              <a:rPr lang="sv-SE" altLang="en-US" b="1" dirty="0" err="1">
                <a:latin typeface="Courier New" charset="0"/>
              </a:rPr>
              <a:t>GivenCourses</a:t>
            </a:r>
            <a:r>
              <a:rPr lang="sv-SE" altLang="en-US" b="1" dirty="0">
                <a:latin typeface="Courier New" charset="0"/>
              </a:rPr>
              <a:t>(</a:t>
            </a:r>
            <a:r>
              <a:rPr lang="sv-SE" altLang="en-US" b="1" dirty="0" err="1">
                <a:latin typeface="Courier New" charset="0"/>
              </a:rPr>
              <a:t>course</a:t>
            </a:r>
            <a:r>
              <a:rPr lang="sv-SE" altLang="en-US" b="1" dirty="0">
                <a:latin typeface="Courier New" charset="0"/>
              </a:rPr>
              <a:t>, </a:t>
            </a:r>
            <a:r>
              <a:rPr lang="sv-SE" altLang="en-US" b="1" dirty="0" smtClean="0">
                <a:latin typeface="Courier New" charset="0"/>
              </a:rPr>
              <a:t>period)</a:t>
            </a:r>
          </a:p>
          <a:p>
            <a:r>
              <a:rPr lang="sv-SE" altLang="en-US" b="1" dirty="0">
                <a:latin typeface="Courier New" charset="0"/>
              </a:rPr>
              <a:t>	</a:t>
            </a:r>
            <a:r>
              <a:rPr lang="sv-SE" altLang="en-US" b="1" dirty="0" smtClean="0">
                <a:latin typeface="Courier New" charset="0"/>
              </a:rPr>
              <a:t> VALUES </a:t>
            </a:r>
            <a:r>
              <a:rPr lang="sv-SE" altLang="en-US" b="1" dirty="0">
                <a:latin typeface="Courier New" charset="0"/>
              </a:rPr>
              <a:t>(</a:t>
            </a:r>
            <a:r>
              <a:rPr lang="sv-SE" altLang="en-US" b="1" dirty="0" err="1">
                <a:latin typeface="Courier New" charset="0"/>
              </a:rPr>
              <a:t>NEW.code</a:t>
            </a:r>
            <a:r>
              <a:rPr lang="sv-SE" altLang="en-US" b="1" dirty="0">
                <a:latin typeface="Courier New" charset="0"/>
              </a:rPr>
              <a:t>, 1);</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sv-SE" altLang="en-US"/>
              <a:t>Example revisited</a:t>
            </a:r>
          </a:p>
        </p:txBody>
      </p:sp>
      <p:sp>
        <p:nvSpPr>
          <p:cNvPr id="55299" name="Rectangle 3"/>
          <p:cNvSpPr>
            <a:spLocks noGrp="1" noChangeArrowheads="1"/>
          </p:cNvSpPr>
          <p:nvPr>
            <p:ph type="body" idx="1"/>
          </p:nvPr>
        </p:nvSpPr>
        <p:spPr/>
        <p:txBody>
          <a:bodyPr/>
          <a:lstStyle/>
          <a:p>
            <a:pPr eaLnBrk="1" hangingPunct="1"/>
            <a:endParaRPr lang="sv-SE" altLang="en-US" dirty="0"/>
          </a:p>
          <a:p>
            <a:pPr eaLnBrk="1" hangingPunct="1"/>
            <a:endParaRPr lang="sv-SE" altLang="en-US" dirty="0"/>
          </a:p>
          <a:p>
            <a:pPr eaLnBrk="1" hangingPunct="1"/>
            <a:endParaRPr lang="sv-SE" altLang="en-US" dirty="0"/>
          </a:p>
          <a:p>
            <a:pPr eaLnBrk="1" hangingPunct="1"/>
            <a:endParaRPr lang="sv-SE" altLang="en-US" dirty="0"/>
          </a:p>
        </p:txBody>
      </p:sp>
      <p:sp>
        <p:nvSpPr>
          <p:cNvPr id="55300" name="Text Box 4"/>
          <p:cNvSpPr txBox="1">
            <a:spLocks noChangeArrowheads="1"/>
          </p:cNvSpPr>
          <p:nvPr/>
        </p:nvSpPr>
        <p:spPr bwMode="auto">
          <a:xfrm>
            <a:off x="539750" y="2282096"/>
            <a:ext cx="81375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000" b="1" dirty="0">
                <a:latin typeface="Courier New" charset="0"/>
              </a:rPr>
              <a:t>CREATE TRIGGER </a:t>
            </a:r>
            <a:r>
              <a:rPr lang="sv-SE" altLang="en-US" sz="2000" b="1" dirty="0" err="1">
                <a:latin typeface="Courier New" charset="0"/>
              </a:rPr>
              <a:t>DefaultScheduling</a:t>
            </a:r>
            <a:endParaRPr lang="sv-SE" altLang="en-US" sz="2000" b="1" dirty="0">
              <a:latin typeface="Courier New" charset="0"/>
            </a:endParaRPr>
          </a:p>
          <a:p>
            <a:pPr eaLnBrk="1" hangingPunct="1">
              <a:spcBef>
                <a:spcPct val="0"/>
              </a:spcBef>
              <a:buFontTx/>
              <a:buNone/>
            </a:pPr>
            <a:r>
              <a:rPr lang="sv-SE" altLang="en-US" sz="2000" b="1" dirty="0">
                <a:latin typeface="Courier New" charset="0"/>
              </a:rPr>
              <a:t> AFTER INSERT ON Courses </a:t>
            </a:r>
            <a:br>
              <a:rPr lang="sv-SE" altLang="en-US" sz="2000" b="1" dirty="0">
                <a:latin typeface="Courier New" charset="0"/>
              </a:rPr>
            </a:br>
            <a:r>
              <a:rPr lang="sv-SE" altLang="en-US" sz="2000" b="1" dirty="0">
                <a:latin typeface="Courier New" charset="0"/>
              </a:rPr>
              <a:t> </a:t>
            </a:r>
            <a:r>
              <a:rPr lang="sv-SE" altLang="en-US" sz="2000" b="1" dirty="0" smtClean="0">
                <a:latin typeface="Courier New" charset="0"/>
              </a:rPr>
              <a:t>FOR </a:t>
            </a:r>
            <a:r>
              <a:rPr lang="sv-SE" altLang="en-US" sz="2000" b="1" dirty="0">
                <a:latin typeface="Courier New" charset="0"/>
              </a:rPr>
              <a:t>EACH </a:t>
            </a:r>
            <a:r>
              <a:rPr lang="sv-SE" altLang="en-US" sz="2000" b="1" dirty="0" smtClean="0">
                <a:latin typeface="Courier New" charset="0"/>
              </a:rPr>
              <a:t>ROW</a:t>
            </a:r>
          </a:p>
          <a:p>
            <a:pPr eaLnBrk="1" hangingPunct="1">
              <a:spcBef>
                <a:spcPct val="0"/>
              </a:spcBef>
              <a:buFontTx/>
              <a:buNone/>
            </a:pPr>
            <a:r>
              <a:rPr lang="sv-SE" altLang="en-US" sz="2000" b="1" dirty="0">
                <a:latin typeface="Courier New" charset="0"/>
              </a:rPr>
              <a:t> </a:t>
            </a:r>
            <a:r>
              <a:rPr lang="sv-SE" altLang="en-US" sz="2000" b="1" dirty="0" smtClean="0">
                <a:latin typeface="Courier New" charset="0"/>
              </a:rPr>
              <a:t>EXECUTE PROCEDURE f();</a:t>
            </a:r>
          </a:p>
          <a:p>
            <a:pPr eaLnBrk="1" hangingPunct="1">
              <a:spcBef>
                <a:spcPct val="0"/>
              </a:spcBef>
              <a:buFontTx/>
              <a:buNone/>
            </a:pPr>
            <a:endParaRPr lang="sv-SE" altLang="en-US" sz="2000" b="1" dirty="0">
              <a:latin typeface="Courier New" charset="0"/>
            </a:endParaRPr>
          </a:p>
        </p:txBody>
      </p:sp>
      <p:sp>
        <p:nvSpPr>
          <p:cNvPr id="55301" name="Text Box 6"/>
          <p:cNvSpPr txBox="1">
            <a:spLocks noChangeArrowheads="1"/>
          </p:cNvSpPr>
          <p:nvPr/>
        </p:nvSpPr>
        <p:spPr bwMode="auto">
          <a:xfrm>
            <a:off x="900113" y="4797425"/>
            <a:ext cx="7272337"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400"/>
              <a:t>Because there is a foreign key constraint from GivenCourses to Courses, and until we have inserted the row into Courses, there would be nothing for the new row in GivenCourses to refer to.</a:t>
            </a:r>
          </a:p>
        </p:txBody>
      </p:sp>
      <p:sp>
        <p:nvSpPr>
          <p:cNvPr id="55302" name="Text Box 8"/>
          <p:cNvSpPr txBox="1">
            <a:spLocks noChangeArrowheads="1"/>
          </p:cNvSpPr>
          <p:nvPr/>
        </p:nvSpPr>
        <p:spPr bwMode="auto">
          <a:xfrm>
            <a:off x="574674" y="4230688"/>
            <a:ext cx="8208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sv-SE" altLang="en-US" sz="2400"/>
              <a:t>Why</a:t>
            </a:r>
            <a:r>
              <a:rPr lang="sv-SE" altLang="en-US" sz="2400" dirty="0"/>
              <a:t> must </a:t>
            </a:r>
            <a:r>
              <a:rPr lang="sv-SE" altLang="en-US" sz="2400" dirty="0" err="1"/>
              <a:t>this</a:t>
            </a:r>
            <a:r>
              <a:rPr lang="sv-SE" altLang="en-US" sz="2400" dirty="0"/>
              <a:t> be </a:t>
            </a:r>
            <a:r>
              <a:rPr lang="sv-SE" altLang="en-US" sz="2400" dirty="0" err="1"/>
              <a:t>run</a:t>
            </a:r>
            <a:r>
              <a:rPr lang="sv-SE" altLang="en-US" sz="2400" dirty="0"/>
              <a:t> AFTER INSERT? </a:t>
            </a:r>
            <a:r>
              <a:rPr lang="sv-SE" altLang="en-US" sz="2400" dirty="0" err="1"/>
              <a:t>Why</a:t>
            </a:r>
            <a:r>
              <a:rPr lang="sv-SE" altLang="en-US" sz="2400" dirty="0"/>
              <a:t> not BEFORE?</a:t>
            </a:r>
          </a:p>
        </p:txBody>
      </p:sp>
      <p:sp>
        <p:nvSpPr>
          <p:cNvPr id="2" name="TextBox 1"/>
          <p:cNvSpPr txBox="1"/>
          <p:nvPr/>
        </p:nvSpPr>
        <p:spPr>
          <a:xfrm>
            <a:off x="506442" y="1414517"/>
            <a:ext cx="6801862" cy="646331"/>
          </a:xfrm>
          <a:prstGeom prst="rect">
            <a:avLst/>
          </a:prstGeom>
          <a:noFill/>
        </p:spPr>
        <p:txBody>
          <a:bodyPr wrap="none" rtlCol="0">
            <a:spAutoFit/>
          </a:bodyPr>
          <a:lstStyle/>
          <a:p>
            <a:r>
              <a:rPr lang="sv-SE" altLang="en-US" b="1" dirty="0">
                <a:latin typeface="Courier New" charset="0"/>
              </a:rPr>
              <a:t> </a:t>
            </a:r>
            <a:r>
              <a:rPr lang="sv-SE" altLang="en-US" b="1" dirty="0" smtClean="0">
                <a:latin typeface="Courier New" charset="0"/>
              </a:rPr>
              <a:t>f() </a:t>
            </a:r>
            <a:r>
              <a:rPr lang="sv-SE" altLang="en-US" b="1" dirty="0" smtClean="0">
                <a:latin typeface="Courier New" charset="0"/>
                <a:sym typeface="Wingdings"/>
              </a:rPr>
              <a:t></a:t>
            </a:r>
            <a:r>
              <a:rPr lang="sv-SE" altLang="en-US" b="1" dirty="0" smtClean="0">
                <a:latin typeface="Courier New" charset="0"/>
              </a:rPr>
              <a:t> INSERT </a:t>
            </a:r>
            <a:r>
              <a:rPr lang="sv-SE" altLang="en-US" b="1" dirty="0">
                <a:latin typeface="Courier New" charset="0"/>
              </a:rPr>
              <a:t>INTO </a:t>
            </a:r>
            <a:r>
              <a:rPr lang="sv-SE" altLang="en-US" b="1" dirty="0" err="1">
                <a:latin typeface="Courier New" charset="0"/>
              </a:rPr>
              <a:t>GivenCourses</a:t>
            </a:r>
            <a:r>
              <a:rPr lang="sv-SE" altLang="en-US" b="1" dirty="0">
                <a:latin typeface="Courier New" charset="0"/>
              </a:rPr>
              <a:t>(</a:t>
            </a:r>
            <a:r>
              <a:rPr lang="sv-SE" altLang="en-US" b="1" dirty="0" err="1">
                <a:latin typeface="Courier New" charset="0"/>
              </a:rPr>
              <a:t>course</a:t>
            </a:r>
            <a:r>
              <a:rPr lang="sv-SE" altLang="en-US" b="1" dirty="0">
                <a:latin typeface="Courier New" charset="0"/>
              </a:rPr>
              <a:t>, </a:t>
            </a:r>
            <a:r>
              <a:rPr lang="sv-SE" altLang="en-US" b="1" dirty="0" smtClean="0">
                <a:latin typeface="Courier New" charset="0"/>
              </a:rPr>
              <a:t>period)</a:t>
            </a:r>
          </a:p>
          <a:p>
            <a:r>
              <a:rPr lang="sv-SE" altLang="en-US" b="1" dirty="0">
                <a:latin typeface="Courier New" charset="0"/>
              </a:rPr>
              <a:t>	</a:t>
            </a:r>
            <a:r>
              <a:rPr lang="sv-SE" altLang="en-US" b="1" dirty="0" smtClean="0">
                <a:latin typeface="Courier New" charset="0"/>
              </a:rPr>
              <a:t> VALUES </a:t>
            </a:r>
            <a:r>
              <a:rPr lang="sv-SE" altLang="en-US" b="1" dirty="0">
                <a:latin typeface="Courier New" charset="0"/>
              </a:rPr>
              <a:t>(</a:t>
            </a:r>
            <a:r>
              <a:rPr lang="sv-SE" altLang="en-US" b="1" dirty="0" err="1">
                <a:latin typeface="Courier New" charset="0"/>
              </a:rPr>
              <a:t>NEW.code</a:t>
            </a:r>
            <a:r>
              <a:rPr lang="sv-SE" altLang="en-US" b="1" dirty="0">
                <a:latin typeface="Courier New" charset="0"/>
              </a:rPr>
              <a:t>, 1);</a:t>
            </a:r>
            <a:endParaRPr lang="en-US" dirty="0"/>
          </a:p>
        </p:txBody>
      </p:sp>
    </p:spTree>
    <p:extLst>
      <p:ext uri="{BB962C8B-B14F-4D97-AF65-F5344CB8AC3E}">
        <p14:creationId xmlns:p14="http://schemas.microsoft.com/office/powerpoint/2010/main" val="14965957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sv-SE" altLang="en-US"/>
              <a:t>Recap on views</a:t>
            </a:r>
          </a:p>
        </p:txBody>
      </p:sp>
      <p:sp>
        <p:nvSpPr>
          <p:cNvPr id="59395" name="Rectangle 3"/>
          <p:cNvSpPr>
            <a:spLocks noGrp="1" noChangeArrowheads="1"/>
          </p:cNvSpPr>
          <p:nvPr>
            <p:ph type="body" idx="1"/>
          </p:nvPr>
        </p:nvSpPr>
        <p:spPr/>
        <p:txBody>
          <a:bodyPr/>
          <a:lstStyle/>
          <a:p>
            <a:pPr eaLnBrk="1" hangingPunct="1"/>
            <a:r>
              <a:rPr lang="sv-SE" altLang="en-US"/>
              <a:t>Views are persistent named queries – they can be referred to just as if they were tables, but their data is contained in other (base) tables.</a:t>
            </a:r>
          </a:p>
          <a:p>
            <a:pPr eaLnBrk="1" hangingPunct="1"/>
            <a:r>
              <a:rPr lang="sv-SE" altLang="en-US"/>
              <a:t>Also referred to as </a:t>
            </a:r>
            <a:r>
              <a:rPr lang="sv-SE" altLang="en-US" i="1"/>
              <a:t>virtual tables</a:t>
            </a:r>
            <a:r>
              <a:rPr lang="sv-SE" altLang="en-US"/>
              <a:t>.</a:t>
            </a:r>
          </a:p>
        </p:txBody>
      </p:sp>
      <p:sp>
        <p:nvSpPr>
          <p:cNvPr id="59396" name="Text Box 4"/>
          <p:cNvSpPr txBox="1">
            <a:spLocks noChangeArrowheads="1"/>
          </p:cNvSpPr>
          <p:nvPr/>
        </p:nvSpPr>
        <p:spPr bwMode="auto">
          <a:xfrm>
            <a:off x="1692275" y="4437063"/>
            <a:ext cx="5472113"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400" b="1">
                <a:latin typeface="Courier New" charset="0"/>
              </a:rPr>
              <a:t>CREATE VIEW DBLectures AS </a:t>
            </a:r>
            <a:br>
              <a:rPr lang="sv-SE" altLang="en-US" sz="2400" b="1">
                <a:latin typeface="Courier New" charset="0"/>
              </a:rPr>
            </a:br>
            <a:r>
              <a:rPr lang="sv-SE" altLang="en-US" sz="2400" b="1">
                <a:latin typeface="Courier New" charset="0"/>
              </a:rPr>
              <a:t> SELECT room, hour, weekday </a:t>
            </a:r>
            <a:br>
              <a:rPr lang="sv-SE" altLang="en-US" sz="2400" b="1">
                <a:latin typeface="Courier New" charset="0"/>
              </a:rPr>
            </a:br>
            <a:r>
              <a:rPr lang="sv-SE" altLang="en-US" sz="2400" b="1">
                <a:latin typeface="Courier New" charset="0"/>
              </a:rPr>
              <a:t> FROM   Lectures</a:t>
            </a:r>
            <a:br>
              <a:rPr lang="sv-SE" altLang="en-US" sz="2400" b="1">
                <a:latin typeface="Courier New" charset="0"/>
              </a:rPr>
            </a:br>
            <a:r>
              <a:rPr lang="sv-SE" altLang="en-US" sz="2400" b="1">
                <a:latin typeface="Courier New" charset="0"/>
              </a:rPr>
              <a:t> WHERE  course = ’TDA357’</a:t>
            </a:r>
            <a:br>
              <a:rPr lang="sv-SE" altLang="en-US" sz="2400" b="1">
                <a:latin typeface="Courier New" charset="0"/>
              </a:rPr>
            </a:br>
            <a:r>
              <a:rPr lang="sv-SE" altLang="en-US" sz="2400" b="1">
                <a:latin typeface="Courier New" charset="0"/>
              </a:rPr>
              <a:t>        AND period = 3;</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sv-SE" altLang="en-US"/>
              <a:t>Updating views</a:t>
            </a:r>
          </a:p>
        </p:txBody>
      </p:sp>
      <p:sp>
        <p:nvSpPr>
          <p:cNvPr id="61443" name="Rectangle 3"/>
          <p:cNvSpPr>
            <a:spLocks noGrp="1" noChangeArrowheads="1"/>
          </p:cNvSpPr>
          <p:nvPr>
            <p:ph type="body" idx="1"/>
          </p:nvPr>
        </p:nvSpPr>
        <p:spPr/>
        <p:txBody>
          <a:bodyPr/>
          <a:lstStyle/>
          <a:p>
            <a:pPr eaLnBrk="1" hangingPunct="1"/>
            <a:r>
              <a:rPr lang="sv-SE" altLang="en-US"/>
              <a:t>Views contain no data of their own, and so cannot normally be updated. </a:t>
            </a:r>
          </a:p>
          <a:p>
            <a:pPr eaLnBrk="1" hangingPunct="1"/>
            <a:r>
              <a:rPr lang="sv-SE" altLang="en-US"/>
              <a:t>But views can be queried without containing any data of their own. The trick is to translate the query on the view into what it really means, i.e. the view definition.</a:t>
            </a:r>
          </a:p>
          <a:p>
            <a:pPr eaLnBrk="1" hangingPunct="1"/>
            <a:r>
              <a:rPr lang="sv-SE" altLang="en-US"/>
              <a:t>Why not do the same for modifications?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sv-SE" altLang="en-US"/>
              <a:t>Triggers on views</a:t>
            </a:r>
          </a:p>
        </p:txBody>
      </p:sp>
      <p:sp>
        <p:nvSpPr>
          <p:cNvPr id="67587" name="Rectangle 3"/>
          <p:cNvSpPr>
            <a:spLocks noGrp="1" noChangeArrowheads="1"/>
          </p:cNvSpPr>
          <p:nvPr>
            <p:ph type="body" idx="1"/>
          </p:nvPr>
        </p:nvSpPr>
        <p:spPr/>
        <p:txBody>
          <a:bodyPr/>
          <a:lstStyle/>
          <a:p>
            <a:pPr eaLnBrk="1" hangingPunct="1"/>
            <a:r>
              <a:rPr lang="sv-SE" altLang="en-US"/>
              <a:t>We can define what modifications on views mean using triggers.</a:t>
            </a:r>
          </a:p>
          <a:p>
            <a:pPr eaLnBrk="1" hangingPunct="1"/>
            <a:r>
              <a:rPr lang="sv-SE" altLang="en-US"/>
              <a:t>Special form of event for views only: INSTEAD OF.</a:t>
            </a:r>
          </a:p>
        </p:txBody>
      </p:sp>
      <p:sp>
        <p:nvSpPr>
          <p:cNvPr id="67588" name="Text Box 4"/>
          <p:cNvSpPr txBox="1">
            <a:spLocks noChangeArrowheads="1"/>
          </p:cNvSpPr>
          <p:nvPr/>
        </p:nvSpPr>
        <p:spPr bwMode="auto">
          <a:xfrm>
            <a:off x="1331912" y="3933825"/>
            <a:ext cx="7354887"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None/>
            </a:pPr>
            <a:r>
              <a:rPr lang="sv-SE" altLang="en-US" sz="2000" b="1" dirty="0">
                <a:latin typeface="Courier New" charset="0"/>
              </a:rPr>
              <a:t>f() </a:t>
            </a:r>
            <a:r>
              <a:rPr lang="sv-SE" altLang="en-US" sz="2000" b="1" dirty="0">
                <a:latin typeface="Courier New" charset="0"/>
                <a:sym typeface="Wingdings"/>
              </a:rPr>
              <a:t></a:t>
            </a:r>
            <a:r>
              <a:rPr lang="sv-SE" altLang="en-US" sz="2000" b="1" dirty="0">
                <a:latin typeface="Courier New" charset="0"/>
              </a:rPr>
              <a:t> INSERT INTO </a:t>
            </a:r>
            <a:r>
              <a:rPr lang="sv-SE" altLang="en-US" sz="2000" b="1" dirty="0" err="1">
                <a:latin typeface="Courier New" charset="0"/>
              </a:rPr>
              <a:t>Lectures</a:t>
            </a:r>
            <a:r>
              <a:rPr lang="sv-SE" altLang="en-US" sz="2000" b="1" dirty="0">
                <a:latin typeface="Courier New" charset="0"/>
              </a:rPr>
              <a:t/>
            </a:r>
            <a:br>
              <a:rPr lang="sv-SE" altLang="en-US" sz="2000" b="1" dirty="0">
                <a:latin typeface="Courier New" charset="0"/>
              </a:rPr>
            </a:br>
            <a:r>
              <a:rPr lang="sv-SE" altLang="en-US" sz="2000" b="1" dirty="0">
                <a:latin typeface="Courier New" charset="0"/>
              </a:rPr>
              <a:t>    </a:t>
            </a:r>
            <a:r>
              <a:rPr lang="sv-SE" altLang="en-US" sz="2000" b="1" dirty="0" smtClean="0">
                <a:latin typeface="Courier New" charset="0"/>
              </a:rPr>
              <a:t>   VALUES </a:t>
            </a:r>
            <a:r>
              <a:rPr lang="sv-SE" altLang="en-US" sz="2000" b="1" dirty="0">
                <a:latin typeface="Courier New" charset="0"/>
              </a:rPr>
              <a:t>(’TDA357’, 2, </a:t>
            </a:r>
            <a:r>
              <a:rPr lang="sv-SE" altLang="en-US" sz="2000" b="1" dirty="0" err="1">
                <a:latin typeface="Courier New" charset="0"/>
              </a:rPr>
              <a:t>NEW.weekday</a:t>
            </a:r>
            <a:r>
              <a:rPr lang="sv-SE" altLang="en-US" sz="2000" b="1" dirty="0">
                <a:latin typeface="Courier New" charset="0"/>
              </a:rPr>
              <a:t>, </a:t>
            </a:r>
            <a:br>
              <a:rPr lang="sv-SE" altLang="en-US" sz="2000" b="1" dirty="0">
                <a:latin typeface="Courier New" charset="0"/>
              </a:rPr>
            </a:br>
            <a:r>
              <a:rPr lang="sv-SE" altLang="en-US" sz="2000" b="1" dirty="0">
                <a:latin typeface="Courier New" charset="0"/>
              </a:rPr>
              <a:t>		 </a:t>
            </a:r>
            <a:r>
              <a:rPr lang="sv-SE" altLang="en-US" sz="2000" b="1" dirty="0" smtClean="0">
                <a:latin typeface="Courier New" charset="0"/>
              </a:rPr>
              <a:t>     </a:t>
            </a:r>
            <a:r>
              <a:rPr lang="sv-SE" altLang="en-US" sz="2000" b="1" dirty="0" err="1" smtClean="0">
                <a:latin typeface="Courier New" charset="0"/>
              </a:rPr>
              <a:t>NEW.hour</a:t>
            </a:r>
            <a:r>
              <a:rPr lang="sv-SE" altLang="en-US" sz="2000" b="1" dirty="0">
                <a:latin typeface="Courier New" charset="0"/>
              </a:rPr>
              <a:t>, </a:t>
            </a:r>
            <a:r>
              <a:rPr lang="sv-SE" altLang="en-US" sz="2000" b="1" dirty="0" err="1">
                <a:latin typeface="Courier New" charset="0"/>
              </a:rPr>
              <a:t>NEW.room</a:t>
            </a:r>
            <a:r>
              <a:rPr lang="sv-SE" altLang="en-US" sz="2000" b="1" dirty="0">
                <a:latin typeface="Courier New" charset="0"/>
              </a:rPr>
              <a:t>);</a:t>
            </a:r>
          </a:p>
          <a:p>
            <a:pPr eaLnBrk="1" hangingPunct="1">
              <a:spcBef>
                <a:spcPct val="0"/>
              </a:spcBef>
              <a:buFontTx/>
              <a:buNone/>
            </a:pPr>
            <a:endParaRPr lang="sv-SE" altLang="en-US" sz="2000" b="1" dirty="0" smtClean="0">
              <a:latin typeface="Courier New" charset="0"/>
            </a:endParaRPr>
          </a:p>
          <a:p>
            <a:pPr eaLnBrk="1" hangingPunct="1">
              <a:spcBef>
                <a:spcPct val="0"/>
              </a:spcBef>
              <a:buFontTx/>
              <a:buNone/>
            </a:pPr>
            <a:r>
              <a:rPr lang="sv-SE" altLang="en-US" sz="2000" b="1" dirty="0" smtClean="0">
                <a:latin typeface="Courier New" charset="0"/>
              </a:rPr>
              <a:t>CREATE </a:t>
            </a:r>
            <a:r>
              <a:rPr lang="sv-SE" altLang="en-US" sz="2000" b="1" dirty="0">
                <a:latin typeface="Courier New" charset="0"/>
              </a:rPr>
              <a:t>TRIGGER </a:t>
            </a:r>
            <a:r>
              <a:rPr lang="sv-SE" altLang="en-US" sz="2000" b="1" dirty="0" err="1">
                <a:latin typeface="Courier New" charset="0"/>
              </a:rPr>
              <a:t>DBLectureInsert</a:t>
            </a:r>
            <a:endParaRPr lang="sv-SE" altLang="en-US" sz="2000" b="1" dirty="0">
              <a:latin typeface="Courier New" charset="0"/>
            </a:endParaRPr>
          </a:p>
          <a:p>
            <a:pPr eaLnBrk="1" hangingPunct="1">
              <a:spcBef>
                <a:spcPct val="0"/>
              </a:spcBef>
              <a:buFontTx/>
              <a:buNone/>
            </a:pPr>
            <a:r>
              <a:rPr lang="sv-SE" altLang="en-US" sz="2000" b="1" dirty="0">
                <a:latin typeface="Courier New" charset="0"/>
              </a:rPr>
              <a:t> </a:t>
            </a:r>
            <a:r>
              <a:rPr lang="sv-SE" altLang="en-US" sz="2000" b="1" dirty="0">
                <a:solidFill>
                  <a:srgbClr val="FF0000"/>
                </a:solidFill>
                <a:latin typeface="Courier New" charset="0"/>
              </a:rPr>
              <a:t>INSTEAD OF</a:t>
            </a:r>
            <a:r>
              <a:rPr lang="sv-SE" altLang="en-US" sz="2000" b="1" dirty="0">
                <a:latin typeface="Courier New" charset="0"/>
              </a:rPr>
              <a:t> INSERT ON </a:t>
            </a:r>
            <a:r>
              <a:rPr lang="sv-SE" altLang="en-US" sz="2000" b="1" dirty="0" err="1">
                <a:latin typeface="Courier New" charset="0"/>
              </a:rPr>
              <a:t>DBLectures</a:t>
            </a:r>
            <a:r>
              <a:rPr lang="sv-SE" altLang="en-US" sz="2000" b="1" dirty="0">
                <a:latin typeface="Courier New" charset="0"/>
              </a:rPr>
              <a:t> </a:t>
            </a:r>
            <a:br>
              <a:rPr lang="sv-SE" altLang="en-US" sz="2000" b="1" dirty="0">
                <a:latin typeface="Courier New" charset="0"/>
              </a:rPr>
            </a:br>
            <a:r>
              <a:rPr lang="sv-SE" altLang="en-US" sz="2000" b="1" dirty="0">
                <a:latin typeface="Courier New" charset="0"/>
              </a:rPr>
              <a:t> </a:t>
            </a:r>
            <a:r>
              <a:rPr lang="sv-SE" altLang="en-US" sz="2000" b="1" dirty="0" smtClean="0">
                <a:latin typeface="Courier New" charset="0"/>
              </a:rPr>
              <a:t>FOR </a:t>
            </a:r>
            <a:r>
              <a:rPr lang="sv-SE" altLang="en-US" sz="2000" b="1" dirty="0">
                <a:latin typeface="Courier New" charset="0"/>
              </a:rPr>
              <a:t>EACH </a:t>
            </a:r>
            <a:r>
              <a:rPr lang="sv-SE" altLang="en-US" sz="2000" b="1" dirty="0" smtClean="0">
                <a:latin typeface="Courier New" charset="0"/>
              </a:rPr>
              <a:t>ROW</a:t>
            </a:r>
          </a:p>
          <a:p>
            <a:pPr eaLnBrk="1" hangingPunct="1">
              <a:spcBef>
                <a:spcPct val="0"/>
              </a:spcBef>
              <a:buFontTx/>
              <a:buNone/>
            </a:pPr>
            <a:r>
              <a:rPr lang="sv-SE" altLang="en-US" sz="2000" b="1" dirty="0">
                <a:latin typeface="Courier New" charset="0"/>
              </a:rPr>
              <a:t> </a:t>
            </a:r>
            <a:r>
              <a:rPr lang="sv-SE" altLang="en-US" sz="2000" b="1" dirty="0" smtClean="0">
                <a:latin typeface="Courier New" charset="0"/>
              </a:rPr>
              <a:t>EXECUTE PROCEDURE f()</a:t>
            </a:r>
          </a:p>
          <a:p>
            <a:pPr eaLnBrk="1" hangingPunct="1">
              <a:spcBef>
                <a:spcPct val="0"/>
              </a:spcBef>
              <a:buFontTx/>
              <a:buNone/>
            </a:pPr>
            <a:endParaRPr lang="sv-SE" altLang="en-US" sz="2000" b="1" dirty="0">
              <a:latin typeface="Courier New" charset="0"/>
            </a:endParaRPr>
          </a:p>
          <a:p>
            <a:pPr eaLnBrk="1" hangingPunct="1">
              <a:spcBef>
                <a:spcPct val="0"/>
              </a:spcBef>
              <a:buFontTx/>
              <a:buNone/>
            </a:pPr>
            <a:r>
              <a:rPr lang="sv-SE" altLang="en-US" sz="2000" b="1" dirty="0">
                <a:latin typeface="Courier New" charset="0"/>
              </a:rPr>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sv-SE" altLang="en-US"/>
              <a:t>Summary – Triggers</a:t>
            </a:r>
          </a:p>
        </p:txBody>
      </p:sp>
      <p:sp>
        <p:nvSpPr>
          <p:cNvPr id="70659" name="Rectangle 3"/>
          <p:cNvSpPr>
            <a:spLocks noGrp="1" noChangeArrowheads="1"/>
          </p:cNvSpPr>
          <p:nvPr>
            <p:ph type="body" idx="1"/>
          </p:nvPr>
        </p:nvSpPr>
        <p:spPr/>
        <p:txBody>
          <a:bodyPr/>
          <a:lstStyle/>
          <a:p>
            <a:pPr eaLnBrk="1" hangingPunct="1"/>
            <a:r>
              <a:rPr lang="sv-SE" altLang="en-US"/>
              <a:t>Triggers specify extra actions to take on certain events.</a:t>
            </a:r>
          </a:p>
          <a:p>
            <a:pPr lvl="1" eaLnBrk="1" hangingPunct="1"/>
            <a:r>
              <a:rPr lang="sv-SE" altLang="en-US"/>
              <a:t>Event: BEFORE or AFTER a modification</a:t>
            </a:r>
          </a:p>
          <a:p>
            <a:pPr lvl="1" eaLnBrk="1" hangingPunct="1"/>
            <a:r>
              <a:rPr lang="sv-SE" altLang="en-US"/>
              <a:t>Condition: test if we should run the trigger</a:t>
            </a:r>
          </a:p>
          <a:p>
            <a:pPr lvl="1" eaLnBrk="1" hangingPunct="1"/>
            <a:r>
              <a:rPr lang="sv-SE" altLang="en-US"/>
              <a:t>Action: The stuff to be done.</a:t>
            </a:r>
          </a:p>
          <a:p>
            <a:pPr lvl="2" eaLnBrk="1" hangingPunct="1"/>
            <a:r>
              <a:rPr lang="sv-SE" altLang="en-US"/>
              <a:t>SET to change values in the rows being modified.</a:t>
            </a:r>
          </a:p>
          <a:p>
            <a:pPr eaLnBrk="1" hangingPunct="1"/>
            <a:r>
              <a:rPr lang="sv-SE" altLang="en-US"/>
              <a:t>Triggers can be defined on views</a:t>
            </a:r>
          </a:p>
          <a:p>
            <a:pPr lvl="1" eaLnBrk="1" hangingPunct="1"/>
            <a:r>
              <a:rPr lang="sv-SE" altLang="en-US"/>
              <a:t>Event: INSTEAD OF</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4"/>
          <p:cNvSpPr>
            <a:spLocks noGrp="1" noChangeArrowheads="1"/>
          </p:cNvSpPr>
          <p:nvPr>
            <p:ph type="ctrTitle"/>
          </p:nvPr>
        </p:nvSpPr>
        <p:spPr/>
        <p:txBody>
          <a:bodyPr/>
          <a:lstStyle/>
          <a:p>
            <a:pPr eaLnBrk="1" hangingPunct="1"/>
            <a:r>
              <a:rPr lang="sv-SE" altLang="en-US" dirty="0" err="1"/>
              <a:t>Next</a:t>
            </a:r>
            <a:r>
              <a:rPr lang="sv-SE" altLang="en-US" dirty="0"/>
              <a:t> </a:t>
            </a:r>
            <a:r>
              <a:rPr lang="sv-SE" altLang="en-US" dirty="0" err="1" smtClean="0"/>
              <a:t>time</a:t>
            </a:r>
            <a:r>
              <a:rPr lang="sv-SE" altLang="en-US" dirty="0" smtClean="0"/>
              <a:t>, </a:t>
            </a:r>
            <a:r>
              <a:rPr lang="sv-SE" altLang="en-US" dirty="0" err="1" smtClean="0"/>
              <a:t>Lecture</a:t>
            </a:r>
            <a:r>
              <a:rPr lang="sv-SE" altLang="en-US" dirty="0" smtClean="0"/>
              <a:t> </a:t>
            </a:r>
            <a:r>
              <a:rPr lang="sv-SE" altLang="en-US" dirty="0" smtClean="0"/>
              <a:t>11</a:t>
            </a:r>
            <a:endParaRPr lang="sv-SE"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sv-SE" altLang="en-US"/>
              <a:t>Explicit attribute lists</a:t>
            </a:r>
          </a:p>
        </p:txBody>
      </p:sp>
      <p:sp>
        <p:nvSpPr>
          <p:cNvPr id="10243" name="Rectangle 3"/>
          <p:cNvSpPr>
            <a:spLocks noGrp="1" noChangeArrowheads="1"/>
          </p:cNvSpPr>
          <p:nvPr>
            <p:ph type="body" idx="1"/>
          </p:nvPr>
        </p:nvSpPr>
        <p:spPr/>
        <p:txBody>
          <a:bodyPr/>
          <a:lstStyle/>
          <a:p>
            <a:pPr eaLnBrk="1" hangingPunct="1"/>
            <a:r>
              <a:rPr lang="sv-SE" altLang="en-US"/>
              <a:t>Attribute order could be given explicit when inserting.</a:t>
            </a:r>
          </a:p>
          <a:p>
            <a:pPr lvl="1" eaLnBrk="1" hangingPunct="1"/>
            <a:r>
              <a:rPr lang="sv-SE" altLang="en-US"/>
              <a:t>Example:</a:t>
            </a:r>
          </a:p>
        </p:txBody>
      </p:sp>
      <p:sp>
        <p:nvSpPr>
          <p:cNvPr id="10244" name="Text Box 4"/>
          <p:cNvSpPr txBox="1">
            <a:spLocks noChangeArrowheads="1"/>
          </p:cNvSpPr>
          <p:nvPr/>
        </p:nvSpPr>
        <p:spPr bwMode="auto">
          <a:xfrm>
            <a:off x="755650" y="3284538"/>
            <a:ext cx="792162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a:latin typeface="Courier New" charset="0"/>
              </a:rPr>
              <a:t>INSERT INTO </a:t>
            </a:r>
            <a:br>
              <a:rPr lang="sv-SE" altLang="en-US" sz="2000" b="1">
                <a:latin typeface="Courier New" charset="0"/>
              </a:rPr>
            </a:br>
            <a:r>
              <a:rPr lang="sv-SE" altLang="en-US" sz="2000" b="1">
                <a:latin typeface="Courier New" charset="0"/>
              </a:rPr>
              <a:t> GivenCourses(course, period, teacher, nrStudents)</a:t>
            </a:r>
            <a:br>
              <a:rPr lang="sv-SE" altLang="en-US" sz="2000" b="1">
                <a:latin typeface="Courier New" charset="0"/>
              </a:rPr>
            </a:br>
            <a:r>
              <a:rPr lang="sv-SE" altLang="en-US" sz="2000" b="1">
                <a:latin typeface="Courier New" charset="0"/>
              </a:rPr>
              <a:t> (SELECT course, period + 2, teacher, NULL</a:t>
            </a:r>
            <a:br>
              <a:rPr lang="sv-SE" altLang="en-US" sz="2000" b="1">
                <a:latin typeface="Courier New" charset="0"/>
              </a:rPr>
            </a:br>
            <a:r>
              <a:rPr lang="sv-SE" altLang="en-US" sz="2000" b="1">
                <a:latin typeface="Courier New" charset="0"/>
              </a:rPr>
              <a:t>  FROM   GivenCourses</a:t>
            </a:r>
            <a:br>
              <a:rPr lang="sv-SE" altLang="en-US" sz="2000" b="1">
                <a:latin typeface="Courier New" charset="0"/>
              </a:rPr>
            </a:br>
            <a:r>
              <a:rPr lang="sv-SE" altLang="en-US" sz="2000" b="1">
                <a:latin typeface="Courier New" charset="0"/>
              </a:rPr>
              <a:t>  WHERE  period &lt;= 2);</a:t>
            </a:r>
          </a:p>
        </p:txBody>
      </p:sp>
      <p:sp>
        <p:nvSpPr>
          <p:cNvPr id="10245" name="Text Box 5"/>
          <p:cNvSpPr txBox="1">
            <a:spLocks noChangeArrowheads="1"/>
          </p:cNvSpPr>
          <p:nvPr/>
        </p:nvSpPr>
        <p:spPr bwMode="auto">
          <a:xfrm>
            <a:off x="971550" y="5157788"/>
            <a:ext cx="72009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a:t>Perhaps the teacher and nrStudents attributes were listed in the other order in the definition of the table? Doesn’t matter anymore since they are explicitly listed.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sv-SE" altLang="en-US"/>
              <a:t>Quiz</a:t>
            </a:r>
          </a:p>
        </p:txBody>
      </p:sp>
      <p:sp>
        <p:nvSpPr>
          <p:cNvPr id="7171" name="Rectangle 3"/>
          <p:cNvSpPr>
            <a:spLocks noGrp="1" noChangeArrowheads="1"/>
          </p:cNvSpPr>
          <p:nvPr>
            <p:ph type="body" idx="1"/>
          </p:nvPr>
        </p:nvSpPr>
        <p:spPr>
          <a:solidFill>
            <a:schemeClr val="accent1"/>
          </a:solidFill>
          <a:ln>
            <a:solidFill>
              <a:schemeClr val="tx1"/>
            </a:solidFill>
            <a:miter lim="800000"/>
            <a:headEnd/>
            <a:tailEnd/>
          </a:ln>
        </p:spPr>
        <p:txBody>
          <a:bodyPr/>
          <a:lstStyle/>
          <a:p>
            <a:pPr eaLnBrk="1" hangingPunct="1">
              <a:buFontTx/>
              <a:buNone/>
            </a:pPr>
            <a:r>
              <a:rPr lang="sv-SE" altLang="en-US"/>
              <a:t>What will the following insertion result in?</a:t>
            </a:r>
          </a:p>
          <a:p>
            <a:pPr eaLnBrk="1" hangingPunct="1">
              <a:buFontTx/>
              <a:buNone/>
            </a:pPr>
            <a:endParaRPr lang="sv-SE" altLang="en-US"/>
          </a:p>
          <a:p>
            <a:pPr eaLnBrk="1" hangingPunct="1">
              <a:buFontTx/>
              <a:buNone/>
            </a:pPr>
            <a:endParaRPr lang="sv-SE" altLang="en-US"/>
          </a:p>
          <a:p>
            <a:pPr eaLnBrk="1" hangingPunct="1">
              <a:buFontTx/>
              <a:buNone/>
            </a:pPr>
            <a:endParaRPr lang="sv-SE" altLang="en-US"/>
          </a:p>
          <a:p>
            <a:pPr lvl="1" eaLnBrk="1" hangingPunct="1"/>
            <a:endParaRPr lang="sv-SE" altLang="en-US"/>
          </a:p>
          <a:p>
            <a:pPr lvl="1" eaLnBrk="1" hangingPunct="1"/>
            <a:r>
              <a:rPr lang="sv-SE" altLang="en-US"/>
              <a:t>Attribute lists can be partial. Any attributes not mentioned will be given the value a default value, which by default is NULL.</a:t>
            </a:r>
          </a:p>
        </p:txBody>
      </p:sp>
      <p:sp>
        <p:nvSpPr>
          <p:cNvPr id="12292" name="Text Box 4"/>
          <p:cNvSpPr txBox="1">
            <a:spLocks noChangeArrowheads="1"/>
          </p:cNvSpPr>
          <p:nvPr/>
        </p:nvSpPr>
        <p:spPr bwMode="auto">
          <a:xfrm>
            <a:off x="1258888" y="2852738"/>
            <a:ext cx="64801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dirty="0">
                <a:latin typeface="Courier New" charset="0"/>
              </a:rPr>
              <a:t>INSERT INTO </a:t>
            </a:r>
            <a:br>
              <a:rPr lang="sv-SE" altLang="en-US" sz="2000" b="1" dirty="0">
                <a:latin typeface="Courier New" charset="0"/>
              </a:rPr>
            </a:br>
            <a:r>
              <a:rPr lang="sv-SE" altLang="en-US" sz="2000" b="1" dirty="0">
                <a:latin typeface="Courier New" charset="0"/>
              </a:rPr>
              <a:t> </a:t>
            </a:r>
            <a:r>
              <a:rPr lang="sv-SE" altLang="en-US" sz="2000" b="1" dirty="0" err="1">
                <a:latin typeface="Courier New" charset="0"/>
              </a:rPr>
              <a:t>GivenCourses</a:t>
            </a:r>
            <a:r>
              <a:rPr lang="sv-SE" altLang="en-US" sz="2000" b="1" dirty="0">
                <a:latin typeface="Courier New" charset="0"/>
              </a:rPr>
              <a:t>(</a:t>
            </a:r>
            <a:r>
              <a:rPr lang="sv-SE" altLang="en-US" sz="2000" b="1" dirty="0" err="1">
                <a:latin typeface="Courier New" charset="0"/>
              </a:rPr>
              <a:t>course</a:t>
            </a:r>
            <a:r>
              <a:rPr lang="sv-SE" altLang="en-US" sz="2000" b="1" dirty="0">
                <a:latin typeface="Courier New" charset="0"/>
              </a:rPr>
              <a:t>, period, </a:t>
            </a:r>
            <a:r>
              <a:rPr lang="sv-SE" altLang="en-US" sz="2000" b="1" dirty="0" err="1">
                <a:latin typeface="Courier New" charset="0"/>
              </a:rPr>
              <a:t>teacher</a:t>
            </a:r>
            <a:r>
              <a:rPr lang="sv-SE" altLang="en-US" sz="2000" b="1" dirty="0">
                <a:latin typeface="Courier New" charset="0"/>
              </a:rPr>
              <a:t>)</a:t>
            </a:r>
            <a:br>
              <a:rPr lang="sv-SE" altLang="en-US" sz="2000" b="1" dirty="0">
                <a:latin typeface="Courier New" charset="0"/>
              </a:rPr>
            </a:br>
            <a:r>
              <a:rPr lang="sv-SE" altLang="en-US" sz="2000" b="1" dirty="0">
                <a:latin typeface="Courier New" charset="0"/>
              </a:rPr>
              <a:t> VALUES (’TDA357’, 3, </a:t>
            </a:r>
            <a:r>
              <a:rPr lang="sv-SE" altLang="en-US" sz="2000" b="1" dirty="0" smtClean="0">
                <a:latin typeface="Courier New" charset="0"/>
              </a:rPr>
              <a:t>’Mickey’);</a:t>
            </a:r>
            <a:endParaRPr lang="sv-SE" altLang="en-US" sz="2000" b="1" dirty="0">
              <a:latin typeface="Courier New"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1574492"/>
              </p:ext>
            </p:extLst>
          </p:nvPr>
        </p:nvGraphicFramePr>
        <p:xfrm>
          <a:off x="4355976" y="2208226"/>
          <a:ext cx="4104456" cy="736600"/>
        </p:xfrm>
        <a:graphic>
          <a:graphicData uri="http://schemas.openxmlformats.org/drawingml/2006/table">
            <a:tbl>
              <a:tblPr firstRow="1" bandRow="1">
                <a:tableStyleId>{5C22544A-7EE6-4342-B048-85BDC9FD1C3A}</a:tableStyleId>
              </a:tblPr>
              <a:tblGrid>
                <a:gridCol w="936104"/>
                <a:gridCol w="936104"/>
                <a:gridCol w="1008112"/>
                <a:gridCol w="1224136"/>
              </a:tblGrid>
              <a:tr h="370840">
                <a:tc>
                  <a:txBody>
                    <a:bodyPr/>
                    <a:lstStyle/>
                    <a:p>
                      <a:r>
                        <a:rPr lang="en-US" dirty="0" smtClean="0">
                          <a:solidFill>
                            <a:schemeClr val="tx1"/>
                          </a:solidFill>
                        </a:rPr>
                        <a:t>course</a:t>
                      </a:r>
                      <a:endParaRPr lang="en-US"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dirty="0" smtClean="0">
                          <a:solidFill>
                            <a:schemeClr val="tx1"/>
                          </a:solidFill>
                        </a:rPr>
                        <a:t>period</a:t>
                      </a:r>
                      <a:endParaRPr lang="en-US"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r>
                        <a:rPr lang="en-US" dirty="0" smtClean="0">
                          <a:solidFill>
                            <a:schemeClr val="tx1"/>
                          </a:solidFill>
                        </a:rPr>
                        <a:t>teacher</a:t>
                      </a:r>
                      <a:endParaRPr lang="en-US"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r>
                        <a:rPr lang="en-US" dirty="0" err="1" smtClean="0">
                          <a:solidFill>
                            <a:schemeClr val="tx1"/>
                          </a:solidFill>
                        </a:rPr>
                        <a:t>numStud</a:t>
                      </a:r>
                      <a:endParaRPr lang="en-US"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48992">
                <a:tc>
                  <a:txBody>
                    <a:bodyPr/>
                    <a:lstStyle/>
                    <a:p>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sv-SE" altLang="en-US"/>
              <a:t>Default values</a:t>
            </a:r>
          </a:p>
        </p:txBody>
      </p:sp>
      <p:sp>
        <p:nvSpPr>
          <p:cNvPr id="13315" name="Rectangle 3"/>
          <p:cNvSpPr>
            <a:spLocks noGrp="1" noChangeArrowheads="1"/>
          </p:cNvSpPr>
          <p:nvPr>
            <p:ph type="body" idx="1"/>
          </p:nvPr>
        </p:nvSpPr>
        <p:spPr/>
        <p:txBody>
          <a:bodyPr/>
          <a:lstStyle/>
          <a:p>
            <a:pPr eaLnBrk="1" hangingPunct="1"/>
            <a:r>
              <a:rPr lang="sv-SE" altLang="en-US" sz="2800"/>
              <a:t>Attributes can be given default values.</a:t>
            </a:r>
          </a:p>
          <a:p>
            <a:pPr lvl="1" eaLnBrk="1" hangingPunct="1"/>
            <a:r>
              <a:rPr lang="sv-SE" altLang="en-US" sz="2400"/>
              <a:t>Specified when a table is defined using the DEFAULT keyword.</a:t>
            </a:r>
          </a:p>
          <a:p>
            <a:pPr lvl="1" eaLnBrk="1" hangingPunct="1"/>
            <a:r>
              <a:rPr lang="sv-SE" altLang="en-US" sz="2400"/>
              <a:t>Example:</a:t>
            </a:r>
          </a:p>
          <a:p>
            <a:pPr lvl="1" eaLnBrk="1" hangingPunct="1"/>
            <a:endParaRPr lang="sv-SE" altLang="en-US" sz="2400"/>
          </a:p>
          <a:p>
            <a:pPr lvl="1" eaLnBrk="1" hangingPunct="1"/>
            <a:endParaRPr lang="sv-SE" altLang="en-US" sz="2400"/>
          </a:p>
          <a:p>
            <a:pPr lvl="1" eaLnBrk="1" hangingPunct="1"/>
            <a:endParaRPr lang="sv-SE" altLang="en-US" sz="2400"/>
          </a:p>
          <a:p>
            <a:pPr lvl="1" eaLnBrk="1" hangingPunct="1"/>
            <a:endParaRPr lang="sv-SE" altLang="en-US" sz="2400"/>
          </a:p>
          <a:p>
            <a:pPr lvl="1" eaLnBrk="1" hangingPunct="1"/>
            <a:endParaRPr lang="sv-SE" altLang="en-US" sz="2400"/>
          </a:p>
          <a:p>
            <a:pPr lvl="1" eaLnBrk="1" hangingPunct="1"/>
            <a:r>
              <a:rPr lang="sv-SE" altLang="en-US" sz="2400"/>
              <a:t>Default default value is NULL.</a:t>
            </a:r>
          </a:p>
        </p:txBody>
      </p:sp>
      <p:sp>
        <p:nvSpPr>
          <p:cNvPr id="13316" name="Text Box 4"/>
          <p:cNvSpPr txBox="1">
            <a:spLocks noChangeArrowheads="1"/>
          </p:cNvSpPr>
          <p:nvPr/>
        </p:nvSpPr>
        <p:spPr bwMode="auto">
          <a:xfrm>
            <a:off x="3059113" y="3068638"/>
            <a:ext cx="4824412"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a:latin typeface="Courier New" charset="0"/>
              </a:rPr>
              <a:t>CREATE TABLE GivenCourses (</a:t>
            </a:r>
            <a:br>
              <a:rPr lang="sv-SE" altLang="en-US" sz="2000" b="1">
                <a:latin typeface="Courier New" charset="0"/>
              </a:rPr>
            </a:br>
            <a:r>
              <a:rPr lang="sv-SE" altLang="en-US" sz="2000" b="1">
                <a:latin typeface="Courier New" charset="0"/>
              </a:rPr>
              <a:t>  course     CHAR(6),</a:t>
            </a:r>
            <a:br>
              <a:rPr lang="sv-SE" altLang="en-US" sz="2000" b="1">
                <a:latin typeface="Courier New" charset="0"/>
              </a:rPr>
            </a:br>
            <a:r>
              <a:rPr lang="sv-SE" altLang="en-US" sz="2000" b="1">
                <a:latin typeface="Courier New" charset="0"/>
              </a:rPr>
              <a:t>  period     INT,</a:t>
            </a:r>
            <a:br>
              <a:rPr lang="sv-SE" altLang="en-US" sz="2000" b="1">
                <a:latin typeface="Courier New" charset="0"/>
              </a:rPr>
            </a:br>
            <a:r>
              <a:rPr lang="sv-SE" altLang="en-US" sz="2000" b="1">
                <a:latin typeface="Courier New" charset="0"/>
              </a:rPr>
              <a:t>  teacher    VARCHAR(50),</a:t>
            </a:r>
            <a:br>
              <a:rPr lang="sv-SE" altLang="en-US" sz="2000" b="1">
                <a:latin typeface="Courier New" charset="0"/>
              </a:rPr>
            </a:br>
            <a:r>
              <a:rPr lang="sv-SE" altLang="en-US" sz="2000" b="1">
                <a:latin typeface="Courier New" charset="0"/>
              </a:rPr>
              <a:t>  nrStudents INT DEFAULT 0,</a:t>
            </a:r>
            <a:br>
              <a:rPr lang="sv-SE" altLang="en-US" sz="2000" b="1">
                <a:latin typeface="Courier New" charset="0"/>
              </a:rPr>
            </a:br>
            <a:r>
              <a:rPr lang="sv-SE" altLang="en-US" sz="2000" b="1">
                <a:latin typeface="Courier New" charset="0"/>
              </a:rPr>
              <a:t>  … </a:t>
            </a:r>
            <a:r>
              <a:rPr lang="sv-SE" altLang="en-US" sz="2000" b="1" i="1">
                <a:latin typeface="Courier New" charset="0"/>
              </a:rPr>
              <a:t>constraints …</a:t>
            </a:r>
            <a:r>
              <a:rPr lang="sv-SE" altLang="en-US" sz="2000" b="1">
                <a:latin typeface="Courier New" charset="0"/>
              </a:rPr>
              <a:t/>
            </a:r>
            <a:br>
              <a:rPr lang="sv-SE" altLang="en-US" sz="2000" b="1">
                <a:latin typeface="Courier New" charset="0"/>
              </a:rPr>
            </a:br>
            <a:r>
              <a:rPr lang="sv-SE" altLang="en-US" sz="2000" b="1">
                <a:latin typeface="Courier New"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sv-SE" altLang="en-US"/>
              <a:t>Insertion with default values</a:t>
            </a:r>
          </a:p>
        </p:txBody>
      </p:sp>
      <p:sp>
        <p:nvSpPr>
          <p:cNvPr id="15363" name="Rectangle 3"/>
          <p:cNvSpPr>
            <a:spLocks noGrp="1" noChangeArrowheads="1"/>
          </p:cNvSpPr>
          <p:nvPr>
            <p:ph type="body" idx="1"/>
          </p:nvPr>
        </p:nvSpPr>
        <p:spPr/>
        <p:txBody>
          <a:bodyPr/>
          <a:lstStyle/>
          <a:p>
            <a:pPr eaLnBrk="1" hangingPunct="1"/>
            <a:r>
              <a:rPr lang="sv-SE" altLang="en-US" sz="2800"/>
              <a:t>Leaving out an attribute in an insertion with explicitly named attributes gives that row the default value for that attribute:</a:t>
            </a:r>
          </a:p>
          <a:p>
            <a:pPr eaLnBrk="1" hangingPunct="1"/>
            <a:endParaRPr lang="sv-SE" altLang="en-US" sz="2800"/>
          </a:p>
          <a:p>
            <a:pPr eaLnBrk="1" hangingPunct="1"/>
            <a:endParaRPr lang="sv-SE" altLang="en-US" sz="2800"/>
          </a:p>
          <a:p>
            <a:pPr eaLnBrk="1" hangingPunct="1"/>
            <a:r>
              <a:rPr lang="sv-SE" altLang="en-US" sz="2800"/>
              <a:t>When no attribute list is given, the same effect can be achieved using the DEFAULT keyword:</a:t>
            </a:r>
          </a:p>
        </p:txBody>
      </p:sp>
      <p:sp>
        <p:nvSpPr>
          <p:cNvPr id="15364" name="Text Box 4"/>
          <p:cNvSpPr txBox="1">
            <a:spLocks noChangeArrowheads="1"/>
          </p:cNvSpPr>
          <p:nvPr/>
        </p:nvSpPr>
        <p:spPr bwMode="auto">
          <a:xfrm>
            <a:off x="1258888" y="2997200"/>
            <a:ext cx="64801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dirty="0">
                <a:latin typeface="Courier New" charset="0"/>
              </a:rPr>
              <a:t>INSERT INTO </a:t>
            </a:r>
            <a:br>
              <a:rPr lang="sv-SE" altLang="en-US" sz="2000" b="1" dirty="0">
                <a:latin typeface="Courier New" charset="0"/>
              </a:rPr>
            </a:br>
            <a:r>
              <a:rPr lang="sv-SE" altLang="en-US" sz="2000" b="1" dirty="0">
                <a:latin typeface="Courier New" charset="0"/>
              </a:rPr>
              <a:t> </a:t>
            </a:r>
            <a:r>
              <a:rPr lang="sv-SE" altLang="en-US" sz="2000" b="1" dirty="0" err="1">
                <a:latin typeface="Courier New" charset="0"/>
              </a:rPr>
              <a:t>GivenCourses</a:t>
            </a:r>
            <a:r>
              <a:rPr lang="sv-SE" altLang="en-US" sz="2000" b="1" dirty="0">
                <a:latin typeface="Courier New" charset="0"/>
              </a:rPr>
              <a:t>(</a:t>
            </a:r>
            <a:r>
              <a:rPr lang="sv-SE" altLang="en-US" sz="2000" b="1" dirty="0" err="1">
                <a:latin typeface="Courier New" charset="0"/>
              </a:rPr>
              <a:t>course</a:t>
            </a:r>
            <a:r>
              <a:rPr lang="sv-SE" altLang="en-US" sz="2000" b="1" dirty="0">
                <a:latin typeface="Courier New" charset="0"/>
              </a:rPr>
              <a:t>, period, </a:t>
            </a:r>
            <a:r>
              <a:rPr lang="sv-SE" altLang="en-US" sz="2000" b="1" dirty="0" err="1">
                <a:latin typeface="Courier New" charset="0"/>
              </a:rPr>
              <a:t>teacher</a:t>
            </a:r>
            <a:r>
              <a:rPr lang="sv-SE" altLang="en-US" sz="2000" b="1" dirty="0">
                <a:latin typeface="Courier New" charset="0"/>
              </a:rPr>
              <a:t>)</a:t>
            </a:r>
            <a:br>
              <a:rPr lang="sv-SE" altLang="en-US" sz="2000" b="1" dirty="0">
                <a:latin typeface="Courier New" charset="0"/>
              </a:rPr>
            </a:br>
            <a:r>
              <a:rPr lang="sv-SE" altLang="en-US" sz="2000" b="1" dirty="0">
                <a:latin typeface="Courier New" charset="0"/>
              </a:rPr>
              <a:t> VALUES (’TDA357’, 3, </a:t>
            </a:r>
            <a:r>
              <a:rPr lang="sv-SE" altLang="en-US" sz="2000" b="1" dirty="0" smtClean="0">
                <a:latin typeface="Courier New" charset="0"/>
              </a:rPr>
              <a:t>’Mickey’);</a:t>
            </a:r>
            <a:endParaRPr lang="sv-SE" altLang="en-US" sz="2000" b="1" dirty="0">
              <a:latin typeface="Courier New" charset="0"/>
            </a:endParaRPr>
          </a:p>
        </p:txBody>
      </p:sp>
      <p:sp>
        <p:nvSpPr>
          <p:cNvPr id="15365" name="Text Box 5"/>
          <p:cNvSpPr txBox="1">
            <a:spLocks noChangeArrowheads="1"/>
          </p:cNvSpPr>
          <p:nvPr/>
        </p:nvSpPr>
        <p:spPr bwMode="auto">
          <a:xfrm>
            <a:off x="900113" y="5229225"/>
            <a:ext cx="770413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dirty="0">
                <a:latin typeface="Courier New" charset="0"/>
              </a:rPr>
              <a:t>INSERT INTO </a:t>
            </a:r>
            <a:r>
              <a:rPr lang="sv-SE" altLang="en-US" sz="2000" b="1" dirty="0" err="1">
                <a:latin typeface="Courier New" charset="0"/>
              </a:rPr>
              <a:t>GivenCourses</a:t>
            </a:r>
            <a:r>
              <a:rPr lang="sv-SE" altLang="en-US" sz="2000" b="1" dirty="0">
                <a:latin typeface="Courier New" charset="0"/>
              </a:rPr>
              <a:t/>
            </a:r>
            <a:br>
              <a:rPr lang="sv-SE" altLang="en-US" sz="2000" b="1" dirty="0">
                <a:latin typeface="Courier New" charset="0"/>
              </a:rPr>
            </a:br>
            <a:r>
              <a:rPr lang="sv-SE" altLang="en-US" sz="2000" b="1" dirty="0">
                <a:latin typeface="Courier New" charset="0"/>
              </a:rPr>
              <a:t> VALUES (’TDA357’, 3, </a:t>
            </a:r>
            <a:r>
              <a:rPr lang="sv-SE" altLang="en-US" sz="2000" b="1" dirty="0" smtClean="0">
                <a:latin typeface="Courier New" charset="0"/>
              </a:rPr>
              <a:t>’Mickey’, </a:t>
            </a:r>
            <a:r>
              <a:rPr lang="sv-SE" altLang="en-US" sz="2000" b="1" dirty="0">
                <a:latin typeface="Courier New" charset="0"/>
              </a:rPr>
              <a:t>DEFAULT);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sv-SE" altLang="en-US"/>
              <a:t>Quiz!</a:t>
            </a:r>
          </a:p>
        </p:txBody>
      </p:sp>
      <p:sp>
        <p:nvSpPr>
          <p:cNvPr id="17411" name="Rectangle 3"/>
          <p:cNvSpPr>
            <a:spLocks noGrp="1" noChangeArrowheads="1"/>
          </p:cNvSpPr>
          <p:nvPr>
            <p:ph type="body" idx="1"/>
          </p:nvPr>
        </p:nvSpPr>
        <p:spPr>
          <a:solidFill>
            <a:schemeClr val="accent1"/>
          </a:solidFill>
          <a:ln>
            <a:solidFill>
              <a:schemeClr val="tx1"/>
            </a:solidFill>
            <a:miter lim="800000"/>
            <a:headEnd/>
            <a:tailEnd/>
          </a:ln>
        </p:spPr>
        <p:txBody>
          <a:bodyPr/>
          <a:lstStyle/>
          <a:p>
            <a:pPr eaLnBrk="1" hangingPunct="1">
              <a:buFontTx/>
              <a:buNone/>
            </a:pPr>
            <a:r>
              <a:rPr lang="sv-SE" altLang="en-US"/>
              <a:t> </a:t>
            </a:r>
          </a:p>
        </p:txBody>
      </p:sp>
      <p:graphicFrame>
        <p:nvGraphicFramePr>
          <p:cNvPr id="11339" name="Group 75"/>
          <p:cNvGraphicFramePr>
            <a:graphicFrameLocks noGrp="1"/>
          </p:cNvGraphicFramePr>
          <p:nvPr>
            <p:extLst>
              <p:ext uri="{D42A27DB-BD31-4B8C-83A1-F6EECF244321}">
                <p14:modId xmlns:p14="http://schemas.microsoft.com/office/powerpoint/2010/main" val="517698530"/>
              </p:ext>
            </p:extLst>
          </p:nvPr>
        </p:nvGraphicFramePr>
        <p:xfrm>
          <a:off x="3492500" y="2060575"/>
          <a:ext cx="4464050" cy="1492249"/>
        </p:xfrm>
        <a:graphic>
          <a:graphicData uri="http://schemas.openxmlformats.org/drawingml/2006/table">
            <a:tbl>
              <a:tblPr/>
              <a:tblGrid>
                <a:gridCol w="1208088">
                  <a:extLst>
                    <a:ext uri="{9D8B030D-6E8A-4147-A177-3AD203B41FA5}">
                      <a16:colId xmlns="" xmlns:a16="http://schemas.microsoft.com/office/drawing/2014/main" val="20000"/>
                    </a:ext>
                  </a:extLst>
                </a:gridCol>
                <a:gridCol w="655637">
                  <a:extLst>
                    <a:ext uri="{9D8B030D-6E8A-4147-A177-3AD203B41FA5}">
                      <a16:colId xmlns="" xmlns:a16="http://schemas.microsoft.com/office/drawing/2014/main" val="20001"/>
                    </a:ext>
                  </a:extLst>
                </a:gridCol>
                <a:gridCol w="1881188">
                  <a:extLst>
                    <a:ext uri="{9D8B030D-6E8A-4147-A177-3AD203B41FA5}">
                      <a16:colId xmlns="" xmlns:a16="http://schemas.microsoft.com/office/drawing/2014/main" val="20002"/>
                    </a:ext>
                  </a:extLst>
                </a:gridCol>
                <a:gridCol w="719137">
                  <a:extLst>
                    <a:ext uri="{9D8B030D-6E8A-4147-A177-3AD203B41FA5}">
                      <a16:colId xmlns="" xmlns:a16="http://schemas.microsoft.com/office/drawing/2014/main" val="20003"/>
                    </a:ext>
                  </a:extLst>
                </a:gridCol>
              </a:tblGrid>
              <a:tr h="39640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2000" b="0" i="1" u="sng" strike="noStrike" cap="none" normalizeH="0" baseline="0" smtClean="0">
                          <a:ln>
                            <a:noFill/>
                          </a:ln>
                          <a:solidFill>
                            <a:schemeClr val="tx1"/>
                          </a:solidFill>
                          <a:effectLst/>
                          <a:latin typeface="Arial" charset="0"/>
                        </a:rPr>
                        <a:t>course</a:t>
                      </a:r>
                    </a:p>
                  </a:txBody>
                  <a:tcPr marT="45739" marB="457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2000" b="0" i="1" u="sng" strike="noStrike" cap="none" normalizeH="0" baseline="0" smtClean="0">
                          <a:ln>
                            <a:noFill/>
                          </a:ln>
                          <a:solidFill>
                            <a:schemeClr val="tx1"/>
                          </a:solidFill>
                          <a:effectLst/>
                          <a:latin typeface="Arial" charset="0"/>
                        </a:rPr>
                        <a:t>per</a:t>
                      </a: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2000" b="0" i="1" u="none" strike="noStrike" cap="none" normalizeH="0" baseline="0" smtClean="0">
                          <a:ln>
                            <a:noFill/>
                          </a:ln>
                          <a:solidFill>
                            <a:schemeClr val="tx1"/>
                          </a:solidFill>
                          <a:effectLst/>
                          <a:latin typeface="Arial" charset="0"/>
                        </a:rPr>
                        <a:t>teacher</a:t>
                      </a: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2000" b="0" i="1" u="none" strike="noStrike" cap="none" normalizeH="0" baseline="0" smtClean="0">
                          <a:ln>
                            <a:noFill/>
                          </a:ln>
                          <a:solidFill>
                            <a:schemeClr val="tx1"/>
                          </a:solidFill>
                          <a:effectLst/>
                          <a:latin typeface="Arial" charset="0"/>
                        </a:rPr>
                        <a:t>nrSt</a:t>
                      </a: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652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TDA357</a:t>
                      </a:r>
                    </a:p>
                  </a:txBody>
                  <a:tcPr marT="45739" marB="457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2</a:t>
                      </a: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dirty="0" smtClean="0">
                          <a:ln>
                            <a:noFill/>
                          </a:ln>
                          <a:solidFill>
                            <a:schemeClr val="tx1"/>
                          </a:solidFill>
                          <a:effectLst/>
                          <a:latin typeface="Arial" charset="0"/>
                        </a:rPr>
                        <a:t>Mickey</a:t>
                      </a:r>
                      <a:endParaRPr kumimoji="0" lang="sv-SE" sz="1600" b="0" i="0" u="none" strike="noStrike" cap="none" normalizeH="0" baseline="0" dirty="0" smtClean="0">
                        <a:ln>
                          <a:noFill/>
                        </a:ln>
                        <a:solidFill>
                          <a:schemeClr val="tx1"/>
                        </a:solidFill>
                        <a:effectLst/>
                        <a:latin typeface="Arial" charset="0"/>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130</a:t>
                      </a: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1"/>
                  </a:ext>
                </a:extLst>
              </a:tr>
              <a:tr h="3652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TDA357</a:t>
                      </a:r>
                    </a:p>
                  </a:txBody>
                  <a:tcPr marT="45739" marB="457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4</a:t>
                      </a: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dirty="0" err="1" smtClean="0">
                          <a:ln>
                            <a:noFill/>
                          </a:ln>
                          <a:solidFill>
                            <a:schemeClr val="tx1"/>
                          </a:solidFill>
                          <a:effectLst/>
                          <a:latin typeface="Arial" charset="0"/>
                        </a:rPr>
                        <a:t>Tweety</a:t>
                      </a:r>
                      <a:endParaRPr kumimoji="0" lang="sv-SE" sz="1600" b="0" i="0" u="none" strike="noStrike" cap="none" normalizeH="0" baseline="0" dirty="0" smtClean="0">
                        <a:ln>
                          <a:noFill/>
                        </a:ln>
                        <a:solidFill>
                          <a:schemeClr val="tx1"/>
                        </a:solidFill>
                        <a:effectLst/>
                        <a:latin typeface="Arial" charset="0"/>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95</a:t>
                      </a: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2"/>
                  </a:ext>
                </a:extLst>
              </a:tr>
              <a:tr h="3652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TIN090</a:t>
                      </a:r>
                    </a:p>
                  </a:txBody>
                  <a:tcPr marT="45739" marB="457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1</a:t>
                      </a: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dirty="0" smtClean="0">
                          <a:ln>
                            <a:noFill/>
                          </a:ln>
                          <a:solidFill>
                            <a:schemeClr val="tx1"/>
                          </a:solidFill>
                          <a:effectLst/>
                          <a:latin typeface="Arial" charset="0"/>
                        </a:rPr>
                        <a:t>Pluto</a:t>
                      </a:r>
                      <a:endParaRPr kumimoji="0" lang="sv-SE" sz="1600" b="0" i="0" u="none" strike="noStrike" cap="none" normalizeH="0" baseline="0" dirty="0" smtClean="0">
                        <a:ln>
                          <a:noFill/>
                        </a:ln>
                        <a:solidFill>
                          <a:schemeClr val="tx1"/>
                        </a:solidFill>
                        <a:effectLst/>
                        <a:latin typeface="Arial" charset="0"/>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dirty="0" smtClean="0">
                          <a:ln>
                            <a:noFill/>
                          </a:ln>
                          <a:solidFill>
                            <a:schemeClr val="tx1"/>
                          </a:solidFill>
                          <a:effectLst/>
                          <a:latin typeface="Arial" charset="0"/>
                        </a:rPr>
                        <a:t>62</a:t>
                      </a: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3"/>
                  </a:ext>
                </a:extLst>
              </a:tr>
            </a:tbl>
          </a:graphicData>
        </a:graphic>
      </p:graphicFrame>
      <p:graphicFrame>
        <p:nvGraphicFramePr>
          <p:cNvPr id="11322" name="Group 58"/>
          <p:cNvGraphicFramePr>
            <a:graphicFrameLocks noGrp="1"/>
          </p:cNvGraphicFramePr>
          <p:nvPr/>
        </p:nvGraphicFramePr>
        <p:xfrm>
          <a:off x="684213" y="2420938"/>
          <a:ext cx="2159000" cy="1066800"/>
        </p:xfrm>
        <a:graphic>
          <a:graphicData uri="http://schemas.openxmlformats.org/drawingml/2006/table">
            <a:tbl>
              <a:tblPr/>
              <a:tblGrid>
                <a:gridCol w="984250">
                  <a:extLst>
                    <a:ext uri="{9D8B030D-6E8A-4147-A177-3AD203B41FA5}">
                      <a16:colId xmlns="" xmlns:a16="http://schemas.microsoft.com/office/drawing/2014/main" val="20000"/>
                    </a:ext>
                  </a:extLst>
                </a:gridCol>
                <a:gridCol w="1174750">
                  <a:extLst>
                    <a:ext uri="{9D8B030D-6E8A-4147-A177-3AD203B41FA5}">
                      <a16:colId xmlns="" xmlns:a16="http://schemas.microsoft.com/office/drawing/2014/main" val="20001"/>
                    </a:ext>
                  </a:extLst>
                </a:gridCol>
              </a:tblGrid>
              <a:tr h="331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2000" b="0" i="1" u="sng" strike="noStrike" cap="none" normalizeH="0" baseline="0" smtClean="0">
                          <a:ln>
                            <a:noFill/>
                          </a:ln>
                          <a:solidFill>
                            <a:schemeClr val="tx1"/>
                          </a:solidFill>
                          <a:effectLst/>
                          <a:latin typeface="Arial" charset="0"/>
                        </a:rPr>
                        <a:t>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2000" b="0" i="1" u="none" strike="noStrike" cap="none" normalizeH="0" baseline="0" smtClean="0">
                          <a:ln>
                            <a:noFill/>
                          </a:ln>
                          <a:solidFill>
                            <a:schemeClr val="tx1"/>
                          </a:solidFill>
                          <a:effectLst/>
                          <a:latin typeface="Arial" charset="0"/>
                        </a:rPr>
                        <a:t>name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TDA357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Databases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1"/>
                  </a:ext>
                </a:extLst>
              </a:tr>
              <a:tr h="331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TIN090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600" b="0" i="0" u="none" strike="noStrike" cap="none" normalizeH="0" baseline="0" smtClean="0">
                          <a:ln>
                            <a:noFill/>
                          </a:ln>
                          <a:solidFill>
                            <a:schemeClr val="tx1"/>
                          </a:solidFill>
                          <a:effectLst/>
                          <a:latin typeface="Arial" charset="0"/>
                        </a:rPr>
                        <a:t>Algorithms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2"/>
                  </a:ext>
                </a:extLst>
              </a:tr>
            </a:tbl>
          </a:graphicData>
        </a:graphic>
      </p:graphicFrame>
      <p:sp>
        <p:nvSpPr>
          <p:cNvPr id="17453" name="Text Box 72"/>
          <p:cNvSpPr txBox="1">
            <a:spLocks noChangeArrowheads="1"/>
          </p:cNvSpPr>
          <p:nvPr/>
        </p:nvSpPr>
        <p:spPr bwMode="auto">
          <a:xfrm>
            <a:off x="684213" y="2060575"/>
            <a:ext cx="21605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Courses</a:t>
            </a:r>
          </a:p>
        </p:txBody>
      </p:sp>
      <p:sp>
        <p:nvSpPr>
          <p:cNvPr id="17454" name="Text Box 73"/>
          <p:cNvSpPr txBox="1">
            <a:spLocks noChangeArrowheads="1"/>
          </p:cNvSpPr>
          <p:nvPr/>
        </p:nvSpPr>
        <p:spPr bwMode="auto">
          <a:xfrm>
            <a:off x="3492500" y="1700213"/>
            <a:ext cx="21605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GivenCourses</a:t>
            </a:r>
          </a:p>
        </p:txBody>
      </p:sp>
      <p:sp>
        <p:nvSpPr>
          <p:cNvPr id="17455" name="Text Box 74"/>
          <p:cNvSpPr txBox="1">
            <a:spLocks noChangeArrowheads="1"/>
          </p:cNvSpPr>
          <p:nvPr/>
        </p:nvSpPr>
        <p:spPr bwMode="auto">
          <a:xfrm>
            <a:off x="900113" y="3789363"/>
            <a:ext cx="62642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400" b="1">
                <a:latin typeface="Courier New" charset="0"/>
              </a:rPr>
              <a:t>DELETE FROM Courses </a:t>
            </a:r>
            <a:br>
              <a:rPr lang="sv-SE" altLang="en-US" sz="2400" b="1">
                <a:latin typeface="Courier New" charset="0"/>
              </a:rPr>
            </a:br>
            <a:r>
              <a:rPr lang="sv-SE" altLang="en-US" sz="2400" b="1">
                <a:latin typeface="Courier New" charset="0"/>
              </a:rPr>
              <a:t>WHERE  code = ’TDA357’;</a:t>
            </a:r>
          </a:p>
        </p:txBody>
      </p:sp>
      <p:sp>
        <p:nvSpPr>
          <p:cNvPr id="11340" name="Text Box 76"/>
          <p:cNvSpPr txBox="1">
            <a:spLocks noChangeArrowheads="1"/>
          </p:cNvSpPr>
          <p:nvPr/>
        </p:nvSpPr>
        <p:spPr bwMode="auto">
          <a:xfrm>
            <a:off x="684213" y="4797425"/>
            <a:ext cx="7559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400" dirty="0" err="1"/>
              <a:t>Error</a:t>
            </a:r>
            <a:r>
              <a:rPr lang="sv-SE" altLang="en-US" sz="2400" dirty="0"/>
              <a:t>, </a:t>
            </a:r>
            <a:r>
              <a:rPr lang="sv-SE" altLang="en-US" sz="2400" dirty="0" err="1"/>
              <a:t>because</a:t>
            </a:r>
            <a:r>
              <a:rPr lang="sv-SE" altLang="en-US" sz="2400" dirty="0"/>
              <a:t> </a:t>
            </a:r>
            <a:r>
              <a:rPr lang="sv-SE" altLang="en-US" sz="2400" dirty="0" err="1"/>
              <a:t>of</a:t>
            </a:r>
            <a:r>
              <a:rPr lang="sv-SE" altLang="en-US" sz="2400" dirty="0"/>
              <a:t> the </a:t>
            </a:r>
            <a:r>
              <a:rPr lang="sv-SE" altLang="en-US" sz="2400" dirty="0" err="1"/>
              <a:t>reference</a:t>
            </a:r>
            <a:r>
              <a:rPr lang="sv-SE" altLang="en-US" sz="2400" dirty="0"/>
              <a:t> from </a:t>
            </a:r>
            <a:r>
              <a:rPr lang="sv-SE" altLang="en-US" sz="2400" dirty="0" err="1"/>
              <a:t>GivenCourses</a:t>
            </a:r>
            <a:r>
              <a:rPr lang="sv-SE" altLang="en-US" sz="2400" dirty="0"/>
              <a:t> to Courses. Is </a:t>
            </a:r>
            <a:r>
              <a:rPr lang="sv-SE" altLang="en-US" sz="2400" dirty="0" err="1"/>
              <a:t>this</a:t>
            </a:r>
            <a:r>
              <a:rPr lang="sv-SE" altLang="en-US" sz="2400" dirty="0"/>
              <a:t> </a:t>
            </a:r>
            <a:r>
              <a:rPr lang="sv-SE" altLang="en-US" sz="2400" dirty="0" err="1"/>
              <a:t>reasonable</a:t>
            </a:r>
            <a:r>
              <a:rPr lang="sv-SE"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4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sv-SE" altLang="en-US" sz="4000"/>
              <a:t>Policies for updates and deletions</a:t>
            </a:r>
          </a:p>
        </p:txBody>
      </p:sp>
      <p:sp>
        <p:nvSpPr>
          <p:cNvPr id="19459" name="Rectangle 3"/>
          <p:cNvSpPr>
            <a:spLocks noGrp="1" noChangeArrowheads="1"/>
          </p:cNvSpPr>
          <p:nvPr>
            <p:ph type="body" idx="1"/>
          </p:nvPr>
        </p:nvSpPr>
        <p:spPr/>
        <p:txBody>
          <a:bodyPr/>
          <a:lstStyle/>
          <a:p>
            <a:pPr eaLnBrk="1" hangingPunct="1"/>
            <a:r>
              <a:rPr lang="sv-SE" altLang="en-US" dirty="0" err="1"/>
              <a:t>Rejecting</a:t>
            </a:r>
            <a:r>
              <a:rPr lang="sv-SE" altLang="en-US" dirty="0"/>
              <a:t> a </a:t>
            </a:r>
            <a:r>
              <a:rPr lang="sv-SE" altLang="en-US" dirty="0" err="1"/>
              <a:t>deletion</a:t>
            </a:r>
            <a:r>
              <a:rPr lang="sv-SE" altLang="en-US" dirty="0"/>
              <a:t> or </a:t>
            </a:r>
            <a:r>
              <a:rPr lang="sv-SE" altLang="en-US" dirty="0" err="1"/>
              <a:t>update</a:t>
            </a:r>
            <a:r>
              <a:rPr lang="sv-SE" altLang="en-US" dirty="0"/>
              <a:t> in the </a:t>
            </a:r>
            <a:r>
              <a:rPr lang="sv-SE" altLang="en-US" dirty="0" err="1"/>
              <a:t>presence</a:t>
            </a:r>
            <a:r>
              <a:rPr lang="sv-SE" altLang="en-US" dirty="0"/>
              <a:t> </a:t>
            </a:r>
            <a:r>
              <a:rPr lang="sv-SE" altLang="en-US" dirty="0" err="1"/>
              <a:t>of</a:t>
            </a:r>
            <a:r>
              <a:rPr lang="sv-SE" altLang="en-US" dirty="0"/>
              <a:t> a </a:t>
            </a:r>
            <a:r>
              <a:rPr lang="sv-SE" altLang="en-US" dirty="0" err="1"/>
              <a:t>reference</a:t>
            </a:r>
            <a:r>
              <a:rPr lang="sv-SE" altLang="en-US" dirty="0"/>
              <a:t> </a:t>
            </a:r>
            <a:r>
              <a:rPr lang="sv-SE" altLang="en-US" dirty="0" err="1"/>
              <a:t>isn’t</a:t>
            </a:r>
            <a:r>
              <a:rPr lang="sv-SE" altLang="en-US" dirty="0"/>
              <a:t> </a:t>
            </a:r>
            <a:r>
              <a:rPr lang="sv-SE" altLang="en-US" dirty="0" err="1"/>
              <a:t>always</a:t>
            </a:r>
            <a:r>
              <a:rPr lang="sv-SE" altLang="en-US" dirty="0"/>
              <a:t> the best option.</a:t>
            </a:r>
          </a:p>
          <a:p>
            <a:pPr eaLnBrk="1" hangingPunct="1"/>
            <a:r>
              <a:rPr lang="sv-SE" altLang="en-US" dirty="0"/>
              <a:t>SQL </a:t>
            </a:r>
            <a:r>
              <a:rPr lang="sv-SE" altLang="en-US" dirty="0" err="1"/>
              <a:t>provides</a:t>
            </a:r>
            <a:r>
              <a:rPr lang="sv-SE" altLang="en-US" dirty="0"/>
              <a:t> </a:t>
            </a:r>
            <a:r>
              <a:rPr lang="sv-SE" altLang="en-US" dirty="0" err="1"/>
              <a:t>two</a:t>
            </a:r>
            <a:r>
              <a:rPr lang="sv-SE" altLang="en-US" dirty="0"/>
              <a:t> </a:t>
            </a:r>
            <a:r>
              <a:rPr lang="sv-SE" altLang="en-US" dirty="0" err="1"/>
              <a:t>other</a:t>
            </a:r>
            <a:r>
              <a:rPr lang="sv-SE" altLang="en-US" dirty="0"/>
              <a:t> </a:t>
            </a:r>
            <a:r>
              <a:rPr lang="sv-SE" altLang="en-US" dirty="0" err="1"/>
              <a:t>methods</a:t>
            </a:r>
            <a:r>
              <a:rPr lang="sv-SE" altLang="en-US" dirty="0"/>
              <a:t> to </a:t>
            </a:r>
            <a:r>
              <a:rPr lang="sv-SE" altLang="en-US" dirty="0" err="1"/>
              <a:t>resolve</a:t>
            </a:r>
            <a:r>
              <a:rPr lang="sv-SE" altLang="en-US" dirty="0"/>
              <a:t> the problem: </a:t>
            </a:r>
            <a:r>
              <a:rPr lang="sv-SE" altLang="en-US" dirty="0" err="1"/>
              <a:t>Cascading</a:t>
            </a:r>
            <a:r>
              <a:rPr lang="sv-SE" altLang="en-US" dirty="0"/>
              <a:t> or Set NULL.</a:t>
            </a:r>
          </a:p>
          <a:p>
            <a:pPr lvl="1" eaLnBrk="1" hangingPunct="1"/>
            <a:r>
              <a:rPr lang="sv-SE" altLang="en-US" dirty="0"/>
              <a:t>Default is </a:t>
            </a:r>
            <a:r>
              <a:rPr lang="sv-SE" altLang="en-US" dirty="0" smtClean="0"/>
              <a:t>RESTRICT: </a:t>
            </a:r>
            <a:r>
              <a:rPr lang="sv-SE" altLang="en-US" dirty="0" err="1"/>
              <a:t>reject</a:t>
            </a:r>
            <a:r>
              <a:rPr lang="sv-SE" altLang="en-US" dirty="0"/>
              <a:t> the </a:t>
            </a:r>
            <a:r>
              <a:rPr lang="sv-SE" altLang="en-US" dirty="0" err="1"/>
              <a:t>deletion</a:t>
            </a:r>
            <a:r>
              <a:rPr lang="sv-SE" altLang="en-US" dirty="0"/>
              <a:t>/</a:t>
            </a:r>
            <a:r>
              <a:rPr lang="sv-SE" altLang="en-US" dirty="0" err="1"/>
              <a:t>update</a:t>
            </a:r>
            <a:r>
              <a:rPr lang="sv-SE" altLang="en-US"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14344</TotalTime>
  <Words>1973</Words>
  <Application>Microsoft Macintosh PowerPoint</Application>
  <PresentationFormat>Presentación en pantalla (4:3)</PresentationFormat>
  <Paragraphs>366</Paragraphs>
  <Slides>36</Slides>
  <Notes>20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36</vt:i4>
      </vt:variant>
    </vt:vector>
  </HeadingPairs>
  <TitlesOfParts>
    <vt:vector size="40" baseType="lpstr">
      <vt:lpstr>Courier New</vt:lpstr>
      <vt:lpstr>Wingdings</vt:lpstr>
      <vt:lpstr>Arial</vt:lpstr>
      <vt:lpstr>Standardformgivning</vt:lpstr>
      <vt:lpstr>Database Construction (and Usage)</vt:lpstr>
      <vt:lpstr>Summary – Modifications</vt:lpstr>
      <vt:lpstr>Insertions with queries</vt:lpstr>
      <vt:lpstr>Explicit attribute lists</vt:lpstr>
      <vt:lpstr>Quiz</vt:lpstr>
      <vt:lpstr>Default values</vt:lpstr>
      <vt:lpstr>Insertion with default values</vt:lpstr>
      <vt:lpstr>Quiz!</vt:lpstr>
      <vt:lpstr>Policies for updates and deletions</vt:lpstr>
      <vt:lpstr>Cascading</vt:lpstr>
      <vt:lpstr>Set NULL</vt:lpstr>
      <vt:lpstr>Quiz!</vt:lpstr>
      <vt:lpstr>Quiz!</vt:lpstr>
      <vt:lpstr>Single-attribute constraints</vt:lpstr>
      <vt:lpstr>Special case: NOT NULL</vt:lpstr>
      <vt:lpstr>Special case: REFERENCES</vt:lpstr>
      <vt:lpstr>Quiz!</vt:lpstr>
      <vt:lpstr>Constraints</vt:lpstr>
      <vt:lpstr>Quiz!</vt:lpstr>
      <vt:lpstr>Assertions</vt:lpstr>
      <vt:lpstr>Triggers</vt:lpstr>
      <vt:lpstr>Assertions as triggers</vt:lpstr>
      <vt:lpstr>Basic trigger structure</vt:lpstr>
      <vt:lpstr>Stored procedures</vt:lpstr>
      <vt:lpstr>Presentación de PowerPoint</vt:lpstr>
      <vt:lpstr>Presentación de PowerPoint</vt:lpstr>
      <vt:lpstr>Trigger events</vt:lpstr>
      <vt:lpstr>FOR EACH ROW</vt:lpstr>
      <vt:lpstr>Trigger Condition</vt:lpstr>
      <vt:lpstr>Example revisited</vt:lpstr>
      <vt:lpstr>Example revisited</vt:lpstr>
      <vt:lpstr>Recap on views</vt:lpstr>
      <vt:lpstr>Updating views</vt:lpstr>
      <vt:lpstr>Triggers on views</vt:lpstr>
      <vt:lpstr>Summary – Triggers</vt:lpstr>
      <vt:lpstr>Next time, Lecture 11</vt:lpstr>
    </vt:vector>
  </TitlesOfParts>
  <Company>barbar</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Construction (and Usage)</dc:title>
  <dc:creator>Niklas Broberg</dc:creator>
  <cp:lastModifiedBy>Pablo Picazo-Sanchez</cp:lastModifiedBy>
  <cp:revision>82</cp:revision>
  <cp:lastPrinted>2016-11-23T09:01:15Z</cp:lastPrinted>
  <dcterms:created xsi:type="dcterms:W3CDTF">2005-11-14T22:57:41Z</dcterms:created>
  <dcterms:modified xsi:type="dcterms:W3CDTF">2017-11-27T10:50:05Z</dcterms:modified>
</cp:coreProperties>
</file>