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2" r:id="rId3"/>
    <p:sldId id="317" r:id="rId4"/>
    <p:sldId id="292" r:id="rId5"/>
    <p:sldId id="293" r:id="rId6"/>
    <p:sldId id="294" r:id="rId7"/>
    <p:sldId id="295" r:id="rId8"/>
    <p:sldId id="318" r:id="rId9"/>
    <p:sldId id="299" r:id="rId10"/>
    <p:sldId id="298" r:id="rId11"/>
    <p:sldId id="300" r:id="rId12"/>
    <p:sldId id="302" r:id="rId13"/>
    <p:sldId id="339" r:id="rId14"/>
    <p:sldId id="340" r:id="rId15"/>
    <p:sldId id="341" r:id="rId16"/>
    <p:sldId id="342" r:id="rId17"/>
    <p:sldId id="345" r:id="rId18"/>
    <p:sldId id="343" r:id="rId19"/>
    <p:sldId id="353" r:id="rId20"/>
    <p:sldId id="326" r:id="rId21"/>
    <p:sldId id="344" r:id="rId22"/>
    <p:sldId id="346" r:id="rId23"/>
    <p:sldId id="333" r:id="rId24"/>
    <p:sldId id="331" r:id="rId25"/>
    <p:sldId id="328" r:id="rId26"/>
    <p:sldId id="347" r:id="rId27"/>
    <p:sldId id="338" r:id="rId28"/>
    <p:sldId id="351" r:id="rId29"/>
    <p:sldId id="350" r:id="rId30"/>
    <p:sldId id="311" r:id="rId31"/>
    <p:sldId id="349" r:id="rId32"/>
  </p:sldIdLst>
  <p:sldSz cx="9144000" cy="6858000" type="screen4x3"/>
  <p:notesSz cx="7099300" cy="10234613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33"/>
    <a:srgbClr val="CC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40" autoAdjust="0"/>
    <p:restoredTop sz="93054" autoAdjust="0"/>
  </p:normalViewPr>
  <p:slideViewPr>
    <p:cSldViewPr>
      <p:cViewPr>
        <p:scale>
          <a:sx n="120" d="100"/>
          <a:sy n="120" d="100"/>
        </p:scale>
        <p:origin x="3784" y="1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CC9048-9C0A-9E49-B52D-6446520B1D07}" type="slidenum">
              <a:rPr lang="en-AU" altLang="sv-SE"/>
              <a:pPr>
                <a:defRPr/>
              </a:pPr>
              <a:t>‹#›</a:t>
            </a:fld>
            <a:endParaRPr lang="en-AU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16ADE6-AC87-FD45-8A5B-EC60B43BEAFA}" type="slidenum">
              <a:rPr lang="en-AU" altLang="sv-SE"/>
              <a:pPr>
                <a:defRPr/>
              </a:pPr>
              <a:t>‹#›</a:t>
            </a:fld>
            <a:endParaRPr lang="en-AU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4664F59-E917-5D4E-AC9C-862034308567}" type="slidenum">
              <a:rPr lang="en-AU" altLang="en-US" sz="1300"/>
              <a:pPr>
                <a:spcBef>
                  <a:spcPct val="0"/>
                </a:spcBef>
              </a:pPr>
              <a:t>15</a:t>
            </a:fld>
            <a:endParaRPr lang="en-AU" altLang="en-US" sz="13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2007-11-23 (GK): getString and getInt take integer arguments.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2684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76074E7-B177-0D4B-9827-8A6410FCD266}" type="slidenum">
              <a:rPr lang="en-AU" altLang="en-US" sz="1300"/>
              <a:pPr>
                <a:spcBef>
                  <a:spcPct val="0"/>
                </a:spcBef>
              </a:pPr>
              <a:t>16</a:t>
            </a:fld>
            <a:endParaRPr lang="en-AU" altLang="en-US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2007-11-23 (GK): getString and getInt take integer arguments.</a:t>
            </a:r>
            <a:endParaRPr lang="en-AU" altLang="en-US"/>
          </a:p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2113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5B22EBE-223F-D044-B634-1F9EEFBACDEF}" type="slidenum">
              <a:rPr lang="en-AU" altLang="en-US" sz="1300"/>
              <a:pPr>
                <a:spcBef>
                  <a:spcPct val="0"/>
                </a:spcBef>
              </a:pPr>
              <a:t>17</a:t>
            </a:fld>
            <a:endParaRPr lang="en-AU" altLang="en-US" sz="13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2007-11-14 (GK): I DISAGREE WTH THE POINTS ABOUT THE AMOUNTS OF DATA TRANSFERRED.</a:t>
            </a:r>
          </a:p>
          <a:p>
            <a:pPr eaLnBrk="1" hangingPunct="1"/>
            <a:r>
              <a:rPr lang="en-US" altLang="en-US"/>
              <a:t>2007-11-23 (GK): I have removed the points about the quantity of data transferred. Added sub-points about sending many queries to the DBMS. Following slide removed.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2751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5B22EBE-223F-D044-B634-1F9EEFBACDEF}" type="slidenum">
              <a:rPr lang="en-AU" altLang="en-US" sz="1300"/>
              <a:pPr>
                <a:spcBef>
                  <a:spcPct val="0"/>
                </a:spcBef>
              </a:pPr>
              <a:t>18</a:t>
            </a:fld>
            <a:endParaRPr lang="en-AU" altLang="en-US" sz="13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16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FA11599-AABC-504B-88E9-E710CEB24535}" type="slidenum">
              <a:rPr lang="en-AU" altLang="en-US" sz="1300"/>
              <a:pPr>
                <a:spcBef>
                  <a:spcPct val="0"/>
                </a:spcBef>
              </a:pPr>
              <a:t>30</a:t>
            </a:fld>
            <a:endParaRPr lang="en-AU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0C069-5FA1-4B43-856F-33C590488E59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756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9DE1D-41F5-7440-BDB7-5BC9A6FDEECF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6104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5CDA9-CD48-0745-82C2-D3BCB5F8014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142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7E42C-435D-A347-B19E-DAAF0840D618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62630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38E99-2976-2F42-B330-85EA2C018805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42896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FC21F-561A-3143-BF32-865013567863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30356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02102-6221-BF45-B0DF-6488A603A479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3161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525BD-BDC4-574C-BAB7-C60F681091FB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05971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A611D-F590-0246-A24C-A9A936E49B81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5212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6799-747B-CB43-8189-7E926D84C740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84968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D505C-EE1E-834E-831C-49AD26859F11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70462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3F6A41-BEF9-474D-8C9F-7C88B4A32507}" type="slidenum">
              <a:rPr lang="sv-SE" altLang="sv-SE"/>
              <a:pPr>
                <a:defRPr/>
              </a:pPr>
              <a:t>‹#›</a:t>
            </a:fld>
            <a:endParaRPr lang="sv-SE" alt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qlmap.org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redtiger.labs.overthewire.org/" TargetMode="External"/><Relationship Id="rId4" Type="http://schemas.openxmlformats.org/officeDocument/2006/relationships/hyperlink" Target="http://overthewire.org/wargames/natas/" TargetMode="External"/><Relationship Id="rId5" Type="http://schemas.openxmlformats.org/officeDocument/2006/relationships/hyperlink" Target="https://chalmersctf.s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ql.haxx.b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Database </a:t>
            </a:r>
            <a:r>
              <a:rPr lang="sv-SE" altLang="en-US">
                <a:solidFill>
                  <a:srgbClr val="FFCC00"/>
                </a:solidFill>
              </a:rPr>
              <a:t>Applications</a:t>
            </a:r>
            <a:endParaRPr lang="sv-SE" altLang="en-US">
              <a:solidFill>
                <a:srgbClr val="FF9933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sv-SE" altLang="en-US" dirty="0" smtClean="0"/>
              <a:t>JDBC</a:t>
            </a:r>
          </a:p>
          <a:p>
            <a:pPr eaLnBrk="1" hangingPunct="1"/>
            <a:r>
              <a:rPr lang="sv-SE" altLang="en-US" dirty="0" smtClean="0"/>
              <a:t>SQL </a:t>
            </a:r>
            <a:r>
              <a:rPr lang="sv-SE" altLang="en-US" dirty="0" err="1" smtClean="0"/>
              <a:t>Injection</a:t>
            </a:r>
            <a:endParaRPr lang="sv-SE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Executing queries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The method </a:t>
            </a:r>
            <a:r>
              <a:rPr lang="sv-SE" altLang="en-US" b="1">
                <a:latin typeface="Courier New" charset="0"/>
              </a:rPr>
              <a:t>executeQuery</a:t>
            </a:r>
            <a:r>
              <a:rPr lang="sv-SE" altLang="en-US"/>
              <a:t> will run a query against the database, producing a set of rows as its result.</a:t>
            </a:r>
          </a:p>
          <a:p>
            <a:pPr eaLnBrk="1" hangingPunct="1"/>
            <a:r>
              <a:rPr lang="sv-SE" altLang="en-US"/>
              <a:t>A ResultSet object represents an interface to this resulting set of rows.</a:t>
            </a:r>
          </a:p>
          <a:p>
            <a:pPr lvl="1" eaLnBrk="1" hangingPunct="1"/>
            <a:r>
              <a:rPr lang="sv-SE" altLang="en-US"/>
              <a:t>Note that the </a:t>
            </a:r>
            <a:r>
              <a:rPr lang="sv-SE" altLang="en-US" b="1">
                <a:latin typeface="Courier New" charset="0"/>
              </a:rPr>
              <a:t>ResultSet</a:t>
            </a:r>
            <a:r>
              <a:rPr lang="sv-SE" altLang="en-US"/>
              <a:t> object is not the set of rows itself – it just allows us to access the set of rows that is the result of a query on some </a:t>
            </a:r>
            <a:r>
              <a:rPr lang="sv-SE" altLang="en-US" b="1">
                <a:latin typeface="Courier New" charset="0"/>
              </a:rPr>
              <a:t>Statement</a:t>
            </a:r>
            <a:r>
              <a:rPr lang="sv-SE" altLang="en-US"/>
              <a:t> object.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ResultSet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 sz="2800" dirty="0"/>
              <a:t>A </a:t>
            </a:r>
            <a:r>
              <a:rPr lang="sv-SE" altLang="en-US" sz="2800" dirty="0" err="1"/>
              <a:t>ResultSet</a:t>
            </a:r>
            <a:r>
              <a:rPr lang="sv-SE" altLang="en-US" sz="2800" dirty="0"/>
              <a:t> </a:t>
            </a:r>
            <a:r>
              <a:rPr lang="sv-SE" altLang="en-US" sz="2800" dirty="0" err="1" smtClean="0"/>
              <a:t>holds</a:t>
            </a:r>
            <a:r>
              <a:rPr lang="sv-SE" altLang="en-US" sz="2800" dirty="0" smtClean="0"/>
              <a:t> </a:t>
            </a:r>
            <a:r>
              <a:rPr lang="sv-SE" altLang="en-US" sz="2800" dirty="0" err="1" smtClean="0"/>
              <a:t>result</a:t>
            </a:r>
            <a:r>
              <a:rPr lang="sv-SE" altLang="en-US" sz="2800" dirty="0" smtClean="0"/>
              <a:t> </a:t>
            </a:r>
            <a:r>
              <a:rPr lang="sv-SE" altLang="en-US" sz="2800" dirty="0" err="1" smtClean="0"/>
              <a:t>of</a:t>
            </a:r>
            <a:r>
              <a:rPr lang="sv-SE" altLang="en-US" sz="2800" dirty="0" smtClean="0"/>
              <a:t> an SQL </a:t>
            </a:r>
            <a:r>
              <a:rPr lang="sv-SE" altLang="en-US" sz="2800" dirty="0" err="1" smtClean="0"/>
              <a:t>query</a:t>
            </a:r>
            <a:r>
              <a:rPr lang="sv-SE" altLang="en-US" sz="2800" dirty="0" smtClean="0"/>
              <a:t>.</a:t>
            </a:r>
            <a:endParaRPr lang="sv-SE" altLang="en-US" sz="2800" dirty="0"/>
          </a:p>
          <a:p>
            <a:pPr lvl="1" eaLnBrk="1" hangingPunct="1"/>
            <a:r>
              <a:rPr lang="sv-SE" altLang="en-US" sz="2400" b="1" dirty="0" err="1">
                <a:latin typeface="Courier New" charset="0"/>
              </a:rPr>
              <a:t>boolean</a:t>
            </a:r>
            <a:r>
              <a:rPr lang="sv-SE" altLang="en-US" sz="2400" b="1" dirty="0">
                <a:latin typeface="Courier New" charset="0"/>
              </a:rPr>
              <a:t> </a:t>
            </a:r>
            <a:r>
              <a:rPr lang="sv-SE" altLang="en-US" sz="2400" b="1" dirty="0" err="1">
                <a:latin typeface="Courier New" charset="0"/>
              </a:rPr>
              <a:t>next</a:t>
            </a:r>
            <a:r>
              <a:rPr lang="sv-SE" altLang="en-US" sz="2400" b="1" dirty="0">
                <a:latin typeface="Courier New" charset="0"/>
              </a:rPr>
              <a:t>()</a:t>
            </a:r>
          </a:p>
          <a:p>
            <a:pPr lvl="2" eaLnBrk="1" hangingPunct="1"/>
            <a:r>
              <a:rPr lang="sv-SE" altLang="en-US" sz="2000" dirty="0" err="1"/>
              <a:t>Advances</a:t>
            </a:r>
            <a:r>
              <a:rPr lang="sv-SE" altLang="en-US" sz="2000" dirty="0"/>
              <a:t> the ”cursor” to the </a:t>
            </a:r>
            <a:r>
              <a:rPr lang="sv-SE" altLang="en-US" sz="2000" dirty="0" err="1"/>
              <a:t>next</a:t>
            </a:r>
            <a:r>
              <a:rPr lang="sv-SE" altLang="en-US" sz="2000" dirty="0"/>
              <a:t> </a:t>
            </a:r>
            <a:r>
              <a:rPr lang="sv-SE" altLang="en-US" sz="2000" dirty="0" err="1"/>
              <a:t>row</a:t>
            </a:r>
            <a:r>
              <a:rPr lang="sv-SE" altLang="en-US" sz="2000" dirty="0"/>
              <a:t> in the set, </a:t>
            </a:r>
            <a:r>
              <a:rPr lang="sv-SE" altLang="en-US" sz="2000" dirty="0" err="1"/>
              <a:t>returning</a:t>
            </a:r>
            <a:r>
              <a:rPr lang="sv-SE" altLang="en-US" sz="2000" dirty="0"/>
              <a:t> </a:t>
            </a:r>
            <a:r>
              <a:rPr lang="sv-SE" altLang="en-US" sz="2000" dirty="0" err="1"/>
              <a:t>false</a:t>
            </a:r>
            <a:r>
              <a:rPr lang="sv-SE" altLang="en-US" sz="2000" dirty="0"/>
              <a:t> </a:t>
            </a:r>
            <a:r>
              <a:rPr lang="sv-SE" altLang="en-US" sz="2000" dirty="0" err="1"/>
              <a:t>if</a:t>
            </a:r>
            <a:r>
              <a:rPr lang="sv-SE" altLang="en-US" sz="2000" dirty="0"/>
              <a:t> no </a:t>
            </a:r>
            <a:r>
              <a:rPr lang="sv-SE" altLang="en-US" sz="2000" dirty="0" err="1"/>
              <a:t>such</a:t>
            </a:r>
            <a:r>
              <a:rPr lang="sv-SE" altLang="en-US" sz="2000" dirty="0"/>
              <a:t> </a:t>
            </a:r>
            <a:r>
              <a:rPr lang="sv-SE" altLang="en-US" sz="2000" dirty="0" err="1"/>
              <a:t>rows</a:t>
            </a:r>
            <a:r>
              <a:rPr lang="sv-SE" altLang="en-US" sz="2000" dirty="0"/>
              <a:t> </a:t>
            </a:r>
            <a:r>
              <a:rPr lang="sv-SE" altLang="en-US" sz="2000" dirty="0" err="1"/>
              <a:t>exists</a:t>
            </a:r>
            <a:r>
              <a:rPr lang="sv-SE" altLang="en-US" sz="2000" dirty="0"/>
              <a:t>, </a:t>
            </a:r>
            <a:r>
              <a:rPr lang="sv-SE" altLang="en-US" sz="2000" dirty="0" err="1"/>
              <a:t>true</a:t>
            </a:r>
            <a:r>
              <a:rPr lang="sv-SE" altLang="en-US" sz="2000" dirty="0"/>
              <a:t> </a:t>
            </a:r>
            <a:r>
              <a:rPr lang="sv-SE" altLang="en-US" sz="2000" dirty="0" err="1"/>
              <a:t>otherwise</a:t>
            </a:r>
            <a:r>
              <a:rPr lang="sv-SE" altLang="en-US" sz="2000" dirty="0"/>
              <a:t>.</a:t>
            </a:r>
          </a:p>
          <a:p>
            <a:pPr lvl="1" eaLnBrk="1" hangingPunct="1"/>
            <a:r>
              <a:rPr lang="sv-SE" altLang="en-US" sz="2400" b="1" dirty="0">
                <a:latin typeface="Courier New" charset="0"/>
              </a:rPr>
              <a:t>X </a:t>
            </a:r>
            <a:r>
              <a:rPr lang="sv-SE" altLang="en-US" sz="2400" b="1" dirty="0" err="1">
                <a:latin typeface="Courier New" charset="0"/>
              </a:rPr>
              <a:t>getX</a:t>
            </a:r>
            <a:r>
              <a:rPr lang="sv-SE" altLang="en-US" sz="2400" b="1" dirty="0">
                <a:latin typeface="Courier New" charset="0"/>
              </a:rPr>
              <a:t>(i)</a:t>
            </a:r>
          </a:p>
          <a:p>
            <a:pPr lvl="2" eaLnBrk="1" hangingPunct="1"/>
            <a:r>
              <a:rPr lang="sv-SE" altLang="en-US" sz="2000" b="1" dirty="0">
                <a:latin typeface="Courier New" charset="0"/>
              </a:rPr>
              <a:t>X</a:t>
            </a:r>
            <a:r>
              <a:rPr lang="sv-SE" altLang="en-US" sz="2000" dirty="0"/>
              <a:t> is </a:t>
            </a:r>
            <a:r>
              <a:rPr lang="sv-SE" altLang="en-US" sz="2000" dirty="0" err="1"/>
              <a:t>some</a:t>
            </a:r>
            <a:r>
              <a:rPr lang="sv-SE" altLang="en-US" sz="2000" dirty="0"/>
              <a:t> </a:t>
            </a:r>
            <a:r>
              <a:rPr lang="sv-SE" altLang="en-US" sz="2000" dirty="0" err="1"/>
              <a:t>type</a:t>
            </a:r>
            <a:r>
              <a:rPr lang="sv-SE" altLang="en-US" sz="2000" dirty="0"/>
              <a:t>, and </a:t>
            </a:r>
            <a:r>
              <a:rPr lang="sv-SE" altLang="en-US" sz="2000" b="1" dirty="0">
                <a:latin typeface="Courier New" charset="0"/>
              </a:rPr>
              <a:t>i</a:t>
            </a:r>
            <a:r>
              <a:rPr lang="sv-SE" altLang="en-US" sz="2000" dirty="0"/>
              <a:t> is a </a:t>
            </a:r>
            <a:r>
              <a:rPr lang="sv-SE" altLang="en-US" sz="2000" dirty="0" err="1"/>
              <a:t>column</a:t>
            </a:r>
            <a:r>
              <a:rPr lang="sv-SE" altLang="en-US" sz="2000" dirty="0"/>
              <a:t> </a:t>
            </a:r>
            <a:r>
              <a:rPr lang="sv-SE" altLang="en-US" sz="2000" dirty="0" err="1"/>
              <a:t>number</a:t>
            </a:r>
            <a:r>
              <a:rPr lang="sv-SE" altLang="en-US" sz="2000" dirty="0"/>
              <a:t> (index from 1).</a:t>
            </a:r>
          </a:p>
          <a:p>
            <a:pPr lvl="2" eaLnBrk="1" hangingPunct="1"/>
            <a:r>
              <a:rPr lang="sv-SE" altLang="en-US" sz="2000" dirty="0" err="1"/>
              <a:t>Example</a:t>
            </a:r>
            <a:r>
              <a:rPr lang="sv-SE" altLang="en-US" sz="2000" dirty="0"/>
              <a:t>: </a:t>
            </a:r>
            <a:r>
              <a:rPr lang="sv-SE" altLang="en-US" sz="2000" b="1" dirty="0">
                <a:latin typeface="Courier New" charset="0"/>
              </a:rPr>
              <a:t/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>
                <a:latin typeface="Courier New" charset="0"/>
              </a:rPr>
              <a:t/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dirty="0"/>
              <a:t> </a:t>
            </a:r>
            <a:r>
              <a:rPr lang="sv-SE" altLang="en-US" sz="2000" dirty="0" err="1"/>
              <a:t>returns</a:t>
            </a:r>
            <a:r>
              <a:rPr lang="sv-SE" altLang="en-US" sz="2000" dirty="0"/>
              <a:t> the </a:t>
            </a:r>
            <a:r>
              <a:rPr lang="sv-SE" altLang="en-US" sz="2000" dirty="0" err="1"/>
              <a:t>integer</a:t>
            </a:r>
            <a:r>
              <a:rPr lang="sv-SE" altLang="en-US" sz="2000" dirty="0"/>
              <a:t> </a:t>
            </a:r>
            <a:r>
              <a:rPr lang="sv-SE" altLang="en-US" sz="2000" dirty="0" err="1"/>
              <a:t>value</a:t>
            </a:r>
            <a:r>
              <a:rPr lang="sv-SE" altLang="en-US" sz="2000" dirty="0"/>
              <a:t> </a:t>
            </a:r>
            <a:r>
              <a:rPr lang="sv-SE" altLang="en-US" sz="2000" dirty="0" err="1"/>
              <a:t>of</a:t>
            </a:r>
            <a:r>
              <a:rPr lang="sv-SE" altLang="en-US" sz="2000" dirty="0"/>
              <a:t> the </a:t>
            </a:r>
            <a:r>
              <a:rPr lang="sv-SE" altLang="en-US" sz="2000" dirty="0" err="1"/>
              <a:t>first</a:t>
            </a:r>
            <a:r>
              <a:rPr lang="sv-SE" altLang="en-US" sz="2000" dirty="0"/>
              <a:t> </a:t>
            </a:r>
            <a:r>
              <a:rPr lang="sv-SE" altLang="en-US" sz="2000" dirty="0" err="1"/>
              <a:t>column</a:t>
            </a:r>
            <a:r>
              <a:rPr lang="sv-SE" altLang="en-US" sz="2000" dirty="0"/>
              <a:t> </a:t>
            </a:r>
            <a:r>
              <a:rPr lang="sv-SE" altLang="en-US" sz="2000" dirty="0" err="1"/>
              <a:t>of</a:t>
            </a:r>
            <a:r>
              <a:rPr lang="sv-SE" altLang="en-US" sz="2000" dirty="0"/>
              <a:t> the </a:t>
            </a:r>
            <a:r>
              <a:rPr lang="sv-SE" altLang="en-US" sz="2000" dirty="0" err="1"/>
              <a:t>current</a:t>
            </a:r>
            <a:r>
              <a:rPr lang="sv-SE" altLang="en-US" sz="2000" dirty="0"/>
              <a:t/>
            </a:r>
            <a:br>
              <a:rPr lang="sv-SE" altLang="en-US" sz="2000" dirty="0"/>
            </a:br>
            <a:r>
              <a:rPr lang="sv-SE" altLang="en-US" sz="2000" dirty="0"/>
              <a:t> </a:t>
            </a:r>
            <a:r>
              <a:rPr lang="sv-SE" altLang="en-US" sz="2000" dirty="0" err="1"/>
              <a:t>row</a:t>
            </a:r>
            <a:r>
              <a:rPr lang="sv-SE" altLang="en-US" sz="2000" dirty="0"/>
              <a:t> in the </a:t>
            </a:r>
            <a:r>
              <a:rPr lang="sv-SE" altLang="en-US" sz="2000" dirty="0" err="1"/>
              <a:t>result</a:t>
            </a:r>
            <a:r>
              <a:rPr lang="sv-SE" altLang="en-US" sz="2000" dirty="0"/>
              <a:t> set </a:t>
            </a:r>
            <a:r>
              <a:rPr lang="sv-SE" altLang="en-US" sz="2000" b="1" dirty="0" err="1">
                <a:latin typeface="Courier New" charset="0"/>
              </a:rPr>
              <a:t>rs</a:t>
            </a:r>
            <a:r>
              <a:rPr lang="sv-SE" altLang="en-US" sz="2000" dirty="0"/>
              <a:t>.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987675" y="4149080"/>
            <a:ext cx="20224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000" b="1">
                <a:latin typeface="Courier New" charset="0"/>
              </a:rPr>
              <a:t>rs.getInt(1)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ResultSet is not a result set!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altLang="en-US" dirty="0" err="1"/>
              <a:t>Remember</a:t>
            </a:r>
            <a:r>
              <a:rPr lang="sv-SE" altLang="en-US" dirty="0"/>
              <a:t> a </a:t>
            </a:r>
            <a:r>
              <a:rPr lang="sv-SE" altLang="en-US" b="1" dirty="0" err="1">
                <a:latin typeface="Courier New" charset="0"/>
              </a:rPr>
              <a:t>ResultSet</a:t>
            </a:r>
            <a:r>
              <a:rPr lang="sv-SE" altLang="en-US" dirty="0"/>
              <a:t> is </a:t>
            </a:r>
            <a:r>
              <a:rPr lang="sv-SE" altLang="en-US" dirty="0" err="1"/>
              <a:t>more</a:t>
            </a:r>
            <a:r>
              <a:rPr lang="sv-SE" altLang="en-US" dirty="0"/>
              <a:t> like a cursor </a:t>
            </a:r>
            <a:r>
              <a:rPr lang="sv-SE" altLang="en-US" dirty="0" err="1"/>
              <a:t>than</a:t>
            </a:r>
            <a:r>
              <a:rPr lang="sv-SE" altLang="en-US" dirty="0"/>
              <a:t> an </a:t>
            </a:r>
            <a:r>
              <a:rPr lang="sv-SE" altLang="en-US" dirty="0" err="1"/>
              <a:t>actual</a:t>
            </a:r>
            <a:r>
              <a:rPr lang="sv-SE" altLang="en-US" dirty="0"/>
              <a:t> set – it is an interface to the </a:t>
            </a:r>
            <a:r>
              <a:rPr lang="sv-SE" altLang="en-US" dirty="0" err="1"/>
              <a:t>rows</a:t>
            </a:r>
            <a:r>
              <a:rPr lang="sv-SE" altLang="en-US" dirty="0"/>
              <a:t> in the </a:t>
            </a:r>
            <a:r>
              <a:rPr lang="sv-SE" altLang="en-US" dirty="0" err="1"/>
              <a:t>actual</a:t>
            </a:r>
            <a:r>
              <a:rPr lang="sv-SE" altLang="en-US" dirty="0"/>
              <a:t> </a:t>
            </a:r>
            <a:r>
              <a:rPr lang="sv-SE" altLang="en-US" dirty="0" err="1"/>
              <a:t>result</a:t>
            </a:r>
            <a:r>
              <a:rPr lang="sv-SE" altLang="en-US" dirty="0"/>
              <a:t> set.</a:t>
            </a:r>
          </a:p>
          <a:p>
            <a:pPr eaLnBrk="1" hangingPunct="1">
              <a:lnSpc>
                <a:spcPct val="90000"/>
              </a:lnSpc>
            </a:pPr>
            <a:r>
              <a:rPr lang="sv-SE" altLang="en-US" dirty="0"/>
              <a:t>A </a:t>
            </a:r>
            <a:r>
              <a:rPr lang="sv-SE" altLang="en-US" b="1" dirty="0">
                <a:latin typeface="Courier New" charset="0"/>
              </a:rPr>
              <a:t>Statement</a:t>
            </a:r>
            <a:r>
              <a:rPr lang="sv-SE" altLang="en-US" dirty="0"/>
              <a:t> </a:t>
            </a:r>
            <a:r>
              <a:rPr lang="sv-SE" altLang="en-US" dirty="0" err="1"/>
              <a:t>object</a:t>
            </a:r>
            <a:r>
              <a:rPr lang="sv-SE" altLang="en-US" dirty="0"/>
              <a:t> </a:t>
            </a:r>
            <a:r>
              <a:rPr lang="sv-SE" altLang="en-US" dirty="0" err="1"/>
              <a:t>can</a:t>
            </a:r>
            <a:r>
              <a:rPr lang="sv-SE" altLang="en-US" dirty="0"/>
              <a:t> </a:t>
            </a:r>
            <a:r>
              <a:rPr lang="sv-SE" altLang="en-US" dirty="0" err="1"/>
              <a:t>have</a:t>
            </a:r>
            <a:r>
              <a:rPr lang="sv-SE" altLang="en-US" dirty="0"/>
              <a:t> </a:t>
            </a:r>
            <a:r>
              <a:rPr lang="sv-SE" altLang="en-US" dirty="0" err="1"/>
              <a:t>one</a:t>
            </a:r>
            <a:r>
              <a:rPr lang="sv-SE" altLang="en-US" dirty="0"/>
              <a:t> </a:t>
            </a:r>
            <a:r>
              <a:rPr lang="sv-SE" altLang="en-US" dirty="0" err="1"/>
              <a:t>result</a:t>
            </a:r>
            <a:r>
              <a:rPr lang="sv-SE" altLang="en-US" dirty="0"/>
              <a:t> at a </a:t>
            </a:r>
            <a:r>
              <a:rPr lang="sv-SE" altLang="en-US" dirty="0" err="1"/>
              <a:t>time</a:t>
            </a:r>
            <a:r>
              <a:rPr lang="sv-SE" altLang="en-US" dirty="0"/>
              <a:t>. If the same </a:t>
            </a:r>
            <a:r>
              <a:rPr lang="sv-SE" altLang="en-US" b="1" dirty="0">
                <a:latin typeface="Courier New" charset="0"/>
              </a:rPr>
              <a:t>Statement</a:t>
            </a:r>
            <a:r>
              <a:rPr lang="sv-SE" altLang="en-US" dirty="0"/>
              <a:t> is </a:t>
            </a:r>
            <a:r>
              <a:rPr lang="sv-SE" altLang="en-US" dirty="0" err="1"/>
              <a:t>used</a:t>
            </a:r>
            <a:r>
              <a:rPr lang="sv-SE" altLang="en-US" dirty="0"/>
              <a:t> </a:t>
            </a:r>
            <a:r>
              <a:rPr lang="sv-SE" altLang="en-US" dirty="0" err="1"/>
              <a:t>again</a:t>
            </a:r>
            <a:r>
              <a:rPr lang="sv-SE" altLang="en-US" dirty="0"/>
              <a:t> for a new </a:t>
            </a:r>
            <a:r>
              <a:rPr lang="sv-SE" altLang="en-US" dirty="0" err="1"/>
              <a:t>query</a:t>
            </a:r>
            <a:r>
              <a:rPr lang="sv-SE" altLang="en-US" dirty="0"/>
              <a:t>, </a:t>
            </a:r>
            <a:r>
              <a:rPr lang="sv-SE" altLang="en-US" dirty="0" err="1"/>
              <a:t>any</a:t>
            </a:r>
            <a:r>
              <a:rPr lang="sv-SE" altLang="en-US" dirty="0"/>
              <a:t> </a:t>
            </a:r>
            <a:r>
              <a:rPr lang="sv-SE" altLang="en-US" dirty="0" err="1"/>
              <a:t>previous</a:t>
            </a:r>
            <a:r>
              <a:rPr lang="sv-SE" altLang="en-US" dirty="0"/>
              <a:t> </a:t>
            </a:r>
            <a:r>
              <a:rPr lang="sv-SE" altLang="en-US" b="1" dirty="0" err="1">
                <a:latin typeface="Courier New" charset="0"/>
              </a:rPr>
              <a:t>ResultSet</a:t>
            </a:r>
            <a:r>
              <a:rPr lang="sv-SE" altLang="en-US" dirty="0"/>
              <a:t> for </a:t>
            </a:r>
            <a:r>
              <a:rPr lang="sv-SE" altLang="en-US" dirty="0" err="1"/>
              <a:t>that</a:t>
            </a:r>
            <a:r>
              <a:rPr lang="sv-SE" altLang="en-US" dirty="0"/>
              <a:t> </a:t>
            </a:r>
            <a:r>
              <a:rPr lang="sv-SE" altLang="en-US" b="1" dirty="0">
                <a:latin typeface="Courier New" charset="0"/>
              </a:rPr>
              <a:t>Statement</a:t>
            </a:r>
            <a:r>
              <a:rPr lang="sv-SE" altLang="en-US" dirty="0"/>
              <a:t> </a:t>
            </a:r>
            <a:r>
              <a:rPr lang="sv-SE" altLang="en-US" dirty="0" err="1"/>
              <a:t>will</a:t>
            </a:r>
            <a:r>
              <a:rPr lang="sv-SE" altLang="en-US" dirty="0"/>
              <a:t> no </a:t>
            </a:r>
            <a:r>
              <a:rPr lang="sv-SE" altLang="en-US" dirty="0" err="1"/>
              <a:t>longer</a:t>
            </a:r>
            <a:r>
              <a:rPr lang="sv-SE" altLang="en-US" dirty="0"/>
              <a:t> </a:t>
            </a:r>
            <a:r>
              <a:rPr lang="sv-SE" altLang="en-US" dirty="0" err="1"/>
              <a:t>work</a:t>
            </a:r>
            <a:r>
              <a:rPr lang="sv-SE" altLang="en-US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Quiz!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506888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sv-SE" altLang="en-US" sz="2800"/>
              <a:t>What will the result be?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84213" y="1844675"/>
            <a:ext cx="7704137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>
                <a:latin typeface="Courier New" charset="0"/>
              </a:rPr>
              <a:t>Statement myStmt = myCon.createStatement();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ResultSet rs = 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myStmt.executeQuery(”SELECT * FROM Courses”);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while (rs.next()) {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String code = rs.getString(1);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String name = rs.getString(2);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System.out.println(name + ” (” + code + ”)”);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ResultSet rs2 = myStmt.executeQuery(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”SELECT teacher FROM GivenCourses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”WHERE course = ’” + code + ”’”);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while (rs2.next())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System.out.println(” ” + rs2.getString(1));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}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476375" y="5300663"/>
            <a:ext cx="6192838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/>
              <a:t>Due to overuse of the same </a:t>
            </a:r>
            <a:r>
              <a:rPr lang="sv-SE" altLang="en-US" sz="1800" b="1">
                <a:latin typeface="Courier New" charset="0"/>
              </a:rPr>
              <a:t>Statement</a:t>
            </a:r>
            <a:r>
              <a:rPr lang="sv-SE" altLang="en-US" sz="1800"/>
              <a:t>, only the first course will be printed, with teachers. After the second query is executed, </a:t>
            </a:r>
            <a:r>
              <a:rPr lang="sv-SE" altLang="en-US" sz="1800" b="1">
                <a:latin typeface="Courier New" charset="0"/>
              </a:rPr>
              <a:t>rs.next()</a:t>
            </a:r>
            <a:r>
              <a:rPr lang="sv-SE" altLang="en-US" sz="1800"/>
              <a:t> will return false.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7308106" y="3181254"/>
            <a:ext cx="1296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Open Sans" charset="0"/>
              </a:rPr>
              <a:t>☠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Open Sans" charset="0"/>
              </a:rPr>
              <a:t>SQLi</a:t>
            </a:r>
            <a:r>
              <a:rPr lang="en-US" sz="2800" b="1" dirty="0" smtClean="0">
                <a:solidFill>
                  <a:srgbClr val="FF0000"/>
                </a:solidFill>
                <a:latin typeface="Open Sans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1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Two approaches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 sz="2800"/>
              <a:t>If we need information from more than one table, there are two different programming patterns for doing so:</a:t>
            </a:r>
          </a:p>
          <a:p>
            <a:pPr lvl="1" eaLnBrk="1" hangingPunct="1"/>
            <a:r>
              <a:rPr lang="sv-SE" altLang="en-US" sz="2400"/>
              <a:t>Joining tables in SQL</a:t>
            </a:r>
          </a:p>
          <a:p>
            <a:pPr lvl="2" eaLnBrk="1" hangingPunct="1"/>
            <a:r>
              <a:rPr lang="sv-SE" altLang="en-US" sz="2000"/>
              <a:t>Join all the tables that we want the information from in a single query (like we would in SQL), get one large result set back, and use a ResultSet to iterate through this data.</a:t>
            </a:r>
          </a:p>
          <a:p>
            <a:pPr lvl="1" eaLnBrk="1" hangingPunct="1"/>
            <a:r>
              <a:rPr lang="sv-SE" altLang="en-US" sz="2400"/>
              <a:t>Use nested queries in Java</a:t>
            </a:r>
          </a:p>
          <a:p>
            <a:pPr lvl="2" eaLnBrk="1" hangingPunct="1"/>
            <a:r>
              <a:rPr lang="sv-SE" altLang="en-US" sz="2000"/>
              <a:t>Do a simple query on a single table, iterate through the result, and for each resulting row issue a new query to the database (like in the example on the previous page, but without the error).</a:t>
            </a:r>
          </a:p>
        </p:txBody>
      </p:sp>
    </p:spTree>
    <p:extLst>
      <p:ext uri="{BB962C8B-B14F-4D97-AF65-F5344CB8AC3E}">
        <p14:creationId xmlns:p14="http://schemas.microsoft.com/office/powerpoint/2010/main" val="17478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86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v-SE" altLang="en-US" sz="2800"/>
              <a:t>Example: Joining in SQL</a:t>
            </a: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684213" y="1268413"/>
            <a:ext cx="7704137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>
                <a:latin typeface="Courier New" charset="0"/>
              </a:rPr>
              <a:t>Statement myStmt = myCon.createStatement();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ResultSet rs = 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myStmt.executeQuery(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”SELECT code, name, period, teacher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”FROM Courses, GivenCourses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”WHERE code = course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”ORDER BY code, period”);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/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String currentCourse, course;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while (rs.next()) {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course = rs.getString(1);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if (!course.equals(currentCourse))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System.out.println(rs.getString(2));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System.out.println(”  Period ” + rs.getInt(3)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			 ”: ” + rs.getString(4));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currentCourse = course;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}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5508625" y="2924175"/>
            <a:ext cx="3167063" cy="1008063"/>
          </a:xfrm>
          <a:prstGeom prst="wedgeRectCallout">
            <a:avLst>
              <a:gd name="adj1" fmla="val -56116"/>
              <a:gd name="adj2" fmla="val 799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Compare with previous row to see if this is a new course. If it is, print its name.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971550" y="4365625"/>
            <a:ext cx="6337300" cy="503238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2521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  <p:bldP spid="5120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86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v-SE" altLang="en-US" sz="2800"/>
              <a:t>Example: Using nested queries in Java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8785225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>
                <a:latin typeface="Courier New" charset="0"/>
              </a:rPr>
              <a:t>Statement cStmt = myCon.createStatement();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Statement gcStmt = myCon.createStatement();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ResultSet courses = cStmt.executeQuery(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”SELECT code, name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”FROM Courses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”ORDER BY code”);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/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while (courses.next()) {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String course = courses.getString(1); 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System.out.println(courses.getString(2));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ResultSet gcourses = gcStmt.executeQuery(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  ”SELECT period, teacher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  ”FROM GivenCourses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  ”WHERE course = ’” + course + ”’ ”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  ”ORDER BY period”);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while (gcourses.next()) {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 System.out.println(”  Period ” + gcourses.getInt(1) +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			   ”: ” + gcourses.getString(2));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}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}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7019925" y="4005263"/>
            <a:ext cx="1943100" cy="1511300"/>
          </a:xfrm>
          <a:prstGeom prst="wedgeRectCallout">
            <a:avLst>
              <a:gd name="adj1" fmla="val -78676"/>
              <a:gd name="adj2" fmla="val -22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Find the given courses for each course separately with an inner query.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755650" y="4221163"/>
            <a:ext cx="5616575" cy="1079500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" name="Rectangle 5"/>
          <p:cNvSpPr/>
          <p:nvPr/>
        </p:nvSpPr>
        <p:spPr>
          <a:xfrm>
            <a:off x="7308304" y="1148747"/>
            <a:ext cx="1296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Open Sans" charset="0"/>
              </a:rPr>
              <a:t>☠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Open Sans" charset="0"/>
              </a:rPr>
              <a:t>SQLi</a:t>
            </a:r>
            <a:r>
              <a:rPr lang="en-US" sz="2800" b="1" dirty="0" smtClean="0">
                <a:solidFill>
                  <a:srgbClr val="FF0000"/>
                </a:solidFill>
                <a:latin typeface="Open Sans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Comparison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111750"/>
          </a:xfrm>
        </p:spPr>
        <p:txBody>
          <a:bodyPr/>
          <a:lstStyle/>
          <a:p>
            <a:pPr eaLnBrk="1" hangingPunct="1"/>
            <a:r>
              <a:rPr lang="sv-SE" altLang="en-US" sz="2800"/>
              <a:t>Joining in SQL</a:t>
            </a:r>
          </a:p>
          <a:p>
            <a:pPr lvl="1" eaLnBrk="1" hangingPunct="1"/>
            <a:r>
              <a:rPr lang="sv-SE" altLang="en-US" sz="2400"/>
              <a:t>Requires only a single query.</a:t>
            </a:r>
          </a:p>
          <a:p>
            <a:pPr lvl="1" eaLnBrk="1" hangingPunct="1"/>
            <a:r>
              <a:rPr lang="sv-SE" altLang="en-US" sz="2400"/>
              <a:t>Everything done in the DBMS, which is good at optimising.</a:t>
            </a:r>
          </a:p>
          <a:p>
            <a:pPr eaLnBrk="1" hangingPunct="1"/>
            <a:r>
              <a:rPr lang="sv-SE" altLang="en-US" sz="2800"/>
              <a:t>Nested queries</a:t>
            </a:r>
          </a:p>
          <a:p>
            <a:pPr lvl="1" eaLnBrk="1" hangingPunct="1"/>
            <a:r>
              <a:rPr lang="sv-SE" altLang="en-US" sz="2400"/>
              <a:t>Many queries to send to the DBMS</a:t>
            </a:r>
          </a:p>
          <a:p>
            <a:pPr lvl="2" eaLnBrk="1" hangingPunct="1"/>
            <a:r>
              <a:rPr lang="sv-SE" altLang="en-US" sz="2000"/>
              <a:t>communications/network overhead</a:t>
            </a:r>
          </a:p>
          <a:p>
            <a:pPr lvl="2" eaLnBrk="1" hangingPunct="1"/>
            <a:r>
              <a:rPr lang="sv-SE" altLang="en-US" sz="2000"/>
              <a:t>compile and optimise many similar queries</a:t>
            </a:r>
          </a:p>
          <a:p>
            <a:pPr lvl="1" eaLnBrk="1" hangingPunct="1"/>
            <a:r>
              <a:rPr lang="sv-SE" altLang="en-US" sz="2400"/>
              <a:t>Logic done in Java, which means optimisations must be done by hand.</a:t>
            </a:r>
          </a:p>
          <a:p>
            <a:pPr lvl="1" eaLnBrk="1" hangingPunct="1"/>
            <a:r>
              <a:rPr lang="sv-SE" altLang="en-US" sz="2400"/>
              <a:t>Limits what can be done by the DBMS optimiser.</a:t>
            </a:r>
          </a:p>
          <a:p>
            <a:pPr lvl="1" eaLnBrk="1" hangingPunct="1">
              <a:buFontTx/>
              <a:buNone/>
            </a:pPr>
            <a:endParaRPr lang="sv-SE" altLang="en-US" sz="2400"/>
          </a:p>
        </p:txBody>
      </p:sp>
    </p:spTree>
    <p:extLst>
      <p:ext uri="{BB962C8B-B14F-4D97-AF65-F5344CB8AC3E}">
        <p14:creationId xmlns:p14="http://schemas.microsoft.com/office/powerpoint/2010/main" val="6261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 dirty="0" smtClean="0"/>
              <a:t>Push </a:t>
            </a:r>
            <a:r>
              <a:rPr lang="sv-SE" altLang="en-US" dirty="0" err="1" smtClean="0"/>
              <a:t>complexity</a:t>
            </a:r>
            <a:r>
              <a:rPr lang="sv-SE" altLang="en-US" dirty="0" smtClean="0"/>
              <a:t> to DBMS</a:t>
            </a:r>
            <a:endParaRPr lang="sv-SE" alt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53136"/>
            <a:ext cx="8229600" cy="1871489"/>
          </a:xfrm>
        </p:spPr>
        <p:txBody>
          <a:bodyPr/>
          <a:lstStyle/>
          <a:p>
            <a:pPr marL="514350" indent="-457200" eaLnBrk="1" hangingPunct="1"/>
            <a:r>
              <a:rPr lang="sv-SE" altLang="en-US" sz="2000" dirty="0" smtClean="0"/>
              <a:t>CPUs </a:t>
            </a:r>
            <a:r>
              <a:rPr lang="sv-SE" altLang="en-US" sz="2000" dirty="0" err="1" smtClean="0"/>
              <a:t>are</a:t>
            </a:r>
            <a:r>
              <a:rPr lang="sv-SE" altLang="en-US" sz="2000" dirty="0" smtClean="0"/>
              <a:t> fast (</a:t>
            </a:r>
            <a:r>
              <a:rPr lang="sv-SE" altLang="en-US" sz="2000" dirty="0" err="1" smtClean="0"/>
              <a:t>nanoseconds</a:t>
            </a:r>
            <a:r>
              <a:rPr lang="sv-SE" altLang="en-US" sz="2000" dirty="0" smtClean="0"/>
              <a:t> per </a:t>
            </a:r>
            <a:r>
              <a:rPr lang="sv-SE" altLang="en-US" sz="2000" dirty="0" err="1" smtClean="0"/>
              <a:t>instruction</a:t>
            </a:r>
            <a:r>
              <a:rPr lang="sv-SE" altLang="en-US" sz="2000" dirty="0" smtClean="0"/>
              <a:t>)</a:t>
            </a:r>
          </a:p>
          <a:p>
            <a:pPr marL="514350" indent="-457200" eaLnBrk="1" hangingPunct="1"/>
            <a:r>
              <a:rPr lang="sv-SE" altLang="en-US" sz="2000" dirty="0" err="1" smtClean="0"/>
              <a:t>Network</a:t>
            </a:r>
            <a:r>
              <a:rPr lang="sv-SE" altLang="en-US" sz="2000" dirty="0" smtClean="0"/>
              <a:t> </a:t>
            </a:r>
            <a:r>
              <a:rPr lang="sv-SE" altLang="en-US" sz="2000" dirty="0" err="1" smtClean="0"/>
              <a:t>communication</a:t>
            </a:r>
            <a:r>
              <a:rPr lang="sv-SE" altLang="en-US" sz="2000" dirty="0" smtClean="0"/>
              <a:t> is </a:t>
            </a:r>
            <a:r>
              <a:rPr lang="sv-SE" altLang="en-US" sz="2000" dirty="0" err="1" smtClean="0"/>
              <a:t>slow</a:t>
            </a:r>
            <a:r>
              <a:rPr lang="sv-SE" altLang="en-US" sz="2000" dirty="0" smtClean="0"/>
              <a:t> (</a:t>
            </a:r>
            <a:r>
              <a:rPr lang="sv-SE" altLang="en-US" sz="2000" dirty="0" err="1" smtClean="0"/>
              <a:t>milliseconds</a:t>
            </a:r>
            <a:r>
              <a:rPr lang="sv-SE" altLang="en-US" sz="2000" dirty="0" smtClean="0"/>
              <a:t> per packet)</a:t>
            </a:r>
          </a:p>
          <a:p>
            <a:pPr marL="914400" lvl="1" indent="-457200" eaLnBrk="1" hangingPunct="1"/>
            <a:r>
              <a:rPr lang="sv-SE" altLang="en-US" sz="1600" dirty="0" smtClean="0"/>
              <a:t>Millions </a:t>
            </a:r>
            <a:r>
              <a:rPr lang="sv-SE" altLang="en-US" sz="1600" dirty="0" err="1" smtClean="0"/>
              <a:t>of</a:t>
            </a:r>
            <a:r>
              <a:rPr lang="sv-SE" altLang="en-US" sz="1600" dirty="0" smtClean="0"/>
              <a:t> </a:t>
            </a:r>
            <a:r>
              <a:rPr lang="sv-SE" altLang="en-US" sz="1600" dirty="0" err="1" smtClean="0"/>
              <a:t>times</a:t>
            </a:r>
            <a:r>
              <a:rPr lang="sv-SE" altLang="en-US" sz="1600" dirty="0" smtClean="0"/>
              <a:t> </a:t>
            </a:r>
            <a:r>
              <a:rPr lang="sv-SE" altLang="en-US" sz="1600" dirty="0" err="1" smtClean="0"/>
              <a:t>slower</a:t>
            </a:r>
            <a:r>
              <a:rPr lang="sv-SE" altLang="en-US" sz="1600" dirty="0" smtClean="0"/>
              <a:t> </a:t>
            </a:r>
            <a:r>
              <a:rPr lang="sv-SE" altLang="en-US" sz="1600" dirty="0" err="1" smtClean="0"/>
              <a:t>than</a:t>
            </a:r>
            <a:r>
              <a:rPr lang="sv-SE" altLang="en-US" sz="1600" dirty="0" smtClean="0"/>
              <a:t> a CPU </a:t>
            </a:r>
            <a:r>
              <a:rPr lang="sv-SE" altLang="en-US" sz="1600" dirty="0" err="1" smtClean="0"/>
              <a:t>computation</a:t>
            </a:r>
            <a:r>
              <a:rPr lang="sv-SE" altLang="en-US" sz="1600" dirty="0" smtClean="0"/>
              <a:t>!!</a:t>
            </a:r>
          </a:p>
          <a:p>
            <a:pPr marL="514350" indent="-457200" eaLnBrk="1" hangingPunct="1"/>
            <a:r>
              <a:rPr lang="sv-SE" altLang="en-US" sz="2200" dirty="0" smtClean="0"/>
              <a:t>Place </a:t>
            </a:r>
            <a:r>
              <a:rPr lang="sv-SE" altLang="en-US" sz="2200" dirty="0" err="1" smtClean="0"/>
              <a:t>your</a:t>
            </a:r>
            <a:r>
              <a:rPr lang="sv-SE" altLang="en-US" sz="2200" dirty="0" smtClean="0"/>
              <a:t> </a:t>
            </a:r>
            <a:r>
              <a:rPr lang="sv-SE" altLang="en-US" sz="2200" dirty="0" err="1" smtClean="0"/>
              <a:t>complexity</a:t>
            </a:r>
            <a:r>
              <a:rPr lang="sv-SE" altLang="en-US" sz="2200" dirty="0" smtClean="0"/>
              <a:t> on the DBMS </a:t>
            </a:r>
            <a:r>
              <a:rPr lang="sv-SE" altLang="en-US" sz="2200" dirty="0" err="1" smtClean="0"/>
              <a:t>if</a:t>
            </a:r>
            <a:r>
              <a:rPr lang="sv-SE" altLang="en-US" sz="2200" dirty="0" smtClean="0"/>
              <a:t> </a:t>
            </a:r>
            <a:r>
              <a:rPr lang="sv-SE" altLang="en-US" sz="2200" dirty="0" err="1" smtClean="0"/>
              <a:t>possible</a:t>
            </a:r>
            <a:endParaRPr lang="sv-SE" altLang="en-US" sz="2200" dirty="0" smtClean="0"/>
          </a:p>
          <a:p>
            <a:pPr marL="914400" lvl="1" indent="-457200" eaLnBrk="1" hangingPunct="1"/>
            <a:r>
              <a:rPr lang="sv-SE" altLang="en-US" sz="1800" dirty="0" err="1" smtClean="0"/>
              <a:t>Avoid</a:t>
            </a:r>
            <a:r>
              <a:rPr lang="sv-SE" altLang="en-US" sz="1800" dirty="0" smtClean="0"/>
              <a:t> </a:t>
            </a:r>
            <a:r>
              <a:rPr lang="sv-SE" altLang="en-US" sz="1800" dirty="0" err="1" smtClean="0"/>
              <a:t>costly</a:t>
            </a:r>
            <a:r>
              <a:rPr lang="sv-SE" altLang="en-US" sz="1800" dirty="0" smtClean="0"/>
              <a:t> round-trips over </a:t>
            </a:r>
            <a:r>
              <a:rPr lang="sv-SE" altLang="en-US" sz="1800" dirty="0" err="1" smtClean="0"/>
              <a:t>network</a:t>
            </a:r>
            <a:r>
              <a:rPr lang="sv-SE" altLang="en-US" sz="1800" dirty="0" smtClean="0"/>
              <a:t>!</a:t>
            </a:r>
          </a:p>
          <a:p>
            <a:pPr lvl="1" eaLnBrk="1" hangingPunct="1">
              <a:buFontTx/>
              <a:buNone/>
            </a:pPr>
            <a:endParaRPr lang="sv-SE" alt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625350"/>
            <a:ext cx="1777585" cy="1775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38281">
            <a:off x="6896231" y="1833262"/>
            <a:ext cx="1265254" cy="1245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372680"/>
            <a:ext cx="2280456" cy="2280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0" b="97000" l="250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23746" flipH="1">
            <a:off x="1209393" y="1242763"/>
            <a:ext cx="1579961" cy="15799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93817">
            <a:off x="2751815" y="1109508"/>
            <a:ext cx="1168447" cy="16893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700000">
            <a:off x="5765669" y="1478964"/>
            <a:ext cx="1168447" cy="16893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64802" y="2885512"/>
            <a:ext cx="321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Imagine a </a:t>
            </a:r>
            <a:r>
              <a:rPr lang="en-US" sz="1400" smtClean="0"/>
              <a:t>database Mars/Earth</a:t>
            </a:r>
            <a:endParaRPr lang="en-US" sz="1400" dirty="0" smtClean="0"/>
          </a:p>
          <a:p>
            <a:r>
              <a:rPr lang="en-US" sz="1400" dirty="0" smtClean="0"/>
              <a:t>Round-trip Earth-Mars: ± 25 minutes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089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the break: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0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Course Objectives</a:t>
            </a:r>
          </a:p>
        </p:txBody>
      </p:sp>
      <p:sp>
        <p:nvSpPr>
          <p:cNvPr id="5123" name="Cloud"/>
          <p:cNvSpPr>
            <a:spLocks noChangeAspect="1" noEditPoints="1" noChangeArrowheads="1"/>
          </p:cNvSpPr>
          <p:nvPr/>
        </p:nvSpPr>
        <p:spPr bwMode="auto">
          <a:xfrm>
            <a:off x="1116013" y="1557338"/>
            <a:ext cx="2743200" cy="18383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Design</a:t>
            </a: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435600" y="1989138"/>
            <a:ext cx="1995488" cy="1800225"/>
          </a:xfrm>
          <a:prstGeom prst="can">
            <a:avLst>
              <a:gd name="adj" fmla="val 250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Construction</a:t>
            </a:r>
          </a:p>
        </p:txBody>
      </p:sp>
      <p:sp>
        <p:nvSpPr>
          <p:cNvPr id="5125" name="laptop"/>
          <p:cNvSpPr>
            <a:spLocks noEditPoints="1" noChangeArrowheads="1"/>
          </p:cNvSpPr>
          <p:nvPr/>
        </p:nvSpPr>
        <p:spPr bwMode="auto">
          <a:xfrm>
            <a:off x="1258888" y="4581525"/>
            <a:ext cx="2592387" cy="172878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0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en-US" sz="12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Applications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5508625" y="4365625"/>
            <a:ext cx="1943100" cy="1655763"/>
          </a:xfrm>
          <a:prstGeom prst="upArrowCallout">
            <a:avLst>
              <a:gd name="adj1" fmla="val 29338"/>
              <a:gd name="adj2" fmla="val 29338"/>
              <a:gd name="adj3" fmla="val 16667"/>
              <a:gd name="adj4" fmla="val 66667"/>
            </a:avLst>
          </a:prstGeom>
          <a:solidFill>
            <a:srgbClr val="FF89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Usage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 rot="1172728">
            <a:off x="4284663" y="2276475"/>
            <a:ext cx="719137" cy="576263"/>
          </a:xfrm>
          <a:prstGeom prst="notchedRightArrow">
            <a:avLst>
              <a:gd name="adj1" fmla="val 50000"/>
              <a:gd name="adj2" fmla="val 311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 rot="5400000">
            <a:off x="7381081" y="3788569"/>
            <a:ext cx="1150938" cy="863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 rot="10800000">
            <a:off x="4284663" y="6021388"/>
            <a:ext cx="1008062" cy="647700"/>
          </a:xfrm>
          <a:prstGeom prst="notchedRightArrow">
            <a:avLst>
              <a:gd name="adj1" fmla="val 50000"/>
              <a:gd name="adj2" fmla="val 389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 flipH="1">
            <a:off x="3995738" y="4795838"/>
            <a:ext cx="1079500" cy="720725"/>
          </a:xfrm>
          <a:prstGeom prst="curvedRightArrow">
            <a:avLst>
              <a:gd name="adj1" fmla="val 20000"/>
              <a:gd name="adj2" fmla="val 40000"/>
              <a:gd name="adj3" fmla="val 4992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4284663" y="4292600"/>
            <a:ext cx="431800" cy="1800225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Dynamically generated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en-US" sz="2400" dirty="0" smtClean="0"/>
              <a:t>Goal: pass user-input to DBMS as part of the query</a:t>
            </a:r>
          </a:p>
          <a:p>
            <a:pPr lvl="1"/>
            <a:r>
              <a:rPr lang="en-US" sz="2000" dirty="0" smtClean="0"/>
              <a:t>E.g. asking for information on a certain user</a:t>
            </a:r>
          </a:p>
          <a:p>
            <a:endParaRPr lang="en-US" sz="2400" dirty="0"/>
          </a:p>
          <a:p>
            <a:r>
              <a:rPr lang="en-US" sz="2400" dirty="0" smtClean="0"/>
              <a:t>Good assumption: User are attackers</a:t>
            </a:r>
          </a:p>
          <a:p>
            <a:pPr lvl="1"/>
            <a:r>
              <a:rPr lang="en-US" sz="2000" dirty="0" smtClean="0"/>
              <a:t>Always sanitize your inputs!</a:t>
            </a:r>
            <a:endParaRPr lang="en-US" sz="2400" dirty="0" smtClean="0"/>
          </a:p>
          <a:p>
            <a:r>
              <a:rPr lang="en-US" sz="2400" b="1" dirty="0" smtClean="0"/>
              <a:t>SQL Injection (</a:t>
            </a:r>
            <a:r>
              <a:rPr lang="en-US" sz="2400" b="1" dirty="0" err="1" smtClean="0"/>
              <a:t>SQLi</a:t>
            </a:r>
            <a:r>
              <a:rPr lang="en-US" sz="2400" b="1" dirty="0" smtClean="0"/>
              <a:t>) is the most common vulnerability on the Web today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827584" y="1657943"/>
            <a:ext cx="770485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b="1" dirty="0" smtClean="0">
                <a:latin typeface="Courier New" charset="0"/>
              </a:rPr>
              <a:t>SELECT * FROM </a:t>
            </a:r>
            <a:r>
              <a:rPr lang="sv-SE" altLang="en-US" b="1" dirty="0" err="1" smtClean="0">
                <a:latin typeface="Courier New" charset="0"/>
              </a:rPr>
              <a:t>UserInfo</a:t>
            </a:r>
            <a:r>
              <a:rPr lang="sv-SE" altLang="en-US" b="1" dirty="0" smtClean="0">
                <a:latin typeface="Courier New" charset="0"/>
              </a:rPr>
              <a:t> WHERE </a:t>
            </a:r>
            <a:r>
              <a:rPr lang="sv-SE" altLang="en-US" b="1" dirty="0" err="1" smtClean="0">
                <a:latin typeface="Courier New" charset="0"/>
              </a:rPr>
              <a:t>username</a:t>
            </a:r>
            <a:r>
              <a:rPr lang="sv-SE" altLang="en-US" b="1" dirty="0" smtClean="0">
                <a:latin typeface="Courier New" charset="0"/>
              </a:rPr>
              <a:t> = &lt;</a:t>
            </a:r>
            <a:r>
              <a:rPr lang="sv-SE" altLang="en-US" b="1" dirty="0" err="1" smtClean="0">
                <a:latin typeface="Courier New" charset="0"/>
              </a:rPr>
              <a:t>user</a:t>
            </a:r>
            <a:r>
              <a:rPr lang="sv-SE" altLang="en-US" b="1" dirty="0" smtClean="0">
                <a:latin typeface="Courier New" charset="0"/>
              </a:rPr>
              <a:t> input&gt;;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24" y="5157192"/>
            <a:ext cx="6911752" cy="13757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95936" y="6518465"/>
            <a:ext cx="62646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www.owasp.org</a:t>
            </a:r>
            <a:r>
              <a:rPr lang="en-US" sz="1100" dirty="0"/>
              <a:t>/</a:t>
            </a:r>
            <a:r>
              <a:rPr lang="en-US" sz="1100" dirty="0" err="1"/>
              <a:t>index.php</a:t>
            </a:r>
            <a:r>
              <a:rPr lang="en-US" sz="1100" dirty="0"/>
              <a:t>/Top_10_2013-Top_10</a:t>
            </a:r>
          </a:p>
        </p:txBody>
      </p:sp>
    </p:spTree>
    <p:extLst>
      <p:ext uri="{BB962C8B-B14F-4D97-AF65-F5344CB8AC3E}">
        <p14:creationId xmlns:p14="http://schemas.microsoft.com/office/powerpoint/2010/main" val="12934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Hacking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Never poke around with security on systems without explicit permission</a:t>
            </a:r>
          </a:p>
          <a:p>
            <a:pPr marL="0" indent="0">
              <a:buNone/>
            </a:pPr>
            <a:r>
              <a:rPr lang="en-US" sz="2400" dirty="0" smtClean="0"/>
              <a:t>(Consider that you may be dealing with critical systems such as nuclear </a:t>
            </a:r>
            <a:r>
              <a:rPr lang="en-US" sz="2400" dirty="0" err="1" smtClean="0"/>
              <a:t>powerplants</a:t>
            </a:r>
            <a:r>
              <a:rPr lang="en-US" sz="2400" dirty="0" smtClean="0"/>
              <a:t> or hospital equipment)</a:t>
            </a:r>
            <a:endParaRPr lang="en-US" sz="2400" dirty="0"/>
          </a:p>
        </p:txBody>
      </p:sp>
      <p:pic>
        <p:nvPicPr>
          <p:cNvPr id="4" name="Content Placeholder 9" descr="exploits_of_a_m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63702"/>
            <a:ext cx="82296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12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Dynamically generated queries: Naïve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r>
              <a:rPr lang="en-US" dirty="0" smtClean="0"/>
              <a:t>String concatenation will result in </a:t>
            </a:r>
            <a:r>
              <a:rPr lang="en-US" dirty="0" err="1" smtClean="0"/>
              <a:t>SQLi</a:t>
            </a:r>
            <a:endParaRPr lang="en-US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Username = </a:t>
            </a:r>
            <a:r>
              <a:rPr lang="en-US" sz="2000" b="1" dirty="0" err="1" smtClean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abc</a:t>
            </a:r>
            <a:endParaRPr lang="en-US" sz="2000" b="1" dirty="0" smtClean="0">
              <a:solidFill>
                <a:srgbClr val="0070C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	SELECT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* FROM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UserInfo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WHERE </a:t>
            </a:r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	username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= ‘</a:t>
            </a:r>
            <a:r>
              <a:rPr lang="en-US" sz="2000" b="1" dirty="0" err="1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abc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’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  <a:ea typeface="Courier New" charset="0"/>
                <a:cs typeface="Courier New" charset="0"/>
              </a:rPr>
              <a:t>Username = </a:t>
            </a:r>
            <a:r>
              <a:rPr lang="en-US" sz="2000" b="1" dirty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x‘ OR ’1’=‘1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	SELECT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* FROM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UserInfo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WHERE </a:t>
            </a:r>
            <a:endParaRPr lang="en-US" sz="20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	username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= ‘</a:t>
            </a: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x‘ OR ’1’=‘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1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’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Username = </a:t>
            </a:r>
            <a:r>
              <a:rPr lang="en-US" sz="2000" b="1" dirty="0" smtClean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x</a:t>
            </a:r>
            <a:r>
              <a:rPr lang="en-US" sz="2000" b="1" dirty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’ UNION </a:t>
            </a:r>
            <a:r>
              <a:rPr lang="en-US" sz="2000" b="1" dirty="0" smtClean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(SELECT </a:t>
            </a:r>
            <a:r>
              <a:rPr lang="en-US" sz="2000" b="1" dirty="0" err="1" smtClean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uid</a:t>
            </a:r>
            <a:r>
              <a:rPr lang="en-US" sz="2000" b="1" dirty="0" smtClean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, password, ‘x’, ‘y’ FROM </a:t>
            </a:r>
            <a:r>
              <a:rPr lang="en-US" sz="2000" b="1" dirty="0" err="1" smtClean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UserPasswords</a:t>
            </a:r>
            <a:r>
              <a:rPr lang="en-US" sz="2000" b="1" dirty="0" smtClean="0">
                <a:solidFill>
                  <a:srgbClr val="0070C0"/>
                </a:solidFill>
                <a:latin typeface="Courier New" charset="0"/>
                <a:ea typeface="Courier New" charset="0"/>
                <a:cs typeface="Courier New" charset="0"/>
              </a:rPr>
              <a:t>) --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	SELECT 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* FROM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UserInfo</a:t>
            </a:r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 WHERE username = 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‘</a:t>
            </a: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x’ </a:t>
            </a:r>
            <a:endParaRPr lang="en-US" sz="2000" b="1" dirty="0" smtClean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	UNION </a:t>
            </a: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(SELECT </a:t>
            </a:r>
            <a:r>
              <a:rPr lang="en-US" sz="2000" b="1" dirty="0" err="1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uid</a:t>
            </a: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, password, ‘x’, ‘y’ </a:t>
            </a:r>
            <a:endParaRPr lang="en-US" sz="2000" b="1" dirty="0" smtClean="0">
              <a:solidFill>
                <a:srgbClr val="FF0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		 FROM </a:t>
            </a:r>
            <a:r>
              <a:rPr lang="en-US" sz="2000" b="1" dirty="0" err="1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UserPasswords</a:t>
            </a:r>
            <a:r>
              <a:rPr lang="en-US" sz="2000" b="1" dirty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) </a:t>
            </a:r>
            <a:r>
              <a:rPr lang="en-US" sz="2000" b="1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--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’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452320" y="836712"/>
            <a:ext cx="1296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Open Sans" charset="0"/>
              </a:rPr>
              <a:t>☠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Open Sans" charset="0"/>
              </a:rPr>
              <a:t>SQLi</a:t>
            </a:r>
            <a:r>
              <a:rPr lang="en-US" sz="2800" b="1" dirty="0" smtClean="0">
                <a:solidFill>
                  <a:srgbClr val="FF0000"/>
                </a:solidFill>
                <a:latin typeface="Open Sans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1704109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b="1" dirty="0" err="1" smtClean="0">
                <a:latin typeface="Courier New" charset="0"/>
              </a:rPr>
              <a:t>myStmt.executeQuery</a:t>
            </a:r>
            <a:r>
              <a:rPr lang="sv-SE" altLang="en-US" b="1" dirty="0" smtClean="0">
                <a:latin typeface="Courier New" charset="0"/>
              </a:rPr>
              <a:t>(”SELECT * FROM </a:t>
            </a:r>
            <a:r>
              <a:rPr lang="sv-SE" altLang="en-US" b="1" dirty="0" err="1" smtClean="0">
                <a:latin typeface="Courier New" charset="0"/>
              </a:rPr>
              <a:t>UserInfo</a:t>
            </a:r>
            <a:r>
              <a:rPr lang="sv-SE" altLang="en-US" b="1" dirty="0" smtClean="0">
                <a:latin typeface="Courier New" charset="0"/>
              </a:rPr>
              <a:t> WHERE </a:t>
            </a:r>
            <a:r>
              <a:rPr lang="sv-SE" altLang="en-US" b="1" dirty="0" err="1" smtClean="0">
                <a:latin typeface="Courier New" charset="0"/>
              </a:rPr>
              <a:t>username</a:t>
            </a:r>
            <a:r>
              <a:rPr lang="sv-SE" altLang="en-US" b="1" dirty="0" smtClean="0">
                <a:latin typeface="Courier New" charset="0"/>
              </a:rPr>
              <a:t> = ’”+ </a:t>
            </a:r>
            <a:r>
              <a:rPr lang="sv-SE" altLang="en-US" b="1" dirty="0" err="1" smtClean="0">
                <a:solidFill>
                  <a:srgbClr val="0070C0"/>
                </a:solidFill>
                <a:latin typeface="Courier New" charset="0"/>
              </a:rPr>
              <a:t>username</a:t>
            </a:r>
            <a:r>
              <a:rPr lang="sv-SE" altLang="en-US" b="1" dirty="0" smtClean="0">
                <a:solidFill>
                  <a:srgbClr val="0070C0"/>
                </a:solidFill>
                <a:latin typeface="Courier New" charset="0"/>
              </a:rPr>
              <a:t> </a:t>
            </a:r>
            <a:r>
              <a:rPr lang="sv-SE" altLang="en-US" b="1" dirty="0" smtClean="0">
                <a:latin typeface="Courier New" charset="0"/>
              </a:rPr>
              <a:t>+”’”);</a:t>
            </a:r>
            <a:endParaRPr lang="sv-SE" altLang="en-US" b="1" dirty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Injection: </a:t>
            </a:r>
            <a:r>
              <a:rPr lang="en-US" dirty="0" err="1" smtClean="0"/>
              <a:t>sqlmap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/>
              <a:t>SQLmap</a:t>
            </a:r>
            <a:endParaRPr lang="en-US" sz="2800" dirty="0" smtClean="0"/>
          </a:p>
          <a:p>
            <a:pPr lvl="1"/>
            <a:r>
              <a:rPr lang="en-US" sz="2400" dirty="0" smtClean="0"/>
              <a:t>“automatic SQL injection and database takeover tool”</a:t>
            </a:r>
          </a:p>
          <a:p>
            <a:pPr lvl="1"/>
            <a:r>
              <a:rPr lang="en-US" sz="2400" dirty="0">
                <a:hlinkClick r:id="rId2"/>
              </a:rPr>
              <a:t>http://sqlmap.org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r>
              <a:rPr lang="en-US" sz="2800" b="1" dirty="0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USE ONLY WITH PERMISSION!</a:t>
            </a:r>
          </a:p>
          <a:p>
            <a:r>
              <a:rPr lang="en-US" sz="2800" dirty="0" smtClean="0">
                <a:ea typeface="Arial Rounded MT Bold" charset="0"/>
                <a:cs typeface="Arial Rounded MT Bold" charset="0"/>
              </a:rPr>
              <a:t>Automatically discovers SQL vulnerabilities, determines best </a:t>
            </a:r>
            <a:r>
              <a:rPr lang="en-US" sz="2800" dirty="0" err="1" smtClean="0">
                <a:ea typeface="Arial Rounded MT Bold" charset="0"/>
                <a:cs typeface="Arial Rounded MT Bold" charset="0"/>
              </a:rPr>
              <a:t>SQLi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 attack and extracts entire database</a:t>
            </a:r>
          </a:p>
          <a:p>
            <a:r>
              <a:rPr lang="en-US" sz="2800" b="1" dirty="0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Prevent SQL Injection Vulnerabilities in your applications</a:t>
            </a:r>
          </a:p>
          <a:p>
            <a:pPr lvl="1"/>
            <a:r>
              <a:rPr lang="en-US" sz="2400" dirty="0" smtClean="0">
                <a:ea typeface="Arial Rounded MT Bold" charset="0"/>
                <a:cs typeface="Arial Rounded MT Bold" charset="0"/>
              </a:rPr>
              <a:t>This </a:t>
            </a:r>
            <a:r>
              <a:rPr lang="en-US" sz="2400" dirty="0">
                <a:ea typeface="Arial Rounded MT Bold" charset="0"/>
                <a:cs typeface="Arial Rounded MT Bold" charset="0"/>
              </a:rPr>
              <a:t>tool is used in the wild, don’t be a victim of it</a:t>
            </a:r>
          </a:p>
          <a:p>
            <a:endParaRPr lang="en-US" sz="2800" dirty="0"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0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We can parametrize data in a statement.</a:t>
            </a:r>
          </a:p>
          <a:p>
            <a:pPr lvl="1" eaLnBrk="1" hangingPunct="1"/>
            <a:r>
              <a:rPr lang="sv-SE" altLang="en-US"/>
              <a:t>Data that could differ is replaced with </a:t>
            </a:r>
            <a:r>
              <a:rPr lang="sv-SE" altLang="en-US" b="1">
                <a:latin typeface="Courier New" charset="0"/>
              </a:rPr>
              <a:t>?</a:t>
            </a:r>
            <a:r>
              <a:rPr lang="sv-SE" altLang="en-US"/>
              <a:t> in the statement text.</a:t>
            </a:r>
          </a:p>
          <a:p>
            <a:pPr lvl="1" eaLnBrk="1" hangingPunct="1"/>
            <a:r>
              <a:rPr lang="sv-SE" altLang="en-US" b="1">
                <a:latin typeface="Courier New" charset="0"/>
              </a:rPr>
              <a:t>?</a:t>
            </a:r>
            <a:r>
              <a:rPr lang="sv-SE" altLang="en-US"/>
              <a:t> parameters can be instantiated using functions </a:t>
            </a:r>
            <a:r>
              <a:rPr lang="sv-SE" altLang="en-US" b="1">
                <a:latin typeface="Courier New" charset="0"/>
              </a:rPr>
              <a:t>setX(int index, X value)</a:t>
            </a:r>
            <a:r>
              <a:rPr lang="sv-SE" altLang="en-US"/>
              <a:t>.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971550" y="4292600"/>
            <a:ext cx="655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AU" altLang="en-US" sz="1800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763713" y="4292600"/>
            <a:ext cx="56880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>
                <a:latin typeface="Courier New" charset="0"/>
              </a:rPr>
              <a:t>PreparedStatement myPstmt =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myCon.prepareStatement(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   ”INSERT INTO Courses VALUES (?,?)”);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/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myPstmt.setString(1, ”TDA356”);</a:t>
            </a:r>
            <a:br>
              <a:rPr lang="sv-SE" altLang="en-US" sz="1800" b="1">
                <a:latin typeface="Courier New" charset="0"/>
              </a:rPr>
            </a:br>
            <a:r>
              <a:rPr lang="sv-SE" altLang="en-US" sz="1800" b="1">
                <a:latin typeface="Courier New" charset="0"/>
              </a:rPr>
              <a:t>myPstmt.setString(2, ”Databases”);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 b="1">
                <a:latin typeface="Courier New" charset="0"/>
              </a:rPr>
              <a:t>PreparedStatement</a:t>
            </a:r>
            <a:endParaRPr lang="sv-SE" altLang="en-US" b="1" dirty="0"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PreparedStatement</a:t>
            </a:r>
            <a:r>
              <a:rPr lang="en-US" sz="4000" dirty="0" smtClean="0"/>
              <a:t> is superior:</a:t>
            </a:r>
            <a:br>
              <a:rPr lang="en-US" sz="4000" dirty="0" smtClean="0"/>
            </a:br>
            <a:r>
              <a:rPr lang="en-US" sz="4000" dirty="0" smtClean="0"/>
              <a:t>Reason 1 </a:t>
            </a:r>
            <a:r>
              <a:rPr lang="en-US" sz="4000" dirty="0"/>
              <a:t>–</a:t>
            </a:r>
            <a:r>
              <a:rPr lang="en-US" sz="4000" dirty="0" smtClean="0"/>
              <a:t> Security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/>
              <a:t>PreparedStatements</a:t>
            </a:r>
            <a:r>
              <a:rPr lang="en-US" sz="2800" dirty="0" smtClean="0"/>
              <a:t> are designed to prevent SQL injections</a:t>
            </a:r>
          </a:p>
          <a:p>
            <a:pPr lvl="1"/>
            <a:r>
              <a:rPr lang="en-US" sz="2400" dirty="0" smtClean="0"/>
              <a:t>The query is separated from the attacker input by using ’?’ placeholders</a:t>
            </a:r>
          </a:p>
          <a:p>
            <a:pPr lvl="1"/>
            <a:r>
              <a:rPr lang="en-US" sz="2400" dirty="0" smtClean="0"/>
              <a:t>They know how to safely encode parameters are Strings, Integers and others</a:t>
            </a:r>
          </a:p>
          <a:p>
            <a:pPr lvl="1"/>
            <a:r>
              <a:rPr lang="en-US" sz="2400" dirty="0" smtClean="0"/>
              <a:t>Because of this strict separation and encoding, attackers can not inject into the SQL </a:t>
            </a:r>
            <a:r>
              <a:rPr lang="en-US" sz="2400" dirty="0" smtClean="0"/>
              <a:t>query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But beware! </a:t>
            </a:r>
            <a:r>
              <a:rPr lang="en-US" sz="2400" dirty="0" err="1" smtClean="0"/>
              <a:t>PreparedStatement</a:t>
            </a:r>
            <a:r>
              <a:rPr lang="en-US" sz="2400" dirty="0" smtClean="0"/>
              <a:t> used with a concatenated string containing attacker input,</a:t>
            </a:r>
            <a:r>
              <a:rPr lang="en-US" sz="2400" dirty="0"/>
              <a:t> </a:t>
            </a:r>
            <a:r>
              <a:rPr lang="en-US" sz="2400" dirty="0" smtClean="0"/>
              <a:t>will not protect against </a:t>
            </a:r>
            <a:r>
              <a:rPr lang="en-US" sz="2400" dirty="0" err="1" smtClean="0"/>
              <a:t>SQLi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7572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PreparedStatement</a:t>
            </a:r>
            <a:r>
              <a:rPr lang="en-US" sz="4000" dirty="0" smtClean="0"/>
              <a:t> is superior:</a:t>
            </a:r>
            <a:br>
              <a:rPr lang="en-US" sz="4000" dirty="0" smtClean="0"/>
            </a:br>
            <a:r>
              <a:rPr lang="en-US" sz="4000" dirty="0" smtClean="0"/>
              <a:t>Reason 2 </a:t>
            </a:r>
            <a:r>
              <a:rPr lang="en-US" sz="4000" dirty="0"/>
              <a:t>–</a:t>
            </a:r>
            <a:r>
              <a:rPr lang="en-US" sz="4000" dirty="0" smtClean="0"/>
              <a:t> Performance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9860"/>
            <a:ext cx="9144000" cy="45886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40352" y="1997588"/>
            <a:ext cx="1368152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0352" y="2401036"/>
            <a:ext cx="1368152" cy="476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0352" y="2906212"/>
            <a:ext cx="1368152" cy="476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15816" y="4692277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normal/prepared: Use Statement/</a:t>
            </a:r>
            <a:r>
              <a:rPr lang="en-US" sz="1200" dirty="0" err="1" smtClean="0"/>
              <a:t>PreparedStatement</a:t>
            </a: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reuse/</a:t>
            </a:r>
            <a:r>
              <a:rPr lang="en-US" sz="1200" dirty="0" err="1"/>
              <a:t>noreuse</a:t>
            </a:r>
            <a:r>
              <a:rPr lang="en-US" sz="1200" dirty="0"/>
              <a:t>: create new Statement/</a:t>
            </a:r>
            <a:r>
              <a:rPr lang="en-US" sz="1200" dirty="0" err="1"/>
              <a:t>PreparedStatement</a:t>
            </a:r>
            <a:r>
              <a:rPr lang="en-US" sz="1200" dirty="0"/>
              <a:t> object </a:t>
            </a:r>
            <a:r>
              <a:rPr lang="en-US" sz="1200" dirty="0" smtClean="0"/>
              <a:t>per new </a:t>
            </a:r>
            <a:r>
              <a:rPr lang="en-US" sz="1200" dirty="0"/>
              <a:t>query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plain/</a:t>
            </a:r>
            <a:r>
              <a:rPr lang="en-US" sz="1200" dirty="0" err="1" smtClean="0"/>
              <a:t>parm</a:t>
            </a:r>
            <a:r>
              <a:rPr lang="en-US" sz="1200" dirty="0" smtClean="0"/>
              <a:t>: performed query uses a user-determined parameter</a:t>
            </a:r>
            <a:endParaRPr lang="en-US" sz="1200" dirty="0"/>
          </a:p>
        </p:txBody>
      </p:sp>
      <p:sp>
        <p:nvSpPr>
          <p:cNvPr id="13" name="Oval 12"/>
          <p:cNvSpPr/>
          <p:nvPr/>
        </p:nvSpPr>
        <p:spPr>
          <a:xfrm>
            <a:off x="5220072" y="2244005"/>
            <a:ext cx="720080" cy="5040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urved Connector 14"/>
          <p:cNvCxnSpPr>
            <a:endCxn id="13" idx="7"/>
          </p:cNvCxnSpPr>
          <p:nvPr/>
        </p:nvCxnSpPr>
        <p:spPr>
          <a:xfrm rot="10800000" flipV="1">
            <a:off x="5834700" y="2171996"/>
            <a:ext cx="1870157" cy="145825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32040" y="3828180"/>
            <a:ext cx="720080" cy="1731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/>
          <p:cNvCxnSpPr>
            <a:endCxn id="17" idx="7"/>
          </p:cNvCxnSpPr>
          <p:nvPr/>
        </p:nvCxnSpPr>
        <p:spPr>
          <a:xfrm rot="10800000" flipV="1">
            <a:off x="5546668" y="2634452"/>
            <a:ext cx="2193687" cy="1219084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685653" y="3972462"/>
            <a:ext cx="720080" cy="2017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endCxn id="24" idx="0"/>
          </p:cNvCxnSpPr>
          <p:nvPr/>
        </p:nvCxnSpPr>
        <p:spPr>
          <a:xfrm rot="10800000" flipV="1">
            <a:off x="6045693" y="3148328"/>
            <a:ext cx="1694570" cy="824133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13311" y="1867149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Almost twice as fast!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586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7" grpId="0" animBg="1"/>
      <p:bldP spid="24" grpId="0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PreparedStatement</a:t>
            </a:r>
            <a:r>
              <a:rPr lang="en-US" sz="4000" dirty="0" smtClean="0"/>
              <a:t> is superior:</a:t>
            </a:r>
            <a:br>
              <a:rPr lang="en-US" sz="4000" dirty="0" smtClean="0"/>
            </a:br>
            <a:r>
              <a:rPr lang="en-US" sz="4000" dirty="0" smtClean="0"/>
              <a:t>Reason 3 – easier to read/write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401019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Because of the placeholders, </a:t>
            </a:r>
            <a:r>
              <a:rPr lang="en-US" sz="2400" dirty="0" err="1" smtClean="0"/>
              <a:t>PreparedStatements</a:t>
            </a:r>
            <a:r>
              <a:rPr lang="en-US" sz="2400" dirty="0" smtClean="0"/>
              <a:t> are easier to both read and write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No messing with brackets and escaping characters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59444" y="1975872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b="1" dirty="0" err="1" smtClean="0">
                <a:latin typeface="Courier New" charset="0"/>
              </a:rPr>
              <a:t>myStmt.executeQuery</a:t>
            </a:r>
            <a:r>
              <a:rPr lang="sv-SE" altLang="en-US" b="1" dirty="0" smtClean="0">
                <a:latin typeface="Courier New" charset="0"/>
              </a:rPr>
              <a:t>(”SELECT * FROM </a:t>
            </a:r>
            <a:r>
              <a:rPr lang="sv-SE" altLang="en-US" b="1" dirty="0" err="1" smtClean="0">
                <a:latin typeface="Courier New" charset="0"/>
              </a:rPr>
              <a:t>UserInfo</a:t>
            </a:r>
            <a:r>
              <a:rPr lang="sv-SE" altLang="en-US" b="1" dirty="0" smtClean="0">
                <a:latin typeface="Courier New" charset="0"/>
              </a:rPr>
              <a:t> WHERE </a:t>
            </a:r>
            <a:r>
              <a:rPr lang="sv-SE" altLang="en-US" b="1" dirty="0" err="1" smtClean="0">
                <a:latin typeface="Courier New" charset="0"/>
              </a:rPr>
              <a:t>username</a:t>
            </a:r>
            <a:r>
              <a:rPr lang="sv-SE" altLang="en-US" b="1" dirty="0" smtClean="0">
                <a:latin typeface="Courier New" charset="0"/>
              </a:rPr>
              <a:t> = ’”+ </a:t>
            </a:r>
            <a:r>
              <a:rPr lang="sv-SE" altLang="en-US" b="1" dirty="0" err="1" smtClean="0">
                <a:solidFill>
                  <a:srgbClr val="0070C0"/>
                </a:solidFill>
                <a:latin typeface="Courier New" charset="0"/>
              </a:rPr>
              <a:t>username</a:t>
            </a:r>
            <a:r>
              <a:rPr lang="sv-SE" altLang="en-US" b="1" dirty="0" smtClean="0">
                <a:solidFill>
                  <a:srgbClr val="0070C0"/>
                </a:solidFill>
                <a:latin typeface="Courier New" charset="0"/>
              </a:rPr>
              <a:t> </a:t>
            </a:r>
            <a:r>
              <a:rPr lang="sv-SE" altLang="en-US" b="1" dirty="0" smtClean="0">
                <a:latin typeface="Courier New" charset="0"/>
              </a:rPr>
              <a:t>+”’);</a:t>
            </a:r>
            <a:endParaRPr lang="sv-SE" altLang="en-US" b="1" dirty="0">
              <a:latin typeface="Courier Ne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2320" y="1212428"/>
            <a:ext cx="1296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Open Sans" charset="0"/>
              </a:rPr>
              <a:t>☠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Open Sans" charset="0"/>
              </a:rPr>
              <a:t>SQLi</a:t>
            </a:r>
            <a:r>
              <a:rPr lang="en-US" sz="2800" b="1" dirty="0" smtClean="0">
                <a:solidFill>
                  <a:srgbClr val="FF0000"/>
                </a:solidFill>
                <a:latin typeface="Open Sans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9444" y="3522887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b="1" dirty="0" err="1" smtClean="0">
                <a:latin typeface="Courier New" charset="0"/>
              </a:rPr>
              <a:t>conn.prepareStatement</a:t>
            </a:r>
            <a:r>
              <a:rPr lang="sv-SE" altLang="en-US" b="1" dirty="0" smtClean="0">
                <a:latin typeface="Courier New" charset="0"/>
              </a:rPr>
              <a:t>(”SELECT * FROM </a:t>
            </a:r>
            <a:r>
              <a:rPr lang="sv-SE" altLang="en-US" b="1" dirty="0" err="1" smtClean="0">
                <a:latin typeface="Courier New" charset="0"/>
              </a:rPr>
              <a:t>UserInfo</a:t>
            </a:r>
            <a:r>
              <a:rPr lang="sv-SE" altLang="en-US" b="1" dirty="0" smtClean="0">
                <a:latin typeface="Courier New" charset="0"/>
              </a:rPr>
              <a:t> WHERE </a:t>
            </a:r>
            <a:r>
              <a:rPr lang="sv-SE" altLang="en-US" b="1" dirty="0" err="1" smtClean="0">
                <a:latin typeface="Courier New" charset="0"/>
              </a:rPr>
              <a:t>username</a:t>
            </a:r>
            <a:r>
              <a:rPr lang="sv-SE" altLang="en-US" b="1" dirty="0" smtClean="0">
                <a:latin typeface="Courier New" charset="0"/>
              </a:rPr>
              <a:t> = </a:t>
            </a:r>
            <a:r>
              <a:rPr lang="sv-SE" altLang="en-US" b="1" dirty="0" smtClean="0">
                <a:solidFill>
                  <a:srgbClr val="0070C0"/>
                </a:solidFill>
                <a:latin typeface="Courier New" charset="0"/>
              </a:rPr>
              <a:t>?</a:t>
            </a:r>
            <a:r>
              <a:rPr lang="sv-SE" altLang="en-US" b="1" dirty="0" smtClean="0">
                <a:latin typeface="Courier New" charset="0"/>
              </a:rPr>
              <a:t>”);</a:t>
            </a:r>
            <a:endParaRPr lang="sv-SE" altLang="en-US" b="1" dirty="0">
              <a:latin typeface="Courier New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299695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Missing “!!!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Curved Connector 10"/>
          <p:cNvCxnSpPr>
            <a:stCxn id="9" idx="3"/>
          </p:cNvCxnSpPr>
          <p:nvPr/>
        </p:nvCxnSpPr>
        <p:spPr>
          <a:xfrm flipV="1">
            <a:off x="4802108" y="2622203"/>
            <a:ext cx="417964" cy="559415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6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80528" y="-243408"/>
            <a:ext cx="9649072" cy="74168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kern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Prevent SQL injection!</a:t>
            </a:r>
            <a:endParaRPr lang="en-US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57200" y="1791668"/>
            <a:ext cx="8229600" cy="433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Do not mix user input with your queries!!</a:t>
            </a:r>
          </a:p>
          <a:p>
            <a:pPr marL="0" indent="0" algn="ctr">
              <a:buFontTx/>
              <a:buNone/>
            </a:pPr>
            <a:endParaRPr lang="en-US" b="1" kern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algn="ctr">
              <a:buFontTx/>
              <a:buNone/>
            </a:pPr>
            <a:r>
              <a:rPr lang="en-US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Use </a:t>
            </a:r>
            <a:r>
              <a:rPr lang="en-US" b="1" kern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PreparedStatement</a:t>
            </a:r>
            <a:r>
              <a:rPr lang="en-US" b="1" kern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 without concatenating attacker input!!</a:t>
            </a:r>
            <a:endParaRPr lang="en-US" b="1" kern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algn="ctr">
              <a:buFontTx/>
              <a:buNone/>
            </a:pPr>
            <a:endParaRPr lang="en-US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e Lion King - Circle Of Lif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1" y="-99392"/>
            <a:ext cx="12368697" cy="69573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Prevent SQL injection!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91668"/>
            <a:ext cx="8229600" cy="433449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Do not mix user input with your queries!!</a:t>
            </a:r>
          </a:p>
          <a:p>
            <a:pPr marL="0" indent="0" algn="ctr">
              <a:buNone/>
            </a:pPr>
            <a:endParaRPr lang="en-US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algn="ctr">
              <a:buNone/>
            </a:pP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Use </a:t>
            </a:r>
            <a:r>
              <a:rPr lang="en-US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PreparedStatement</a:t>
            </a:r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without concatenating attacker input</a:t>
            </a:r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!!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algn="ctr">
              <a:buNone/>
            </a:pP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5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JDBC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JDBC = Java DataBase Connectivity</a:t>
            </a:r>
          </a:p>
          <a:p>
            <a:pPr eaLnBrk="1" hangingPunct="1"/>
            <a:r>
              <a:rPr lang="sv-SE" altLang="en-US"/>
              <a:t>JDBC is Java’s </a:t>
            </a:r>
            <a:r>
              <a:rPr lang="sv-SE" altLang="en-US" i="1"/>
              <a:t>call-level interface</a:t>
            </a:r>
            <a:r>
              <a:rPr lang="sv-SE" altLang="en-US"/>
              <a:t> to SQL DBMS’s.</a:t>
            </a:r>
          </a:p>
          <a:p>
            <a:pPr lvl="1" eaLnBrk="1" hangingPunct="1"/>
            <a:r>
              <a:rPr lang="sv-SE" altLang="en-US"/>
              <a:t>A library with operations that give full access to relational databases, including:</a:t>
            </a:r>
          </a:p>
          <a:p>
            <a:pPr lvl="2" eaLnBrk="1" hangingPunct="1"/>
            <a:r>
              <a:rPr lang="sv-SE" altLang="en-US"/>
              <a:t>Creating, dropping or altering tables, views, etc.</a:t>
            </a:r>
          </a:p>
          <a:p>
            <a:pPr lvl="2" eaLnBrk="1" hangingPunct="1"/>
            <a:r>
              <a:rPr lang="sv-SE" altLang="en-US"/>
              <a:t>Modifying data in tables</a:t>
            </a:r>
          </a:p>
          <a:p>
            <a:pPr lvl="2" eaLnBrk="1" hangingPunct="1"/>
            <a:r>
              <a:rPr lang="sv-SE" altLang="en-US"/>
              <a:t>Querying tables for information</a:t>
            </a:r>
          </a:p>
          <a:p>
            <a:pPr lvl="2" eaLnBrk="1" hangingPunct="1"/>
            <a:r>
              <a:rPr lang="sv-SE" altLang="en-US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Summary JDBC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altLang="en-US" sz="2400" b="1">
                <a:latin typeface="Courier New" charset="0"/>
              </a:rPr>
              <a:t>DriverManager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000"/>
              <a:t>Register drivers, create connections.</a:t>
            </a:r>
          </a:p>
          <a:p>
            <a:pPr eaLnBrk="1" hangingPunct="1">
              <a:lnSpc>
                <a:spcPct val="90000"/>
              </a:lnSpc>
            </a:pPr>
            <a:r>
              <a:rPr lang="sv-SE" altLang="en-US" sz="2400" b="1">
                <a:latin typeface="Courier New" charset="0"/>
              </a:rPr>
              <a:t>Connection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000"/>
              <a:t>Create statements or prepared statements.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000"/>
              <a:t>Close when finished.</a:t>
            </a:r>
          </a:p>
          <a:p>
            <a:pPr eaLnBrk="1" hangingPunct="1">
              <a:lnSpc>
                <a:spcPct val="90000"/>
              </a:lnSpc>
            </a:pPr>
            <a:r>
              <a:rPr lang="sv-SE" altLang="en-US" sz="2400" b="1">
                <a:latin typeface="Courier New" charset="0"/>
              </a:rPr>
              <a:t>Statement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000"/>
              <a:t>Execute queries or modifications.</a:t>
            </a:r>
          </a:p>
          <a:p>
            <a:pPr eaLnBrk="1" hangingPunct="1">
              <a:lnSpc>
                <a:spcPct val="90000"/>
              </a:lnSpc>
            </a:pPr>
            <a:r>
              <a:rPr lang="sv-SE" altLang="en-US" sz="2400" b="1">
                <a:latin typeface="Courier New" charset="0"/>
              </a:rPr>
              <a:t>PreparedStatement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000"/>
              <a:t>Execute a particular query or modification, possibly parametrized. Good practice for security reasons.</a:t>
            </a:r>
          </a:p>
          <a:p>
            <a:pPr eaLnBrk="1" hangingPunct="1">
              <a:lnSpc>
                <a:spcPct val="90000"/>
              </a:lnSpc>
            </a:pPr>
            <a:r>
              <a:rPr lang="sv-SE" altLang="en-US" sz="2400" b="1">
                <a:latin typeface="Courier New" charset="0"/>
              </a:rPr>
              <a:t>ResultSet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000"/>
              <a:t>Iterate through the result set of a query.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99592" y="3501008"/>
            <a:ext cx="5112568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99592" y="3501008"/>
            <a:ext cx="5112568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 with </a:t>
            </a:r>
            <a:r>
              <a:rPr lang="en-US" dirty="0" err="1" smtClean="0"/>
              <a:t>SQLi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http://sql.haxx.be</a:t>
            </a:r>
            <a:endParaRPr lang="en-US" dirty="0" smtClean="0"/>
          </a:p>
          <a:p>
            <a:pPr lvl="1"/>
            <a:r>
              <a:rPr lang="en-US" dirty="0" smtClean="0"/>
              <a:t>Only available for another week or so</a:t>
            </a:r>
          </a:p>
          <a:p>
            <a:r>
              <a:rPr lang="en-US" dirty="0">
                <a:hlinkClick r:id="rId3"/>
              </a:rPr>
              <a:t>http://redtiger.labs.overthewire.org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All SQL injection challenges</a:t>
            </a:r>
          </a:p>
          <a:p>
            <a:r>
              <a:rPr lang="en-US" dirty="0">
                <a:hlinkClick r:id="rId4"/>
              </a:rPr>
              <a:t>http://overthewire.org/wargames/natas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All web challenges, with </a:t>
            </a:r>
            <a:r>
              <a:rPr lang="en-US" dirty="0" err="1" smtClean="0"/>
              <a:t>SQLi</a:t>
            </a:r>
            <a:r>
              <a:rPr lang="en-US" dirty="0" smtClean="0"/>
              <a:t> in later </a:t>
            </a:r>
            <a:r>
              <a:rPr lang="en-US" dirty="0" smtClean="0"/>
              <a:t>levels</a:t>
            </a:r>
          </a:p>
          <a:p>
            <a:r>
              <a:rPr lang="en-US" dirty="0" smtClean="0"/>
              <a:t>Chalmers CTF team </a:t>
            </a:r>
            <a:r>
              <a:rPr lang="en-US" dirty="0" err="1" smtClean="0"/>
              <a:t>SQLi</a:t>
            </a:r>
            <a:r>
              <a:rPr lang="en-US" dirty="0" smtClean="0"/>
              <a:t> workshop</a:t>
            </a:r>
          </a:p>
          <a:p>
            <a:pPr lvl="1"/>
            <a:r>
              <a:rPr lang="en-US" dirty="0">
                <a:hlinkClick r:id="rId5"/>
              </a:rPr>
              <a:t>https://chalmersctf.se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JDBC Objects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 sz="2800"/>
              <a:t>JDBC is a library that provides a set of classes and methods for the user:</a:t>
            </a:r>
          </a:p>
          <a:p>
            <a:pPr lvl="1" eaLnBrk="1" hangingPunct="1"/>
            <a:r>
              <a:rPr lang="sv-SE" altLang="en-US" sz="2400"/>
              <a:t>DriverManager</a:t>
            </a:r>
          </a:p>
          <a:p>
            <a:pPr lvl="2" eaLnBrk="1" hangingPunct="1"/>
            <a:r>
              <a:rPr lang="sv-SE" altLang="en-US" sz="2000"/>
              <a:t>Handles connections to different DBMS. Implementation specific.</a:t>
            </a:r>
          </a:p>
          <a:p>
            <a:pPr lvl="1" eaLnBrk="1" hangingPunct="1"/>
            <a:r>
              <a:rPr lang="sv-SE" altLang="en-US" sz="2400"/>
              <a:t>Connection</a:t>
            </a:r>
          </a:p>
          <a:p>
            <a:pPr lvl="2" eaLnBrk="1" hangingPunct="1"/>
            <a:r>
              <a:rPr lang="sv-SE" altLang="en-US" sz="2000"/>
              <a:t>Represents a connection to a specific database.</a:t>
            </a:r>
          </a:p>
          <a:p>
            <a:pPr lvl="1" eaLnBrk="1" hangingPunct="1"/>
            <a:r>
              <a:rPr lang="sv-SE" altLang="en-US" sz="2400"/>
              <a:t>Statement, PreparedStatement</a:t>
            </a:r>
          </a:p>
          <a:p>
            <a:pPr lvl="2" eaLnBrk="1" hangingPunct="1"/>
            <a:r>
              <a:rPr lang="sv-SE" altLang="en-US" sz="2000"/>
              <a:t>Represents an SQL statement or query.</a:t>
            </a:r>
          </a:p>
          <a:p>
            <a:pPr lvl="1" eaLnBrk="1" hangingPunct="1"/>
            <a:r>
              <a:rPr lang="sv-SE" altLang="en-US" sz="2400"/>
              <a:t>ResultSet</a:t>
            </a:r>
          </a:p>
          <a:p>
            <a:pPr lvl="2" eaLnBrk="1" hangingPunct="1"/>
            <a:r>
              <a:rPr lang="sv-SE" altLang="en-US" sz="2000"/>
              <a:t>Manages the result of an SQL query.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Getting connected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73216"/>
            <a:ext cx="8229600" cy="1295872"/>
          </a:xfrm>
        </p:spPr>
        <p:txBody>
          <a:bodyPr/>
          <a:lstStyle/>
          <a:p>
            <a:pPr lvl="1" eaLnBrk="1" hangingPunct="1"/>
            <a:endParaRPr lang="sv-SE" altLang="en-US" sz="2400" dirty="0" smtClean="0"/>
          </a:p>
          <a:p>
            <a:pPr lvl="1" eaLnBrk="1" hangingPunct="1"/>
            <a:r>
              <a:rPr lang="sv-SE" altLang="en-US" sz="2400" dirty="0" smtClean="0"/>
              <a:t>Will </a:t>
            </a:r>
            <a:r>
              <a:rPr lang="sv-SE" altLang="en-US" sz="2400" dirty="0" err="1"/>
              <a:t>also</a:t>
            </a:r>
            <a:r>
              <a:rPr lang="sv-SE" altLang="en-US" sz="2400" dirty="0"/>
              <a:t> be </a:t>
            </a:r>
            <a:r>
              <a:rPr lang="sv-SE" altLang="en-US" sz="2400" dirty="0" err="1"/>
              <a:t>done</a:t>
            </a:r>
            <a:r>
              <a:rPr lang="sv-SE" altLang="en-US" sz="2400" dirty="0"/>
              <a:t> for </a:t>
            </a:r>
            <a:r>
              <a:rPr lang="sv-SE" altLang="en-US" sz="2400" dirty="0" err="1"/>
              <a:t>you</a:t>
            </a:r>
            <a:r>
              <a:rPr lang="sv-SE" altLang="en-US" sz="2400" dirty="0"/>
              <a:t> on the </a:t>
            </a:r>
            <a:r>
              <a:rPr lang="sv-SE" altLang="en-US" sz="2400" dirty="0" err="1"/>
              <a:t>lab</a:t>
            </a:r>
            <a:r>
              <a:rPr lang="sv-SE" altLang="en-US" sz="2400" dirty="0"/>
              <a:t>, </a:t>
            </a:r>
            <a:r>
              <a:rPr lang="sv-SE" altLang="en-US" sz="2400" dirty="0" err="1"/>
              <a:t>except</a:t>
            </a:r>
            <a:r>
              <a:rPr lang="sv-SE" altLang="en-US" sz="2400" dirty="0"/>
              <a:t> </a:t>
            </a:r>
            <a:r>
              <a:rPr lang="sv-SE" altLang="en-US" sz="2400" dirty="0" err="1"/>
              <a:t>username</a:t>
            </a:r>
            <a:r>
              <a:rPr lang="sv-SE" altLang="en-US" sz="2400" dirty="0"/>
              <a:t> and </a:t>
            </a:r>
            <a:r>
              <a:rPr lang="sv-SE" altLang="en-US" sz="2400" dirty="0" err="1"/>
              <a:t>password</a:t>
            </a:r>
            <a:r>
              <a:rPr lang="sv-SE" altLang="en-US" sz="2400" dirty="0"/>
              <a:t>.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58813" y="1196752"/>
            <a:ext cx="8027987" cy="4108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 dirty="0">
                <a:latin typeface="Courier New" charset="0"/>
              </a:rPr>
              <a:t>private </a:t>
            </a:r>
            <a:r>
              <a:rPr lang="sv-SE" altLang="en-US" sz="1800" b="1" dirty="0" err="1">
                <a:latin typeface="Courier New" charset="0"/>
              </a:rPr>
              <a:t>static</a:t>
            </a:r>
            <a:r>
              <a:rPr lang="sv-SE" altLang="en-US" sz="1800" b="1" dirty="0">
                <a:latin typeface="Courier New" charset="0"/>
              </a:rPr>
              <a:t> final String HOST =</a:t>
            </a:r>
            <a:br>
              <a:rPr lang="sv-SE" altLang="en-US" sz="1800" b="1" dirty="0">
                <a:latin typeface="Courier New" charset="0"/>
              </a:rPr>
            </a:br>
            <a:r>
              <a:rPr lang="sv-SE" altLang="en-US" sz="1800" b="1" dirty="0">
                <a:latin typeface="Courier New" charset="0"/>
              </a:rPr>
              <a:t>  </a:t>
            </a:r>
            <a:r>
              <a:rPr lang="sv-SE" altLang="en-US" sz="1800" b="1" dirty="0" smtClean="0">
                <a:latin typeface="Courier New" charset="0"/>
              </a:rPr>
              <a:t>”</a:t>
            </a:r>
            <a:r>
              <a:rPr lang="sv-SE" altLang="en-US" sz="1800" b="1" dirty="0" err="1" smtClean="0">
                <a:latin typeface="Courier New" charset="0"/>
              </a:rPr>
              <a:t>ate.ita.chalmers.se</a:t>
            </a:r>
            <a:r>
              <a:rPr lang="sv-SE" altLang="en-US" sz="1800" b="1" dirty="0">
                <a:latin typeface="Courier New" charset="0"/>
              </a:rPr>
              <a:t>”;</a:t>
            </a:r>
            <a:br>
              <a:rPr lang="sv-SE" altLang="en-US" sz="1800" b="1" dirty="0">
                <a:latin typeface="Courier New" charset="0"/>
              </a:rPr>
            </a:br>
            <a:r>
              <a:rPr lang="sv-SE" altLang="en-US" sz="1800" b="1" dirty="0" smtClean="0">
                <a:latin typeface="Courier New" charset="0"/>
              </a:rPr>
              <a:t>private </a:t>
            </a:r>
            <a:r>
              <a:rPr lang="sv-SE" altLang="en-US" sz="1800" b="1" dirty="0" err="1">
                <a:latin typeface="Courier New" charset="0"/>
              </a:rPr>
              <a:t>static</a:t>
            </a:r>
            <a:r>
              <a:rPr lang="sv-SE" altLang="en-US" sz="1800" b="1" dirty="0">
                <a:latin typeface="Courier New" charset="0"/>
              </a:rPr>
              <a:t> final String </a:t>
            </a:r>
            <a:r>
              <a:rPr lang="sv-SE" altLang="en-US" sz="1800" b="1" dirty="0" smtClean="0">
                <a:latin typeface="Courier New" charset="0"/>
              </a:rPr>
              <a:t>DB </a:t>
            </a:r>
            <a:r>
              <a:rPr lang="sv-SE" altLang="en-US" sz="1800" b="1" dirty="0">
                <a:latin typeface="Courier New" charset="0"/>
              </a:rPr>
              <a:t>= </a:t>
            </a:r>
            <a:r>
              <a:rPr lang="sv-SE" altLang="en-US" sz="1800" b="1" dirty="0" smtClean="0">
                <a:latin typeface="Courier New" charset="0"/>
              </a:rPr>
              <a:t>”</a:t>
            </a:r>
            <a:r>
              <a:rPr lang="sv-SE" altLang="en-US" sz="1800" b="1" dirty="0" err="1" smtClean="0">
                <a:latin typeface="Courier New" charset="0"/>
              </a:rPr>
              <a:t>exampledb</a:t>
            </a:r>
            <a:r>
              <a:rPr lang="sv-SE" altLang="en-US" sz="1800" b="1" dirty="0" smtClean="0">
                <a:latin typeface="Courier New" charset="0"/>
              </a:rPr>
              <a:t>”;</a:t>
            </a:r>
            <a:r>
              <a:rPr lang="sv-SE" altLang="en-US" sz="1800" b="1" dirty="0">
                <a:latin typeface="Courier New" charset="0"/>
              </a:rPr>
              <a:t/>
            </a:r>
            <a:br>
              <a:rPr lang="sv-SE" altLang="en-US" sz="1800" b="1" dirty="0">
                <a:latin typeface="Courier New" charset="0"/>
              </a:rPr>
            </a:br>
            <a:r>
              <a:rPr lang="sv-SE" altLang="en-US" sz="1800" b="1" dirty="0">
                <a:latin typeface="Courier New" charset="0"/>
              </a:rPr>
              <a:t>private </a:t>
            </a:r>
            <a:r>
              <a:rPr lang="sv-SE" altLang="en-US" sz="1800" b="1" dirty="0" err="1">
                <a:latin typeface="Courier New" charset="0"/>
              </a:rPr>
              <a:t>static</a:t>
            </a:r>
            <a:r>
              <a:rPr lang="sv-SE" altLang="en-US" sz="1800" b="1" dirty="0">
                <a:latin typeface="Courier New" charset="0"/>
              </a:rPr>
              <a:t> final String USER = </a:t>
            </a:r>
            <a:r>
              <a:rPr lang="sv-SE" altLang="en-US" sz="1800" b="1" i="1" dirty="0" err="1">
                <a:latin typeface="Courier New" charset="0"/>
              </a:rPr>
              <a:t>username</a:t>
            </a:r>
            <a:r>
              <a:rPr lang="sv-SE" altLang="en-US" sz="1800" b="1" dirty="0">
                <a:latin typeface="Courier New" charset="0"/>
              </a:rPr>
              <a:t>;</a:t>
            </a:r>
            <a:br>
              <a:rPr lang="sv-SE" altLang="en-US" sz="1800" b="1" dirty="0">
                <a:latin typeface="Courier New" charset="0"/>
              </a:rPr>
            </a:br>
            <a:r>
              <a:rPr lang="sv-SE" altLang="en-US" sz="1800" b="1" dirty="0">
                <a:latin typeface="Courier New" charset="0"/>
              </a:rPr>
              <a:t>private </a:t>
            </a:r>
            <a:r>
              <a:rPr lang="sv-SE" altLang="en-US" sz="1800" b="1" dirty="0" err="1">
                <a:latin typeface="Courier New" charset="0"/>
              </a:rPr>
              <a:t>static</a:t>
            </a:r>
            <a:r>
              <a:rPr lang="sv-SE" altLang="en-US" sz="1800" b="1" dirty="0">
                <a:latin typeface="Courier New" charset="0"/>
              </a:rPr>
              <a:t> final String PWD = </a:t>
            </a:r>
            <a:r>
              <a:rPr lang="sv-SE" altLang="en-US" sz="1800" b="1" i="1" dirty="0" err="1">
                <a:latin typeface="Courier New" charset="0"/>
              </a:rPr>
              <a:t>password</a:t>
            </a:r>
            <a:r>
              <a:rPr lang="sv-SE" altLang="en-US" sz="1800" b="1" dirty="0" smtClean="0">
                <a:latin typeface="Courier New" charset="0"/>
              </a:rPr>
              <a:t>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 dirty="0" err="1">
                <a:latin typeface="Courier New" charset="0"/>
              </a:rPr>
              <a:t>Class.forName</a:t>
            </a:r>
            <a:r>
              <a:rPr lang="sv-SE" altLang="en-US" sz="1800" b="1" dirty="0">
                <a:latin typeface="Courier New" charset="0"/>
              </a:rPr>
              <a:t>("</a:t>
            </a:r>
            <a:r>
              <a:rPr lang="sv-SE" altLang="en-US" sz="1800" b="1" dirty="0" err="1">
                <a:latin typeface="Courier New" charset="0"/>
              </a:rPr>
              <a:t>org.postgresql.Driver</a:t>
            </a:r>
            <a:r>
              <a:rPr lang="sv-SE" altLang="en-US" sz="1800" b="1" dirty="0" smtClean="0">
                <a:latin typeface="Courier New" charset="0"/>
              </a:rPr>
              <a:t>");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 dirty="0" err="1">
                <a:latin typeface="Courier New" charset="0"/>
              </a:rPr>
              <a:t>Properties</a:t>
            </a:r>
            <a:r>
              <a:rPr lang="sv-SE" altLang="en-US" sz="1800" b="1" dirty="0">
                <a:latin typeface="Courier New" charset="0"/>
              </a:rPr>
              <a:t> props = new </a:t>
            </a:r>
            <a:r>
              <a:rPr lang="sv-SE" altLang="en-US" sz="1800" b="1" dirty="0" err="1">
                <a:latin typeface="Courier New" charset="0"/>
              </a:rPr>
              <a:t>Properties</a:t>
            </a:r>
            <a:r>
              <a:rPr lang="sv-SE" altLang="en-US" sz="1800" b="1" dirty="0">
                <a:latin typeface="Courier New" charset="0"/>
              </a:rPr>
              <a:t>();            </a:t>
            </a:r>
            <a:r>
              <a:rPr lang="sv-SE" altLang="en-US" sz="1800" b="1" dirty="0" err="1">
                <a:latin typeface="Courier New" charset="0"/>
              </a:rPr>
              <a:t>props.setProperty</a:t>
            </a:r>
            <a:r>
              <a:rPr lang="sv-SE" altLang="en-US" sz="1800" b="1" dirty="0">
                <a:latin typeface="Courier New" charset="0"/>
              </a:rPr>
              <a:t>("</a:t>
            </a:r>
            <a:r>
              <a:rPr lang="sv-SE" altLang="en-US" sz="1800" b="1" dirty="0" err="1">
                <a:latin typeface="Courier New" charset="0"/>
              </a:rPr>
              <a:t>user</a:t>
            </a:r>
            <a:r>
              <a:rPr lang="sv-SE" altLang="en-US" sz="1800" b="1" dirty="0">
                <a:latin typeface="Courier New" charset="0"/>
              </a:rPr>
              <a:t>",USERNAME);            </a:t>
            </a:r>
            <a:r>
              <a:rPr lang="sv-SE" altLang="en-US" sz="1800" b="1" dirty="0" err="1">
                <a:latin typeface="Courier New" charset="0"/>
              </a:rPr>
              <a:t>props.setProperty</a:t>
            </a:r>
            <a:r>
              <a:rPr lang="sv-SE" altLang="en-US" sz="1800" b="1" dirty="0">
                <a:latin typeface="Courier New" charset="0"/>
              </a:rPr>
              <a:t>("</a:t>
            </a:r>
            <a:r>
              <a:rPr lang="sv-SE" altLang="en-US" sz="1800" b="1" dirty="0" err="1">
                <a:latin typeface="Courier New" charset="0"/>
              </a:rPr>
              <a:t>password</a:t>
            </a:r>
            <a:r>
              <a:rPr lang="sv-SE" altLang="en-US" sz="1800" b="1" dirty="0">
                <a:latin typeface="Courier New" charset="0"/>
              </a:rPr>
              <a:t>",PASSWORD</a:t>
            </a:r>
            <a:r>
              <a:rPr lang="sv-SE" altLang="en-US" sz="1800" b="1" dirty="0" smtClean="0">
                <a:latin typeface="Courier New" charset="0"/>
              </a:rPr>
              <a:t>);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1800" b="1" dirty="0">
                <a:latin typeface="Courier New" charset="0"/>
              </a:rPr>
              <a:t/>
            </a:r>
            <a:br>
              <a:rPr lang="sv-SE" altLang="en-US" sz="1800" b="1" dirty="0">
                <a:latin typeface="Courier New" charset="0"/>
              </a:rPr>
            </a:br>
            <a:r>
              <a:rPr lang="sv-SE" altLang="en-US" sz="1800" b="1" dirty="0">
                <a:latin typeface="Courier New" charset="0"/>
              </a:rPr>
              <a:t>Connection </a:t>
            </a:r>
            <a:r>
              <a:rPr lang="sv-SE" altLang="en-US" sz="1800" b="1" dirty="0" err="1">
                <a:latin typeface="Courier New" charset="0"/>
              </a:rPr>
              <a:t>myCon</a:t>
            </a:r>
            <a:r>
              <a:rPr lang="sv-SE" altLang="en-US" sz="1800" b="1" dirty="0">
                <a:latin typeface="Courier New" charset="0"/>
              </a:rPr>
              <a:t> = </a:t>
            </a:r>
            <a:br>
              <a:rPr lang="sv-SE" altLang="en-US" sz="1800" b="1" dirty="0">
                <a:latin typeface="Courier New" charset="0"/>
              </a:rPr>
            </a:br>
            <a:r>
              <a:rPr lang="sv-SE" altLang="en-US" sz="1800" b="1" dirty="0">
                <a:latin typeface="Courier New" charset="0"/>
              </a:rPr>
              <a:t>  </a:t>
            </a:r>
            <a:r>
              <a:rPr lang="sv-SE" altLang="en-US" sz="1800" b="1" dirty="0" err="1">
                <a:latin typeface="Courier New" charset="0"/>
              </a:rPr>
              <a:t>DriverManager.getConnection</a:t>
            </a:r>
            <a:r>
              <a:rPr lang="sv-SE" altLang="en-US" sz="1800" b="1" dirty="0">
                <a:latin typeface="Courier New" charset="0"/>
              </a:rPr>
              <a:t>(”</a:t>
            </a:r>
            <a:r>
              <a:rPr lang="sv-SE" altLang="en-US" sz="1800" b="1" dirty="0" err="1" smtClean="0">
                <a:latin typeface="Courier New" charset="0"/>
              </a:rPr>
              <a:t>jdbc:postgresql</a:t>
            </a:r>
            <a:r>
              <a:rPr lang="sv-SE" altLang="en-US" sz="1800" b="1" dirty="0" smtClean="0">
                <a:latin typeface="Courier New" charset="0"/>
              </a:rPr>
              <a:t>://” </a:t>
            </a:r>
            <a:r>
              <a:rPr lang="sv-SE" altLang="en-US" sz="1800" b="1" dirty="0">
                <a:latin typeface="Courier New" charset="0"/>
              </a:rPr>
              <a:t>+</a:t>
            </a:r>
            <a:br>
              <a:rPr lang="sv-SE" altLang="en-US" sz="1800" b="1" dirty="0">
                <a:latin typeface="Courier New" charset="0"/>
              </a:rPr>
            </a:br>
            <a:r>
              <a:rPr lang="sv-SE" altLang="en-US" sz="1800" b="1" dirty="0">
                <a:latin typeface="Courier New" charset="0"/>
              </a:rPr>
              <a:t>    HOST + </a:t>
            </a:r>
            <a:r>
              <a:rPr lang="sv-SE" altLang="en-US" sz="1800" b="1" dirty="0" smtClean="0">
                <a:latin typeface="Courier New" charset="0"/>
              </a:rPr>
              <a:t>”/” </a:t>
            </a:r>
            <a:r>
              <a:rPr lang="sv-SE" altLang="en-US" sz="1800" b="1" dirty="0">
                <a:latin typeface="Courier New" charset="0"/>
              </a:rPr>
              <a:t>+ </a:t>
            </a:r>
            <a:r>
              <a:rPr lang="sv-SE" altLang="en-US" sz="1800" b="1" dirty="0" smtClean="0">
                <a:latin typeface="Courier New" charset="0"/>
              </a:rPr>
              <a:t>DB, props);</a:t>
            </a:r>
            <a:endParaRPr lang="sv-SE" altLang="en-US" sz="1800" b="1" dirty="0">
              <a:latin typeface="Courier Ne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Statements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A </a:t>
            </a:r>
            <a:r>
              <a:rPr lang="sv-SE" altLang="en-US" b="1">
                <a:latin typeface="Courier New" charset="0"/>
              </a:rPr>
              <a:t>Statement</a:t>
            </a:r>
            <a:r>
              <a:rPr lang="sv-SE" altLang="en-US"/>
              <a:t> object represents an SQL statement or query, including schema-altering statements. </a:t>
            </a:r>
          </a:p>
          <a:p>
            <a:pPr eaLnBrk="1" hangingPunct="1"/>
            <a:r>
              <a:rPr lang="sv-SE" altLang="en-US"/>
              <a:t>A </a:t>
            </a:r>
            <a:r>
              <a:rPr lang="sv-SE" altLang="en-US" b="1">
                <a:latin typeface="Courier New" charset="0"/>
              </a:rPr>
              <a:t>Statement</a:t>
            </a:r>
            <a:r>
              <a:rPr lang="sv-SE" altLang="en-US"/>
              <a:t> object represents one statement at a time, but may be reused.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116013" y="4365625"/>
            <a:ext cx="6911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2000" b="1">
                <a:latin typeface="Courier New" charset="0"/>
              </a:rPr>
              <a:t>Statement myStmt = myCon.createStatement();</a:t>
            </a:r>
          </a:p>
        </p:txBody>
      </p:sp>
      <p:sp>
        <p:nvSpPr>
          <p:cNvPr id="51205" name="AutoShape 5"/>
          <p:cNvSpPr>
            <a:spLocks noChangeArrowheads="1"/>
          </p:cNvSpPr>
          <p:nvPr/>
        </p:nvSpPr>
        <p:spPr bwMode="auto">
          <a:xfrm>
            <a:off x="4140200" y="5013325"/>
            <a:ext cx="3095625" cy="720725"/>
          </a:xfrm>
          <a:prstGeom prst="wedgeRectCallout">
            <a:avLst>
              <a:gd name="adj1" fmla="val -37486"/>
              <a:gd name="adj2" fmla="val -87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A statement is associated with a particular connection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Using statements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altLang="en-US" b="1">
                <a:latin typeface="Courier New" charset="0"/>
              </a:rPr>
              <a:t>Statement</a:t>
            </a:r>
            <a:r>
              <a:rPr lang="sv-SE" altLang="en-US"/>
              <a:t> objects have two fundamental methods: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400" b="1">
                <a:latin typeface="Courier New" charset="0"/>
              </a:rPr>
              <a:t>ResultSet executeQuery(String query)</a:t>
            </a:r>
          </a:p>
          <a:p>
            <a:pPr lvl="2" eaLnBrk="1" hangingPunct="1">
              <a:lnSpc>
                <a:spcPct val="90000"/>
              </a:lnSpc>
            </a:pPr>
            <a:r>
              <a:rPr lang="sv-SE" altLang="en-US"/>
              <a:t>Given a string, which must be a query, run that query against the database and return the resulting set of rows.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en-US" sz="2400" b="1">
                <a:latin typeface="Courier New" charset="0"/>
              </a:rPr>
              <a:t>int executeUpdate(String update)</a:t>
            </a:r>
          </a:p>
          <a:p>
            <a:pPr lvl="2" eaLnBrk="1" hangingPunct="1">
              <a:lnSpc>
                <a:spcPct val="90000"/>
              </a:lnSpc>
            </a:pPr>
            <a:r>
              <a:rPr lang="sv-SE" altLang="en-US"/>
              <a:t>Given a string, which must be a non-query, run that update against the database.</a:t>
            </a:r>
          </a:p>
          <a:p>
            <a:pPr lvl="2" eaLnBrk="1" hangingPunct="1">
              <a:lnSpc>
                <a:spcPct val="90000"/>
              </a:lnSpc>
            </a:pPr>
            <a:r>
              <a:rPr lang="sv-SE" altLang="en-US"/>
              <a:t>Note that a JDBC update is not an SQL update, but rather an SQL modification (which could be an update).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720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v-SE" altLang="en-US" sz="2800"/>
              <a:t>Example: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23528" y="1412875"/>
            <a:ext cx="85681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2000" b="1" dirty="0">
                <a:latin typeface="Courier New" charset="0"/>
              </a:rPr>
              <a:t/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>
                <a:latin typeface="Courier New" charset="0"/>
              </a:rPr>
              <a:t/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>
                <a:latin typeface="Courier New" charset="0"/>
              </a:rPr>
              <a:t>String </a:t>
            </a:r>
            <a:r>
              <a:rPr lang="sv-SE" altLang="en-US" sz="2000" b="1" dirty="0" err="1">
                <a:latin typeface="Courier New" charset="0"/>
              </a:rPr>
              <a:t>myInsertion</a:t>
            </a:r>
            <a:r>
              <a:rPr lang="sv-SE" altLang="en-US" sz="2000" b="1" dirty="0">
                <a:latin typeface="Courier New" charset="0"/>
              </a:rPr>
              <a:t> = </a:t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>
                <a:latin typeface="Courier New" charset="0"/>
              </a:rPr>
              <a:t>  ”INSERT INTO Courses VALUES (</a:t>
            </a:r>
            <a:r>
              <a:rPr lang="sv-SE" altLang="en-US" sz="2000" b="1" dirty="0" smtClean="0">
                <a:latin typeface="Courier New" charset="0"/>
              </a:rPr>
              <a:t>’TDA357’, ’</a:t>
            </a:r>
            <a:r>
              <a:rPr lang="sv-SE" altLang="en-US" sz="2000" b="1" dirty="0" err="1" smtClean="0">
                <a:latin typeface="Courier New" charset="0"/>
              </a:rPr>
              <a:t>Databases</a:t>
            </a:r>
            <a:r>
              <a:rPr lang="sv-SE" altLang="en-US" sz="2000" b="1" dirty="0" smtClean="0">
                <a:latin typeface="Courier New" charset="0"/>
              </a:rPr>
              <a:t>’)”;  </a:t>
            </a:r>
            <a:r>
              <a:rPr lang="sv-SE" altLang="en-US" sz="2000" b="1" dirty="0">
                <a:latin typeface="Courier New" charset="0"/>
              </a:rPr>
              <a:t/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>
                <a:latin typeface="Courier New" charset="0"/>
              </a:rPr>
              <a:t/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>
                <a:latin typeface="Courier New" charset="0"/>
              </a:rPr>
              <a:t>Statement </a:t>
            </a:r>
            <a:r>
              <a:rPr lang="sv-SE" altLang="en-US" sz="2000" b="1" dirty="0" err="1">
                <a:latin typeface="Courier New" charset="0"/>
              </a:rPr>
              <a:t>myStmt</a:t>
            </a:r>
            <a:r>
              <a:rPr lang="sv-SE" altLang="en-US" sz="2000" b="1" dirty="0">
                <a:latin typeface="Courier New" charset="0"/>
              </a:rPr>
              <a:t> = </a:t>
            </a:r>
            <a:r>
              <a:rPr lang="sv-SE" altLang="en-US" sz="2000" b="1" dirty="0" err="1">
                <a:latin typeface="Courier New" charset="0"/>
              </a:rPr>
              <a:t>myCon.createStatement</a:t>
            </a:r>
            <a:r>
              <a:rPr lang="sv-SE" altLang="en-US" sz="2000" b="1" dirty="0">
                <a:latin typeface="Courier New" charset="0"/>
              </a:rPr>
              <a:t>();</a:t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>
                <a:latin typeface="Courier New" charset="0"/>
              </a:rPr>
              <a:t/>
            </a:r>
            <a:br>
              <a:rPr lang="sv-SE" altLang="en-US" sz="2000" b="1" dirty="0">
                <a:latin typeface="Courier New" charset="0"/>
              </a:rPr>
            </a:br>
            <a:r>
              <a:rPr lang="sv-SE" altLang="en-US" sz="2000" b="1" dirty="0" err="1">
                <a:latin typeface="Courier New" charset="0"/>
              </a:rPr>
              <a:t>myStmt.executeUpdate</a:t>
            </a:r>
            <a:r>
              <a:rPr lang="sv-SE" altLang="en-US" sz="2000" b="1" dirty="0">
                <a:latin typeface="Courier New" charset="0"/>
              </a:rPr>
              <a:t>(</a:t>
            </a:r>
            <a:r>
              <a:rPr lang="sv-SE" altLang="en-US" sz="2000" b="1" dirty="0" err="1">
                <a:latin typeface="Courier New" charset="0"/>
              </a:rPr>
              <a:t>myInsertion</a:t>
            </a:r>
            <a:r>
              <a:rPr lang="sv-SE" altLang="en-US" sz="2000" b="1" dirty="0">
                <a:latin typeface="Courier New" charset="0"/>
              </a:rPr>
              <a:t>);</a:t>
            </a: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3276600" y="4797425"/>
            <a:ext cx="2374900" cy="936625"/>
          </a:xfrm>
          <a:prstGeom prst="wedgeRectCallout">
            <a:avLst>
              <a:gd name="adj1" fmla="val -66333"/>
              <a:gd name="adj2" fmla="val -1385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1800"/>
              <a:t>Has return type int (the number of rows that were changed)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/>
              <a:t>Exceptions in JDBC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v-SE" altLang="en-US" sz="2800"/>
              <a:t>Just about anything can go wrong!</a:t>
            </a:r>
          </a:p>
          <a:p>
            <a:pPr lvl="1" eaLnBrk="1" hangingPunct="1"/>
            <a:r>
              <a:rPr lang="sv-SE" altLang="en-US" sz="2400"/>
              <a:t>Syntactic errors in SQL code.</a:t>
            </a:r>
          </a:p>
          <a:p>
            <a:pPr lvl="1" eaLnBrk="1" hangingPunct="1"/>
            <a:r>
              <a:rPr lang="sv-SE" altLang="en-US" sz="2400"/>
              <a:t>Trying to run a non-query using </a:t>
            </a:r>
            <a:r>
              <a:rPr lang="sv-SE" altLang="en-US" sz="2400" b="1">
                <a:latin typeface="Courier New" charset="0"/>
              </a:rPr>
              <a:t>executeQuery</a:t>
            </a:r>
            <a:r>
              <a:rPr lang="sv-SE" altLang="en-US" sz="2400"/>
              <a:t>.</a:t>
            </a:r>
          </a:p>
          <a:p>
            <a:pPr lvl="1" eaLnBrk="1" hangingPunct="1"/>
            <a:r>
              <a:rPr lang="sv-SE" altLang="en-US" sz="2400"/>
              <a:t>Permission errors.</a:t>
            </a:r>
          </a:p>
          <a:p>
            <a:pPr lvl="1" eaLnBrk="1" hangingPunct="1"/>
            <a:r>
              <a:rPr lang="sv-SE" altLang="en-US" sz="2400"/>
              <a:t>…</a:t>
            </a:r>
          </a:p>
          <a:p>
            <a:pPr eaLnBrk="1" hangingPunct="1"/>
            <a:r>
              <a:rPr lang="sv-SE" altLang="en-US" sz="2800"/>
              <a:t>Catch your exceptions!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187450" y="4581525"/>
            <a:ext cx="56165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en-US" sz="2000" b="1">
                <a:latin typeface="Courier New" charset="0"/>
              </a:rPr>
              <a:t>try {</a:t>
            </a:r>
            <a:br>
              <a:rPr lang="sv-SE" altLang="en-US" sz="2000" b="1">
                <a:latin typeface="Courier New" charset="0"/>
              </a:rPr>
            </a:br>
            <a:r>
              <a:rPr lang="sv-SE" altLang="en-US" sz="2000" b="1">
                <a:latin typeface="Courier New" charset="0"/>
              </a:rPr>
              <a:t>     // database stuff goes in here</a:t>
            </a:r>
            <a:br>
              <a:rPr lang="sv-SE" altLang="en-US" sz="2000" b="1">
                <a:latin typeface="Courier New" charset="0"/>
              </a:rPr>
            </a:br>
            <a:r>
              <a:rPr lang="sv-SE" altLang="en-US" sz="2000" b="1">
                <a:latin typeface="Courier New" charset="0"/>
              </a:rPr>
              <a:t>} catch (SQLException e) { … 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25407</TotalTime>
  <Words>1426</Words>
  <Application>Microsoft Macintosh PowerPoint</Application>
  <PresentationFormat>On-screen Show (4:3)</PresentationFormat>
  <Paragraphs>213</Paragraphs>
  <Slides>31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 Rounded MT Bold</vt:lpstr>
      <vt:lpstr>Courier New</vt:lpstr>
      <vt:lpstr>Open Sans</vt:lpstr>
      <vt:lpstr>Arial</vt:lpstr>
      <vt:lpstr>Standardformgivning</vt:lpstr>
      <vt:lpstr>Database Applications</vt:lpstr>
      <vt:lpstr>Course Objectives</vt:lpstr>
      <vt:lpstr>JDBC</vt:lpstr>
      <vt:lpstr>JDBC Objects</vt:lpstr>
      <vt:lpstr>Getting connected</vt:lpstr>
      <vt:lpstr>Statements</vt:lpstr>
      <vt:lpstr>Using statements</vt:lpstr>
      <vt:lpstr>PowerPoint Presentation</vt:lpstr>
      <vt:lpstr>Exceptions in JDBC</vt:lpstr>
      <vt:lpstr>Executing queries</vt:lpstr>
      <vt:lpstr>ResultSet</vt:lpstr>
      <vt:lpstr>ResultSet is not a result set!</vt:lpstr>
      <vt:lpstr>Quiz!</vt:lpstr>
      <vt:lpstr>Two approaches</vt:lpstr>
      <vt:lpstr>PowerPoint Presentation</vt:lpstr>
      <vt:lpstr>PowerPoint Presentation</vt:lpstr>
      <vt:lpstr>Comparison</vt:lpstr>
      <vt:lpstr>Push complexity to DBMS</vt:lpstr>
      <vt:lpstr>SQL Injection</vt:lpstr>
      <vt:lpstr>Dynamically generated queries</vt:lpstr>
      <vt:lpstr>Ethical Hacking</vt:lpstr>
      <vt:lpstr>Dynamically generated queries: Naïve approach</vt:lpstr>
      <vt:lpstr>SQL Injection: sqlmap</vt:lpstr>
      <vt:lpstr>PreparedStatement</vt:lpstr>
      <vt:lpstr>PreparedStatement is superior: Reason 1 – Security</vt:lpstr>
      <vt:lpstr>PreparedStatement is superior: Reason 2 – Performance</vt:lpstr>
      <vt:lpstr>PreparedStatement is superior: Reason 3 – easier to read/write</vt:lpstr>
      <vt:lpstr>PowerPoint Presentation</vt:lpstr>
      <vt:lpstr>Prevent SQL injection!</vt:lpstr>
      <vt:lpstr>Summary JDBC</vt:lpstr>
      <vt:lpstr>Play with SQLi</vt:lpstr>
    </vt:vector>
  </TitlesOfParts>
  <Company>barbar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Database Applications</dc:title>
  <dc:creator>Niklas Broberg</dc:creator>
  <cp:lastModifiedBy>Microsoft Office User</cp:lastModifiedBy>
  <cp:revision>124</cp:revision>
  <dcterms:created xsi:type="dcterms:W3CDTF">2005-11-19T18:21:43Z</dcterms:created>
  <dcterms:modified xsi:type="dcterms:W3CDTF">2017-02-13T15:34:18Z</dcterms:modified>
</cp:coreProperties>
</file>