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95" r:id="rId2"/>
    <p:sldId id="300" r:id="rId3"/>
    <p:sldId id="277" r:id="rId4"/>
    <p:sldId id="281" r:id="rId5"/>
    <p:sldId id="279" r:id="rId6"/>
    <p:sldId id="282" r:id="rId7"/>
    <p:sldId id="283" r:id="rId8"/>
    <p:sldId id="280" r:id="rId9"/>
    <p:sldId id="284" r:id="rId10"/>
    <p:sldId id="285" r:id="rId11"/>
    <p:sldId id="286" r:id="rId12"/>
    <p:sldId id="296" r:id="rId13"/>
    <p:sldId id="287" r:id="rId14"/>
    <p:sldId id="297" r:id="rId15"/>
    <p:sldId id="290" r:id="rId16"/>
    <p:sldId id="298" r:id="rId17"/>
    <p:sldId id="291" r:id="rId18"/>
    <p:sldId id="299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6" r:id="rId34"/>
    <p:sldId id="292" r:id="rId35"/>
    <p:sldId id="294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8"/>
    <p:restoredTop sz="94631"/>
  </p:normalViewPr>
  <p:slideViewPr>
    <p:cSldViewPr snapToGrid="0" snapToObjects="1">
      <p:cViewPr varScale="1">
        <p:scale>
          <a:sx n="138" d="100"/>
          <a:sy n="138" d="100"/>
        </p:scale>
        <p:origin x="176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D1A3-368C-5E47-9DB9-3B6715BBBA2E}" type="datetimeFigureOut">
              <a:rPr lang="en-US" smtClean="0"/>
              <a:t>11/9/16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2DB6B-3676-7341-A03C-B790D55E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31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7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4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9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0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2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39957-9501-9C42-A380-42DC7875207F}" type="datetimeFigureOut">
              <a:rPr lang="en-US" smtClean="0"/>
              <a:t>11/8/16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39D91-068B-D34F-B355-000D3324A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8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oo.gl/NsKEmt" TargetMode="External"/><Relationship Id="rId3" Type="http://schemas.openxmlformats.org/officeDocument/2006/relationships/hyperlink" Target="https://goo.gl/syOy3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TDA357 Databases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Design recap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Q8: what is “cartoons”?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2" y="2172494"/>
            <a:ext cx="4714875" cy="3657600"/>
          </a:xfrm>
        </p:spPr>
      </p:pic>
    </p:spTree>
    <p:extLst>
      <p:ext uri="{BB962C8B-B14F-4D97-AF65-F5344CB8AC3E}">
        <p14:creationId xmlns:p14="http://schemas.microsoft.com/office/powerpoint/2010/main" val="7047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Q9: 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 has a name, birthday and SSN. </a:t>
            </a:r>
            <a:endParaRPr lang="en-US" dirty="0" smtClean="0"/>
          </a:p>
          <a:p>
            <a:r>
              <a:rPr lang="en-US" dirty="0" smtClean="0"/>
              <a:t>Names </a:t>
            </a:r>
            <a:r>
              <a:rPr lang="en-US" dirty="0"/>
              <a:t>and birthdays are not unique</a:t>
            </a:r>
          </a:p>
        </p:txBody>
      </p:sp>
    </p:spTree>
    <p:extLst>
      <p:ext uri="{BB962C8B-B14F-4D97-AF65-F5344CB8AC3E}">
        <p14:creationId xmlns:p14="http://schemas.microsoft.com/office/powerpoint/2010/main" val="174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/>
          <p:cNvGrpSpPr/>
          <p:nvPr/>
        </p:nvGrpSpPr>
        <p:grpSpPr>
          <a:xfrm>
            <a:off x="1936632" y="3277262"/>
            <a:ext cx="2475347" cy="1055662"/>
            <a:chOff x="1766595" y="3963388"/>
            <a:chExt cx="2475347" cy="1055662"/>
          </a:xfrm>
        </p:grpSpPr>
        <p:sp>
          <p:nvSpPr>
            <p:cNvPr id="20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21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ssn</a:t>
              </a:r>
              <a:endParaRPr lang="sv-SE" altLang="en-US" sz="1400" b="1" u="sng" dirty="0"/>
            </a:p>
          </p:txBody>
        </p:sp>
        <p:cxnSp>
          <p:nvCxnSpPr>
            <p:cNvPr id="22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name</a:t>
              </a:r>
              <a:endParaRPr lang="sv-SE" altLang="en-US" sz="1400" b="1" dirty="0"/>
            </a:p>
          </p:txBody>
        </p:sp>
        <p:sp>
          <p:nvSpPr>
            <p:cNvPr id="135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36" name="AutoShape 38"/>
            <p:cNvCxnSpPr>
              <a:cxnSpLocks noChangeShapeType="1"/>
              <a:stCxn id="134" idx="4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AutoShape 38"/>
            <p:cNvCxnSpPr>
              <a:cxnSpLocks noChangeShapeType="1"/>
              <a:endCxn id="20" idx="0"/>
            </p:cNvCxnSpPr>
            <p:nvPr/>
          </p:nvCxnSpPr>
          <p:spPr bwMode="auto">
            <a:xfrm flipH="1">
              <a:off x="3357271" y="4256743"/>
              <a:ext cx="131067" cy="2987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2" name="Group 141"/>
          <p:cNvGrpSpPr/>
          <p:nvPr/>
        </p:nvGrpSpPr>
        <p:grpSpPr>
          <a:xfrm>
            <a:off x="5059359" y="1488042"/>
            <a:ext cx="2475347" cy="1055662"/>
            <a:chOff x="1766595" y="3963388"/>
            <a:chExt cx="2475347" cy="1055662"/>
          </a:xfrm>
        </p:grpSpPr>
        <p:sp>
          <p:nvSpPr>
            <p:cNvPr id="143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44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ssn</a:t>
              </a:r>
              <a:endParaRPr lang="sv-SE" altLang="en-US" sz="1400" b="1" dirty="0"/>
            </a:p>
          </p:txBody>
        </p:sp>
        <p:cxnSp>
          <p:nvCxnSpPr>
            <p:cNvPr id="145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6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name</a:t>
              </a:r>
              <a:endParaRPr lang="sv-SE" altLang="en-US" sz="1400" b="1" u="sng" dirty="0"/>
            </a:p>
          </p:txBody>
        </p:sp>
        <p:sp>
          <p:nvSpPr>
            <p:cNvPr id="147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48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AutoShape 38"/>
            <p:cNvCxnSpPr>
              <a:cxnSpLocks noChangeShapeType="1"/>
            </p:cNvCxnSpPr>
            <p:nvPr/>
          </p:nvCxnSpPr>
          <p:spPr bwMode="auto">
            <a:xfrm flipH="1">
              <a:off x="3357271" y="4256743"/>
              <a:ext cx="131067" cy="2987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0" name="Group 149"/>
          <p:cNvGrpSpPr/>
          <p:nvPr/>
        </p:nvGrpSpPr>
        <p:grpSpPr>
          <a:xfrm>
            <a:off x="1932346" y="1431694"/>
            <a:ext cx="2265363" cy="1055662"/>
            <a:chOff x="1766595" y="3963388"/>
            <a:chExt cx="2265363" cy="1055662"/>
          </a:xfrm>
        </p:grpSpPr>
        <p:sp>
          <p:nvSpPr>
            <p:cNvPr id="151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52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ssn</a:t>
              </a:r>
              <a:endParaRPr lang="sv-SE" altLang="en-US" sz="1400" b="1" dirty="0"/>
            </a:p>
          </p:txBody>
        </p:sp>
        <p:cxnSp>
          <p:nvCxnSpPr>
            <p:cNvPr id="153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4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name</a:t>
              </a:r>
              <a:endParaRPr lang="sv-SE" altLang="en-US" sz="1400" b="1" dirty="0"/>
            </a:p>
          </p:txBody>
        </p:sp>
        <p:cxnSp>
          <p:nvCxnSpPr>
            <p:cNvPr id="156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8" name="Group 157"/>
          <p:cNvGrpSpPr/>
          <p:nvPr/>
        </p:nvGrpSpPr>
        <p:grpSpPr>
          <a:xfrm>
            <a:off x="4911861" y="3284515"/>
            <a:ext cx="2475347" cy="1055662"/>
            <a:chOff x="1766595" y="3963388"/>
            <a:chExt cx="2475347" cy="1055662"/>
          </a:xfrm>
        </p:grpSpPr>
        <p:sp>
          <p:nvSpPr>
            <p:cNvPr id="159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60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ssn</a:t>
              </a:r>
              <a:endParaRPr lang="sv-SE" altLang="en-US" sz="1400" b="1" u="sng" dirty="0"/>
            </a:p>
          </p:txBody>
        </p:sp>
        <p:cxnSp>
          <p:nvCxnSpPr>
            <p:cNvPr id="161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2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name</a:t>
              </a:r>
              <a:endParaRPr lang="sv-SE" altLang="en-US" sz="1400" b="1" u="sng" dirty="0"/>
            </a:p>
          </p:txBody>
        </p:sp>
        <p:sp>
          <p:nvSpPr>
            <p:cNvPr id="163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64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5" name="AutoShape 38"/>
            <p:cNvCxnSpPr>
              <a:cxnSpLocks noChangeShapeType="1"/>
            </p:cNvCxnSpPr>
            <p:nvPr/>
          </p:nvCxnSpPr>
          <p:spPr bwMode="auto">
            <a:xfrm flipH="1">
              <a:off x="3357271" y="4256743"/>
              <a:ext cx="131067" cy="2987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6" name="TextBox 165"/>
          <p:cNvSpPr txBox="1"/>
          <p:nvPr/>
        </p:nvSpPr>
        <p:spPr>
          <a:xfrm>
            <a:off x="3207078" y="442855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083998" y="2657214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153745" y="2690551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6143282" y="4446182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(D)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00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Q10: 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has a name, birthday and SSN. </a:t>
            </a:r>
          </a:p>
          <a:p>
            <a:r>
              <a:rPr lang="en-US" dirty="0" smtClean="0"/>
              <a:t>Names and birthdays are not unique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person can create many </a:t>
            </a:r>
            <a:r>
              <a:rPr lang="en-US" dirty="0" smtClean="0"/>
              <a:t>paintings</a:t>
            </a:r>
          </a:p>
          <a:p>
            <a:r>
              <a:rPr lang="en-US" dirty="0" smtClean="0"/>
              <a:t>but </a:t>
            </a:r>
            <a:r>
              <a:rPr lang="en-US" dirty="0"/>
              <a:t>paintings are created by exactly one person</a:t>
            </a:r>
          </a:p>
        </p:txBody>
      </p:sp>
    </p:spTree>
    <p:extLst>
      <p:ext uri="{BB962C8B-B14F-4D97-AF65-F5344CB8AC3E}">
        <p14:creationId xmlns:p14="http://schemas.microsoft.com/office/powerpoint/2010/main" val="8479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3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82220" y="4289122"/>
            <a:ext cx="195263" cy="28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" name="TextBox 165"/>
          <p:cNvSpPr txBox="1"/>
          <p:nvPr/>
        </p:nvSpPr>
        <p:spPr>
          <a:xfrm>
            <a:off x="8147143" y="4991327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950473" y="4963539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5097989" y="4973517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8651" y="1765583"/>
            <a:ext cx="2475347" cy="3027626"/>
            <a:chOff x="608651" y="878894"/>
            <a:chExt cx="2475347" cy="3027626"/>
          </a:xfrm>
        </p:grpSpPr>
        <p:grpSp>
          <p:nvGrpSpPr>
            <p:cNvPr id="141" name="Group 140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20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21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22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4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135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136" name="AutoShape 38"/>
              <p:cNvCxnSpPr>
                <a:cxnSpLocks noChangeShapeType="1"/>
                <a:stCxn id="134" idx="4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9" name="AutoShape 38"/>
              <p:cNvCxnSpPr>
                <a:cxnSpLocks noChangeShapeType="1"/>
                <a:endCxn id="20" idx="0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err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45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48" name="AutoShape 38"/>
            <p:cNvCxnSpPr>
              <a:cxnSpLocks noChangeShapeType="1"/>
              <a:stCxn id="20" idx="2"/>
              <a:endCxn id="45" idx="0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38"/>
            <p:cNvCxnSpPr>
              <a:cxnSpLocks noChangeShapeType="1"/>
              <a:endCxn id="44" idx="0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7" name="Group 66"/>
          <p:cNvGrpSpPr/>
          <p:nvPr/>
        </p:nvGrpSpPr>
        <p:grpSpPr>
          <a:xfrm>
            <a:off x="6796504" y="1916598"/>
            <a:ext cx="2475347" cy="3027626"/>
            <a:chOff x="608651" y="878894"/>
            <a:chExt cx="2475347" cy="3027626"/>
          </a:xfrm>
        </p:grpSpPr>
        <p:grpSp>
          <p:nvGrpSpPr>
            <p:cNvPr id="68" name="Group 67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73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74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75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6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77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78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9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9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70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71" name="AutoShape 38"/>
            <p:cNvCxnSpPr>
              <a:cxnSpLocks noChangeShapeType="1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AutoShape 38"/>
            <p:cNvCxnSpPr>
              <a:cxnSpLocks noChangeShapeType="1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80" name="Picture 23" descr="rounded arrow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37074" y="2834429"/>
            <a:ext cx="195263" cy="28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Group 53"/>
          <p:cNvGrpSpPr/>
          <p:nvPr/>
        </p:nvGrpSpPr>
        <p:grpSpPr>
          <a:xfrm>
            <a:off x="3744031" y="1872698"/>
            <a:ext cx="2475347" cy="3027626"/>
            <a:chOff x="608651" y="878894"/>
            <a:chExt cx="2475347" cy="3027626"/>
          </a:xfrm>
        </p:grpSpPr>
        <p:grpSp>
          <p:nvGrpSpPr>
            <p:cNvPr id="55" name="Group 54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60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62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3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64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65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6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57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58" name="AutoShape 38"/>
            <p:cNvCxnSpPr>
              <a:cxnSpLocks noChangeShapeType="1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AutoShape 38"/>
            <p:cNvCxnSpPr>
              <a:cxnSpLocks noChangeShapeType="1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7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3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Q11: 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has a name, birthday and SSN. </a:t>
            </a:r>
          </a:p>
          <a:p>
            <a:r>
              <a:rPr lang="en-US" dirty="0" smtClean="0"/>
              <a:t>Names and birthdays are not unique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person can create many </a:t>
            </a:r>
            <a:r>
              <a:rPr lang="en-US" dirty="0" smtClean="0"/>
              <a:t>paintings</a:t>
            </a:r>
          </a:p>
          <a:p>
            <a:r>
              <a:rPr lang="en-US" dirty="0" smtClean="0"/>
              <a:t>but </a:t>
            </a:r>
            <a:r>
              <a:rPr lang="en-US" dirty="0"/>
              <a:t>paintings are created by exactly one </a:t>
            </a:r>
            <a:r>
              <a:rPr lang="en-US" dirty="0" smtClean="0"/>
              <a:t>person</a:t>
            </a:r>
          </a:p>
          <a:p>
            <a:endParaRPr lang="en-US" dirty="0"/>
          </a:p>
          <a:p>
            <a:r>
              <a:rPr lang="en-US" dirty="0"/>
              <a:t>People (a group of persons) can also own paintings</a:t>
            </a:r>
          </a:p>
        </p:txBody>
      </p:sp>
    </p:spTree>
    <p:extLst>
      <p:ext uri="{BB962C8B-B14F-4D97-AF65-F5344CB8AC3E}">
        <p14:creationId xmlns:p14="http://schemas.microsoft.com/office/powerpoint/2010/main" val="18701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Box 166"/>
          <p:cNvSpPr txBox="1"/>
          <p:nvPr/>
        </p:nvSpPr>
        <p:spPr>
          <a:xfrm>
            <a:off x="1409780" y="4079454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570639" y="4063152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156565" y="4063152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(D)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30311" y="406315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83946" y="1421114"/>
            <a:ext cx="1669250" cy="2435503"/>
            <a:chOff x="983946" y="1421114"/>
            <a:chExt cx="1669250" cy="2435503"/>
          </a:xfrm>
        </p:grpSpPr>
        <p:grpSp>
          <p:nvGrpSpPr>
            <p:cNvPr id="2" name="Group 1"/>
            <p:cNvGrpSpPr/>
            <p:nvPr/>
          </p:nvGrpSpPr>
          <p:grpSpPr>
            <a:xfrm>
              <a:off x="983946" y="1421114"/>
              <a:ext cx="1349375" cy="2435503"/>
              <a:chOff x="4660019" y="1578132"/>
              <a:chExt cx="1349375" cy="2435503"/>
            </a:xfrm>
          </p:grpSpPr>
          <p:pic>
            <p:nvPicPr>
              <p:cNvPr id="80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5237074" y="1947740"/>
                <a:ext cx="195263" cy="288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4" name="Group 53"/>
              <p:cNvGrpSpPr/>
              <p:nvPr/>
            </p:nvGrpSpPr>
            <p:grpSpPr>
              <a:xfrm>
                <a:off x="4660019" y="1578132"/>
                <a:ext cx="1349375" cy="2435503"/>
                <a:chOff x="1524639" y="1471017"/>
                <a:chExt cx="1349375" cy="2435503"/>
              </a:xfrm>
            </p:grpSpPr>
            <p:sp>
              <p:nvSpPr>
                <p:cNvPr id="60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1471017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56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344298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smtClean="0"/>
                    <a:t>Painting</a:t>
                  </a:r>
                  <a:endParaRPr lang="sv-SE" altLang="en-US" sz="2000" b="1" dirty="0"/>
                </a:p>
              </p:txBody>
            </p:sp>
            <p:sp>
              <p:nvSpPr>
                <p:cNvPr id="57" name="AutoShape 5"/>
                <p:cNvSpPr>
                  <a:spLocks noChangeArrowheads="1"/>
                </p:cNvSpPr>
                <p:nvPr/>
              </p:nvSpPr>
              <p:spPr bwMode="auto">
                <a:xfrm>
                  <a:off x="1606029" y="2264565"/>
                  <a:ext cx="1157287" cy="761981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Creates</a:t>
                  </a:r>
                  <a:endParaRPr lang="sv-SE" altLang="en-US" sz="1400" b="1" dirty="0"/>
                </a:p>
              </p:txBody>
            </p:sp>
            <p:cxnSp>
              <p:nvCxnSpPr>
                <p:cNvPr id="5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84673" y="1934556"/>
                  <a:ext cx="14654" cy="33000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184672" y="3035478"/>
                  <a:ext cx="14655" cy="40750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49" name="Oval 37"/>
            <p:cNvSpPr>
              <a:spLocks noChangeArrowheads="1"/>
            </p:cNvSpPr>
            <p:nvPr/>
          </p:nvSpPr>
          <p:spPr bwMode="auto">
            <a:xfrm>
              <a:off x="1940408" y="2969941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smtClean="0"/>
                <a:t>owner</a:t>
              </a:r>
              <a:endParaRPr lang="sv-SE" altLang="en-US" sz="1400" b="1" dirty="0"/>
            </a:p>
          </p:txBody>
        </p:sp>
        <p:cxnSp>
          <p:nvCxnSpPr>
            <p:cNvPr id="50" name="AutoShape 38"/>
            <p:cNvCxnSpPr>
              <a:cxnSpLocks noChangeShapeType="1"/>
              <a:endCxn id="49" idx="2"/>
            </p:cNvCxnSpPr>
            <p:nvPr/>
          </p:nvCxnSpPr>
          <p:spPr bwMode="auto">
            <a:xfrm flipV="1">
              <a:off x="1750611" y="3129481"/>
              <a:ext cx="189797" cy="25689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3132669" y="1421114"/>
            <a:ext cx="1601502" cy="2435503"/>
            <a:chOff x="3973291" y="1421114"/>
            <a:chExt cx="1601502" cy="2435503"/>
          </a:xfrm>
        </p:grpSpPr>
        <p:grpSp>
          <p:nvGrpSpPr>
            <p:cNvPr id="52" name="Group 51"/>
            <p:cNvGrpSpPr/>
            <p:nvPr/>
          </p:nvGrpSpPr>
          <p:grpSpPr>
            <a:xfrm>
              <a:off x="3973291" y="1421114"/>
              <a:ext cx="1349375" cy="2435503"/>
              <a:chOff x="4660019" y="1578132"/>
              <a:chExt cx="1349375" cy="2435503"/>
            </a:xfrm>
          </p:grpSpPr>
          <p:pic>
            <p:nvPicPr>
              <p:cNvPr id="53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5237074" y="1947740"/>
                <a:ext cx="195263" cy="288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2" name="Group 81"/>
              <p:cNvGrpSpPr/>
              <p:nvPr/>
            </p:nvGrpSpPr>
            <p:grpSpPr>
              <a:xfrm>
                <a:off x="4660019" y="1578132"/>
                <a:ext cx="1349375" cy="2435503"/>
                <a:chOff x="1524639" y="1471017"/>
                <a:chExt cx="1349375" cy="2435503"/>
              </a:xfrm>
            </p:grpSpPr>
            <p:sp>
              <p:nvSpPr>
                <p:cNvPr id="83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1471017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84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344298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smtClean="0"/>
                    <a:t>Painting</a:t>
                  </a:r>
                  <a:endParaRPr lang="sv-SE" altLang="en-US" sz="2000" b="1" dirty="0"/>
                </a:p>
              </p:txBody>
            </p:sp>
            <p:sp>
              <p:nvSpPr>
                <p:cNvPr id="85" name="AutoShape 5"/>
                <p:cNvSpPr>
                  <a:spLocks noChangeArrowheads="1"/>
                </p:cNvSpPr>
                <p:nvPr/>
              </p:nvSpPr>
              <p:spPr bwMode="auto">
                <a:xfrm>
                  <a:off x="1606029" y="2264565"/>
                  <a:ext cx="1157287" cy="761981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Creates</a:t>
                  </a:r>
                  <a:endParaRPr lang="sv-SE" altLang="en-US" sz="1400" b="1" dirty="0"/>
                </a:p>
              </p:txBody>
            </p:sp>
            <p:cxnSp>
              <p:nvCxnSpPr>
                <p:cNvPr id="86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84673" y="1934556"/>
                  <a:ext cx="14654" cy="33000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7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184672" y="3035478"/>
                  <a:ext cx="14655" cy="40750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90" name="Oval 37"/>
            <p:cNvSpPr>
              <a:spLocks noChangeArrowheads="1"/>
            </p:cNvSpPr>
            <p:nvPr/>
          </p:nvSpPr>
          <p:spPr bwMode="auto">
            <a:xfrm>
              <a:off x="4855526" y="2867463"/>
              <a:ext cx="71926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smtClean="0"/>
                <a:t>owns</a:t>
              </a:r>
              <a:endParaRPr lang="sv-SE" altLang="en-US" sz="1400" b="1" dirty="0"/>
            </a:p>
          </p:txBody>
        </p:sp>
        <p:cxnSp>
          <p:nvCxnSpPr>
            <p:cNvPr id="91" name="AutoShape 38"/>
            <p:cNvCxnSpPr>
              <a:cxnSpLocks noChangeShapeType="1"/>
              <a:endCxn id="90" idx="0"/>
            </p:cNvCxnSpPr>
            <p:nvPr/>
          </p:nvCxnSpPr>
          <p:spPr bwMode="auto">
            <a:xfrm>
              <a:off x="4969813" y="2747683"/>
              <a:ext cx="245347" cy="11978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Group 12"/>
          <p:cNvGrpSpPr/>
          <p:nvPr/>
        </p:nvGrpSpPr>
        <p:grpSpPr>
          <a:xfrm>
            <a:off x="5081007" y="1429064"/>
            <a:ext cx="2506662" cy="2435503"/>
            <a:chOff x="6563019" y="1421114"/>
            <a:chExt cx="2506662" cy="2435503"/>
          </a:xfrm>
        </p:grpSpPr>
        <p:grpSp>
          <p:nvGrpSpPr>
            <p:cNvPr id="92" name="Group 91"/>
            <p:cNvGrpSpPr/>
            <p:nvPr/>
          </p:nvGrpSpPr>
          <p:grpSpPr>
            <a:xfrm>
              <a:off x="6563019" y="1421114"/>
              <a:ext cx="1349375" cy="2435503"/>
              <a:chOff x="4660019" y="1578132"/>
              <a:chExt cx="1349375" cy="2435503"/>
            </a:xfrm>
          </p:grpSpPr>
          <p:pic>
            <p:nvPicPr>
              <p:cNvPr id="93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5237074" y="1947740"/>
                <a:ext cx="195263" cy="288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4" name="Group 93"/>
              <p:cNvGrpSpPr/>
              <p:nvPr/>
            </p:nvGrpSpPr>
            <p:grpSpPr>
              <a:xfrm>
                <a:off x="4660019" y="1578132"/>
                <a:ext cx="1349375" cy="2435503"/>
                <a:chOff x="1524639" y="1471017"/>
                <a:chExt cx="1349375" cy="2435503"/>
              </a:xfrm>
            </p:grpSpPr>
            <p:sp>
              <p:nvSpPr>
                <p:cNvPr id="95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1471017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96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344298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smtClean="0"/>
                    <a:t>Painting</a:t>
                  </a:r>
                  <a:endParaRPr lang="sv-SE" altLang="en-US" sz="2000" b="1" dirty="0"/>
                </a:p>
              </p:txBody>
            </p:sp>
            <p:sp>
              <p:nvSpPr>
                <p:cNvPr id="97" name="AutoShape 5"/>
                <p:cNvSpPr>
                  <a:spLocks noChangeArrowheads="1"/>
                </p:cNvSpPr>
                <p:nvPr/>
              </p:nvSpPr>
              <p:spPr bwMode="auto">
                <a:xfrm>
                  <a:off x="1606029" y="2264565"/>
                  <a:ext cx="1157287" cy="761981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Creates</a:t>
                  </a:r>
                  <a:endParaRPr lang="sv-SE" altLang="en-US" sz="1400" b="1" dirty="0"/>
                </a:p>
              </p:txBody>
            </p:sp>
            <p:cxnSp>
              <p:nvCxnSpPr>
                <p:cNvPr id="9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84673" y="1934556"/>
                  <a:ext cx="14654" cy="33000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9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184672" y="3035478"/>
                  <a:ext cx="14655" cy="40750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102" name="AutoShape 5"/>
            <p:cNvSpPr>
              <a:spLocks noChangeArrowheads="1"/>
            </p:cNvSpPr>
            <p:nvPr/>
          </p:nvSpPr>
          <p:spPr bwMode="auto">
            <a:xfrm>
              <a:off x="7912394" y="2223594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Owns</a:t>
              </a:r>
              <a:endParaRPr lang="sv-SE" altLang="en-US" sz="1400" b="1" dirty="0"/>
            </a:p>
          </p:txBody>
        </p:sp>
        <p:cxnSp>
          <p:nvCxnSpPr>
            <p:cNvPr id="103" name="AutoShape 38"/>
            <p:cNvCxnSpPr>
              <a:cxnSpLocks noChangeShapeType="1"/>
              <a:stCxn id="102" idx="2"/>
            </p:cNvCxnSpPr>
            <p:nvPr/>
          </p:nvCxnSpPr>
          <p:spPr bwMode="auto">
            <a:xfrm flipH="1">
              <a:off x="7509164" y="2985575"/>
              <a:ext cx="981874" cy="41643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AutoShape 38"/>
            <p:cNvCxnSpPr>
              <a:cxnSpLocks noChangeShapeType="1"/>
              <a:endCxn id="102" idx="0"/>
            </p:cNvCxnSpPr>
            <p:nvPr/>
          </p:nvCxnSpPr>
          <p:spPr bwMode="auto">
            <a:xfrm>
              <a:off x="7656832" y="1892311"/>
              <a:ext cx="834206" cy="33128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5" name="Group 104"/>
          <p:cNvGrpSpPr/>
          <p:nvPr/>
        </p:nvGrpSpPr>
        <p:grpSpPr>
          <a:xfrm>
            <a:off x="7733937" y="1429064"/>
            <a:ext cx="2506662" cy="2435503"/>
            <a:chOff x="6563019" y="1421114"/>
            <a:chExt cx="2506662" cy="2435503"/>
          </a:xfrm>
        </p:grpSpPr>
        <p:grpSp>
          <p:nvGrpSpPr>
            <p:cNvPr id="106" name="Group 105"/>
            <p:cNvGrpSpPr/>
            <p:nvPr/>
          </p:nvGrpSpPr>
          <p:grpSpPr>
            <a:xfrm>
              <a:off x="6563019" y="1421114"/>
              <a:ext cx="1349375" cy="2435503"/>
              <a:chOff x="4660019" y="1578132"/>
              <a:chExt cx="1349375" cy="2435503"/>
            </a:xfrm>
          </p:grpSpPr>
          <p:pic>
            <p:nvPicPr>
              <p:cNvPr id="110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5237074" y="1947740"/>
                <a:ext cx="195263" cy="288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11" name="Group 110"/>
              <p:cNvGrpSpPr/>
              <p:nvPr/>
            </p:nvGrpSpPr>
            <p:grpSpPr>
              <a:xfrm>
                <a:off x="4660019" y="1578132"/>
                <a:ext cx="1349375" cy="2435503"/>
                <a:chOff x="1524639" y="1471017"/>
                <a:chExt cx="1349375" cy="2435503"/>
              </a:xfrm>
            </p:grpSpPr>
            <p:sp>
              <p:nvSpPr>
                <p:cNvPr id="112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1471017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113" name="Rectangle 36"/>
                <p:cNvSpPr>
                  <a:spLocks noChangeArrowheads="1"/>
                </p:cNvSpPr>
                <p:nvPr/>
              </p:nvSpPr>
              <p:spPr bwMode="auto">
                <a:xfrm>
                  <a:off x="1524639" y="344298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smtClean="0"/>
                    <a:t>Painting</a:t>
                  </a:r>
                  <a:endParaRPr lang="sv-SE" altLang="en-US" sz="2000" b="1" dirty="0"/>
                </a:p>
              </p:txBody>
            </p:sp>
            <p:sp>
              <p:nvSpPr>
                <p:cNvPr id="114" name="AutoShape 5"/>
                <p:cNvSpPr>
                  <a:spLocks noChangeArrowheads="1"/>
                </p:cNvSpPr>
                <p:nvPr/>
              </p:nvSpPr>
              <p:spPr bwMode="auto">
                <a:xfrm>
                  <a:off x="1606029" y="2264565"/>
                  <a:ext cx="1157287" cy="761981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Creates</a:t>
                  </a:r>
                  <a:endParaRPr lang="sv-SE" altLang="en-US" sz="1400" b="1" dirty="0"/>
                </a:p>
              </p:txBody>
            </p:sp>
            <p:cxnSp>
              <p:nvCxnSpPr>
                <p:cNvPr id="115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84673" y="1934556"/>
                  <a:ext cx="14654" cy="330009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6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184672" y="3035478"/>
                  <a:ext cx="14655" cy="40750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107" name="AutoShape 5"/>
            <p:cNvSpPr>
              <a:spLocks noChangeArrowheads="1"/>
            </p:cNvSpPr>
            <p:nvPr/>
          </p:nvSpPr>
          <p:spPr bwMode="auto">
            <a:xfrm>
              <a:off x="7912394" y="2223594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Owns</a:t>
              </a:r>
              <a:endParaRPr lang="sv-SE" altLang="en-US" sz="1400" b="1" dirty="0"/>
            </a:p>
          </p:txBody>
        </p:sp>
        <p:cxnSp>
          <p:nvCxnSpPr>
            <p:cNvPr id="108" name="AutoShape 38"/>
            <p:cNvCxnSpPr>
              <a:cxnSpLocks noChangeShapeType="1"/>
            </p:cNvCxnSpPr>
            <p:nvPr/>
          </p:nvCxnSpPr>
          <p:spPr bwMode="auto">
            <a:xfrm flipH="1">
              <a:off x="7509164" y="2985575"/>
              <a:ext cx="981874" cy="41643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AutoShape 38"/>
            <p:cNvCxnSpPr>
              <a:cxnSpLocks noChangeShapeType="1"/>
            </p:cNvCxnSpPr>
            <p:nvPr/>
          </p:nvCxnSpPr>
          <p:spPr bwMode="auto">
            <a:xfrm>
              <a:off x="7656832" y="1892311"/>
              <a:ext cx="834206" cy="33128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36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Q12: 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person has a name, birthday and SSN. </a:t>
            </a:r>
          </a:p>
          <a:p>
            <a:r>
              <a:rPr lang="en-US" dirty="0" smtClean="0"/>
              <a:t>Names and birthdays are not unique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person can create many </a:t>
            </a:r>
            <a:r>
              <a:rPr lang="en-US" dirty="0" smtClean="0"/>
              <a:t>paintings</a:t>
            </a:r>
          </a:p>
          <a:p>
            <a:r>
              <a:rPr lang="en-US" dirty="0" smtClean="0"/>
              <a:t>but </a:t>
            </a:r>
            <a:r>
              <a:rPr lang="en-US" dirty="0"/>
              <a:t>paintings are created by exactly one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People (a group of persons) can also own </a:t>
            </a:r>
            <a:r>
              <a:rPr lang="en-US" dirty="0" smtClean="0"/>
              <a:t>paintings</a:t>
            </a:r>
          </a:p>
          <a:p>
            <a:endParaRPr lang="en-US" dirty="0" smtClean="0"/>
          </a:p>
          <a:p>
            <a:r>
              <a:rPr lang="en-US" dirty="0"/>
              <a:t>Only painters create paintings. Painters are people.</a:t>
            </a:r>
          </a:p>
        </p:txBody>
      </p:sp>
    </p:spTree>
    <p:extLst>
      <p:ext uri="{BB962C8B-B14F-4D97-AF65-F5344CB8AC3E}">
        <p14:creationId xmlns:p14="http://schemas.microsoft.com/office/powerpoint/2010/main" val="34095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Box 166"/>
          <p:cNvSpPr txBox="1"/>
          <p:nvPr/>
        </p:nvSpPr>
        <p:spPr>
          <a:xfrm>
            <a:off x="1409780" y="4458143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5151124" y="4459466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882851" y="444184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9473" y="1623396"/>
            <a:ext cx="2506662" cy="2435503"/>
            <a:chOff x="1063977" y="1253573"/>
            <a:chExt cx="2506662" cy="2435503"/>
          </a:xfrm>
        </p:grpSpPr>
        <p:grpSp>
          <p:nvGrpSpPr>
            <p:cNvPr id="13" name="Group 12"/>
            <p:cNvGrpSpPr/>
            <p:nvPr/>
          </p:nvGrpSpPr>
          <p:grpSpPr>
            <a:xfrm>
              <a:off x="1063977" y="1253573"/>
              <a:ext cx="2506662" cy="2435503"/>
              <a:chOff x="6563019" y="1421114"/>
              <a:chExt cx="2506662" cy="2435503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6563019" y="1421114"/>
                <a:ext cx="1349375" cy="2435503"/>
                <a:chOff x="4660019" y="1578132"/>
                <a:chExt cx="1349375" cy="2435503"/>
              </a:xfrm>
            </p:grpSpPr>
            <p:pic>
              <p:nvPicPr>
                <p:cNvPr id="93" name="Picture 23" descr="rounded arrowhea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5237074" y="1947740"/>
                  <a:ext cx="195263" cy="2889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4" name="Group 93"/>
                <p:cNvGrpSpPr/>
                <p:nvPr/>
              </p:nvGrpSpPr>
              <p:grpSpPr>
                <a:xfrm>
                  <a:off x="4660019" y="1578132"/>
                  <a:ext cx="1349375" cy="2435503"/>
                  <a:chOff x="1524639" y="1471017"/>
                  <a:chExt cx="1349375" cy="2435503"/>
                </a:xfrm>
              </p:grpSpPr>
              <p:sp>
                <p:nvSpPr>
                  <p:cNvPr id="95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1471017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dirty="0" smtClean="0"/>
                      <a:t>Person</a:t>
                    </a:r>
                    <a:endParaRPr lang="sv-SE" altLang="en-US" sz="2000" b="1" dirty="0"/>
                  </a:p>
                </p:txBody>
              </p:sp>
              <p:sp>
                <p:nvSpPr>
                  <p:cNvPr id="9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3442981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smtClean="0"/>
                      <a:t>Painting</a:t>
                    </a:r>
                    <a:endParaRPr lang="sv-SE" altLang="en-US" sz="2000" b="1" dirty="0"/>
                  </a:p>
                </p:txBody>
              </p:sp>
              <p:sp>
                <p:nvSpPr>
                  <p:cNvPr id="97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1606029" y="2264565"/>
                    <a:ext cx="1157287" cy="761981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400" b="1" dirty="0" err="1" smtClean="0"/>
                      <a:t>Creates</a:t>
                    </a:r>
                    <a:endParaRPr lang="sv-SE" altLang="en-US" sz="1400" b="1" dirty="0"/>
                  </a:p>
                </p:txBody>
              </p:sp>
              <p:cxnSp>
                <p:nvCxnSpPr>
                  <p:cNvPr id="98" name="AutoShape 3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184673" y="1934556"/>
                    <a:ext cx="14654" cy="330009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99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184672" y="3035478"/>
                    <a:ext cx="14655" cy="407503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102" name="AutoShape 5"/>
              <p:cNvSpPr>
                <a:spLocks noChangeArrowheads="1"/>
              </p:cNvSpPr>
              <p:nvPr/>
            </p:nvSpPr>
            <p:spPr bwMode="auto">
              <a:xfrm>
                <a:off x="7912394" y="2223594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Owns</a:t>
                </a:r>
                <a:endParaRPr lang="sv-SE" altLang="en-US" sz="1400" b="1" dirty="0"/>
              </a:p>
            </p:txBody>
          </p:sp>
          <p:cxnSp>
            <p:nvCxnSpPr>
              <p:cNvPr id="103" name="AutoShape 38"/>
              <p:cNvCxnSpPr>
                <a:cxnSpLocks noChangeShapeType="1"/>
                <a:stCxn id="102" idx="2"/>
              </p:cNvCxnSpPr>
              <p:nvPr/>
            </p:nvCxnSpPr>
            <p:spPr bwMode="auto">
              <a:xfrm flipH="1">
                <a:off x="7509164" y="2985575"/>
                <a:ext cx="981874" cy="41643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4" name="AutoShape 38"/>
              <p:cNvCxnSpPr>
                <a:cxnSpLocks noChangeShapeType="1"/>
                <a:endCxn id="102" idx="0"/>
              </p:cNvCxnSpPr>
              <p:nvPr/>
            </p:nvCxnSpPr>
            <p:spPr bwMode="auto">
              <a:xfrm>
                <a:off x="7656832" y="1892311"/>
                <a:ext cx="834206" cy="33128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5" name="Oval 37"/>
            <p:cNvSpPr>
              <a:spLocks noChangeArrowheads="1"/>
            </p:cNvSpPr>
            <p:nvPr/>
          </p:nvSpPr>
          <p:spPr bwMode="auto">
            <a:xfrm>
              <a:off x="2635601" y="1329470"/>
              <a:ext cx="93503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isPainter</a:t>
              </a:r>
              <a:endParaRPr lang="sv-SE" altLang="en-US" sz="1400" b="1" dirty="0"/>
            </a:p>
          </p:txBody>
        </p:sp>
        <p:cxnSp>
          <p:nvCxnSpPr>
            <p:cNvPr id="61" name="AutoShape 38"/>
            <p:cNvCxnSpPr>
              <a:cxnSpLocks noChangeShapeType="1"/>
              <a:endCxn id="55" idx="2"/>
            </p:cNvCxnSpPr>
            <p:nvPr/>
          </p:nvCxnSpPr>
          <p:spPr bwMode="auto">
            <a:xfrm>
              <a:off x="2406160" y="1472228"/>
              <a:ext cx="229441" cy="1678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" name="Group 21"/>
          <p:cNvGrpSpPr/>
          <p:nvPr/>
        </p:nvGrpSpPr>
        <p:grpSpPr>
          <a:xfrm>
            <a:off x="3934273" y="1516954"/>
            <a:ext cx="3086871" cy="2674772"/>
            <a:chOff x="3934273" y="1138265"/>
            <a:chExt cx="3086871" cy="2674772"/>
          </a:xfrm>
        </p:grpSpPr>
        <p:grpSp>
          <p:nvGrpSpPr>
            <p:cNvPr id="62" name="Group 61"/>
            <p:cNvGrpSpPr/>
            <p:nvPr/>
          </p:nvGrpSpPr>
          <p:grpSpPr>
            <a:xfrm>
              <a:off x="3934273" y="1751052"/>
              <a:ext cx="3086871" cy="2061985"/>
              <a:chOff x="6563019" y="1837549"/>
              <a:chExt cx="3086871" cy="2061985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6563019" y="1837549"/>
                <a:ext cx="3086871" cy="2019068"/>
                <a:chOff x="4660019" y="1994567"/>
                <a:chExt cx="3086871" cy="2019068"/>
              </a:xfrm>
            </p:grpSpPr>
            <p:pic>
              <p:nvPicPr>
                <p:cNvPr id="67" name="Picture 23" descr="rounded arrowhead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5237074" y="1947740"/>
                  <a:ext cx="195263" cy="2889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68" name="Group 67"/>
                <p:cNvGrpSpPr/>
                <p:nvPr/>
              </p:nvGrpSpPr>
              <p:grpSpPr>
                <a:xfrm>
                  <a:off x="4660019" y="2041671"/>
                  <a:ext cx="3086871" cy="1971964"/>
                  <a:chOff x="1524639" y="1934556"/>
                  <a:chExt cx="3086871" cy="1971964"/>
                </a:xfrm>
              </p:grpSpPr>
              <p:sp>
                <p:nvSpPr>
                  <p:cNvPr id="69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262135" y="2367090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dirty="0" smtClean="0"/>
                      <a:t>Person</a:t>
                    </a:r>
                    <a:endParaRPr lang="sv-SE" altLang="en-US" sz="2000" b="1" dirty="0"/>
                  </a:p>
                </p:txBody>
              </p:sp>
              <p:sp>
                <p:nvSpPr>
                  <p:cNvPr id="70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3442981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smtClean="0"/>
                      <a:t>Painting</a:t>
                    </a:r>
                    <a:endParaRPr lang="sv-SE" altLang="en-US" sz="2000" b="1" dirty="0"/>
                  </a:p>
                </p:txBody>
              </p:sp>
              <p:sp>
                <p:nvSpPr>
                  <p:cNvPr id="71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1606029" y="2264565"/>
                    <a:ext cx="1157287" cy="761981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400" b="1" dirty="0" err="1" smtClean="0"/>
                      <a:t>Creates</a:t>
                    </a:r>
                    <a:endParaRPr lang="sv-SE" altLang="en-US" sz="1400" b="1" dirty="0"/>
                  </a:p>
                </p:txBody>
              </p:sp>
              <p:cxnSp>
                <p:nvCxnSpPr>
                  <p:cNvPr id="72" name="AutoShape 3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184673" y="1934556"/>
                    <a:ext cx="14654" cy="330009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3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184672" y="3035478"/>
                    <a:ext cx="14655" cy="407503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64" name="AutoShape 5"/>
              <p:cNvSpPr>
                <a:spLocks noChangeArrowheads="1"/>
              </p:cNvSpPr>
              <p:nvPr/>
            </p:nvSpPr>
            <p:spPr bwMode="auto">
              <a:xfrm>
                <a:off x="8396560" y="3137553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Owns</a:t>
                </a:r>
                <a:endParaRPr lang="sv-SE" altLang="en-US" sz="1400" b="1" dirty="0"/>
              </a:p>
            </p:txBody>
          </p:sp>
          <p:cxnSp>
            <p:nvCxnSpPr>
              <p:cNvPr id="65" name="AutoShape 38"/>
              <p:cNvCxnSpPr>
                <a:cxnSpLocks noChangeShapeType="1"/>
                <a:stCxn id="64" idx="1"/>
                <a:endCxn id="70" idx="3"/>
              </p:cNvCxnSpPr>
              <p:nvPr/>
            </p:nvCxnSpPr>
            <p:spPr bwMode="auto">
              <a:xfrm flipH="1">
                <a:off x="7912394" y="3518544"/>
                <a:ext cx="484166" cy="10630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AutoShape 38"/>
              <p:cNvCxnSpPr>
                <a:cxnSpLocks noChangeShapeType="1"/>
                <a:stCxn id="69" idx="2"/>
                <a:endCxn id="64" idx="0"/>
              </p:cNvCxnSpPr>
              <p:nvPr/>
            </p:nvCxnSpPr>
            <p:spPr bwMode="auto">
              <a:xfrm>
                <a:off x="8975203" y="2780726"/>
                <a:ext cx="1" cy="35682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" name="Group 5"/>
            <p:cNvGrpSpPr/>
            <p:nvPr/>
          </p:nvGrpSpPr>
          <p:grpSpPr>
            <a:xfrm>
              <a:off x="3934273" y="1242363"/>
              <a:ext cx="1480806" cy="553838"/>
              <a:chOff x="5799380" y="1371630"/>
              <a:chExt cx="1480806" cy="553838"/>
            </a:xfrm>
          </p:grpSpPr>
          <p:sp>
            <p:nvSpPr>
              <p:cNvPr id="76" name="Rectangle 36"/>
              <p:cNvSpPr>
                <a:spLocks noChangeArrowheads="1"/>
              </p:cNvSpPr>
              <p:nvPr/>
            </p:nvSpPr>
            <p:spPr bwMode="auto">
              <a:xfrm>
                <a:off x="5866159" y="1416780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err="1" smtClean="0"/>
                  <a:t>Painter</a:t>
                </a:r>
                <a:endParaRPr lang="sv-SE" altLang="en-US" sz="2000" b="1" dirty="0"/>
              </a:p>
            </p:txBody>
          </p:sp>
          <p:sp>
            <p:nvSpPr>
              <p:cNvPr id="77" name="Rectangle 36"/>
              <p:cNvSpPr>
                <a:spLocks noChangeArrowheads="1"/>
              </p:cNvSpPr>
              <p:nvPr/>
            </p:nvSpPr>
            <p:spPr bwMode="auto">
              <a:xfrm>
                <a:off x="5799380" y="1371630"/>
                <a:ext cx="1480806" cy="55383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2000" b="1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647550" y="1138265"/>
              <a:ext cx="1369840" cy="901930"/>
              <a:chOff x="6705246" y="1154123"/>
              <a:chExt cx="1369840" cy="901930"/>
            </a:xfrm>
          </p:grpSpPr>
          <p:sp>
            <p:nvSpPr>
              <p:cNvPr id="81" name="AutoShape 5"/>
              <p:cNvSpPr>
                <a:spLocks noChangeArrowheads="1"/>
              </p:cNvSpPr>
              <p:nvPr/>
            </p:nvSpPr>
            <p:spPr bwMode="auto">
              <a:xfrm>
                <a:off x="6811523" y="1218594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smtClean="0"/>
                  <a:t>Talent</a:t>
                </a:r>
                <a:endParaRPr lang="sv-SE" altLang="en-US" sz="1400" b="1" dirty="0"/>
              </a:p>
            </p:txBody>
          </p:sp>
          <p:sp>
            <p:nvSpPr>
              <p:cNvPr id="88" name="AutoShape 5"/>
              <p:cNvSpPr>
                <a:spLocks noChangeArrowheads="1"/>
              </p:cNvSpPr>
              <p:nvPr/>
            </p:nvSpPr>
            <p:spPr bwMode="auto">
              <a:xfrm>
                <a:off x="6705246" y="1154123"/>
                <a:ext cx="1369840" cy="90193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v-SE" altLang="en-US" sz="1400" b="1" dirty="0"/>
              </a:p>
            </p:txBody>
          </p:sp>
        </p:grpSp>
        <p:cxnSp>
          <p:nvCxnSpPr>
            <p:cNvPr id="89" name="AutoShape 38"/>
            <p:cNvCxnSpPr>
              <a:cxnSpLocks noChangeShapeType="1"/>
              <a:stCxn id="88" idx="1"/>
              <a:endCxn id="77" idx="3"/>
            </p:cNvCxnSpPr>
            <p:nvPr/>
          </p:nvCxnSpPr>
          <p:spPr bwMode="auto">
            <a:xfrm flipH="1" flipV="1">
              <a:off x="5415079" y="1519282"/>
              <a:ext cx="232471" cy="699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AutoShape 38"/>
            <p:cNvCxnSpPr>
              <a:cxnSpLocks noChangeShapeType="1"/>
            </p:cNvCxnSpPr>
            <p:nvPr/>
          </p:nvCxnSpPr>
          <p:spPr bwMode="auto">
            <a:xfrm flipH="1" flipV="1">
              <a:off x="5412232" y="1447379"/>
              <a:ext cx="341595" cy="6994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AutoShape 38"/>
            <p:cNvCxnSpPr>
              <a:cxnSpLocks noChangeShapeType="1"/>
              <a:stCxn id="69" idx="0"/>
            </p:cNvCxnSpPr>
            <p:nvPr/>
          </p:nvCxnSpPr>
          <p:spPr bwMode="auto">
            <a:xfrm flipH="1" flipV="1">
              <a:off x="6323876" y="2040195"/>
              <a:ext cx="22581" cy="19049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Group 27"/>
          <p:cNvGrpSpPr/>
          <p:nvPr/>
        </p:nvGrpSpPr>
        <p:grpSpPr>
          <a:xfrm>
            <a:off x="7466232" y="1709753"/>
            <a:ext cx="3086871" cy="2487352"/>
            <a:chOff x="7466232" y="1331064"/>
            <a:chExt cx="3086871" cy="2487352"/>
          </a:xfrm>
        </p:grpSpPr>
        <p:grpSp>
          <p:nvGrpSpPr>
            <p:cNvPr id="117" name="Group 116"/>
            <p:cNvGrpSpPr/>
            <p:nvPr/>
          </p:nvGrpSpPr>
          <p:grpSpPr>
            <a:xfrm>
              <a:off x="7466232" y="1331064"/>
              <a:ext cx="3086871" cy="2487352"/>
              <a:chOff x="3934273" y="1325685"/>
              <a:chExt cx="3086871" cy="2487352"/>
            </a:xfrm>
          </p:grpSpPr>
          <p:grpSp>
            <p:nvGrpSpPr>
              <p:cNvPr id="118" name="Group 117"/>
              <p:cNvGrpSpPr/>
              <p:nvPr/>
            </p:nvGrpSpPr>
            <p:grpSpPr>
              <a:xfrm>
                <a:off x="3934273" y="1751052"/>
                <a:ext cx="3086871" cy="2061985"/>
                <a:chOff x="6563019" y="1837549"/>
                <a:chExt cx="3086871" cy="2061985"/>
              </a:xfrm>
            </p:grpSpPr>
            <p:grpSp>
              <p:nvGrpSpPr>
                <p:cNvPr id="128" name="Group 127"/>
                <p:cNvGrpSpPr/>
                <p:nvPr/>
              </p:nvGrpSpPr>
              <p:grpSpPr>
                <a:xfrm>
                  <a:off x="6563019" y="1837549"/>
                  <a:ext cx="3086871" cy="2019068"/>
                  <a:chOff x="4660019" y="1994567"/>
                  <a:chExt cx="3086871" cy="2019068"/>
                </a:xfrm>
              </p:grpSpPr>
              <p:pic>
                <p:nvPicPr>
                  <p:cNvPr id="132" name="Picture 23" descr="rounded arrowhead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5400000">
                    <a:off x="5237074" y="1947740"/>
                    <a:ext cx="195263" cy="2889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133" name="Group 132"/>
                  <p:cNvGrpSpPr/>
                  <p:nvPr/>
                </p:nvGrpSpPr>
                <p:grpSpPr>
                  <a:xfrm>
                    <a:off x="4660019" y="2041671"/>
                    <a:ext cx="3086871" cy="1971964"/>
                    <a:chOff x="1524639" y="1934556"/>
                    <a:chExt cx="3086871" cy="1971964"/>
                  </a:xfrm>
                </p:grpSpPr>
                <p:sp>
                  <p:nvSpPr>
                    <p:cNvPr id="134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2135" y="2367090"/>
                      <a:ext cx="1349375" cy="463539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2000" b="1" dirty="0" smtClean="0"/>
                        <a:t>Person</a:t>
                      </a:r>
                      <a:endParaRPr lang="sv-SE" altLang="en-US" sz="2000" b="1" dirty="0"/>
                    </a:p>
                  </p:txBody>
                </p:sp>
                <p:sp>
                  <p:nvSpPr>
                    <p:cNvPr id="135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639" y="3442981"/>
                      <a:ext cx="1349375" cy="463539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2000" b="1" smtClean="0"/>
                        <a:t>Painting</a:t>
                      </a:r>
                      <a:endParaRPr lang="sv-SE" altLang="en-US" sz="2000" b="1" dirty="0"/>
                    </a:p>
                  </p:txBody>
                </p:sp>
                <p:sp>
                  <p:nvSpPr>
                    <p:cNvPr id="136" name="AutoShape 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06029" y="2264565"/>
                      <a:ext cx="1157287" cy="761981"/>
                    </a:xfrm>
                    <a:prstGeom prst="diamond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dirty="0" err="1" smtClean="0"/>
                        <a:t>Creates</a:t>
                      </a:r>
                      <a:endParaRPr lang="sv-SE" altLang="en-US" sz="1400" b="1" dirty="0"/>
                    </a:p>
                  </p:txBody>
                </p:sp>
                <p:cxnSp>
                  <p:nvCxnSpPr>
                    <p:cNvPr id="137" name="AutoShape 38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184673" y="1934556"/>
                      <a:ext cx="14654" cy="330009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8" name="AutoShape 3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184672" y="3035478"/>
                      <a:ext cx="14655" cy="407503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  <p:sp>
              <p:nvSpPr>
                <p:cNvPr id="129" name="AutoShape 5"/>
                <p:cNvSpPr>
                  <a:spLocks noChangeArrowheads="1"/>
                </p:cNvSpPr>
                <p:nvPr/>
              </p:nvSpPr>
              <p:spPr bwMode="auto">
                <a:xfrm>
                  <a:off x="8396560" y="3137553"/>
                  <a:ext cx="1157287" cy="761981"/>
                </a:xfrm>
                <a:prstGeom prst="diamond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Owns</a:t>
                  </a:r>
                  <a:endParaRPr lang="sv-SE" altLang="en-US" sz="1400" b="1" dirty="0"/>
                </a:p>
              </p:txBody>
            </p:sp>
            <p:cxnSp>
              <p:nvCxnSpPr>
                <p:cNvPr id="130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7912394" y="3518544"/>
                  <a:ext cx="484166" cy="106304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1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8975203" y="2780726"/>
                  <a:ext cx="1" cy="356827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26" name="Rectangle 36"/>
              <p:cNvSpPr>
                <a:spLocks noChangeArrowheads="1"/>
              </p:cNvSpPr>
              <p:nvPr/>
            </p:nvSpPr>
            <p:spPr bwMode="auto">
              <a:xfrm>
                <a:off x="3956580" y="1325685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err="1" smtClean="0"/>
                  <a:t>Painter</a:t>
                </a:r>
                <a:endParaRPr lang="sv-SE" altLang="en-US" sz="2000" b="1" dirty="0"/>
              </a:p>
            </p:txBody>
          </p:sp>
          <p:cxnSp>
            <p:nvCxnSpPr>
              <p:cNvPr id="122" name="AutoShape 38"/>
              <p:cNvCxnSpPr>
                <a:cxnSpLocks noChangeShapeType="1"/>
                <a:stCxn id="23" idx="0"/>
                <a:endCxn id="126" idx="3"/>
              </p:cNvCxnSpPr>
              <p:nvPr/>
            </p:nvCxnSpPr>
            <p:spPr bwMode="auto">
              <a:xfrm flipH="1">
                <a:off x="5305955" y="1511948"/>
                <a:ext cx="1017921" cy="4550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3" name="AutoShape 38"/>
              <p:cNvCxnSpPr>
                <a:cxnSpLocks noChangeShapeType="1"/>
              </p:cNvCxnSpPr>
              <p:nvPr/>
            </p:nvCxnSpPr>
            <p:spPr bwMode="auto">
              <a:xfrm flipH="1" flipV="1">
                <a:off x="6323876" y="2040195"/>
                <a:ext cx="22581" cy="19049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" name="Group 24"/>
            <p:cNvGrpSpPr/>
            <p:nvPr/>
          </p:nvGrpSpPr>
          <p:grpSpPr>
            <a:xfrm>
              <a:off x="9567585" y="1517327"/>
              <a:ext cx="576499" cy="552013"/>
              <a:chOff x="8640971" y="544064"/>
              <a:chExt cx="576499" cy="552013"/>
            </a:xfrm>
          </p:grpSpPr>
          <p:sp>
            <p:nvSpPr>
              <p:cNvPr id="23" name="Triangle 22"/>
              <p:cNvSpPr/>
              <p:nvPr/>
            </p:nvSpPr>
            <p:spPr>
              <a:xfrm>
                <a:off x="8640971" y="544064"/>
                <a:ext cx="576499" cy="510009"/>
              </a:xfrm>
              <a:prstGeom prst="triangl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724110" y="726745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ISA</a:t>
                </a:r>
                <a:endParaRPr lang="en-US"/>
              </a:p>
            </p:txBody>
          </p:sp>
        </p:grpSp>
      </p:grpSp>
      <p:sp>
        <p:nvSpPr>
          <p:cNvPr id="74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91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Q13: Create the relational scheme for the entities only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2058194"/>
            <a:ext cx="9779000" cy="3886200"/>
          </a:xfrm>
        </p:spPr>
      </p:pic>
    </p:spTree>
    <p:extLst>
      <p:ext uri="{BB962C8B-B14F-4D97-AF65-F5344CB8AC3E}">
        <p14:creationId xmlns:p14="http://schemas.microsoft.com/office/powerpoint/2010/main" val="11108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quiz was used in the TDA357/DIT620 lecture on             Wednesday 2016-11-09 8:00-10:00</a:t>
            </a:r>
          </a:p>
          <a:p>
            <a:r>
              <a:rPr lang="en-US" dirty="0" smtClean="0"/>
              <a:t>Students participated using </a:t>
            </a:r>
            <a:r>
              <a:rPr lang="en-US" dirty="0" err="1" smtClean="0"/>
              <a:t>kahoot</a:t>
            </a:r>
            <a:endParaRPr lang="en-US" dirty="0" smtClean="0"/>
          </a:p>
          <a:p>
            <a:pPr lvl="1"/>
            <a:r>
              <a:rPr lang="en-US" dirty="0" smtClean="0"/>
              <a:t>Part 1 (Questions 1-14 from this slide-deck, Questions 1–14 in </a:t>
            </a:r>
            <a:r>
              <a:rPr lang="en-US" dirty="0" err="1" smtClean="0"/>
              <a:t>kahoot</a:t>
            </a:r>
            <a:r>
              <a:rPr lang="en-US" dirty="0" smtClean="0"/>
              <a:t>)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goo.gl/NsKEmt</a:t>
            </a:r>
            <a:endParaRPr lang="en-US" dirty="0" smtClean="0"/>
          </a:p>
          <a:p>
            <a:pPr lvl="1"/>
            <a:r>
              <a:rPr lang="en-US" dirty="0" smtClean="0"/>
              <a:t>Part 2 (Questions 15-21 from this slide-desk, Questions 1-7 in </a:t>
            </a:r>
            <a:r>
              <a:rPr lang="en-US" dirty="0" err="1" smtClean="0"/>
              <a:t>kahoot</a:t>
            </a:r>
            <a:r>
              <a:rPr lang="en-US" dirty="0" smtClean="0"/>
              <a:t>):</a:t>
            </a:r>
          </a:p>
          <a:p>
            <a:pPr lvl="2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goo.gl/syOy36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4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51782" y="2023410"/>
            <a:ext cx="358732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location)</a:t>
            </a:r>
          </a:p>
          <a:p>
            <a:endParaRPr lang="en-US" dirty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91528" y="3686973"/>
            <a:ext cx="491685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model, owner)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location, </a:t>
            </a:r>
            <a:r>
              <a:rPr lang="en-US" dirty="0" err="1" smtClean="0"/>
              <a:t>personid</a:t>
            </a:r>
            <a:r>
              <a:rPr lang="en-US" dirty="0" smtClean="0"/>
              <a:t>, car)</a:t>
            </a:r>
          </a:p>
          <a:p>
            <a:endParaRPr lang="en-US" dirty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79419" y="2023410"/>
            <a:ext cx="491685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location, </a:t>
            </a:r>
            <a:r>
              <a:rPr lang="en-US" u="sng" dirty="0" err="1" smtClean="0"/>
              <a:t>personid</a:t>
            </a:r>
            <a:r>
              <a:rPr lang="en-US" dirty="0" smtClean="0"/>
              <a:t>, car)</a:t>
            </a:r>
            <a:endParaRPr lang="en-US" dirty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150433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Q14: Create the relational scheme for the relationships only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2058194"/>
            <a:ext cx="9779000" cy="3886200"/>
          </a:xfrm>
        </p:spPr>
      </p:pic>
      <p:sp>
        <p:nvSpPr>
          <p:cNvPr id="5" name="TextBox 4"/>
          <p:cNvSpPr txBox="1"/>
          <p:nvPr/>
        </p:nvSpPr>
        <p:spPr>
          <a:xfrm>
            <a:off x="471054" y="5296391"/>
            <a:ext cx="358732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location)</a:t>
            </a:r>
          </a:p>
        </p:txBody>
      </p:sp>
    </p:spTree>
    <p:extLst>
      <p:ext uri="{BB962C8B-B14F-4D97-AF65-F5344CB8AC3E}">
        <p14:creationId xmlns:p14="http://schemas.microsoft.com/office/powerpoint/2010/main" val="185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4037" y="1544552"/>
            <a:ext cx="423526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person</a:t>
            </a:r>
            <a:r>
              <a:rPr lang="en-US" dirty="0" smtClean="0"/>
              <a:t>, </a:t>
            </a:r>
            <a:r>
              <a:rPr lang="en-US" u="sng" dirty="0" smtClean="0"/>
              <a:t>car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person -&gt; </a:t>
            </a:r>
            <a:r>
              <a:rPr lang="en-US" dirty="0" err="1" smtClean="0"/>
              <a:t>Person.id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car -&gt; </a:t>
            </a:r>
            <a:r>
              <a:rPr lang="en-US" dirty="0" err="1"/>
              <a:t>C</a:t>
            </a:r>
            <a:r>
              <a:rPr lang="en-US" dirty="0" err="1" smtClean="0"/>
              <a:t>ar.license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articipated(</a:t>
            </a:r>
            <a:r>
              <a:rPr lang="en-US" u="sng" dirty="0" smtClean="0"/>
              <a:t>person, car, accident</a:t>
            </a:r>
            <a:r>
              <a:rPr lang="en-US" dirty="0" smtClean="0"/>
              <a:t>, amount)</a:t>
            </a:r>
          </a:p>
          <a:p>
            <a:r>
              <a:rPr lang="en-US" dirty="0"/>
              <a:t> </a:t>
            </a:r>
            <a:r>
              <a:rPr lang="en-US" dirty="0" smtClean="0"/>
              <a:t>   person -&gt; </a:t>
            </a:r>
            <a:r>
              <a:rPr lang="en-US" dirty="0" err="1" smtClean="0"/>
              <a:t>Person.id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car -&gt; </a:t>
            </a:r>
            <a:r>
              <a:rPr lang="en-US" dirty="0" err="1"/>
              <a:t>C</a:t>
            </a:r>
            <a:r>
              <a:rPr lang="en-US" dirty="0" err="1" smtClean="0"/>
              <a:t>ar.license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accident -&gt; </a:t>
            </a:r>
            <a:r>
              <a:rPr lang="en-US" dirty="0" err="1"/>
              <a:t>A</a:t>
            </a:r>
            <a:r>
              <a:rPr lang="en-US" dirty="0" err="1" smtClean="0"/>
              <a:t>ccident.reportnum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2267" y="1545808"/>
            <a:ext cx="338932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person</a:t>
            </a:r>
            <a:r>
              <a:rPr lang="en-US" dirty="0" smtClean="0"/>
              <a:t>, car)</a:t>
            </a:r>
          </a:p>
          <a:p>
            <a:r>
              <a:rPr lang="en-US" dirty="0"/>
              <a:t> </a:t>
            </a:r>
            <a:r>
              <a:rPr lang="en-US" dirty="0" smtClean="0"/>
              <a:t>   person -&gt; </a:t>
            </a:r>
            <a:r>
              <a:rPr lang="en-US" dirty="0" err="1" smtClean="0"/>
              <a:t>Person.id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car -&gt; </a:t>
            </a:r>
            <a:r>
              <a:rPr lang="en-US" dirty="0" err="1"/>
              <a:t>C</a:t>
            </a:r>
            <a:r>
              <a:rPr lang="en-US" dirty="0" err="1" smtClean="0"/>
              <a:t>ar.license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articipated(</a:t>
            </a:r>
            <a:r>
              <a:rPr lang="en-US" u="sng" dirty="0" smtClean="0"/>
              <a:t>person, car, accident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person -&gt; </a:t>
            </a:r>
            <a:r>
              <a:rPr lang="en-US" dirty="0" err="1" smtClean="0"/>
              <a:t>Person.id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car -&gt; </a:t>
            </a:r>
            <a:r>
              <a:rPr lang="en-US" dirty="0" err="1"/>
              <a:t>C</a:t>
            </a:r>
            <a:r>
              <a:rPr lang="en-US" dirty="0" err="1" smtClean="0"/>
              <a:t>ar.license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accident -&gt; </a:t>
            </a:r>
            <a:r>
              <a:rPr lang="en-US" dirty="0" err="1"/>
              <a:t>A</a:t>
            </a:r>
            <a:r>
              <a:rPr lang="en-US" dirty="0" err="1" smtClean="0"/>
              <a:t>ccident.reportnum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1668" y="4255425"/>
            <a:ext cx="423526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person</a:t>
            </a:r>
            <a:r>
              <a:rPr lang="en-US" dirty="0" smtClean="0"/>
              <a:t>, </a:t>
            </a:r>
            <a:r>
              <a:rPr lang="en-US" u="sng" dirty="0" smtClean="0"/>
              <a:t>car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person -&gt; </a:t>
            </a:r>
            <a:r>
              <a:rPr lang="en-US" dirty="0" err="1" smtClean="0"/>
              <a:t>Person.id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car -&gt; </a:t>
            </a:r>
            <a:r>
              <a:rPr lang="en-US" dirty="0" err="1"/>
              <a:t>C</a:t>
            </a:r>
            <a:r>
              <a:rPr lang="en-US" dirty="0" err="1" smtClean="0"/>
              <a:t>ar.license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articipated(</a:t>
            </a:r>
            <a:r>
              <a:rPr lang="en-US" u="sng" dirty="0" smtClean="0"/>
              <a:t>person, car, accident</a:t>
            </a:r>
            <a:r>
              <a:rPr lang="en-US" dirty="0" smtClean="0"/>
              <a:t>, amount)</a:t>
            </a:r>
          </a:p>
          <a:p>
            <a:r>
              <a:rPr lang="en-US" dirty="0"/>
              <a:t> </a:t>
            </a:r>
            <a:r>
              <a:rPr lang="en-US" dirty="0" smtClean="0"/>
              <a:t>   (person, car) -&gt; </a:t>
            </a:r>
            <a:r>
              <a:rPr lang="en-US" dirty="0" err="1" smtClean="0"/>
              <a:t>ownedBy</a:t>
            </a:r>
            <a:r>
              <a:rPr lang="en-US" dirty="0" smtClean="0"/>
              <a:t>.(person, car)</a:t>
            </a:r>
          </a:p>
          <a:p>
            <a:r>
              <a:rPr lang="en-US" dirty="0" smtClean="0"/>
              <a:t>    accident -&gt; </a:t>
            </a:r>
            <a:r>
              <a:rPr lang="en-US" dirty="0" err="1"/>
              <a:t>A</a:t>
            </a:r>
            <a:r>
              <a:rPr lang="en-US" dirty="0" err="1" smtClean="0"/>
              <a:t>ccident.reportnum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2069820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Q15: Create the relational scheme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4422759" y="2008964"/>
            <a:ext cx="2475347" cy="3027626"/>
            <a:chOff x="4422759" y="2008964"/>
            <a:chExt cx="2475347" cy="3027626"/>
          </a:xfrm>
        </p:grpSpPr>
        <p:pic>
          <p:nvPicPr>
            <p:cNvPr id="23" name="Picture 23" descr="rounded arrowhe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911326" y="2963739"/>
              <a:ext cx="195263" cy="288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4422759" y="2008964"/>
              <a:ext cx="2475347" cy="3027626"/>
              <a:chOff x="608651" y="878894"/>
              <a:chExt cx="2475347" cy="302762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08651" y="878894"/>
                <a:ext cx="2475347" cy="1055662"/>
                <a:chOff x="1766595" y="3963388"/>
                <a:chExt cx="2475347" cy="1055662"/>
              </a:xfrm>
            </p:grpSpPr>
            <p:sp>
              <p:nvSpPr>
                <p:cNvPr id="12" name="Rectangle 36"/>
                <p:cNvSpPr>
                  <a:spLocks noChangeArrowheads="1"/>
                </p:cNvSpPr>
                <p:nvPr/>
              </p:nvSpPr>
              <p:spPr bwMode="auto">
                <a:xfrm>
                  <a:off x="2682583" y="455551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13" name="Oval 37"/>
                <p:cNvSpPr>
                  <a:spLocks noChangeArrowheads="1"/>
                </p:cNvSpPr>
                <p:nvPr/>
              </p:nvSpPr>
              <p:spPr bwMode="auto">
                <a:xfrm>
                  <a:off x="1766595" y="4622184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u="sng" dirty="0" err="1" smtClean="0"/>
                    <a:t>ssn</a:t>
                  </a:r>
                  <a:endParaRPr lang="sv-SE" altLang="en-US" sz="1400" b="1" u="sng" dirty="0"/>
                </a:p>
              </p:txBody>
            </p:sp>
            <p:cxnSp>
              <p:nvCxnSpPr>
                <p:cNvPr id="14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479383" y="4782518"/>
                  <a:ext cx="203200" cy="476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5" name="Oval 37"/>
                <p:cNvSpPr>
                  <a:spLocks noChangeArrowheads="1"/>
                </p:cNvSpPr>
                <p:nvPr/>
              </p:nvSpPr>
              <p:spPr bwMode="auto">
                <a:xfrm>
                  <a:off x="2326189" y="3963388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name</a:t>
                  </a:r>
                  <a:endParaRPr lang="sv-SE" altLang="en-US" sz="1400" b="1" dirty="0"/>
                </a:p>
              </p:txBody>
            </p:sp>
            <p:sp>
              <p:nvSpPr>
                <p:cNvPr id="16" name="Oval 37"/>
                <p:cNvSpPr>
                  <a:spLocks noChangeArrowheads="1"/>
                </p:cNvSpPr>
                <p:nvPr/>
              </p:nvSpPr>
              <p:spPr bwMode="auto">
                <a:xfrm>
                  <a:off x="3232215" y="3963388"/>
                  <a:ext cx="1009727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birthdate</a:t>
                  </a:r>
                  <a:endParaRPr lang="sv-SE" altLang="en-US" sz="1400" b="1" dirty="0"/>
                </a:p>
              </p:txBody>
            </p:sp>
            <p:cxnSp>
              <p:nvCxnSpPr>
                <p:cNvPr id="17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682583" y="4282468"/>
                  <a:ext cx="97562" cy="27304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3357271" y="4256743"/>
                  <a:ext cx="131067" cy="298768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8" name="Rectangle 36"/>
              <p:cNvSpPr>
                <a:spLocks noChangeArrowheads="1"/>
              </p:cNvSpPr>
              <p:nvPr/>
            </p:nvSpPr>
            <p:spPr bwMode="auto">
              <a:xfrm>
                <a:off x="1524639" y="344298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smtClean="0"/>
                  <a:t>Painting</a:t>
                </a:r>
                <a:endParaRPr lang="sv-SE" altLang="en-US" sz="2000" b="1" dirty="0"/>
              </a:p>
            </p:txBody>
          </p:sp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>
                <a:off x="1606029" y="2264565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Creates</a:t>
                </a:r>
                <a:endParaRPr lang="sv-SE" altLang="en-US" sz="1400" b="1" dirty="0"/>
              </a:p>
            </p:txBody>
          </p:sp>
          <p:cxnSp>
            <p:nvCxnSpPr>
              <p:cNvPr id="10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2184673" y="1934556"/>
                <a:ext cx="14654" cy="33000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AutoShape 38"/>
              <p:cNvCxnSpPr>
                <a:cxnSpLocks noChangeShapeType="1"/>
              </p:cNvCxnSpPr>
              <p:nvPr/>
            </p:nvCxnSpPr>
            <p:spPr bwMode="auto">
              <a:xfrm>
                <a:off x="2184672" y="3035478"/>
                <a:ext cx="14655" cy="40750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4723521" y="4205293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name</a:t>
              </a:r>
              <a:endParaRPr lang="sv-SE" altLang="en-US" sz="1400" b="1" u="sng" dirty="0"/>
            </a:p>
          </p:txBody>
        </p:sp>
        <p:cxnSp>
          <p:nvCxnSpPr>
            <p:cNvPr id="20" name="AutoShape 38"/>
            <p:cNvCxnSpPr>
              <a:cxnSpLocks noChangeShapeType="1"/>
              <a:stCxn id="19" idx="6"/>
            </p:cNvCxnSpPr>
            <p:nvPr/>
          </p:nvCxnSpPr>
          <p:spPr bwMode="auto">
            <a:xfrm>
              <a:off x="5436309" y="4364833"/>
              <a:ext cx="258832" cy="20821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12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25992" y="4025284"/>
            <a:ext cx="28936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</a:t>
            </a:r>
            <a:r>
              <a:rPr lang="en-US" u="sng" dirty="0" smtClean="0"/>
              <a:t>work, 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41665" y="1554557"/>
            <a:ext cx="28936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</a:t>
            </a:r>
            <a:r>
              <a:rPr lang="en-US" u="sng" dirty="0" smtClean="0"/>
              <a:t>work</a:t>
            </a:r>
            <a:r>
              <a:rPr lang="en-US" dirty="0" smtClean="0"/>
              <a:t>, painter)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25992" y="1554557"/>
            <a:ext cx="28936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painter)</a:t>
            </a:r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41664" y="4025284"/>
            <a:ext cx="28936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(work,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(D)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94423" y="2349068"/>
            <a:ext cx="2475347" cy="3027626"/>
            <a:chOff x="4422759" y="2008964"/>
            <a:chExt cx="2475347" cy="3027626"/>
          </a:xfrm>
        </p:grpSpPr>
        <p:pic>
          <p:nvPicPr>
            <p:cNvPr id="13" name="Picture 23" descr="rounded arrowhe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911326" y="2963739"/>
              <a:ext cx="195263" cy="288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oup 13"/>
            <p:cNvGrpSpPr/>
            <p:nvPr/>
          </p:nvGrpSpPr>
          <p:grpSpPr>
            <a:xfrm>
              <a:off x="4422759" y="2008964"/>
              <a:ext cx="2475347" cy="3027626"/>
              <a:chOff x="608651" y="878894"/>
              <a:chExt cx="2475347" cy="302762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08651" y="878894"/>
                <a:ext cx="2475347" cy="1055662"/>
                <a:chOff x="1766595" y="3963388"/>
                <a:chExt cx="2475347" cy="1055662"/>
              </a:xfrm>
            </p:grpSpPr>
            <p:sp>
              <p:nvSpPr>
                <p:cNvPr id="22" name="Rectangle 36"/>
                <p:cNvSpPr>
                  <a:spLocks noChangeArrowheads="1"/>
                </p:cNvSpPr>
                <p:nvPr/>
              </p:nvSpPr>
              <p:spPr bwMode="auto">
                <a:xfrm>
                  <a:off x="2682583" y="455551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sp>
              <p:nvSpPr>
                <p:cNvPr id="23" name="Oval 37"/>
                <p:cNvSpPr>
                  <a:spLocks noChangeArrowheads="1"/>
                </p:cNvSpPr>
                <p:nvPr/>
              </p:nvSpPr>
              <p:spPr bwMode="auto">
                <a:xfrm>
                  <a:off x="1766595" y="4622184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u="sng" dirty="0" err="1" smtClean="0"/>
                    <a:t>ssn</a:t>
                  </a:r>
                  <a:endParaRPr lang="sv-SE" altLang="en-US" sz="1400" b="1" u="sng" dirty="0"/>
                </a:p>
              </p:txBody>
            </p:sp>
            <p:cxnSp>
              <p:nvCxnSpPr>
                <p:cNvPr id="24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479383" y="4782518"/>
                  <a:ext cx="203200" cy="476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5" name="Oval 37"/>
                <p:cNvSpPr>
                  <a:spLocks noChangeArrowheads="1"/>
                </p:cNvSpPr>
                <p:nvPr/>
              </p:nvSpPr>
              <p:spPr bwMode="auto">
                <a:xfrm>
                  <a:off x="2326189" y="3963388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name</a:t>
                  </a:r>
                  <a:endParaRPr lang="sv-SE" altLang="en-US" sz="1400" b="1" dirty="0"/>
                </a:p>
              </p:txBody>
            </p:sp>
            <p:sp>
              <p:nvSpPr>
                <p:cNvPr id="26" name="Oval 37"/>
                <p:cNvSpPr>
                  <a:spLocks noChangeArrowheads="1"/>
                </p:cNvSpPr>
                <p:nvPr/>
              </p:nvSpPr>
              <p:spPr bwMode="auto">
                <a:xfrm>
                  <a:off x="3232215" y="3963388"/>
                  <a:ext cx="1009727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400" b="1" dirty="0" err="1" smtClean="0"/>
                    <a:t>birthdate</a:t>
                  </a:r>
                  <a:endParaRPr lang="sv-SE" altLang="en-US" sz="1400" b="1" dirty="0"/>
                </a:p>
              </p:txBody>
            </p:sp>
            <p:cxnSp>
              <p:nvCxnSpPr>
                <p:cNvPr id="27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682583" y="4282468"/>
                  <a:ext cx="97562" cy="27304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3357271" y="4256743"/>
                  <a:ext cx="131067" cy="298768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8" name="Rectangle 36"/>
              <p:cNvSpPr>
                <a:spLocks noChangeArrowheads="1"/>
              </p:cNvSpPr>
              <p:nvPr/>
            </p:nvSpPr>
            <p:spPr bwMode="auto">
              <a:xfrm>
                <a:off x="1524639" y="344298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smtClean="0"/>
                  <a:t>Painting</a:t>
                </a:r>
                <a:endParaRPr lang="sv-SE" altLang="en-US" sz="2000" b="1" dirty="0"/>
              </a:p>
            </p:txBody>
          </p:sp>
          <p:sp>
            <p:nvSpPr>
              <p:cNvPr id="19" name="AutoShape 5"/>
              <p:cNvSpPr>
                <a:spLocks noChangeArrowheads="1"/>
              </p:cNvSpPr>
              <p:nvPr/>
            </p:nvSpPr>
            <p:spPr bwMode="auto">
              <a:xfrm>
                <a:off x="1606029" y="2264565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Creates</a:t>
                </a:r>
                <a:endParaRPr lang="sv-SE" altLang="en-US" sz="1400" b="1" dirty="0"/>
              </a:p>
            </p:txBody>
          </p:sp>
          <p:cxnSp>
            <p:nvCxnSpPr>
              <p:cNvPr id="20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2184673" y="1934556"/>
                <a:ext cx="14654" cy="33000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AutoShape 38"/>
              <p:cNvCxnSpPr>
                <a:cxnSpLocks noChangeShapeType="1"/>
              </p:cNvCxnSpPr>
              <p:nvPr/>
            </p:nvCxnSpPr>
            <p:spPr bwMode="auto">
              <a:xfrm>
                <a:off x="2184672" y="3035478"/>
                <a:ext cx="14655" cy="40750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723521" y="4205293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smtClean="0"/>
                <a:t>name</a:t>
              </a:r>
              <a:endParaRPr lang="sv-SE" altLang="en-US" sz="1400" b="1" u="sng" dirty="0"/>
            </a:p>
          </p:txBody>
        </p:sp>
        <p:cxnSp>
          <p:nvCxnSpPr>
            <p:cNvPr id="16" name="AutoShape 38"/>
            <p:cNvCxnSpPr>
              <a:cxnSpLocks noChangeShapeType="1"/>
            </p:cNvCxnSpPr>
            <p:nvPr/>
          </p:nvCxnSpPr>
          <p:spPr bwMode="auto">
            <a:xfrm>
              <a:off x="5436309" y="4364833"/>
              <a:ext cx="258832" cy="20821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34348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Q16: Create the relational scheme</a:t>
            </a:r>
            <a:endParaRPr lang="en-US" dirty="0"/>
          </a:p>
        </p:txBody>
      </p:sp>
      <p:grpSp>
        <p:nvGrpSpPr>
          <p:cNvPr id="120" name="Group 119"/>
          <p:cNvGrpSpPr/>
          <p:nvPr/>
        </p:nvGrpSpPr>
        <p:grpSpPr>
          <a:xfrm>
            <a:off x="3416661" y="3167769"/>
            <a:ext cx="4001062" cy="2444435"/>
            <a:chOff x="295519" y="3289174"/>
            <a:chExt cx="4001062" cy="2444435"/>
          </a:xfrm>
        </p:grpSpPr>
        <p:grpSp>
          <p:nvGrpSpPr>
            <p:cNvPr id="121" name="Group 120"/>
            <p:cNvGrpSpPr/>
            <p:nvPr/>
          </p:nvGrpSpPr>
          <p:grpSpPr>
            <a:xfrm>
              <a:off x="658136" y="3289174"/>
              <a:ext cx="3638445" cy="2444435"/>
              <a:chOff x="4000990" y="2199283"/>
              <a:chExt cx="3638445" cy="2444435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4552564" y="2199283"/>
                <a:ext cx="3086871" cy="2444435"/>
                <a:chOff x="3934273" y="1325685"/>
                <a:chExt cx="3086871" cy="2444435"/>
              </a:xfrm>
            </p:grpSpPr>
            <p:grpSp>
              <p:nvGrpSpPr>
                <p:cNvPr id="136" name="Group 135"/>
                <p:cNvGrpSpPr/>
                <p:nvPr/>
              </p:nvGrpSpPr>
              <p:grpSpPr>
                <a:xfrm>
                  <a:off x="3934273" y="1798156"/>
                  <a:ext cx="3086871" cy="1971964"/>
                  <a:chOff x="1524639" y="1934556"/>
                  <a:chExt cx="3086871" cy="1971964"/>
                </a:xfrm>
              </p:grpSpPr>
              <p:sp>
                <p:nvSpPr>
                  <p:cNvPr id="140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262135" y="2367090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dirty="0" err="1" smtClean="0"/>
                      <a:t>Painter</a:t>
                    </a:r>
                    <a:endParaRPr lang="sv-SE" altLang="en-US" sz="2000" b="1" dirty="0"/>
                  </a:p>
                </p:txBody>
              </p:sp>
              <p:sp>
                <p:nvSpPr>
                  <p:cNvPr id="14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3442981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smtClean="0"/>
                      <a:t>Painting</a:t>
                    </a:r>
                    <a:endParaRPr lang="sv-SE" altLang="en-US" sz="2000" b="1" dirty="0"/>
                  </a:p>
                </p:txBody>
              </p:sp>
              <p:sp>
                <p:nvSpPr>
                  <p:cNvPr id="142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1606029" y="2264565"/>
                    <a:ext cx="1157287" cy="761981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400" b="1" dirty="0" err="1" smtClean="0"/>
                      <a:t>Owns</a:t>
                    </a:r>
                    <a:endParaRPr lang="sv-SE" altLang="en-US" sz="1400" b="1" dirty="0"/>
                  </a:p>
                </p:txBody>
              </p:sp>
              <p:cxnSp>
                <p:nvCxnSpPr>
                  <p:cNvPr id="143" name="AutoShape 3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184673" y="1934556"/>
                    <a:ext cx="14654" cy="330009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44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184672" y="3035478"/>
                    <a:ext cx="14655" cy="407503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37" name="Rectangle 36"/>
                <p:cNvSpPr>
                  <a:spLocks noChangeArrowheads="1"/>
                </p:cNvSpPr>
                <p:nvPr/>
              </p:nvSpPr>
              <p:spPr bwMode="auto">
                <a:xfrm>
                  <a:off x="3956580" y="1325685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cxnSp>
              <p:nvCxnSpPr>
                <p:cNvPr id="13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5305955" y="1511948"/>
                  <a:ext cx="1017921" cy="45507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9" name="AutoShape 3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6323876" y="2040195"/>
                  <a:ext cx="22581" cy="19049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25" name="Group 124"/>
              <p:cNvGrpSpPr/>
              <p:nvPr/>
            </p:nvGrpSpPr>
            <p:grpSpPr>
              <a:xfrm>
                <a:off x="6653917" y="2385546"/>
                <a:ext cx="576499" cy="552013"/>
                <a:chOff x="8640971" y="544064"/>
                <a:chExt cx="576499" cy="552013"/>
              </a:xfrm>
            </p:grpSpPr>
            <p:sp>
              <p:nvSpPr>
                <p:cNvPr id="134" name="Triangle 133"/>
                <p:cNvSpPr/>
                <p:nvPr/>
              </p:nvSpPr>
              <p:spPr>
                <a:xfrm>
                  <a:off x="8640971" y="544064"/>
                  <a:ext cx="576499" cy="510009"/>
                </a:xfrm>
                <a:prstGeom prst="triangl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8724110" y="726745"/>
                  <a:ext cx="4796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ISA</a:t>
                  </a:r>
                  <a:endParaRPr lang="en-US"/>
                </a:p>
              </p:txBody>
            </p:sp>
          </p:grpSp>
          <p:sp>
            <p:nvSpPr>
              <p:cNvPr id="126" name="Oval 37"/>
              <p:cNvSpPr>
                <a:spLocks noChangeArrowheads="1"/>
              </p:cNvSpPr>
              <p:nvPr/>
            </p:nvSpPr>
            <p:spPr bwMode="auto">
              <a:xfrm>
                <a:off x="4000991" y="2888965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name</a:t>
                </a:r>
                <a:endParaRPr lang="sv-SE" altLang="en-US" sz="1400" b="1" u="sng" dirty="0"/>
              </a:p>
            </p:txBody>
          </p:sp>
          <p:cxnSp>
            <p:nvCxnSpPr>
              <p:cNvPr id="127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4609394" y="2671754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8" name="Oval 37"/>
              <p:cNvSpPr>
                <a:spLocks noChangeArrowheads="1"/>
              </p:cNvSpPr>
              <p:nvPr/>
            </p:nvSpPr>
            <p:spPr bwMode="auto">
              <a:xfrm>
                <a:off x="4000990" y="3814522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name</a:t>
                </a:r>
                <a:endParaRPr lang="sv-SE" altLang="en-US" sz="1400" b="1" u="sng" dirty="0"/>
              </a:p>
            </p:txBody>
          </p:sp>
          <p:cxnSp>
            <p:nvCxnSpPr>
              <p:cNvPr id="129" name="AutoShape 38"/>
              <p:cNvCxnSpPr>
                <a:cxnSpLocks noChangeShapeType="1"/>
              </p:cNvCxnSpPr>
              <p:nvPr/>
            </p:nvCxnSpPr>
            <p:spPr bwMode="auto">
              <a:xfrm flipH="1" flipV="1">
                <a:off x="4713778" y="3974062"/>
                <a:ext cx="178950" cy="20611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0" name="Oval 37"/>
              <p:cNvSpPr>
                <a:spLocks noChangeArrowheads="1"/>
              </p:cNvSpPr>
              <p:nvPr/>
            </p:nvSpPr>
            <p:spPr bwMode="auto">
              <a:xfrm>
                <a:off x="5504609" y="3751227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value</a:t>
                </a:r>
                <a:endParaRPr lang="sv-SE" altLang="en-US" sz="1400" b="1" dirty="0"/>
              </a:p>
            </p:txBody>
          </p:sp>
          <p:cxnSp>
            <p:nvCxnSpPr>
              <p:cNvPr id="131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5408936" y="3910767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2" name="Oval 131"/>
              <p:cNvSpPr>
                <a:spLocks noChangeArrowheads="1"/>
              </p:cNvSpPr>
              <p:nvPr/>
            </p:nvSpPr>
            <p:spPr bwMode="auto">
              <a:xfrm>
                <a:off x="6623794" y="3774011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salary</a:t>
                </a:r>
                <a:endParaRPr lang="sv-SE" altLang="en-US" sz="1400" b="1" dirty="0"/>
              </a:p>
            </p:txBody>
          </p:sp>
          <p:cxnSp>
            <p:nvCxnSpPr>
              <p:cNvPr id="133" name="AutoShape 38"/>
              <p:cNvCxnSpPr>
                <a:cxnSpLocks noChangeShapeType="1"/>
              </p:cNvCxnSpPr>
              <p:nvPr/>
            </p:nvCxnSpPr>
            <p:spPr bwMode="auto">
              <a:xfrm>
                <a:off x="6964748" y="3567827"/>
                <a:ext cx="15440" cy="20618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2" name="Oval 37"/>
            <p:cNvSpPr>
              <a:spLocks noChangeArrowheads="1"/>
            </p:cNvSpPr>
            <p:nvPr/>
          </p:nvSpPr>
          <p:spPr bwMode="auto">
            <a:xfrm>
              <a:off x="295519" y="3335821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smtClean="0"/>
                <a:t>age</a:t>
              </a:r>
              <a:endParaRPr lang="sv-SE" altLang="en-US" sz="1400" b="1" dirty="0"/>
            </a:p>
          </p:txBody>
        </p:sp>
        <p:cxnSp>
          <p:nvCxnSpPr>
            <p:cNvPr id="123" name="AutoShape 38"/>
            <p:cNvCxnSpPr>
              <a:cxnSpLocks noChangeShapeType="1"/>
            </p:cNvCxnSpPr>
            <p:nvPr/>
          </p:nvCxnSpPr>
          <p:spPr bwMode="auto">
            <a:xfrm>
              <a:off x="903922" y="3608173"/>
              <a:ext cx="328095" cy="506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307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73" y="104889"/>
            <a:ext cx="10515600" cy="1325563"/>
          </a:xfrm>
        </p:spPr>
        <p:txBody>
          <a:bodyPr/>
          <a:lstStyle/>
          <a:p>
            <a:r>
              <a:rPr lang="en-US" dirty="0" smtClean="0"/>
              <a:t>A16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32489" y="985238"/>
            <a:ext cx="259231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age)</a:t>
            </a:r>
          </a:p>
          <a:p>
            <a:r>
              <a:rPr lang="en-US" dirty="0" smtClean="0"/>
              <a:t>Painter(</a:t>
            </a:r>
            <a:r>
              <a:rPr lang="en-US" u="sng" dirty="0" smtClean="0"/>
              <a:t>name</a:t>
            </a:r>
            <a:r>
              <a:rPr lang="en-US" dirty="0" smtClean="0"/>
              <a:t>, salary)</a:t>
            </a:r>
          </a:p>
          <a:p>
            <a:r>
              <a:rPr lang="en-US" dirty="0" smtClean="0"/>
              <a:t>    name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416661" y="3167769"/>
            <a:ext cx="4001062" cy="2444435"/>
            <a:chOff x="295519" y="3289174"/>
            <a:chExt cx="4001062" cy="2444435"/>
          </a:xfrm>
        </p:grpSpPr>
        <p:grpSp>
          <p:nvGrpSpPr>
            <p:cNvPr id="29" name="Group 28"/>
            <p:cNvGrpSpPr/>
            <p:nvPr/>
          </p:nvGrpSpPr>
          <p:grpSpPr>
            <a:xfrm>
              <a:off x="658136" y="3289174"/>
              <a:ext cx="3638445" cy="2444435"/>
              <a:chOff x="4000990" y="2199283"/>
              <a:chExt cx="3638445" cy="2444435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552564" y="2199283"/>
                <a:ext cx="3086871" cy="2444435"/>
                <a:chOff x="3934273" y="1325685"/>
                <a:chExt cx="3086871" cy="2444435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3934273" y="1798156"/>
                  <a:ext cx="3086871" cy="1971964"/>
                  <a:chOff x="1524639" y="1934556"/>
                  <a:chExt cx="3086871" cy="1971964"/>
                </a:xfrm>
              </p:grpSpPr>
              <p:sp>
                <p:nvSpPr>
                  <p:cNvPr id="5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262135" y="2367090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dirty="0" err="1" smtClean="0"/>
                      <a:t>Painter</a:t>
                    </a:r>
                    <a:endParaRPr lang="sv-SE" altLang="en-US" sz="2000" b="1" dirty="0"/>
                  </a:p>
                </p:txBody>
              </p:sp>
              <p:sp>
                <p:nvSpPr>
                  <p:cNvPr id="53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3442981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2000" b="1" smtClean="0"/>
                      <a:t>Painting</a:t>
                    </a:r>
                    <a:endParaRPr lang="sv-SE" altLang="en-US" sz="2000" b="1" dirty="0"/>
                  </a:p>
                </p:txBody>
              </p:sp>
              <p:sp>
                <p:nvSpPr>
                  <p:cNvPr id="54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1606029" y="2264565"/>
                    <a:ext cx="1157287" cy="761981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400" b="1" dirty="0" err="1" smtClean="0"/>
                      <a:t>Owns</a:t>
                    </a:r>
                    <a:endParaRPr lang="sv-SE" altLang="en-US" sz="1400" b="1" dirty="0"/>
                  </a:p>
                </p:txBody>
              </p:sp>
              <p:cxnSp>
                <p:nvCxnSpPr>
                  <p:cNvPr id="55" name="AutoShape 3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184673" y="1934556"/>
                    <a:ext cx="14654" cy="330009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6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184672" y="3035478"/>
                    <a:ext cx="14655" cy="407503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43" name="Rectangle 36"/>
                <p:cNvSpPr>
                  <a:spLocks noChangeArrowheads="1"/>
                </p:cNvSpPr>
                <p:nvPr/>
              </p:nvSpPr>
              <p:spPr bwMode="auto">
                <a:xfrm>
                  <a:off x="3956580" y="1325685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2000" b="1" dirty="0" smtClean="0"/>
                    <a:t>Person</a:t>
                  </a:r>
                  <a:endParaRPr lang="sv-SE" altLang="en-US" sz="2000" b="1" dirty="0"/>
                </a:p>
              </p:txBody>
            </p:sp>
            <p:cxnSp>
              <p:nvCxnSpPr>
                <p:cNvPr id="44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5305955" y="1511948"/>
                  <a:ext cx="1017921" cy="45507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AutoShape 3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6323876" y="2040195"/>
                  <a:ext cx="22581" cy="19049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6653917" y="2385546"/>
                <a:ext cx="576499" cy="552013"/>
                <a:chOff x="8640971" y="544064"/>
                <a:chExt cx="576499" cy="552013"/>
              </a:xfrm>
            </p:grpSpPr>
            <p:sp>
              <p:nvSpPr>
                <p:cNvPr id="40" name="Triangle 39"/>
                <p:cNvSpPr/>
                <p:nvPr/>
              </p:nvSpPr>
              <p:spPr>
                <a:xfrm>
                  <a:off x="8640971" y="544064"/>
                  <a:ext cx="576499" cy="510009"/>
                </a:xfrm>
                <a:prstGeom prst="triangl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8724110" y="726745"/>
                  <a:ext cx="4796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ISA</a:t>
                  </a:r>
                  <a:endParaRPr lang="en-US"/>
                </a:p>
              </p:txBody>
            </p:sp>
          </p:grpSp>
          <p:sp>
            <p:nvSpPr>
              <p:cNvPr id="32" name="Oval 37"/>
              <p:cNvSpPr>
                <a:spLocks noChangeArrowheads="1"/>
              </p:cNvSpPr>
              <p:nvPr/>
            </p:nvSpPr>
            <p:spPr bwMode="auto">
              <a:xfrm>
                <a:off x="4000991" y="2888965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name</a:t>
                </a:r>
                <a:endParaRPr lang="sv-SE" altLang="en-US" sz="1400" b="1" u="sng" dirty="0"/>
              </a:p>
            </p:txBody>
          </p:sp>
          <p:cxnSp>
            <p:nvCxnSpPr>
              <p:cNvPr id="33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4609394" y="2671754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Oval 37"/>
              <p:cNvSpPr>
                <a:spLocks noChangeArrowheads="1"/>
              </p:cNvSpPr>
              <p:nvPr/>
            </p:nvSpPr>
            <p:spPr bwMode="auto">
              <a:xfrm>
                <a:off x="4000990" y="3814522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name</a:t>
                </a:r>
                <a:endParaRPr lang="sv-SE" altLang="en-US" sz="1400" b="1" u="sng" dirty="0"/>
              </a:p>
            </p:txBody>
          </p:sp>
          <p:cxnSp>
            <p:nvCxnSpPr>
              <p:cNvPr id="35" name="AutoShape 38"/>
              <p:cNvCxnSpPr>
                <a:cxnSpLocks noChangeShapeType="1"/>
              </p:cNvCxnSpPr>
              <p:nvPr/>
            </p:nvCxnSpPr>
            <p:spPr bwMode="auto">
              <a:xfrm flipH="1" flipV="1">
                <a:off x="4713778" y="3974062"/>
                <a:ext cx="178950" cy="20611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Oval 37"/>
              <p:cNvSpPr>
                <a:spLocks noChangeArrowheads="1"/>
              </p:cNvSpPr>
              <p:nvPr/>
            </p:nvSpPr>
            <p:spPr bwMode="auto">
              <a:xfrm>
                <a:off x="5504609" y="3751227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value</a:t>
                </a:r>
                <a:endParaRPr lang="sv-SE" altLang="en-US" sz="1400" b="1" dirty="0"/>
              </a:p>
            </p:txBody>
          </p:sp>
          <p:cxnSp>
            <p:nvCxnSpPr>
              <p:cNvPr id="37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5408936" y="3910767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8" name="Oval 37"/>
              <p:cNvSpPr>
                <a:spLocks noChangeArrowheads="1"/>
              </p:cNvSpPr>
              <p:nvPr/>
            </p:nvSpPr>
            <p:spPr bwMode="auto">
              <a:xfrm>
                <a:off x="6623794" y="3774011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salary</a:t>
                </a:r>
                <a:endParaRPr lang="sv-SE" altLang="en-US" sz="1400" b="1" dirty="0"/>
              </a:p>
            </p:txBody>
          </p:sp>
          <p:cxnSp>
            <p:nvCxnSpPr>
              <p:cNvPr id="39" name="AutoShape 38"/>
              <p:cNvCxnSpPr>
                <a:cxnSpLocks noChangeShapeType="1"/>
                <a:stCxn id="52" idx="2"/>
                <a:endCxn id="38" idx="0"/>
              </p:cNvCxnSpPr>
              <p:nvPr/>
            </p:nvCxnSpPr>
            <p:spPr bwMode="auto">
              <a:xfrm>
                <a:off x="6964748" y="3567827"/>
                <a:ext cx="15440" cy="20618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7" name="Oval 37"/>
            <p:cNvSpPr>
              <a:spLocks noChangeArrowheads="1"/>
            </p:cNvSpPr>
            <p:nvPr/>
          </p:nvSpPr>
          <p:spPr bwMode="auto">
            <a:xfrm>
              <a:off x="295519" y="3335821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smtClean="0"/>
                <a:t>age</a:t>
              </a:r>
              <a:endParaRPr lang="sv-SE" altLang="en-US" sz="1400" b="1" dirty="0"/>
            </a:p>
          </p:txBody>
        </p:sp>
        <p:cxnSp>
          <p:nvCxnSpPr>
            <p:cNvPr id="58" name="AutoShape 38"/>
            <p:cNvCxnSpPr>
              <a:cxnSpLocks noChangeShapeType="1"/>
              <a:stCxn id="57" idx="5"/>
            </p:cNvCxnSpPr>
            <p:nvPr/>
          </p:nvCxnSpPr>
          <p:spPr bwMode="auto">
            <a:xfrm>
              <a:off x="903922" y="3608173"/>
              <a:ext cx="328095" cy="506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9" name="TextBox 58"/>
          <p:cNvSpPr txBox="1"/>
          <p:nvPr/>
        </p:nvSpPr>
        <p:spPr>
          <a:xfrm>
            <a:off x="1632872" y="988268"/>
            <a:ext cx="26286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age)</a:t>
            </a:r>
          </a:p>
          <a:p>
            <a:r>
              <a:rPr lang="en-US" dirty="0" smtClean="0"/>
              <a:t>Painter(</a:t>
            </a:r>
            <a:r>
              <a:rPr lang="en-US" u="sng" dirty="0" smtClean="0"/>
              <a:t>name</a:t>
            </a:r>
            <a:r>
              <a:rPr lang="en-US" dirty="0" smtClean="0"/>
              <a:t>, age, salary)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304458" y="985238"/>
            <a:ext cx="26005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age, salary)</a:t>
            </a:r>
          </a:p>
          <a:p>
            <a:r>
              <a:rPr lang="en-US" dirty="0"/>
              <a:t> </a:t>
            </a:r>
            <a:r>
              <a:rPr lang="en-US" dirty="0" smtClean="0"/>
              <a:t>   salary can be NULL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err="1" smtClean="0"/>
              <a:t>ownedBy</a:t>
            </a:r>
            <a:r>
              <a:rPr lang="en-US" dirty="0" smtClean="0"/>
              <a:t>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478545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Q17: calculate the closure of {a}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e, f)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</a:t>
            </a:r>
            <a:endParaRPr lang="sv-SE" altLang="en-US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c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e, f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</a:t>
            </a: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sz="2800" b="1" dirty="0" smtClean="0">
                <a:latin typeface="Courier New" charset="0"/>
                <a:ea typeface="Courier New" charset="0"/>
                <a:cs typeface="Courier New" charset="0"/>
              </a:rPr>
              <a:t>{a}</a:t>
            </a:r>
            <a:r>
              <a:rPr lang="sv-SE" sz="2800" b="1" baseline="30000" dirty="0" smtClean="0">
                <a:latin typeface="Courier New" charset="0"/>
                <a:ea typeface="Courier New" charset="0"/>
                <a:cs typeface="Courier New" charset="0"/>
              </a:rPr>
              <a:t>+</a:t>
            </a:r>
            <a:r>
              <a:rPr lang="sv-SE" sz="2800" b="1" dirty="0" smtClean="0">
                <a:latin typeface="Courier New" charset="0"/>
                <a:ea typeface="Courier New" charset="0"/>
                <a:cs typeface="Courier New" charset="0"/>
              </a:rPr>
              <a:t> = ?</a:t>
            </a:r>
            <a:endParaRPr lang="en-US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Q18: which of these are </a:t>
            </a:r>
            <a:r>
              <a:rPr lang="en-US" dirty="0" err="1" smtClean="0"/>
              <a:t>superkeys</a:t>
            </a:r>
            <a:r>
              <a:rPr lang="en-US" dirty="0" smtClean="0"/>
              <a:t> of 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e, f)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</a:t>
            </a:r>
            <a:endParaRPr lang="sv-SE" altLang="en-US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c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e, f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</a:t>
            </a: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d}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{c, b, d}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b, c, d, e, f}</a:t>
            </a:r>
            <a:endParaRPr lang="en-US" sz="28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23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Q19: what are the keys of 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e, f)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</a:t>
            </a:r>
            <a:endParaRPr lang="sv-SE" altLang="en-US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c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e, f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a, b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d}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c}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d, c}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{c, d}</a:t>
            </a:r>
            <a:endParaRPr lang="en-US" sz="2800" b="1" dirty="0" smtClean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sv-SE" altLang="en-US" sz="28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How </a:t>
            </a:r>
            <a:r>
              <a:rPr lang="en-US" dirty="0"/>
              <a:t>many </a:t>
            </a:r>
            <a:r>
              <a:rPr lang="en-US" dirty="0" err="1"/>
              <a:t>icecreams</a:t>
            </a:r>
            <a:r>
              <a:rPr lang="en-US" dirty="0"/>
              <a:t> does one boy eat?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2910681"/>
            <a:ext cx="6591300" cy="2181225"/>
          </a:xfrm>
        </p:spPr>
      </p:pic>
    </p:spTree>
    <p:extLst>
      <p:ext uri="{BB962C8B-B14F-4D97-AF65-F5344CB8AC3E}">
        <p14:creationId xmlns:p14="http://schemas.microsoft.com/office/powerpoint/2010/main" val="2999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Q20: after splitting, how many non-trivial FDs in F</a:t>
            </a:r>
            <a:r>
              <a:rPr lang="en-US" baseline="30000" dirty="0" smtClean="0"/>
              <a:t>+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</a:t>
            </a:r>
            <a:endParaRPr lang="sv-SE" altLang="en-US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d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e</a:t>
            </a: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Q21: How many FDs or R are in BCNF?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c, d</a:t>
            </a:r>
            <a:endParaRPr lang="sv-SE" altLang="en-US" sz="28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a, d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b</a:t>
            </a: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Q22: Which FDs of R are in BCNF?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  </a:t>
            </a:r>
            <a:r>
              <a:rPr lang="sv-SE" altLang="en-US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(1)</a:t>
            </a:r>
            <a:endParaRPr lang="sv-SE" altLang="en-US" sz="28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d, e  </a:t>
            </a:r>
            <a:r>
              <a:rPr lang="sv-SE" altLang="en-US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(2)</a:t>
            </a:r>
          </a:p>
          <a:p>
            <a:pPr marL="457200" lvl="1" indent="0">
              <a:buNone/>
            </a:pP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Q23:  which BCNF decomposition is correct?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 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d, e</a:t>
            </a:r>
            <a:endParaRPr lang="sv-SE" sz="2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8984" y="3514615"/>
            <a:ext cx="2579552" cy="2523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800" b="1" u="sng" dirty="0" smtClean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b, c)</a:t>
            </a:r>
          </a:p>
          <a:p>
            <a:pPr lvl="1"/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R2(</a:t>
            </a:r>
            <a:r>
              <a:rPr lang="sv-SE" altLang="en-US" sz="2800" b="1" u="sng" dirty="0" smtClean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d, e)</a:t>
            </a:r>
          </a:p>
          <a:p>
            <a:pPr lvl="1"/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d, 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e</a:t>
            </a:r>
          </a:p>
          <a:p>
            <a:pPr lvl="1"/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-&gt; R1.c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3805" y="3512666"/>
            <a:ext cx="2547492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800" b="1" u="sng" dirty="0" smtClean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b, c)</a:t>
            </a:r>
          </a:p>
          <a:p>
            <a:pPr lvl="1"/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R2(d, e)</a:t>
            </a:r>
          </a:p>
          <a:p>
            <a:pPr lvl="1"/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6987" y="3512666"/>
            <a:ext cx="3836307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800" b="1" u="sng" dirty="0" smtClean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b, c, d, e)</a:t>
            </a:r>
          </a:p>
          <a:p>
            <a:pPr lvl="1"/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R2(</a:t>
            </a:r>
            <a:r>
              <a:rPr lang="sv-SE" altLang="en-US" sz="2800" b="1" u="sng" dirty="0" smtClean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-&gt; R1.c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75678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Q24: which attribute of R is not prime?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d)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, b → c 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d</a:t>
            </a:r>
          </a:p>
          <a:p>
            <a:pPr marL="457200" lvl="1" indent="0">
              <a:buNone/>
            </a:pPr>
            <a:r>
              <a:rPr lang="sv-SE" altLang="en-US" sz="2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a</a:t>
            </a:r>
            <a:endParaRPr lang="sv-SE" sz="28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Q25: Which FDs of R violate 3NF?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e)</a:t>
            </a: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a → b, c, d, e	</a:t>
            </a:r>
            <a:r>
              <a:rPr lang="sv-SE" altLang="en-US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(1)</a:t>
            </a:r>
            <a:endParaRPr lang="sv-SE" altLang="en-US" sz="28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b, c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 → a, d	</a:t>
            </a:r>
            <a:r>
              <a:rPr lang="sv-SE" altLang="en-US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(2)</a:t>
            </a:r>
          </a:p>
          <a:p>
            <a:pPr marL="457200" lvl="1" indent="0">
              <a:buNone/>
            </a:pPr>
            <a:r>
              <a:rPr lang="sv-SE" sz="2800" b="1" dirty="0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sv-SE" sz="2800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sv-SE" altLang="en-US" sz="2800" b="1" dirty="0" smtClean="0">
                <a:latin typeface="Courier New" charset="0"/>
                <a:ea typeface="Courier New" charset="0"/>
                <a:cs typeface="Courier New" charset="0"/>
              </a:rPr>
              <a:t>→ e 			</a:t>
            </a:r>
            <a:r>
              <a:rPr lang="sv-SE" altLang="en-US" sz="28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(3)</a:t>
            </a:r>
            <a:endParaRPr lang="sv-SE" sz="28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3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</a:t>
            </a:r>
            <a:r>
              <a:rPr lang="en-US" dirty="0"/>
              <a:t>How many boys can eat </a:t>
            </a:r>
            <a:r>
              <a:rPr lang="en-US" dirty="0" smtClean="0"/>
              <a:t>one </a:t>
            </a:r>
            <a:r>
              <a:rPr lang="en-US" dirty="0"/>
              <a:t>ice cream?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2910681"/>
            <a:ext cx="6591300" cy="2181225"/>
          </a:xfrm>
        </p:spPr>
      </p:pic>
    </p:spTree>
    <p:extLst>
      <p:ext uri="{BB962C8B-B14F-4D97-AF65-F5344CB8AC3E}">
        <p14:creationId xmlns:p14="http://schemas.microsoft.com/office/powerpoint/2010/main" val="151530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Q3: </a:t>
            </a:r>
            <a:r>
              <a:rPr lang="en-US" dirty="0"/>
              <a:t>How many captains can a team have?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59" y="1825625"/>
            <a:ext cx="9982481" cy="4351338"/>
          </a:xfrm>
        </p:spPr>
      </p:pic>
    </p:spTree>
    <p:extLst>
      <p:ext uri="{BB962C8B-B14F-4D97-AF65-F5344CB8AC3E}">
        <p14:creationId xmlns:p14="http://schemas.microsoft.com/office/powerpoint/2010/main" val="6972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Q4: </a:t>
            </a:r>
            <a:r>
              <a:rPr lang="en-US" dirty="0"/>
              <a:t>How many teams can a player be captain of?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59" y="1825625"/>
            <a:ext cx="9982481" cy="4351338"/>
          </a:xfrm>
        </p:spPr>
      </p:pic>
    </p:spTree>
    <p:extLst>
      <p:ext uri="{BB962C8B-B14F-4D97-AF65-F5344CB8AC3E}">
        <p14:creationId xmlns:p14="http://schemas.microsoft.com/office/powerpoint/2010/main" val="13284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Q5: </a:t>
            </a:r>
            <a:r>
              <a:rPr lang="en-US" dirty="0"/>
              <a:t>Can a player be a captain without belonging to that team?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59" y="1825625"/>
            <a:ext cx="9982481" cy="4351338"/>
          </a:xfrm>
        </p:spPr>
      </p:pic>
    </p:spTree>
    <p:extLst>
      <p:ext uri="{BB962C8B-B14F-4D97-AF65-F5344CB8AC3E}">
        <p14:creationId xmlns:p14="http://schemas.microsoft.com/office/powerpoint/2010/main" val="6017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Q6: How many lectures can be held in a room?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230" y="1834861"/>
            <a:ext cx="8437540" cy="4351338"/>
          </a:xfrm>
        </p:spPr>
      </p:pic>
    </p:spTree>
    <p:extLst>
      <p:ext uri="{BB962C8B-B14F-4D97-AF65-F5344CB8AC3E}">
        <p14:creationId xmlns:p14="http://schemas.microsoft.com/office/powerpoint/2010/main" val="12124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Q7: what is “injury record”?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59" y="1825625"/>
            <a:ext cx="9982481" cy="4351338"/>
          </a:xfrm>
        </p:spPr>
      </p:pic>
    </p:spTree>
    <p:extLst>
      <p:ext uri="{BB962C8B-B14F-4D97-AF65-F5344CB8AC3E}">
        <p14:creationId xmlns:p14="http://schemas.microsoft.com/office/powerpoint/2010/main" val="21071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1319</Words>
  <Application>Microsoft Macintosh PowerPoint</Application>
  <PresentationFormat>Widescreen</PresentationFormat>
  <Paragraphs>339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Calibri</vt:lpstr>
      <vt:lpstr>Calibri Light</vt:lpstr>
      <vt:lpstr>Courier New</vt:lpstr>
      <vt:lpstr>Arial</vt:lpstr>
      <vt:lpstr>Office Theme</vt:lpstr>
      <vt:lpstr>TDA357 Databases</vt:lpstr>
      <vt:lpstr>What is this?</vt:lpstr>
      <vt:lpstr>Q1: How many icecreams does one boy eat?</vt:lpstr>
      <vt:lpstr>Q2: How many boys can eat one ice cream?</vt:lpstr>
      <vt:lpstr>Q3: How many captains can a team have?</vt:lpstr>
      <vt:lpstr>Q4: How many teams can a player be captain of?</vt:lpstr>
      <vt:lpstr>Q5: Can a player be a captain without belonging to that team?</vt:lpstr>
      <vt:lpstr>Q6: How many lectures can be held in a room?</vt:lpstr>
      <vt:lpstr>Q7: what is “injury record”?</vt:lpstr>
      <vt:lpstr>Q8: what is “cartoons”?</vt:lpstr>
      <vt:lpstr>Q9: Draw the ER diagram</vt:lpstr>
      <vt:lpstr>PowerPoint Presentation</vt:lpstr>
      <vt:lpstr>Q10: Draw the ER diagram</vt:lpstr>
      <vt:lpstr>PowerPoint Presentation</vt:lpstr>
      <vt:lpstr>Q11: Draw the ER diagram</vt:lpstr>
      <vt:lpstr>PowerPoint Presentation</vt:lpstr>
      <vt:lpstr>Q12: Draw the ER diagram</vt:lpstr>
      <vt:lpstr>PowerPoint Presentation</vt:lpstr>
      <vt:lpstr>Q13: Create the relational scheme for the entities only</vt:lpstr>
      <vt:lpstr>A13</vt:lpstr>
      <vt:lpstr>Q14: Create the relational scheme for the relationships only</vt:lpstr>
      <vt:lpstr>A14</vt:lpstr>
      <vt:lpstr>Q15: Create the relational scheme</vt:lpstr>
      <vt:lpstr>A15</vt:lpstr>
      <vt:lpstr>Q16: Create the relational scheme</vt:lpstr>
      <vt:lpstr>A16</vt:lpstr>
      <vt:lpstr>Q17: calculate the closure of {a}</vt:lpstr>
      <vt:lpstr>Q18: which of these are superkeys of R?</vt:lpstr>
      <vt:lpstr>Q19: what are the keys of R?</vt:lpstr>
      <vt:lpstr>Q20: after splitting, how many non-trivial FDs in F+?</vt:lpstr>
      <vt:lpstr>Q21: How many FDs or R are in BCNF?</vt:lpstr>
      <vt:lpstr>Q22: Which FDs of R are in BCNF?</vt:lpstr>
      <vt:lpstr>Q23:  which BCNF decomposition is correct?</vt:lpstr>
      <vt:lpstr>Q24: which attribute of R is not prime?</vt:lpstr>
      <vt:lpstr>Q25: Which FDs of R violate 3NF?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50</cp:revision>
  <dcterms:created xsi:type="dcterms:W3CDTF">2016-11-08T15:10:38Z</dcterms:created>
  <dcterms:modified xsi:type="dcterms:W3CDTF">2016-11-09T09:22:05Z</dcterms:modified>
</cp:coreProperties>
</file>