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70" r:id="rId3"/>
    <p:sldId id="271" r:id="rId4"/>
    <p:sldId id="257" r:id="rId5"/>
    <p:sldId id="258" r:id="rId6"/>
    <p:sldId id="259" r:id="rId7"/>
    <p:sldId id="260" r:id="rId8"/>
    <p:sldId id="262" r:id="rId9"/>
    <p:sldId id="264" r:id="rId10"/>
    <p:sldId id="265" r:id="rId11"/>
    <p:sldId id="267"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29"/>
    <p:restoredTop sz="94606"/>
  </p:normalViewPr>
  <p:slideViewPr>
    <p:cSldViewPr snapToObjects="1">
      <p:cViewPr varScale="1">
        <p:scale>
          <a:sx n="94" d="100"/>
          <a:sy n="94" d="100"/>
        </p:scale>
        <p:origin x="1624"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D2BD3C-B34D-594E-9537-98E49E7F4BB1}" type="datetimeFigureOut">
              <a:rPr lang="en-US" smtClean="0"/>
              <a:t>8/31/17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B999CF-73BE-184D-983F-27240FFF9793}" type="slidenum">
              <a:rPr lang="en-US" smtClean="0"/>
              <a:t>‹#›</a:t>
            </a:fld>
            <a:endParaRPr lang="en-US"/>
          </a:p>
        </p:txBody>
      </p:sp>
    </p:spTree>
    <p:extLst>
      <p:ext uri="{BB962C8B-B14F-4D97-AF65-F5344CB8AC3E}">
        <p14:creationId xmlns:p14="http://schemas.microsoft.com/office/powerpoint/2010/main" val="1294594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sv-SE"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Click to edit Master subtitle style</a:t>
            </a:r>
            <a:endParaRPr lang="en-US"/>
          </a:p>
        </p:txBody>
      </p:sp>
      <p:sp>
        <p:nvSpPr>
          <p:cNvPr id="4" name="Date Placeholder 3"/>
          <p:cNvSpPr>
            <a:spLocks noGrp="1"/>
          </p:cNvSpPr>
          <p:nvPr>
            <p:ph type="dt" sz="half" idx="10"/>
          </p:nvPr>
        </p:nvSpPr>
        <p:spPr/>
        <p:txBody>
          <a:bodyPr/>
          <a:lstStyle/>
          <a:p>
            <a:fld id="{D12D3AD6-3896-C541-BE04-D84A210F4C11}" type="datetimeFigureOut">
              <a:rPr lang="en-US" smtClean="0"/>
              <a:pPr/>
              <a:t>8/30/17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8AD66E-154F-FA49-8977-162053A922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4" name="Date Placeholder 3"/>
          <p:cNvSpPr>
            <a:spLocks noGrp="1"/>
          </p:cNvSpPr>
          <p:nvPr>
            <p:ph type="dt" sz="half" idx="10"/>
          </p:nvPr>
        </p:nvSpPr>
        <p:spPr/>
        <p:txBody>
          <a:bodyPr/>
          <a:lstStyle/>
          <a:p>
            <a:fld id="{D12D3AD6-3896-C541-BE04-D84A210F4C11}" type="datetimeFigureOut">
              <a:rPr lang="en-US" smtClean="0"/>
              <a:pPr/>
              <a:t>8/30/17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8AD66E-154F-FA49-8977-162053A922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sv-SE"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4" name="Date Placeholder 3"/>
          <p:cNvSpPr>
            <a:spLocks noGrp="1"/>
          </p:cNvSpPr>
          <p:nvPr>
            <p:ph type="dt" sz="half" idx="10"/>
          </p:nvPr>
        </p:nvSpPr>
        <p:spPr/>
        <p:txBody>
          <a:bodyPr/>
          <a:lstStyle/>
          <a:p>
            <a:fld id="{D12D3AD6-3896-C541-BE04-D84A210F4C11}" type="datetimeFigureOut">
              <a:rPr lang="en-US" smtClean="0"/>
              <a:pPr/>
              <a:t>8/30/17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8AD66E-154F-FA49-8977-162053A922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Click to edit Master title style</a:t>
            </a:r>
            <a:endParaRPr lang="en-US"/>
          </a:p>
        </p:txBody>
      </p:sp>
      <p:sp>
        <p:nvSpPr>
          <p:cNvPr id="3" name="Content Placeholder 2"/>
          <p:cNvSpPr>
            <a:spLocks noGrp="1"/>
          </p:cNvSpPr>
          <p:nvPr>
            <p:ph idx="1"/>
          </p:nvPr>
        </p:nvSpPr>
        <p:spPr/>
        <p:txBody>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4" name="Date Placeholder 3"/>
          <p:cNvSpPr>
            <a:spLocks noGrp="1"/>
          </p:cNvSpPr>
          <p:nvPr>
            <p:ph type="dt" sz="half" idx="10"/>
          </p:nvPr>
        </p:nvSpPr>
        <p:spPr/>
        <p:txBody>
          <a:bodyPr/>
          <a:lstStyle/>
          <a:p>
            <a:fld id="{D12D3AD6-3896-C541-BE04-D84A210F4C11}" type="datetimeFigureOut">
              <a:rPr lang="en-US" smtClean="0"/>
              <a:pPr/>
              <a:t>8/30/17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8AD66E-154F-FA49-8977-162053A922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sv-S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Click to edit Master text styles</a:t>
            </a:r>
          </a:p>
        </p:txBody>
      </p:sp>
      <p:sp>
        <p:nvSpPr>
          <p:cNvPr id="4" name="Date Placeholder 3"/>
          <p:cNvSpPr>
            <a:spLocks noGrp="1"/>
          </p:cNvSpPr>
          <p:nvPr>
            <p:ph type="dt" sz="half" idx="10"/>
          </p:nvPr>
        </p:nvSpPr>
        <p:spPr/>
        <p:txBody>
          <a:bodyPr/>
          <a:lstStyle/>
          <a:p>
            <a:fld id="{D12D3AD6-3896-C541-BE04-D84A210F4C11}" type="datetimeFigureOut">
              <a:rPr lang="en-US" smtClean="0"/>
              <a:pPr/>
              <a:t>8/30/17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8AD66E-154F-FA49-8977-162053A922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5" name="Date Placeholder 4"/>
          <p:cNvSpPr>
            <a:spLocks noGrp="1"/>
          </p:cNvSpPr>
          <p:nvPr>
            <p:ph type="dt" sz="half" idx="10"/>
          </p:nvPr>
        </p:nvSpPr>
        <p:spPr/>
        <p:txBody>
          <a:bodyPr/>
          <a:lstStyle/>
          <a:p>
            <a:fld id="{D12D3AD6-3896-C541-BE04-D84A210F4C11}" type="datetimeFigureOut">
              <a:rPr lang="en-US" smtClean="0"/>
              <a:pPr/>
              <a:t>8/30/17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8AD66E-154F-FA49-8977-162053A922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7" name="Date Placeholder 6"/>
          <p:cNvSpPr>
            <a:spLocks noGrp="1"/>
          </p:cNvSpPr>
          <p:nvPr>
            <p:ph type="dt" sz="half" idx="10"/>
          </p:nvPr>
        </p:nvSpPr>
        <p:spPr/>
        <p:txBody>
          <a:bodyPr/>
          <a:lstStyle/>
          <a:p>
            <a:fld id="{D12D3AD6-3896-C541-BE04-D84A210F4C11}" type="datetimeFigureOut">
              <a:rPr lang="en-US" smtClean="0"/>
              <a:pPr/>
              <a:t>8/30/17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8AD66E-154F-FA49-8977-162053A922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Click to edit Master title style</a:t>
            </a:r>
            <a:endParaRPr lang="en-US"/>
          </a:p>
        </p:txBody>
      </p:sp>
      <p:sp>
        <p:nvSpPr>
          <p:cNvPr id="3" name="Date Placeholder 2"/>
          <p:cNvSpPr>
            <a:spLocks noGrp="1"/>
          </p:cNvSpPr>
          <p:nvPr>
            <p:ph type="dt" sz="half" idx="10"/>
          </p:nvPr>
        </p:nvSpPr>
        <p:spPr/>
        <p:txBody>
          <a:bodyPr/>
          <a:lstStyle/>
          <a:p>
            <a:fld id="{D12D3AD6-3896-C541-BE04-D84A210F4C11}" type="datetimeFigureOut">
              <a:rPr lang="en-US" smtClean="0"/>
              <a:pPr/>
              <a:t>8/30/17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8AD66E-154F-FA49-8977-162053A922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2D3AD6-3896-C541-BE04-D84A210F4C11}" type="datetimeFigureOut">
              <a:rPr lang="en-US" smtClean="0"/>
              <a:pPr/>
              <a:t>8/30/17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8AD66E-154F-FA49-8977-162053A922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sv-S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Click to edit Master text styles</a:t>
            </a:r>
          </a:p>
        </p:txBody>
      </p:sp>
      <p:sp>
        <p:nvSpPr>
          <p:cNvPr id="5" name="Date Placeholder 4"/>
          <p:cNvSpPr>
            <a:spLocks noGrp="1"/>
          </p:cNvSpPr>
          <p:nvPr>
            <p:ph type="dt" sz="half" idx="10"/>
          </p:nvPr>
        </p:nvSpPr>
        <p:spPr/>
        <p:txBody>
          <a:bodyPr/>
          <a:lstStyle/>
          <a:p>
            <a:fld id="{D12D3AD6-3896-C541-BE04-D84A210F4C11}" type="datetimeFigureOut">
              <a:rPr lang="en-US" smtClean="0"/>
              <a:pPr/>
              <a:t>8/30/17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8AD66E-154F-FA49-8977-162053A922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sv-S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Click to edit Master text styles</a:t>
            </a:r>
          </a:p>
        </p:txBody>
      </p:sp>
      <p:sp>
        <p:nvSpPr>
          <p:cNvPr id="5" name="Date Placeholder 4"/>
          <p:cNvSpPr>
            <a:spLocks noGrp="1"/>
          </p:cNvSpPr>
          <p:nvPr>
            <p:ph type="dt" sz="half" idx="10"/>
          </p:nvPr>
        </p:nvSpPr>
        <p:spPr/>
        <p:txBody>
          <a:bodyPr/>
          <a:lstStyle/>
          <a:p>
            <a:fld id="{D12D3AD6-3896-C541-BE04-D84A210F4C11}" type="datetimeFigureOut">
              <a:rPr lang="en-US" smtClean="0"/>
              <a:pPr/>
              <a:t>8/30/17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8AD66E-154F-FA49-8977-162053A922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2D3AD6-3896-C541-BE04-D84A210F4C11}" type="datetimeFigureOut">
              <a:rPr lang="en-US" smtClean="0"/>
              <a:pPr/>
              <a:t>8/30/17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8AD66E-154F-FA49-8977-162053A922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Types for Programs and Proofs</a:t>
            </a:r>
            <a:endParaRPr lang="en-US" dirty="0"/>
          </a:p>
        </p:txBody>
      </p:sp>
      <p:sp>
        <p:nvSpPr>
          <p:cNvPr id="3" name="Subtitle 2"/>
          <p:cNvSpPr>
            <a:spLocks noGrp="1"/>
          </p:cNvSpPr>
          <p:nvPr>
            <p:ph type="subTitle" idx="1"/>
          </p:nvPr>
        </p:nvSpPr>
        <p:spPr/>
        <p:txBody>
          <a:bodyPr/>
          <a:lstStyle/>
          <a:p>
            <a:r>
              <a:rPr lang="en-US" dirty="0" smtClean="0"/>
              <a:t>Lecture 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Language safety</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a </a:t>
            </a:r>
            <a:r>
              <a:rPr lang="en-US" dirty="0"/>
              <a:t>language is safe if it protects its own abstractions.</a:t>
            </a:r>
            <a:r>
              <a:rPr lang="en-US" dirty="0" smtClean="0"/>
              <a:t> </a:t>
            </a:r>
          </a:p>
          <a:p>
            <a:pPr>
              <a:buFontTx/>
              <a:buChar char="-"/>
            </a:pPr>
            <a:r>
              <a:rPr lang="en-US" dirty="0"/>
              <a:t>H</a:t>
            </a:r>
            <a:r>
              <a:rPr lang="en-US" dirty="0" smtClean="0"/>
              <a:t>igh</a:t>
            </a:r>
            <a:r>
              <a:rPr lang="en-US" dirty="0"/>
              <a:t>-level languages have abstractions of machine services. Safety means that the language protects these </a:t>
            </a:r>
            <a:r>
              <a:rPr lang="en-US" dirty="0" smtClean="0"/>
              <a:t>abstractions - you </a:t>
            </a:r>
            <a:r>
              <a:rPr lang="en-US" dirty="0"/>
              <a:t>expect that an array can be changed just by the update operation and not by writing past the end of some other data </a:t>
            </a:r>
            <a:r>
              <a:rPr lang="en-US" dirty="0" smtClean="0"/>
              <a:t>structure, </a:t>
            </a:r>
            <a:r>
              <a:rPr lang="en-US" dirty="0"/>
              <a:t>etc</a:t>
            </a:r>
            <a:r>
              <a:rPr lang="en-US" dirty="0" smtClean="0"/>
              <a:t>.</a:t>
            </a:r>
          </a:p>
          <a:p>
            <a:pPr>
              <a:buFontTx/>
              <a:buChar char="-"/>
            </a:pPr>
            <a:r>
              <a:rPr lang="en-US" dirty="0"/>
              <a:t>I</a:t>
            </a:r>
            <a:r>
              <a:rPr lang="en-US" dirty="0" smtClean="0"/>
              <a:t>n </a:t>
            </a:r>
            <a:r>
              <a:rPr lang="en-US" dirty="0"/>
              <a:t>an unsafe language you need to keep track </a:t>
            </a:r>
            <a:r>
              <a:rPr lang="en-US" dirty="0" smtClean="0"/>
              <a:t>of </a:t>
            </a:r>
            <a:r>
              <a:rPr lang="en-US" dirty="0"/>
              <a:t>low level details (C, C++)</a:t>
            </a:r>
            <a:r>
              <a:rPr lang="en-US" dirty="0" smtClean="0"/>
              <a:t> depending on the implementation. Such </a:t>
            </a:r>
            <a:r>
              <a:rPr lang="en-US" dirty="0"/>
              <a:t>languages cannot be understood by the reading the language manual </a:t>
            </a:r>
            <a:r>
              <a:rPr lang="en-US" dirty="0" smtClean="0"/>
              <a:t>only</a:t>
            </a:r>
          </a:p>
          <a:p>
            <a:pPr>
              <a:buFontTx/>
              <a:buChar char="-"/>
            </a:pPr>
            <a:r>
              <a:rPr lang="en-US" dirty="0" smtClean="0"/>
              <a:t>Checks </a:t>
            </a:r>
            <a:r>
              <a:rPr lang="en-US" dirty="0"/>
              <a:t>can happen both at type-checking time and at run-time (Lisp, Scheme, Perl do run-time </a:t>
            </a:r>
            <a:r>
              <a:rPr lang="en-US" dirty="0" smtClean="0"/>
              <a:t>checks)</a:t>
            </a:r>
          </a:p>
          <a:p>
            <a:pPr>
              <a:buFontTx/>
              <a:buChar char="-"/>
            </a:pPr>
            <a:r>
              <a:rPr lang="en-US" dirty="0"/>
              <a:t>A</a:t>
            </a:r>
            <a:r>
              <a:rPr lang="en-US" dirty="0" smtClean="0"/>
              <a:t>rray</a:t>
            </a:r>
            <a:r>
              <a:rPr lang="en-US" dirty="0"/>
              <a:t>-bounds-checking is normally done at run-time, doing it statically is a long-standing problem ("dependent types" offer the solution, but this is still research topic</a:t>
            </a:r>
            <a:r>
              <a:rPr lang="en-US" dirty="0" smtClean="0"/>
              <a:t>) - </a:t>
            </a:r>
            <a:r>
              <a:rPr lang="en-US" dirty="0"/>
              <a:t>escape hatches (foreign function calls)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New applications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a:t>Computer and network security (one aspect of programming language based security is type-systems</a:t>
            </a:r>
            <a:r>
              <a:rPr lang="en-US" dirty="0" smtClean="0"/>
              <a:t>)</a:t>
            </a:r>
          </a:p>
          <a:p>
            <a:r>
              <a:rPr lang="en-US" dirty="0" smtClean="0"/>
              <a:t>Program </a:t>
            </a:r>
            <a:r>
              <a:rPr lang="en-US" dirty="0"/>
              <a:t>analysis (Anno Domini</a:t>
            </a:r>
            <a:r>
              <a:rPr lang="en-US" dirty="0" smtClean="0"/>
              <a:t>)</a:t>
            </a:r>
          </a:p>
          <a:p>
            <a:r>
              <a:rPr lang="en-US" dirty="0" smtClean="0"/>
              <a:t>Automated </a:t>
            </a:r>
            <a:r>
              <a:rPr lang="en-US" dirty="0"/>
              <a:t>theorem proving (Propositions as types</a:t>
            </a:r>
            <a:r>
              <a:rPr lang="en-US" dirty="0" smtClean="0"/>
              <a:t>)</a:t>
            </a:r>
          </a:p>
          <a:p>
            <a:r>
              <a:rPr lang="en-US" dirty="0" smtClean="0"/>
              <a:t>Databases</a:t>
            </a:r>
            <a:r>
              <a:rPr lang="en-US" dirty="0"/>
              <a:t>, web </a:t>
            </a:r>
            <a:r>
              <a:rPr lang="en-US" dirty="0" smtClean="0"/>
              <a:t>metadata </a:t>
            </a:r>
            <a:r>
              <a:rPr lang="en-US" dirty="0"/>
              <a:t>(static type system for XML</a:t>
            </a:r>
            <a:r>
              <a:rPr lang="en-US" dirty="0" smtClean="0"/>
              <a:t>)</a:t>
            </a:r>
          </a:p>
          <a:p>
            <a:r>
              <a:rPr lang="en-US" dirty="0" smtClean="0"/>
              <a:t>Computational </a:t>
            </a:r>
            <a:r>
              <a:rPr lang="en-US" dirty="0"/>
              <a:t>linguistics (types in computational linguistics)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Building reliable software is hard</a:t>
            </a:r>
          </a:p>
        </p:txBody>
      </p:sp>
      <p:sp>
        <p:nvSpPr>
          <p:cNvPr id="3" name="Content Placeholder 2"/>
          <p:cNvSpPr>
            <a:spLocks noGrp="1"/>
          </p:cNvSpPr>
          <p:nvPr>
            <p:ph idx="1"/>
          </p:nvPr>
        </p:nvSpPr>
        <p:spPr/>
        <p:txBody>
          <a:bodyPr>
            <a:normAutofit lnSpcReduction="10000"/>
          </a:bodyPr>
          <a:lstStyle/>
          <a:p>
            <a:r>
              <a:rPr lang="en-US" dirty="0" smtClean="0"/>
              <a:t>The </a:t>
            </a:r>
            <a:r>
              <a:rPr lang="en-US" dirty="0"/>
              <a:t>scale and complexity of modern systems, the number of people involved in building them, and the range of demands placed on them render it extremely difficult to build software that is even more-or-less correct, much less 100% correct. At the same time, the increasing degree to which information processing is woven into every aspect of society continually amplifies the cost of bugs and insecurities</a:t>
            </a:r>
            <a:r>
              <a:rPr lang="en-US" dirty="0" smtClean="0"/>
              <a:t>. </a:t>
            </a:r>
            <a:r>
              <a:rPr lang="en-US" dirty="0"/>
              <a:t>[</a:t>
            </a:r>
            <a:r>
              <a:rPr lang="en-US" dirty="0" smtClean="0"/>
              <a:t>“Software Foundations”]</a:t>
            </a:r>
            <a:endParaRPr lang="en-US" dirty="0"/>
          </a:p>
          <a:p>
            <a:endParaRPr lang="en-US" dirty="0"/>
          </a:p>
        </p:txBody>
      </p:sp>
    </p:spTree>
    <p:extLst>
      <p:ext uri="{BB962C8B-B14F-4D97-AF65-F5344CB8AC3E}">
        <p14:creationId xmlns:p14="http://schemas.microsoft.com/office/powerpoint/2010/main" val="2056716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Host of techniques for improving software reliability</a:t>
            </a:r>
          </a:p>
        </p:txBody>
      </p:sp>
      <p:sp>
        <p:nvSpPr>
          <p:cNvPr id="3" name="Content Placeholder 2"/>
          <p:cNvSpPr>
            <a:spLocks noGrp="1"/>
          </p:cNvSpPr>
          <p:nvPr>
            <p:ph idx="1"/>
          </p:nvPr>
        </p:nvSpPr>
        <p:spPr/>
        <p:txBody>
          <a:bodyPr>
            <a:normAutofit fontScale="92500" lnSpcReduction="20000"/>
          </a:bodyPr>
          <a:lstStyle/>
          <a:p>
            <a:r>
              <a:rPr lang="en-US" dirty="0" smtClean="0"/>
              <a:t>recommendations </a:t>
            </a:r>
            <a:r>
              <a:rPr lang="en-US" dirty="0"/>
              <a:t>about </a:t>
            </a:r>
            <a:r>
              <a:rPr lang="en-US" b="1" dirty="0"/>
              <a:t>managing software projects </a:t>
            </a:r>
            <a:r>
              <a:rPr lang="en-US" dirty="0"/>
              <a:t>and organizing programming teams (e.g., extreme programming) </a:t>
            </a:r>
          </a:p>
          <a:p>
            <a:r>
              <a:rPr lang="en-US" b="1" dirty="0" smtClean="0"/>
              <a:t>design </a:t>
            </a:r>
            <a:r>
              <a:rPr lang="en-US" b="1" dirty="0"/>
              <a:t>philosophies </a:t>
            </a:r>
            <a:r>
              <a:rPr lang="en-US" dirty="0"/>
              <a:t>for libraries (e.g., model-view-controller, publish-subscribe, etc.) </a:t>
            </a:r>
          </a:p>
          <a:p>
            <a:r>
              <a:rPr lang="en-US" b="1" dirty="0" smtClean="0"/>
              <a:t>programming </a:t>
            </a:r>
            <a:r>
              <a:rPr lang="en-US" b="1" dirty="0"/>
              <a:t>languages </a:t>
            </a:r>
            <a:r>
              <a:rPr lang="en-US" dirty="0"/>
              <a:t>(e.g., object-oriented programming, aspect-oriented programming, functional programming, ...) </a:t>
            </a:r>
          </a:p>
          <a:p>
            <a:r>
              <a:rPr lang="en-US" b="1" dirty="0" smtClean="0"/>
              <a:t>mathematical </a:t>
            </a:r>
            <a:r>
              <a:rPr lang="en-US" b="1" dirty="0"/>
              <a:t>techniques </a:t>
            </a:r>
            <a:r>
              <a:rPr lang="en-US" dirty="0"/>
              <a:t>for specifying and reasoning about properties of software</a:t>
            </a:r>
          </a:p>
          <a:p>
            <a:r>
              <a:rPr lang="en-US" b="1" dirty="0" smtClean="0"/>
              <a:t>tools</a:t>
            </a:r>
            <a:r>
              <a:rPr lang="en-US" dirty="0" smtClean="0"/>
              <a:t> </a:t>
            </a:r>
            <a:r>
              <a:rPr lang="en-US" dirty="0"/>
              <a:t>for helping validate these properties.</a:t>
            </a:r>
          </a:p>
          <a:p>
            <a:endParaRPr lang="en-US" dirty="0"/>
          </a:p>
        </p:txBody>
      </p:sp>
    </p:spTree>
    <p:extLst>
      <p:ext uri="{BB962C8B-B14F-4D97-AF65-F5344CB8AC3E}">
        <p14:creationId xmlns:p14="http://schemas.microsoft.com/office/powerpoint/2010/main" val="1332256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are types?</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a:t>int</a:t>
            </a:r>
            <a:r>
              <a:rPr lang="en-US" dirty="0"/>
              <a:t>, float, char</a:t>
            </a:r>
            <a:r>
              <a:rPr lang="en-US" dirty="0" smtClean="0"/>
              <a:t>, …, arrays </a:t>
            </a:r>
          </a:p>
          <a:p>
            <a:r>
              <a:rPr lang="en-US" dirty="0" smtClean="0"/>
              <a:t>types </a:t>
            </a:r>
            <a:r>
              <a:rPr lang="en-US" dirty="0"/>
              <a:t>of procedures, functions, references, records, objects, ...</a:t>
            </a:r>
            <a:r>
              <a:rPr lang="en-US" dirty="0" smtClean="0"/>
              <a:t> </a:t>
            </a:r>
          </a:p>
          <a:p>
            <a:r>
              <a:rPr lang="en-US" dirty="0" smtClean="0"/>
              <a:t>recursive </a:t>
            </a:r>
            <a:r>
              <a:rPr lang="en-US" dirty="0"/>
              <a:t>types,</a:t>
            </a:r>
            <a:r>
              <a:rPr lang="en-US" dirty="0" smtClean="0"/>
              <a:t> </a:t>
            </a:r>
          </a:p>
          <a:p>
            <a:r>
              <a:rPr lang="en-US" dirty="0" smtClean="0"/>
              <a:t>polymorphic </a:t>
            </a:r>
            <a:r>
              <a:rPr lang="en-US" dirty="0"/>
              <a:t>types,</a:t>
            </a:r>
            <a:r>
              <a:rPr lang="en-US" dirty="0" smtClean="0"/>
              <a:t> </a:t>
            </a:r>
          </a:p>
          <a:p>
            <a:r>
              <a:rPr lang="en-US" dirty="0" smtClean="0"/>
              <a:t>abstract </a:t>
            </a:r>
            <a:r>
              <a:rPr lang="en-US" dirty="0"/>
              <a:t>types</a:t>
            </a:r>
            <a:r>
              <a:rPr lang="en-US" dirty="0" smtClean="0"/>
              <a:t>,</a:t>
            </a:r>
          </a:p>
          <a:p>
            <a:r>
              <a:rPr lang="en-US" dirty="0" smtClean="0"/>
              <a:t>dependent </a:t>
            </a:r>
            <a:r>
              <a:rPr lang="en-US" dirty="0"/>
              <a:t>types</a:t>
            </a:r>
            <a:r>
              <a:rPr lang="en-US" dirty="0" smtClean="0"/>
              <a:t>, </a:t>
            </a:r>
          </a:p>
          <a:p>
            <a:r>
              <a:rPr lang="en-US" dirty="0" smtClean="0"/>
              <a:t>subtypes,</a:t>
            </a:r>
          </a:p>
          <a:p>
            <a:r>
              <a:rPr lang="en-US" dirty="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t>
            </a:r>
            <a:r>
              <a:rPr lang="en-US" b="1" dirty="0" smtClean="0"/>
              <a:t>urpose </a:t>
            </a:r>
            <a:r>
              <a:rPr lang="en-US" b="1" dirty="0"/>
              <a:t>of </a:t>
            </a:r>
            <a:r>
              <a:rPr lang="en-US" b="1" dirty="0" smtClean="0"/>
              <a:t>types</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Specification</a:t>
            </a:r>
            <a:r>
              <a:rPr lang="en-US" dirty="0" smtClean="0"/>
              <a:t>. To </a:t>
            </a:r>
            <a:r>
              <a:rPr lang="en-US" dirty="0"/>
              <a:t>define what the program should do</a:t>
            </a:r>
            <a:r>
              <a:rPr lang="en-US" dirty="0" smtClean="0"/>
              <a:t>. </a:t>
            </a:r>
          </a:p>
          <a:p>
            <a:pPr lvl="1"/>
            <a:r>
              <a:rPr lang="en-US" dirty="0" smtClean="0"/>
              <a:t>For example, </a:t>
            </a:r>
            <a:r>
              <a:rPr lang="en-US" dirty="0"/>
              <a:t>read an array of integers and return a </a:t>
            </a:r>
            <a:r>
              <a:rPr lang="en-US" dirty="0" smtClean="0"/>
              <a:t>double. </a:t>
            </a:r>
          </a:p>
          <a:p>
            <a:pPr lvl="1"/>
            <a:r>
              <a:rPr lang="en-US" dirty="0" smtClean="0"/>
              <a:t>To document the programmer's intentions. It is better than comments, which are not checked by the compiler</a:t>
            </a:r>
          </a:p>
          <a:p>
            <a:r>
              <a:rPr lang="en-US" b="1" dirty="0" smtClean="0"/>
              <a:t>Bug-finding</a:t>
            </a:r>
            <a:r>
              <a:rPr lang="en-US" dirty="0" smtClean="0"/>
              <a:t>. To </a:t>
            </a:r>
            <a:r>
              <a:rPr lang="en-US" dirty="0"/>
              <a:t>guarantee that the program is </a:t>
            </a:r>
            <a:r>
              <a:rPr lang="en-US" dirty="0" smtClean="0"/>
              <a:t>meaningful. </a:t>
            </a:r>
          </a:p>
          <a:p>
            <a:pPr lvl="1"/>
            <a:r>
              <a:rPr lang="en-US" dirty="0" smtClean="0"/>
              <a:t>For example that </a:t>
            </a:r>
            <a:r>
              <a:rPr lang="en-US" dirty="0"/>
              <a:t>it does not add a string to an </a:t>
            </a:r>
            <a:r>
              <a:rPr lang="en-US" dirty="0" smtClean="0"/>
              <a:t>integer </a:t>
            </a:r>
          </a:p>
          <a:p>
            <a:pPr lvl="1"/>
            <a:r>
              <a:rPr lang="en-US" dirty="0" smtClean="0"/>
              <a:t>and that </a:t>
            </a:r>
            <a:r>
              <a:rPr lang="en-US" dirty="0"/>
              <a:t>variables are declared before they are </a:t>
            </a:r>
            <a:r>
              <a:rPr lang="en-US" dirty="0" smtClean="0"/>
              <a:t>used</a:t>
            </a:r>
          </a:p>
          <a:p>
            <a:r>
              <a:rPr lang="en-US" b="1" dirty="0" smtClean="0"/>
              <a:t>Optimization</a:t>
            </a:r>
            <a:r>
              <a:rPr lang="en-US" dirty="0" smtClean="0"/>
              <a:t>. To </a:t>
            </a:r>
            <a:r>
              <a:rPr lang="en-US" dirty="0"/>
              <a:t>optimize the use of hardware</a:t>
            </a:r>
            <a:r>
              <a:rPr lang="en-US" dirty="0" smtClean="0"/>
              <a:t>. </a:t>
            </a:r>
          </a:p>
          <a:p>
            <a:pPr lvl="1"/>
            <a:r>
              <a:rPr lang="en-US" dirty="0" smtClean="0"/>
              <a:t>To reserve </a:t>
            </a:r>
            <a:r>
              <a:rPr lang="en-US" dirty="0"/>
              <a:t>the minimal amount of memory, but not </a:t>
            </a:r>
            <a:r>
              <a:rPr lang="en-US" dirty="0" smtClean="0"/>
              <a:t>more.</a:t>
            </a:r>
          </a:p>
          <a:p>
            <a:pPr lvl="1"/>
            <a:r>
              <a:rPr lang="en-US" dirty="0" smtClean="0"/>
              <a:t>To use </a:t>
            </a:r>
            <a:r>
              <a:rPr lang="en-US" dirty="0"/>
              <a:t>the most appropriate machine instructions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belongs to type checking?</a:t>
            </a:r>
            <a:endParaRPr lang="en-US" dirty="0"/>
          </a:p>
        </p:txBody>
      </p:sp>
      <p:sp>
        <p:nvSpPr>
          <p:cNvPr id="3" name="Content Placeholder 2"/>
          <p:cNvSpPr>
            <a:spLocks noGrp="1"/>
          </p:cNvSpPr>
          <p:nvPr>
            <p:ph idx="1"/>
          </p:nvPr>
        </p:nvSpPr>
        <p:spPr>
          <a:xfrm>
            <a:off x="457200" y="1600200"/>
            <a:ext cx="8686800" cy="4525963"/>
          </a:xfrm>
        </p:spPr>
        <p:txBody>
          <a:bodyPr>
            <a:normAutofit fontScale="77500" lnSpcReduction="20000"/>
          </a:bodyPr>
          <a:lstStyle/>
          <a:p>
            <a:pPr>
              <a:buNone/>
            </a:pPr>
            <a:r>
              <a:rPr lang="en-US" dirty="0"/>
              <a:t>Depending on</a:t>
            </a:r>
            <a:r>
              <a:rPr lang="en-US" dirty="0" smtClean="0"/>
              <a:t> the language</a:t>
            </a:r>
            <a:r>
              <a:rPr lang="en-US" dirty="0"/>
              <a:t>, the type </a:t>
            </a:r>
            <a:r>
              <a:rPr lang="en-US" dirty="0" smtClean="0"/>
              <a:t>checker can prevent </a:t>
            </a:r>
          </a:p>
          <a:p>
            <a:pPr>
              <a:buFontTx/>
              <a:buChar char="-"/>
            </a:pPr>
            <a:r>
              <a:rPr lang="en-US" dirty="0" smtClean="0"/>
              <a:t>the application </a:t>
            </a:r>
            <a:r>
              <a:rPr lang="en-US" dirty="0"/>
              <a:t>of a function to</a:t>
            </a:r>
            <a:r>
              <a:rPr lang="en-US" dirty="0" smtClean="0"/>
              <a:t> the wrong </a:t>
            </a:r>
            <a:r>
              <a:rPr lang="en-US" dirty="0"/>
              <a:t>number of </a:t>
            </a:r>
            <a:r>
              <a:rPr lang="en-US" dirty="0" smtClean="0"/>
              <a:t>arguments</a:t>
            </a:r>
          </a:p>
          <a:p>
            <a:pPr>
              <a:buFontTx/>
              <a:buChar char="-"/>
            </a:pPr>
            <a:r>
              <a:rPr lang="en-US" dirty="0" smtClean="0"/>
              <a:t>the application </a:t>
            </a:r>
            <a:r>
              <a:rPr lang="en-US" dirty="0"/>
              <a:t>of integer functions to </a:t>
            </a:r>
            <a:r>
              <a:rPr lang="en-US" dirty="0" smtClean="0"/>
              <a:t>floats</a:t>
            </a:r>
          </a:p>
          <a:p>
            <a:pPr>
              <a:buFontTx/>
              <a:buChar char="-"/>
            </a:pPr>
            <a:r>
              <a:rPr lang="en-US" dirty="0" smtClean="0"/>
              <a:t>The use </a:t>
            </a:r>
            <a:r>
              <a:rPr lang="en-US" dirty="0"/>
              <a:t>of undeclared variables in expressions</a:t>
            </a:r>
            <a:r>
              <a:rPr lang="en-US" dirty="0" smtClean="0"/>
              <a:t>,</a:t>
            </a:r>
          </a:p>
          <a:p>
            <a:pPr>
              <a:buFontTx/>
              <a:buChar char="-"/>
            </a:pPr>
            <a:r>
              <a:rPr lang="en-US" dirty="0" smtClean="0"/>
              <a:t>division </a:t>
            </a:r>
            <a:r>
              <a:rPr lang="en-US" dirty="0"/>
              <a:t>by </a:t>
            </a:r>
            <a:r>
              <a:rPr lang="en-US" dirty="0" smtClean="0"/>
              <a:t>zero</a:t>
            </a:r>
          </a:p>
          <a:p>
            <a:pPr>
              <a:buFontTx/>
              <a:buChar char="-"/>
            </a:pPr>
            <a:r>
              <a:rPr lang="en-US" dirty="0" smtClean="0"/>
              <a:t>array </a:t>
            </a:r>
            <a:r>
              <a:rPr lang="en-US" dirty="0"/>
              <a:t>indices out of bounds</a:t>
            </a:r>
            <a:r>
              <a:rPr lang="en-US" dirty="0" smtClean="0"/>
              <a:t>,</a:t>
            </a:r>
          </a:p>
          <a:p>
            <a:pPr>
              <a:buFontTx/>
              <a:buChar char="-"/>
            </a:pPr>
            <a:r>
              <a:rPr lang="en-US" dirty="0" smtClean="0"/>
              <a:t>non-terminating </a:t>
            </a:r>
            <a:r>
              <a:rPr lang="en-US" dirty="0"/>
              <a:t>recursion</a:t>
            </a:r>
            <a:r>
              <a:rPr lang="en-US" dirty="0" smtClean="0"/>
              <a:t>,</a:t>
            </a:r>
          </a:p>
          <a:p>
            <a:pPr>
              <a:buFontTx/>
              <a:buChar char="-"/>
            </a:pPr>
            <a:r>
              <a:rPr lang="en-US" dirty="0" smtClean="0"/>
              <a:t>sorting </a:t>
            </a:r>
            <a:r>
              <a:rPr lang="en-US" dirty="0"/>
              <a:t>algorithms that don't sort..</a:t>
            </a:r>
            <a:r>
              <a:rPr lang="en-US" dirty="0" smtClean="0"/>
              <a:t>.</a:t>
            </a:r>
          </a:p>
          <a:p>
            <a:pPr>
              <a:buNone/>
            </a:pPr>
            <a:r>
              <a:rPr lang="en-US" dirty="0" smtClean="0"/>
              <a:t>Languages </a:t>
            </a:r>
            <a:r>
              <a:rPr lang="en-US" dirty="0"/>
              <a:t>differ greatly: </a:t>
            </a:r>
            <a:r>
              <a:rPr lang="en-US" dirty="0" smtClean="0"/>
              <a:t>no programming language checks all of </a:t>
            </a:r>
            <a:r>
              <a:rPr lang="en-US" dirty="0"/>
              <a:t>the </a:t>
            </a:r>
            <a:r>
              <a:rPr lang="en-US" dirty="0" smtClean="0"/>
              <a:t>above! </a:t>
            </a:r>
            <a:r>
              <a:rPr lang="en-US" smtClean="0"/>
              <a:t>But the </a:t>
            </a:r>
            <a:r>
              <a:rPr lang="en-US" dirty="0"/>
              <a:t>more static checking in the compiler, the less need for manual debugging.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help detect errors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E </a:t>
            </a:r>
            <a:r>
              <a:rPr lang="en-US" dirty="0" err="1" smtClean="0"/>
              <a:t>g</a:t>
            </a:r>
            <a:r>
              <a:rPr lang="en-US" dirty="0" smtClean="0"/>
              <a:t> applying </a:t>
            </a:r>
            <a:r>
              <a:rPr lang="en-US" dirty="0"/>
              <a:t>a function to too few arguments, indexing array out of bounds, variable out of </a:t>
            </a:r>
            <a:r>
              <a:rPr lang="en-US" dirty="0" smtClean="0"/>
              <a:t>scope</a:t>
            </a:r>
          </a:p>
          <a:p>
            <a:r>
              <a:rPr lang="en-US" dirty="0" smtClean="0"/>
              <a:t>good </a:t>
            </a:r>
            <a:r>
              <a:rPr lang="en-US" dirty="0"/>
              <a:t>to detect errors early rather than at run </a:t>
            </a:r>
            <a:r>
              <a:rPr lang="en-US" dirty="0" smtClean="0"/>
              <a:t>time</a:t>
            </a:r>
          </a:p>
          <a:p>
            <a:r>
              <a:rPr lang="en-US" dirty="0"/>
              <a:t>c</a:t>
            </a:r>
            <a:r>
              <a:rPr lang="en-US" dirty="0" smtClean="0"/>
              <a:t>an expose </a:t>
            </a:r>
            <a:r>
              <a:rPr lang="en-US" dirty="0"/>
              <a:t>a surprisingly wide range of </a:t>
            </a:r>
            <a:r>
              <a:rPr lang="en-US" dirty="0" smtClean="0"/>
              <a:t>errors</a:t>
            </a:r>
            <a:endParaRPr lang="en-US" dirty="0"/>
          </a:p>
          <a:p>
            <a:r>
              <a:rPr lang="en-US" dirty="0" smtClean="0"/>
              <a:t>if </a:t>
            </a:r>
            <a:r>
              <a:rPr lang="en-US" dirty="0"/>
              <a:t>the type system is rich programs tend "to just work" when type-checked (not only trivial mental slips but also deeper conceptual errors are exposed) </a:t>
            </a:r>
            <a:r>
              <a:rPr lang="en-US" dirty="0" smtClean="0"/>
              <a:t> </a:t>
            </a:r>
          </a:p>
          <a:p>
            <a:r>
              <a:rPr lang="en-US" dirty="0" smtClean="0"/>
              <a:t>the </a:t>
            </a:r>
            <a:r>
              <a:rPr lang="en-US" dirty="0"/>
              <a:t>strength of this effect depends on the richness of the type system as well as the nature of the </a:t>
            </a:r>
            <a:r>
              <a:rPr lang="en-US" dirty="0" smtClean="0"/>
              <a:t>task. For example, do </a:t>
            </a:r>
            <a:r>
              <a:rPr lang="en-US" dirty="0"/>
              <a:t>we manipulate many data structures?</a:t>
            </a:r>
            <a:r>
              <a:rPr lang="en-US" dirty="0" smtClean="0"/>
              <a:t> Coding </a:t>
            </a:r>
            <a:r>
              <a:rPr lang="en-US" dirty="0"/>
              <a:t>everything in terms of lists will expose fewer errors than if we use different types for different data </a:t>
            </a:r>
            <a:r>
              <a:rPr lang="en-US" dirty="0" smtClean="0"/>
              <a:t>structures.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Abstraction, modularity</a:t>
            </a:r>
            <a:endParaRPr lang="en-US" dirty="0"/>
          </a:p>
        </p:txBody>
      </p:sp>
      <p:sp>
        <p:nvSpPr>
          <p:cNvPr id="3" name="Content Placeholder 2"/>
          <p:cNvSpPr>
            <a:spLocks noGrp="1"/>
          </p:cNvSpPr>
          <p:nvPr>
            <p:ph idx="1"/>
          </p:nvPr>
        </p:nvSpPr>
        <p:spPr/>
        <p:txBody>
          <a:bodyPr/>
          <a:lstStyle/>
          <a:p>
            <a:r>
              <a:rPr lang="en-US" dirty="0" smtClean="0"/>
              <a:t>structure </a:t>
            </a:r>
            <a:r>
              <a:rPr lang="en-US" dirty="0"/>
              <a:t>programs using abstract data </a:t>
            </a:r>
            <a:r>
              <a:rPr lang="en-US" dirty="0" smtClean="0"/>
              <a:t>types</a:t>
            </a:r>
          </a:p>
          <a:p>
            <a:r>
              <a:rPr lang="en-US" dirty="0" smtClean="0"/>
              <a:t>enforce </a:t>
            </a:r>
            <a:r>
              <a:rPr lang="en-US" dirty="0"/>
              <a:t>disciplined programming</a:t>
            </a:r>
            <a:r>
              <a:rPr lang="en-US" dirty="0" smtClean="0"/>
              <a:t> </a:t>
            </a:r>
          </a:p>
          <a:p>
            <a:r>
              <a:rPr lang="en-US" dirty="0" smtClean="0"/>
              <a:t>type </a:t>
            </a:r>
            <a:r>
              <a:rPr lang="en-US" dirty="0"/>
              <a:t>systems form the backbone of module languages used to package and tie together </a:t>
            </a:r>
            <a:r>
              <a:rPr lang="en-US" dirty="0" smtClean="0"/>
              <a:t>components</a:t>
            </a:r>
          </a:p>
          <a:p>
            <a:r>
              <a:rPr lang="en-US" dirty="0" smtClean="0"/>
              <a:t>structuring </a:t>
            </a:r>
            <a:r>
              <a:rPr lang="en-US" dirty="0"/>
              <a:t>large systems in terms of modules with clear interfaces leads to abstract design.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reuse</a:t>
            </a:r>
            <a:endParaRPr lang="en-US" dirty="0"/>
          </a:p>
        </p:txBody>
      </p:sp>
      <p:sp>
        <p:nvSpPr>
          <p:cNvPr id="3" name="Content Placeholder 2"/>
          <p:cNvSpPr>
            <a:spLocks noGrp="1"/>
          </p:cNvSpPr>
          <p:nvPr>
            <p:ph idx="1"/>
          </p:nvPr>
        </p:nvSpPr>
        <p:spPr/>
        <p:txBody>
          <a:bodyPr/>
          <a:lstStyle/>
          <a:p>
            <a:r>
              <a:rPr lang="en-US" dirty="0" smtClean="0"/>
              <a:t>Polymorphism in Haskell</a:t>
            </a:r>
          </a:p>
          <a:p>
            <a:r>
              <a:rPr lang="en-US" dirty="0" smtClean="0"/>
              <a:t>Generics in Java</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3314</TotalTime>
  <Words>717</Words>
  <Application>Microsoft Macintosh PowerPoint</Application>
  <PresentationFormat>On-screen Show (4:3)</PresentationFormat>
  <Paragraphs>65</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Calibri</vt:lpstr>
      <vt:lpstr>Arial</vt:lpstr>
      <vt:lpstr>Office Theme</vt:lpstr>
      <vt:lpstr>Types for Programs and Proofs</vt:lpstr>
      <vt:lpstr>Building reliable software is hard</vt:lpstr>
      <vt:lpstr>Host of techniques for improving software reliability</vt:lpstr>
      <vt:lpstr>What are types?</vt:lpstr>
      <vt:lpstr>Purpose of types</vt:lpstr>
      <vt:lpstr>What belongs to type checking?</vt:lpstr>
      <vt:lpstr>Types help detect errors</vt:lpstr>
      <vt:lpstr>Abstraction, modularity</vt:lpstr>
      <vt:lpstr>Code reuse</vt:lpstr>
      <vt:lpstr>Language safety</vt:lpstr>
      <vt:lpstr>New applications</vt:lpstr>
    </vt:vector>
  </TitlesOfParts>
  <Company>Chalmers</Company>
  <LinksUpToDate>false</LinksUpToDate>
  <SharedDoc>false</SharedDoc>
  <HyperlinksChanged>false</HyperlinksChanged>
  <AppVersion>15.0036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for Programs and Proofs</dc:title>
  <dc:creator>Peter Dybjer</dc:creator>
  <cp:lastModifiedBy>Microsoft Office User</cp:lastModifiedBy>
  <cp:revision>25</cp:revision>
  <dcterms:created xsi:type="dcterms:W3CDTF">2013-09-02T13:41:01Z</dcterms:created>
  <dcterms:modified xsi:type="dcterms:W3CDTF">2017-08-31T07:14:44Z</dcterms:modified>
</cp:coreProperties>
</file>