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8"/>
  </p:notesMasterIdLst>
  <p:sldIdLst>
    <p:sldId id="259" r:id="rId2"/>
    <p:sldId id="285" r:id="rId3"/>
    <p:sldId id="286" r:id="rId4"/>
    <p:sldId id="261" r:id="rId5"/>
    <p:sldId id="262" r:id="rId6"/>
    <p:sldId id="263" r:id="rId7"/>
    <p:sldId id="264" r:id="rId8"/>
    <p:sldId id="265" r:id="rId9"/>
    <p:sldId id="266" r:id="rId10"/>
    <p:sldId id="267" r:id="rId11"/>
    <p:sldId id="284" r:id="rId12"/>
    <p:sldId id="268" r:id="rId13"/>
    <p:sldId id="269" r:id="rId14"/>
    <p:sldId id="270" r:id="rId15"/>
    <p:sldId id="271" r:id="rId16"/>
    <p:sldId id="272" r:id="rId17"/>
    <p:sldId id="273" r:id="rId18"/>
    <p:sldId id="274" r:id="rId19"/>
    <p:sldId id="283" r:id="rId20"/>
    <p:sldId id="276" r:id="rId21"/>
    <p:sldId id="277" r:id="rId22"/>
    <p:sldId id="278" r:id="rId23"/>
    <p:sldId id="279" r:id="rId24"/>
    <p:sldId id="280" r:id="rId25"/>
    <p:sldId id="281" r:id="rId26"/>
    <p:sldId id="282" r:id="rId27"/>
  </p:sldIdLst>
  <p:sldSz cx="9144000" cy="6858000" type="screen4x3"/>
  <p:notesSz cx="6858000" cy="9144000"/>
  <p:defaultTextStyle>
    <a:defPPr>
      <a:defRPr lang="sv-SE"/>
    </a:defPPr>
    <a:lvl1pPr algn="l" rtl="0" eaLnBrk="0" fontAlgn="base" hangingPunct="0">
      <a:spcBef>
        <a:spcPct val="0"/>
      </a:spcBef>
      <a:spcAft>
        <a:spcPct val="0"/>
      </a:spcAft>
      <a:defRPr sz="2400" kern="1200">
        <a:solidFill>
          <a:schemeClr val="tx1"/>
        </a:solidFill>
        <a:latin typeface="Times" pitchFamily="96"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96"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96"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96"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96" charset="0"/>
        <a:ea typeface="+mn-ea"/>
        <a:cs typeface="+mn-cs"/>
      </a:defRPr>
    </a:lvl5pPr>
    <a:lvl6pPr marL="2286000" algn="l" defTabSz="457200" rtl="0" eaLnBrk="1" latinLnBrk="0" hangingPunct="1">
      <a:defRPr sz="2400" kern="1200">
        <a:solidFill>
          <a:schemeClr val="tx1"/>
        </a:solidFill>
        <a:latin typeface="Times" pitchFamily="96" charset="0"/>
        <a:ea typeface="+mn-ea"/>
        <a:cs typeface="+mn-cs"/>
      </a:defRPr>
    </a:lvl6pPr>
    <a:lvl7pPr marL="2743200" algn="l" defTabSz="457200" rtl="0" eaLnBrk="1" latinLnBrk="0" hangingPunct="1">
      <a:defRPr sz="2400" kern="1200">
        <a:solidFill>
          <a:schemeClr val="tx1"/>
        </a:solidFill>
        <a:latin typeface="Times" pitchFamily="96" charset="0"/>
        <a:ea typeface="+mn-ea"/>
        <a:cs typeface="+mn-cs"/>
      </a:defRPr>
    </a:lvl7pPr>
    <a:lvl8pPr marL="3200400" algn="l" defTabSz="457200" rtl="0" eaLnBrk="1" latinLnBrk="0" hangingPunct="1">
      <a:defRPr sz="2400" kern="1200">
        <a:solidFill>
          <a:schemeClr val="tx1"/>
        </a:solidFill>
        <a:latin typeface="Times" pitchFamily="96" charset="0"/>
        <a:ea typeface="+mn-ea"/>
        <a:cs typeface="+mn-cs"/>
      </a:defRPr>
    </a:lvl8pPr>
    <a:lvl9pPr marL="3657600" algn="l" defTabSz="457200" rtl="0" eaLnBrk="1" latinLnBrk="0" hangingPunct="1">
      <a:defRPr sz="2400" kern="1200">
        <a:solidFill>
          <a:schemeClr val="tx1"/>
        </a:solidFill>
        <a:latin typeface="Times" pitchFamily="9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03" d="100"/>
          <a:sy n="103" d="100"/>
        </p:scale>
        <p:origin x="-60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sv-SE"/>
          </a:p>
        </p:txBody>
      </p:sp>
      <p:sp>
        <p:nvSpPr>
          <p:cNvPr id="4301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sv-SE"/>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301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301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sv-SE"/>
          </a:p>
        </p:txBody>
      </p:sp>
      <p:sp>
        <p:nvSpPr>
          <p:cNvPr id="4301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08C084B-7047-4F69-A78E-60BC252BCC38}" type="slidenum">
              <a:rPr lang="sv-SE"/>
              <a:pPr/>
              <a:t>‹#›</a:t>
            </a:fld>
            <a:endParaRPr lang="sv-SE"/>
          </a:p>
        </p:txBody>
      </p:sp>
    </p:spTree>
    <p:extLst>
      <p:ext uri="{BB962C8B-B14F-4D97-AF65-F5344CB8AC3E}">
        <p14:creationId xmlns:p14="http://schemas.microsoft.com/office/powerpoint/2010/main" val="26360298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68" charset="0"/>
        <a:ea typeface="ＭＳ Ｐゴシック" pitchFamily="96" charset="-128"/>
        <a:cs typeface="ＭＳ Ｐゴシック" pitchFamily="96" charset="-128"/>
      </a:defRPr>
    </a:lvl1pPr>
    <a:lvl2pPr marL="457200" algn="l" rtl="0" eaLnBrk="0" fontAlgn="base" hangingPunct="0">
      <a:spcBef>
        <a:spcPct val="30000"/>
      </a:spcBef>
      <a:spcAft>
        <a:spcPct val="0"/>
      </a:spcAft>
      <a:defRPr sz="1200" kern="1200">
        <a:solidFill>
          <a:schemeClr val="tx1"/>
        </a:solidFill>
        <a:latin typeface="Times" pitchFamily="68" charset="0"/>
        <a:ea typeface="ＭＳ Ｐゴシック" pitchFamily="68" charset="-128"/>
        <a:cs typeface="+mn-cs"/>
      </a:defRPr>
    </a:lvl2pPr>
    <a:lvl3pPr marL="914400" algn="l" rtl="0" eaLnBrk="0" fontAlgn="base" hangingPunct="0">
      <a:spcBef>
        <a:spcPct val="30000"/>
      </a:spcBef>
      <a:spcAft>
        <a:spcPct val="0"/>
      </a:spcAft>
      <a:defRPr sz="1200" kern="1200">
        <a:solidFill>
          <a:schemeClr val="tx1"/>
        </a:solidFill>
        <a:latin typeface="Times" pitchFamily="68" charset="0"/>
        <a:ea typeface="ＭＳ Ｐゴシック" pitchFamily="68" charset="-128"/>
        <a:cs typeface="+mn-cs"/>
      </a:defRPr>
    </a:lvl3pPr>
    <a:lvl4pPr marL="1371600" algn="l" rtl="0" eaLnBrk="0" fontAlgn="base" hangingPunct="0">
      <a:spcBef>
        <a:spcPct val="30000"/>
      </a:spcBef>
      <a:spcAft>
        <a:spcPct val="0"/>
      </a:spcAft>
      <a:defRPr sz="1200" kern="1200">
        <a:solidFill>
          <a:schemeClr val="tx1"/>
        </a:solidFill>
        <a:latin typeface="Times" pitchFamily="68" charset="0"/>
        <a:ea typeface="ＭＳ Ｐゴシック" pitchFamily="68" charset="-128"/>
        <a:cs typeface="+mn-cs"/>
      </a:defRPr>
    </a:lvl4pPr>
    <a:lvl5pPr marL="1828800" algn="l" rtl="0" eaLnBrk="0" fontAlgn="base" hangingPunct="0">
      <a:spcBef>
        <a:spcPct val="30000"/>
      </a:spcBef>
      <a:spcAft>
        <a:spcPct val="0"/>
      </a:spcAft>
      <a:defRPr sz="1200" kern="1200">
        <a:solidFill>
          <a:schemeClr val="tx1"/>
        </a:solidFill>
        <a:latin typeface="Times" pitchFamily="68" charset="0"/>
        <a:ea typeface="ＭＳ Ｐゴシック" pitchFamily="6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Click to edit Master title style</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Click to edit Master subtitle style</a:t>
            </a:r>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724650" y="838200"/>
            <a:ext cx="2152650" cy="5638800"/>
          </a:xfrm>
        </p:spPr>
        <p:txBody>
          <a:bodyPr vert="eaVert"/>
          <a:lstStyle/>
          <a:p>
            <a:r>
              <a:rPr lang="sv-SE" smtClean="0"/>
              <a:t>Click to edit Master title style</a:t>
            </a:r>
            <a:endParaRPr lang="sv-SE"/>
          </a:p>
        </p:txBody>
      </p:sp>
      <p:sp>
        <p:nvSpPr>
          <p:cNvPr id="3" name="Platshållare för lodrät text 2"/>
          <p:cNvSpPr>
            <a:spLocks noGrp="1"/>
          </p:cNvSpPr>
          <p:nvPr>
            <p:ph type="body" orient="vert" idx="1"/>
          </p:nvPr>
        </p:nvSpPr>
        <p:spPr>
          <a:xfrm>
            <a:off x="266700" y="838200"/>
            <a:ext cx="6305550" cy="5638800"/>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Click to edit Master title style</a:t>
            </a:r>
            <a:endParaRPr lang="sv-SE"/>
          </a:p>
        </p:txBody>
      </p:sp>
      <p:sp>
        <p:nvSpPr>
          <p:cNvPr id="3" name="Platshållare för innehåll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Click to edit Master title style</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Click to edit Master title style</a:t>
            </a:r>
            <a:endParaRPr lang="sv-SE"/>
          </a:p>
        </p:txBody>
      </p:sp>
      <p:sp>
        <p:nvSpPr>
          <p:cNvPr id="3" name="Platshållare för innehåll 2"/>
          <p:cNvSpPr>
            <a:spLocks noGrp="1"/>
          </p:cNvSpPr>
          <p:nvPr>
            <p:ph sz="half" idx="1"/>
          </p:nvPr>
        </p:nvSpPr>
        <p:spPr>
          <a:xfrm>
            <a:off x="6858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4" name="Platshållare för innehåll 3"/>
          <p:cNvSpPr>
            <a:spLocks noGrp="1"/>
          </p:cNvSpPr>
          <p:nvPr>
            <p:ph sz="half" idx="2"/>
          </p:nvPr>
        </p:nvSpPr>
        <p:spPr>
          <a:xfrm>
            <a:off x="4648200" y="1981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smtClean="0"/>
              <a:t>Click to edit Master title style</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Click to edit Master title style</a:t>
            </a:r>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Click to edit Master title style</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Click to edit Master title style</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smtClean="0"/>
              <a:t>Drag picture to placeholder or click icon to add</a:t>
            </a:r>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10"/>
          <p:cNvSpPr>
            <a:spLocks noGrp="1" noChangeArrowheads="1"/>
          </p:cNvSpPr>
          <p:nvPr>
            <p:ph type="title"/>
          </p:nvPr>
        </p:nvSpPr>
        <p:spPr bwMode="auto">
          <a:xfrm>
            <a:off x="0" y="838200"/>
            <a:ext cx="9144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v-SE" smtClean="0"/>
              <a:t>Klicka här för att ändra format</a:t>
            </a:r>
            <a:endParaRPr lang="sv-SE"/>
          </a:p>
        </p:txBody>
      </p:sp>
      <p:sp>
        <p:nvSpPr>
          <p:cNvPr id="1028" name="Rectangle 11"/>
          <p:cNvSpPr>
            <a:spLocks noGrp="1" noChangeArrowheads="1"/>
          </p:cNvSpPr>
          <p:nvPr>
            <p:ph type="body" idx="1"/>
          </p:nvPr>
        </p:nvSpPr>
        <p:spPr bwMode="auto">
          <a:xfrm>
            <a:off x="685800" y="1981200"/>
            <a:ext cx="7772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10" name="Bildobjekt 9" descr="Chalmers Univ logo_svart.emf"/>
          <p:cNvPicPr>
            <a:picLocks noChangeAspect="1"/>
          </p:cNvPicPr>
          <p:nvPr/>
        </p:nvPicPr>
        <p:blipFill>
          <a:blip r:embed="rId13"/>
          <a:stretch>
            <a:fillRect/>
          </a:stretch>
        </p:blipFill>
        <p:spPr>
          <a:xfrm>
            <a:off x="323528" y="170728"/>
            <a:ext cx="1105544" cy="213446"/>
          </a:xfrm>
          <a:prstGeom prst="rect">
            <a:avLst/>
          </a:prstGeom>
        </p:spPr>
      </p:pic>
      <p:cxnSp>
        <p:nvCxnSpPr>
          <p:cNvPr id="12" name="Rak 11"/>
          <p:cNvCxnSpPr/>
          <p:nvPr/>
        </p:nvCxnSpPr>
        <p:spPr bwMode="auto">
          <a:xfrm>
            <a:off x="0" y="457200"/>
            <a:ext cx="9144000" cy="1588"/>
          </a:xfrm>
          <a:prstGeom prst="line">
            <a:avLst/>
          </a:prstGeom>
          <a:solidFill>
            <a:schemeClr val="accent1"/>
          </a:solidFill>
          <a:ln w="3175" cap="flat" cmpd="sng" algn="ctr">
            <a:solidFill>
              <a:schemeClr val="bg2">
                <a:lumMod val="40000"/>
                <a:lumOff val="60000"/>
              </a:schemeClr>
            </a:solidFill>
            <a:prstDash val="solid"/>
            <a:round/>
            <a:headEnd type="none" w="med" len="med"/>
            <a:tailEnd type="none" w="med" len="med"/>
          </a:ln>
          <a:effectLst/>
        </p:spPr>
      </p:cxnSp>
      <p:pic>
        <p:nvPicPr>
          <p:cNvPr id="9" name="Bildobjekt 8" descr="Logo GUeng_leftSV.jpg"/>
          <p:cNvPicPr>
            <a:picLocks noChangeAspect="1"/>
          </p:cNvPicPr>
          <p:nvPr/>
        </p:nvPicPr>
        <p:blipFill>
          <a:blip r:embed="rId14"/>
          <a:stretch>
            <a:fillRect/>
          </a:stretch>
        </p:blipFill>
        <p:spPr>
          <a:xfrm>
            <a:off x="1835696" y="63653"/>
            <a:ext cx="2549834" cy="341012"/>
          </a:xfrm>
          <a:prstGeom prst="rect">
            <a:avLst/>
          </a:prstGeom>
        </p:spPr>
      </p:pic>
      <p:cxnSp>
        <p:nvCxnSpPr>
          <p:cNvPr id="13" name="Rak 12"/>
          <p:cNvCxnSpPr/>
          <p:nvPr/>
        </p:nvCxnSpPr>
        <p:spPr bwMode="auto">
          <a:xfrm rot="5400000">
            <a:off x="1527249" y="240234"/>
            <a:ext cx="184448" cy="397"/>
          </a:xfrm>
          <a:prstGeom prst="line">
            <a:avLst/>
          </a:prstGeom>
          <a:solidFill>
            <a:schemeClr val="accent1"/>
          </a:solidFill>
          <a:ln w="6350" cap="flat" cmpd="sng" algn="ctr">
            <a:solidFill>
              <a:schemeClr val="tx1"/>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rtl="0" eaLnBrk="1" fontAlgn="base" hangingPunct="1">
        <a:spcBef>
          <a:spcPct val="0"/>
        </a:spcBef>
        <a:spcAft>
          <a:spcPct val="0"/>
        </a:spcAft>
        <a:defRPr sz="4000" b="1">
          <a:solidFill>
            <a:schemeClr val="tx1"/>
          </a:solidFill>
          <a:latin typeface="+mj-lt"/>
          <a:ea typeface="ＭＳ Ｐゴシック" pitchFamily="96" charset="-128"/>
          <a:cs typeface="Akzidenz-Bd for Chalmers"/>
        </a:defRPr>
      </a:lvl1pPr>
      <a:lvl2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2pPr>
      <a:lvl3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3pPr>
      <a:lvl4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4pPr>
      <a:lvl5pPr algn="ctr" rtl="0" eaLnBrk="1" fontAlgn="base" hangingPunct="1">
        <a:spcBef>
          <a:spcPct val="0"/>
        </a:spcBef>
        <a:spcAft>
          <a:spcPct val="0"/>
        </a:spcAft>
        <a:defRPr sz="4000">
          <a:solidFill>
            <a:schemeClr val="bg1"/>
          </a:solidFill>
          <a:latin typeface="Arial Black" pitchFamily="68" charset="0"/>
          <a:ea typeface="ＭＳ Ｐゴシック" pitchFamily="96" charset="-128"/>
          <a:cs typeface="ＭＳ Ｐゴシック" pitchFamily="96" charset="-128"/>
        </a:defRPr>
      </a:lvl5pPr>
      <a:lvl6pPr marL="457200" algn="ctr" rtl="0" eaLnBrk="1" fontAlgn="base" hangingPunct="1">
        <a:spcBef>
          <a:spcPct val="0"/>
        </a:spcBef>
        <a:spcAft>
          <a:spcPct val="0"/>
        </a:spcAft>
        <a:defRPr sz="4000">
          <a:solidFill>
            <a:schemeClr val="bg1"/>
          </a:solidFill>
          <a:latin typeface="Arial Black" pitchFamily="68" charset="0"/>
        </a:defRPr>
      </a:lvl6pPr>
      <a:lvl7pPr marL="914400" algn="ctr" rtl="0" eaLnBrk="1" fontAlgn="base" hangingPunct="1">
        <a:spcBef>
          <a:spcPct val="0"/>
        </a:spcBef>
        <a:spcAft>
          <a:spcPct val="0"/>
        </a:spcAft>
        <a:defRPr sz="4000">
          <a:solidFill>
            <a:schemeClr val="bg1"/>
          </a:solidFill>
          <a:latin typeface="Arial Black" pitchFamily="68" charset="0"/>
        </a:defRPr>
      </a:lvl7pPr>
      <a:lvl8pPr marL="1371600" algn="ctr" rtl="0" eaLnBrk="1" fontAlgn="base" hangingPunct="1">
        <a:spcBef>
          <a:spcPct val="0"/>
        </a:spcBef>
        <a:spcAft>
          <a:spcPct val="0"/>
        </a:spcAft>
        <a:defRPr sz="4000">
          <a:solidFill>
            <a:schemeClr val="bg1"/>
          </a:solidFill>
          <a:latin typeface="Arial Black" pitchFamily="68" charset="0"/>
        </a:defRPr>
      </a:lvl8pPr>
      <a:lvl9pPr marL="1828800" algn="ctr" rtl="0" eaLnBrk="1" fontAlgn="base" hangingPunct="1">
        <a:spcBef>
          <a:spcPct val="0"/>
        </a:spcBef>
        <a:spcAft>
          <a:spcPct val="0"/>
        </a:spcAft>
        <a:defRPr sz="4000">
          <a:solidFill>
            <a:schemeClr val="bg1"/>
          </a:solidFill>
          <a:latin typeface="Arial Black" pitchFamily="68" charset="0"/>
        </a:defRPr>
      </a:lvl9pPr>
    </p:titleStyle>
    <p:bodyStyle>
      <a:lvl1pPr marL="342900" indent="-3429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96" charset="-128"/>
          <a:cs typeface="Akzidenz for Chalmers Regular"/>
        </a:defRPr>
      </a:lvl1pPr>
      <a:lvl2pPr marL="742950" indent="-28575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2pPr>
      <a:lvl3pPr marL="11430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3pPr>
      <a:lvl4pPr marL="16002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4pPr>
      <a:lvl5pPr marL="2057400" indent="-228600" algn="l" rtl="0" eaLnBrk="1" fontAlgn="base" hangingPunct="1">
        <a:spcBef>
          <a:spcPct val="20000"/>
        </a:spcBef>
        <a:spcAft>
          <a:spcPct val="0"/>
        </a:spcAft>
        <a:buClr>
          <a:srgbClr val="FF0000"/>
        </a:buClr>
        <a:buSzPct val="150000"/>
        <a:buChar char="»"/>
        <a:defRPr sz="2000" b="0" i="0">
          <a:solidFill>
            <a:schemeClr val="tx1"/>
          </a:solidFill>
          <a:latin typeface="+mn-lt"/>
          <a:ea typeface="ＭＳ Ｐゴシック" pitchFamily="68" charset="-128"/>
          <a:cs typeface="Akzidenz for Chalmers Regular"/>
        </a:defRPr>
      </a:lvl5pPr>
      <a:lvl6pPr marL="25146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6pPr>
      <a:lvl7pPr marL="29718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7pPr>
      <a:lvl8pPr marL="34290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8pPr>
      <a:lvl9pPr marL="3886200" indent="-228600" algn="l" rtl="0" eaLnBrk="1" fontAlgn="base" hangingPunct="1">
        <a:spcBef>
          <a:spcPct val="20000"/>
        </a:spcBef>
        <a:spcAft>
          <a:spcPct val="0"/>
        </a:spcAft>
        <a:buClr>
          <a:srgbClr val="FF0000"/>
        </a:buClr>
        <a:buSzPct val="150000"/>
        <a:buChar char="»"/>
        <a:defRPr sz="2000">
          <a:solidFill>
            <a:schemeClr val="tx1"/>
          </a:solidFill>
          <a:latin typeface="+mn-lt"/>
          <a:ea typeface="ＭＳ Ｐゴシック" pitchFamily="68"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omputer.org/tab/seprof/code.ht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GB" dirty="0" smtClean="0"/>
              <a:t>Ethics in research and studies</a:t>
            </a:r>
            <a:endParaRPr lang="en-GB" dirty="0"/>
          </a:p>
        </p:txBody>
      </p:sp>
      <p:sp>
        <p:nvSpPr>
          <p:cNvPr id="2051" name="Rectangle 3"/>
          <p:cNvSpPr>
            <a:spLocks noGrp="1" noChangeArrowheads="1"/>
          </p:cNvSpPr>
          <p:nvPr>
            <p:ph type="subTitle" idx="1"/>
          </p:nvPr>
        </p:nvSpPr>
        <p:spPr/>
        <p:txBody>
          <a:bodyPr/>
          <a:lstStyle/>
          <a:p>
            <a:pPr>
              <a:lnSpc>
                <a:spcPct val="80000"/>
              </a:lnSpc>
            </a:pPr>
            <a:r>
              <a:rPr lang="en-GB" sz="1600" dirty="0" smtClean="0"/>
              <a:t>Richard Torkar</a:t>
            </a:r>
          </a:p>
        </p:txBody>
      </p:sp>
    </p:spTree>
    <p:extLst>
      <p:ext uri="{BB962C8B-B14F-4D97-AF65-F5344CB8AC3E}">
        <p14:creationId xmlns:p14="http://schemas.microsoft.com/office/powerpoint/2010/main" val="28565278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GB"/>
              <a:t>Common recent guidelines</a:t>
            </a:r>
          </a:p>
        </p:txBody>
      </p:sp>
      <p:sp>
        <p:nvSpPr>
          <p:cNvPr id="15363" name="Rectangle 3"/>
          <p:cNvSpPr>
            <a:spLocks noGrp="1" noChangeArrowheads="1"/>
          </p:cNvSpPr>
          <p:nvPr>
            <p:ph type="body" idx="1"/>
          </p:nvPr>
        </p:nvSpPr>
        <p:spPr/>
        <p:txBody>
          <a:bodyPr/>
          <a:lstStyle/>
          <a:p>
            <a:pPr>
              <a:buFont typeface="Wingdings" charset="0"/>
              <a:buNone/>
            </a:pPr>
            <a:endParaRPr lang="en-IE"/>
          </a:p>
          <a:p>
            <a:r>
              <a:rPr lang="en-IE" b="1"/>
              <a:t>Respect for persons</a:t>
            </a:r>
            <a:r>
              <a:rPr lang="en-IE"/>
              <a:t> -- the right to informed consent</a:t>
            </a:r>
          </a:p>
          <a:p>
            <a:r>
              <a:rPr lang="en-IE" b="1"/>
              <a:t>Beneficence</a:t>
            </a:r>
            <a:r>
              <a:rPr lang="en-IE"/>
              <a:t> -- minimization of harm and maximization of benefits</a:t>
            </a:r>
          </a:p>
          <a:p>
            <a:r>
              <a:rPr lang="en-IE" b="1"/>
              <a:t>Justice</a:t>
            </a:r>
            <a:r>
              <a:rPr lang="en-IE"/>
              <a:t> -- equitable distribution of benefits and burdens</a:t>
            </a:r>
            <a:endParaRPr lang="en-US"/>
          </a:p>
          <a:p>
            <a:endParaRPr lang="en-GB"/>
          </a:p>
        </p:txBody>
      </p:sp>
    </p:spTree>
    <p:extLst>
      <p:ext uri="{BB962C8B-B14F-4D97-AF65-F5344CB8AC3E}">
        <p14:creationId xmlns:p14="http://schemas.microsoft.com/office/powerpoint/2010/main" val="319177537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DAMP study (GU)</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smtClean="0"/>
              <a:t>Gillberg</a:t>
            </a:r>
            <a:r>
              <a:rPr lang="en-US" dirty="0" smtClean="0"/>
              <a:t> and Rasmussen sent out a questionnaire to pre-school teachers (yes/no answers) with the purpose of identifying DAMP (</a:t>
            </a:r>
            <a:r>
              <a:rPr lang="en-US" i="1" dirty="0"/>
              <a:t>deficits in attention, motor control and </a:t>
            </a:r>
            <a:r>
              <a:rPr lang="en-US" i="1" dirty="0" smtClean="0"/>
              <a:t>perception)</a:t>
            </a:r>
          </a:p>
          <a:p>
            <a:pPr lvl="1"/>
            <a:r>
              <a:rPr lang="en-US" dirty="0" smtClean="0"/>
              <a:t>3,400 </a:t>
            </a:r>
            <a:r>
              <a:rPr lang="en-US" dirty="0" smtClean="0"/>
              <a:t>children (72% RR), 340 judged as DAMP children (6-7 years old)</a:t>
            </a:r>
          </a:p>
          <a:p>
            <a:r>
              <a:rPr lang="en-US" dirty="0" smtClean="0"/>
              <a:t>Follow-up at 10 and 13 years of age</a:t>
            </a:r>
          </a:p>
          <a:p>
            <a:r>
              <a:rPr lang="en-US" dirty="0" smtClean="0"/>
              <a:t>Follow-up at 16 years of age</a:t>
            </a:r>
          </a:p>
          <a:p>
            <a:r>
              <a:rPr lang="en-US" dirty="0" smtClean="0"/>
              <a:t>Final check at 22 years of age (published results)</a:t>
            </a:r>
          </a:p>
          <a:p>
            <a:endParaRPr lang="en-US" dirty="0"/>
          </a:p>
          <a:p>
            <a:r>
              <a:rPr lang="en-US" dirty="0" err="1" smtClean="0"/>
              <a:t>Kärfve</a:t>
            </a:r>
            <a:r>
              <a:rPr lang="en-US" dirty="0" smtClean="0"/>
              <a:t> and </a:t>
            </a:r>
            <a:r>
              <a:rPr lang="en-US" dirty="0" err="1" smtClean="0"/>
              <a:t>Elinder</a:t>
            </a:r>
            <a:r>
              <a:rPr lang="en-US" dirty="0" smtClean="0"/>
              <a:t> asked board of ethics to review the research</a:t>
            </a:r>
          </a:p>
          <a:p>
            <a:pPr lvl="1"/>
            <a:r>
              <a:rPr lang="en-US" dirty="0" smtClean="0"/>
              <a:t>University said no evidence could be found of fraud</a:t>
            </a:r>
          </a:p>
          <a:p>
            <a:pPr lvl="1"/>
            <a:r>
              <a:rPr lang="en-US" dirty="0" smtClean="0"/>
              <a:t>They then asked for the data and were denied access</a:t>
            </a:r>
          </a:p>
          <a:p>
            <a:pPr lvl="1"/>
            <a:r>
              <a:rPr lang="en-US" dirty="0" smtClean="0"/>
              <a:t>Court found later they had right to access data</a:t>
            </a:r>
          </a:p>
          <a:p>
            <a:pPr lvl="1"/>
            <a:r>
              <a:rPr lang="en-US" smtClean="0"/>
              <a:t>May </a:t>
            </a:r>
            <a:r>
              <a:rPr lang="en-US" dirty="0" smtClean="0"/>
              <a:t>6, 2004: </a:t>
            </a:r>
            <a:r>
              <a:rPr lang="en-US" dirty="0" smtClean="0"/>
              <a:t>data should be released</a:t>
            </a:r>
            <a:endParaRPr lang="en-US" dirty="0"/>
          </a:p>
        </p:txBody>
      </p:sp>
    </p:spTree>
    <p:extLst>
      <p:ext uri="{BB962C8B-B14F-4D97-AF65-F5344CB8AC3E}">
        <p14:creationId xmlns:p14="http://schemas.microsoft.com/office/powerpoint/2010/main" val="2445145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GB"/>
              <a:t>Ethical Issues in Data Collection</a:t>
            </a:r>
          </a:p>
        </p:txBody>
      </p:sp>
      <p:sp>
        <p:nvSpPr>
          <p:cNvPr id="17411" name="Rectangle 3"/>
          <p:cNvSpPr>
            <a:spLocks noGrp="1" noChangeArrowheads="1"/>
          </p:cNvSpPr>
          <p:nvPr>
            <p:ph type="body" idx="1"/>
          </p:nvPr>
        </p:nvSpPr>
        <p:spPr/>
        <p:txBody>
          <a:bodyPr/>
          <a:lstStyle/>
          <a:p>
            <a:r>
              <a:rPr lang="en-US"/>
              <a:t>Always use volunteers, do not pay your subjects.</a:t>
            </a:r>
          </a:p>
          <a:p>
            <a:pPr lvl="1"/>
            <a:r>
              <a:rPr lang="en-US"/>
              <a:t>Research is, after all, a </a:t>
            </a:r>
            <a:r>
              <a:rPr lang="en-US" i="1"/>
              <a:t>gift</a:t>
            </a:r>
            <a:r>
              <a:rPr lang="en-US"/>
              <a:t> of knowledge that your subjects freely give to you and you're supposed to freely give to the world.</a:t>
            </a:r>
          </a:p>
          <a:p>
            <a:r>
              <a:rPr lang="en-US"/>
              <a:t>There are three ways, and three ways only, to encourage participation ethically (Senese 1997):</a:t>
            </a:r>
          </a:p>
          <a:p>
            <a:pPr lvl="1"/>
            <a:r>
              <a:rPr lang="en-US"/>
              <a:t>Anonymity</a:t>
            </a:r>
          </a:p>
          <a:p>
            <a:pPr lvl="1"/>
            <a:r>
              <a:rPr lang="en-US"/>
              <a:t>Confidentiality</a:t>
            </a:r>
          </a:p>
          <a:p>
            <a:pPr lvl="1"/>
            <a:r>
              <a:rPr lang="en-US"/>
              <a:t>Informed Consent</a:t>
            </a:r>
          </a:p>
        </p:txBody>
      </p:sp>
    </p:spTree>
    <p:extLst>
      <p:ext uri="{BB962C8B-B14F-4D97-AF65-F5344CB8AC3E}">
        <p14:creationId xmlns:p14="http://schemas.microsoft.com/office/powerpoint/2010/main" val="3871312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GB"/>
              <a:t>Anonymity</a:t>
            </a:r>
          </a:p>
        </p:txBody>
      </p:sp>
      <p:sp>
        <p:nvSpPr>
          <p:cNvPr id="18435" name="Rectangle 3"/>
          <p:cNvSpPr>
            <a:spLocks noGrp="1" noChangeArrowheads="1"/>
          </p:cNvSpPr>
          <p:nvPr>
            <p:ph type="body" idx="1"/>
          </p:nvPr>
        </p:nvSpPr>
        <p:spPr/>
        <p:txBody>
          <a:bodyPr/>
          <a:lstStyle/>
          <a:p>
            <a:r>
              <a:rPr lang="en-US" sz="2400" dirty="0"/>
              <a:t>Promise and keep your promises of anonymity.</a:t>
            </a:r>
          </a:p>
          <a:p>
            <a:r>
              <a:rPr lang="en-US" sz="2400" dirty="0"/>
              <a:t>After identifying your sampling frame, try to forget about taking names or any other unique identifiers.</a:t>
            </a:r>
          </a:p>
          <a:p>
            <a:r>
              <a:rPr lang="en-US" sz="2400" dirty="0"/>
              <a:t>Reassure people that you won't go to the media.</a:t>
            </a:r>
          </a:p>
          <a:p>
            <a:r>
              <a:rPr lang="en-US" sz="2400" dirty="0"/>
              <a:t>Fill them in on what journal outlet you have planned.</a:t>
            </a:r>
          </a:p>
          <a:p>
            <a:r>
              <a:rPr lang="en-US" sz="2400" dirty="0"/>
              <a:t>Promise to destroy your documents if they're worried about your response to being subpoenaed. </a:t>
            </a:r>
          </a:p>
        </p:txBody>
      </p:sp>
    </p:spTree>
    <p:extLst>
      <p:ext uri="{BB962C8B-B14F-4D97-AF65-F5344CB8AC3E}">
        <p14:creationId xmlns:p14="http://schemas.microsoft.com/office/powerpoint/2010/main" val="3356507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GB"/>
              <a:t>Confidentiality</a:t>
            </a:r>
          </a:p>
        </p:txBody>
      </p:sp>
      <p:sp>
        <p:nvSpPr>
          <p:cNvPr id="19459" name="Rectangle 3"/>
          <p:cNvSpPr>
            <a:spLocks noGrp="1" noChangeArrowheads="1"/>
          </p:cNvSpPr>
          <p:nvPr>
            <p:ph type="body" idx="1"/>
          </p:nvPr>
        </p:nvSpPr>
        <p:spPr/>
        <p:txBody>
          <a:bodyPr/>
          <a:lstStyle/>
          <a:p>
            <a:r>
              <a:rPr lang="en-US"/>
              <a:t>This is what you should promise if you can't keep anonymity.</a:t>
            </a:r>
          </a:p>
          <a:p>
            <a:pPr lvl="1"/>
            <a:r>
              <a:rPr lang="en-US"/>
              <a:t>In other words, </a:t>
            </a:r>
            <a:r>
              <a:rPr lang="en-US" i="1"/>
              <a:t>use confidentiality if you can't guarantee anonymity</a:t>
            </a:r>
            <a:r>
              <a:rPr lang="en-US"/>
              <a:t>.</a:t>
            </a:r>
          </a:p>
          <a:p>
            <a:r>
              <a:rPr lang="en-US"/>
              <a:t>You guarantee that:</a:t>
            </a:r>
          </a:p>
          <a:p>
            <a:pPr lvl="1"/>
            <a:r>
              <a:rPr lang="en-US"/>
              <a:t>no one will be </a:t>
            </a:r>
            <a:r>
              <a:rPr lang="en-US" i="1"/>
              <a:t>individually identifiable</a:t>
            </a:r>
            <a:r>
              <a:rPr lang="en-US"/>
              <a:t> in any way by you,</a:t>
            </a:r>
          </a:p>
          <a:p>
            <a:pPr lvl="1"/>
            <a:r>
              <a:rPr lang="en-US"/>
              <a:t>that all your tables, reports, and publications will only </a:t>
            </a:r>
            <a:r>
              <a:rPr lang="en-US" i="1"/>
              <a:t>discuss findings in the aggregate</a:t>
            </a:r>
            <a:r>
              <a:rPr lang="en-US"/>
              <a:t>.</a:t>
            </a:r>
          </a:p>
          <a:p>
            <a:r>
              <a:rPr lang="en-US"/>
              <a:t>This is one of the basic rules of research</a:t>
            </a:r>
          </a:p>
        </p:txBody>
      </p:sp>
    </p:spTree>
    <p:extLst>
      <p:ext uri="{BB962C8B-B14F-4D97-AF65-F5344CB8AC3E}">
        <p14:creationId xmlns:p14="http://schemas.microsoft.com/office/powerpoint/2010/main" val="3075464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GB"/>
              <a:t>Informed Consent</a:t>
            </a:r>
          </a:p>
        </p:txBody>
      </p:sp>
      <p:sp>
        <p:nvSpPr>
          <p:cNvPr id="20483" name="Rectangle 3"/>
          <p:cNvSpPr>
            <a:spLocks noGrp="1" noChangeArrowheads="1"/>
          </p:cNvSpPr>
          <p:nvPr>
            <p:ph type="body" idx="1"/>
          </p:nvPr>
        </p:nvSpPr>
        <p:spPr/>
        <p:txBody>
          <a:bodyPr/>
          <a:lstStyle/>
          <a:p>
            <a:r>
              <a:rPr lang="en-US"/>
              <a:t>Be honest and fair with your subjects.</a:t>
            </a:r>
          </a:p>
          <a:p>
            <a:r>
              <a:rPr lang="en-US"/>
              <a:t>Tell them everything they want to know about your research.</a:t>
            </a:r>
          </a:p>
          <a:p>
            <a:r>
              <a:rPr lang="en-US"/>
              <a:t>Be aware of any hidden power differentials that might be pressuring them to participate.</a:t>
            </a:r>
          </a:p>
          <a:p>
            <a:pPr lvl="1"/>
            <a:r>
              <a:rPr lang="en-US"/>
              <a:t>For example, if you're a teacher or authority figure of any kind, and your subjects consist of your students or people in a status reporting to you in some other way, then reflect upon the possibility that they're participating for the possibility of unintended side benefits.</a:t>
            </a:r>
            <a:endParaRPr lang="en-GB"/>
          </a:p>
        </p:txBody>
      </p:sp>
    </p:spTree>
    <p:extLst>
      <p:ext uri="{BB962C8B-B14F-4D97-AF65-F5344CB8AC3E}">
        <p14:creationId xmlns:p14="http://schemas.microsoft.com/office/powerpoint/2010/main" val="469345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GB"/>
              <a:t>Ethical Issues in Data Collection</a:t>
            </a:r>
          </a:p>
        </p:txBody>
      </p:sp>
      <p:sp>
        <p:nvSpPr>
          <p:cNvPr id="22531" name="Rectangle 3"/>
          <p:cNvSpPr>
            <a:spLocks noGrp="1" noChangeArrowheads="1"/>
          </p:cNvSpPr>
          <p:nvPr>
            <p:ph type="body" idx="1"/>
          </p:nvPr>
        </p:nvSpPr>
        <p:spPr/>
        <p:txBody>
          <a:bodyPr/>
          <a:lstStyle/>
          <a:p>
            <a:pPr>
              <a:lnSpc>
                <a:spcPct val="80000"/>
              </a:lnSpc>
            </a:pPr>
            <a:r>
              <a:rPr lang="en-GB" sz="2800" dirty="0"/>
              <a:t>Get permission from</a:t>
            </a:r>
            <a:br>
              <a:rPr lang="en-GB" sz="2800" dirty="0"/>
            </a:br>
            <a:r>
              <a:rPr lang="en-GB" sz="2800" dirty="0"/>
              <a:t>individuals </a:t>
            </a:r>
            <a:r>
              <a:rPr lang="en-GB" sz="2800" i="1" dirty="0"/>
              <a:t>and</a:t>
            </a:r>
            <a:r>
              <a:rPr lang="en-GB" sz="2800" dirty="0"/>
              <a:t> individuals in authority</a:t>
            </a:r>
          </a:p>
          <a:p>
            <a:pPr lvl="1">
              <a:lnSpc>
                <a:spcPct val="80000"/>
              </a:lnSpc>
            </a:pPr>
            <a:r>
              <a:rPr lang="en-GB" sz="1800" dirty="0"/>
              <a:t>e.g. Manager</a:t>
            </a:r>
          </a:p>
          <a:p>
            <a:pPr>
              <a:lnSpc>
                <a:spcPct val="80000"/>
              </a:lnSpc>
            </a:pPr>
            <a:r>
              <a:rPr lang="en-GB" sz="2800" dirty="0"/>
              <a:t>Respect research sites – minimise disruption</a:t>
            </a:r>
          </a:p>
          <a:p>
            <a:pPr lvl="1">
              <a:lnSpc>
                <a:spcPct val="80000"/>
              </a:lnSpc>
            </a:pPr>
            <a:r>
              <a:rPr lang="en-GB" sz="1800" dirty="0"/>
              <a:t>Do not ruin a company because of a badly thought through research study</a:t>
            </a:r>
          </a:p>
          <a:p>
            <a:pPr>
              <a:lnSpc>
                <a:spcPct val="80000"/>
              </a:lnSpc>
            </a:pPr>
            <a:r>
              <a:rPr lang="en-GB" sz="2800" dirty="0"/>
              <a:t>All should benefit</a:t>
            </a:r>
          </a:p>
          <a:p>
            <a:pPr lvl="1">
              <a:lnSpc>
                <a:spcPct val="80000"/>
              </a:lnSpc>
            </a:pPr>
            <a:r>
              <a:rPr lang="en-GB" sz="1800" dirty="0"/>
              <a:t>What do you teach the control group?</a:t>
            </a:r>
          </a:p>
          <a:p>
            <a:pPr>
              <a:lnSpc>
                <a:spcPct val="80000"/>
              </a:lnSpc>
            </a:pPr>
            <a:r>
              <a:rPr lang="en-GB" sz="2800" dirty="0"/>
              <a:t>Be open</a:t>
            </a:r>
          </a:p>
          <a:p>
            <a:pPr lvl="1">
              <a:lnSpc>
                <a:spcPct val="80000"/>
              </a:lnSpc>
            </a:pPr>
            <a:r>
              <a:rPr lang="en-GB" sz="1800" dirty="0"/>
              <a:t>Do not coerce people to join the study</a:t>
            </a:r>
          </a:p>
          <a:p>
            <a:pPr>
              <a:lnSpc>
                <a:spcPct val="80000"/>
              </a:lnSpc>
            </a:pPr>
            <a:r>
              <a:rPr lang="en-GB" sz="2800" dirty="0"/>
              <a:t>Confidentiality!</a:t>
            </a:r>
          </a:p>
          <a:p>
            <a:pPr lvl="1">
              <a:lnSpc>
                <a:spcPct val="80000"/>
              </a:lnSpc>
            </a:pPr>
            <a:r>
              <a:rPr lang="en-GB" sz="1800" dirty="0"/>
              <a:t>What the participants tell you stays with you. No matter what.</a:t>
            </a:r>
          </a:p>
        </p:txBody>
      </p:sp>
    </p:spTree>
    <p:extLst>
      <p:ext uri="{BB962C8B-B14F-4D97-AF65-F5344CB8AC3E}">
        <p14:creationId xmlns:p14="http://schemas.microsoft.com/office/powerpoint/2010/main" val="1041349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GB"/>
              <a:t>Vulnerable Populations</a:t>
            </a:r>
          </a:p>
        </p:txBody>
      </p:sp>
      <p:sp>
        <p:nvSpPr>
          <p:cNvPr id="23555" name="Rectangle 3"/>
          <p:cNvSpPr>
            <a:spLocks noGrp="1" noChangeArrowheads="1"/>
          </p:cNvSpPr>
          <p:nvPr>
            <p:ph type="body" idx="1"/>
          </p:nvPr>
        </p:nvSpPr>
        <p:spPr>
          <a:xfrm>
            <a:off x="683568" y="1772816"/>
            <a:ext cx="7772400" cy="4495800"/>
          </a:xfrm>
        </p:spPr>
        <p:txBody>
          <a:bodyPr/>
          <a:lstStyle/>
          <a:p>
            <a:pPr>
              <a:lnSpc>
                <a:spcPct val="80000"/>
              </a:lnSpc>
            </a:pPr>
            <a:r>
              <a:rPr lang="en-US" sz="1800" dirty="0"/>
              <a:t>Laws often exist, depending upon jurisdiction, to safeguard the rights of various people in research activities. </a:t>
            </a:r>
          </a:p>
          <a:p>
            <a:pPr>
              <a:lnSpc>
                <a:spcPct val="80000"/>
              </a:lnSpc>
            </a:pPr>
            <a:r>
              <a:rPr lang="en-US" sz="1800" dirty="0"/>
              <a:t>These populations include, but are not limited to inmates, crime-stricken communities, children, pregnant women, and those with disabilities. </a:t>
            </a:r>
          </a:p>
          <a:p>
            <a:pPr>
              <a:lnSpc>
                <a:spcPct val="80000"/>
              </a:lnSpc>
            </a:pPr>
            <a:r>
              <a:rPr lang="en-US" sz="1800" dirty="0"/>
              <a:t>There are strict limits on the types of research that can be conducted on such subjects. </a:t>
            </a:r>
            <a:endParaRPr lang="en-US" sz="1800" i="1" dirty="0"/>
          </a:p>
          <a:p>
            <a:pPr>
              <a:lnSpc>
                <a:spcPct val="80000"/>
              </a:lnSpc>
            </a:pPr>
            <a:r>
              <a:rPr lang="en-US" sz="1800" i="1" dirty="0"/>
              <a:t>Under no circumstances</a:t>
            </a:r>
            <a:r>
              <a:rPr lang="en-US" sz="1800" dirty="0"/>
              <a:t> is a researcher allowed to even suggest or promise that by participating in research, it will reflect favorably on anybody. </a:t>
            </a:r>
          </a:p>
          <a:p>
            <a:pPr>
              <a:lnSpc>
                <a:spcPct val="80000"/>
              </a:lnSpc>
            </a:pPr>
            <a:endParaRPr lang="en-US" sz="1800" dirty="0"/>
          </a:p>
          <a:p>
            <a:pPr>
              <a:lnSpc>
                <a:spcPct val="80000"/>
              </a:lnSpc>
            </a:pPr>
            <a:r>
              <a:rPr lang="en-US" sz="1800" dirty="0"/>
              <a:t>However:</a:t>
            </a:r>
          </a:p>
          <a:p>
            <a:pPr lvl="1">
              <a:lnSpc>
                <a:spcPct val="80000"/>
              </a:lnSpc>
            </a:pPr>
            <a:r>
              <a:rPr lang="en-US" sz="1800" dirty="0"/>
              <a:t>You </a:t>
            </a:r>
            <a:r>
              <a:rPr lang="en-US" sz="1800" i="1" dirty="0"/>
              <a:t>can</a:t>
            </a:r>
            <a:r>
              <a:rPr lang="en-US" sz="1800" dirty="0"/>
              <a:t> say that your research might benefit respondents or a society as a group. </a:t>
            </a:r>
          </a:p>
          <a:p>
            <a:pPr lvl="1">
              <a:lnSpc>
                <a:spcPct val="80000"/>
              </a:lnSpc>
            </a:pPr>
            <a:r>
              <a:rPr lang="en-US" sz="1800" dirty="0"/>
              <a:t>You </a:t>
            </a:r>
            <a:r>
              <a:rPr lang="en-US" sz="1800" i="1" dirty="0"/>
              <a:t>can</a:t>
            </a:r>
            <a:r>
              <a:rPr lang="en-US" sz="1800" dirty="0"/>
              <a:t> say that you're experimenting with something innovative or creative involving improvement of a process or idea. </a:t>
            </a:r>
            <a:endParaRPr lang="en-GB" sz="1800" dirty="0"/>
          </a:p>
        </p:txBody>
      </p:sp>
    </p:spTree>
    <p:extLst>
      <p:ext uri="{BB962C8B-B14F-4D97-AF65-F5344CB8AC3E}">
        <p14:creationId xmlns:p14="http://schemas.microsoft.com/office/powerpoint/2010/main" val="4286636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GB"/>
              <a:t>Consent Form</a:t>
            </a:r>
          </a:p>
        </p:txBody>
      </p:sp>
      <p:sp>
        <p:nvSpPr>
          <p:cNvPr id="24579" name="Rectangle 3"/>
          <p:cNvSpPr>
            <a:spLocks noGrp="1" noChangeArrowheads="1"/>
          </p:cNvSpPr>
          <p:nvPr>
            <p:ph type="body" idx="1"/>
          </p:nvPr>
        </p:nvSpPr>
        <p:spPr/>
        <p:txBody>
          <a:bodyPr/>
          <a:lstStyle/>
          <a:p>
            <a:pPr>
              <a:lnSpc>
                <a:spcPct val="90000"/>
              </a:lnSpc>
            </a:pPr>
            <a:r>
              <a:rPr lang="en-GB" sz="1400" dirty="0"/>
              <a:t>Bare Minimum:</a:t>
            </a:r>
          </a:p>
          <a:p>
            <a:pPr lvl="1">
              <a:lnSpc>
                <a:spcPct val="90000"/>
              </a:lnSpc>
              <a:buFont typeface="Wingdings" charset="0"/>
              <a:buNone/>
            </a:pPr>
            <a:r>
              <a:rPr lang="en-US" sz="1400" i="1" dirty="0"/>
              <a:t>	“I have been informed and understand the personal and professional risks involved by participating in this study. I agree to assume those risks, and my participation is purely voluntary, without any promise of special rewards as a result of my participation.”</a:t>
            </a:r>
          </a:p>
          <a:p>
            <a:pPr>
              <a:lnSpc>
                <a:spcPct val="90000"/>
              </a:lnSpc>
            </a:pPr>
            <a:r>
              <a:rPr lang="en-US" sz="1400" dirty="0"/>
              <a:t>More Detailed (adapted from </a:t>
            </a:r>
            <a:r>
              <a:rPr lang="en-US" sz="1400" dirty="0" err="1"/>
              <a:t>Neuman</a:t>
            </a:r>
            <a:r>
              <a:rPr lang="en-US" sz="1400" dirty="0"/>
              <a:t> &amp; </a:t>
            </a:r>
            <a:r>
              <a:rPr lang="en-US" sz="1400" dirty="0" err="1"/>
              <a:t>Wiegand</a:t>
            </a:r>
            <a:r>
              <a:rPr lang="en-US" sz="1400" dirty="0"/>
              <a:t> 2000):</a:t>
            </a:r>
            <a:endParaRPr lang="en-IE" sz="1400" dirty="0"/>
          </a:p>
          <a:p>
            <a:pPr lvl="1">
              <a:lnSpc>
                <a:spcPct val="90000"/>
              </a:lnSpc>
            </a:pPr>
            <a:r>
              <a:rPr lang="en-IE" sz="1400" dirty="0"/>
              <a:t>A brief description of the </a:t>
            </a:r>
            <a:r>
              <a:rPr lang="en-IE" sz="1400" i="1" dirty="0"/>
              <a:t>purpose and procedure</a:t>
            </a:r>
            <a:r>
              <a:rPr lang="en-IE" sz="1400" dirty="0"/>
              <a:t> of the research, including the expected duration </a:t>
            </a:r>
          </a:p>
          <a:p>
            <a:pPr lvl="1">
              <a:lnSpc>
                <a:spcPct val="90000"/>
              </a:lnSpc>
            </a:pPr>
            <a:r>
              <a:rPr lang="en-IE" sz="1400" dirty="0"/>
              <a:t>A statement of any </a:t>
            </a:r>
            <a:r>
              <a:rPr lang="en-IE" sz="1400" i="1" dirty="0"/>
              <a:t>risks, discomforts, or inconveniences</a:t>
            </a:r>
            <a:r>
              <a:rPr lang="en-IE" sz="1400" dirty="0"/>
              <a:t> associated with participation </a:t>
            </a:r>
          </a:p>
          <a:p>
            <a:pPr lvl="1">
              <a:lnSpc>
                <a:spcPct val="90000"/>
              </a:lnSpc>
            </a:pPr>
            <a:r>
              <a:rPr lang="en-IE" sz="1400" dirty="0"/>
              <a:t>A guarantee of </a:t>
            </a:r>
            <a:r>
              <a:rPr lang="en-IE" sz="1400" i="1" dirty="0"/>
              <a:t>anonymity</a:t>
            </a:r>
            <a:r>
              <a:rPr lang="en-IE" sz="1400" dirty="0"/>
              <a:t> or at least </a:t>
            </a:r>
            <a:r>
              <a:rPr lang="en-IE" sz="1400" i="1" dirty="0"/>
              <a:t>confidentiality</a:t>
            </a:r>
            <a:r>
              <a:rPr lang="en-IE" sz="1400" dirty="0"/>
              <a:t>, and an explanation of both </a:t>
            </a:r>
          </a:p>
          <a:p>
            <a:pPr lvl="1">
              <a:lnSpc>
                <a:spcPct val="90000"/>
              </a:lnSpc>
            </a:pPr>
            <a:r>
              <a:rPr lang="en-IE" sz="1400" dirty="0"/>
              <a:t>The </a:t>
            </a:r>
            <a:r>
              <a:rPr lang="en-IE" sz="1400" i="1" dirty="0"/>
              <a:t>identification, affiliation, and sponsorship of the research</a:t>
            </a:r>
            <a:r>
              <a:rPr lang="en-IE" sz="1400" dirty="0"/>
              <a:t> as well as </a:t>
            </a:r>
            <a:r>
              <a:rPr lang="en-IE" sz="1400" i="1" dirty="0"/>
              <a:t>contact information </a:t>
            </a:r>
          </a:p>
          <a:p>
            <a:pPr lvl="1">
              <a:lnSpc>
                <a:spcPct val="90000"/>
              </a:lnSpc>
            </a:pPr>
            <a:r>
              <a:rPr lang="en-IE" sz="1400" dirty="0"/>
              <a:t>A statement that </a:t>
            </a:r>
            <a:r>
              <a:rPr lang="en-IE" sz="1400" i="1" dirty="0"/>
              <a:t>participation is completely voluntary</a:t>
            </a:r>
            <a:r>
              <a:rPr lang="en-IE" sz="1400" dirty="0"/>
              <a:t> and can be terminated at any time </a:t>
            </a:r>
            <a:r>
              <a:rPr lang="en-IE" sz="1400" i="1" dirty="0"/>
              <a:t>without penalty</a:t>
            </a:r>
            <a:r>
              <a:rPr lang="en-IE" sz="1400" dirty="0"/>
              <a:t> </a:t>
            </a:r>
          </a:p>
          <a:p>
            <a:pPr lvl="1">
              <a:lnSpc>
                <a:spcPct val="90000"/>
              </a:lnSpc>
            </a:pPr>
            <a:r>
              <a:rPr lang="en-IE" sz="1400" dirty="0"/>
              <a:t>A statement of any </a:t>
            </a:r>
            <a:r>
              <a:rPr lang="en-IE" sz="1400" i="1" dirty="0"/>
              <a:t>alternative procedures</a:t>
            </a:r>
            <a:r>
              <a:rPr lang="en-IE" sz="1400" dirty="0"/>
              <a:t> that may be used </a:t>
            </a:r>
          </a:p>
          <a:p>
            <a:pPr lvl="1">
              <a:lnSpc>
                <a:spcPct val="90000"/>
              </a:lnSpc>
            </a:pPr>
            <a:r>
              <a:rPr lang="en-IE" sz="1400" dirty="0"/>
              <a:t>A statement of any </a:t>
            </a:r>
            <a:r>
              <a:rPr lang="en-IE" sz="1400" i="1" dirty="0"/>
              <a:t>benefits</a:t>
            </a:r>
            <a:r>
              <a:rPr lang="en-IE" sz="1400" dirty="0"/>
              <a:t> to the class of subjects involved </a:t>
            </a:r>
          </a:p>
          <a:p>
            <a:pPr lvl="1">
              <a:lnSpc>
                <a:spcPct val="90000"/>
              </a:lnSpc>
            </a:pPr>
            <a:r>
              <a:rPr lang="en-IE" sz="1400" dirty="0"/>
              <a:t>An offer to provide a</a:t>
            </a:r>
            <a:r>
              <a:rPr lang="en-IE" sz="1400" i="1" dirty="0"/>
              <a:t> free copy of a summary</a:t>
            </a:r>
            <a:r>
              <a:rPr lang="en-IE" sz="1400" dirty="0"/>
              <a:t> of the findings </a:t>
            </a:r>
            <a:endParaRPr lang="en-GB" sz="1400" i="1" dirty="0"/>
          </a:p>
        </p:txBody>
      </p:sp>
    </p:spTree>
    <p:extLst>
      <p:ext uri="{BB962C8B-B14F-4D97-AF65-F5344CB8AC3E}">
        <p14:creationId xmlns:p14="http://schemas.microsoft.com/office/powerpoint/2010/main" val="2996326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Milgram</a:t>
            </a:r>
            <a:r>
              <a:rPr lang="en-US" dirty="0" smtClean="0"/>
              <a:t> experiment</a:t>
            </a:r>
            <a:endParaRPr lang="en-US" dirty="0"/>
          </a:p>
        </p:txBody>
      </p:sp>
      <p:pic>
        <p:nvPicPr>
          <p:cNvPr id="5" name="Milgrams Obedience to Authority Experiment 2009 13.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74800" y="1981200"/>
            <a:ext cx="5994400" cy="4495800"/>
          </a:xfrm>
        </p:spPr>
      </p:pic>
    </p:spTree>
    <p:extLst>
      <p:ext uri="{BB962C8B-B14F-4D97-AF65-F5344CB8AC3E}">
        <p14:creationId xmlns:p14="http://schemas.microsoft.com/office/powerpoint/2010/main" val="176224430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p:txBody>
          <a:bodyPr/>
          <a:lstStyle/>
          <a:p>
            <a:r>
              <a:rPr lang="en-US" sz="2800" dirty="0" smtClean="0"/>
              <a:t>Moral – practical and factual actions conducted by humans</a:t>
            </a:r>
            <a:r>
              <a:rPr lang="en-US" sz="2800" dirty="0" smtClean="0"/>
              <a:t/>
            </a:r>
            <a:br>
              <a:rPr lang="en-US" sz="2800" dirty="0" smtClean="0"/>
            </a:br>
            <a:endParaRPr lang="en-US" sz="2800" dirty="0"/>
          </a:p>
          <a:p>
            <a:r>
              <a:rPr lang="en-US" sz="2800" dirty="0" smtClean="0"/>
              <a:t>Ethics – Systematic reflection </a:t>
            </a:r>
            <a:r>
              <a:rPr lang="en-US" sz="2800" dirty="0" smtClean="0"/>
              <a:t>of human actions, and the reason for said actions</a:t>
            </a:r>
            <a:endParaRPr lang="en-US" sz="2800" dirty="0"/>
          </a:p>
        </p:txBody>
      </p:sp>
    </p:spTree>
    <p:extLst>
      <p:ext uri="{BB962C8B-B14F-4D97-AF65-F5344CB8AC3E}">
        <p14:creationId xmlns:p14="http://schemas.microsoft.com/office/powerpoint/2010/main" val="115587770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GB"/>
              <a:t>Fraud</a:t>
            </a:r>
          </a:p>
        </p:txBody>
      </p:sp>
      <p:sp>
        <p:nvSpPr>
          <p:cNvPr id="26627" name="Rectangle 3"/>
          <p:cNvSpPr>
            <a:spLocks noGrp="1" noChangeArrowheads="1"/>
          </p:cNvSpPr>
          <p:nvPr>
            <p:ph type="body" idx="1"/>
          </p:nvPr>
        </p:nvSpPr>
        <p:spPr/>
        <p:txBody>
          <a:bodyPr/>
          <a:lstStyle/>
          <a:p>
            <a:endParaRPr lang="en-GB" sz="2800" dirty="0"/>
          </a:p>
          <a:p>
            <a:r>
              <a:rPr lang="en-GB" sz="2800" dirty="0"/>
              <a:t>Omission</a:t>
            </a:r>
          </a:p>
          <a:p>
            <a:pPr lvl="1"/>
            <a:r>
              <a:rPr lang="en-GB" sz="2800" dirty="0"/>
              <a:t>Do not say something that should be said</a:t>
            </a:r>
          </a:p>
          <a:p>
            <a:r>
              <a:rPr lang="en-GB" sz="2800" dirty="0"/>
              <a:t>Commission</a:t>
            </a:r>
          </a:p>
          <a:p>
            <a:pPr lvl="1"/>
            <a:r>
              <a:rPr lang="en-GB" sz="2800" dirty="0"/>
              <a:t>Say something false</a:t>
            </a:r>
          </a:p>
        </p:txBody>
      </p:sp>
    </p:spTree>
    <p:extLst>
      <p:ext uri="{BB962C8B-B14F-4D97-AF65-F5344CB8AC3E}">
        <p14:creationId xmlns:p14="http://schemas.microsoft.com/office/powerpoint/2010/main" val="19356096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t>Fraud</a:t>
            </a:r>
          </a:p>
        </p:txBody>
      </p:sp>
      <p:sp>
        <p:nvSpPr>
          <p:cNvPr id="27651" name="Rectangle 3"/>
          <p:cNvSpPr>
            <a:spLocks noGrp="1" noChangeArrowheads="1"/>
          </p:cNvSpPr>
          <p:nvPr>
            <p:ph type="body" idx="1"/>
          </p:nvPr>
        </p:nvSpPr>
        <p:spPr/>
        <p:txBody>
          <a:bodyPr/>
          <a:lstStyle/>
          <a:p>
            <a:r>
              <a:rPr lang="en-GB" sz="2800" dirty="0"/>
              <a:t>Fabrication</a:t>
            </a:r>
          </a:p>
          <a:p>
            <a:pPr lvl="1"/>
            <a:r>
              <a:rPr lang="en-GB" sz="1800" dirty="0"/>
              <a:t>making up data, lying about procedures</a:t>
            </a:r>
          </a:p>
          <a:p>
            <a:pPr lvl="1"/>
            <a:r>
              <a:rPr lang="en-GB" sz="1800" dirty="0"/>
              <a:t>Keep field records and logs</a:t>
            </a:r>
          </a:p>
          <a:p>
            <a:pPr lvl="2"/>
            <a:r>
              <a:rPr lang="en-GB" sz="1800" dirty="0"/>
              <a:t>They are your proof of what you actually did</a:t>
            </a:r>
          </a:p>
          <a:p>
            <a:r>
              <a:rPr lang="en-GB" sz="2800" dirty="0"/>
              <a:t>Falsification</a:t>
            </a:r>
          </a:p>
          <a:p>
            <a:pPr lvl="1"/>
            <a:r>
              <a:rPr lang="en-GB" sz="1800" dirty="0"/>
              <a:t>manipulating data to obtain a desired outcome</a:t>
            </a:r>
          </a:p>
          <a:p>
            <a:pPr lvl="1"/>
            <a:r>
              <a:rPr lang="en-GB" sz="1800" dirty="0"/>
              <a:t>E.g. Discarding data</a:t>
            </a:r>
          </a:p>
          <a:p>
            <a:pPr lvl="2"/>
            <a:r>
              <a:rPr lang="en-GB" sz="1800" dirty="0"/>
              <a:t>Be open and discuss in the article what you discard and why</a:t>
            </a:r>
          </a:p>
          <a:p>
            <a:r>
              <a:rPr lang="en-GB" sz="2800" dirty="0" smtClean="0"/>
              <a:t>Plagiarism </a:t>
            </a:r>
            <a:r>
              <a:rPr lang="en-GB" sz="2800" smtClean="0"/>
              <a:t>(self-)</a:t>
            </a:r>
            <a:endParaRPr lang="en-GB" sz="2800" dirty="0"/>
          </a:p>
          <a:p>
            <a:pPr lvl="1"/>
            <a:r>
              <a:rPr lang="en-GB" sz="1800" dirty="0"/>
              <a:t>taking credit for someone else</a:t>
            </a:r>
            <a:r>
              <a:rPr lang="ja-JP" altLang="en-GB" sz="1800" dirty="0">
                <a:latin typeface="Arial"/>
              </a:rPr>
              <a:t>’</a:t>
            </a:r>
            <a:r>
              <a:rPr lang="en-GB" sz="1800" dirty="0"/>
              <a:t>s </a:t>
            </a:r>
            <a:r>
              <a:rPr lang="en-GB" sz="1800" dirty="0" smtClean="0"/>
              <a:t>work</a:t>
            </a:r>
            <a:endParaRPr lang="en-GB" sz="1800" dirty="0"/>
          </a:p>
        </p:txBody>
      </p:sp>
    </p:spTree>
    <p:extLst>
      <p:ext uri="{BB962C8B-B14F-4D97-AF65-F5344CB8AC3E}">
        <p14:creationId xmlns:p14="http://schemas.microsoft.com/office/powerpoint/2010/main" val="215848825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a:t>IEEE Code of Ethics</a:t>
            </a:r>
          </a:p>
        </p:txBody>
      </p:sp>
      <p:sp>
        <p:nvSpPr>
          <p:cNvPr id="28675" name="Rectangle 3"/>
          <p:cNvSpPr>
            <a:spLocks noGrp="1" noChangeArrowheads="1"/>
          </p:cNvSpPr>
          <p:nvPr>
            <p:ph type="body" idx="1"/>
          </p:nvPr>
        </p:nvSpPr>
        <p:spPr>
          <a:xfrm>
            <a:off x="1835150" y="1773238"/>
            <a:ext cx="6265863" cy="4608512"/>
          </a:xfrm>
        </p:spPr>
        <p:txBody>
          <a:bodyPr/>
          <a:lstStyle/>
          <a:p>
            <a:pPr>
              <a:lnSpc>
                <a:spcPct val="80000"/>
              </a:lnSpc>
              <a:buFont typeface="Wingdings" charset="0"/>
              <a:buNone/>
            </a:pPr>
            <a:r>
              <a:rPr lang="en-GB" sz="1200" dirty="0"/>
              <a:t>	We, the members of the IEEE, in recognition of the importance of our technologies in affecting the quality of life throughout the world, and in accepting a personal obligation to our profession, its members and the communities we serve, do hereby commit ourselves to the highest ethical and professional conduct and agree:</a:t>
            </a:r>
          </a:p>
          <a:p>
            <a:pPr>
              <a:lnSpc>
                <a:spcPct val="80000"/>
              </a:lnSpc>
              <a:buFont typeface="Wingdings" charset="0"/>
              <a:buAutoNum type="arabicPeriod"/>
            </a:pPr>
            <a:r>
              <a:rPr lang="en-GB" sz="1200" dirty="0"/>
              <a:t>to accept responsibility in making engineering decisions consistent with the safety, health and welfare of the public, and to disclose promptly factors that might endanger the public or the environment;</a:t>
            </a:r>
          </a:p>
          <a:p>
            <a:pPr>
              <a:lnSpc>
                <a:spcPct val="80000"/>
              </a:lnSpc>
              <a:buFont typeface="Wingdings" charset="0"/>
              <a:buAutoNum type="arabicPeriod"/>
            </a:pPr>
            <a:r>
              <a:rPr lang="en-GB" sz="1200" dirty="0"/>
              <a:t>to avoid real or perceived conflicts of interest whenever possible, and to disclose them to affected parties when they do exist;</a:t>
            </a:r>
          </a:p>
          <a:p>
            <a:pPr>
              <a:lnSpc>
                <a:spcPct val="80000"/>
              </a:lnSpc>
              <a:buFont typeface="Wingdings" charset="0"/>
              <a:buAutoNum type="arabicPeriod"/>
            </a:pPr>
            <a:r>
              <a:rPr lang="en-GB" sz="1200" dirty="0"/>
              <a:t>to be honest and realistic in stating claims or estimates based on available data;</a:t>
            </a:r>
          </a:p>
          <a:p>
            <a:pPr>
              <a:lnSpc>
                <a:spcPct val="80000"/>
              </a:lnSpc>
              <a:buFont typeface="Wingdings" charset="0"/>
              <a:buAutoNum type="arabicPeriod"/>
            </a:pPr>
            <a:r>
              <a:rPr lang="en-GB" sz="1200" dirty="0"/>
              <a:t>to reject bribery in all its forms;</a:t>
            </a:r>
          </a:p>
          <a:p>
            <a:pPr>
              <a:lnSpc>
                <a:spcPct val="80000"/>
              </a:lnSpc>
              <a:buFont typeface="Wingdings" charset="0"/>
              <a:buAutoNum type="arabicPeriod"/>
            </a:pPr>
            <a:r>
              <a:rPr lang="en-GB" sz="1200" dirty="0"/>
              <a:t>to improve the understanding of technology, its appropriate application, and potential consequences;</a:t>
            </a:r>
          </a:p>
          <a:p>
            <a:pPr>
              <a:lnSpc>
                <a:spcPct val="80000"/>
              </a:lnSpc>
              <a:buFont typeface="Wingdings" charset="0"/>
              <a:buAutoNum type="arabicPeriod"/>
            </a:pPr>
            <a:r>
              <a:rPr lang="en-GB" sz="1200" dirty="0"/>
              <a:t>to maintain and improve our technical competence and to undertake technological tasks for others only if qualified by training or experience, or after full disclosure of pertinent limitations;</a:t>
            </a:r>
          </a:p>
          <a:p>
            <a:pPr>
              <a:lnSpc>
                <a:spcPct val="80000"/>
              </a:lnSpc>
              <a:buFont typeface="Wingdings" charset="0"/>
              <a:buAutoNum type="arabicPeriod"/>
            </a:pPr>
            <a:r>
              <a:rPr lang="en-GB" sz="1200" dirty="0"/>
              <a:t>to seek, accept, and offer honest criticism of technical work, to acknowledge and correct errors, and to credit properly the contributions of others;</a:t>
            </a:r>
          </a:p>
          <a:p>
            <a:pPr>
              <a:lnSpc>
                <a:spcPct val="80000"/>
              </a:lnSpc>
              <a:buFont typeface="Wingdings" charset="0"/>
              <a:buAutoNum type="arabicPeriod"/>
            </a:pPr>
            <a:r>
              <a:rPr lang="en-GB" sz="1200" dirty="0"/>
              <a:t>to treat fairly all persons regardless of such factors as race, religion, gender, disability, age, or national origin;</a:t>
            </a:r>
          </a:p>
          <a:p>
            <a:pPr>
              <a:lnSpc>
                <a:spcPct val="80000"/>
              </a:lnSpc>
              <a:buFont typeface="Wingdings" charset="0"/>
              <a:buAutoNum type="arabicPeriod"/>
            </a:pPr>
            <a:r>
              <a:rPr lang="en-GB" sz="1200" dirty="0"/>
              <a:t>to avoid injuring others, their property, reputation, or employment by false or malicious action;</a:t>
            </a:r>
          </a:p>
          <a:p>
            <a:pPr>
              <a:lnSpc>
                <a:spcPct val="80000"/>
              </a:lnSpc>
              <a:buFont typeface="Wingdings" charset="0"/>
              <a:buAutoNum type="arabicPeriod"/>
            </a:pPr>
            <a:r>
              <a:rPr lang="en-GB" sz="1200" dirty="0"/>
              <a:t>to assist colleagues and co-workers in their professional development and to support them in following this code of ethics.</a:t>
            </a:r>
          </a:p>
        </p:txBody>
      </p:sp>
    </p:spTree>
    <p:extLst>
      <p:ext uri="{BB962C8B-B14F-4D97-AF65-F5344CB8AC3E}">
        <p14:creationId xmlns:p14="http://schemas.microsoft.com/office/powerpoint/2010/main" val="3257757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GB" sz="2400" dirty="0" smtClean="0"/>
              <a:t>Software </a:t>
            </a:r>
            <a:r>
              <a:rPr lang="en-GB" sz="2400" dirty="0"/>
              <a:t>Engineering Code of Ethics</a:t>
            </a:r>
          </a:p>
        </p:txBody>
      </p:sp>
      <p:sp>
        <p:nvSpPr>
          <p:cNvPr id="29699" name="Rectangle 3"/>
          <p:cNvSpPr>
            <a:spLocks noGrp="1" noChangeArrowheads="1"/>
          </p:cNvSpPr>
          <p:nvPr>
            <p:ph type="body" idx="1"/>
          </p:nvPr>
        </p:nvSpPr>
        <p:spPr/>
        <p:txBody>
          <a:bodyPr/>
          <a:lstStyle/>
          <a:p>
            <a:pPr>
              <a:lnSpc>
                <a:spcPct val="80000"/>
              </a:lnSpc>
            </a:pPr>
            <a:r>
              <a:rPr lang="en-GB" sz="1400" dirty="0">
                <a:hlinkClick r:id="rId2"/>
              </a:rPr>
              <a:t>http://www.computer.org/tab/seprof/code.htm</a:t>
            </a:r>
            <a:endParaRPr lang="en-GB" sz="1400" dirty="0"/>
          </a:p>
          <a:p>
            <a:pPr>
              <a:lnSpc>
                <a:spcPct val="80000"/>
              </a:lnSpc>
            </a:pPr>
            <a:endParaRPr lang="en-GB" sz="1400" dirty="0"/>
          </a:p>
          <a:p>
            <a:pPr>
              <a:lnSpc>
                <a:spcPct val="80000"/>
              </a:lnSpc>
              <a:buFont typeface="Wingdings" charset="0"/>
              <a:buNone/>
            </a:pPr>
            <a:r>
              <a:rPr lang="en-GB" sz="1400" dirty="0"/>
              <a:t>	Software engineers shall commit themselves to making the analysis, specification, design, development, testing and maintenance of software a beneficial and respected profession. In accordance with their commitment to the health, safety and welfare of the public, software engineers shall adhere to the following Eight Principles:</a:t>
            </a:r>
          </a:p>
          <a:p>
            <a:pPr>
              <a:lnSpc>
                <a:spcPct val="80000"/>
              </a:lnSpc>
              <a:buFont typeface="Wingdings" charset="0"/>
              <a:buAutoNum type="arabicPeriod"/>
            </a:pPr>
            <a:r>
              <a:rPr lang="en-GB" sz="1400" dirty="0">
                <a:hlinkClick r:id="rId2"/>
              </a:rPr>
              <a:t>PUBLIC</a:t>
            </a:r>
            <a:r>
              <a:rPr lang="en-GB" sz="1400" dirty="0"/>
              <a:t> - Software engineers shall act consistently with the public interest.</a:t>
            </a:r>
          </a:p>
          <a:p>
            <a:pPr>
              <a:lnSpc>
                <a:spcPct val="80000"/>
              </a:lnSpc>
              <a:buFont typeface="Wingdings" charset="0"/>
              <a:buAutoNum type="arabicPeriod"/>
            </a:pPr>
            <a:r>
              <a:rPr lang="en-GB" sz="1400" dirty="0">
                <a:hlinkClick r:id="rId2"/>
              </a:rPr>
              <a:t>CLIENT AND EMPLOYER</a:t>
            </a:r>
            <a:r>
              <a:rPr lang="en-GB" sz="1400" dirty="0"/>
              <a:t> - Software engineers shall act in a manner that is in the best interests of their client and employer, consistent with the public interest.</a:t>
            </a:r>
          </a:p>
          <a:p>
            <a:pPr>
              <a:lnSpc>
                <a:spcPct val="80000"/>
              </a:lnSpc>
              <a:buFont typeface="Wingdings" charset="0"/>
              <a:buAutoNum type="arabicPeriod"/>
            </a:pPr>
            <a:r>
              <a:rPr lang="en-GB" sz="1400" dirty="0">
                <a:hlinkClick r:id="rId2"/>
              </a:rPr>
              <a:t>PRODUCT</a:t>
            </a:r>
            <a:r>
              <a:rPr lang="en-GB" sz="1400" dirty="0"/>
              <a:t> - Software engineers shall ensure that their products and related modifications meet the highest professional standards possible.</a:t>
            </a:r>
          </a:p>
          <a:p>
            <a:pPr>
              <a:lnSpc>
                <a:spcPct val="80000"/>
              </a:lnSpc>
              <a:buFont typeface="Wingdings" charset="0"/>
              <a:buAutoNum type="arabicPeriod"/>
            </a:pPr>
            <a:r>
              <a:rPr lang="en-GB" sz="1400" dirty="0">
                <a:hlinkClick r:id="rId2"/>
              </a:rPr>
              <a:t>JUDGMENT</a:t>
            </a:r>
            <a:r>
              <a:rPr lang="en-GB" sz="1400" dirty="0"/>
              <a:t> - Software engineers shall maintain integrity and independence in their professional judgment.</a:t>
            </a:r>
          </a:p>
          <a:p>
            <a:pPr>
              <a:lnSpc>
                <a:spcPct val="80000"/>
              </a:lnSpc>
              <a:buFont typeface="Wingdings" charset="0"/>
              <a:buAutoNum type="arabicPeriod"/>
            </a:pPr>
            <a:r>
              <a:rPr lang="en-GB" sz="1400" dirty="0">
                <a:hlinkClick r:id="rId2"/>
              </a:rPr>
              <a:t>MANAGEMENT </a:t>
            </a:r>
            <a:r>
              <a:rPr lang="en-GB" sz="1400" dirty="0"/>
              <a:t>- Software engineering managers and leaders shall subscribe to and promote an ethical approach to the management of software development and maintenance.</a:t>
            </a:r>
          </a:p>
          <a:p>
            <a:pPr>
              <a:lnSpc>
                <a:spcPct val="80000"/>
              </a:lnSpc>
              <a:buFont typeface="Wingdings" charset="0"/>
              <a:buAutoNum type="arabicPeriod"/>
            </a:pPr>
            <a:r>
              <a:rPr lang="en-GB" sz="1400" dirty="0">
                <a:hlinkClick r:id="rId2"/>
              </a:rPr>
              <a:t>PROFESSION</a:t>
            </a:r>
            <a:r>
              <a:rPr lang="en-GB" sz="1400" dirty="0"/>
              <a:t> - Software engineers shall advance the integrity and reputation of the profession consistent with the public interest.</a:t>
            </a:r>
          </a:p>
          <a:p>
            <a:pPr>
              <a:lnSpc>
                <a:spcPct val="80000"/>
              </a:lnSpc>
              <a:buFont typeface="Wingdings" charset="0"/>
              <a:buAutoNum type="arabicPeriod"/>
            </a:pPr>
            <a:r>
              <a:rPr lang="en-GB" sz="1400" dirty="0">
                <a:hlinkClick r:id="rId2"/>
              </a:rPr>
              <a:t>COLLEAGUES</a:t>
            </a:r>
            <a:r>
              <a:rPr lang="en-GB" sz="1400" dirty="0"/>
              <a:t> - Software engineers shall be fair to and supportive of their colleagues.</a:t>
            </a:r>
          </a:p>
          <a:p>
            <a:pPr>
              <a:lnSpc>
                <a:spcPct val="80000"/>
              </a:lnSpc>
              <a:buFont typeface="Wingdings" charset="0"/>
              <a:buAutoNum type="arabicPeriod"/>
            </a:pPr>
            <a:r>
              <a:rPr lang="en-GB" sz="1400" dirty="0">
                <a:hlinkClick r:id="rId2"/>
              </a:rPr>
              <a:t>SELF</a:t>
            </a:r>
            <a:r>
              <a:rPr lang="en-GB" sz="1400" dirty="0"/>
              <a:t> - Software engineers shall participate in lifelong learning regarding the practice of their profession and shall promote an ethical approach to the practice of the profession.</a:t>
            </a:r>
          </a:p>
        </p:txBody>
      </p:sp>
    </p:spTree>
    <p:extLst>
      <p:ext uri="{BB962C8B-B14F-4D97-AF65-F5344CB8AC3E}">
        <p14:creationId xmlns:p14="http://schemas.microsoft.com/office/powerpoint/2010/main" val="266822380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1</a:t>
            </a:r>
            <a:endParaRPr lang="en-US" dirty="0"/>
          </a:p>
        </p:txBody>
      </p:sp>
      <p:sp>
        <p:nvSpPr>
          <p:cNvPr id="3" name="Content Placeholder 2"/>
          <p:cNvSpPr>
            <a:spLocks noGrp="1"/>
          </p:cNvSpPr>
          <p:nvPr>
            <p:ph idx="1"/>
          </p:nvPr>
        </p:nvSpPr>
        <p:spPr/>
        <p:txBody>
          <a:bodyPr/>
          <a:lstStyle/>
          <a:p>
            <a:pPr marL="0" indent="0">
              <a:buNone/>
            </a:pPr>
            <a:r>
              <a:rPr lang="en-US" dirty="0" smtClean="0"/>
              <a:t>You</a:t>
            </a:r>
            <a:r>
              <a:rPr lang="en-US" dirty="0"/>
              <a:t> </a:t>
            </a:r>
            <a:r>
              <a:rPr lang="en-US" dirty="0" smtClean="0"/>
              <a:t>have</a:t>
            </a:r>
            <a:r>
              <a:rPr lang="en-US" dirty="0"/>
              <a:t> </a:t>
            </a:r>
            <a:r>
              <a:rPr lang="en-US" dirty="0" smtClean="0"/>
              <a:t>led a study where you have investigated the effectiveness and efficiency among programmers at several large </a:t>
            </a:r>
            <a:r>
              <a:rPr lang="en-US" dirty="0"/>
              <a:t>companies</a:t>
            </a:r>
            <a:r>
              <a:rPr lang="en-US" dirty="0" smtClean="0"/>
              <a:t>. After you</a:t>
            </a:r>
            <a:r>
              <a:rPr lang="en-US" dirty="0"/>
              <a:t> </a:t>
            </a:r>
            <a:r>
              <a:rPr lang="en-US" dirty="0" smtClean="0"/>
              <a:t>have</a:t>
            </a:r>
            <a:r>
              <a:rPr lang="en-US" dirty="0"/>
              <a:t> </a:t>
            </a:r>
            <a:r>
              <a:rPr lang="en-US" dirty="0" smtClean="0"/>
              <a:t>concluded your </a:t>
            </a:r>
            <a:r>
              <a:rPr lang="en-US" dirty="0"/>
              <a:t>study</a:t>
            </a:r>
            <a:r>
              <a:rPr lang="en-US" dirty="0" smtClean="0"/>
              <a:t>, one of the participating companies asks for the collected </a:t>
            </a:r>
            <a:r>
              <a:rPr lang="en-US" dirty="0"/>
              <a:t>data</a:t>
            </a:r>
            <a:r>
              <a:rPr lang="en-US" dirty="0" smtClean="0"/>
              <a:t>. The company wants to use the data as input for assessing individual engineers’ performance at the </a:t>
            </a:r>
            <a:r>
              <a:rPr lang="en-US" dirty="0"/>
              <a:t>company</a:t>
            </a:r>
            <a:r>
              <a:rPr lang="en-US" dirty="0" smtClean="0"/>
              <a:t>. You promised all participants </a:t>
            </a:r>
            <a:r>
              <a:rPr lang="en-US" b="1" dirty="0"/>
              <a:t>confidentiality</a:t>
            </a:r>
            <a:r>
              <a:rPr lang="en-US" dirty="0" smtClean="0"/>
              <a:t>. Are you legally and</a:t>
            </a:r>
            <a:r>
              <a:rPr lang="en-US" dirty="0"/>
              <a:t>/</a:t>
            </a:r>
            <a:r>
              <a:rPr lang="en-US" dirty="0" smtClean="0"/>
              <a:t>or ethically</a:t>
            </a:r>
            <a:r>
              <a:rPr lang="en-US" dirty="0"/>
              <a:t> </a:t>
            </a:r>
            <a:r>
              <a:rPr lang="en-US" dirty="0" smtClean="0"/>
              <a:t>obliged</a:t>
            </a:r>
            <a:r>
              <a:rPr lang="en-US" dirty="0"/>
              <a:t> </a:t>
            </a:r>
            <a:r>
              <a:rPr lang="en-US" dirty="0" smtClean="0"/>
              <a:t>to</a:t>
            </a:r>
            <a:r>
              <a:rPr lang="en-US" dirty="0"/>
              <a:t> </a:t>
            </a:r>
            <a:r>
              <a:rPr lang="en-US" dirty="0" smtClean="0"/>
              <a:t>provide</a:t>
            </a:r>
            <a:r>
              <a:rPr lang="en-US" dirty="0"/>
              <a:t> </a:t>
            </a:r>
            <a:r>
              <a:rPr lang="en-US" dirty="0" smtClean="0"/>
              <a:t>the</a:t>
            </a:r>
            <a:r>
              <a:rPr lang="en-US" dirty="0"/>
              <a:t> </a:t>
            </a:r>
            <a:r>
              <a:rPr lang="en-US" dirty="0" smtClean="0"/>
              <a:t>data</a:t>
            </a:r>
            <a:r>
              <a:rPr lang="en-US" dirty="0"/>
              <a:t> </a:t>
            </a:r>
            <a:r>
              <a:rPr lang="en-US" dirty="0" smtClean="0"/>
              <a:t>if</a:t>
            </a:r>
            <a:r>
              <a:rPr lang="en-US" dirty="0"/>
              <a:t> </a:t>
            </a:r>
            <a:r>
              <a:rPr lang="en-US" dirty="0" smtClean="0"/>
              <a:t>no</a:t>
            </a:r>
            <a:r>
              <a:rPr lang="en-US" dirty="0"/>
              <a:t> </a:t>
            </a:r>
            <a:r>
              <a:rPr lang="en-US" dirty="0" smtClean="0"/>
              <a:t>agreement</a:t>
            </a:r>
            <a:r>
              <a:rPr lang="en-US" dirty="0"/>
              <a:t> </a:t>
            </a:r>
            <a:r>
              <a:rPr lang="en-US" dirty="0" smtClean="0"/>
              <a:t>has</a:t>
            </a:r>
            <a:r>
              <a:rPr lang="en-US" dirty="0"/>
              <a:t> </a:t>
            </a:r>
            <a:r>
              <a:rPr lang="en-US" dirty="0" smtClean="0"/>
              <a:t>been</a:t>
            </a:r>
            <a:r>
              <a:rPr lang="en-US" dirty="0"/>
              <a:t> </a:t>
            </a:r>
            <a:r>
              <a:rPr lang="en-US" dirty="0" smtClean="0"/>
              <a:t>signed with the</a:t>
            </a:r>
            <a:r>
              <a:rPr lang="en-US" dirty="0"/>
              <a:t> </a:t>
            </a:r>
            <a:r>
              <a:rPr lang="en-US" dirty="0" smtClean="0"/>
              <a:t>company</a:t>
            </a:r>
            <a:r>
              <a:rPr lang="en-US" dirty="0"/>
              <a:t> </a:t>
            </a:r>
            <a:r>
              <a:rPr lang="en-US" dirty="0" smtClean="0"/>
              <a:t>regarding</a:t>
            </a:r>
            <a:r>
              <a:rPr lang="en-US" dirty="0"/>
              <a:t> </a:t>
            </a:r>
            <a:r>
              <a:rPr lang="en-US" dirty="0" smtClean="0"/>
              <a:t>these</a:t>
            </a:r>
            <a:r>
              <a:rPr lang="en-US" dirty="0"/>
              <a:t> </a:t>
            </a:r>
            <a:r>
              <a:rPr lang="en-US" dirty="0" smtClean="0"/>
              <a:t>issues? Argue</a:t>
            </a:r>
            <a:r>
              <a:rPr lang="en-US" dirty="0"/>
              <a:t> </a:t>
            </a:r>
            <a:r>
              <a:rPr lang="en-US" dirty="0" smtClean="0"/>
              <a:t>your</a:t>
            </a:r>
            <a:r>
              <a:rPr lang="en-US" dirty="0"/>
              <a:t> </a:t>
            </a:r>
            <a:r>
              <a:rPr lang="en-US" dirty="0" smtClean="0"/>
              <a:t>case! </a:t>
            </a:r>
            <a:endParaRPr lang="en-US" dirty="0"/>
          </a:p>
          <a:p>
            <a:pPr marL="0" indent="0">
              <a:buNone/>
            </a:pPr>
            <a:endParaRPr lang="en-US" dirty="0"/>
          </a:p>
        </p:txBody>
      </p:sp>
    </p:spTree>
    <p:extLst>
      <p:ext uri="{BB962C8B-B14F-4D97-AF65-F5344CB8AC3E}">
        <p14:creationId xmlns:p14="http://schemas.microsoft.com/office/powerpoint/2010/main" val="837796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2</a:t>
            </a:r>
            <a:endParaRPr lang="en-US" dirty="0"/>
          </a:p>
        </p:txBody>
      </p:sp>
      <p:sp>
        <p:nvSpPr>
          <p:cNvPr id="3" name="Content Placeholder 2"/>
          <p:cNvSpPr>
            <a:spLocks noGrp="1"/>
          </p:cNvSpPr>
          <p:nvPr>
            <p:ph idx="1"/>
          </p:nvPr>
        </p:nvSpPr>
        <p:spPr/>
        <p:txBody>
          <a:bodyPr/>
          <a:lstStyle/>
          <a:p>
            <a:pPr marL="0" indent="0">
              <a:buNone/>
            </a:pPr>
            <a:r>
              <a:rPr lang="en-US" dirty="0" smtClean="0"/>
              <a:t>In fraud</a:t>
            </a:r>
            <a:r>
              <a:rPr lang="en-US" dirty="0"/>
              <a:t> </a:t>
            </a:r>
            <a:r>
              <a:rPr lang="en-US" dirty="0" smtClean="0"/>
              <a:t>they</a:t>
            </a:r>
            <a:r>
              <a:rPr lang="en-US" dirty="0"/>
              <a:t> </a:t>
            </a:r>
            <a:r>
              <a:rPr lang="en-US" dirty="0" smtClean="0"/>
              <a:t>make</a:t>
            </a:r>
            <a:r>
              <a:rPr lang="en-US" dirty="0"/>
              <a:t> </a:t>
            </a:r>
            <a:r>
              <a:rPr lang="en-US" dirty="0" smtClean="0"/>
              <a:t>a</a:t>
            </a:r>
            <a:r>
              <a:rPr lang="en-US" dirty="0"/>
              <a:t> </a:t>
            </a:r>
            <a:r>
              <a:rPr lang="en-US" dirty="0" smtClean="0"/>
              <a:t>distinction</a:t>
            </a:r>
            <a:r>
              <a:rPr lang="en-US" dirty="0"/>
              <a:t> </a:t>
            </a:r>
            <a:r>
              <a:rPr lang="en-US" dirty="0" smtClean="0"/>
              <a:t>between</a:t>
            </a:r>
            <a:r>
              <a:rPr lang="en-US" dirty="0"/>
              <a:t> </a:t>
            </a:r>
            <a:r>
              <a:rPr lang="en-US" dirty="0" smtClean="0"/>
              <a:t>omission</a:t>
            </a:r>
            <a:r>
              <a:rPr lang="en-US" dirty="0"/>
              <a:t>/</a:t>
            </a:r>
            <a:r>
              <a:rPr lang="en-US" dirty="0" smtClean="0"/>
              <a:t>commission and</a:t>
            </a:r>
            <a:r>
              <a:rPr lang="en-US" dirty="0"/>
              <a:t> </a:t>
            </a:r>
            <a:r>
              <a:rPr lang="en-US" dirty="0" smtClean="0"/>
              <a:t>fabrication, falsification and</a:t>
            </a:r>
            <a:r>
              <a:rPr lang="en-US" dirty="0"/>
              <a:t> </a:t>
            </a:r>
            <a:r>
              <a:rPr lang="en-US" dirty="0" smtClean="0"/>
              <a:t>plagiarism. Can you </a:t>
            </a:r>
            <a:r>
              <a:rPr lang="en-US" b="1" dirty="0" smtClean="0"/>
              <a:t>exemplify, and provide a strategy</a:t>
            </a:r>
            <a:r>
              <a:rPr lang="en-US" dirty="0" smtClean="0"/>
              <a:t> to counter this threat?</a:t>
            </a:r>
            <a:endParaRPr lang="en-US" dirty="0"/>
          </a:p>
        </p:txBody>
      </p:sp>
    </p:spTree>
    <p:extLst>
      <p:ext uri="{BB962C8B-B14F-4D97-AF65-F5344CB8AC3E}">
        <p14:creationId xmlns:p14="http://schemas.microsoft.com/office/powerpoint/2010/main" val="3822839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3</a:t>
            </a:r>
            <a:endParaRPr lang="en-US" dirty="0"/>
          </a:p>
        </p:txBody>
      </p:sp>
      <p:sp>
        <p:nvSpPr>
          <p:cNvPr id="3" name="Content Placeholder 2"/>
          <p:cNvSpPr>
            <a:spLocks noGrp="1"/>
          </p:cNvSpPr>
          <p:nvPr>
            <p:ph idx="1"/>
          </p:nvPr>
        </p:nvSpPr>
        <p:spPr/>
        <p:txBody>
          <a:bodyPr/>
          <a:lstStyle/>
          <a:p>
            <a:pPr marL="0" indent="0">
              <a:buNone/>
            </a:pPr>
            <a:r>
              <a:rPr lang="en-US" dirty="0" smtClean="0"/>
              <a:t>Considering the common ethical models (pp. 4), in your opinion, </a:t>
            </a:r>
            <a:r>
              <a:rPr lang="en-US" b="1" dirty="0" smtClean="0"/>
              <a:t>which</a:t>
            </a:r>
            <a:r>
              <a:rPr lang="en-US" dirty="0" smtClean="0"/>
              <a:t> model should guide a modern society? </a:t>
            </a:r>
            <a:r>
              <a:rPr lang="en-US" b="1" dirty="0" smtClean="0"/>
              <a:t>Why</a:t>
            </a:r>
            <a:r>
              <a:rPr lang="en-US" dirty="0" smtClean="0"/>
              <a:t>? </a:t>
            </a:r>
            <a:endParaRPr lang="en-US" dirty="0"/>
          </a:p>
        </p:txBody>
      </p:sp>
    </p:spTree>
    <p:extLst>
      <p:ext uri="{BB962C8B-B14F-4D97-AF65-F5344CB8AC3E}">
        <p14:creationId xmlns:p14="http://schemas.microsoft.com/office/powerpoint/2010/main" val="1828756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51" y="548680"/>
            <a:ext cx="9144000" cy="762000"/>
          </a:xfrm>
        </p:spPr>
        <p:txBody>
          <a:bodyPr/>
          <a:lstStyle/>
          <a:p>
            <a:r>
              <a:rPr lang="en-US" dirty="0" smtClean="0"/>
              <a:t>Definitions (cont.)</a:t>
            </a:r>
            <a:endParaRPr lang="en-US" dirty="0"/>
          </a:p>
        </p:txBody>
      </p:sp>
      <p:pic>
        <p:nvPicPr>
          <p:cNvPr id="4" name="Content Placeholder 3" descr="Screen Shot 2015-09-28 at 10.47.09.png"/>
          <p:cNvPicPr>
            <a:picLocks noGrp="1" noChangeAspect="1"/>
          </p:cNvPicPr>
          <p:nvPr>
            <p:ph idx="1"/>
          </p:nvPr>
        </p:nvPicPr>
        <p:blipFill>
          <a:blip r:embed="rId2">
            <a:extLst>
              <a:ext uri="{28A0092B-C50C-407E-A947-70E740481C1C}">
                <a14:useLocalDpi xmlns:a14="http://schemas.microsoft.com/office/drawing/2010/main" val="0"/>
              </a:ext>
            </a:extLst>
          </a:blip>
          <a:srcRect l="-39224" r="-39224"/>
          <a:stretch>
            <a:fillRect/>
          </a:stretch>
        </p:blipFill>
        <p:spPr>
          <a:xfrm>
            <a:off x="-108520" y="1268760"/>
            <a:ext cx="10009112" cy="5208240"/>
          </a:xfrm>
        </p:spPr>
      </p:pic>
    </p:spTree>
    <p:extLst>
      <p:ext uri="{BB962C8B-B14F-4D97-AF65-F5344CB8AC3E}">
        <p14:creationId xmlns:p14="http://schemas.microsoft.com/office/powerpoint/2010/main" val="37063265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GB"/>
              <a:t>What is Ethics</a:t>
            </a:r>
          </a:p>
        </p:txBody>
      </p:sp>
      <p:sp>
        <p:nvSpPr>
          <p:cNvPr id="7171" name="Rectangle 3"/>
          <p:cNvSpPr>
            <a:spLocks noGrp="1" noChangeArrowheads="1"/>
          </p:cNvSpPr>
          <p:nvPr>
            <p:ph type="body" idx="1"/>
          </p:nvPr>
        </p:nvSpPr>
        <p:spPr/>
        <p:txBody>
          <a:bodyPr/>
          <a:lstStyle/>
          <a:p>
            <a:r>
              <a:rPr lang="en-GB" dirty="0"/>
              <a:t>Rules of Conduct</a:t>
            </a:r>
          </a:p>
          <a:p>
            <a:pPr lvl="1"/>
            <a:r>
              <a:rPr lang="en-GB" dirty="0"/>
              <a:t>What is permitted</a:t>
            </a:r>
          </a:p>
          <a:p>
            <a:pPr lvl="1"/>
            <a:endParaRPr lang="en-GB" dirty="0"/>
          </a:p>
          <a:p>
            <a:r>
              <a:rPr lang="en-GB" dirty="0"/>
              <a:t>What research should be done?</a:t>
            </a:r>
          </a:p>
          <a:p>
            <a:r>
              <a:rPr lang="en-GB" dirty="0"/>
              <a:t>How should </a:t>
            </a:r>
            <a:r>
              <a:rPr lang="en-GB" dirty="0" smtClean="0"/>
              <a:t>research/assignments </a:t>
            </a:r>
            <a:r>
              <a:rPr lang="en-GB" dirty="0"/>
              <a:t>be conducted?</a:t>
            </a:r>
          </a:p>
          <a:p>
            <a:r>
              <a:rPr lang="en-GB" dirty="0"/>
              <a:t>How should </a:t>
            </a:r>
            <a:r>
              <a:rPr lang="en-GB" dirty="0" smtClean="0"/>
              <a:t>research/assignments </a:t>
            </a:r>
            <a:r>
              <a:rPr lang="en-GB" dirty="0"/>
              <a:t>be reported?</a:t>
            </a:r>
          </a:p>
          <a:p>
            <a:endParaRPr lang="en-GB" dirty="0"/>
          </a:p>
          <a:p>
            <a:r>
              <a:rPr lang="en-GB" dirty="0"/>
              <a:t>Sometimes summarised in </a:t>
            </a:r>
            <a:r>
              <a:rPr lang="en-GB" i="1" dirty="0"/>
              <a:t>Codes of Ethics</a:t>
            </a:r>
          </a:p>
        </p:txBody>
      </p:sp>
    </p:spTree>
    <p:extLst>
      <p:ext uri="{BB962C8B-B14F-4D97-AF65-F5344CB8AC3E}">
        <p14:creationId xmlns:p14="http://schemas.microsoft.com/office/powerpoint/2010/main" val="40913425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GB"/>
              <a:t>What research should be done?</a:t>
            </a:r>
          </a:p>
        </p:txBody>
      </p:sp>
      <p:sp>
        <p:nvSpPr>
          <p:cNvPr id="8195" name="Rectangle 3"/>
          <p:cNvSpPr>
            <a:spLocks noGrp="1" noChangeArrowheads="1"/>
          </p:cNvSpPr>
          <p:nvPr>
            <p:ph type="body" idx="1"/>
          </p:nvPr>
        </p:nvSpPr>
        <p:spPr/>
        <p:txBody>
          <a:bodyPr>
            <a:normAutofit lnSpcReduction="10000"/>
          </a:bodyPr>
          <a:lstStyle/>
          <a:p>
            <a:pPr>
              <a:lnSpc>
                <a:spcPct val="90000"/>
              </a:lnSpc>
            </a:pPr>
            <a:r>
              <a:rPr lang="en-GB" sz="2800" dirty="0"/>
              <a:t>There is no such thing as perfectly ethical research</a:t>
            </a:r>
          </a:p>
          <a:p>
            <a:pPr lvl="1">
              <a:lnSpc>
                <a:spcPct val="90000"/>
              </a:lnSpc>
            </a:pPr>
            <a:r>
              <a:rPr lang="en-US" sz="1400" dirty="0"/>
              <a:t>This is because you're using the most powerful tools science has to offer in getting at truth or some needed change, and with your results, somebody's going to be proven wrong or lose out in the power struggle.</a:t>
            </a:r>
          </a:p>
          <a:p>
            <a:pPr>
              <a:lnSpc>
                <a:spcPct val="90000"/>
              </a:lnSpc>
            </a:pPr>
            <a:r>
              <a:rPr lang="en-GB" sz="2800" dirty="0"/>
              <a:t>There is no such thing as totally harmless research</a:t>
            </a:r>
          </a:p>
          <a:p>
            <a:pPr lvl="1">
              <a:lnSpc>
                <a:spcPct val="90000"/>
              </a:lnSpc>
            </a:pPr>
            <a:r>
              <a:rPr lang="en-US" sz="1400" dirty="0"/>
              <a:t>Research is all about power and sometimes creating inequalities where a placid consensus may have existed before. </a:t>
            </a:r>
          </a:p>
          <a:p>
            <a:pPr lvl="1">
              <a:lnSpc>
                <a:spcPct val="90000"/>
              </a:lnSpc>
            </a:pPr>
            <a:r>
              <a:rPr lang="en-US" sz="1400" dirty="0"/>
              <a:t>Somebody, usually your subjects, is going to be harmed, either psychologically, socially, physically, or economically. </a:t>
            </a:r>
          </a:p>
          <a:p>
            <a:pPr lvl="1">
              <a:lnSpc>
                <a:spcPct val="90000"/>
              </a:lnSpc>
            </a:pPr>
            <a:r>
              <a:rPr lang="en-US" sz="1400" dirty="0"/>
              <a:t>Their privacy is, and should be, invaded to get any useful information (why do research on the obvious, surface characteristics of people?), and this is psychological harm. </a:t>
            </a:r>
          </a:p>
          <a:p>
            <a:pPr lvl="1">
              <a:lnSpc>
                <a:spcPct val="90000"/>
              </a:lnSpc>
            </a:pPr>
            <a:r>
              <a:rPr lang="en-US" sz="1400" dirty="0"/>
              <a:t>Socially and physically, you're harming them by taking up their time with your silly research, and economically, you're exploiting them by not paying them for their contribution. </a:t>
            </a:r>
          </a:p>
          <a:p>
            <a:pPr lvl="1">
              <a:lnSpc>
                <a:spcPct val="90000"/>
              </a:lnSpc>
            </a:pPr>
            <a:r>
              <a:rPr lang="en-US" sz="1400" dirty="0"/>
              <a:t>You, the researcher, will go on and become famous writing a book about them, but they will always remain lowly research subjects. </a:t>
            </a:r>
          </a:p>
        </p:txBody>
      </p:sp>
    </p:spTree>
    <p:extLst>
      <p:ext uri="{BB962C8B-B14F-4D97-AF65-F5344CB8AC3E}">
        <p14:creationId xmlns:p14="http://schemas.microsoft.com/office/powerpoint/2010/main" val="31411484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GB" dirty="0"/>
              <a:t>Ethical Models</a:t>
            </a:r>
          </a:p>
        </p:txBody>
      </p:sp>
      <p:sp>
        <p:nvSpPr>
          <p:cNvPr id="12291" name="Rectangle 3"/>
          <p:cNvSpPr>
            <a:spLocks noGrp="1" noChangeArrowheads="1"/>
          </p:cNvSpPr>
          <p:nvPr>
            <p:ph type="body" idx="1"/>
          </p:nvPr>
        </p:nvSpPr>
        <p:spPr/>
        <p:txBody>
          <a:bodyPr/>
          <a:lstStyle/>
          <a:p>
            <a:pPr>
              <a:lnSpc>
                <a:spcPct val="80000"/>
              </a:lnSpc>
            </a:pPr>
            <a:r>
              <a:rPr lang="en-IE" sz="1600" b="1" dirty="0"/>
              <a:t>The Value-Free Model</a:t>
            </a:r>
            <a:r>
              <a:rPr lang="en-IE" sz="1600" dirty="0"/>
              <a:t> -- the idea here is that rigorous research will yield results that can be used for anyone's benefit, for good or evil, for better or worse, and that in the long run, good will win out over evil if researchers adhere to methodological rigor and consistency </a:t>
            </a:r>
          </a:p>
          <a:p>
            <a:pPr>
              <a:lnSpc>
                <a:spcPct val="80000"/>
              </a:lnSpc>
            </a:pPr>
            <a:r>
              <a:rPr lang="en-IE" sz="1600" b="1" dirty="0"/>
              <a:t>The Social Problems Model</a:t>
            </a:r>
            <a:r>
              <a:rPr lang="en-IE" sz="1600" dirty="0"/>
              <a:t> -- the idea here is that research is problem solving, all about understanding the world we live in a little better so that we can modify it toward some greater good </a:t>
            </a:r>
          </a:p>
          <a:p>
            <a:pPr>
              <a:lnSpc>
                <a:spcPct val="80000"/>
              </a:lnSpc>
            </a:pPr>
            <a:r>
              <a:rPr lang="en-IE" sz="1600" b="1" dirty="0"/>
              <a:t>The Marxist Model</a:t>
            </a:r>
            <a:r>
              <a:rPr lang="en-IE" sz="1600" dirty="0"/>
              <a:t> -- the idea here is that there are three kinds of research: trivial; that which aids the bourgeoisie (or haves); and Marxist research which aids the proletariat (the have-nots). </a:t>
            </a:r>
          </a:p>
          <a:p>
            <a:pPr>
              <a:lnSpc>
                <a:spcPct val="80000"/>
              </a:lnSpc>
            </a:pPr>
            <a:r>
              <a:rPr lang="en-IE" sz="1600" b="1" dirty="0"/>
              <a:t>The Vulnerable Populations Model</a:t>
            </a:r>
            <a:r>
              <a:rPr lang="en-IE" sz="1600" dirty="0"/>
              <a:t> -- the idea here is that research ought to be used to uplift or empower those social groups who lack power in society, especially by qualitative research which gives them a "voice" </a:t>
            </a:r>
          </a:p>
          <a:p>
            <a:pPr>
              <a:lnSpc>
                <a:spcPct val="80000"/>
              </a:lnSpc>
            </a:pPr>
            <a:r>
              <a:rPr lang="en-IE" sz="1600" b="1" dirty="0"/>
              <a:t>The Government Pawn Model</a:t>
            </a:r>
            <a:r>
              <a:rPr lang="en-IE" sz="1600" dirty="0"/>
              <a:t> -- the idea here is that research ought to be of use to government decision makers so that better public policy can be made  </a:t>
            </a:r>
          </a:p>
          <a:p>
            <a:pPr>
              <a:lnSpc>
                <a:spcPct val="80000"/>
              </a:lnSpc>
            </a:pPr>
            <a:r>
              <a:rPr lang="en-IE" sz="1600" b="1" dirty="0"/>
              <a:t>The Corporate Shill Model</a:t>
            </a:r>
            <a:r>
              <a:rPr lang="en-IE" sz="1600" dirty="0"/>
              <a:t> -- the idea here is that research should be used to promote the interests of wealthy, powerful individuals or corporations with researchers for sale in "think tanks" </a:t>
            </a:r>
          </a:p>
          <a:p>
            <a:pPr>
              <a:lnSpc>
                <a:spcPct val="80000"/>
              </a:lnSpc>
            </a:pPr>
            <a:r>
              <a:rPr lang="en-IE" sz="1600" dirty="0"/>
              <a:t>There's also probably a </a:t>
            </a:r>
            <a:r>
              <a:rPr lang="en-IE" sz="1600" b="1" dirty="0"/>
              <a:t>Self-Imposed Morality Model</a:t>
            </a:r>
            <a:r>
              <a:rPr lang="en-IE" sz="1600" dirty="0"/>
              <a:t> where the researcher simply refuses to cave in to any pressures or ideology, but I leave it to you in deciding if such a person gets much work. </a:t>
            </a:r>
            <a:endParaRPr lang="en-GB" sz="1600" dirty="0"/>
          </a:p>
        </p:txBody>
      </p:sp>
    </p:spTree>
    <p:extLst>
      <p:ext uri="{BB962C8B-B14F-4D97-AF65-F5344CB8AC3E}">
        <p14:creationId xmlns:p14="http://schemas.microsoft.com/office/powerpoint/2010/main" val="40369237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GB"/>
              <a:t>What research should be done?</a:t>
            </a:r>
          </a:p>
        </p:txBody>
      </p:sp>
      <p:sp>
        <p:nvSpPr>
          <p:cNvPr id="16387" name="Rectangle 3"/>
          <p:cNvSpPr>
            <a:spLocks noGrp="1" noChangeArrowheads="1"/>
          </p:cNvSpPr>
          <p:nvPr>
            <p:ph type="body" idx="1"/>
          </p:nvPr>
        </p:nvSpPr>
        <p:spPr/>
        <p:txBody>
          <a:bodyPr/>
          <a:lstStyle/>
          <a:p>
            <a:r>
              <a:rPr lang="en-GB"/>
              <a:t>Political Regulation</a:t>
            </a:r>
          </a:p>
          <a:p>
            <a:pPr lvl="1"/>
            <a:r>
              <a:rPr lang="en-GB"/>
              <a:t>Some research is not allowed (e.g. public opinion surveys in many countries)</a:t>
            </a:r>
          </a:p>
          <a:p>
            <a:pPr lvl="1"/>
            <a:r>
              <a:rPr lang="en-GB"/>
              <a:t>Some research is contracted to do national security work under the guise of academic research (e.g. CIA, NSA)</a:t>
            </a:r>
          </a:p>
          <a:p>
            <a:r>
              <a:rPr lang="en-GB"/>
              <a:t>Economic Regulation</a:t>
            </a:r>
          </a:p>
          <a:p>
            <a:pPr lvl="1"/>
            <a:r>
              <a:rPr lang="en-GB"/>
              <a:t>Who sponsors your research?</a:t>
            </a:r>
          </a:p>
          <a:p>
            <a:pPr lvl="1"/>
            <a:r>
              <a:rPr lang="en-GB"/>
              <a:t>Which agenda does your sponsor have?</a:t>
            </a:r>
          </a:p>
          <a:p>
            <a:pPr lvl="1"/>
            <a:r>
              <a:rPr lang="en-GB"/>
              <a:t>What is the impact of your sponsor?</a:t>
            </a:r>
          </a:p>
        </p:txBody>
      </p:sp>
    </p:spTree>
    <p:extLst>
      <p:ext uri="{BB962C8B-B14F-4D97-AF65-F5344CB8AC3E}">
        <p14:creationId xmlns:p14="http://schemas.microsoft.com/office/powerpoint/2010/main" val="17273015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GB" sz="2400"/>
              <a:t>How should research be conducted?</a:t>
            </a:r>
          </a:p>
        </p:txBody>
      </p:sp>
      <p:sp>
        <p:nvSpPr>
          <p:cNvPr id="13315" name="Rectangle 3"/>
          <p:cNvSpPr>
            <a:spLocks noGrp="1" noChangeArrowheads="1"/>
          </p:cNvSpPr>
          <p:nvPr>
            <p:ph type="body" idx="1"/>
          </p:nvPr>
        </p:nvSpPr>
        <p:spPr/>
        <p:txBody>
          <a:bodyPr/>
          <a:lstStyle/>
          <a:p>
            <a:pPr>
              <a:lnSpc>
                <a:spcPct val="90000"/>
              </a:lnSpc>
            </a:pPr>
            <a:r>
              <a:rPr lang="en-GB" sz="1600" b="1" dirty="0"/>
              <a:t>Nuremberg Code</a:t>
            </a:r>
          </a:p>
          <a:p>
            <a:pPr lvl="1">
              <a:lnSpc>
                <a:spcPct val="90000"/>
              </a:lnSpc>
            </a:pPr>
            <a:r>
              <a:rPr lang="en-US" sz="1600" dirty="0"/>
              <a:t>List of rules established by a military tribunal on Nazi war crimes during World War II.</a:t>
            </a:r>
          </a:p>
          <a:p>
            <a:pPr lvl="1">
              <a:lnSpc>
                <a:spcPct val="90000"/>
              </a:lnSpc>
            </a:pPr>
            <a:r>
              <a:rPr lang="en-US" sz="1600" dirty="0"/>
              <a:t>Principles Include:</a:t>
            </a:r>
            <a:endParaRPr lang="en-IE" sz="1600" dirty="0"/>
          </a:p>
          <a:p>
            <a:pPr lvl="2">
              <a:lnSpc>
                <a:spcPct val="90000"/>
              </a:lnSpc>
            </a:pPr>
            <a:r>
              <a:rPr lang="en-IE" sz="1600" dirty="0"/>
              <a:t>Voluntary consent</a:t>
            </a:r>
          </a:p>
          <a:p>
            <a:pPr lvl="2">
              <a:lnSpc>
                <a:spcPct val="90000"/>
              </a:lnSpc>
            </a:pPr>
            <a:r>
              <a:rPr lang="en-IE" sz="1600" dirty="0"/>
              <a:t>Avoidance of unnecessary suffering</a:t>
            </a:r>
          </a:p>
          <a:p>
            <a:pPr lvl="2">
              <a:lnSpc>
                <a:spcPct val="90000"/>
              </a:lnSpc>
            </a:pPr>
            <a:r>
              <a:rPr lang="en-IE" sz="1600" dirty="0"/>
              <a:t>Avoidance of accidental death or disability</a:t>
            </a:r>
          </a:p>
          <a:p>
            <a:pPr lvl="2">
              <a:lnSpc>
                <a:spcPct val="90000"/>
              </a:lnSpc>
            </a:pPr>
            <a:r>
              <a:rPr lang="en-IE" sz="1600" dirty="0"/>
              <a:t>Termination of research if harm is likely</a:t>
            </a:r>
          </a:p>
          <a:p>
            <a:pPr lvl="2">
              <a:lnSpc>
                <a:spcPct val="90000"/>
              </a:lnSpc>
            </a:pPr>
            <a:r>
              <a:rPr lang="en-IE" sz="1600" dirty="0"/>
              <a:t>Experiments should be conducted by highly qualified people</a:t>
            </a:r>
          </a:p>
          <a:p>
            <a:pPr lvl="2">
              <a:lnSpc>
                <a:spcPct val="90000"/>
              </a:lnSpc>
            </a:pPr>
            <a:r>
              <a:rPr lang="en-IE" sz="1600" dirty="0"/>
              <a:t>Results should be for the good of society and unattainable by any other means</a:t>
            </a:r>
            <a:endParaRPr lang="en-US" sz="1600" dirty="0"/>
          </a:p>
          <a:p>
            <a:pPr>
              <a:lnSpc>
                <a:spcPct val="90000"/>
              </a:lnSpc>
            </a:pPr>
            <a:r>
              <a:rPr lang="en-US" sz="1600" dirty="0"/>
              <a:t>The Nuremberg Code was </a:t>
            </a:r>
            <a:r>
              <a:rPr lang="en-US" sz="1600" dirty="0" smtClean="0"/>
              <a:t>later followed </a:t>
            </a:r>
            <a:r>
              <a:rPr lang="en-US" sz="1600" dirty="0"/>
              <a:t>by</a:t>
            </a:r>
          </a:p>
          <a:p>
            <a:pPr lvl="1">
              <a:lnSpc>
                <a:spcPct val="90000"/>
              </a:lnSpc>
            </a:pPr>
            <a:r>
              <a:rPr lang="en-US" sz="1600" dirty="0"/>
              <a:t>the 1948 U.N. Declaration of Human Rights</a:t>
            </a:r>
          </a:p>
          <a:p>
            <a:pPr lvl="1">
              <a:lnSpc>
                <a:spcPct val="90000"/>
              </a:lnSpc>
            </a:pPr>
            <a:r>
              <a:rPr lang="en-US" sz="1600" dirty="0"/>
              <a:t>the 1964 Helsinki accord. </a:t>
            </a:r>
            <a:endParaRPr lang="en-GB" sz="1600" dirty="0"/>
          </a:p>
        </p:txBody>
      </p:sp>
    </p:spTree>
    <p:extLst>
      <p:ext uri="{BB962C8B-B14F-4D97-AF65-F5344CB8AC3E}">
        <p14:creationId xmlns:p14="http://schemas.microsoft.com/office/powerpoint/2010/main" val="107425286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GB"/>
              <a:t>Common recent guidelines</a:t>
            </a:r>
          </a:p>
        </p:txBody>
      </p:sp>
      <p:sp>
        <p:nvSpPr>
          <p:cNvPr id="14339" name="Rectangle 3"/>
          <p:cNvSpPr>
            <a:spLocks noGrp="1" noChangeArrowheads="1"/>
          </p:cNvSpPr>
          <p:nvPr>
            <p:ph type="body" idx="1"/>
          </p:nvPr>
        </p:nvSpPr>
        <p:spPr/>
        <p:txBody>
          <a:bodyPr/>
          <a:lstStyle/>
          <a:p>
            <a:pPr>
              <a:lnSpc>
                <a:spcPct val="90000"/>
              </a:lnSpc>
            </a:pPr>
            <a:r>
              <a:rPr lang="en-IE" sz="1600"/>
              <a:t>Subjects should be given a </a:t>
            </a:r>
            <a:r>
              <a:rPr lang="en-IE" sz="1600" i="1"/>
              <a:t>fair explanation</a:t>
            </a:r>
            <a:r>
              <a:rPr lang="en-IE" sz="1600"/>
              <a:t> of the purpose and procedures of the research</a:t>
            </a:r>
          </a:p>
          <a:p>
            <a:pPr>
              <a:lnSpc>
                <a:spcPct val="90000"/>
              </a:lnSpc>
            </a:pPr>
            <a:r>
              <a:rPr lang="en-IE" sz="1600"/>
              <a:t>Subjects should be given a description of any reasonable </a:t>
            </a:r>
            <a:r>
              <a:rPr lang="en-IE" sz="1600" i="1"/>
              <a:t>risks or discomforts</a:t>
            </a:r>
            <a:r>
              <a:rPr lang="en-IE" sz="1600"/>
              <a:t> expected</a:t>
            </a:r>
          </a:p>
          <a:p>
            <a:pPr>
              <a:lnSpc>
                <a:spcPct val="90000"/>
              </a:lnSpc>
            </a:pPr>
            <a:r>
              <a:rPr lang="en-IE" sz="1600"/>
              <a:t>Subjects should be told of any </a:t>
            </a:r>
            <a:r>
              <a:rPr lang="en-IE" sz="1600" i="1"/>
              <a:t>possible benefits</a:t>
            </a:r>
            <a:r>
              <a:rPr lang="en-IE" sz="1600"/>
              <a:t> to be obtained by participating</a:t>
            </a:r>
          </a:p>
          <a:p>
            <a:pPr>
              <a:lnSpc>
                <a:spcPct val="90000"/>
              </a:lnSpc>
            </a:pPr>
            <a:r>
              <a:rPr lang="en-IE" sz="1600"/>
              <a:t>Researchers should disclose any </a:t>
            </a:r>
            <a:r>
              <a:rPr lang="en-IE" sz="1600" i="1"/>
              <a:t>alternative procedures</a:t>
            </a:r>
            <a:r>
              <a:rPr lang="en-IE" sz="1600"/>
              <a:t> that might be advantageous to the subject</a:t>
            </a:r>
          </a:p>
          <a:p>
            <a:pPr>
              <a:lnSpc>
                <a:spcPct val="90000"/>
              </a:lnSpc>
            </a:pPr>
            <a:r>
              <a:rPr lang="en-IE" sz="1600"/>
              <a:t>Researchers should offer to </a:t>
            </a:r>
            <a:r>
              <a:rPr lang="en-IE" sz="1600" i="1"/>
              <a:t>answer any questions</a:t>
            </a:r>
            <a:r>
              <a:rPr lang="en-IE" sz="1600"/>
              <a:t> subjects may have during the research</a:t>
            </a:r>
          </a:p>
          <a:p>
            <a:pPr>
              <a:lnSpc>
                <a:spcPct val="90000"/>
              </a:lnSpc>
            </a:pPr>
            <a:r>
              <a:rPr lang="en-IE" sz="1600"/>
              <a:t>Subjects should be told they are </a:t>
            </a:r>
            <a:r>
              <a:rPr lang="en-IE" sz="1600" i="1"/>
              <a:t>free to withdraw</a:t>
            </a:r>
            <a:r>
              <a:rPr lang="en-IE" sz="1600"/>
              <a:t> and discontinue participation at any time</a:t>
            </a:r>
            <a:endParaRPr lang="en-GB" sz="1600"/>
          </a:p>
        </p:txBody>
      </p:sp>
    </p:spTree>
    <p:extLst>
      <p:ext uri="{BB962C8B-B14F-4D97-AF65-F5344CB8AC3E}">
        <p14:creationId xmlns:p14="http://schemas.microsoft.com/office/powerpoint/2010/main" val="73173042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halmers-GU">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chemeClr val="tx1"/>
            </a:solidFill>
            <a:effectLst/>
            <a:latin typeface="Times" pitchFamily="6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Chalmers-GU.potx</Template>
  <TotalTime>182</TotalTime>
  <Words>1540</Words>
  <Application>Microsoft Macintosh PowerPoint</Application>
  <PresentationFormat>On-screen Show (4:3)</PresentationFormat>
  <Paragraphs>182</Paragraphs>
  <Slides>26</Slides>
  <Notes>0</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Chalmers-GU</vt:lpstr>
      <vt:lpstr>Ethics in research and studies</vt:lpstr>
      <vt:lpstr>Definitions</vt:lpstr>
      <vt:lpstr>Definitions (cont.)</vt:lpstr>
      <vt:lpstr>What is Ethics</vt:lpstr>
      <vt:lpstr>What research should be done?</vt:lpstr>
      <vt:lpstr>Ethical Models</vt:lpstr>
      <vt:lpstr>What research should be done?</vt:lpstr>
      <vt:lpstr>How should research be conducted?</vt:lpstr>
      <vt:lpstr>Common recent guidelines</vt:lpstr>
      <vt:lpstr>Common recent guidelines</vt:lpstr>
      <vt:lpstr>DAMP study (GU)</vt:lpstr>
      <vt:lpstr>Ethical Issues in Data Collection</vt:lpstr>
      <vt:lpstr>Anonymity</vt:lpstr>
      <vt:lpstr>Confidentiality</vt:lpstr>
      <vt:lpstr>Informed Consent</vt:lpstr>
      <vt:lpstr>Ethical Issues in Data Collection</vt:lpstr>
      <vt:lpstr>Vulnerable Populations</vt:lpstr>
      <vt:lpstr>Consent Form</vt:lpstr>
      <vt:lpstr>The Milgram experiment</vt:lpstr>
      <vt:lpstr>Fraud</vt:lpstr>
      <vt:lpstr>Fraud</vt:lpstr>
      <vt:lpstr>IEEE Code of Ethics</vt:lpstr>
      <vt:lpstr>Software Engineering Code of Ethics</vt:lpstr>
      <vt:lpstr>Question 1</vt:lpstr>
      <vt:lpstr>Question 2</vt:lpstr>
      <vt:lpstr>Question 3</vt:lpstr>
    </vt:vector>
  </TitlesOfParts>
  <Company>Chalmers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creator>ullare</dc:creator>
  <cp:lastModifiedBy>Richard Torkar</cp:lastModifiedBy>
  <cp:revision>36</cp:revision>
  <dcterms:created xsi:type="dcterms:W3CDTF">2010-11-02T13:42:29Z</dcterms:created>
  <dcterms:modified xsi:type="dcterms:W3CDTF">2015-09-28T12:11:18Z</dcterms:modified>
</cp:coreProperties>
</file>