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2" autoAdjust="0"/>
    <p:restoredTop sz="77868" autoAdjust="0"/>
  </p:normalViewPr>
  <p:slideViewPr>
    <p:cSldViewPr snapToGrid="0">
      <p:cViewPr varScale="1">
        <p:scale>
          <a:sx n="89" d="100"/>
          <a:sy n="89" d="100"/>
        </p:scale>
        <p:origin x="1677" y="33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1978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F45A2-1D2E-4A0A-9128-C046DD8DAFC1}" type="datetimeFigureOut">
              <a:rPr lang="sv-SE" smtClean="0"/>
              <a:t>2017-01-17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1AE25-F3E3-4F67-B81C-8FC0C73128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594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A6CF-D92C-4AD7-B42A-C22BCE01CA6F}" type="datetimeFigureOut">
              <a:rPr lang="sv-SE" smtClean="0"/>
              <a:t>2017-01-17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A8998-DE07-4AA6-A7EF-8B62CF3F6FA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27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06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if anyone is willing to step up and choose</a:t>
            </a:r>
            <a:r>
              <a:rPr lang="en-US" baseline="0" dirty="0" smtClean="0"/>
              <a:t> the first slots today. </a:t>
            </a:r>
          </a:p>
          <a:p>
            <a:endParaRPr lang="en-US" dirty="0" smtClean="0"/>
          </a:p>
          <a:p>
            <a:r>
              <a:rPr lang="en-US" dirty="0" smtClean="0"/>
              <a:t>Suggested conferences are good because usually a bit </a:t>
            </a:r>
            <a:r>
              <a:rPr lang="en-US" i="1" dirty="0" smtClean="0"/>
              <a:t>easier</a:t>
            </a:r>
            <a:r>
              <a:rPr lang="en-US" i="0" baseline="0" dirty="0" smtClean="0"/>
              <a:t> to get into that SIGGRAPH etc. 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Need to check with me that it’s not to little and </a:t>
            </a:r>
            <a:r>
              <a:rPr lang="en-US" i="1" baseline="0" dirty="0" smtClean="0"/>
              <a:t>not too much.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6332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working in pairs,</a:t>
            </a:r>
            <a:r>
              <a:rPr lang="en-US" baseline="0" dirty="0" smtClean="0"/>
              <a:t> both students have to talk ~15 minutes</a:t>
            </a:r>
            <a:endParaRPr lang="en-US" i="1" baseline="0" dirty="0" smtClean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2461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working in pairs,</a:t>
            </a:r>
            <a:r>
              <a:rPr lang="en-US" baseline="0" dirty="0" smtClean="0"/>
              <a:t> both students have to talk ~15 minutes</a:t>
            </a:r>
            <a:endParaRPr lang="en-US" i="1" baseline="0" dirty="0" smtClean="0"/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230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Ask them if everyone has access to the</a:t>
            </a:r>
            <a:r>
              <a:rPr lang="sv-SE" baseline="0" dirty="0" smtClean="0"/>
              <a:t> lab code. </a:t>
            </a:r>
          </a:p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A8998-DE07-4AA6-A7EF-8B62CF3F6FA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104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noFill/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0BECC-9253-49B9-B48B-4F329FF1A3F0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8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4DD8-F56E-43A8-9E83-0F8169FEAD48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384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EF1F-3EA4-4309-9D0D-2B5E91CA96AB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7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68400"/>
            <a:ext cx="9131300" cy="527896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17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914E-735F-4A5D-83E4-9A9756D1128A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222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9957"/>
            <a:ext cx="6172200" cy="5930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689957"/>
            <a:ext cx="6019799" cy="5930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A5EB7-323D-4009-BA06-39F378849CBF}" type="datetime1">
              <a:rPr lang="sv-SE" smtClean="0"/>
              <a:t>2017-01-17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0" y="689956"/>
            <a:ext cx="6172197" cy="939463"/>
          </a:xfrm>
          <a:solidFill>
            <a:schemeClr val="tx1">
              <a:alpha val="50000"/>
            </a:schemeClr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4"/>
          </p:nvPr>
        </p:nvSpPr>
        <p:spPr>
          <a:xfrm>
            <a:off x="6172197" y="689956"/>
            <a:ext cx="6019801" cy="939463"/>
          </a:xfrm>
          <a:solidFill>
            <a:schemeClr val="tx1">
              <a:alpha val="50000"/>
            </a:schemeClr>
          </a:solidFill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995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1C61-FF7A-4461-B460-9B478340D00F}" type="datetime1">
              <a:rPr lang="sv-SE" smtClean="0"/>
              <a:t>2017-01-17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781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4CB0E-4513-4F56-8807-65E57BC29C1C}" type="datetime1">
              <a:rPr lang="sv-SE" smtClean="0"/>
              <a:t>2017-01-17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213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184D0-66E3-489F-B3D9-3BA15A46E4DC}" type="datetime1">
              <a:rPr lang="sv-SE" smtClean="0"/>
              <a:t>2017-01-17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707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9BFC1-6B00-486E-89B5-35897C064A7D}" type="datetime1">
              <a:rPr lang="sv-SE" smtClean="0"/>
              <a:t>2017-01-17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077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C692-FCE6-4539-8A79-8E047DF25953}" type="datetime1">
              <a:rPr lang="sv-SE" smtClean="0"/>
              <a:t>2017-01-17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051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/>
          <a:srcRect t="-15206" b="24"/>
          <a:stretch/>
        </p:blipFill>
        <p:spPr>
          <a:xfrm rot="10800000">
            <a:off x="0" y="-1"/>
            <a:ext cx="12192000" cy="794187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620807"/>
            <a:ext cx="12192000" cy="237194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89956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0807"/>
            <a:ext cx="2447567" cy="2371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76C4711F-0CF0-41C2-8D70-60409A95BB4C}" type="datetime1">
              <a:rPr lang="sv-SE" smtClean="0"/>
              <a:t>2017-01-17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20807"/>
            <a:ext cx="4114800" cy="2371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r>
              <a:rPr lang="en-US" smtClean="0"/>
              <a:t>Advanced Computer Graphics, Erik Sintorn</a:t>
            </a:r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799" y="6620807"/>
            <a:ext cx="2743200" cy="2408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02A0D77-1070-4423-914C-38EE5C529A6C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9004" y="0"/>
            <a:ext cx="2882995" cy="69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811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chalmers.se/edu/year/2016/course/TDA361/Advanced%20Computer%20Graphic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esen.realtimerendering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Advanced Computer Graphics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Introduction</a:t>
            </a:r>
            <a:endParaRPr lang="sv-SE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Erik </a:t>
            </a:r>
            <a:r>
              <a:rPr lang="en-US" dirty="0" err="1" smtClean="0"/>
              <a:t>Sintorn</a:t>
            </a:r>
            <a:r>
              <a:rPr lang="en-US" dirty="0" smtClean="0"/>
              <a:t> – erik.sintorn@chalmers.se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4D322-A463-4EE3-82E2-9CF7F49B2A79}" type="datetime1">
              <a:rPr lang="sv-SE" smtClean="0"/>
              <a:t>2017-01-17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18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Requirements: </a:t>
            </a:r>
          </a:p>
          <a:p>
            <a:pPr lvl="1"/>
            <a:r>
              <a:rPr lang="en-US" dirty="0" smtClean="0"/>
              <a:t>You should have read TDA361 or similar. </a:t>
            </a:r>
          </a:p>
          <a:p>
            <a:pPr lvl="1"/>
            <a:r>
              <a:rPr lang="en-US" dirty="0" smtClean="0"/>
              <a:t>In this course we dive deeper into things we only touched upon in that course. </a:t>
            </a:r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All classes are at 15:15 on Tuesdays.</a:t>
            </a:r>
          </a:p>
          <a:p>
            <a:pPr lvl="1"/>
            <a:r>
              <a:rPr lang="en-US" dirty="0" smtClean="0"/>
              <a:t>Next class is in ES53, the next two in ES52, the rest are here in EL43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TimeEdit</a:t>
            </a:r>
            <a:r>
              <a:rPr lang="en-US" dirty="0" smtClean="0"/>
              <a:t> if you forget. 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19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Introduction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  <a:p>
            <a:pPr lvl="1"/>
            <a:r>
              <a:rPr lang="en-US" dirty="0"/>
              <a:t>Homepage: </a:t>
            </a:r>
            <a:r>
              <a:rPr lang="en-US" sz="1400" dirty="0">
                <a:hlinkClick r:id="rId2"/>
              </a:rPr>
              <a:t>http://www.cse.chalmers.se/edu/year/2016/course/TDA361/Advanced%20Computer%20Graphics/</a:t>
            </a:r>
            <a:endParaRPr lang="en-US" sz="1400" dirty="0"/>
          </a:p>
          <a:p>
            <a:pPr lvl="1"/>
            <a:r>
              <a:rPr lang="en-US" dirty="0"/>
              <a:t>80% attendance compulsory</a:t>
            </a:r>
          </a:p>
          <a:p>
            <a:pPr lvl="1"/>
            <a:r>
              <a:rPr lang="en-US" dirty="0"/>
              <a:t>Grades 3-5 (presentation F/P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Three </a:t>
            </a:r>
            <a:r>
              <a:rPr lang="en-US" dirty="0"/>
              <a:t>main components of course</a:t>
            </a:r>
          </a:p>
          <a:p>
            <a:pPr lvl="1"/>
            <a:r>
              <a:rPr lang="en-US" dirty="0"/>
              <a:t>Lectures</a:t>
            </a:r>
          </a:p>
          <a:p>
            <a:pPr lvl="1"/>
            <a:r>
              <a:rPr lang="en-US" dirty="0"/>
              <a:t>Student Presentations</a:t>
            </a:r>
          </a:p>
          <a:p>
            <a:pPr lvl="1"/>
            <a:r>
              <a:rPr lang="en-US" dirty="0"/>
              <a:t>Project</a:t>
            </a:r>
            <a:br>
              <a:rPr lang="en-US" dirty="0"/>
            </a:br>
            <a:endParaRPr lang="en-US" dirty="0"/>
          </a:p>
          <a:p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970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Week 1-5 I will give lectures where we dive deep into fundamental Computer Graphics subjects. </a:t>
            </a:r>
          </a:p>
          <a:p>
            <a:pPr lvl="1"/>
            <a:r>
              <a:rPr lang="en-US" dirty="0" smtClean="0"/>
              <a:t>Week 1 (today): Advanced Shading</a:t>
            </a:r>
          </a:p>
          <a:p>
            <a:pPr lvl="1"/>
            <a:r>
              <a:rPr lang="en-US" dirty="0" smtClean="0"/>
              <a:t>Week 2: Light Transport</a:t>
            </a:r>
          </a:p>
          <a:p>
            <a:pPr lvl="1"/>
            <a:r>
              <a:rPr lang="en-US" dirty="0" smtClean="0"/>
              <a:t>Week 3: GPU Architecture</a:t>
            </a:r>
          </a:p>
          <a:p>
            <a:pPr lvl="1"/>
            <a:r>
              <a:rPr lang="en-US" dirty="0" smtClean="0"/>
              <a:t>Week 4: Advanced Real-Time techniques</a:t>
            </a:r>
          </a:p>
          <a:p>
            <a:pPr lvl="1"/>
            <a:r>
              <a:rPr lang="en-US" dirty="0" smtClean="0"/>
              <a:t>Week 5: (guest lecturers)</a:t>
            </a:r>
          </a:p>
          <a:p>
            <a:r>
              <a:rPr lang="en-US" dirty="0" smtClean="0"/>
              <a:t> Lectures will be on (sometimes very) complicated subjects.</a:t>
            </a:r>
          </a:p>
          <a:p>
            <a:pPr lvl="1"/>
            <a:r>
              <a:rPr lang="en-US" dirty="0" smtClean="0"/>
              <a:t>Ask lots of questions!</a:t>
            </a:r>
          </a:p>
          <a:p>
            <a:pPr lvl="1"/>
            <a:r>
              <a:rPr lang="en-US" dirty="0" smtClean="0"/>
              <a:t>Let me know when you loose track!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3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Presentations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of you will give a presentation on a subject of your choice.</a:t>
            </a:r>
          </a:p>
          <a:p>
            <a:pPr lvl="1"/>
            <a:r>
              <a:rPr lang="en-US" dirty="0" smtClean="0"/>
              <a:t>Choose your slot early!</a:t>
            </a:r>
          </a:p>
          <a:p>
            <a:pPr lvl="1"/>
            <a:r>
              <a:rPr lang="en-US" dirty="0" smtClean="0"/>
              <a:t>Choose your subject before week 4.</a:t>
            </a:r>
          </a:p>
          <a:p>
            <a:r>
              <a:rPr lang="en-US" dirty="0" smtClean="0"/>
              <a:t>Present a technique described in a paper/article</a:t>
            </a:r>
          </a:p>
          <a:p>
            <a:pPr lvl="1"/>
            <a:r>
              <a:rPr lang="en-US" dirty="0" smtClean="0"/>
              <a:t>Good conferences to look at: I3D, EGSR, HPG</a:t>
            </a:r>
            <a:br>
              <a:rPr lang="en-US" dirty="0" smtClean="0"/>
            </a:br>
            <a:r>
              <a:rPr lang="en-US" dirty="0" smtClean="0"/>
              <a:t>Papers usually available from: </a:t>
            </a:r>
            <a:r>
              <a:rPr lang="en-US" sz="1800" dirty="0" smtClean="0">
                <a:hlinkClick r:id="rId3"/>
              </a:rPr>
              <a:t>http://kesen.realtimerendering.com/</a:t>
            </a:r>
            <a:endParaRPr lang="en-US" sz="1800" dirty="0" smtClean="0"/>
          </a:p>
          <a:p>
            <a:pPr lvl="1"/>
            <a:r>
              <a:rPr lang="en-US" dirty="0" smtClean="0"/>
              <a:t>Other articles (from </a:t>
            </a:r>
            <a:r>
              <a:rPr lang="en-US" dirty="0" err="1" smtClean="0"/>
              <a:t>interweb</a:t>
            </a:r>
            <a:r>
              <a:rPr lang="en-US" dirty="0" smtClean="0"/>
              <a:t>/books) also fine if they are clear and complete (no </a:t>
            </a:r>
            <a:r>
              <a:rPr lang="en-US" dirty="0" err="1" smtClean="0"/>
              <a:t>youtube</a:t>
            </a:r>
            <a:r>
              <a:rPr lang="en-US" dirty="0" smtClean="0"/>
              <a:t> tutorials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Choose something and </a:t>
            </a:r>
            <a:r>
              <a:rPr lang="en-US" i="1" dirty="0" smtClean="0"/>
              <a:t>check with me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619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Presentations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Presentations are 15 minutes + 30 minutes discussion.</a:t>
            </a:r>
          </a:p>
          <a:p>
            <a:pPr lvl="1"/>
            <a:r>
              <a:rPr lang="en-US" dirty="0" smtClean="0"/>
              <a:t>You may work in pairs and do 30 minute presentation.</a:t>
            </a:r>
          </a:p>
          <a:p>
            <a:pPr lvl="1"/>
            <a:r>
              <a:rPr lang="en-US" dirty="0" smtClean="0"/>
              <a:t>~ 2 presentations per lecture.</a:t>
            </a:r>
          </a:p>
          <a:p>
            <a:r>
              <a:rPr lang="en-US" i="1" dirty="0" smtClean="0"/>
              <a:t>Do</a:t>
            </a:r>
            <a:r>
              <a:rPr lang="en-US" dirty="0" smtClean="0"/>
              <a:t> aim for 15 minutes</a:t>
            </a:r>
          </a:p>
          <a:p>
            <a:pPr lvl="1"/>
            <a:r>
              <a:rPr lang="en-US" dirty="0" smtClean="0"/>
              <a:t>But if it turns out to be 14 or 18 that’s okay. </a:t>
            </a:r>
          </a:p>
          <a:p>
            <a:pPr lvl="1"/>
            <a:r>
              <a:rPr lang="en-US" dirty="0" smtClean="0"/>
              <a:t>An often reasonable rule of thumb is 1 minute per slide. </a:t>
            </a:r>
          </a:p>
          <a:p>
            <a:r>
              <a:rPr lang="en-US" dirty="0" smtClean="0"/>
              <a:t>Everyone will read the article before the seminar, and hand in a question to me before we start.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413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Presentations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Presentation outline: </a:t>
            </a:r>
          </a:p>
          <a:p>
            <a:pPr lvl="1"/>
            <a:r>
              <a:rPr lang="en-US" dirty="0" smtClean="0"/>
              <a:t>Describe the problem that is being solved</a:t>
            </a:r>
          </a:p>
          <a:p>
            <a:pPr lvl="2"/>
            <a:r>
              <a:rPr lang="en-US" dirty="0" smtClean="0"/>
              <a:t>First broadly</a:t>
            </a:r>
          </a:p>
          <a:p>
            <a:pPr lvl="2"/>
            <a:r>
              <a:rPr lang="en-US" dirty="0" smtClean="0"/>
              <a:t>Then the specific problem</a:t>
            </a:r>
          </a:p>
          <a:p>
            <a:pPr lvl="1"/>
            <a:r>
              <a:rPr lang="en-US" dirty="0" smtClean="0"/>
              <a:t>Describe how it is solved in the article</a:t>
            </a:r>
          </a:p>
          <a:p>
            <a:pPr lvl="2"/>
            <a:r>
              <a:rPr lang="en-US" dirty="0" smtClean="0"/>
              <a:t>Start with overview</a:t>
            </a:r>
          </a:p>
          <a:p>
            <a:pPr lvl="2"/>
            <a:r>
              <a:rPr lang="en-US" dirty="0" smtClean="0"/>
              <a:t>Then </a:t>
            </a:r>
            <a:r>
              <a:rPr lang="en-US" i="1" dirty="0" smtClean="0"/>
              <a:t>interesting</a:t>
            </a:r>
            <a:r>
              <a:rPr lang="en-US" dirty="0" smtClean="0"/>
              <a:t> details</a:t>
            </a:r>
          </a:p>
          <a:p>
            <a:pPr lvl="1"/>
            <a:r>
              <a:rPr lang="en-US" dirty="0" smtClean="0"/>
              <a:t>Show most important results</a:t>
            </a:r>
          </a:p>
          <a:p>
            <a:r>
              <a:rPr lang="en-US" dirty="0" smtClean="0"/>
              <a:t>The goal is that your fellow students shall </a:t>
            </a:r>
            <a:r>
              <a:rPr lang="en-US" i="1" dirty="0" smtClean="0"/>
              <a:t>understand</a:t>
            </a:r>
            <a:r>
              <a:rPr lang="en-US" dirty="0" smtClean="0"/>
              <a:t> the problem and solution (whether or not they understood the paper)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84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will also do a project, to be handed in at the end of the course.</a:t>
            </a:r>
          </a:p>
          <a:p>
            <a:pPr lvl="1"/>
            <a:r>
              <a:rPr lang="en-US" dirty="0" smtClean="0"/>
              <a:t>E.g., A small game, A </a:t>
            </a:r>
            <a:r>
              <a:rPr lang="en-US" dirty="0" err="1" smtClean="0"/>
              <a:t>raytracer</a:t>
            </a:r>
            <a:r>
              <a:rPr lang="en-US" dirty="0" smtClean="0"/>
              <a:t>, Real time indirect illumination of some kind, Sorting with CUDA…</a:t>
            </a:r>
          </a:p>
          <a:p>
            <a:pPr lvl="1"/>
            <a:r>
              <a:rPr lang="en-US" dirty="0" smtClean="0"/>
              <a:t>Check with me before you start.</a:t>
            </a:r>
          </a:p>
          <a:p>
            <a:r>
              <a:rPr lang="en-US" dirty="0" smtClean="0"/>
              <a:t>Homepage contains some suggestions of things you can do, and grading guidelines. </a:t>
            </a:r>
          </a:p>
          <a:p>
            <a:pPr lvl="1"/>
            <a:r>
              <a:rPr lang="en-US" dirty="0" smtClean="0"/>
              <a:t>The “points” on the homepage are not gospel, ask me if you want to be more certain about grade.</a:t>
            </a:r>
          </a:p>
          <a:p>
            <a:r>
              <a:rPr lang="en-US" dirty="0" smtClean="0"/>
              <a:t>You are encouraged to work in groups of N people.</a:t>
            </a:r>
          </a:p>
          <a:p>
            <a:pPr lvl="1"/>
            <a:r>
              <a:rPr lang="en-US" dirty="0" smtClean="0"/>
              <a:t>So you can create even cooler things. </a:t>
            </a:r>
          </a:p>
          <a:p>
            <a:pPr lvl="1"/>
            <a:r>
              <a:rPr lang="en-US" dirty="0" smtClean="0"/>
              <a:t>But points required for a grade scales linearly with N. </a:t>
            </a:r>
          </a:p>
          <a:p>
            <a:pPr lvl="1"/>
            <a:r>
              <a:rPr lang="en-US" dirty="0" smtClean="0"/>
              <a:t>You will report who did what for grading. </a:t>
            </a:r>
          </a:p>
          <a:p>
            <a:r>
              <a:rPr lang="en-US" dirty="0" smtClean="0"/>
              <a:t>Lab code from TDA361 is a good starting point.</a:t>
            </a:r>
            <a:br>
              <a:rPr lang="en-US" dirty="0" smtClean="0"/>
            </a:br>
            <a:r>
              <a:rPr lang="en-US" sz="1700" dirty="0" smtClean="0"/>
              <a:t>http</a:t>
            </a:r>
            <a:r>
              <a:rPr lang="en-US" sz="1700" dirty="0"/>
              <a:t>://www.cse.chalmers.se/edu/year/2016/course/TDA361/tutorials/start.html</a:t>
            </a:r>
            <a:endParaRPr lang="en-US" sz="17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0D5B-71AC-48DB-AA3A-1FEDF4B2AE0F}" type="datetime1">
              <a:rPr lang="sv-SE" smtClean="0"/>
              <a:t>2017-01-17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Advanced Computer Graphics, Erik Sintorn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A0D77-1070-4423-914C-38EE5C529A6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624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3552</TotalTime>
  <Words>633</Words>
  <Application>Microsoft Office PowerPoint</Application>
  <PresentationFormat>Widescreen</PresentationFormat>
  <Paragraphs>110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 Advanced Computer Graphics  Introduction</vt:lpstr>
      <vt:lpstr>Introduction</vt:lpstr>
      <vt:lpstr>Introduction</vt:lpstr>
      <vt:lpstr>Lectures</vt:lpstr>
      <vt:lpstr>Student Presentations</vt:lpstr>
      <vt:lpstr>Student Presentations</vt:lpstr>
      <vt:lpstr>Student Presentations</vt:lpstr>
      <vt:lpstr>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Sintorn</dc:creator>
  <cp:lastModifiedBy>Erik Sintorn</cp:lastModifiedBy>
  <cp:revision>203</cp:revision>
  <cp:lastPrinted>2016-02-04T13:07:26Z</cp:lastPrinted>
  <dcterms:created xsi:type="dcterms:W3CDTF">2015-01-23T09:28:10Z</dcterms:created>
  <dcterms:modified xsi:type="dcterms:W3CDTF">2017-01-17T12:47:45Z</dcterms:modified>
</cp:coreProperties>
</file>