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79"/>
  </p:notesMasterIdLst>
  <p:sldIdLst>
    <p:sldId id="256" r:id="rId2"/>
    <p:sldId id="258" r:id="rId3"/>
    <p:sldId id="259" r:id="rId4"/>
    <p:sldId id="345" r:id="rId5"/>
    <p:sldId id="260" r:id="rId6"/>
    <p:sldId id="265" r:id="rId7"/>
    <p:sldId id="320" r:id="rId8"/>
    <p:sldId id="321" r:id="rId9"/>
    <p:sldId id="322" r:id="rId10"/>
    <p:sldId id="323" r:id="rId11"/>
    <p:sldId id="268" r:id="rId12"/>
    <p:sldId id="324" r:id="rId13"/>
    <p:sldId id="325" r:id="rId14"/>
    <p:sldId id="336" r:id="rId15"/>
    <p:sldId id="326" r:id="rId16"/>
    <p:sldId id="272" r:id="rId17"/>
    <p:sldId id="274" r:id="rId18"/>
    <p:sldId id="363" r:id="rId19"/>
    <p:sldId id="340" r:id="rId20"/>
    <p:sldId id="341" r:id="rId21"/>
    <p:sldId id="342" r:id="rId22"/>
    <p:sldId id="343" r:id="rId23"/>
    <p:sldId id="346" r:id="rId24"/>
    <p:sldId id="347" r:id="rId25"/>
    <p:sldId id="350" r:id="rId26"/>
    <p:sldId id="349" r:id="rId27"/>
    <p:sldId id="351" r:id="rId28"/>
    <p:sldId id="353" r:id="rId29"/>
    <p:sldId id="352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283" r:id="rId39"/>
    <p:sldId id="284" r:id="rId40"/>
    <p:sldId id="280" r:id="rId41"/>
    <p:sldId id="285" r:id="rId42"/>
    <p:sldId id="286" r:id="rId43"/>
    <p:sldId id="287" r:id="rId44"/>
    <p:sldId id="288" r:id="rId45"/>
    <p:sldId id="279" r:id="rId46"/>
    <p:sldId id="281" r:id="rId47"/>
    <p:sldId id="282" r:id="rId48"/>
    <p:sldId id="309" r:id="rId49"/>
    <p:sldId id="318" r:id="rId50"/>
    <p:sldId id="289" r:id="rId51"/>
    <p:sldId id="362" r:id="rId52"/>
    <p:sldId id="290" r:id="rId53"/>
    <p:sldId id="291" r:id="rId54"/>
    <p:sldId id="292" r:id="rId55"/>
    <p:sldId id="293" r:id="rId56"/>
    <p:sldId id="294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5" r:id="rId68"/>
    <p:sldId id="306" r:id="rId69"/>
    <p:sldId id="307" r:id="rId70"/>
    <p:sldId id="310" r:id="rId71"/>
    <p:sldId id="311" r:id="rId72"/>
    <p:sldId id="312" r:id="rId73"/>
    <p:sldId id="313" r:id="rId74"/>
    <p:sldId id="314" r:id="rId75"/>
    <p:sldId id="315" r:id="rId76"/>
    <p:sldId id="316" r:id="rId77"/>
    <p:sldId id="317" r:id="rId78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2926D9-8DDD-454E-A79B-9A2A8407C32F}">
          <p14:sldIdLst>
            <p14:sldId id="256"/>
            <p14:sldId id="258"/>
          </p14:sldIdLst>
        </p14:section>
        <p14:section name="Motivation" id="{8843630F-F832-4679-B617-396CA2A1C290}">
          <p14:sldIdLst>
            <p14:sldId id="259"/>
            <p14:sldId id="345"/>
            <p14:sldId id="260"/>
          </p14:sldIdLst>
        </p14:section>
        <p14:section name="History Lesson" id="{37B36570-DB2A-4D03-8040-5ADBEEC733F9}">
          <p14:sldIdLst>
            <p14:sldId id="265"/>
            <p14:sldId id="320"/>
            <p14:sldId id="321"/>
            <p14:sldId id="322"/>
            <p14:sldId id="323"/>
            <p14:sldId id="268"/>
            <p14:sldId id="324"/>
            <p14:sldId id="325"/>
            <p14:sldId id="336"/>
            <p14:sldId id="326"/>
            <p14:sldId id="272"/>
          </p14:sldIdLst>
        </p14:section>
        <p14:section name="GPU Architecture" id="{508FB766-6C0C-4BDE-8C12-AAC96768CCC1}">
          <p14:sldIdLst>
            <p14:sldId id="274"/>
            <p14:sldId id="363"/>
            <p14:sldId id="340"/>
            <p14:sldId id="341"/>
            <p14:sldId id="342"/>
            <p14:sldId id="343"/>
            <p14:sldId id="346"/>
            <p14:sldId id="347"/>
            <p14:sldId id="350"/>
            <p14:sldId id="349"/>
            <p14:sldId id="351"/>
            <p14:sldId id="353"/>
            <p14:sldId id="352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</p14:sldIdLst>
        </p14:section>
        <p14:section name="Untitled Section" id="{32611621-661A-4624-8AB7-502F1F148A65}">
          <p14:sldIdLst>
            <p14:sldId id="283"/>
            <p14:sldId id="284"/>
            <p14:sldId id="280"/>
            <p14:sldId id="285"/>
            <p14:sldId id="286"/>
            <p14:sldId id="287"/>
            <p14:sldId id="288"/>
            <p14:sldId id="279"/>
            <p14:sldId id="281"/>
            <p14:sldId id="282"/>
            <p14:sldId id="309"/>
            <p14:sldId id="318"/>
            <p14:sldId id="289"/>
            <p14:sldId id="362"/>
          </p14:sldIdLst>
        </p14:section>
        <p14:section name="GPU Programming" id="{F9825F0E-127A-46A8-90DC-540DAD66E3F9}">
          <p14:sldIdLst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CC6600"/>
    <a:srgbClr val="FF6600"/>
    <a:srgbClr val="996633"/>
    <a:srgbClr val="DBFF25"/>
    <a:srgbClr val="FFFFFF"/>
    <a:srgbClr val="008000"/>
    <a:srgbClr val="000000"/>
    <a:srgbClr val="00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0" autoAdjust="0"/>
    <p:restoredTop sz="73257" autoAdjust="0"/>
  </p:normalViewPr>
  <p:slideViewPr>
    <p:cSldViewPr snapToGrid="0">
      <p:cViewPr varScale="1">
        <p:scale>
          <a:sx n="83" d="100"/>
          <a:sy n="83" d="100"/>
        </p:scale>
        <p:origin x="26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sv-SE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sv-SE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sv-SE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1691D972-6B04-48FE-B364-C70DF86C530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1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1323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1996 though, Id software started selling their next big hit,</a:t>
            </a:r>
            <a:r>
              <a:rPr lang="en-US" baseline="0" dirty="0" smtClean="0"/>
              <a:t> “Quake”, which </a:t>
            </a:r>
            <a:r>
              <a:rPr lang="en-US" i="1" baseline="0" dirty="0" smtClean="0"/>
              <a:t>is</a:t>
            </a:r>
            <a:r>
              <a:rPr lang="en-US" i="0" baseline="0" dirty="0" smtClean="0"/>
              <a:t> a proper 3d games, with textured triangles transformed and drawn to screen every frame.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This was another huge hit, and tons of true 3D games followed.  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2513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These games had the scene described by triangles, and each frame every triangle had to be: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Transformed into camera space (basically a matrix multiplication per vertex)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&lt;click&gt;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Rasterized (drawn onto each pixel that it covers)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The second part of this, rasterizing textured triangles, was extremely hard work for the CPUs of the day.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2917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led to the birth of the modern GPU. Although the first 3d graphics accelerators only took care of the rasterization. </a:t>
            </a:r>
          </a:p>
          <a:p>
            <a:r>
              <a:rPr lang="en-US" baseline="0" dirty="0" smtClean="0"/>
              <a:t>You fed them 2d points, and an image, and they drew a textured triangle onto screen.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1999, NVIDIA released the first 3d accelerator that also did the triangle transforms in hardware. Now you fed it 3d points and a matrix, and it drew the image for you!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6165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next huge step was in 2001, when </a:t>
            </a:r>
            <a:r>
              <a:rPr lang="en-US" dirty="0" err="1" smtClean="0"/>
              <a:t>nVidia</a:t>
            </a:r>
            <a:r>
              <a:rPr lang="en-US" dirty="0" smtClean="0"/>
              <a:t> released the GeForce</a:t>
            </a:r>
            <a:r>
              <a:rPr lang="en-US" baseline="0" dirty="0" smtClean="0"/>
              <a:t> 3 card. </a:t>
            </a:r>
          </a:p>
          <a:p>
            <a:r>
              <a:rPr lang="en-US" baseline="0" dirty="0" smtClean="0"/>
              <a:t>This card had “programmable shading”, which meant a lot more flexibility: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Pixel </a:t>
            </a:r>
            <a:r>
              <a:rPr lang="en-US" b="1" baseline="0" dirty="0" err="1" smtClean="0"/>
              <a:t>Shaders</a:t>
            </a:r>
            <a:r>
              <a:rPr lang="en-US" b="0" baseline="0" dirty="0" smtClean="0"/>
              <a:t>: Are little programs that the developer writes that calculate the color of a triangle for every pixel that it covers.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baseline="0" dirty="0" smtClean="0"/>
              <a:t>This allows for much more complex lighting calculations than were possible before.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Vertex </a:t>
            </a:r>
            <a:r>
              <a:rPr lang="en-US" b="1" baseline="0" dirty="0" err="1" smtClean="0"/>
              <a:t>Shaders</a:t>
            </a:r>
            <a:r>
              <a:rPr lang="en-US" b="1" baseline="0" dirty="0" smtClean="0"/>
              <a:t>: </a:t>
            </a:r>
            <a:r>
              <a:rPr lang="en-US" b="0" baseline="0" dirty="0" smtClean="0"/>
              <a:t>Are little programs that run for each triangle </a:t>
            </a:r>
            <a:r>
              <a:rPr lang="en-US" b="0" i="1" baseline="0" dirty="0" smtClean="0"/>
              <a:t>vertex</a:t>
            </a:r>
            <a:r>
              <a:rPr lang="en-US" b="0" i="0" baseline="0" dirty="0" smtClean="0"/>
              <a:t>. This allowed programmers to have control over the transformations, and made it possible to </a:t>
            </a:r>
            <a:r>
              <a:rPr lang="en-US" b="1" i="0" baseline="0" dirty="0" smtClean="0"/>
              <a:t>move animation to the </a:t>
            </a:r>
            <a:r>
              <a:rPr lang="en-US" b="1" i="0" baseline="0" dirty="0" err="1" smtClean="0"/>
              <a:t>gpu</a:t>
            </a:r>
            <a:r>
              <a:rPr lang="en-US" b="1" i="0" baseline="0" dirty="0" smtClean="0"/>
              <a:t>.</a:t>
            </a:r>
            <a:endParaRPr lang="en-US" b="0" i="0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endParaRPr lang="en-US" b="1" baseline="0" dirty="0" smtClean="0"/>
          </a:p>
          <a:p>
            <a:r>
              <a:rPr lang="en-US" baseline="0" dirty="0" smtClean="0"/>
              <a:t>This card was also used in the original Xbox, and all subsequent cards from all manufacturers included this functionality.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programs that could be run were still very limited though (no loops for example…). The pixel and vertex shading units were also different hardware units with different capabilities.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2162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in 2006, the actual hardware blocks of a GPU looked</a:t>
            </a:r>
            <a:r>
              <a:rPr lang="en-US" baseline="0" dirty="0" smtClean="0"/>
              <a:t> a lot like the “Graphics Pipeline” you are being </a:t>
            </a:r>
            <a:r>
              <a:rPr lang="en-US" baseline="0" dirty="0" err="1" smtClean="0"/>
              <a:t>tought</a:t>
            </a:r>
            <a:r>
              <a:rPr lang="en-US" baseline="0" dirty="0" smtClean="0"/>
              <a:t> in in middle school. </a:t>
            </a:r>
          </a:p>
          <a:p>
            <a:r>
              <a:rPr lang="en-US" baseline="0" dirty="0" smtClean="0"/>
              <a:t>[Go through the stages very quickly.]</a:t>
            </a:r>
          </a:p>
          <a:p>
            <a:r>
              <a:rPr lang="en-US" baseline="0" dirty="0" smtClean="0"/>
              <a:t>There was one big problem with this layout. Any suggestions?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[say load-balancing]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we only render a few, very large triangles, the fragment </a:t>
            </a:r>
            <a:r>
              <a:rPr lang="en-US" baseline="0" dirty="0" err="1" smtClean="0"/>
              <a:t>shaders</a:t>
            </a:r>
            <a:r>
              <a:rPr lang="en-US" baseline="0" dirty="0" smtClean="0"/>
              <a:t> will be </a:t>
            </a:r>
            <a:r>
              <a:rPr lang="en-US" baseline="0" dirty="0" err="1" smtClean="0"/>
              <a:t>superbusy</a:t>
            </a:r>
            <a:r>
              <a:rPr lang="en-US" baseline="0" dirty="0" smtClean="0"/>
              <a:t>, but the vertex </a:t>
            </a:r>
            <a:r>
              <a:rPr lang="en-US" baseline="0" dirty="0" err="1" smtClean="0"/>
              <a:t>shaders</a:t>
            </a:r>
            <a:r>
              <a:rPr lang="en-US" baseline="0" dirty="0" smtClean="0"/>
              <a:t> will be idle.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we render thousands of very small triangles, the fragment </a:t>
            </a:r>
            <a:r>
              <a:rPr lang="en-US" baseline="0" dirty="0" err="1" smtClean="0"/>
              <a:t>shaders</a:t>
            </a:r>
            <a:r>
              <a:rPr lang="en-US" baseline="0" dirty="0" smtClean="0"/>
              <a:t> will idle.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389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evolved quickly though and in 2007 (the year I started my </a:t>
            </a:r>
            <a:r>
              <a:rPr lang="en-US" dirty="0" err="1" smtClean="0"/>
              <a:t>Ph.D</a:t>
            </a:r>
            <a:r>
              <a:rPr lang="en-US" dirty="0" smtClean="0"/>
              <a:t> studies) the GeForce 8800 GT was released. </a:t>
            </a:r>
          </a:p>
          <a:p>
            <a:r>
              <a:rPr lang="en-US" dirty="0" smtClean="0"/>
              <a:t>This card looked </a:t>
            </a:r>
            <a:r>
              <a:rPr lang="en-US" i="1" dirty="0" smtClean="0"/>
              <a:t>very</a:t>
            </a:r>
            <a:r>
              <a:rPr lang="en-US" i="0" baseline="0" dirty="0" smtClean="0"/>
              <a:t> much like all modern GPUs do today. </a:t>
            </a:r>
          </a:p>
          <a:p>
            <a:r>
              <a:rPr lang="en-US" i="0" baseline="0" dirty="0" smtClean="0"/>
              <a:t>The separate shading units were replaced by a bunch of Streaming Multiprocessors, each containing 16 tiny little cores (ALU:s), some texture units and an L1 cache. </a:t>
            </a:r>
          </a:p>
          <a:p>
            <a:r>
              <a:rPr lang="en-US" i="0" baseline="0" dirty="0" smtClean="0"/>
              <a:t>Fragment and Vertex shading was scheduled onto these SMs as needed.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At the same time, </a:t>
            </a:r>
            <a:r>
              <a:rPr lang="en-US" i="0" baseline="0" dirty="0" err="1" smtClean="0"/>
              <a:t>nvidia</a:t>
            </a:r>
            <a:r>
              <a:rPr lang="en-US" i="0" baseline="0" dirty="0" smtClean="0"/>
              <a:t> released CUDA. A c-like programming language that allows you to program these things for other things than graphics. </a:t>
            </a:r>
          </a:p>
          <a:p>
            <a:r>
              <a:rPr lang="en-US" i="0" baseline="0" dirty="0" smtClean="0"/>
              <a:t>Researchers had been doing non-graphics stuff on GPUs for some time, by abusing the OpenGL or DirectX </a:t>
            </a:r>
            <a:r>
              <a:rPr lang="en-US" i="0" baseline="0" dirty="0" err="1" smtClean="0"/>
              <a:t>apis</a:t>
            </a:r>
            <a:r>
              <a:rPr lang="en-US" i="0" baseline="0" dirty="0" smtClean="0"/>
              <a:t>, but now it was suddenly much easier for a non graphics nerd to make use of the computing power in these chips.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&lt;click&gt;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Looking at this graph, again, you can see that there was already a huge gap in the theoretical throughput between GPUs and CPUs.</a:t>
            </a:r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826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So, next we are going to look at a modern GPU in a bit more detail but it’s basically the same machine, just scaled up many </a:t>
            </a:r>
            <a:r>
              <a:rPr lang="en-US" i="0" baseline="0" dirty="0" err="1" smtClean="0"/>
              <a:t>many</a:t>
            </a:r>
            <a:r>
              <a:rPr lang="en-US" i="0" baseline="0" dirty="0" smtClean="0"/>
              <a:t> times.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The most important thing that a GPU needs to be able to do (because gamers are still where all the money comes from) is to shade vertices and fragments. </a:t>
            </a:r>
          </a:p>
          <a:p>
            <a:endParaRPr lang="en-US" dirty="0" smtClean="0"/>
          </a:p>
          <a:p>
            <a:r>
              <a:rPr lang="en-US" dirty="0" smtClean="0"/>
              <a:t>That means that the most</a:t>
            </a:r>
            <a:r>
              <a:rPr lang="en-US" baseline="0" dirty="0" smtClean="0"/>
              <a:t> important workload has: 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Abundant data parallelism (need to do exactly the same thing for lots of different input triangles or fragments)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For each little program we need to do lots of ALU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Most data is touched only once</a:t>
            </a: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So that is what they are designed</a:t>
            </a:r>
            <a:r>
              <a:rPr lang="en-US" baseline="0" dirty="0" smtClean="0"/>
              <a:t> for, and that, as we will see, is what they do well.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392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we are going to talk about how</a:t>
            </a:r>
            <a:r>
              <a:rPr lang="en-US" baseline="0" dirty="0" smtClean="0"/>
              <a:t> these GPUs really work, and how they differ from CPUs.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86197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that finally brings us to discussing modern graphics hardware!</a:t>
            </a:r>
          </a:p>
          <a:p>
            <a:r>
              <a:rPr lang="en-US" dirty="0" smtClean="0"/>
              <a:t>Don’t read this slide.</a:t>
            </a:r>
          </a:p>
          <a:p>
            <a:r>
              <a:rPr lang="en-US" dirty="0" smtClean="0"/>
              <a:t>It shows the graphics pipeline, the way it’s actually divided into blocks</a:t>
            </a:r>
            <a:r>
              <a:rPr lang="en-US" baseline="0" dirty="0" smtClean="0"/>
              <a:t> in hardware, and I will go through it step by step.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DISCLAIMER: </a:t>
            </a:r>
          </a:p>
          <a:p>
            <a:r>
              <a:rPr lang="en-US" baseline="0" dirty="0" smtClean="0"/>
              <a:t>In this part of the lecture, we will go through stuff that is extremely complicated, which means that there are many things I will skip over, and many things I don’t really know. </a:t>
            </a:r>
          </a:p>
          <a:p>
            <a:r>
              <a:rPr lang="en-US" baseline="0" dirty="0" smtClean="0"/>
              <a:t>It is also a part which is kept very secret, which means it is hard to find information about much of this, and the information I </a:t>
            </a:r>
            <a:r>
              <a:rPr lang="en-US" i="1" baseline="0" dirty="0" smtClean="0"/>
              <a:t>have </a:t>
            </a:r>
            <a:r>
              <a:rPr lang="en-US" i="0" baseline="0" dirty="0" smtClean="0"/>
              <a:t>found contains some guesswork.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689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the host has finished reading all your OpenGL stuff and you finally submit a </a:t>
            </a:r>
            <a:r>
              <a:rPr lang="en-US" baseline="0" dirty="0" err="1" smtClean="0"/>
              <a:t>drawcall</a:t>
            </a:r>
            <a:r>
              <a:rPr lang="en-US" baseline="0" dirty="0" smtClean="0"/>
              <a:t>, the input vertices in model space, and vertex indices, are available as a buffer object in Device Memory.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will be read, in order, by a HW block that does </a:t>
            </a:r>
            <a:r>
              <a:rPr lang="en-US" i="1" baseline="0" dirty="0" smtClean="0"/>
              <a:t>Input Assembly</a:t>
            </a:r>
            <a:r>
              <a:rPr lang="en-US" i="0" baseline="0" dirty="0" smtClean="0"/>
              <a:t>. &lt;click&gt;</a:t>
            </a:r>
          </a:p>
          <a:p>
            <a:endParaRPr lang="en-US" dirty="0" smtClean="0"/>
          </a:p>
          <a:p>
            <a:r>
              <a:rPr lang="en-US" dirty="0" smtClean="0"/>
              <a:t>[Read what it does]</a:t>
            </a:r>
          </a:p>
          <a:p>
            <a:endParaRPr lang="en-US" dirty="0" smtClean="0"/>
          </a:p>
          <a:p>
            <a:r>
              <a:rPr lang="en-US" dirty="0" smtClean="0"/>
              <a:t>&lt;click&gt;</a:t>
            </a:r>
          </a:p>
          <a:p>
            <a:endParaRPr lang="en-US" dirty="0" smtClean="0"/>
          </a:p>
          <a:p>
            <a:r>
              <a:rPr lang="en-US" dirty="0" smtClean="0"/>
              <a:t>This produces 32 inputs for our vertex </a:t>
            </a:r>
            <a:r>
              <a:rPr lang="en-US" dirty="0" err="1" smtClean="0"/>
              <a:t>shader</a:t>
            </a:r>
            <a:r>
              <a:rPr lang="en-US" dirty="0" smtClean="0"/>
              <a:t>. These inputs are sent along</a:t>
            </a:r>
            <a:r>
              <a:rPr lang="en-US" baseline="0" dirty="0" smtClean="0"/>
              <a:t> to one of many </a:t>
            </a:r>
            <a:r>
              <a:rPr lang="en-US" i="1" baseline="0" dirty="0" smtClean="0"/>
              <a:t>Multi Processors. </a:t>
            </a:r>
            <a:r>
              <a:rPr lang="en-US" dirty="0" smtClean="0"/>
              <a:t>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791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13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have all written vertex </a:t>
            </a:r>
            <a:r>
              <a:rPr lang="en-US" baseline="0" dirty="0" err="1" smtClean="0"/>
              <a:t>shaders</a:t>
            </a:r>
            <a:r>
              <a:rPr lang="en-US" baseline="0" dirty="0" smtClean="0"/>
              <a:t>. They are little programs that take an input vertex and transform it into view space and then projects it. 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The output of the 32 vertex </a:t>
            </a:r>
            <a:r>
              <a:rPr lang="en-US" baseline="0" dirty="0" err="1" smtClean="0"/>
              <a:t>shaders</a:t>
            </a:r>
            <a:r>
              <a:rPr lang="en-US" baseline="0" dirty="0" smtClean="0"/>
              <a:t> is sent out of the multiprocessor and written into some buffer (probably in device memory). 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We also update the vertex cache in the input assembler, so it doesn’t have to </a:t>
            </a:r>
            <a:r>
              <a:rPr lang="en-US" baseline="0" dirty="0" err="1" smtClean="0"/>
              <a:t>reshade</a:t>
            </a:r>
            <a:r>
              <a:rPr lang="en-US" baseline="0" dirty="0" smtClean="0"/>
              <a:t> the same vertex again, if it is used by the next few triangles (it probably is).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179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there are “shaded” vertices in the buffer, the Primitive Assembly begins. </a:t>
            </a:r>
          </a:p>
          <a:p>
            <a:endParaRPr lang="en-US" dirty="0" smtClean="0"/>
          </a:p>
          <a:p>
            <a:r>
              <a:rPr lang="en-US" dirty="0" smtClean="0"/>
              <a:t>This HW block will pick (if we are rendering triangles) three vertices and wants to start</a:t>
            </a:r>
            <a:r>
              <a:rPr lang="en-US" baseline="0" dirty="0" smtClean="0"/>
              <a:t> the process of generating a triangle.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3488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the Primitive Assembly outputs three integer</a:t>
            </a:r>
            <a:r>
              <a:rPr lang="en-US" baseline="0" dirty="0" smtClean="0"/>
              <a:t> </a:t>
            </a:r>
            <a:r>
              <a:rPr lang="en-US" dirty="0" smtClean="0"/>
              <a:t>window coordinate vertices that make up one triangle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And sends them to the “Triangle Setup” block.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block does some preparation work for each triangle, that the rasterizer needs. </a:t>
            </a:r>
          </a:p>
          <a:p>
            <a:r>
              <a:rPr lang="en-US" baseline="0" dirty="0" smtClean="0"/>
              <a:t>It calculates, the “edge equation” for each edge (I will tell you why soon)</a:t>
            </a:r>
          </a:p>
          <a:p>
            <a:r>
              <a:rPr lang="en-US" baseline="0" dirty="0" smtClean="0"/>
              <a:t>It also calculates the values needed to later interpolate all the per fragment varying values. </a:t>
            </a:r>
          </a:p>
          <a:p>
            <a:r>
              <a:rPr lang="en-US" baseline="0" dirty="0" smtClean="0"/>
              <a:t>And it calculates some other stuff that have to do with fast parallel rasterization which I don’t have time to explain. See </a:t>
            </a:r>
            <a:r>
              <a:rPr lang="en-US" baseline="0" dirty="0" err="1" smtClean="0"/>
              <a:t>Ryg’s</a:t>
            </a:r>
            <a:r>
              <a:rPr lang="en-US" baseline="0" dirty="0" smtClean="0"/>
              <a:t> blog. </a:t>
            </a:r>
          </a:p>
          <a:p>
            <a:endParaRPr lang="en-US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592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it outputs all of this data, per triangle,</a:t>
            </a:r>
            <a:r>
              <a:rPr lang="en-US" baseline="0" dirty="0" smtClean="0"/>
              <a:t> to the 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Rasterizer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job of the rasterizer is to generate one </a:t>
            </a:r>
            <a:r>
              <a:rPr lang="en-US" i="1" baseline="0" dirty="0" smtClean="0"/>
              <a:t>fragment</a:t>
            </a:r>
            <a:r>
              <a:rPr lang="en-US" i="0" baseline="0" dirty="0" smtClean="0"/>
              <a:t> per pixel that the triangle covers.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Is anyone in here old or nerdy enough to have written a rasterizer themselves in software?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Good, because </a:t>
            </a:r>
            <a:r>
              <a:rPr lang="en-US" i="1" baseline="0" dirty="0" smtClean="0"/>
              <a:t>all</a:t>
            </a:r>
            <a:r>
              <a:rPr lang="en-US" i="0" baseline="0" dirty="0" smtClean="0"/>
              <a:t> the “best practices” of how to write a rasterizer on a CPU are more or less useless in hardware.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The basic idea is quite simple: </a:t>
            </a:r>
          </a:p>
          <a:p>
            <a:endParaRPr lang="en-US" i="0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2160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 to generate a fragment for each pixel that is </a:t>
            </a:r>
            <a:r>
              <a:rPr lang="en-US" i="1" dirty="0" smtClean="0"/>
              <a:t>inside</a:t>
            </a:r>
            <a:r>
              <a:rPr lang="en-US" i="0" baseline="0" dirty="0" smtClean="0"/>
              <a:t> the triangle.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713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could start by looping over all the samples that are covered by the </a:t>
            </a:r>
            <a:r>
              <a:rPr lang="en-US" i="1" dirty="0" smtClean="0"/>
              <a:t>bounding box</a:t>
            </a:r>
            <a:r>
              <a:rPr lang="en-US" i="0" dirty="0" smtClean="0"/>
              <a:t> of the triangle.</a:t>
            </a:r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381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for each sample, we plug it into the edge equation of the first edge, to get the </a:t>
            </a:r>
            <a:r>
              <a:rPr lang="en-US" i="1" dirty="0" smtClean="0"/>
              <a:t>signed distance</a:t>
            </a:r>
            <a:r>
              <a:rPr lang="en-US" i="0" dirty="0" smtClean="0"/>
              <a:t> to the edge. If the distance is positive, the sample is outside. </a:t>
            </a:r>
          </a:p>
          <a:p>
            <a:endParaRPr lang="en-US" i="0" dirty="0" smtClean="0"/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563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 the same thing for the next edge</a:t>
            </a:r>
            <a:endParaRPr lang="en-US" i="0" dirty="0" smtClean="0"/>
          </a:p>
          <a:p>
            <a:endParaRPr lang="en-US" i="0" dirty="0" smtClean="0"/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4424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And the next</a:t>
            </a:r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9434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pixels that</a:t>
            </a:r>
            <a:r>
              <a:rPr lang="en-US" baseline="0" dirty="0" smtClean="0"/>
              <a:t> lie inside </a:t>
            </a:r>
            <a:r>
              <a:rPr lang="en-US" i="1" baseline="0" dirty="0" smtClean="0"/>
              <a:t>all three</a:t>
            </a:r>
            <a:r>
              <a:rPr lang="en-US" i="0" baseline="0" dirty="0" smtClean="0"/>
              <a:t> edges are the ones we want to create fragments for.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We can do this in a parallel fashion that is really very efficient, but for large triangles we would still have to do very many tests. </a:t>
            </a:r>
          </a:p>
          <a:p>
            <a:endParaRPr lang="en-US" i="0" baseline="0" dirty="0" smtClean="0"/>
          </a:p>
          <a:p>
            <a:endParaRPr lang="en-US" i="0" dirty="0" smtClean="0"/>
          </a:p>
          <a:p>
            <a:endParaRPr lang="en-US" i="0" dirty="0" smtClean="0"/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734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let’s</a:t>
            </a:r>
            <a:r>
              <a:rPr lang="en-US" baseline="0" dirty="0" smtClean="0"/>
              <a:t> start with some motivation. Why would you care about how the graphics hardware works?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87696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in reality, the rasterizer first does a </a:t>
            </a:r>
            <a:r>
              <a:rPr lang="en-US" i="1" dirty="0" smtClean="0"/>
              <a:t>coarse</a:t>
            </a:r>
            <a:r>
              <a:rPr lang="en-US" i="0" dirty="0" smtClean="0"/>
              <a:t> rasterization, working on blocks of 8x8 pixels. </a:t>
            </a:r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en-US" i="0" dirty="0" smtClean="0"/>
          </a:p>
          <a:p>
            <a:endParaRPr lang="en-US" i="0" dirty="0" smtClean="0"/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322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Then, if it can decide that the whole block is outside any of</a:t>
            </a:r>
            <a:r>
              <a:rPr lang="en-US" baseline="0" dirty="0" smtClean="0"/>
              <a:t> the edges, it can ignore the fragments within. </a:t>
            </a:r>
            <a:endParaRPr lang="en-US" i="0" dirty="0" smtClean="0"/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en-US" i="0" dirty="0" smtClean="0"/>
          </a:p>
          <a:p>
            <a:endParaRPr lang="en-US" i="0" dirty="0" smtClean="0"/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8696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if it finds that</a:t>
            </a:r>
            <a:r>
              <a:rPr lang="en-US" baseline="0" dirty="0" smtClean="0"/>
              <a:t> the whole block is </a:t>
            </a:r>
            <a:r>
              <a:rPr lang="en-US" i="1" baseline="0" dirty="0" smtClean="0"/>
              <a:t>inside</a:t>
            </a:r>
            <a:r>
              <a:rPr lang="en-US" i="0" baseline="0" dirty="0" smtClean="0"/>
              <a:t> all edges, it can just immediately output all fragments.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This is called hierarchical rasterization. </a:t>
            </a:r>
            <a:endParaRPr lang="en-US" i="0" dirty="0" smtClean="0"/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en-US" i="0" dirty="0" smtClean="0"/>
          </a:p>
          <a:p>
            <a:endParaRPr lang="en-US" i="0" dirty="0" smtClean="0"/>
          </a:p>
          <a:p>
            <a:endParaRPr lang="en-US" i="0" baseline="0" dirty="0" smtClean="0"/>
          </a:p>
          <a:p>
            <a:endParaRPr lang="en-US" i="0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4835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[Skipping the fact that these are 2x2 quads on purpose here. Too much info.]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08186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Now it’s time for the multiprocessor to run these 32 fragment programs.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will talk about this in more detail later, but let’s just mention a few little things about the MP.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contains &lt;click&gt; a large number of ALUs and load/store units and stuff. These are the blocks that actually run every ASM command.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also contains &lt;click&gt; a big block of scheduling logic. This is because one MP can have many groups of 32 threads in flight at the same time. More about that later.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it has &lt;click&gt; a very small L1 cache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&lt;click&gt; a bunch of texture units.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does texture addressing and filtering have to have their own hardware? Why not just run that as code on the ALUs?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It’s a LOT of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Actually, more than you’d think because it has to do texture decompression.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It can be very efficiently pipelined.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8780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When the program is finished, it will output 32 shaded fragments</a:t>
            </a:r>
          </a:p>
          <a:p>
            <a:r>
              <a:rPr lang="en-US" baseline="0" dirty="0" smtClean="0"/>
              <a:t>These will now be tested against the z-buffer (and update the </a:t>
            </a:r>
            <a:r>
              <a:rPr lang="en-US" baseline="0" dirty="0" err="1" smtClean="0"/>
              <a:t>zbuffer</a:t>
            </a:r>
            <a:r>
              <a:rPr lang="en-US" baseline="0" dirty="0" smtClean="0"/>
              <a:t>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Wait what!? Why don’t we test the fragments until now? If they are culled, we didn’t need to do the shading at all!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</a:t>
            </a:r>
            <a:r>
              <a:rPr lang="en-US" baseline="0" dirty="0" err="1" smtClean="0"/>
              <a:t>shader</a:t>
            </a:r>
            <a:r>
              <a:rPr lang="en-US" baseline="0" dirty="0" smtClean="0"/>
              <a:t> may include discard commands or commands that modify the depth of the fragment.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If it doesn’t, we actually do try to cull it much earlier &lt;click&gt;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r>
              <a:rPr lang="en-US" baseline="0" dirty="0" smtClean="0"/>
              <a:t>In fact, the rasterizer has a little </a:t>
            </a:r>
            <a:r>
              <a:rPr lang="en-US" baseline="0" dirty="0" err="1" smtClean="0"/>
              <a:t>zbuffer</a:t>
            </a:r>
            <a:r>
              <a:rPr lang="en-US" baseline="0" dirty="0" smtClean="0"/>
              <a:t> of its own, which keeps track of, e.g., the lowest depth that has been written to any 8x8 block, so it can discard whole blocks in the coarse rasterization stage. &lt;click&gt;</a:t>
            </a:r>
          </a:p>
          <a:p>
            <a:r>
              <a:rPr lang="en-US" baseline="0" dirty="0" smtClean="0"/>
              <a:t>This is called the hierarchical z buffer.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22506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Finally, if the fragment wasn’t culled, it needs to be blended into the framebuffer.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we need to read the current color out of memory, do a simple blending operation on it, and write it back.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think about it, that sounds kind of horrible, since memory latency is very </a:t>
            </a:r>
            <a:r>
              <a:rPr lang="en-US" baseline="0" dirty="0" err="1" smtClean="0"/>
              <a:t>very</a:t>
            </a:r>
            <a:r>
              <a:rPr lang="en-US" baseline="0" dirty="0" smtClean="0"/>
              <a:t> slow!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is this block not </a:t>
            </a:r>
            <a:r>
              <a:rPr lang="en-US" i="1" baseline="0" dirty="0" smtClean="0"/>
              <a:t>always</a:t>
            </a:r>
            <a:r>
              <a:rPr lang="en-US" i="0" baseline="0" dirty="0" smtClean="0"/>
              <a:t> the bottleneck!?</a:t>
            </a:r>
          </a:p>
          <a:p>
            <a:endParaRPr lang="en-US" i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There is a cache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&lt;click&gt; The cache is </a:t>
            </a:r>
            <a:r>
              <a:rPr lang="en-US" i="0" baseline="0" dirty="0" err="1" smtClean="0"/>
              <a:t>prefetched</a:t>
            </a:r>
            <a:r>
              <a:rPr lang="en-US" i="0" baseline="0" dirty="0" smtClean="0"/>
              <a:t> </a:t>
            </a:r>
            <a:r>
              <a:rPr lang="en-US" i="0" baseline="0" dirty="0" err="1" smtClean="0"/>
              <a:t>efter</a:t>
            </a:r>
            <a:r>
              <a:rPr lang="en-US" i="0" baseline="0" dirty="0" smtClean="0"/>
              <a:t> early 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79765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here it is, the whole shebang.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This is an overview of the GK110 architecture, which we find in the GTX780 and Titan cards.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As you can see, it contains 15 separate cores (or SMXs as </a:t>
            </a:r>
            <a:r>
              <a:rPr lang="en-US" baseline="0" dirty="0" err="1" smtClean="0"/>
              <a:t>nvidia</a:t>
            </a:r>
            <a:r>
              <a:rPr lang="en-US" baseline="0" dirty="0" smtClean="0"/>
              <a:t> call them these days)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Each core contains 192 single precision ALUs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And 64 double precision ALUs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Each core can have 2048 active threads (30k total)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It has a 384 bit memory bus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The memory bandwidth is 336 Gb/s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There is a little 64kb L1 cache per core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And a 1.5MB L2 cache shared by all cores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56352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Let’s take a closer look at one of these cores.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Except for the SP and DP ALUs, we have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Special Function Units – That do square roots and sines and some integer bit tricks and stuff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Load/Store units that issue memory reads and writes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Threads on an </a:t>
            </a:r>
            <a:r>
              <a:rPr lang="en-US" baseline="0" dirty="0" err="1" smtClean="0"/>
              <a:t>nvidia</a:t>
            </a:r>
            <a:r>
              <a:rPr lang="en-US" baseline="0" dirty="0" smtClean="0"/>
              <a:t> GPU are executed in groups of 32, called a </a:t>
            </a:r>
            <a:r>
              <a:rPr lang="en-US" i="1" baseline="0" dirty="0" smtClean="0"/>
              <a:t>warp</a:t>
            </a:r>
            <a:r>
              <a:rPr lang="en-US" i="0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Two independent instructions from a warp can run simultaneously in one clock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And the scheduler can issue instructions from four warps at the same time, </a:t>
            </a:r>
            <a:br>
              <a:rPr lang="en-US" i="0" baseline="0" dirty="0" smtClean="0"/>
            </a:br>
            <a:r>
              <a:rPr lang="en-US" i="0" baseline="0" dirty="0" smtClean="0"/>
              <a:t>so if we have another warp that wants to run two independent SP FP operations, it can do that.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If we have another warp which wants to run two independent DP operations, it can do that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0" baseline="0" dirty="0" smtClean="0"/>
              <a:t>And if we have another warp that wants to run one load operation and one </a:t>
            </a:r>
            <a:r>
              <a:rPr lang="en-US" i="0" baseline="0" dirty="0" err="1" smtClean="0"/>
              <a:t>sqrt</a:t>
            </a:r>
            <a:r>
              <a:rPr lang="en-US" i="0" baseline="0" dirty="0" smtClean="0"/>
              <a:t>, it can do that.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i="0" baseline="0" dirty="0" smtClean="0"/>
              <a:t>Note that the scheduler cannot always find enough eligible warps to </a:t>
            </a:r>
            <a:r>
              <a:rPr lang="en-US" i="0" baseline="0" dirty="0" err="1" smtClean="0"/>
              <a:t>to</a:t>
            </a:r>
            <a:r>
              <a:rPr lang="en-US" i="0" baseline="0" dirty="0" smtClean="0"/>
              <a:t> actually fill the SMX during one clock, and then we will not get full performance.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i="0" baseline="0" dirty="0" smtClean="0"/>
              <a:t>This is why, even though we can only run four warps at a time, we really want to have 64 warps assigned to each SMX so that it has lots of instructions to choose from.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i="0" baseline="0" dirty="0" smtClean="0"/>
              <a:t>Even so, if the code does not have independent instructions, we can only use half the GPU.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i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0669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important thing to realize is that since 32 threads within a warp will run in lockstep, branching within a warp is very expensive. </a:t>
            </a:r>
          </a:p>
          <a:p>
            <a:endParaRPr lang="en-US" dirty="0" smtClean="0"/>
          </a:p>
          <a:p>
            <a:r>
              <a:rPr lang="en-US" dirty="0" smtClean="0"/>
              <a:t>If only half of the threads fulfill a requirement, the code within the if statement will be run, but the other threads will be masked out.</a:t>
            </a:r>
          </a:p>
          <a:p>
            <a:r>
              <a:rPr lang="en-US" dirty="0" smtClean="0"/>
              <a:t>&lt;click&gt;</a:t>
            </a:r>
          </a:p>
          <a:p>
            <a:r>
              <a:rPr lang="en-US" dirty="0" smtClean="0"/>
              <a:t>Then, the else statement will </a:t>
            </a:r>
            <a:r>
              <a:rPr lang="en-US" i="1" dirty="0" smtClean="0"/>
              <a:t>also</a:t>
            </a:r>
            <a:r>
              <a:rPr lang="en-US" i="0" dirty="0" smtClean="0"/>
              <a:t> be run, with the other threads masked out. </a:t>
            </a:r>
          </a:p>
          <a:p>
            <a:endParaRPr lang="en-US" i="0" dirty="0" smtClean="0"/>
          </a:p>
          <a:p>
            <a:r>
              <a:rPr lang="en-US" i="0" dirty="0" smtClean="0"/>
              <a:t>This</a:t>
            </a:r>
            <a:r>
              <a:rPr lang="en-US" i="0" baseline="0" dirty="0" smtClean="0"/>
              <a:t> can get really ugly if you don’t think about it, with potentially only one thread taking each branch.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Branching </a:t>
            </a:r>
            <a:r>
              <a:rPr lang="en-US" i="1" baseline="0" dirty="0" smtClean="0"/>
              <a:t>between </a:t>
            </a:r>
            <a:r>
              <a:rPr lang="en-US" i="0" baseline="0" dirty="0" smtClean="0"/>
              <a:t>warps is perfectly fine. </a:t>
            </a:r>
            <a:endParaRPr lang="en-US" i="1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901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Properly ask first.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When rendering a web page, there will be some clear limit to how fast is fast enough. If it takes 10ms</a:t>
            </a:r>
            <a:r>
              <a:rPr lang="en-US" baseline="0" dirty="0" smtClean="0"/>
              <a:t> to fetch and 10ms to transmit, there is no need to optimize rendering from 1ms to 1ns.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62894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Another thing that is peculiar</a:t>
            </a:r>
            <a:r>
              <a:rPr lang="en-US" baseline="0" dirty="0" smtClean="0"/>
              <a:t> to GPU architecture is the miniscule cache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smtClean="0"/>
              <a:t>This is partly </a:t>
            </a:r>
            <a:r>
              <a:rPr lang="sv-SE" baseline="0" dirty="0" smtClean="0"/>
              <a:t>to make more room for ALUs and registers, but also because much of graphics data is </a:t>
            </a:r>
            <a:r>
              <a:rPr lang="sv-SE" i="1" baseline="0" dirty="0" smtClean="0"/>
              <a:t>streaming </a:t>
            </a:r>
            <a:r>
              <a:rPr lang="sv-SE" i="0" baseline="0" dirty="0" smtClean="0"/>
              <a:t>(That is, it is read and written only once)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i="0" baseline="0" dirty="0" smtClean="0"/>
              <a:t>For streaming access, caching is simply a waste of energy and transistors, and can be directly harmful!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i="0" baseline="0" dirty="0" smtClean="0"/>
              <a:t>So this illustration should give you a sense of scale, nothing more.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i="0" baseline="0" dirty="0" smtClean="0"/>
              <a:t>We see that registers are much more prominent, and cache much less so.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i="0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i="0" baseline="0" dirty="0" smtClean="0"/>
              <a:t>In fact, the L1 cache is more or less useless. So how can we run anything fast?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26324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one of the major differences between a GPU and a CPU. </a:t>
            </a:r>
          </a:p>
          <a:p>
            <a:r>
              <a:rPr lang="en-US" dirty="0" smtClean="0"/>
              <a:t>Both machines need to overcome the fact that the processor is “much faster” than the memory, and the CPU</a:t>
            </a:r>
            <a:r>
              <a:rPr lang="en-US" baseline="0" dirty="0" smtClean="0"/>
              <a:t> mainly does this with caches, while the GPU uses what is called Latency Hiding.</a:t>
            </a:r>
            <a:endParaRPr lang="en-US" dirty="0" smtClean="0"/>
          </a:p>
          <a:p>
            <a:r>
              <a:rPr lang="en-US" dirty="0" smtClean="0"/>
              <a:t>Consider a piece of code like this: &lt;click&gt;</a:t>
            </a:r>
          </a:p>
          <a:p>
            <a:r>
              <a:rPr lang="en-US" dirty="0" smtClean="0"/>
              <a:t>&lt;click&gt;</a:t>
            </a:r>
          </a:p>
          <a:p>
            <a:r>
              <a:rPr lang="en-US" dirty="0" smtClean="0"/>
              <a:t>Memory</a:t>
            </a:r>
            <a:r>
              <a:rPr lang="en-US" baseline="0" dirty="0" smtClean="0"/>
              <a:t> fetches on cache misses are slow on all architectures, so the CPU will have to wait for memory for a while. </a:t>
            </a:r>
          </a:p>
          <a:p>
            <a:r>
              <a:rPr lang="en-US" baseline="0" dirty="0" smtClean="0"/>
              <a:t>But subsequent fetches will (hopefully) be in cache and so the CPU will spend most of its time doing useful computations.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GPU works like this: &lt;click&gt;</a:t>
            </a:r>
          </a:p>
          <a:p>
            <a:r>
              <a:rPr lang="en-US" dirty="0" smtClean="0"/>
              <a:t>Here,</a:t>
            </a:r>
            <a:r>
              <a:rPr lang="en-US" baseline="0" dirty="0" smtClean="0"/>
              <a:t> we don’t expect to hit any caches, so whenever a fetch is issued, the warp immediately yields and another warp will execute instead. </a:t>
            </a:r>
          </a:p>
          <a:p>
            <a:r>
              <a:rPr lang="en-US" baseline="0" dirty="0" smtClean="0"/>
              <a:t>When we run out of eligible warps, it is warp #1’s turn again, and hopefully the fetch has completed and he can compute. </a:t>
            </a:r>
          </a:p>
          <a:p>
            <a:r>
              <a:rPr lang="en-US" baseline="0" dirty="0" smtClean="0"/>
              <a:t>Then it is warp #2’s turn and he can compute, and so on. </a:t>
            </a:r>
          </a:p>
          <a:p>
            <a:r>
              <a:rPr lang="en-US" baseline="0" dirty="0" smtClean="0"/>
              <a:t>In this way, we can </a:t>
            </a:r>
            <a:r>
              <a:rPr lang="en-US" i="1" baseline="0" dirty="0" smtClean="0"/>
              <a:t>also </a:t>
            </a:r>
            <a:r>
              <a:rPr lang="en-US" i="0" baseline="0" dirty="0" smtClean="0"/>
              <a:t>keep the machine busy with important work most of the time.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69264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Therefore,</a:t>
            </a:r>
            <a:r>
              <a:rPr lang="en-US" baseline="0" dirty="0" smtClean="0"/>
              <a:t> it is important to </a:t>
            </a:r>
            <a:r>
              <a:rPr lang="en-US" i="1" baseline="0" dirty="0" smtClean="0"/>
              <a:t>have</a:t>
            </a:r>
            <a:r>
              <a:rPr lang="en-US" i="0" baseline="0" dirty="0" smtClean="0"/>
              <a:t> enough compute work to do between memory fetches. </a:t>
            </a:r>
          </a:p>
          <a:p>
            <a:r>
              <a:rPr lang="en-US" i="0" baseline="0" dirty="0" smtClean="0"/>
              <a:t>Otherwise we will be wasting time waiting for memory. </a:t>
            </a:r>
          </a:p>
          <a:p>
            <a:r>
              <a:rPr lang="en-US" i="0" baseline="0" dirty="0" smtClean="0"/>
              <a:t>This is a common cause of underutilizing the GPU.</a:t>
            </a:r>
            <a:endParaRPr lang="sv-SE" i="0" baseline="0" dirty="0" smtClean="0"/>
          </a:p>
          <a:p>
            <a:endParaRPr lang="en-US" i="0" baseline="0" dirty="0" smtClean="0"/>
          </a:p>
          <a:p>
            <a:r>
              <a:rPr lang="en-US" i="0" baseline="0" dirty="0" smtClean="0"/>
              <a:t>In practice, this means in GPU code, you almost </a:t>
            </a:r>
            <a:r>
              <a:rPr lang="en-US" i="1" baseline="0" dirty="0" smtClean="0"/>
              <a:t>never</a:t>
            </a:r>
            <a:r>
              <a:rPr lang="en-US" i="0" baseline="0" dirty="0" smtClean="0"/>
              <a:t> precompute little things and save them for later, because you probably don’t slow things down by just </a:t>
            </a:r>
            <a:r>
              <a:rPr lang="en-US" i="0" baseline="0" dirty="0" err="1" smtClean="0"/>
              <a:t>recomputing</a:t>
            </a:r>
            <a:r>
              <a:rPr lang="en-US" i="0" baseline="0" dirty="0" smtClean="0"/>
              <a:t> it. </a:t>
            </a:r>
            <a:endParaRPr lang="sv-SE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29456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Similarly, it’s important that we have enough active threads, or we won’t be able to hide enough latency.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94891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latency hiding to work, switching to another warp must be very fast.</a:t>
            </a:r>
          </a:p>
          <a:p>
            <a:r>
              <a:rPr lang="en-US" baseline="0" dirty="0" smtClean="0"/>
              <a:t>We obviously cannot do like the CPU and push all register contents to memory. </a:t>
            </a:r>
          </a:p>
          <a:p>
            <a:r>
              <a:rPr lang="en-US" baseline="0" dirty="0" smtClean="0"/>
              <a:t>Instead, we need to have a large enough register file that all threads can be live and ready to be launched.</a:t>
            </a:r>
          </a:p>
          <a:p>
            <a:r>
              <a:rPr lang="en-US" baseline="0" dirty="0" smtClean="0"/>
              <a:t>For the same reason, we should strive to use as few registers as possible (or at least below 32) per thread.</a:t>
            </a:r>
          </a:p>
          <a:p>
            <a:r>
              <a:rPr lang="en-US" dirty="0" smtClean="0"/>
              <a:t>That can be really difficult. </a:t>
            </a:r>
          </a:p>
          <a:p>
            <a:r>
              <a:rPr lang="en-US" dirty="0" smtClean="0"/>
              <a:t>If, for example, you want to traverse a tree you have to make sure that your stack takes no more than 32 words.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9558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very important to try to keep reads and writes in a warp to be nearby between threads. </a:t>
            </a:r>
          </a:p>
          <a:p>
            <a:r>
              <a:rPr lang="en-US" dirty="0" smtClean="0"/>
              <a:t>Reads and writes from the 32 threads will be coalesced into as few fetches/stores as possible. </a:t>
            </a:r>
          </a:p>
          <a:p>
            <a:r>
              <a:rPr lang="en-US" dirty="0" smtClean="0"/>
              <a:t>If they are very scattered and cannot be coalesced:</a:t>
            </a:r>
            <a:r>
              <a:rPr lang="en-US" baseline="0" dirty="0" smtClean="0"/>
              <a:t> &lt;click&gt;</a:t>
            </a:r>
          </a:p>
          <a:p>
            <a:r>
              <a:rPr lang="en-US" baseline="0" dirty="0" smtClean="0"/>
              <a:t>When warp#1 is active again, it only has the value for thread #1, so it has to issue another fetch. </a:t>
            </a:r>
          </a:p>
          <a:p>
            <a:r>
              <a:rPr lang="en-US" baseline="0" dirty="0" smtClean="0"/>
              <a:t>This can easily bring performance down severely as memory latency cannot be hidden.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34577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far, we have not mentioned the “shared memory” on the SMX. </a:t>
            </a:r>
          </a:p>
          <a:p>
            <a:endParaRPr lang="en-US" dirty="0" smtClean="0"/>
          </a:p>
          <a:p>
            <a:r>
              <a:rPr lang="en-US" dirty="0" smtClean="0"/>
              <a:t>Parts of the L1 cache can be sacrificed and be used as shared memory instead. </a:t>
            </a:r>
          </a:p>
          <a:p>
            <a:endParaRPr lang="en-US" dirty="0" smtClean="0"/>
          </a:p>
          <a:p>
            <a:r>
              <a:rPr lang="en-US" dirty="0" smtClean="0"/>
              <a:t>If each thread needs its own little part of shared,</a:t>
            </a:r>
            <a:r>
              <a:rPr lang="en-US" baseline="0" dirty="0" smtClean="0"/>
              <a:t> it’s not much (32 bytes per thread)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if a warp, or better yet a group of warps (called a “block”) can cooperate on the same data, it can be very useful.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17555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AU" dirty="0" smtClean="0"/>
              <a:t>Comparing the two architectures, we see that for each of the clever things a CPU</a:t>
            </a:r>
            <a:r>
              <a:rPr lang="en-AU" baseline="0" dirty="0" smtClean="0"/>
              <a:t> does, the GPU has the same answer.</a:t>
            </a:r>
          </a:p>
          <a:p>
            <a:pPr marL="171450" indent="-171450">
              <a:buFont typeface="Arial" charset="0"/>
              <a:buChar char="•"/>
            </a:pPr>
            <a:r>
              <a:rPr lang="en-AU" baseline="0" dirty="0" smtClean="0"/>
              <a:t>Large caches?</a:t>
            </a:r>
          </a:p>
          <a:p>
            <a:pPr marL="628650" lvl="1" indent="-171450">
              <a:buFont typeface="Arial" charset="0"/>
              <a:buChar char="•"/>
            </a:pPr>
            <a:r>
              <a:rPr lang="en-AU" baseline="0" dirty="0" smtClean="0"/>
              <a:t>More threads! The core idea is to work on another task, while one is waiting for a long latency memory operation. Then when the thread has its data, it can be scheduled again.</a:t>
            </a:r>
          </a:p>
          <a:p>
            <a:pPr marL="171450" indent="-171450">
              <a:buFont typeface="Arial" charset="0"/>
              <a:buChar char="•"/>
            </a:pPr>
            <a:r>
              <a:rPr lang="en-AU" baseline="0" dirty="0" smtClean="0"/>
              <a:t>Same for branch prediction, guessing at a result and executing a branch on the hope that it will be taken.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AU" baseline="0" dirty="0" smtClean="0"/>
              <a:t>On the GPU, just do something else until the result is available</a:t>
            </a:r>
          </a:p>
          <a:p>
            <a:pPr marL="171450" indent="-171450">
              <a:buFont typeface="Arial" charset="0"/>
              <a:buChar char="•"/>
            </a:pPr>
            <a:r>
              <a:rPr lang="en-AU" dirty="0" smtClean="0"/>
              <a:t>Instruction reordering, look ahead and find instructions</a:t>
            </a:r>
            <a:r>
              <a:rPr lang="en-AU" baseline="0" dirty="0" smtClean="0"/>
              <a:t> that can be done now, without messing stuff up.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AU" baseline="0" dirty="0" smtClean="0"/>
              <a:t>On the GPU, just run another warp.</a:t>
            </a:r>
            <a:br>
              <a:rPr lang="en-AU" baseline="0" dirty="0" smtClean="0"/>
            </a:br>
            <a:r>
              <a:rPr lang="en-AU" baseline="0" dirty="0" smtClean="0"/>
              <a:t>(but compiler will try to generate consecutive independent instructions)</a:t>
            </a:r>
          </a:p>
          <a:p>
            <a:pPr marL="171450" lvl="0" indent="-171450">
              <a:buFont typeface="Arial" charset="0"/>
              <a:buChar char="•"/>
            </a:pPr>
            <a:r>
              <a:rPr lang="en-AU" baseline="0" dirty="0" smtClean="0"/>
              <a:t>The CPU runs at higher clock speeds than the GPU</a:t>
            </a:r>
          </a:p>
          <a:p>
            <a:pPr marL="628650" lvl="1" indent="-171450">
              <a:buFont typeface="Arial" charset="0"/>
              <a:buChar char="•"/>
            </a:pPr>
            <a:r>
              <a:rPr lang="en-AU" baseline="0" dirty="0" smtClean="0"/>
              <a:t>On a CPU, doubling the clock speed would double the performance of many programs (if it didn’t burn).</a:t>
            </a:r>
          </a:p>
          <a:p>
            <a:pPr marL="628650" lvl="1" indent="-171450">
              <a:buFont typeface="Arial" charset="0"/>
              <a:buChar char="•"/>
            </a:pPr>
            <a:r>
              <a:rPr lang="en-AU" baseline="0" dirty="0" smtClean="0"/>
              <a:t>On the GPU only programs that are already utilizing the GPU perfectly would benefit much, and those programs are not common.</a:t>
            </a:r>
          </a:p>
          <a:p>
            <a:pPr marL="0" lvl="0" indent="0">
              <a:buFont typeface="Arial" charset="0"/>
              <a:buNone/>
            </a:pPr>
            <a:endParaRPr lang="en-AU" baseline="0" dirty="0" smtClean="0"/>
          </a:p>
          <a:p>
            <a:pPr marL="0" lvl="0" indent="0">
              <a:buFont typeface="Arial" charset="0"/>
              <a:buNone/>
            </a:pPr>
            <a:r>
              <a:rPr lang="en-AU" baseline="0" dirty="0" smtClean="0"/>
              <a:t>So, we have two completely different machines, with different ways of hiding memory latency. </a:t>
            </a:r>
          </a:p>
          <a:p>
            <a:pPr marL="0" lvl="0" indent="0">
              <a:buFont typeface="Arial" charset="0"/>
              <a:buNone/>
            </a:pPr>
            <a:r>
              <a:rPr lang="en-AU" baseline="0" dirty="0" smtClean="0"/>
              <a:t>If we built them with exactly the same number of transistors… Which works better? </a:t>
            </a:r>
          </a:p>
          <a:p>
            <a:pPr marL="0" lvl="0" indent="0">
              <a:buFont typeface="Arial" charset="0"/>
              <a:buNone/>
            </a:pPr>
            <a:endParaRPr lang="en-AU" baseline="0" dirty="0" smtClean="0"/>
          </a:p>
          <a:p>
            <a:pPr marL="171450" lvl="0" indent="-171450">
              <a:buFont typeface="Arial" charset="0"/>
              <a:buChar char="•"/>
            </a:pPr>
            <a:r>
              <a:rPr lang="en-GB" dirty="0" smtClean="0"/>
              <a:t>The</a:t>
            </a:r>
            <a:r>
              <a:rPr lang="en-GB" baseline="0" dirty="0" smtClean="0"/>
              <a:t> CPU tricks above are not free, and don’t always work well, so efficiency can be lower.</a:t>
            </a:r>
          </a:p>
          <a:p>
            <a:pPr marL="171450" lvl="0" indent="-171450">
              <a:buFont typeface="Arial" charset="0"/>
              <a:buChar char="•"/>
            </a:pPr>
            <a:r>
              <a:rPr lang="en-GB" i="1" baseline="0" dirty="0" smtClean="0"/>
              <a:t>If</a:t>
            </a:r>
            <a:r>
              <a:rPr lang="en-GB" i="0" baseline="0" dirty="0" smtClean="0"/>
              <a:t> we can provide the GPU with enough work, it can have much higher efficiency</a:t>
            </a:r>
          </a:p>
          <a:p>
            <a:pPr marL="171450" lvl="0" indent="-171450">
              <a:buFont typeface="Arial" charset="0"/>
              <a:buChar char="•"/>
            </a:pPr>
            <a:endParaRPr lang="en-GB" i="0" baseline="0" dirty="0" smtClean="0"/>
          </a:p>
          <a:p>
            <a:pPr marL="0" lvl="0" indent="0">
              <a:buFont typeface="Arial" charset="0"/>
              <a:buNone/>
            </a:pPr>
            <a:r>
              <a:rPr lang="en-GB" i="0" baseline="0" dirty="0" smtClean="0"/>
              <a:t>So the CPU will provide much better single thread throughput, but the GPU can provide a higher </a:t>
            </a:r>
            <a:r>
              <a:rPr lang="en-GB" i="1" baseline="0" dirty="0" smtClean="0"/>
              <a:t>total </a:t>
            </a:r>
            <a:r>
              <a:rPr lang="en-GB" i="0" baseline="0" dirty="0" smtClean="0"/>
              <a:t>throughput.</a:t>
            </a:r>
          </a:p>
          <a:p>
            <a:pPr marL="0" lvl="0" indent="0">
              <a:buFont typeface="Arial" charset="0"/>
              <a:buNone/>
            </a:pP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50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8762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Allright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Now that you hopefully have an idea of how the GPU works, let’s look at some simple</a:t>
            </a:r>
            <a:r>
              <a:rPr lang="en-US" baseline="0" dirty="0" smtClean="0"/>
              <a:t> examples on how to use it.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will do these examples in CUDA, but it’s quite similar in OpenCL or with compute </a:t>
            </a:r>
            <a:r>
              <a:rPr lang="en-US" baseline="0" dirty="0" err="1" smtClean="0"/>
              <a:t>shaders</a:t>
            </a:r>
            <a:r>
              <a:rPr lang="en-US" baseline="0" dirty="0" smtClean="0"/>
              <a:t>.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52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52793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CUDA is NVIDIAs</a:t>
            </a:r>
            <a:r>
              <a:rPr lang="en-US" baseline="0" dirty="0" smtClean="0"/>
              <a:t> language for programming GPUs and it is very similar to C/C++, but with stuff added for running kernels on the GPU.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Let’s</a:t>
            </a:r>
            <a:r>
              <a:rPr lang="en-US" baseline="0" dirty="0" smtClean="0"/>
              <a:t> say we want to do a simple </a:t>
            </a:r>
            <a:r>
              <a:rPr lang="en-US" baseline="0" dirty="0" err="1" smtClean="0"/>
              <a:t>cuda</a:t>
            </a:r>
            <a:r>
              <a:rPr lang="en-US" baseline="0" dirty="0" smtClean="0"/>
              <a:t> program that takes a large array of floats and calculates the square of each element.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write the following code into a “.cu” file and compile it with </a:t>
            </a:r>
            <a:r>
              <a:rPr lang="en-US" baseline="0" dirty="0" err="1" smtClean="0"/>
              <a:t>nvcc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quickly walk through the code.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53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44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AU" dirty="0" smtClean="0"/>
              <a:t>(Forget graphics then!)</a:t>
            </a:r>
          </a:p>
          <a:p>
            <a:pPr marL="0" indent="0">
              <a:buFont typeface="Arial" charset="0"/>
              <a:buNone/>
            </a:pPr>
            <a:endParaRPr lang="en-AU" dirty="0" smtClean="0"/>
          </a:p>
          <a:p>
            <a:pPr marL="171450" indent="-171450">
              <a:buFont typeface="Arial" charset="0"/>
              <a:buChar char="•"/>
            </a:pPr>
            <a:r>
              <a:rPr lang="en-AU" dirty="0" smtClean="0"/>
              <a:t>Sheer compute power</a:t>
            </a:r>
          </a:p>
          <a:p>
            <a:pPr marL="628650" lvl="1" indent="-171450">
              <a:buFont typeface="Arial" charset="0"/>
              <a:buChar char="•"/>
            </a:pPr>
            <a:r>
              <a:rPr lang="en-AU" dirty="0" smtClean="0"/>
              <a:t>10x and increasing vs CPUs.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AU" dirty="0" smtClean="0"/>
              <a:t>Lot’s of ifs and buts, but for</a:t>
            </a:r>
            <a:r>
              <a:rPr lang="en-AU" baseline="0" dirty="0" smtClean="0"/>
              <a:t> problems where you can actually use this, CPUs are out of the question.</a:t>
            </a:r>
          </a:p>
          <a:p>
            <a:pPr marL="171450" lvl="0" indent="-171450">
              <a:buFont typeface="Arial" charset="0"/>
              <a:buChar char="•"/>
            </a:pPr>
            <a:r>
              <a:rPr lang="en-AU" baseline="0" dirty="0" smtClean="0"/>
              <a:t>Memory Bandwidth</a:t>
            </a:r>
          </a:p>
          <a:p>
            <a:pPr marL="628650" lvl="1" indent="-171450">
              <a:buFont typeface="Arial" charset="0"/>
              <a:buChar char="•"/>
            </a:pPr>
            <a:r>
              <a:rPr lang="en-AU" baseline="0" dirty="0" smtClean="0"/>
              <a:t>Similar development</a:t>
            </a:r>
          </a:p>
          <a:p>
            <a:pPr marL="628650" lvl="1" indent="-171450">
              <a:buFont typeface="Arial" charset="0"/>
              <a:buChar char="•"/>
            </a:pPr>
            <a:r>
              <a:rPr lang="en-AU" baseline="0" dirty="0" smtClean="0"/>
              <a:t>So for purely streaming problems, running on a GPU is also a no-brainer.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AU" baseline="0" dirty="0" smtClean="0"/>
              <a:t>GPUs are everywhere (your phone, </a:t>
            </a:r>
            <a:r>
              <a:rPr lang="en-AU" baseline="0" dirty="0" err="1" smtClean="0"/>
              <a:t>tv</a:t>
            </a:r>
            <a:r>
              <a:rPr lang="en-AU" baseline="0" dirty="0" smtClean="0"/>
              <a:t>, </a:t>
            </a:r>
            <a:r>
              <a:rPr lang="en-AU" i="1" baseline="0" dirty="0" smtClean="0"/>
              <a:t>CAR</a:t>
            </a:r>
            <a:r>
              <a:rPr lang="en-AU" i="0" baseline="0" dirty="0" smtClean="0"/>
              <a:t> </a:t>
            </a:r>
            <a:r>
              <a:rPr lang="en-AU" i="0" baseline="0" dirty="0" err="1" smtClean="0"/>
              <a:t>goddamit</a:t>
            </a:r>
            <a:r>
              <a:rPr lang="en-AU" baseline="0" dirty="0" smtClean="0"/>
              <a:t>). </a:t>
            </a:r>
          </a:p>
          <a:p>
            <a:pPr marL="628650" lvl="1" indent="-171450">
              <a:buFont typeface="Arial" charset="0"/>
              <a:buChar char="•"/>
            </a:pPr>
            <a:r>
              <a:rPr lang="en-AU" baseline="0" dirty="0" smtClean="0"/>
              <a:t>They are also in every new CPU </a:t>
            </a:r>
            <a:r>
              <a:rPr lang="en-AU" baseline="0" dirty="0" smtClean="0">
                <a:sym typeface="Wingdings" panose="05000000000000000000" pitchFamily="2" charset="2"/>
              </a:rPr>
              <a:t></a:t>
            </a:r>
          </a:p>
          <a:p>
            <a:pPr marL="628650" lvl="1" indent="-171450">
              <a:buFont typeface="Arial" charset="0"/>
              <a:buChar char="•"/>
            </a:pPr>
            <a:r>
              <a:rPr lang="en-AU" baseline="0" dirty="0" smtClean="0">
                <a:sym typeface="Wingdings" panose="05000000000000000000" pitchFamily="2" charset="2"/>
              </a:rPr>
              <a:t>Look at the size of the GPU part of this midrange Intel CPU. You are not fully </a:t>
            </a:r>
            <a:r>
              <a:rPr lang="en-AU" baseline="0" dirty="0" err="1" smtClean="0">
                <a:sym typeface="Wingdings" panose="05000000000000000000" pitchFamily="2" charset="2"/>
              </a:rPr>
              <a:t>utilizaing</a:t>
            </a:r>
            <a:r>
              <a:rPr lang="en-AU" baseline="0" dirty="0" smtClean="0">
                <a:sym typeface="Wingdings" panose="05000000000000000000" pitchFamily="2" charset="2"/>
              </a:rPr>
              <a:t> this chip if you are not also using the GPU. </a:t>
            </a:r>
          </a:p>
          <a:p>
            <a:pPr marL="171450" lvl="0" indent="-171450">
              <a:buFont typeface="Arial" charset="0"/>
              <a:buChar char="•"/>
            </a:pPr>
            <a:r>
              <a:rPr lang="en-AU" baseline="0" dirty="0" smtClean="0">
                <a:sym typeface="Wingdings" panose="05000000000000000000" pitchFamily="2" charset="2"/>
              </a:rPr>
              <a:t>And most, if not all by now, of the largest super computers have GPU nodes.</a:t>
            </a:r>
          </a:p>
          <a:p>
            <a:pPr marL="171450" lvl="0" indent="-171450">
              <a:buFont typeface="Arial" charset="0"/>
              <a:buChar char="•"/>
            </a:pPr>
            <a:endParaRPr lang="en-AU" baseline="0" dirty="0" smtClean="0">
              <a:sym typeface="Wingdings" panose="05000000000000000000" pitchFamily="2" charset="2"/>
            </a:endParaRPr>
          </a:p>
          <a:p>
            <a:pPr marL="0" lvl="0" indent="0">
              <a:buFont typeface="Arial" charset="0"/>
              <a:buNone/>
            </a:pPr>
            <a:r>
              <a:rPr lang="en-AU" baseline="0" dirty="0" smtClean="0">
                <a:sym typeface="Wingdings" panose="05000000000000000000" pitchFamily="2" charset="2"/>
              </a:rPr>
              <a:t>Point being: GPU’s are not just a thing that makes video games fast anymore. They are a different type of processor that turns up everywhere. </a:t>
            </a:r>
          </a:p>
          <a:p>
            <a:pPr marL="171450" lvl="0" indent="-171450">
              <a:buFont typeface="Arial" charset="0"/>
              <a:buChar char="•"/>
            </a:pPr>
            <a:endParaRPr lang="en-AU" baseline="0" dirty="0" smtClean="0"/>
          </a:p>
          <a:p>
            <a:pPr marL="628650" lvl="1" indent="-171450">
              <a:buFont typeface="Arial" charset="0"/>
              <a:buChar char="•"/>
            </a:pP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74464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host function we will call after having initialized or data. N is the number of elements and </a:t>
            </a:r>
            <a:r>
              <a:rPr lang="en-US" dirty="0" err="1" smtClean="0"/>
              <a:t>h_data</a:t>
            </a:r>
            <a:r>
              <a:rPr lang="en-US" baseline="0" dirty="0" smtClean="0"/>
              <a:t> is a pointer to the data.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54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23470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call a CUDA function to allocate device memory. It’s just like </a:t>
            </a:r>
            <a:r>
              <a:rPr lang="en-US" dirty="0" err="1" smtClean="0"/>
              <a:t>malloc</a:t>
            </a:r>
            <a:r>
              <a:rPr lang="en-US" dirty="0" smtClean="0"/>
              <a:t>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55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9594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we copy</a:t>
            </a:r>
            <a:r>
              <a:rPr lang="en-US" baseline="0" dirty="0" smtClean="0"/>
              <a:t> the array from the host to the device.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56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2543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decide how many CUDA threads</a:t>
            </a:r>
            <a:r>
              <a:rPr lang="en-US" baseline="0" dirty="0" smtClean="0"/>
              <a:t> to launch. </a:t>
            </a:r>
          </a:p>
          <a:p>
            <a:r>
              <a:rPr lang="en-US" baseline="0" dirty="0" smtClean="0"/>
              <a:t>A </a:t>
            </a:r>
            <a:r>
              <a:rPr lang="en-US" i="1" baseline="0" dirty="0" smtClean="0"/>
              <a:t>block</a:t>
            </a:r>
            <a:r>
              <a:rPr lang="en-US" i="0" baseline="0" dirty="0" smtClean="0"/>
              <a:t> is a collection of threads (or warps) that will run on the same SMX. </a:t>
            </a:r>
          </a:p>
          <a:p>
            <a:r>
              <a:rPr lang="en-US" i="0" baseline="0" dirty="0" smtClean="0"/>
              <a:t>We can only have so many active blocks on an SM, so we want the block size high enough. </a:t>
            </a:r>
          </a:p>
          <a:p>
            <a:r>
              <a:rPr lang="en-US" i="0" baseline="0" dirty="0" smtClean="0"/>
              <a:t>The whole block has to be allocated at once though, so for full occupancy the max number of active warps must be </a:t>
            </a:r>
            <a:r>
              <a:rPr lang="en-US" i="0" baseline="0" dirty="0" err="1" smtClean="0"/>
              <a:t>divisable</a:t>
            </a:r>
            <a:r>
              <a:rPr lang="en-US" i="0" baseline="0" dirty="0" smtClean="0"/>
              <a:t> by the block size. </a:t>
            </a:r>
          </a:p>
          <a:p>
            <a:r>
              <a:rPr lang="en-US" i="0" baseline="0" dirty="0" smtClean="0"/>
              <a:t>(aside: shared memory is accessible to all threads in a block)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The grid size is the number of blocks we launch. Since we want a thread per element, just launch N/</a:t>
            </a:r>
            <a:r>
              <a:rPr lang="en-US" i="0" baseline="0" dirty="0" err="1" smtClean="0"/>
              <a:t>block_dim</a:t>
            </a:r>
            <a:r>
              <a:rPr lang="en-US" i="0" baseline="0" dirty="0" smtClean="0"/>
              <a:t> blocks.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57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69073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line launches</a:t>
            </a:r>
            <a:r>
              <a:rPr lang="en-US" baseline="0" dirty="0" smtClean="0"/>
              <a:t> all threads.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58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611045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this kernel (function) will be run by all threads,</a:t>
            </a:r>
            <a:r>
              <a:rPr lang="en-US" baseline="0" dirty="0" smtClean="0"/>
              <a:t> on the GPU. </a:t>
            </a:r>
          </a:p>
          <a:p>
            <a:r>
              <a:rPr lang="en-US" baseline="0" dirty="0" smtClean="0"/>
              <a:t>From here, only device pointers are accessible.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59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2877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 a </a:t>
            </a:r>
            <a:r>
              <a:rPr lang="en-US" dirty="0" err="1" smtClean="0"/>
              <a:t>thread_id</a:t>
            </a:r>
            <a:r>
              <a:rPr lang="en-US" baseline="0" dirty="0" smtClean="0"/>
              <a:t> from the build in variables </a:t>
            </a:r>
            <a:r>
              <a:rPr lang="en-US" baseline="0" dirty="0" err="1" smtClean="0"/>
              <a:t>blockIdx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blockDim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threadIdx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60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98735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may have started more threads than there are elements. If so, just exit.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61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8858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the thread will square its input element and store it back. </a:t>
            </a:r>
          </a:p>
          <a:p>
            <a:r>
              <a:rPr lang="en-US" dirty="0" smtClean="0"/>
              <a:t>The actual execution order of the threads is unknown, but we don’t care.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62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38104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line above will not block, but now that we copy the data back to the host, it will block until the kernel </a:t>
            </a:r>
            <a:r>
              <a:rPr lang="en-US" i="1" dirty="0" smtClean="0"/>
              <a:t>and</a:t>
            </a:r>
            <a:r>
              <a:rPr lang="en-US" i="0" baseline="0" dirty="0" smtClean="0"/>
              <a:t> the memory copy is finished.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(there are also asynchronous copies)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63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7236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</a:t>
            </a:r>
            <a:r>
              <a:rPr lang="en-US" baseline="0" dirty="0" smtClean="0"/>
              <a:t> hopefully you have been properly motivated now, and we can start the history lesson.</a:t>
            </a:r>
          </a:p>
          <a:p>
            <a:endParaRPr lang="en-US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271716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 the GPU memory.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64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56024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So… </a:t>
            </a:r>
          </a:p>
          <a:p>
            <a:r>
              <a:rPr lang="en-US" dirty="0" smtClean="0"/>
              <a:t>Will this be faster than just squaring</a:t>
            </a:r>
            <a:r>
              <a:rPr lang="en-US" baseline="0" dirty="0" smtClean="0"/>
              <a:t> the elements on the CPU?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a </a:t>
            </a:r>
            <a:r>
              <a:rPr lang="en-US" baseline="0" dirty="0" err="1" smtClean="0"/>
              <a:t>rethorical</a:t>
            </a:r>
            <a:r>
              <a:rPr lang="en-US" baseline="0" dirty="0" smtClean="0"/>
              <a:t> question!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65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01272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allocating and freeing memory as much as possible. Do initialization </a:t>
            </a:r>
            <a:r>
              <a:rPr lang="en-US" i="1" dirty="0" smtClean="0"/>
              <a:t>once</a:t>
            </a:r>
            <a:r>
              <a:rPr lang="en-US" i="0" dirty="0" smtClean="0"/>
              <a:t>.</a:t>
            </a:r>
            <a:r>
              <a:rPr lang="en-US" i="0" baseline="0" dirty="0" smtClean="0"/>
              <a:t>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But more importantly: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66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64127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Copying memory between the device and host has to go over the PCI Express bus. That’s a bandwidth of 1GByte/second (or four or eight depending on your bus) and would completely limit</a:t>
            </a:r>
            <a:r>
              <a:rPr lang="en-US" baseline="0" dirty="0" smtClean="0"/>
              <a:t> the performance of this function.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67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25179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Okay, another not </a:t>
            </a:r>
            <a:r>
              <a:rPr lang="en-US" dirty="0" err="1" smtClean="0"/>
              <a:t>rethorical</a:t>
            </a:r>
            <a:r>
              <a:rPr lang="en-US" dirty="0" smtClean="0"/>
              <a:t> question. Will</a:t>
            </a:r>
            <a:r>
              <a:rPr lang="en-US" baseline="0" dirty="0" smtClean="0"/>
              <a:t> we get our 7GFlops or whatever from this code? Will it run at full speed?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68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75901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Okay, another not </a:t>
            </a:r>
            <a:r>
              <a:rPr lang="en-US" dirty="0" err="1" smtClean="0"/>
              <a:t>rethorical</a:t>
            </a:r>
            <a:r>
              <a:rPr lang="en-US" dirty="0" smtClean="0"/>
              <a:t> question. Will</a:t>
            </a:r>
            <a:r>
              <a:rPr lang="en-US" baseline="0" dirty="0" smtClean="0"/>
              <a:t> we get our 7GFlops or whatever from this code? Will it run at </a:t>
            </a:r>
            <a:r>
              <a:rPr lang="en-US" baseline="0" smtClean="0"/>
              <a:t>full speed? 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69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06210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this a bad idea? </a:t>
            </a:r>
          </a:p>
          <a:p>
            <a:endParaRPr lang="en-US" dirty="0" smtClean="0"/>
          </a:p>
          <a:p>
            <a:r>
              <a:rPr lang="en-US" dirty="0" smtClean="0"/>
              <a:t>We will essentially serialize the whole thing, and could just as</a:t>
            </a:r>
            <a:r>
              <a:rPr lang="en-US" baseline="0" dirty="0" smtClean="0"/>
              <a:t> well have done it in a single thread.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71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1239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better. What will be limiting</a:t>
            </a:r>
            <a:r>
              <a:rPr lang="en-US" baseline="0" dirty="0" smtClean="0"/>
              <a:t> for this approach?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Bandwidth. We do as many comparisons as the CPU version, but we have to read log2(N/2)N/2 values (and write half of that).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</a:t>
            </a:r>
            <a:r>
              <a:rPr lang="en-US" i="1" baseline="0" dirty="0" smtClean="0"/>
              <a:t>could</a:t>
            </a:r>
            <a:r>
              <a:rPr lang="en-US" i="0" baseline="0" dirty="0" smtClean="0"/>
              <a:t> well be faster than doing it on the CPU though, because memory bandwidth on the GPU might be much higher than on the CPU.</a:t>
            </a:r>
            <a:endParaRPr lang="en-US" baseline="0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72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10195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that N is</a:t>
            </a:r>
            <a:r>
              <a:rPr lang="en-US" baseline="0" dirty="0" smtClean="0"/>
              <a:t> very large (couple of million)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Read slide…</a:t>
            </a:r>
          </a:p>
          <a:p>
            <a:endParaRPr lang="en-US" dirty="0" smtClean="0"/>
          </a:p>
          <a:p>
            <a:r>
              <a:rPr lang="en-US" dirty="0" smtClean="0"/>
              <a:t>Can you see any problems with this idea</a:t>
            </a:r>
            <a:r>
              <a:rPr lang="en-US" baseline="0" dirty="0" smtClean="0"/>
              <a:t>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</a:t>
            </a:r>
            <a:r>
              <a:rPr lang="en-US" baseline="0" dirty="0" smtClean="0"/>
              <a:t>et’s consider the memory access pattern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73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06060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err="1" smtClean="0"/>
              <a:t>Ouch</a:t>
            </a:r>
            <a:r>
              <a:rPr lang="sv-SE" baseline="0" dirty="0" smtClean="0"/>
              <a:t>… the </a:t>
            </a:r>
            <a:r>
              <a:rPr lang="sv-SE" baseline="0" dirty="0" err="1" smtClean="0"/>
              <a:t>threads</a:t>
            </a:r>
            <a:r>
              <a:rPr lang="sv-SE" baseline="0" dirty="0" smtClean="0"/>
              <a:t> in a </a:t>
            </a:r>
            <a:r>
              <a:rPr lang="sv-SE" baseline="0" dirty="0" err="1" smtClean="0"/>
              <a:t>warp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read from </a:t>
            </a:r>
            <a:r>
              <a:rPr lang="sv-SE" baseline="0" dirty="0" err="1" smtClean="0"/>
              <a:t>very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scattered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addresses</a:t>
            </a:r>
            <a:r>
              <a:rPr lang="sv-SE" baseline="0" dirty="0" smtClean="0"/>
              <a:t>! </a:t>
            </a:r>
          </a:p>
          <a:p>
            <a:r>
              <a:rPr lang="sv-SE" baseline="0" dirty="0" err="1" smtClean="0"/>
              <a:t>Recall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that</a:t>
            </a:r>
            <a:r>
              <a:rPr lang="sv-SE" baseline="0" dirty="0" smtClean="0"/>
              <a:t> is a </a:t>
            </a:r>
            <a:r>
              <a:rPr lang="sv-SE" baseline="0" dirty="0" err="1" smtClean="0"/>
              <a:t>very</a:t>
            </a:r>
            <a:r>
              <a:rPr lang="sv-SE" baseline="0" dirty="0" smtClean="0"/>
              <a:t> bad </a:t>
            </a:r>
            <a:r>
              <a:rPr lang="sv-SE" baseline="0" dirty="0" err="1" smtClean="0"/>
              <a:t>idea</a:t>
            </a:r>
            <a:r>
              <a:rPr lang="sv-SE" baseline="0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74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970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Graphics hardware history is </a:t>
            </a:r>
            <a:r>
              <a:rPr lang="en-US" i="1" dirty="0" smtClean="0"/>
              <a:t>very</a:t>
            </a:r>
            <a:r>
              <a:rPr lang="en-US" i="0" dirty="0" smtClean="0"/>
              <a:t> intertwined with video games history, obviously. </a:t>
            </a:r>
          </a:p>
          <a:p>
            <a:r>
              <a:rPr lang="en-US" i="0" dirty="0" smtClean="0"/>
              <a:t>As a matter of fact, all</a:t>
            </a:r>
            <a:r>
              <a:rPr lang="en-US" i="0" baseline="0" dirty="0" smtClean="0"/>
              <a:t> the big aspects of what a modern GPU is were in place long before people started using GPUs for anything other than rendering nifty computer games.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And we can probably still argue that the current development of GPUs will be whatever makes games run faster.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And actually, there was “graphics hardware” long before what we call GPUs now existed.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Early arcade games and home computers often had little coprocessors whose only job was to draw “sprites” on the screen.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27163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75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775163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err="1" smtClean="0"/>
              <a:t>Ouch</a:t>
            </a:r>
            <a:r>
              <a:rPr lang="sv-SE" baseline="0" dirty="0" smtClean="0"/>
              <a:t>… </a:t>
            </a:r>
            <a:r>
              <a:rPr lang="sv-SE" baseline="0" dirty="0" err="1" smtClean="0"/>
              <a:t>These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accesses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not be </a:t>
            </a:r>
            <a:r>
              <a:rPr lang="sv-SE" baseline="0" dirty="0" err="1" smtClean="0"/>
              <a:t>coalesced</a:t>
            </a:r>
            <a:r>
              <a:rPr lang="sv-SE" baseline="0" dirty="0" smtClean="0"/>
              <a:t> and it </a:t>
            </a:r>
            <a:r>
              <a:rPr lang="sv-SE" baseline="0" dirty="0" err="1" smtClean="0"/>
              <a:t>will</a:t>
            </a:r>
            <a:r>
              <a:rPr lang="sv-SE" baseline="0" dirty="0" smtClean="0"/>
              <a:t> be </a:t>
            </a:r>
            <a:r>
              <a:rPr lang="sv-SE" i="1" baseline="0" dirty="0" err="1" smtClean="0"/>
              <a:t>really</a:t>
            </a:r>
            <a:r>
              <a:rPr lang="sv-SE" i="1" baseline="0" dirty="0" smtClean="0"/>
              <a:t> </a:t>
            </a:r>
            <a:r>
              <a:rPr lang="sv-SE" i="0" baseline="0" dirty="0" err="1" smtClean="0"/>
              <a:t>slow</a:t>
            </a:r>
            <a:r>
              <a:rPr lang="sv-SE" i="0" baseline="0" dirty="0" smtClean="0"/>
              <a:t>.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In this example, it’s very easy to fix. 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We divide the input into #number of warps parts instead.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Then we make sure each thread in a warp reads from consecutive addresses.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Finally, we can reduce the number of output elements by doing a local reduction within the warp</a:t>
            </a:r>
          </a:p>
          <a:p>
            <a:r>
              <a:rPr lang="en-US" i="0" baseline="0" dirty="0" smtClean="0"/>
              <a:t>(this is the </a:t>
            </a:r>
            <a:r>
              <a:rPr lang="en-US" i="0" baseline="0" dirty="0" err="1" smtClean="0"/>
              <a:t>logn</a:t>
            </a:r>
            <a:r>
              <a:rPr lang="en-US" i="0" baseline="0" dirty="0" smtClean="0"/>
              <a:t> algorithm above, but implemented with shuffle instructions that avoid any memory transfer)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We end up with a 960 element list that we can reduce in no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76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1183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late eighties games started appearing that did “3D graphics” the way it’s done today. </a:t>
            </a:r>
          </a:p>
          <a:p>
            <a:endParaRPr lang="en-US" dirty="0" smtClean="0"/>
          </a:p>
          <a:p>
            <a:r>
              <a:rPr lang="en-US" dirty="0" smtClean="0"/>
              <a:t>That is, the world was modelled</a:t>
            </a:r>
            <a:r>
              <a:rPr lang="en-US" baseline="0" dirty="0" smtClean="0"/>
              <a:t> as a bunch of triangles and each triangle was transformed to the camera and drawn to screen each frame.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all of this was mostly done on the CPU and you are looking at the coolest 3D graphics I knew of when I was 8, and most games were still 2D sprite based stuff that looked way better.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360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in 1993 that changed completely. The game DOOM from ID software showed that 3D games could look fantastic, and were super fun to play. </a:t>
            </a:r>
          </a:p>
          <a:p>
            <a:endParaRPr lang="en-US" dirty="0" smtClean="0"/>
          </a:p>
          <a:p>
            <a:r>
              <a:rPr lang="en-US" dirty="0" smtClean="0"/>
              <a:t>Interestingly, DOOM really didn’t use proper 3D graphics at all, but some very cool tricks that made it possible to run on a 386</a:t>
            </a:r>
            <a:r>
              <a:rPr lang="en-US" baseline="0" dirty="0" smtClean="0"/>
              <a:t> CPU with no extra graphics hardware.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1D972-6B04-48FE-B364-C70DF86C5300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51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310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452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21526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" y="838200"/>
            <a:ext cx="63055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29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8382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468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7200"/>
            <a:ext cx="8077200" cy="8432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8000" cy="485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569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88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36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432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193"/>
            <a:ext cx="4040188" cy="639762"/>
          </a:xfrm>
          <a:gradFill>
            <a:gsLst>
              <a:gs pos="0">
                <a:schemeClr val="accent2">
                  <a:tint val="50000"/>
                  <a:satMod val="300000"/>
                  <a:alpha val="51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49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3193"/>
            <a:ext cx="4041775" cy="639762"/>
          </a:xfrm>
          <a:gradFill>
            <a:gsLst>
              <a:gs pos="0">
                <a:schemeClr val="accent2">
                  <a:tint val="50000"/>
                  <a:satMod val="300000"/>
                  <a:alpha val="51000"/>
                </a:schemeClr>
              </a:gs>
              <a:gs pos="35000">
                <a:schemeClr val="accent2">
                  <a:tint val="37000"/>
                  <a:satMod val="300000"/>
                  <a:alpha val="50000"/>
                </a:schemeClr>
              </a:gs>
              <a:gs pos="100000">
                <a:schemeClr val="accent2">
                  <a:tint val="15000"/>
                  <a:satMod val="350000"/>
                  <a:alpha val="49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6547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167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2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51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93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8067" name="Picture 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16414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66700" y="8382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6096000" y="76200"/>
            <a:ext cx="294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400">
                <a:solidFill>
                  <a:schemeClr val="bg1"/>
                </a:solidFill>
              </a:rPr>
              <a:t>Chalmers University of Technology</a:t>
            </a:r>
          </a:p>
        </p:txBody>
      </p:sp>
      <p:pic>
        <p:nvPicPr>
          <p:cNvPr id="88072" name="Picture 8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16414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6096000" y="76200"/>
            <a:ext cx="294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sz="1400">
                <a:solidFill>
                  <a:schemeClr val="bg1"/>
                </a:solidFill>
              </a:rPr>
              <a:t>Chalmers University of Technology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5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5000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5000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imonschreibt.de/gat/renderhell-book2/" TargetMode="External"/><Relationship Id="rId2" Type="http://schemas.openxmlformats.org/officeDocument/2006/relationships/hyperlink" Target="https://fgiesen.wordpress.com/2011/07/09/a-trip-through-the-graphics-pipeline-2011-index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yjyWUrHsFc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GPU Architecture and Programming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Erik Sintorn</a:t>
            </a:r>
          </a:p>
          <a:p>
            <a:r>
              <a:rPr lang="en-US" sz="1400" dirty="0" smtClean="0"/>
              <a:t>Postdoc, Computer Graphics Group</a:t>
            </a:r>
          </a:p>
        </p:txBody>
      </p:sp>
    </p:spTree>
    <p:extLst>
      <p:ext uri="{BB962C8B-B14F-4D97-AF65-F5344CB8AC3E}">
        <p14:creationId xmlns:p14="http://schemas.microsoft.com/office/powerpoint/2010/main" val="11125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83771" y="631371"/>
            <a:ext cx="7547430" cy="5950858"/>
            <a:chOff x="1276709" y="1719532"/>
            <a:chExt cx="6372046" cy="3651849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276709" y="1719532"/>
              <a:ext cx="6372046" cy="3651849"/>
            </a:xfrm>
            <a:prstGeom prst="roundRect">
              <a:avLst>
                <a:gd name="adj" fmla="val 1400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24100" y="4955268"/>
              <a:ext cx="6072982" cy="226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Quake 1996</a:t>
              </a:r>
              <a:endParaRPr lang="en-US" dirty="0"/>
            </a:p>
          </p:txBody>
        </p:sp>
      </p:grpSp>
      <p:pic>
        <p:nvPicPr>
          <p:cNvPr id="9" name="Picture 2" descr="Quake 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78" y="778593"/>
            <a:ext cx="7244157" cy="509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742377" y="1973943"/>
            <a:ext cx="4327387" cy="3708400"/>
            <a:chOff x="1276709" y="1719532"/>
            <a:chExt cx="6372046" cy="3651849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276709" y="1719532"/>
              <a:ext cx="6372046" cy="3651849"/>
            </a:xfrm>
            <a:prstGeom prst="roundRect">
              <a:avLst>
                <a:gd name="adj" fmla="val 1400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24100" y="4955268"/>
              <a:ext cx="6072982" cy="363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Rendered Image</a:t>
              </a:r>
              <a:endParaRPr lang="sv-SE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9657" y="1973943"/>
            <a:ext cx="4467531" cy="3708400"/>
            <a:chOff x="1276709" y="1719532"/>
            <a:chExt cx="6372046" cy="3651849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1276709" y="1719532"/>
              <a:ext cx="6372046" cy="3651849"/>
            </a:xfrm>
            <a:prstGeom prst="roundRect">
              <a:avLst>
                <a:gd name="adj" fmla="val 1400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24100" y="4955268"/>
              <a:ext cx="6072982" cy="363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Scene: Triangles in </a:t>
              </a:r>
              <a:r>
                <a:rPr lang="en-US" dirty="0" smtClean="0"/>
                <a:t>world-space</a:t>
              </a:r>
              <a:endParaRPr lang="sv-SE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3" y="2081571"/>
            <a:ext cx="4301355" cy="3155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548" y="2091356"/>
            <a:ext cx="4161212" cy="3151913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 bwMode="auto">
          <a:xfrm>
            <a:off x="3422183" y="3738493"/>
            <a:ext cx="154224" cy="75136"/>
          </a:xfrm>
          <a:custGeom>
            <a:avLst/>
            <a:gdLst>
              <a:gd name="connsiteX0" fmla="*/ 148166 w 165100"/>
              <a:gd name="connsiteY0" fmla="*/ 0 h 80434"/>
              <a:gd name="connsiteX1" fmla="*/ 0 w 165100"/>
              <a:gd name="connsiteY1" fmla="*/ 80434 h 80434"/>
              <a:gd name="connsiteX2" fmla="*/ 165100 w 165100"/>
              <a:gd name="connsiteY2" fmla="*/ 76200 h 80434"/>
              <a:gd name="connsiteX3" fmla="*/ 148166 w 165100"/>
              <a:gd name="connsiteY3" fmla="*/ 0 h 8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100" h="80434">
                <a:moveTo>
                  <a:pt x="148166" y="0"/>
                </a:moveTo>
                <a:lnTo>
                  <a:pt x="0" y="80434"/>
                </a:lnTo>
                <a:lnTo>
                  <a:pt x="165100" y="76200"/>
                </a:lnTo>
                <a:lnTo>
                  <a:pt x="148166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960953" y="3667313"/>
            <a:ext cx="150269" cy="142361"/>
          </a:xfrm>
          <a:custGeom>
            <a:avLst/>
            <a:gdLst>
              <a:gd name="connsiteX0" fmla="*/ 160866 w 160866"/>
              <a:gd name="connsiteY0" fmla="*/ 93134 h 152400"/>
              <a:gd name="connsiteX1" fmla="*/ 76200 w 160866"/>
              <a:gd name="connsiteY1" fmla="*/ 0 h 152400"/>
              <a:gd name="connsiteX2" fmla="*/ 0 w 160866"/>
              <a:gd name="connsiteY2" fmla="*/ 152400 h 152400"/>
              <a:gd name="connsiteX3" fmla="*/ 160866 w 160866"/>
              <a:gd name="connsiteY3" fmla="*/ 93134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866" h="152400">
                <a:moveTo>
                  <a:pt x="160866" y="93134"/>
                </a:moveTo>
                <a:lnTo>
                  <a:pt x="76200" y="0"/>
                </a:lnTo>
                <a:lnTo>
                  <a:pt x="0" y="152400"/>
                </a:lnTo>
                <a:lnTo>
                  <a:pt x="160866" y="93134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76407" y="2783077"/>
            <a:ext cx="2534815" cy="884236"/>
            <a:chOff x="3564467" y="2588242"/>
            <a:chExt cx="2713566" cy="946591"/>
          </a:xfrm>
        </p:grpSpPr>
        <p:sp>
          <p:nvSpPr>
            <p:cNvPr id="7" name="Curved Down Arrow 6"/>
            <p:cNvSpPr/>
            <p:nvPr/>
          </p:nvSpPr>
          <p:spPr bwMode="auto">
            <a:xfrm>
              <a:off x="3564467" y="2967567"/>
              <a:ext cx="2713566" cy="567266"/>
            </a:xfrm>
            <a:prstGeom prst="curved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Cloud 8"/>
            <p:cNvSpPr/>
            <p:nvPr/>
          </p:nvSpPr>
          <p:spPr bwMode="auto">
            <a:xfrm>
              <a:off x="4153598" y="2588242"/>
              <a:ext cx="1256044" cy="758650"/>
            </a:xfrm>
            <a:prstGeom prst="cloud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Transform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399" y="457200"/>
            <a:ext cx="8077200" cy="843280"/>
          </a:xfrm>
        </p:spPr>
        <p:txBody>
          <a:bodyPr/>
          <a:lstStyle/>
          <a:p>
            <a:r>
              <a:rPr lang="en-US" dirty="0" smtClean="0"/>
              <a:t>Vertex Transformation</a:t>
            </a:r>
            <a:endParaRPr lang="sv-SE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2391921" y="2376218"/>
            <a:ext cx="4327387" cy="3708400"/>
            <a:chOff x="2391921" y="2376218"/>
            <a:chExt cx="4327387" cy="3708400"/>
          </a:xfrm>
        </p:grpSpPr>
        <p:grpSp>
          <p:nvGrpSpPr>
            <p:cNvPr id="108" name="Group 107"/>
            <p:cNvGrpSpPr/>
            <p:nvPr/>
          </p:nvGrpSpPr>
          <p:grpSpPr>
            <a:xfrm>
              <a:off x="2391921" y="2376218"/>
              <a:ext cx="4327387" cy="3708400"/>
              <a:chOff x="1276709" y="1719532"/>
              <a:chExt cx="6372046" cy="3651849"/>
            </a:xfrm>
          </p:grpSpPr>
          <p:sp>
            <p:nvSpPr>
              <p:cNvPr id="109" name="Rounded Rectangle 108"/>
              <p:cNvSpPr/>
              <p:nvPr/>
            </p:nvSpPr>
            <p:spPr bwMode="auto">
              <a:xfrm>
                <a:off x="1276709" y="1719532"/>
                <a:ext cx="6372046" cy="3651849"/>
              </a:xfrm>
              <a:prstGeom prst="roundRect">
                <a:avLst>
                  <a:gd name="adj" fmla="val 1400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424100" y="4955268"/>
                <a:ext cx="6072982" cy="363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Rasterization</a:t>
                </a:r>
                <a:endParaRPr lang="sv-SE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166659" y="3063449"/>
              <a:ext cx="2811383" cy="2563069"/>
              <a:chOff x="450851" y="1916115"/>
              <a:chExt cx="4187825" cy="3817937"/>
            </a:xfrm>
          </p:grpSpPr>
          <p:sp>
            <p:nvSpPr>
              <p:cNvPr id="23" name="monitor"/>
              <p:cNvSpPr>
                <a:spLocks noEditPoints="1" noChangeArrowheads="1"/>
              </p:cNvSpPr>
              <p:nvPr/>
            </p:nvSpPr>
            <p:spPr bwMode="auto">
              <a:xfrm flipH="1">
                <a:off x="450851" y="1916115"/>
                <a:ext cx="4187825" cy="3817937"/>
              </a:xfrm>
              <a:custGeom>
                <a:avLst/>
                <a:gdLst>
                  <a:gd name="T0" fmla="*/ 6837 w 21600"/>
                  <a:gd name="T1" fmla="*/ 21600 h 21600"/>
                  <a:gd name="T2" fmla="*/ 3108 w 21600"/>
                  <a:gd name="T3" fmla="*/ 19849 h 21600"/>
                  <a:gd name="T4" fmla="*/ 0 w 21600"/>
                  <a:gd name="T5" fmla="*/ 15178 h 21600"/>
                  <a:gd name="T6" fmla="*/ 0 w 21600"/>
                  <a:gd name="T7" fmla="*/ 10508 h 21600"/>
                  <a:gd name="T8" fmla="*/ 0 w 21600"/>
                  <a:gd name="T9" fmla="*/ 3941 h 21600"/>
                  <a:gd name="T10" fmla="*/ 8081 w 21600"/>
                  <a:gd name="T11" fmla="*/ 1168 h 21600"/>
                  <a:gd name="T12" fmla="*/ 17871 w 21600"/>
                  <a:gd name="T13" fmla="*/ 0 h 21600"/>
                  <a:gd name="T14" fmla="*/ 21600 w 21600"/>
                  <a:gd name="T15" fmla="*/ 1751 h 21600"/>
                  <a:gd name="T16" fmla="*/ 21600 w 21600"/>
                  <a:gd name="T17" fmla="*/ 10508 h 21600"/>
                  <a:gd name="T18" fmla="*/ 21600 w 21600"/>
                  <a:gd name="T19" fmla="*/ 16346 h 21600"/>
                  <a:gd name="T20" fmla="*/ 10722 w 21600"/>
                  <a:gd name="T21" fmla="*/ 20286 h 21600"/>
                  <a:gd name="T22" fmla="*/ 1204 w 21600"/>
                  <a:gd name="T23" fmla="*/ 22548 h 21600"/>
                  <a:gd name="T24" fmla="*/ 20706 w 21600"/>
                  <a:gd name="T25" fmla="*/ 2838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21600" h="21600" extrusionOk="0">
                    <a:moveTo>
                      <a:pt x="6837" y="21600"/>
                    </a:moveTo>
                    <a:lnTo>
                      <a:pt x="3108" y="19849"/>
                    </a:lnTo>
                    <a:lnTo>
                      <a:pt x="3108" y="17659"/>
                    </a:lnTo>
                    <a:lnTo>
                      <a:pt x="0" y="15178"/>
                    </a:lnTo>
                    <a:lnTo>
                      <a:pt x="0" y="10508"/>
                    </a:lnTo>
                    <a:lnTo>
                      <a:pt x="0" y="3941"/>
                    </a:lnTo>
                    <a:lnTo>
                      <a:pt x="8081" y="1168"/>
                    </a:lnTo>
                    <a:lnTo>
                      <a:pt x="10722" y="1605"/>
                    </a:lnTo>
                    <a:lnTo>
                      <a:pt x="12587" y="1751"/>
                    </a:lnTo>
                    <a:lnTo>
                      <a:pt x="17871" y="0"/>
                    </a:lnTo>
                    <a:lnTo>
                      <a:pt x="21600" y="1751"/>
                    </a:lnTo>
                    <a:lnTo>
                      <a:pt x="21600" y="10508"/>
                    </a:lnTo>
                    <a:lnTo>
                      <a:pt x="21600" y="16346"/>
                    </a:lnTo>
                    <a:lnTo>
                      <a:pt x="10722" y="20286"/>
                    </a:lnTo>
                    <a:lnTo>
                      <a:pt x="6837" y="21600"/>
                    </a:lnTo>
                    <a:close/>
                  </a:path>
                  <a:path w="21600" h="21600" extrusionOk="0">
                    <a:moveTo>
                      <a:pt x="3108" y="5254"/>
                    </a:moveTo>
                    <a:lnTo>
                      <a:pt x="2642" y="4962"/>
                    </a:lnTo>
                    <a:lnTo>
                      <a:pt x="777" y="4232"/>
                    </a:lnTo>
                    <a:lnTo>
                      <a:pt x="155" y="3941"/>
                    </a:lnTo>
                    <a:moveTo>
                      <a:pt x="6837" y="7005"/>
                    </a:moveTo>
                    <a:lnTo>
                      <a:pt x="6216" y="6714"/>
                    </a:lnTo>
                    <a:lnTo>
                      <a:pt x="3885" y="5546"/>
                    </a:lnTo>
                    <a:lnTo>
                      <a:pt x="3108" y="5254"/>
                    </a:lnTo>
                    <a:moveTo>
                      <a:pt x="19735" y="14595"/>
                    </a:moveTo>
                    <a:lnTo>
                      <a:pt x="19735" y="4816"/>
                    </a:lnTo>
                    <a:lnTo>
                      <a:pt x="9790" y="8319"/>
                    </a:lnTo>
                    <a:lnTo>
                      <a:pt x="9790" y="18243"/>
                    </a:lnTo>
                    <a:lnTo>
                      <a:pt x="19735" y="14595"/>
                    </a:lnTo>
                    <a:moveTo>
                      <a:pt x="3108" y="17659"/>
                    </a:moveTo>
                    <a:lnTo>
                      <a:pt x="3108" y="5254"/>
                    </a:lnTo>
                    <a:lnTo>
                      <a:pt x="12742" y="1751"/>
                    </a:lnTo>
                    <a:moveTo>
                      <a:pt x="21600" y="1751"/>
                    </a:moveTo>
                    <a:lnTo>
                      <a:pt x="6837" y="7005"/>
                    </a:lnTo>
                    <a:lnTo>
                      <a:pt x="6837" y="216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sv-SE" sz="24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933451" y="2933702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108076" y="2995615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6" name="Oval 7"/>
              <p:cNvSpPr>
                <a:spLocks noChangeArrowheads="1"/>
              </p:cNvSpPr>
              <p:nvPr/>
            </p:nvSpPr>
            <p:spPr bwMode="auto">
              <a:xfrm>
                <a:off x="1285875" y="3051177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7" name="Oval 8"/>
              <p:cNvSpPr>
                <a:spLocks noChangeArrowheads="1"/>
              </p:cNvSpPr>
              <p:nvPr/>
            </p:nvSpPr>
            <p:spPr bwMode="auto">
              <a:xfrm>
                <a:off x="1458913" y="3111502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8" name="Oval 9"/>
              <p:cNvSpPr>
                <a:spLocks noChangeArrowheads="1"/>
              </p:cNvSpPr>
              <p:nvPr/>
            </p:nvSpPr>
            <p:spPr bwMode="auto">
              <a:xfrm>
                <a:off x="1614489" y="3160715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9" name="Oval 10"/>
              <p:cNvSpPr>
                <a:spLocks noChangeArrowheads="1"/>
              </p:cNvSpPr>
              <p:nvPr/>
            </p:nvSpPr>
            <p:spPr bwMode="auto">
              <a:xfrm>
                <a:off x="1771651" y="3213102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0" name="Oval 11"/>
              <p:cNvSpPr>
                <a:spLocks noChangeArrowheads="1"/>
              </p:cNvSpPr>
              <p:nvPr/>
            </p:nvSpPr>
            <p:spPr bwMode="auto">
              <a:xfrm>
                <a:off x="1938338" y="3270252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1" name="Oval 12"/>
              <p:cNvSpPr>
                <a:spLocks noChangeArrowheads="1"/>
              </p:cNvSpPr>
              <p:nvPr/>
            </p:nvSpPr>
            <p:spPr bwMode="auto">
              <a:xfrm>
                <a:off x="2119313" y="3324227"/>
                <a:ext cx="80962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2" name="Oval 13"/>
              <p:cNvSpPr>
                <a:spLocks noChangeArrowheads="1"/>
              </p:cNvSpPr>
              <p:nvPr/>
            </p:nvSpPr>
            <p:spPr bwMode="auto">
              <a:xfrm>
                <a:off x="2301875" y="3382965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3" name="Oval 14"/>
              <p:cNvSpPr>
                <a:spLocks noChangeArrowheads="1"/>
              </p:cNvSpPr>
              <p:nvPr/>
            </p:nvSpPr>
            <p:spPr bwMode="auto">
              <a:xfrm>
                <a:off x="2490789" y="3446465"/>
                <a:ext cx="80962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4" name="Oval 15"/>
              <p:cNvSpPr>
                <a:spLocks noChangeArrowheads="1"/>
              </p:cNvSpPr>
              <p:nvPr/>
            </p:nvSpPr>
            <p:spPr bwMode="auto">
              <a:xfrm>
                <a:off x="930275" y="3121027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5" name="Oval 16"/>
              <p:cNvSpPr>
                <a:spLocks noChangeArrowheads="1"/>
              </p:cNvSpPr>
              <p:nvPr/>
            </p:nvSpPr>
            <p:spPr bwMode="auto">
              <a:xfrm>
                <a:off x="1104901" y="3182940"/>
                <a:ext cx="80963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6" name="Oval 17"/>
              <p:cNvSpPr>
                <a:spLocks noChangeArrowheads="1"/>
              </p:cNvSpPr>
              <p:nvPr/>
            </p:nvSpPr>
            <p:spPr bwMode="auto">
              <a:xfrm>
                <a:off x="1284289" y="3238502"/>
                <a:ext cx="80962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7" name="Oval 18"/>
              <p:cNvSpPr>
                <a:spLocks noChangeArrowheads="1"/>
              </p:cNvSpPr>
              <p:nvPr/>
            </p:nvSpPr>
            <p:spPr bwMode="auto">
              <a:xfrm>
                <a:off x="1455738" y="3298827"/>
                <a:ext cx="80962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8" name="Oval 19"/>
              <p:cNvSpPr>
                <a:spLocks noChangeArrowheads="1"/>
              </p:cNvSpPr>
              <p:nvPr/>
            </p:nvSpPr>
            <p:spPr bwMode="auto">
              <a:xfrm>
                <a:off x="1611313" y="3346452"/>
                <a:ext cx="82550" cy="87313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auto">
              <a:xfrm>
                <a:off x="1768475" y="3398838"/>
                <a:ext cx="80963" cy="87312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0" name="Oval 21"/>
              <p:cNvSpPr>
                <a:spLocks noChangeArrowheads="1"/>
              </p:cNvSpPr>
              <p:nvPr/>
            </p:nvSpPr>
            <p:spPr bwMode="auto">
              <a:xfrm>
                <a:off x="1933575" y="3457575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1" name="Oval 22"/>
              <p:cNvSpPr>
                <a:spLocks noChangeArrowheads="1"/>
              </p:cNvSpPr>
              <p:nvPr/>
            </p:nvSpPr>
            <p:spPr bwMode="auto">
              <a:xfrm>
                <a:off x="2116139" y="3511552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2" name="Oval 23"/>
              <p:cNvSpPr>
                <a:spLocks noChangeArrowheads="1"/>
              </p:cNvSpPr>
              <p:nvPr/>
            </p:nvSpPr>
            <p:spPr bwMode="auto">
              <a:xfrm>
                <a:off x="2298701" y="3570290"/>
                <a:ext cx="80963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3" name="Oval 24"/>
              <p:cNvSpPr>
                <a:spLocks noChangeArrowheads="1"/>
              </p:cNvSpPr>
              <p:nvPr/>
            </p:nvSpPr>
            <p:spPr bwMode="auto">
              <a:xfrm>
                <a:off x="2486026" y="3633789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4" name="Oval 25"/>
              <p:cNvSpPr>
                <a:spLocks noChangeArrowheads="1"/>
              </p:cNvSpPr>
              <p:nvPr/>
            </p:nvSpPr>
            <p:spPr bwMode="auto">
              <a:xfrm>
                <a:off x="930275" y="3317877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5" name="Oval 26"/>
              <p:cNvSpPr>
                <a:spLocks noChangeArrowheads="1"/>
              </p:cNvSpPr>
              <p:nvPr/>
            </p:nvSpPr>
            <p:spPr bwMode="auto">
              <a:xfrm>
                <a:off x="1104901" y="3378202"/>
                <a:ext cx="80963" cy="87313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6" name="Oval 27"/>
              <p:cNvSpPr>
                <a:spLocks noChangeArrowheads="1"/>
              </p:cNvSpPr>
              <p:nvPr/>
            </p:nvSpPr>
            <p:spPr bwMode="auto">
              <a:xfrm>
                <a:off x="1284289" y="3435352"/>
                <a:ext cx="80962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7" name="Oval 28"/>
              <p:cNvSpPr>
                <a:spLocks noChangeArrowheads="1"/>
              </p:cNvSpPr>
              <p:nvPr/>
            </p:nvSpPr>
            <p:spPr bwMode="auto">
              <a:xfrm>
                <a:off x="1455738" y="3495677"/>
                <a:ext cx="80962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8" name="Oval 29"/>
              <p:cNvSpPr>
                <a:spLocks noChangeArrowheads="1"/>
              </p:cNvSpPr>
              <p:nvPr/>
            </p:nvSpPr>
            <p:spPr bwMode="auto">
              <a:xfrm>
                <a:off x="1611313" y="3543302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9" name="Oval 30"/>
              <p:cNvSpPr>
                <a:spLocks noChangeArrowheads="1"/>
              </p:cNvSpPr>
              <p:nvPr/>
            </p:nvSpPr>
            <p:spPr bwMode="auto">
              <a:xfrm>
                <a:off x="1768475" y="3595690"/>
                <a:ext cx="80963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0" name="Oval 31"/>
              <p:cNvSpPr>
                <a:spLocks noChangeArrowheads="1"/>
              </p:cNvSpPr>
              <p:nvPr/>
            </p:nvSpPr>
            <p:spPr bwMode="auto">
              <a:xfrm>
                <a:off x="1933575" y="3654427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1" name="Oval 32"/>
              <p:cNvSpPr>
                <a:spLocks noChangeArrowheads="1"/>
              </p:cNvSpPr>
              <p:nvPr/>
            </p:nvSpPr>
            <p:spPr bwMode="auto">
              <a:xfrm>
                <a:off x="2116139" y="3708401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2" name="Oval 33"/>
              <p:cNvSpPr>
                <a:spLocks noChangeArrowheads="1"/>
              </p:cNvSpPr>
              <p:nvPr/>
            </p:nvSpPr>
            <p:spPr bwMode="auto">
              <a:xfrm>
                <a:off x="2298701" y="3765552"/>
                <a:ext cx="80963" cy="87313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3" name="Oval 34"/>
              <p:cNvSpPr>
                <a:spLocks noChangeArrowheads="1"/>
              </p:cNvSpPr>
              <p:nvPr/>
            </p:nvSpPr>
            <p:spPr bwMode="auto">
              <a:xfrm>
                <a:off x="2486026" y="3829052"/>
                <a:ext cx="82550" cy="87313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4" name="Oval 35"/>
              <p:cNvSpPr>
                <a:spLocks noChangeArrowheads="1"/>
              </p:cNvSpPr>
              <p:nvPr/>
            </p:nvSpPr>
            <p:spPr bwMode="auto">
              <a:xfrm>
                <a:off x="930275" y="3524250"/>
                <a:ext cx="82550" cy="87313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5" name="Oval 36"/>
              <p:cNvSpPr>
                <a:spLocks noChangeArrowheads="1"/>
              </p:cNvSpPr>
              <p:nvPr/>
            </p:nvSpPr>
            <p:spPr bwMode="auto">
              <a:xfrm>
                <a:off x="1104901" y="3586165"/>
                <a:ext cx="80963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6" name="Oval 37"/>
              <p:cNvSpPr>
                <a:spLocks noChangeArrowheads="1"/>
              </p:cNvSpPr>
              <p:nvPr/>
            </p:nvSpPr>
            <p:spPr bwMode="auto">
              <a:xfrm>
                <a:off x="1284289" y="3643314"/>
                <a:ext cx="80962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7" name="Oval 38"/>
              <p:cNvSpPr>
                <a:spLocks noChangeArrowheads="1"/>
              </p:cNvSpPr>
              <p:nvPr/>
            </p:nvSpPr>
            <p:spPr bwMode="auto">
              <a:xfrm>
                <a:off x="1455738" y="3702052"/>
                <a:ext cx="80962" cy="87313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8" name="Oval 39"/>
              <p:cNvSpPr>
                <a:spLocks noChangeArrowheads="1"/>
              </p:cNvSpPr>
              <p:nvPr/>
            </p:nvSpPr>
            <p:spPr bwMode="auto">
              <a:xfrm>
                <a:off x="1611313" y="3751263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9" name="Oval 40"/>
              <p:cNvSpPr>
                <a:spLocks noChangeArrowheads="1"/>
              </p:cNvSpPr>
              <p:nvPr/>
            </p:nvSpPr>
            <p:spPr bwMode="auto">
              <a:xfrm>
                <a:off x="1768475" y="3803652"/>
                <a:ext cx="80963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0" name="Oval 41"/>
              <p:cNvSpPr>
                <a:spLocks noChangeArrowheads="1"/>
              </p:cNvSpPr>
              <p:nvPr/>
            </p:nvSpPr>
            <p:spPr bwMode="auto">
              <a:xfrm>
                <a:off x="1933575" y="3860802"/>
                <a:ext cx="82550" cy="87313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1" name="Oval 42"/>
              <p:cNvSpPr>
                <a:spLocks noChangeArrowheads="1"/>
              </p:cNvSpPr>
              <p:nvPr/>
            </p:nvSpPr>
            <p:spPr bwMode="auto">
              <a:xfrm>
                <a:off x="2116139" y="3916365"/>
                <a:ext cx="82550" cy="85725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2" name="Oval 43"/>
              <p:cNvSpPr>
                <a:spLocks noChangeArrowheads="1"/>
              </p:cNvSpPr>
              <p:nvPr/>
            </p:nvSpPr>
            <p:spPr bwMode="auto">
              <a:xfrm>
                <a:off x="2298701" y="3973515"/>
                <a:ext cx="80963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3" name="Oval 44"/>
              <p:cNvSpPr>
                <a:spLocks noChangeArrowheads="1"/>
              </p:cNvSpPr>
              <p:nvPr/>
            </p:nvSpPr>
            <p:spPr bwMode="auto">
              <a:xfrm>
                <a:off x="2486026" y="4037015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4" name="Oval 45"/>
              <p:cNvSpPr>
                <a:spLocks noChangeArrowheads="1"/>
              </p:cNvSpPr>
              <p:nvPr/>
            </p:nvSpPr>
            <p:spPr bwMode="auto">
              <a:xfrm>
                <a:off x="930275" y="3738565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5" name="Oval 46"/>
              <p:cNvSpPr>
                <a:spLocks noChangeArrowheads="1"/>
              </p:cNvSpPr>
              <p:nvPr/>
            </p:nvSpPr>
            <p:spPr bwMode="auto">
              <a:xfrm>
                <a:off x="1104901" y="3800477"/>
                <a:ext cx="80963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6" name="Oval 47"/>
              <p:cNvSpPr>
                <a:spLocks noChangeArrowheads="1"/>
              </p:cNvSpPr>
              <p:nvPr/>
            </p:nvSpPr>
            <p:spPr bwMode="auto">
              <a:xfrm>
                <a:off x="1284289" y="3856040"/>
                <a:ext cx="80962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7" name="Oval 48"/>
              <p:cNvSpPr>
                <a:spLocks noChangeArrowheads="1"/>
              </p:cNvSpPr>
              <p:nvPr/>
            </p:nvSpPr>
            <p:spPr bwMode="auto">
              <a:xfrm>
                <a:off x="1455738" y="3916365"/>
                <a:ext cx="80962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8" name="Oval 49"/>
              <p:cNvSpPr>
                <a:spLocks noChangeArrowheads="1"/>
              </p:cNvSpPr>
              <p:nvPr/>
            </p:nvSpPr>
            <p:spPr bwMode="auto">
              <a:xfrm>
                <a:off x="1611313" y="3963990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9" name="Oval 50"/>
              <p:cNvSpPr>
                <a:spLocks noChangeArrowheads="1"/>
              </p:cNvSpPr>
              <p:nvPr/>
            </p:nvSpPr>
            <p:spPr bwMode="auto">
              <a:xfrm>
                <a:off x="1768475" y="4016375"/>
                <a:ext cx="80963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0" name="Oval 51"/>
              <p:cNvSpPr>
                <a:spLocks noChangeArrowheads="1"/>
              </p:cNvSpPr>
              <p:nvPr/>
            </p:nvSpPr>
            <p:spPr bwMode="auto">
              <a:xfrm>
                <a:off x="1933575" y="4075115"/>
                <a:ext cx="82550" cy="85725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1" name="Oval 52"/>
              <p:cNvSpPr>
                <a:spLocks noChangeArrowheads="1"/>
              </p:cNvSpPr>
              <p:nvPr/>
            </p:nvSpPr>
            <p:spPr bwMode="auto">
              <a:xfrm>
                <a:off x="2116139" y="4129090"/>
                <a:ext cx="82550" cy="85725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2" name="Oval 53"/>
              <p:cNvSpPr>
                <a:spLocks noChangeArrowheads="1"/>
              </p:cNvSpPr>
              <p:nvPr/>
            </p:nvSpPr>
            <p:spPr bwMode="auto">
              <a:xfrm>
                <a:off x="2298701" y="4187827"/>
                <a:ext cx="80963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" name="Oval 54"/>
              <p:cNvSpPr>
                <a:spLocks noChangeArrowheads="1"/>
              </p:cNvSpPr>
              <p:nvPr/>
            </p:nvSpPr>
            <p:spPr bwMode="auto">
              <a:xfrm>
                <a:off x="2486026" y="4251327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4" name="Oval 55"/>
              <p:cNvSpPr>
                <a:spLocks noChangeArrowheads="1"/>
              </p:cNvSpPr>
              <p:nvPr/>
            </p:nvSpPr>
            <p:spPr bwMode="auto">
              <a:xfrm>
                <a:off x="923926" y="3940177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5" name="Oval 56"/>
              <p:cNvSpPr>
                <a:spLocks noChangeArrowheads="1"/>
              </p:cNvSpPr>
              <p:nvPr/>
            </p:nvSpPr>
            <p:spPr bwMode="auto">
              <a:xfrm>
                <a:off x="1098551" y="4002088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6" name="Oval 57"/>
              <p:cNvSpPr>
                <a:spLocks noChangeArrowheads="1"/>
              </p:cNvSpPr>
              <p:nvPr/>
            </p:nvSpPr>
            <p:spPr bwMode="auto">
              <a:xfrm>
                <a:off x="1277939" y="4057652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" name="Oval 58"/>
              <p:cNvSpPr>
                <a:spLocks noChangeArrowheads="1"/>
              </p:cNvSpPr>
              <p:nvPr/>
            </p:nvSpPr>
            <p:spPr bwMode="auto">
              <a:xfrm>
                <a:off x="1450976" y="4117977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8" name="Oval 59"/>
              <p:cNvSpPr>
                <a:spLocks noChangeArrowheads="1"/>
              </p:cNvSpPr>
              <p:nvPr/>
            </p:nvSpPr>
            <p:spPr bwMode="auto">
              <a:xfrm>
                <a:off x="1606551" y="4167190"/>
                <a:ext cx="80963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" name="Oval 60"/>
              <p:cNvSpPr>
                <a:spLocks noChangeArrowheads="1"/>
              </p:cNvSpPr>
              <p:nvPr/>
            </p:nvSpPr>
            <p:spPr bwMode="auto">
              <a:xfrm>
                <a:off x="1762126" y="4219577"/>
                <a:ext cx="82550" cy="85725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0" name="Oval 61"/>
              <p:cNvSpPr>
                <a:spLocks noChangeArrowheads="1"/>
              </p:cNvSpPr>
              <p:nvPr/>
            </p:nvSpPr>
            <p:spPr bwMode="auto">
              <a:xfrm>
                <a:off x="1930400" y="4276727"/>
                <a:ext cx="80963" cy="85725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1" name="Oval 62"/>
              <p:cNvSpPr>
                <a:spLocks noChangeArrowheads="1"/>
              </p:cNvSpPr>
              <p:nvPr/>
            </p:nvSpPr>
            <p:spPr bwMode="auto">
              <a:xfrm>
                <a:off x="2109789" y="4330702"/>
                <a:ext cx="82550" cy="85725"/>
              </a:xfrm>
              <a:prstGeom prst="ellipse">
                <a:avLst/>
              </a:prstGeom>
              <a:solidFill>
                <a:srgbClr val="FC0128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2" name="Oval 63"/>
              <p:cNvSpPr>
                <a:spLocks noChangeArrowheads="1"/>
              </p:cNvSpPr>
              <p:nvPr/>
            </p:nvSpPr>
            <p:spPr bwMode="auto">
              <a:xfrm>
                <a:off x="2293938" y="4389440"/>
                <a:ext cx="80962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3" name="Oval 64"/>
              <p:cNvSpPr>
                <a:spLocks noChangeArrowheads="1"/>
              </p:cNvSpPr>
              <p:nvPr/>
            </p:nvSpPr>
            <p:spPr bwMode="auto">
              <a:xfrm>
                <a:off x="2482851" y="4452940"/>
                <a:ext cx="79375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4" name="Oval 65"/>
              <p:cNvSpPr>
                <a:spLocks noChangeArrowheads="1"/>
              </p:cNvSpPr>
              <p:nvPr/>
            </p:nvSpPr>
            <p:spPr bwMode="auto">
              <a:xfrm>
                <a:off x="930275" y="4137026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5" name="Oval 66"/>
              <p:cNvSpPr>
                <a:spLocks noChangeArrowheads="1"/>
              </p:cNvSpPr>
              <p:nvPr/>
            </p:nvSpPr>
            <p:spPr bwMode="auto">
              <a:xfrm>
                <a:off x="1104901" y="4198940"/>
                <a:ext cx="80963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6" name="Oval 67"/>
              <p:cNvSpPr>
                <a:spLocks noChangeArrowheads="1"/>
              </p:cNvSpPr>
              <p:nvPr/>
            </p:nvSpPr>
            <p:spPr bwMode="auto">
              <a:xfrm>
                <a:off x="1284289" y="4254502"/>
                <a:ext cx="80962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7" name="Oval 68"/>
              <p:cNvSpPr>
                <a:spLocks noChangeArrowheads="1"/>
              </p:cNvSpPr>
              <p:nvPr/>
            </p:nvSpPr>
            <p:spPr bwMode="auto">
              <a:xfrm>
                <a:off x="1455738" y="4314827"/>
                <a:ext cx="80962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8" name="Oval 69"/>
              <p:cNvSpPr>
                <a:spLocks noChangeArrowheads="1"/>
              </p:cNvSpPr>
              <p:nvPr/>
            </p:nvSpPr>
            <p:spPr bwMode="auto">
              <a:xfrm>
                <a:off x="1611313" y="4362452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89" name="Oval 70"/>
              <p:cNvSpPr>
                <a:spLocks noChangeArrowheads="1"/>
              </p:cNvSpPr>
              <p:nvPr/>
            </p:nvSpPr>
            <p:spPr bwMode="auto">
              <a:xfrm>
                <a:off x="1768475" y="4414840"/>
                <a:ext cx="80963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0" name="Oval 71"/>
              <p:cNvSpPr>
                <a:spLocks noChangeArrowheads="1"/>
              </p:cNvSpPr>
              <p:nvPr/>
            </p:nvSpPr>
            <p:spPr bwMode="auto">
              <a:xfrm>
                <a:off x="1933575" y="4473577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1" name="Oval 72"/>
              <p:cNvSpPr>
                <a:spLocks noChangeArrowheads="1"/>
              </p:cNvSpPr>
              <p:nvPr/>
            </p:nvSpPr>
            <p:spPr bwMode="auto">
              <a:xfrm>
                <a:off x="2116139" y="4527552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2" name="Oval 73"/>
              <p:cNvSpPr>
                <a:spLocks noChangeArrowheads="1"/>
              </p:cNvSpPr>
              <p:nvPr/>
            </p:nvSpPr>
            <p:spPr bwMode="auto">
              <a:xfrm>
                <a:off x="2298701" y="4584702"/>
                <a:ext cx="80963" cy="87313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3" name="Oval 74"/>
              <p:cNvSpPr>
                <a:spLocks noChangeArrowheads="1"/>
              </p:cNvSpPr>
              <p:nvPr/>
            </p:nvSpPr>
            <p:spPr bwMode="auto">
              <a:xfrm>
                <a:off x="2486026" y="4649790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4" name="Oval 75"/>
              <p:cNvSpPr>
                <a:spLocks noChangeArrowheads="1"/>
              </p:cNvSpPr>
              <p:nvPr/>
            </p:nvSpPr>
            <p:spPr bwMode="auto">
              <a:xfrm>
                <a:off x="930275" y="4343402"/>
                <a:ext cx="82550" cy="87313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5" name="Oval 76"/>
              <p:cNvSpPr>
                <a:spLocks noChangeArrowheads="1"/>
              </p:cNvSpPr>
              <p:nvPr/>
            </p:nvSpPr>
            <p:spPr bwMode="auto">
              <a:xfrm>
                <a:off x="1104901" y="4405313"/>
                <a:ext cx="80963" cy="87312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6" name="Oval 77"/>
              <p:cNvSpPr>
                <a:spLocks noChangeArrowheads="1"/>
              </p:cNvSpPr>
              <p:nvPr/>
            </p:nvSpPr>
            <p:spPr bwMode="auto">
              <a:xfrm>
                <a:off x="1284289" y="4462465"/>
                <a:ext cx="80962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7" name="Oval 78"/>
              <p:cNvSpPr>
                <a:spLocks noChangeArrowheads="1"/>
              </p:cNvSpPr>
              <p:nvPr/>
            </p:nvSpPr>
            <p:spPr bwMode="auto">
              <a:xfrm>
                <a:off x="1455738" y="4521202"/>
                <a:ext cx="80962" cy="87313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8" name="Oval 79"/>
              <p:cNvSpPr>
                <a:spLocks noChangeArrowheads="1"/>
              </p:cNvSpPr>
              <p:nvPr/>
            </p:nvSpPr>
            <p:spPr bwMode="auto">
              <a:xfrm>
                <a:off x="1611313" y="4570415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9" name="Oval 80"/>
              <p:cNvSpPr>
                <a:spLocks noChangeArrowheads="1"/>
              </p:cNvSpPr>
              <p:nvPr/>
            </p:nvSpPr>
            <p:spPr bwMode="auto">
              <a:xfrm>
                <a:off x="1768475" y="4622802"/>
                <a:ext cx="80963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0" name="Oval 81"/>
              <p:cNvSpPr>
                <a:spLocks noChangeArrowheads="1"/>
              </p:cNvSpPr>
              <p:nvPr/>
            </p:nvSpPr>
            <p:spPr bwMode="auto">
              <a:xfrm>
                <a:off x="1933575" y="4681540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1" name="Oval 82"/>
              <p:cNvSpPr>
                <a:spLocks noChangeArrowheads="1"/>
              </p:cNvSpPr>
              <p:nvPr/>
            </p:nvSpPr>
            <p:spPr bwMode="auto">
              <a:xfrm>
                <a:off x="2116139" y="4735515"/>
                <a:ext cx="82550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2" name="Oval 83"/>
              <p:cNvSpPr>
                <a:spLocks noChangeArrowheads="1"/>
              </p:cNvSpPr>
              <p:nvPr/>
            </p:nvSpPr>
            <p:spPr bwMode="auto">
              <a:xfrm>
                <a:off x="2298701" y="4792665"/>
                <a:ext cx="80963" cy="85725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3" name="Oval 84"/>
              <p:cNvSpPr>
                <a:spLocks noChangeArrowheads="1"/>
              </p:cNvSpPr>
              <p:nvPr/>
            </p:nvSpPr>
            <p:spPr bwMode="auto">
              <a:xfrm>
                <a:off x="2486026" y="4856163"/>
                <a:ext cx="82550" cy="87312"/>
              </a:xfrm>
              <a:prstGeom prst="ellipse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104" name="Group 85"/>
              <p:cNvGrpSpPr>
                <a:grpSpLocks/>
              </p:cNvGrpSpPr>
              <p:nvPr/>
            </p:nvGrpSpPr>
            <p:grpSpPr bwMode="auto">
              <a:xfrm>
                <a:off x="1581151" y="3933825"/>
                <a:ext cx="665163" cy="649288"/>
                <a:chOff x="1124" y="2432"/>
                <a:chExt cx="363" cy="318"/>
              </a:xfrm>
            </p:grpSpPr>
            <p:sp>
              <p:nvSpPr>
                <p:cNvPr id="105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124" y="2432"/>
                  <a:ext cx="318" cy="182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06" name="Line 87"/>
                <p:cNvSpPr>
                  <a:spLocks noChangeShapeType="1"/>
                </p:cNvSpPr>
                <p:nvPr/>
              </p:nvSpPr>
              <p:spPr bwMode="auto">
                <a:xfrm>
                  <a:off x="1442" y="2432"/>
                  <a:ext cx="45" cy="318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107" name="Line 88"/>
                <p:cNvSpPr>
                  <a:spLocks noChangeShapeType="1"/>
                </p:cNvSpPr>
                <p:nvPr/>
              </p:nvSpPr>
              <p:spPr bwMode="auto">
                <a:xfrm flipH="1" flipV="1">
                  <a:off x="1124" y="2614"/>
                  <a:ext cx="363" cy="136"/>
                </a:xfrm>
                <a:prstGeom prst="line">
                  <a:avLst/>
                </a:prstGeom>
                <a:noFill/>
                <a:ln w="28575">
                  <a:solidFill>
                    <a:srgbClr val="FC0128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sv-SE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051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the GPU!</a:t>
            </a:r>
            <a:endParaRPr lang="en-US" dirty="0"/>
          </a:p>
        </p:txBody>
      </p:sp>
      <p:grpSp>
        <p:nvGrpSpPr>
          <p:cNvPr id="267" name="Group 266"/>
          <p:cNvGrpSpPr/>
          <p:nvPr/>
        </p:nvGrpSpPr>
        <p:grpSpPr>
          <a:xfrm>
            <a:off x="533399" y="1494971"/>
            <a:ext cx="6527108" cy="3991430"/>
            <a:chOff x="1383178" y="1574799"/>
            <a:chExt cx="6527108" cy="3991430"/>
          </a:xfrm>
        </p:grpSpPr>
        <p:grpSp>
          <p:nvGrpSpPr>
            <p:cNvPr id="178" name="Group 177"/>
            <p:cNvGrpSpPr/>
            <p:nvPr/>
          </p:nvGrpSpPr>
          <p:grpSpPr>
            <a:xfrm>
              <a:off x="1383178" y="1574799"/>
              <a:ext cx="6527108" cy="3991430"/>
              <a:chOff x="1276709" y="1719532"/>
              <a:chExt cx="6372046" cy="3651849"/>
            </a:xfrm>
          </p:grpSpPr>
          <p:sp>
            <p:nvSpPr>
              <p:cNvPr id="265" name="Rounded Rectangle 264"/>
              <p:cNvSpPr/>
              <p:nvPr/>
            </p:nvSpPr>
            <p:spPr bwMode="auto">
              <a:xfrm>
                <a:off x="1276709" y="1719532"/>
                <a:ext cx="6372046" cy="3651849"/>
              </a:xfrm>
              <a:prstGeom prst="roundRect">
                <a:avLst>
                  <a:gd name="adj" fmla="val 1400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1424100" y="4955268"/>
                <a:ext cx="6072982" cy="337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3dFX Voodoo 1 (1996) – Rasterize Triangles In Hardware</a:t>
                </a:r>
                <a:endParaRPr lang="sv-SE" dirty="0"/>
              </a:p>
            </p:txBody>
          </p:sp>
        </p:grpSp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079" y="1911539"/>
              <a:ext cx="5269841" cy="3034921"/>
            </a:xfrm>
            <a:prstGeom prst="rect">
              <a:avLst/>
            </a:prstGeom>
          </p:spPr>
        </p:pic>
      </p:grpSp>
      <p:grpSp>
        <p:nvGrpSpPr>
          <p:cNvPr id="364" name="Group 363"/>
          <p:cNvGrpSpPr/>
          <p:nvPr/>
        </p:nvGrpSpPr>
        <p:grpSpPr>
          <a:xfrm>
            <a:off x="5301341" y="2275140"/>
            <a:ext cx="3309258" cy="4365147"/>
            <a:chOff x="2292939" y="1934054"/>
            <a:chExt cx="3309258" cy="4365147"/>
          </a:xfrm>
        </p:grpSpPr>
        <p:grpSp>
          <p:nvGrpSpPr>
            <p:cNvPr id="359" name="Group 358"/>
            <p:cNvGrpSpPr/>
            <p:nvPr/>
          </p:nvGrpSpPr>
          <p:grpSpPr>
            <a:xfrm>
              <a:off x="2292939" y="1934054"/>
              <a:ext cx="3309258" cy="4365147"/>
              <a:chOff x="1290070" y="1805150"/>
              <a:chExt cx="6372046" cy="3651849"/>
            </a:xfrm>
          </p:grpSpPr>
          <p:sp>
            <p:nvSpPr>
              <p:cNvPr id="361" name="Rounded Rectangle 360"/>
              <p:cNvSpPr/>
              <p:nvPr/>
            </p:nvSpPr>
            <p:spPr bwMode="auto">
              <a:xfrm>
                <a:off x="1290070" y="1805150"/>
                <a:ext cx="6372046" cy="3651849"/>
              </a:xfrm>
              <a:prstGeom prst="roundRect">
                <a:avLst>
                  <a:gd name="adj" fmla="val 1400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1438815" y="4669069"/>
                <a:ext cx="6072982" cy="787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NVIDIA GeForce 256 (1999)</a:t>
                </a:r>
              </a:p>
              <a:p>
                <a:pPr algn="ctr"/>
                <a:r>
                  <a:rPr lang="sv-SE" dirty="0" err="1" smtClean="0"/>
                  <a:t>Triangle</a:t>
                </a:r>
                <a:r>
                  <a:rPr lang="sv-SE" dirty="0" smtClean="0"/>
                  <a:t> transformation </a:t>
                </a:r>
                <a:r>
                  <a:rPr lang="sv-SE" i="1" dirty="0" smtClean="0"/>
                  <a:t>and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Lighting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calculations</a:t>
                </a:r>
                <a:r>
                  <a:rPr lang="sv-SE" dirty="0" smtClean="0"/>
                  <a:t> in HW!</a:t>
                </a:r>
                <a:endParaRPr lang="sv-SE" dirty="0"/>
              </a:p>
            </p:txBody>
          </p:sp>
        </p:grpSp>
        <p:pic>
          <p:nvPicPr>
            <p:cNvPr id="363" name="Picture 36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745" y="2009719"/>
              <a:ext cx="3000829" cy="3000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7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9143" y="1364343"/>
            <a:ext cx="6335486" cy="5363028"/>
            <a:chOff x="1276709" y="1719532"/>
            <a:chExt cx="6372046" cy="3651849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1276709" y="1719532"/>
              <a:ext cx="6372046" cy="3651849"/>
            </a:xfrm>
            <a:prstGeom prst="roundRect">
              <a:avLst>
                <a:gd name="adj" fmla="val 1400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24100" y="4955268"/>
              <a:ext cx="6072982" cy="251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DOOM 3 (2004)</a:t>
              </a:r>
              <a:endParaRPr lang="sv-SE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Programmable shading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510234"/>
            <a:ext cx="6097420" cy="457306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499429" y="2598057"/>
            <a:ext cx="4412342" cy="3485240"/>
            <a:chOff x="1276709" y="1719532"/>
            <a:chExt cx="6372046" cy="3651849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1276709" y="1719532"/>
              <a:ext cx="6372046" cy="3651849"/>
            </a:xfrm>
            <a:prstGeom prst="roundRect">
              <a:avLst>
                <a:gd name="adj" fmla="val 1400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24100" y="4955268"/>
              <a:ext cx="6072982" cy="38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GeForce 3 (2001)</a:t>
              </a:r>
              <a:endParaRPr lang="sv-SE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2734128"/>
            <a:ext cx="40640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 of 2006 GPU</a:t>
            </a:r>
            <a:endParaRPr lang="sv-SE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335230" y="1450203"/>
            <a:ext cx="1270770" cy="2176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116463" y="3152959"/>
            <a:ext cx="1708305" cy="21764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264178" y="3508349"/>
            <a:ext cx="1412875" cy="2176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Triangle Setup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264178" y="3863739"/>
            <a:ext cx="1412875" cy="217646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Rasterizer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468171" y="5566495"/>
            <a:ext cx="1004888" cy="21681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Z-culling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468171" y="5921059"/>
            <a:ext cx="1004888" cy="21764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Blending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3224365" y="1805593"/>
            <a:ext cx="3492501" cy="1209622"/>
            <a:chOff x="3097160" y="1944551"/>
            <a:chExt cx="3492501" cy="1209622"/>
          </a:xfrm>
        </p:grpSpPr>
        <p:grpSp>
          <p:nvGrpSpPr>
            <p:cNvPr id="9" name="Group 8"/>
            <p:cNvGrpSpPr/>
            <p:nvPr/>
          </p:nvGrpSpPr>
          <p:grpSpPr>
            <a:xfrm>
              <a:off x="3097160" y="1944551"/>
              <a:ext cx="812595" cy="1197949"/>
              <a:chOff x="1339850" y="2914650"/>
              <a:chExt cx="1669250" cy="205740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850" y="3105150"/>
                <a:ext cx="1669250" cy="18669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Rectangle 10"/>
              <p:cNvSpPr/>
              <p:nvPr/>
            </p:nvSpPr>
            <p:spPr bwMode="auto">
              <a:xfrm>
                <a:off x="1339850" y="2914650"/>
                <a:ext cx="1669250" cy="190500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VS</a:t>
                </a:r>
                <a:endParaRPr kumimoji="0" lang="sv-SE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3990462" y="1948442"/>
              <a:ext cx="812595" cy="1197949"/>
              <a:chOff x="1339850" y="2914650"/>
              <a:chExt cx="1669250" cy="2057400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850" y="3105150"/>
                <a:ext cx="1669250" cy="18669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6" name="Rectangle 55"/>
              <p:cNvSpPr/>
              <p:nvPr/>
            </p:nvSpPr>
            <p:spPr bwMode="auto">
              <a:xfrm>
                <a:off x="1339850" y="2914650"/>
                <a:ext cx="1669250" cy="190500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VS</a:t>
                </a:r>
                <a:endParaRPr kumimoji="0" lang="sv-SE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883764" y="1952333"/>
              <a:ext cx="812595" cy="1197949"/>
              <a:chOff x="1339850" y="2914650"/>
              <a:chExt cx="1669250" cy="2057400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850" y="3105150"/>
                <a:ext cx="1669250" cy="18669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9" name="Rectangle 58"/>
              <p:cNvSpPr/>
              <p:nvPr/>
            </p:nvSpPr>
            <p:spPr bwMode="auto">
              <a:xfrm>
                <a:off x="1339850" y="2914650"/>
                <a:ext cx="1669250" cy="190500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VS</a:t>
                </a:r>
                <a:endParaRPr kumimoji="0" lang="sv-SE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777066" y="1956224"/>
              <a:ext cx="812595" cy="1197949"/>
              <a:chOff x="1339850" y="2914650"/>
              <a:chExt cx="1669250" cy="2057400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850" y="3105150"/>
                <a:ext cx="1669250" cy="18669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2" name="Rectangle 61"/>
              <p:cNvSpPr/>
              <p:nvPr/>
            </p:nvSpPr>
            <p:spPr bwMode="auto">
              <a:xfrm>
                <a:off x="1339850" y="2914650"/>
                <a:ext cx="1669250" cy="190500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VS</a:t>
                </a:r>
                <a:endParaRPr kumimoji="0" lang="sv-SE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324380" y="4219129"/>
            <a:ext cx="5292470" cy="1209622"/>
            <a:chOff x="2324380" y="4281121"/>
            <a:chExt cx="5292470" cy="1209622"/>
          </a:xfrm>
        </p:grpSpPr>
        <p:grpSp>
          <p:nvGrpSpPr>
            <p:cNvPr id="63" name="Group 62"/>
            <p:cNvGrpSpPr/>
            <p:nvPr/>
          </p:nvGrpSpPr>
          <p:grpSpPr>
            <a:xfrm>
              <a:off x="2324380" y="4281121"/>
              <a:ext cx="812595" cy="1197949"/>
              <a:chOff x="1339850" y="2914650"/>
              <a:chExt cx="1669250" cy="2057400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850" y="3105150"/>
                <a:ext cx="1669250" cy="18669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5" name="Rectangle 64"/>
              <p:cNvSpPr/>
              <p:nvPr/>
            </p:nvSpPr>
            <p:spPr bwMode="auto">
              <a:xfrm>
                <a:off x="1339850" y="2914650"/>
                <a:ext cx="1669250" cy="190500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900" b="1" dirty="0">
                    <a:solidFill>
                      <a:schemeClr val="bg1"/>
                    </a:solidFill>
                  </a:rPr>
                  <a:t>F</a:t>
                </a: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S</a:t>
                </a:r>
                <a:endParaRPr kumimoji="0" lang="sv-SE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3217682" y="4285012"/>
              <a:ext cx="812595" cy="1197949"/>
              <a:chOff x="1339850" y="2914650"/>
              <a:chExt cx="1669250" cy="2057400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850" y="3105150"/>
                <a:ext cx="1669250" cy="18669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8" name="Rectangle 67"/>
              <p:cNvSpPr/>
              <p:nvPr/>
            </p:nvSpPr>
            <p:spPr bwMode="auto">
              <a:xfrm>
                <a:off x="1339850" y="2914650"/>
                <a:ext cx="1669250" cy="190500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900" b="1" dirty="0">
                    <a:solidFill>
                      <a:schemeClr val="bg1"/>
                    </a:solidFill>
                  </a:rPr>
                  <a:t>F</a:t>
                </a: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S</a:t>
                </a:r>
                <a:endParaRPr kumimoji="0" lang="sv-SE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4110984" y="4288903"/>
              <a:ext cx="812595" cy="1197949"/>
              <a:chOff x="1339850" y="2914650"/>
              <a:chExt cx="1669250" cy="2057400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850" y="3105150"/>
                <a:ext cx="1669250" cy="18669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71" name="Rectangle 70"/>
              <p:cNvSpPr/>
              <p:nvPr/>
            </p:nvSpPr>
            <p:spPr bwMode="auto">
              <a:xfrm>
                <a:off x="1339850" y="2914650"/>
                <a:ext cx="1669250" cy="190500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900" b="1" dirty="0">
                    <a:solidFill>
                      <a:schemeClr val="bg1"/>
                    </a:solidFill>
                  </a:rPr>
                  <a:t>F</a:t>
                </a: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S</a:t>
                </a:r>
                <a:endParaRPr kumimoji="0" lang="sv-SE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5004286" y="4292794"/>
              <a:ext cx="812595" cy="1197949"/>
              <a:chOff x="1339850" y="2914650"/>
              <a:chExt cx="1669250" cy="2057400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850" y="3105150"/>
                <a:ext cx="1669250" cy="18669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74" name="Rectangle 73"/>
              <p:cNvSpPr/>
              <p:nvPr/>
            </p:nvSpPr>
            <p:spPr bwMode="auto">
              <a:xfrm>
                <a:off x="1339850" y="2914650"/>
                <a:ext cx="1669250" cy="190500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900" b="1" dirty="0">
                    <a:solidFill>
                      <a:schemeClr val="bg1"/>
                    </a:solidFill>
                  </a:rPr>
                  <a:t>F</a:t>
                </a: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S</a:t>
                </a:r>
                <a:endParaRPr kumimoji="0" lang="sv-SE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5910953" y="4288903"/>
              <a:ext cx="812595" cy="1197949"/>
              <a:chOff x="1339850" y="2914650"/>
              <a:chExt cx="1669250" cy="2057400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850" y="3105150"/>
                <a:ext cx="1669250" cy="18669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77" name="Rectangle 76"/>
              <p:cNvSpPr/>
              <p:nvPr/>
            </p:nvSpPr>
            <p:spPr bwMode="auto">
              <a:xfrm>
                <a:off x="1339850" y="2914650"/>
                <a:ext cx="1669250" cy="190500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900" b="1" dirty="0">
                    <a:solidFill>
                      <a:schemeClr val="bg1"/>
                    </a:solidFill>
                  </a:rPr>
                  <a:t>F</a:t>
                </a: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S</a:t>
                </a:r>
                <a:endParaRPr kumimoji="0" lang="sv-SE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6804255" y="4292794"/>
              <a:ext cx="812595" cy="1197949"/>
              <a:chOff x="1339850" y="2914650"/>
              <a:chExt cx="1669250" cy="2057400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9850" y="3105150"/>
                <a:ext cx="1669250" cy="18669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80" name="Rectangle 79"/>
              <p:cNvSpPr/>
              <p:nvPr/>
            </p:nvSpPr>
            <p:spPr bwMode="auto">
              <a:xfrm>
                <a:off x="1339850" y="2914650"/>
                <a:ext cx="1669250" cy="190500"/>
              </a:xfrm>
              <a:prstGeom prst="rect">
                <a:avLst/>
              </a:prstGeom>
              <a:solidFill>
                <a:schemeClr val="tx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900" b="1" dirty="0">
                    <a:solidFill>
                      <a:schemeClr val="bg1"/>
                    </a:solidFill>
                  </a:rPr>
                  <a:t>F</a:t>
                </a:r>
                <a:r>
                  <a:rPr kumimoji="0" lang="en-US" sz="9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S</a:t>
                </a:r>
                <a:endParaRPr kumimoji="0" lang="sv-SE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7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G80 and Unified </a:t>
            </a:r>
            <a:r>
              <a:rPr lang="en-US" sz="2800" dirty="0" err="1" smtClean="0"/>
              <a:t>Shader</a:t>
            </a:r>
            <a:r>
              <a:rPr lang="en-US" sz="2800" dirty="0" smtClean="0"/>
              <a:t> Architecture</a:t>
            </a:r>
            <a:endParaRPr lang="sv-SE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99029" y="1300480"/>
            <a:ext cx="6221911" cy="4740174"/>
            <a:chOff x="697049" y="1341796"/>
            <a:chExt cx="8530772" cy="6499184"/>
          </a:xfrm>
        </p:grpSpPr>
        <p:grpSp>
          <p:nvGrpSpPr>
            <p:cNvPr id="5" name="Group 4"/>
            <p:cNvGrpSpPr/>
            <p:nvPr/>
          </p:nvGrpSpPr>
          <p:grpSpPr>
            <a:xfrm>
              <a:off x="697049" y="1341796"/>
              <a:ext cx="8530772" cy="6499184"/>
              <a:chOff x="1276709" y="1719532"/>
              <a:chExt cx="6372046" cy="3651849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1276709" y="1719532"/>
                <a:ext cx="6372046" cy="3651849"/>
              </a:xfrm>
              <a:prstGeom prst="roundRect">
                <a:avLst>
                  <a:gd name="adj" fmla="val 1400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424100" y="4955268"/>
                <a:ext cx="6072982" cy="284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/>
                  <a:t>GeForce 8800 GT (2007)</a:t>
                </a:r>
                <a:endParaRPr lang="sv-SE" dirty="0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525" y="1433236"/>
              <a:ext cx="8372475" cy="561975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706948" y="1977494"/>
            <a:ext cx="4903651" cy="3488438"/>
            <a:chOff x="1451429" y="1452880"/>
            <a:chExt cx="4903651" cy="3500197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1451429" y="1452880"/>
              <a:ext cx="4903651" cy="3500197"/>
            </a:xfrm>
            <a:prstGeom prst="roundRect">
              <a:avLst>
                <a:gd name="adj" fmla="val 1400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027" y="1524322"/>
              <a:ext cx="4692043" cy="332171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7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Observations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Many small independent and identical jobs</a:t>
            </a:r>
          </a:p>
          <a:p>
            <a:pPr lvl="1"/>
            <a:r>
              <a:rPr lang="en-AU" dirty="0" smtClean="0"/>
              <a:t>Abundant data parallelism.</a:t>
            </a:r>
          </a:p>
          <a:p>
            <a:r>
              <a:rPr lang="en-AU" dirty="0" smtClean="0"/>
              <a:t>Lots of ALU operations</a:t>
            </a:r>
          </a:p>
          <a:p>
            <a:pPr lvl="1"/>
            <a:r>
              <a:rPr lang="en-AU" dirty="0" smtClean="0"/>
              <a:t>Small matrix linear algebra</a:t>
            </a:r>
          </a:p>
          <a:p>
            <a:pPr lvl="1"/>
            <a:r>
              <a:rPr lang="en-AU" dirty="0" smtClean="0"/>
              <a:t>Many MADs</a:t>
            </a:r>
          </a:p>
          <a:p>
            <a:r>
              <a:rPr lang="en-AU" dirty="0" smtClean="0"/>
              <a:t>High/Streaming bandwidth requirements</a:t>
            </a:r>
          </a:p>
          <a:p>
            <a:pPr lvl="1"/>
            <a:r>
              <a:rPr lang="en-AU" dirty="0" smtClean="0"/>
              <a:t>Lots of data touched just once.</a:t>
            </a:r>
          </a:p>
        </p:txBody>
      </p:sp>
    </p:spTree>
    <p:extLst>
      <p:ext uri="{BB962C8B-B14F-4D97-AF65-F5344CB8AC3E}">
        <p14:creationId xmlns:p14="http://schemas.microsoft.com/office/powerpoint/2010/main" val="38477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20320" y="3800169"/>
            <a:ext cx="9144000" cy="1017637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Outline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0080" y="1778000"/>
            <a:ext cx="81280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sv-SE" b="1" kern="0" smtClean="0"/>
              <a:t>Part 1: Motivation</a:t>
            </a:r>
            <a:br>
              <a:rPr lang="sv-SE" b="1" kern="0" smtClean="0"/>
            </a:br>
            <a:r>
              <a:rPr lang="sv-SE" sz="1800" i="1" kern="0" smtClean="0"/>
              <a:t>If you’re not into hardware, why should you care?</a:t>
            </a:r>
            <a:br>
              <a:rPr lang="sv-SE" sz="1800" i="1" kern="0" smtClean="0"/>
            </a:br>
            <a:endParaRPr lang="sv-SE" kern="0" smtClean="0"/>
          </a:p>
          <a:p>
            <a:pPr marL="0" indent="0" algn="ctr" eaLnBrk="1" hangingPunct="1">
              <a:buFontTx/>
              <a:buNone/>
            </a:pPr>
            <a:r>
              <a:rPr lang="en-US" b="1" kern="0" smtClean="0"/>
              <a:t>Part 2: History lesson</a:t>
            </a:r>
          </a:p>
          <a:p>
            <a:pPr marL="0" indent="0" algn="ctr" eaLnBrk="1" hangingPunct="1">
              <a:buFontTx/>
              <a:buNone/>
            </a:pPr>
            <a:r>
              <a:rPr lang="en-US" sz="1800" i="1" kern="0" smtClean="0"/>
              <a:t>Where did GPUs come from, and what were they meant to do? </a:t>
            </a:r>
            <a:br>
              <a:rPr lang="en-US" sz="1800" i="1" kern="0" smtClean="0"/>
            </a:br>
            <a:endParaRPr lang="en-US" sz="1800" i="1" kern="0" smtClean="0"/>
          </a:p>
          <a:p>
            <a:pPr marL="0" indent="0" algn="ctr" eaLnBrk="1" hangingPunct="1">
              <a:buFontTx/>
              <a:buNone/>
            </a:pPr>
            <a:r>
              <a:rPr lang="en-US" b="1" kern="0" smtClean="0"/>
              <a:t>Part 3 GPU Architecture</a:t>
            </a:r>
          </a:p>
          <a:p>
            <a:pPr marL="0" indent="0" algn="ctr" eaLnBrk="1" hangingPunct="1">
              <a:buFontTx/>
              <a:buNone/>
            </a:pPr>
            <a:r>
              <a:rPr lang="en-US" sz="1800" i="1" kern="0" smtClean="0"/>
              <a:t>What is a modern GPU, and how does it work? </a:t>
            </a:r>
            <a:br>
              <a:rPr lang="en-US" sz="1800" i="1" kern="0" smtClean="0"/>
            </a:br>
            <a:endParaRPr lang="en-US" sz="1800" i="1" kern="0" smtClean="0"/>
          </a:p>
          <a:p>
            <a:pPr marL="0" indent="0" algn="ctr" eaLnBrk="1" hangingPunct="1">
              <a:buFontTx/>
              <a:buNone/>
            </a:pPr>
            <a:r>
              <a:rPr lang="en-US" b="1" kern="0" smtClean="0"/>
              <a:t>Part 4: General Purpose GPU Programming</a:t>
            </a:r>
          </a:p>
          <a:p>
            <a:pPr marL="0" indent="0" algn="ctr" eaLnBrk="1" hangingPunct="1">
              <a:buFontTx/>
              <a:buNone/>
            </a:pPr>
            <a:r>
              <a:rPr lang="en-US" sz="1800" i="1" kern="0" smtClean="0"/>
              <a:t>A little bit about non-gfx GPU programming</a:t>
            </a:r>
            <a:endParaRPr lang="sv-SE" sz="18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1051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Companies are </a:t>
            </a:r>
            <a:r>
              <a:rPr lang="en-US" i="1" dirty="0" smtClean="0"/>
              <a:t>very</a:t>
            </a:r>
            <a:r>
              <a:rPr lang="en-US" dirty="0" smtClean="0"/>
              <a:t> secretive about hardware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There are a lot of things the public simply don’t </a:t>
            </a:r>
            <a:r>
              <a:rPr lang="en-US" sz="2000" i="1" dirty="0" smtClean="0"/>
              <a:t>know</a:t>
            </a:r>
            <a:r>
              <a:rPr lang="en-US" sz="2000" dirty="0" smtClean="0"/>
              <a:t> about the details of how a GPU is build.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My info comes either from public presentations or from other (smarter) people who have made qualified guesses.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These are </a:t>
            </a:r>
            <a:r>
              <a:rPr lang="en-US" i="1" dirty="0" smtClean="0"/>
              <a:t>extremely</a:t>
            </a:r>
            <a:r>
              <a:rPr lang="en-US" dirty="0" smtClean="0"/>
              <a:t> complex hardware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So there are many things I </a:t>
            </a:r>
            <a:r>
              <a:rPr lang="en-US" sz="2000" i="1" dirty="0" smtClean="0"/>
              <a:t>know</a:t>
            </a:r>
            <a:r>
              <a:rPr lang="en-US" sz="2000" dirty="0" smtClean="0"/>
              <a:t> that I don’t really know how they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And many things I </a:t>
            </a:r>
            <a:r>
              <a:rPr lang="en-US" sz="2000" i="1" dirty="0" smtClean="0"/>
              <a:t>think</a:t>
            </a:r>
            <a:r>
              <a:rPr lang="en-US" sz="2000" dirty="0" smtClean="0"/>
              <a:t> I understand how they work, but I really don’t.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And many things I have simplified or skipped over just to make this lecture manageable.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399" y="457200"/>
            <a:ext cx="8077200" cy="843280"/>
          </a:xfrm>
        </p:spPr>
        <p:txBody>
          <a:bodyPr/>
          <a:lstStyle/>
          <a:p>
            <a:r>
              <a:rPr lang="sv-SE" dirty="0" smtClean="0"/>
              <a:t>Disclaimer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77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dirty="0" smtClean="0"/>
              <a:t>GPU Pipeline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6" name="Elbow Connector 25"/>
          <p:cNvCxnSpPr>
            <a:stCxn id="5" idx="3"/>
          </p:cNvCxnSpPr>
          <p:nvPr/>
        </p:nvCxnSpPr>
        <p:spPr bwMode="auto">
          <a:xfrm>
            <a:off x="3397250" y="1682750"/>
            <a:ext cx="342900" cy="13779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Elbow Connector 27"/>
          <p:cNvCxnSpPr>
            <a:endCxn id="8" idx="0"/>
          </p:cNvCxnSpPr>
          <p:nvPr/>
        </p:nvCxnSpPr>
        <p:spPr bwMode="auto">
          <a:xfrm rot="10800000" flipV="1">
            <a:off x="1981200" y="3060700"/>
            <a:ext cx="1758950" cy="387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>
            <a:endCxn id="18" idx="0"/>
          </p:cNvCxnSpPr>
          <p:nvPr/>
        </p:nvCxnSpPr>
        <p:spPr bwMode="auto">
          <a:xfrm flipH="1">
            <a:off x="3384550" y="3060700"/>
            <a:ext cx="12700" cy="387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endCxn id="24" idx="0"/>
          </p:cNvCxnSpPr>
          <p:nvPr/>
        </p:nvCxnSpPr>
        <p:spPr bwMode="auto">
          <a:xfrm>
            <a:off x="3740150" y="3060700"/>
            <a:ext cx="2451100" cy="38735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endCxn id="21" idx="0"/>
          </p:cNvCxnSpPr>
          <p:nvPr/>
        </p:nvCxnSpPr>
        <p:spPr bwMode="auto">
          <a:xfrm>
            <a:off x="4787900" y="3060700"/>
            <a:ext cx="0" cy="387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Rounded Rectangle 46"/>
          <p:cNvSpPr/>
          <p:nvPr/>
        </p:nvSpPr>
        <p:spPr bwMode="auto">
          <a:xfrm>
            <a:off x="3006725" y="2109470"/>
            <a:ext cx="1466850" cy="30480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input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tangle 50"/>
          <p:cNvSpPr/>
          <p:nvPr/>
        </p:nvSpPr>
        <p:spPr bwMode="auto">
          <a:xfrm>
            <a:off x="5575300" y="745493"/>
            <a:ext cx="1412875" cy="43433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575300" y="1335407"/>
            <a:ext cx="1412875" cy="4343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Triangle Setup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Curved Left Arrow 57"/>
          <p:cNvSpPr/>
          <p:nvPr/>
        </p:nvSpPr>
        <p:spPr bwMode="auto">
          <a:xfrm>
            <a:off x="7037388" y="897890"/>
            <a:ext cx="387350" cy="74041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7197724" y="878840"/>
            <a:ext cx="1584325" cy="6426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Pixel Coordinate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Snapped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575300" y="1922462"/>
            <a:ext cx="1412875" cy="434339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Rasterizer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Curved Left Arrow 59"/>
          <p:cNvSpPr/>
          <p:nvPr/>
        </p:nvSpPr>
        <p:spPr bwMode="auto">
          <a:xfrm>
            <a:off x="7037388" y="1544309"/>
            <a:ext cx="387350" cy="740410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ounded Rectangle 60"/>
          <p:cNvSpPr/>
          <p:nvPr/>
        </p:nvSpPr>
        <p:spPr bwMode="auto">
          <a:xfrm>
            <a:off x="7212013" y="1601154"/>
            <a:ext cx="1584325" cy="6426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Edge equations, etc…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3" name="Elbow Connector 62"/>
          <p:cNvCxnSpPr>
            <a:stCxn id="59" idx="2"/>
            <a:endCxn id="21" idx="0"/>
          </p:cNvCxnSpPr>
          <p:nvPr/>
        </p:nvCxnSpPr>
        <p:spPr bwMode="auto">
          <a:xfrm rot="5400000">
            <a:off x="4989195" y="2155506"/>
            <a:ext cx="1091249" cy="1493838"/>
          </a:xfrm>
          <a:prstGeom prst="bentConnector3">
            <a:avLst>
              <a:gd name="adj1" fmla="val 33707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Rounded Rectangle 66"/>
          <p:cNvSpPr/>
          <p:nvPr/>
        </p:nvSpPr>
        <p:spPr bwMode="auto">
          <a:xfrm>
            <a:off x="5124450" y="2555758"/>
            <a:ext cx="1000125" cy="304800"/>
          </a:xfrm>
          <a:prstGeom prst="roundRect">
            <a:avLst>
              <a:gd name="adj" fmla="val 50000"/>
            </a:avLst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quads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285456" y="4074922"/>
            <a:ext cx="1004888" cy="66675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 smtClean="0"/>
              <a:t>FragmentShading</a:t>
            </a:r>
            <a:endParaRPr lang="en-US" sz="1400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567111" y="5695950"/>
            <a:ext cx="1004888" cy="2892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Z-culling</a:t>
            </a:r>
          </a:p>
        </p:txBody>
      </p:sp>
      <p:cxnSp>
        <p:nvCxnSpPr>
          <p:cNvPr id="71" name="Elbow Connector 70"/>
          <p:cNvCxnSpPr>
            <a:stCxn id="20" idx="2"/>
            <a:endCxn id="69" idx="3"/>
          </p:cNvCxnSpPr>
          <p:nvPr/>
        </p:nvCxnSpPr>
        <p:spPr bwMode="auto">
          <a:xfrm rot="5400000">
            <a:off x="4391738" y="5444412"/>
            <a:ext cx="576425" cy="215901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>
            <a:endCxn id="69" idx="1"/>
          </p:cNvCxnSpPr>
          <p:nvPr/>
        </p:nvCxnSpPr>
        <p:spPr bwMode="auto">
          <a:xfrm>
            <a:off x="958850" y="5819136"/>
            <a:ext cx="2608261" cy="214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Rectangle 74"/>
          <p:cNvSpPr/>
          <p:nvPr/>
        </p:nvSpPr>
        <p:spPr bwMode="auto">
          <a:xfrm>
            <a:off x="3567111" y="6030919"/>
            <a:ext cx="1004888" cy="2892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Blending</a:t>
            </a:r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958850" y="6179507"/>
            <a:ext cx="2608261" cy="214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Curved Left Arrow 76"/>
          <p:cNvSpPr/>
          <p:nvPr/>
        </p:nvSpPr>
        <p:spPr bwMode="auto">
          <a:xfrm>
            <a:off x="4594225" y="5889194"/>
            <a:ext cx="387350" cy="311752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ounded Rectangle 77"/>
          <p:cNvSpPr/>
          <p:nvPr/>
        </p:nvSpPr>
        <p:spPr bwMode="auto">
          <a:xfrm>
            <a:off x="4723605" y="5581015"/>
            <a:ext cx="1801813" cy="3048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fragments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ounded Rectangle 78"/>
          <p:cNvSpPr/>
          <p:nvPr/>
        </p:nvSpPr>
        <p:spPr bwMode="auto">
          <a:xfrm>
            <a:off x="4852590" y="5978205"/>
            <a:ext cx="1801813" cy="30480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non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culled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fragments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6" name="Elbow Connector 85"/>
          <p:cNvCxnSpPr/>
          <p:nvPr/>
        </p:nvCxnSpPr>
        <p:spPr bwMode="auto">
          <a:xfrm rot="5400000" flipH="1" flipV="1">
            <a:off x="-331991" y="3414509"/>
            <a:ext cx="3597682" cy="6604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Elbow Connector 86"/>
          <p:cNvCxnSpPr/>
          <p:nvPr/>
        </p:nvCxnSpPr>
        <p:spPr bwMode="auto">
          <a:xfrm flipV="1">
            <a:off x="1136650" y="5391150"/>
            <a:ext cx="844549" cy="1524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818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Outline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0080" y="1778000"/>
            <a:ext cx="81280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sv-SE" b="1" kern="0" smtClean="0"/>
              <a:t>Part 1: Motivation</a:t>
            </a:r>
            <a:br>
              <a:rPr lang="sv-SE" b="1" kern="0" smtClean="0"/>
            </a:br>
            <a:r>
              <a:rPr lang="sv-SE" sz="1800" i="1" kern="0" smtClean="0"/>
              <a:t>If you’re not into hardware, why should you care?</a:t>
            </a:r>
            <a:br>
              <a:rPr lang="sv-SE" sz="1800" i="1" kern="0" smtClean="0"/>
            </a:br>
            <a:endParaRPr lang="sv-SE" kern="0" smtClean="0"/>
          </a:p>
          <a:p>
            <a:pPr marL="0" indent="0" algn="ctr" eaLnBrk="1" hangingPunct="1">
              <a:buFontTx/>
              <a:buNone/>
            </a:pPr>
            <a:r>
              <a:rPr lang="en-US" b="1" kern="0" smtClean="0"/>
              <a:t>Part 2: History lesson</a:t>
            </a:r>
          </a:p>
          <a:p>
            <a:pPr marL="0" indent="0" algn="ctr" eaLnBrk="1" hangingPunct="1">
              <a:buFontTx/>
              <a:buNone/>
            </a:pPr>
            <a:r>
              <a:rPr lang="en-US" sz="1800" i="1" kern="0" smtClean="0"/>
              <a:t>Where did GPUs come from, and what were they meant to do? </a:t>
            </a:r>
            <a:br>
              <a:rPr lang="en-US" sz="1800" i="1" kern="0" smtClean="0"/>
            </a:br>
            <a:endParaRPr lang="en-US" sz="1800" i="1" kern="0" smtClean="0"/>
          </a:p>
          <a:p>
            <a:pPr marL="0" indent="0" algn="ctr" eaLnBrk="1" hangingPunct="1">
              <a:buFontTx/>
              <a:buNone/>
            </a:pPr>
            <a:r>
              <a:rPr lang="en-US" b="1" kern="0" smtClean="0"/>
              <a:t>Part 3 GPU Architecture</a:t>
            </a:r>
          </a:p>
          <a:p>
            <a:pPr marL="0" indent="0" algn="ctr" eaLnBrk="1" hangingPunct="1">
              <a:buFontTx/>
              <a:buNone/>
            </a:pPr>
            <a:r>
              <a:rPr lang="en-US" sz="1800" i="1" kern="0" smtClean="0"/>
              <a:t>What is a modern GPU, and how does it work? </a:t>
            </a:r>
            <a:br>
              <a:rPr lang="en-US" sz="1800" i="1" kern="0" smtClean="0"/>
            </a:br>
            <a:endParaRPr lang="en-US" sz="1800" i="1" kern="0" smtClean="0"/>
          </a:p>
          <a:p>
            <a:pPr marL="0" indent="0" algn="ctr" eaLnBrk="1" hangingPunct="1">
              <a:buFontTx/>
              <a:buNone/>
            </a:pPr>
            <a:r>
              <a:rPr lang="en-US" b="1" kern="0" smtClean="0"/>
              <a:t>Part 4: General Purpose GPU Programming</a:t>
            </a:r>
          </a:p>
          <a:p>
            <a:pPr marL="0" indent="0" algn="ctr" eaLnBrk="1" hangingPunct="1">
              <a:buFontTx/>
              <a:buNone/>
            </a:pPr>
            <a:r>
              <a:rPr lang="en-US" sz="1800" i="1" kern="0" smtClean="0"/>
              <a:t>A little bit about non-gfx GPU programming</a:t>
            </a:r>
            <a:endParaRPr lang="sv-SE" sz="18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30770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dirty="0" smtClean="0"/>
              <a:t>Vertex Processing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9512" y="1348138"/>
            <a:ext cx="3833101" cy="1754326"/>
          </a:xfrm>
          <a:prstGeom prst="rect">
            <a:avLst/>
          </a:prstGeom>
          <a:solidFill>
            <a:schemeClr val="tx1">
              <a:alpha val="68000"/>
            </a:schemeClr>
          </a:solidFill>
          <a:ln w="254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Input Assembly: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Read vertices from indices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Data cache helps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Output vertex </a:t>
            </a:r>
            <a:r>
              <a:rPr lang="en-US" dirty="0" err="1" smtClean="0">
                <a:solidFill>
                  <a:schemeClr val="bg1"/>
                </a:solidFill>
              </a:rPr>
              <a:t>shader</a:t>
            </a:r>
            <a:r>
              <a:rPr lang="en-US" dirty="0" smtClean="0">
                <a:solidFill>
                  <a:schemeClr val="bg1"/>
                </a:solidFill>
              </a:rPr>
              <a:t> input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Unless already cached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Fill a queue with 32 vertex inputs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6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dirty="0" smtClean="0"/>
              <a:t>Vertex Processing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7150" y="4832530"/>
            <a:ext cx="3390672" cy="1754326"/>
          </a:xfrm>
          <a:prstGeom prst="rect">
            <a:avLst/>
          </a:prstGeom>
          <a:solidFill>
            <a:schemeClr val="tx1">
              <a:alpha val="68000"/>
            </a:schemeClr>
          </a:solidFill>
          <a:ln w="254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Vertex Shading: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Your GLSL vertex </a:t>
            </a:r>
            <a:r>
              <a:rPr lang="en-US" dirty="0" err="1" smtClean="0">
                <a:solidFill>
                  <a:schemeClr val="bg1"/>
                </a:solidFill>
              </a:rPr>
              <a:t>shader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calculates projected vertices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and other values that you want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send along to the fragment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shader</a:t>
            </a:r>
            <a:r>
              <a:rPr lang="en-US" dirty="0" smtClean="0">
                <a:solidFill>
                  <a:schemeClr val="bg1"/>
                </a:solidFill>
              </a:rPr>
              <a:t> later on.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650" y="1945868"/>
            <a:ext cx="844549" cy="3597682"/>
            <a:chOff x="1136650" y="1945868"/>
            <a:chExt cx="844549" cy="3597682"/>
          </a:xfrm>
        </p:grpSpPr>
        <p:cxnSp>
          <p:nvCxnSpPr>
            <p:cNvPr id="49" name="Elbow Connector 48"/>
            <p:cNvCxnSpPr>
              <a:endCxn id="52" idx="1"/>
            </p:cNvCxnSpPr>
            <p:nvPr/>
          </p:nvCxnSpPr>
          <p:spPr bwMode="auto">
            <a:xfrm rot="5400000" flipH="1" flipV="1">
              <a:off x="-331991" y="3414509"/>
              <a:ext cx="3597682" cy="660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/>
            <p:nvPr/>
          </p:nvCxnSpPr>
          <p:spPr bwMode="auto">
            <a:xfrm flipV="1">
              <a:off x="1136650" y="5391150"/>
              <a:ext cx="844549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7174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sz="3200" dirty="0" smtClean="0"/>
              <a:t>Primitive Assembly</a:t>
            </a:r>
            <a:endParaRPr lang="sv-SE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650" y="1945868"/>
            <a:ext cx="844549" cy="3597682"/>
            <a:chOff x="1136650" y="1945868"/>
            <a:chExt cx="844549" cy="3597682"/>
          </a:xfrm>
        </p:grpSpPr>
        <p:cxnSp>
          <p:nvCxnSpPr>
            <p:cNvPr id="49" name="Elbow Connector 48"/>
            <p:cNvCxnSpPr>
              <a:endCxn id="52" idx="1"/>
            </p:cNvCxnSpPr>
            <p:nvPr/>
          </p:nvCxnSpPr>
          <p:spPr bwMode="auto">
            <a:xfrm rot="5400000" flipH="1" flipV="1">
              <a:off x="-331991" y="3414509"/>
              <a:ext cx="3597682" cy="660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/>
            <p:nvPr/>
          </p:nvCxnSpPr>
          <p:spPr bwMode="auto">
            <a:xfrm flipV="1">
              <a:off x="1136650" y="5391150"/>
              <a:ext cx="844549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34"/>
          <p:cNvSpPr/>
          <p:nvPr/>
        </p:nvSpPr>
        <p:spPr bwMode="auto">
          <a:xfrm>
            <a:off x="5575300" y="745493"/>
            <a:ext cx="1412875" cy="43433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59388" y="1390196"/>
            <a:ext cx="3679212" cy="2862322"/>
          </a:xfrm>
          <a:prstGeom prst="rect">
            <a:avLst/>
          </a:prstGeom>
          <a:solidFill>
            <a:schemeClr val="tx1">
              <a:alpha val="68000"/>
            </a:schemeClr>
          </a:solidFill>
          <a:ln w="254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Primitive Assembly &amp; co: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Grab 3 vertices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Cull if they are all outside some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clipping plane.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Clip triangles (may produce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more primitives)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Homogenization and viewport-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transform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Snap vertices to subpixel 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Back face culling</a:t>
            </a:r>
          </a:p>
        </p:txBody>
      </p:sp>
    </p:spTree>
    <p:extLst>
      <p:ext uri="{BB962C8B-B14F-4D97-AF65-F5344CB8AC3E}">
        <p14:creationId xmlns:p14="http://schemas.microsoft.com/office/powerpoint/2010/main" val="345882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sz="3200" dirty="0" smtClean="0"/>
              <a:t>Triangle Setup</a:t>
            </a:r>
            <a:endParaRPr lang="sv-SE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650" y="1945868"/>
            <a:ext cx="844549" cy="3597682"/>
            <a:chOff x="1136650" y="1945868"/>
            <a:chExt cx="844549" cy="3597682"/>
          </a:xfrm>
        </p:grpSpPr>
        <p:cxnSp>
          <p:nvCxnSpPr>
            <p:cNvPr id="49" name="Elbow Connector 48"/>
            <p:cNvCxnSpPr>
              <a:endCxn id="52" idx="1"/>
            </p:cNvCxnSpPr>
            <p:nvPr/>
          </p:nvCxnSpPr>
          <p:spPr bwMode="auto">
            <a:xfrm rot="5400000" flipH="1" flipV="1">
              <a:off x="-331991" y="3414509"/>
              <a:ext cx="3597682" cy="660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/>
            <p:nvPr/>
          </p:nvCxnSpPr>
          <p:spPr bwMode="auto">
            <a:xfrm flipV="1">
              <a:off x="1136650" y="5391150"/>
              <a:ext cx="844549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34"/>
          <p:cNvSpPr/>
          <p:nvPr/>
        </p:nvSpPr>
        <p:spPr bwMode="auto">
          <a:xfrm>
            <a:off x="5575300" y="745493"/>
            <a:ext cx="1412875" cy="43433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575300" y="1335407"/>
            <a:ext cx="1412875" cy="4343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Triangle Setup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rved Left Arrow 38"/>
          <p:cNvSpPr/>
          <p:nvPr/>
        </p:nvSpPr>
        <p:spPr bwMode="auto">
          <a:xfrm>
            <a:off x="7037388" y="897890"/>
            <a:ext cx="387350" cy="74041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97724" y="878840"/>
            <a:ext cx="1584325" cy="6426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Pixel Coordinate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Snapped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40926" y="2173299"/>
            <a:ext cx="3392917" cy="2585323"/>
          </a:xfrm>
          <a:prstGeom prst="rect">
            <a:avLst/>
          </a:prstGeom>
          <a:solidFill>
            <a:schemeClr val="tx1">
              <a:alpha val="68000"/>
            </a:schemeClr>
          </a:solidFill>
          <a:ln w="254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Triangle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For each triangle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Set up the edge equations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of all three edges.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Also set up plane equations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for all values that will be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interpolated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And some other stuff I won’t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mention</a:t>
            </a:r>
          </a:p>
        </p:txBody>
      </p:sp>
    </p:spTree>
    <p:extLst>
      <p:ext uri="{BB962C8B-B14F-4D97-AF65-F5344CB8AC3E}">
        <p14:creationId xmlns:p14="http://schemas.microsoft.com/office/powerpoint/2010/main" val="2855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sz="3200" dirty="0" smtClean="0"/>
              <a:t>Rasterization</a:t>
            </a:r>
            <a:endParaRPr lang="sv-SE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650" y="1945868"/>
            <a:ext cx="844549" cy="3597682"/>
            <a:chOff x="1136650" y="1945868"/>
            <a:chExt cx="844549" cy="3597682"/>
          </a:xfrm>
        </p:grpSpPr>
        <p:cxnSp>
          <p:nvCxnSpPr>
            <p:cNvPr id="49" name="Elbow Connector 48"/>
            <p:cNvCxnSpPr>
              <a:endCxn id="52" idx="1"/>
            </p:cNvCxnSpPr>
            <p:nvPr/>
          </p:nvCxnSpPr>
          <p:spPr bwMode="auto">
            <a:xfrm rot="5400000" flipH="1" flipV="1">
              <a:off x="-331991" y="3414509"/>
              <a:ext cx="3597682" cy="660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/>
            <p:nvPr/>
          </p:nvCxnSpPr>
          <p:spPr bwMode="auto">
            <a:xfrm flipV="1">
              <a:off x="1136650" y="5391150"/>
              <a:ext cx="844549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34"/>
          <p:cNvSpPr/>
          <p:nvPr/>
        </p:nvSpPr>
        <p:spPr bwMode="auto">
          <a:xfrm>
            <a:off x="5575300" y="745493"/>
            <a:ext cx="1412875" cy="43433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575300" y="1335407"/>
            <a:ext cx="1412875" cy="4343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Triangle Setup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rved Left Arrow 38"/>
          <p:cNvSpPr/>
          <p:nvPr/>
        </p:nvSpPr>
        <p:spPr bwMode="auto">
          <a:xfrm>
            <a:off x="7037388" y="897890"/>
            <a:ext cx="387350" cy="74041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97724" y="878840"/>
            <a:ext cx="1584325" cy="6426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Pixel Coordinate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Snapped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Curved Left Arrow 42"/>
          <p:cNvSpPr/>
          <p:nvPr/>
        </p:nvSpPr>
        <p:spPr bwMode="auto">
          <a:xfrm>
            <a:off x="7037388" y="1544309"/>
            <a:ext cx="387350" cy="740410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12013" y="1601154"/>
            <a:ext cx="1584325" cy="6426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Edge equations, etc…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575300" y="1922462"/>
            <a:ext cx="1412875" cy="434339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Rasterizer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sz="3200" dirty="0"/>
              <a:t>Rasterization</a:t>
            </a:r>
            <a:endParaRPr lang="sv-SE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650" y="1945868"/>
            <a:ext cx="844549" cy="3597682"/>
            <a:chOff x="1136650" y="1945868"/>
            <a:chExt cx="844549" cy="3597682"/>
          </a:xfrm>
        </p:grpSpPr>
        <p:cxnSp>
          <p:nvCxnSpPr>
            <p:cNvPr id="49" name="Elbow Connector 48"/>
            <p:cNvCxnSpPr>
              <a:endCxn id="52" idx="1"/>
            </p:cNvCxnSpPr>
            <p:nvPr/>
          </p:nvCxnSpPr>
          <p:spPr bwMode="auto">
            <a:xfrm rot="5400000" flipH="1" flipV="1">
              <a:off x="-331991" y="3414509"/>
              <a:ext cx="3597682" cy="660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/>
            <p:nvPr/>
          </p:nvCxnSpPr>
          <p:spPr bwMode="auto">
            <a:xfrm flipV="1">
              <a:off x="1136650" y="5391150"/>
              <a:ext cx="844549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34"/>
          <p:cNvSpPr/>
          <p:nvPr/>
        </p:nvSpPr>
        <p:spPr bwMode="auto">
          <a:xfrm>
            <a:off x="5575300" y="745493"/>
            <a:ext cx="1412875" cy="43433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575300" y="1335407"/>
            <a:ext cx="1412875" cy="4343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Triangle Setup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rved Left Arrow 38"/>
          <p:cNvSpPr/>
          <p:nvPr/>
        </p:nvSpPr>
        <p:spPr bwMode="auto">
          <a:xfrm>
            <a:off x="7037388" y="897890"/>
            <a:ext cx="387350" cy="74041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97724" y="878840"/>
            <a:ext cx="1584325" cy="6426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Pixel Coordinate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Snapped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Curved Left Arrow 42"/>
          <p:cNvSpPr/>
          <p:nvPr/>
        </p:nvSpPr>
        <p:spPr bwMode="auto">
          <a:xfrm>
            <a:off x="7037388" y="1544309"/>
            <a:ext cx="387350" cy="740410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12013" y="1601154"/>
            <a:ext cx="1584325" cy="6426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Edge equations, etc…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575300" y="1922462"/>
            <a:ext cx="1412875" cy="434339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Rasterizer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97150" y="2054942"/>
            <a:ext cx="4093702" cy="4093702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851121" y="3348057"/>
            <a:ext cx="1533833" cy="1533822"/>
            <a:chOff x="1027460" y="2993906"/>
            <a:chExt cx="1533833" cy="1533822"/>
          </a:xfrm>
        </p:grpSpPr>
        <p:grpSp>
          <p:nvGrpSpPr>
            <p:cNvPr id="56" name="Group 55"/>
            <p:cNvGrpSpPr/>
            <p:nvPr/>
          </p:nvGrpSpPr>
          <p:grpSpPr>
            <a:xfrm>
              <a:off x="1027460" y="2993906"/>
              <a:ext cx="1533833" cy="1533822"/>
              <a:chOff x="2148337" y="1966451"/>
              <a:chExt cx="1533833" cy="1533822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2148348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2217173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2340076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2408901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2148348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 bwMode="auto">
              <a:xfrm>
                <a:off x="2217173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2340076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2408901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2531803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2600628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2723531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 bwMode="auto">
              <a:xfrm>
                <a:off x="2792356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2531803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2600628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2723531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2792356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2148348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2217173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2340076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 bwMode="auto">
              <a:xfrm>
                <a:off x="2408901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2148348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2217173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2340076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>
                <a:off x="2408901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531803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 bwMode="auto">
              <a:xfrm>
                <a:off x="2600628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723531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2792356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531803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2600628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723531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2792356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915258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2984083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3106986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3175811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915258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 bwMode="auto">
              <a:xfrm>
                <a:off x="2984083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3106986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>
                <a:off x="3175811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3298713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>
                <a:off x="3367538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3490441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 bwMode="auto">
              <a:xfrm>
                <a:off x="3559266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3298713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 bwMode="auto">
              <a:xfrm>
                <a:off x="3367538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490441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 bwMode="auto">
              <a:xfrm>
                <a:off x="3559266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2915258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>
                <a:off x="2984083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106986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>
                <a:off x="3175811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2915258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 bwMode="auto">
              <a:xfrm>
                <a:off x="2984083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106986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 bwMode="auto">
              <a:xfrm>
                <a:off x="3175811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298713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 bwMode="auto">
              <a:xfrm>
                <a:off x="3367538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3490441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 bwMode="auto">
              <a:xfrm>
                <a:off x="3559266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 bwMode="auto">
              <a:xfrm>
                <a:off x="3298713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 bwMode="auto">
              <a:xfrm>
                <a:off x="3367538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3490441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 bwMode="auto">
              <a:xfrm>
                <a:off x="3559266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2148337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 bwMode="auto">
              <a:xfrm>
                <a:off x="2217162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2340065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2408890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2148337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>
                <a:off x="2217162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2340065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 bwMode="auto">
              <a:xfrm>
                <a:off x="2408890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2531792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 bwMode="auto">
              <a:xfrm>
                <a:off x="2600617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2723520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 bwMode="auto">
              <a:xfrm>
                <a:off x="2792345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2531792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 bwMode="auto">
              <a:xfrm>
                <a:off x="2600617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2723520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 bwMode="auto">
              <a:xfrm>
                <a:off x="2792345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2148337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2217162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2340065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 bwMode="auto">
              <a:xfrm>
                <a:off x="2408890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 bwMode="auto">
              <a:xfrm>
                <a:off x="2148337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Oval 145"/>
              <p:cNvSpPr/>
              <p:nvPr/>
            </p:nvSpPr>
            <p:spPr bwMode="auto">
              <a:xfrm>
                <a:off x="2217162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2340065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Oval 147"/>
              <p:cNvSpPr/>
              <p:nvPr/>
            </p:nvSpPr>
            <p:spPr bwMode="auto">
              <a:xfrm>
                <a:off x="2408890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2531792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Oval 149"/>
              <p:cNvSpPr/>
              <p:nvPr/>
            </p:nvSpPr>
            <p:spPr bwMode="auto">
              <a:xfrm>
                <a:off x="2600617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auto">
              <a:xfrm>
                <a:off x="2723520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 bwMode="auto">
              <a:xfrm>
                <a:off x="2792345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2531792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 bwMode="auto">
              <a:xfrm>
                <a:off x="2600617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2723520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 bwMode="auto">
              <a:xfrm>
                <a:off x="2792345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 bwMode="auto">
              <a:xfrm>
                <a:off x="2915247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 bwMode="auto">
              <a:xfrm>
                <a:off x="2984072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3106975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 bwMode="auto">
              <a:xfrm>
                <a:off x="3175800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2915247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 bwMode="auto">
              <a:xfrm>
                <a:off x="2984072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 bwMode="auto">
              <a:xfrm>
                <a:off x="3106975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>
                <a:off x="3175800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3298702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 bwMode="auto">
              <a:xfrm>
                <a:off x="3367527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3490430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 bwMode="auto">
              <a:xfrm>
                <a:off x="3559255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3298702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3367527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3490430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 bwMode="auto">
              <a:xfrm>
                <a:off x="3559255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2915247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>
                <a:off x="2984072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3106975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 bwMode="auto">
              <a:xfrm>
                <a:off x="3175800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2915247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 bwMode="auto">
              <a:xfrm>
                <a:off x="2984072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3106975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>
                <a:off x="3175800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3298702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>
                <a:off x="3367527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3490430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>
                <a:off x="3559255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3298702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 bwMode="auto">
              <a:xfrm>
                <a:off x="3367527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3490430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8" name="Oval 187"/>
              <p:cNvSpPr/>
              <p:nvPr/>
            </p:nvSpPr>
            <p:spPr bwMode="auto">
              <a:xfrm>
                <a:off x="3559255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57" name="Straight Connector 56"/>
            <p:cNvCxnSpPr>
              <a:stCxn id="73" idx="2"/>
              <a:endCxn id="123" idx="1"/>
            </p:cNvCxnSpPr>
            <p:nvPr/>
          </p:nvCxnSpPr>
          <p:spPr bwMode="auto">
            <a:xfrm>
              <a:off x="1506791" y="3377364"/>
              <a:ext cx="862773" cy="2875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>
              <a:stCxn id="143" idx="0"/>
              <a:endCxn id="123" idx="1"/>
            </p:cNvCxnSpPr>
            <p:nvPr/>
          </p:nvCxnSpPr>
          <p:spPr bwMode="auto">
            <a:xfrm flipV="1">
              <a:off x="1315053" y="3664954"/>
              <a:ext cx="1054511" cy="47931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>
              <a:stCxn id="143" idx="0"/>
              <a:endCxn id="85" idx="0"/>
            </p:cNvCxnSpPr>
            <p:nvPr/>
          </p:nvCxnSpPr>
          <p:spPr bwMode="auto">
            <a:xfrm flipV="1">
              <a:off x="1315053" y="3377362"/>
              <a:ext cx="191738" cy="7669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58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sz="3200" dirty="0"/>
              <a:t>Rasterization</a:t>
            </a:r>
            <a:endParaRPr lang="sv-SE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650" y="1945868"/>
            <a:ext cx="844549" cy="3597682"/>
            <a:chOff x="1136650" y="1945868"/>
            <a:chExt cx="844549" cy="3597682"/>
          </a:xfrm>
        </p:grpSpPr>
        <p:cxnSp>
          <p:nvCxnSpPr>
            <p:cNvPr id="49" name="Elbow Connector 48"/>
            <p:cNvCxnSpPr>
              <a:endCxn id="52" idx="1"/>
            </p:cNvCxnSpPr>
            <p:nvPr/>
          </p:nvCxnSpPr>
          <p:spPr bwMode="auto">
            <a:xfrm rot="5400000" flipH="1" flipV="1">
              <a:off x="-331991" y="3414509"/>
              <a:ext cx="3597682" cy="660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/>
            <p:nvPr/>
          </p:nvCxnSpPr>
          <p:spPr bwMode="auto">
            <a:xfrm flipV="1">
              <a:off x="1136650" y="5391150"/>
              <a:ext cx="844549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34"/>
          <p:cNvSpPr/>
          <p:nvPr/>
        </p:nvSpPr>
        <p:spPr bwMode="auto">
          <a:xfrm>
            <a:off x="5575300" y="745493"/>
            <a:ext cx="1412875" cy="43433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575300" y="1335407"/>
            <a:ext cx="1412875" cy="4343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Triangle Setup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rved Left Arrow 38"/>
          <p:cNvSpPr/>
          <p:nvPr/>
        </p:nvSpPr>
        <p:spPr bwMode="auto">
          <a:xfrm>
            <a:off x="7037388" y="897890"/>
            <a:ext cx="387350" cy="74041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97724" y="878840"/>
            <a:ext cx="1584325" cy="6426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Pixel Coordinate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Snapped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Curved Left Arrow 42"/>
          <p:cNvSpPr/>
          <p:nvPr/>
        </p:nvSpPr>
        <p:spPr bwMode="auto">
          <a:xfrm>
            <a:off x="7037388" y="1544309"/>
            <a:ext cx="387350" cy="740410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12013" y="1601154"/>
            <a:ext cx="1584325" cy="6426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Edge equations, etc…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575300" y="1922462"/>
            <a:ext cx="1412875" cy="434339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Rasterizer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97150" y="2054942"/>
            <a:ext cx="4093702" cy="4093702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9" name="Group 188"/>
          <p:cNvGrpSpPr/>
          <p:nvPr/>
        </p:nvGrpSpPr>
        <p:grpSpPr>
          <a:xfrm>
            <a:off x="3851121" y="3348055"/>
            <a:ext cx="1533833" cy="1533822"/>
            <a:chOff x="2908718" y="2993906"/>
            <a:chExt cx="1533833" cy="1533822"/>
          </a:xfrm>
        </p:grpSpPr>
        <p:sp>
          <p:nvSpPr>
            <p:cNvPr id="190" name="Rectangle 189"/>
            <p:cNvSpPr/>
            <p:nvPr/>
          </p:nvSpPr>
          <p:spPr bwMode="auto">
            <a:xfrm>
              <a:off x="3100446" y="3377361"/>
              <a:ext cx="1150365" cy="766909"/>
            </a:xfrm>
            <a:prstGeom prst="rect">
              <a:avLst/>
            </a:prstGeom>
            <a:solidFill>
              <a:srgbClr val="FFC000">
                <a:alpha val="3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2908718" y="2993906"/>
              <a:ext cx="1533833" cy="1533822"/>
              <a:chOff x="2148337" y="1966451"/>
              <a:chExt cx="1533833" cy="1533822"/>
            </a:xfrm>
          </p:grpSpPr>
          <p:sp>
            <p:nvSpPr>
              <p:cNvPr id="195" name="Rectangle 194"/>
              <p:cNvSpPr/>
              <p:nvPr/>
            </p:nvSpPr>
            <p:spPr bwMode="auto">
              <a:xfrm>
                <a:off x="2148348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6" name="Oval 195"/>
              <p:cNvSpPr/>
              <p:nvPr/>
            </p:nvSpPr>
            <p:spPr bwMode="auto">
              <a:xfrm>
                <a:off x="2217173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2340076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8" name="Oval 197"/>
              <p:cNvSpPr/>
              <p:nvPr/>
            </p:nvSpPr>
            <p:spPr bwMode="auto">
              <a:xfrm>
                <a:off x="2408901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2148348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 bwMode="auto">
              <a:xfrm>
                <a:off x="2217173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2340076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>
                <a:off x="2408901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2531803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 bwMode="auto">
              <a:xfrm>
                <a:off x="2600628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2723531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 bwMode="auto">
              <a:xfrm>
                <a:off x="2792356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2531803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>
                <a:off x="2600628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2723531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 bwMode="auto">
              <a:xfrm>
                <a:off x="2792356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2148348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 bwMode="auto">
              <a:xfrm>
                <a:off x="2217173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2340076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>
                <a:off x="2408901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2148348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 bwMode="auto">
              <a:xfrm>
                <a:off x="2217173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2340076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2408901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2531803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2600628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2723531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>
                <a:off x="2792356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2531803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2600628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2723531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 bwMode="auto">
              <a:xfrm>
                <a:off x="2792356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2915258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 bwMode="auto">
              <a:xfrm>
                <a:off x="2984083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3106986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 bwMode="auto">
              <a:xfrm>
                <a:off x="3175811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2915258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 bwMode="auto">
              <a:xfrm>
                <a:off x="2984083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3106986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 bwMode="auto">
              <a:xfrm>
                <a:off x="3175811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3298713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>
                <a:off x="3367538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 bwMode="auto">
              <a:xfrm>
                <a:off x="3490441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 bwMode="auto">
              <a:xfrm>
                <a:off x="3559266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 bwMode="auto">
              <a:xfrm>
                <a:off x="3298713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 bwMode="auto">
              <a:xfrm>
                <a:off x="3367538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 bwMode="auto">
              <a:xfrm>
                <a:off x="3490441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 bwMode="auto">
              <a:xfrm>
                <a:off x="3559266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 bwMode="auto">
              <a:xfrm>
                <a:off x="2915258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 bwMode="auto">
              <a:xfrm>
                <a:off x="2984083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 bwMode="auto">
              <a:xfrm>
                <a:off x="3106986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6" name="Oval 245"/>
              <p:cNvSpPr/>
              <p:nvPr/>
            </p:nvSpPr>
            <p:spPr bwMode="auto">
              <a:xfrm>
                <a:off x="3175811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 bwMode="auto">
              <a:xfrm>
                <a:off x="2915258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8" name="Oval 247"/>
              <p:cNvSpPr/>
              <p:nvPr/>
            </p:nvSpPr>
            <p:spPr bwMode="auto">
              <a:xfrm>
                <a:off x="2984083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 bwMode="auto">
              <a:xfrm>
                <a:off x="3106986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 bwMode="auto">
              <a:xfrm>
                <a:off x="3175811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298713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 bwMode="auto">
              <a:xfrm>
                <a:off x="3367538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 bwMode="auto">
              <a:xfrm>
                <a:off x="3490441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 bwMode="auto">
              <a:xfrm>
                <a:off x="3559266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 bwMode="auto">
              <a:xfrm>
                <a:off x="3298713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 bwMode="auto">
              <a:xfrm>
                <a:off x="3367538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 bwMode="auto">
              <a:xfrm>
                <a:off x="3490441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 bwMode="auto">
              <a:xfrm>
                <a:off x="3559266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2148337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 bwMode="auto">
              <a:xfrm>
                <a:off x="2217162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 bwMode="auto">
              <a:xfrm>
                <a:off x="2340065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2" name="Oval 261"/>
              <p:cNvSpPr/>
              <p:nvPr/>
            </p:nvSpPr>
            <p:spPr bwMode="auto">
              <a:xfrm>
                <a:off x="2408890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 bwMode="auto">
              <a:xfrm>
                <a:off x="2148337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 bwMode="auto">
              <a:xfrm>
                <a:off x="2217162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2340065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 bwMode="auto">
              <a:xfrm>
                <a:off x="2408890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 bwMode="auto">
              <a:xfrm>
                <a:off x="2531792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 bwMode="auto">
              <a:xfrm>
                <a:off x="2600617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 bwMode="auto">
              <a:xfrm>
                <a:off x="2723520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 bwMode="auto">
              <a:xfrm>
                <a:off x="2792345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2531792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 bwMode="auto">
              <a:xfrm>
                <a:off x="2600617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 bwMode="auto">
              <a:xfrm>
                <a:off x="2723520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 bwMode="auto">
              <a:xfrm>
                <a:off x="2792345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 bwMode="auto">
              <a:xfrm>
                <a:off x="2148337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 bwMode="auto">
              <a:xfrm>
                <a:off x="2217162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2340065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>
                <a:off x="2408890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 bwMode="auto">
              <a:xfrm>
                <a:off x="2148337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 bwMode="auto">
              <a:xfrm>
                <a:off x="2217162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>
                <a:off x="2340065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 bwMode="auto">
              <a:xfrm>
                <a:off x="2408890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>
                <a:off x="2531792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 bwMode="auto">
              <a:xfrm>
                <a:off x="2600617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 bwMode="auto">
              <a:xfrm>
                <a:off x="2723520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 bwMode="auto">
              <a:xfrm>
                <a:off x="2792345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 bwMode="auto">
              <a:xfrm>
                <a:off x="2531792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 bwMode="auto">
              <a:xfrm>
                <a:off x="2600617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 bwMode="auto">
              <a:xfrm>
                <a:off x="2723520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 bwMode="auto">
              <a:xfrm>
                <a:off x="2792345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 bwMode="auto">
              <a:xfrm>
                <a:off x="2915247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 bwMode="auto">
              <a:xfrm>
                <a:off x="2984072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 bwMode="auto">
              <a:xfrm>
                <a:off x="3106975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 bwMode="auto">
              <a:xfrm>
                <a:off x="3175800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 bwMode="auto">
              <a:xfrm>
                <a:off x="2915247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2984072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 bwMode="auto">
              <a:xfrm>
                <a:off x="3106975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3175800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 bwMode="auto">
              <a:xfrm>
                <a:off x="3298702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0" name="Oval 299"/>
              <p:cNvSpPr/>
              <p:nvPr/>
            </p:nvSpPr>
            <p:spPr bwMode="auto">
              <a:xfrm>
                <a:off x="3367527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 bwMode="auto">
              <a:xfrm>
                <a:off x="3490430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2" name="Oval 301"/>
              <p:cNvSpPr/>
              <p:nvPr/>
            </p:nvSpPr>
            <p:spPr bwMode="auto">
              <a:xfrm>
                <a:off x="3559255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3298702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>
                <a:off x="3367527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 bwMode="auto">
              <a:xfrm>
                <a:off x="3490430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 bwMode="auto">
              <a:xfrm>
                <a:off x="3559255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 bwMode="auto">
              <a:xfrm>
                <a:off x="2915247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" name="Oval 307"/>
              <p:cNvSpPr/>
              <p:nvPr/>
            </p:nvSpPr>
            <p:spPr bwMode="auto">
              <a:xfrm>
                <a:off x="2984072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 bwMode="auto">
              <a:xfrm>
                <a:off x="3106975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0" name="Oval 309"/>
              <p:cNvSpPr/>
              <p:nvPr/>
            </p:nvSpPr>
            <p:spPr bwMode="auto">
              <a:xfrm>
                <a:off x="3175800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2915247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2" name="Oval 311"/>
              <p:cNvSpPr/>
              <p:nvPr/>
            </p:nvSpPr>
            <p:spPr bwMode="auto">
              <a:xfrm>
                <a:off x="2984072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3106975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4" name="Oval 313"/>
              <p:cNvSpPr/>
              <p:nvPr/>
            </p:nvSpPr>
            <p:spPr bwMode="auto">
              <a:xfrm>
                <a:off x="3175800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 bwMode="auto">
              <a:xfrm>
                <a:off x="3298702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 bwMode="auto">
              <a:xfrm>
                <a:off x="3367527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 bwMode="auto">
              <a:xfrm>
                <a:off x="3490430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8" name="Oval 317"/>
              <p:cNvSpPr/>
              <p:nvPr/>
            </p:nvSpPr>
            <p:spPr bwMode="auto">
              <a:xfrm>
                <a:off x="3559255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3298702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0" name="Oval 319"/>
              <p:cNvSpPr/>
              <p:nvPr/>
            </p:nvSpPr>
            <p:spPr bwMode="auto">
              <a:xfrm>
                <a:off x="3367527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1" name="Rectangle 320"/>
              <p:cNvSpPr/>
              <p:nvPr/>
            </p:nvSpPr>
            <p:spPr bwMode="auto">
              <a:xfrm>
                <a:off x="3490430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2" name="Oval 321"/>
              <p:cNvSpPr/>
              <p:nvPr/>
            </p:nvSpPr>
            <p:spPr bwMode="auto">
              <a:xfrm>
                <a:off x="3559255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92" name="Straight Connector 191"/>
            <p:cNvCxnSpPr>
              <a:stCxn id="207" idx="2"/>
              <a:endCxn id="257" idx="1"/>
            </p:cNvCxnSpPr>
            <p:nvPr/>
          </p:nvCxnSpPr>
          <p:spPr bwMode="auto">
            <a:xfrm>
              <a:off x="3388049" y="3377364"/>
              <a:ext cx="862773" cy="2875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>
              <a:stCxn id="277" idx="0"/>
              <a:endCxn id="257" idx="1"/>
            </p:cNvCxnSpPr>
            <p:nvPr/>
          </p:nvCxnSpPr>
          <p:spPr bwMode="auto">
            <a:xfrm flipV="1">
              <a:off x="3196311" y="3664954"/>
              <a:ext cx="1054511" cy="47931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>
              <a:stCxn id="277" idx="0"/>
              <a:endCxn id="219" idx="0"/>
            </p:cNvCxnSpPr>
            <p:nvPr/>
          </p:nvCxnSpPr>
          <p:spPr bwMode="auto">
            <a:xfrm flipV="1">
              <a:off x="3196311" y="3377362"/>
              <a:ext cx="191738" cy="7669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2723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sz="3200" dirty="0"/>
              <a:t>Rasterization</a:t>
            </a:r>
            <a:endParaRPr lang="sv-SE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650" y="1945868"/>
            <a:ext cx="844549" cy="3597682"/>
            <a:chOff x="1136650" y="1945868"/>
            <a:chExt cx="844549" cy="3597682"/>
          </a:xfrm>
        </p:grpSpPr>
        <p:cxnSp>
          <p:nvCxnSpPr>
            <p:cNvPr id="49" name="Elbow Connector 48"/>
            <p:cNvCxnSpPr>
              <a:endCxn id="52" idx="1"/>
            </p:cNvCxnSpPr>
            <p:nvPr/>
          </p:nvCxnSpPr>
          <p:spPr bwMode="auto">
            <a:xfrm rot="5400000" flipH="1" flipV="1">
              <a:off x="-331991" y="3414509"/>
              <a:ext cx="3597682" cy="660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/>
            <p:nvPr/>
          </p:nvCxnSpPr>
          <p:spPr bwMode="auto">
            <a:xfrm flipV="1">
              <a:off x="1136650" y="5391150"/>
              <a:ext cx="844549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34"/>
          <p:cNvSpPr/>
          <p:nvPr/>
        </p:nvSpPr>
        <p:spPr bwMode="auto">
          <a:xfrm>
            <a:off x="5575300" y="745493"/>
            <a:ext cx="1412875" cy="43433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575300" y="1335407"/>
            <a:ext cx="1412875" cy="4343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Triangle Setup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rved Left Arrow 38"/>
          <p:cNvSpPr/>
          <p:nvPr/>
        </p:nvSpPr>
        <p:spPr bwMode="auto">
          <a:xfrm>
            <a:off x="7037388" y="897890"/>
            <a:ext cx="387350" cy="74041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97724" y="878840"/>
            <a:ext cx="1584325" cy="6426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Pixel Coordinate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Snapped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Curved Left Arrow 42"/>
          <p:cNvSpPr/>
          <p:nvPr/>
        </p:nvSpPr>
        <p:spPr bwMode="auto">
          <a:xfrm>
            <a:off x="7037388" y="1544309"/>
            <a:ext cx="387350" cy="740410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12013" y="1601154"/>
            <a:ext cx="1584325" cy="6426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Edge equations, etc…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575300" y="1922462"/>
            <a:ext cx="1412875" cy="434339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Rasterizer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97150" y="2054942"/>
            <a:ext cx="4093702" cy="4093702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3671552" y="3347972"/>
            <a:ext cx="2138764" cy="1533822"/>
            <a:chOff x="4748071" y="2973444"/>
            <a:chExt cx="2138764" cy="1533822"/>
          </a:xfrm>
        </p:grpSpPr>
        <p:grpSp>
          <p:nvGrpSpPr>
            <p:cNvPr id="177" name="Group 176"/>
            <p:cNvGrpSpPr/>
            <p:nvPr/>
          </p:nvGrpSpPr>
          <p:grpSpPr>
            <a:xfrm>
              <a:off x="4927640" y="2973444"/>
              <a:ext cx="1533833" cy="1533822"/>
              <a:chOff x="2148337" y="1966451"/>
              <a:chExt cx="1533833" cy="1533822"/>
            </a:xfrm>
          </p:grpSpPr>
          <p:sp>
            <p:nvSpPr>
              <p:cNvPr id="184" name="Rectangle 183"/>
              <p:cNvSpPr/>
              <p:nvPr/>
            </p:nvSpPr>
            <p:spPr bwMode="auto">
              <a:xfrm>
                <a:off x="2148348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 bwMode="auto">
              <a:xfrm>
                <a:off x="2217173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2340076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7" name="Oval 186"/>
              <p:cNvSpPr/>
              <p:nvPr/>
            </p:nvSpPr>
            <p:spPr bwMode="auto">
              <a:xfrm>
                <a:off x="2408901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2148348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3" name="Oval 322"/>
              <p:cNvSpPr/>
              <p:nvPr/>
            </p:nvSpPr>
            <p:spPr bwMode="auto">
              <a:xfrm>
                <a:off x="2217173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2340076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5" name="Oval 324"/>
              <p:cNvSpPr/>
              <p:nvPr/>
            </p:nvSpPr>
            <p:spPr bwMode="auto">
              <a:xfrm>
                <a:off x="2408901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2531803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7" name="Oval 326"/>
              <p:cNvSpPr/>
              <p:nvPr/>
            </p:nvSpPr>
            <p:spPr bwMode="auto">
              <a:xfrm>
                <a:off x="2600628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2723531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9" name="Oval 328"/>
              <p:cNvSpPr/>
              <p:nvPr/>
            </p:nvSpPr>
            <p:spPr bwMode="auto">
              <a:xfrm>
                <a:off x="2792356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2531803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1" name="Oval 330"/>
              <p:cNvSpPr/>
              <p:nvPr/>
            </p:nvSpPr>
            <p:spPr bwMode="auto">
              <a:xfrm>
                <a:off x="2600628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 bwMode="auto">
              <a:xfrm>
                <a:off x="2723531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3" name="Oval 332"/>
              <p:cNvSpPr/>
              <p:nvPr/>
            </p:nvSpPr>
            <p:spPr bwMode="auto">
              <a:xfrm>
                <a:off x="2792356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>
                <a:off x="2148348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5" name="Oval 334"/>
              <p:cNvSpPr/>
              <p:nvPr/>
            </p:nvSpPr>
            <p:spPr bwMode="auto">
              <a:xfrm>
                <a:off x="2217173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2340076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7" name="Oval 336"/>
              <p:cNvSpPr/>
              <p:nvPr/>
            </p:nvSpPr>
            <p:spPr bwMode="auto">
              <a:xfrm>
                <a:off x="2408901" y="2418732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2148348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9" name="Oval 338"/>
              <p:cNvSpPr/>
              <p:nvPr/>
            </p:nvSpPr>
            <p:spPr bwMode="auto">
              <a:xfrm>
                <a:off x="2217173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2340076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1" name="Oval 340"/>
              <p:cNvSpPr/>
              <p:nvPr/>
            </p:nvSpPr>
            <p:spPr bwMode="auto">
              <a:xfrm>
                <a:off x="2408901" y="2610460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 bwMode="auto">
              <a:xfrm>
                <a:off x="2531803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3" name="Oval 342"/>
              <p:cNvSpPr/>
              <p:nvPr/>
            </p:nvSpPr>
            <p:spPr bwMode="auto">
              <a:xfrm>
                <a:off x="2600628" y="2418732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>
                <a:off x="2723531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5" name="Oval 344"/>
              <p:cNvSpPr/>
              <p:nvPr/>
            </p:nvSpPr>
            <p:spPr bwMode="auto">
              <a:xfrm>
                <a:off x="2792356" y="2418732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 bwMode="auto">
              <a:xfrm>
                <a:off x="2531803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7" name="Oval 346"/>
              <p:cNvSpPr/>
              <p:nvPr/>
            </p:nvSpPr>
            <p:spPr bwMode="auto">
              <a:xfrm>
                <a:off x="2600628" y="2610460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 bwMode="auto">
              <a:xfrm>
                <a:off x="2723531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9" name="Oval 348"/>
              <p:cNvSpPr/>
              <p:nvPr/>
            </p:nvSpPr>
            <p:spPr bwMode="auto">
              <a:xfrm>
                <a:off x="2792356" y="2610460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 bwMode="auto">
              <a:xfrm>
                <a:off x="2915258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1" name="Oval 350"/>
              <p:cNvSpPr/>
              <p:nvPr/>
            </p:nvSpPr>
            <p:spPr bwMode="auto">
              <a:xfrm>
                <a:off x="2984083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 bwMode="auto">
              <a:xfrm>
                <a:off x="3106986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3" name="Oval 352"/>
              <p:cNvSpPr/>
              <p:nvPr/>
            </p:nvSpPr>
            <p:spPr bwMode="auto">
              <a:xfrm>
                <a:off x="3175811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 bwMode="auto">
              <a:xfrm>
                <a:off x="2915258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5" name="Oval 354"/>
              <p:cNvSpPr/>
              <p:nvPr/>
            </p:nvSpPr>
            <p:spPr bwMode="auto">
              <a:xfrm>
                <a:off x="2984083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 bwMode="auto">
              <a:xfrm>
                <a:off x="3106986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7" name="Oval 356"/>
              <p:cNvSpPr/>
              <p:nvPr/>
            </p:nvSpPr>
            <p:spPr bwMode="auto">
              <a:xfrm>
                <a:off x="3175811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 bwMode="auto">
              <a:xfrm>
                <a:off x="3298713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9" name="Oval 358"/>
              <p:cNvSpPr/>
              <p:nvPr/>
            </p:nvSpPr>
            <p:spPr bwMode="auto">
              <a:xfrm>
                <a:off x="3367538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 bwMode="auto">
              <a:xfrm>
                <a:off x="3490441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1" name="Oval 360"/>
              <p:cNvSpPr/>
              <p:nvPr/>
            </p:nvSpPr>
            <p:spPr bwMode="auto">
              <a:xfrm>
                <a:off x="3559266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 bwMode="auto">
              <a:xfrm>
                <a:off x="3298713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3" name="Oval 362"/>
              <p:cNvSpPr/>
              <p:nvPr/>
            </p:nvSpPr>
            <p:spPr bwMode="auto">
              <a:xfrm>
                <a:off x="3367538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3490441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>
                <a:off x="3559266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 bwMode="auto">
              <a:xfrm>
                <a:off x="2915258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7" name="Oval 366"/>
              <p:cNvSpPr/>
              <p:nvPr/>
            </p:nvSpPr>
            <p:spPr bwMode="auto">
              <a:xfrm>
                <a:off x="2984083" y="2418731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 bwMode="auto">
              <a:xfrm>
                <a:off x="3106986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9" name="Oval 368"/>
              <p:cNvSpPr/>
              <p:nvPr/>
            </p:nvSpPr>
            <p:spPr bwMode="auto">
              <a:xfrm>
                <a:off x="3175811" y="2418731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2915258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1" name="Oval 370"/>
              <p:cNvSpPr/>
              <p:nvPr/>
            </p:nvSpPr>
            <p:spPr bwMode="auto">
              <a:xfrm>
                <a:off x="2984083" y="2610459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 bwMode="auto">
              <a:xfrm>
                <a:off x="3106986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3" name="Oval 372"/>
              <p:cNvSpPr/>
              <p:nvPr/>
            </p:nvSpPr>
            <p:spPr bwMode="auto">
              <a:xfrm>
                <a:off x="3175811" y="2610459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3298713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>
                <a:off x="3367538" y="2418731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 bwMode="auto">
              <a:xfrm>
                <a:off x="3490441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7" name="Oval 376"/>
              <p:cNvSpPr/>
              <p:nvPr/>
            </p:nvSpPr>
            <p:spPr bwMode="auto">
              <a:xfrm>
                <a:off x="3559266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8" name="Rectangle 377"/>
              <p:cNvSpPr/>
              <p:nvPr/>
            </p:nvSpPr>
            <p:spPr bwMode="auto">
              <a:xfrm>
                <a:off x="3298713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9" name="Oval 378"/>
              <p:cNvSpPr/>
              <p:nvPr/>
            </p:nvSpPr>
            <p:spPr bwMode="auto">
              <a:xfrm>
                <a:off x="3367538" y="2610459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0" name="Rectangle 379"/>
              <p:cNvSpPr/>
              <p:nvPr/>
            </p:nvSpPr>
            <p:spPr bwMode="auto">
              <a:xfrm>
                <a:off x="3490441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1" name="Oval 380"/>
              <p:cNvSpPr/>
              <p:nvPr/>
            </p:nvSpPr>
            <p:spPr bwMode="auto">
              <a:xfrm>
                <a:off x="3559266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 bwMode="auto">
              <a:xfrm>
                <a:off x="2148337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3" name="Oval 382"/>
              <p:cNvSpPr/>
              <p:nvPr/>
            </p:nvSpPr>
            <p:spPr bwMode="auto">
              <a:xfrm>
                <a:off x="2217162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2340065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>
                <a:off x="2408890" y="2802186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 bwMode="auto">
              <a:xfrm>
                <a:off x="2148337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7" name="Oval 386"/>
              <p:cNvSpPr/>
              <p:nvPr/>
            </p:nvSpPr>
            <p:spPr bwMode="auto">
              <a:xfrm>
                <a:off x="2217162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8" name="Rectangle 387"/>
              <p:cNvSpPr/>
              <p:nvPr/>
            </p:nvSpPr>
            <p:spPr bwMode="auto">
              <a:xfrm>
                <a:off x="2340065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408890" y="2993914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 bwMode="auto">
              <a:xfrm>
                <a:off x="2531792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1" name="Oval 390"/>
              <p:cNvSpPr/>
              <p:nvPr/>
            </p:nvSpPr>
            <p:spPr bwMode="auto">
              <a:xfrm>
                <a:off x="2600617" y="2802186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 bwMode="auto">
              <a:xfrm>
                <a:off x="2723520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3" name="Oval 392"/>
              <p:cNvSpPr/>
              <p:nvPr/>
            </p:nvSpPr>
            <p:spPr bwMode="auto">
              <a:xfrm>
                <a:off x="2792345" y="2802186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 bwMode="auto">
              <a:xfrm>
                <a:off x="2531792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5" name="Oval 394"/>
              <p:cNvSpPr/>
              <p:nvPr/>
            </p:nvSpPr>
            <p:spPr bwMode="auto">
              <a:xfrm>
                <a:off x="2600617" y="2993914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6" name="Rectangle 395"/>
              <p:cNvSpPr/>
              <p:nvPr/>
            </p:nvSpPr>
            <p:spPr bwMode="auto">
              <a:xfrm>
                <a:off x="2723520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7" name="Oval 396"/>
              <p:cNvSpPr/>
              <p:nvPr/>
            </p:nvSpPr>
            <p:spPr bwMode="auto">
              <a:xfrm>
                <a:off x="2792345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 bwMode="auto">
              <a:xfrm>
                <a:off x="2148337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9" name="Oval 398"/>
              <p:cNvSpPr/>
              <p:nvPr/>
            </p:nvSpPr>
            <p:spPr bwMode="auto">
              <a:xfrm>
                <a:off x="2217162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2340065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1" name="Oval 400"/>
              <p:cNvSpPr/>
              <p:nvPr/>
            </p:nvSpPr>
            <p:spPr bwMode="auto">
              <a:xfrm>
                <a:off x="2408890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 bwMode="auto">
              <a:xfrm>
                <a:off x="2148337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3" name="Oval 402"/>
              <p:cNvSpPr/>
              <p:nvPr/>
            </p:nvSpPr>
            <p:spPr bwMode="auto">
              <a:xfrm>
                <a:off x="2217162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 bwMode="auto">
              <a:xfrm>
                <a:off x="2340065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5" name="Oval 404"/>
              <p:cNvSpPr/>
              <p:nvPr/>
            </p:nvSpPr>
            <p:spPr bwMode="auto">
              <a:xfrm>
                <a:off x="2408890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6" name="Rectangle 405"/>
              <p:cNvSpPr/>
              <p:nvPr/>
            </p:nvSpPr>
            <p:spPr bwMode="auto">
              <a:xfrm>
                <a:off x="2531792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7" name="Oval 406"/>
              <p:cNvSpPr/>
              <p:nvPr/>
            </p:nvSpPr>
            <p:spPr bwMode="auto">
              <a:xfrm>
                <a:off x="2600617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8" name="Rectangle 407"/>
              <p:cNvSpPr/>
              <p:nvPr/>
            </p:nvSpPr>
            <p:spPr bwMode="auto">
              <a:xfrm>
                <a:off x="2723520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9" name="Oval 408"/>
              <p:cNvSpPr/>
              <p:nvPr/>
            </p:nvSpPr>
            <p:spPr bwMode="auto">
              <a:xfrm>
                <a:off x="2792345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0" name="Rectangle 409"/>
              <p:cNvSpPr/>
              <p:nvPr/>
            </p:nvSpPr>
            <p:spPr bwMode="auto">
              <a:xfrm>
                <a:off x="2531792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1" name="Oval 410"/>
              <p:cNvSpPr/>
              <p:nvPr/>
            </p:nvSpPr>
            <p:spPr bwMode="auto">
              <a:xfrm>
                <a:off x="2600617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2" name="Rectangle 411"/>
              <p:cNvSpPr/>
              <p:nvPr/>
            </p:nvSpPr>
            <p:spPr bwMode="auto">
              <a:xfrm>
                <a:off x="2723520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3" name="Oval 412"/>
              <p:cNvSpPr/>
              <p:nvPr/>
            </p:nvSpPr>
            <p:spPr bwMode="auto">
              <a:xfrm>
                <a:off x="2792345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 bwMode="auto">
              <a:xfrm>
                <a:off x="2915247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5" name="Oval 414"/>
              <p:cNvSpPr/>
              <p:nvPr/>
            </p:nvSpPr>
            <p:spPr bwMode="auto">
              <a:xfrm>
                <a:off x="2984072" y="2802185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6" name="Rectangle 415"/>
              <p:cNvSpPr/>
              <p:nvPr/>
            </p:nvSpPr>
            <p:spPr bwMode="auto">
              <a:xfrm>
                <a:off x="3106975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7" name="Oval 416"/>
              <p:cNvSpPr/>
              <p:nvPr/>
            </p:nvSpPr>
            <p:spPr bwMode="auto">
              <a:xfrm>
                <a:off x="3175800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8" name="Rectangle 417"/>
              <p:cNvSpPr/>
              <p:nvPr/>
            </p:nvSpPr>
            <p:spPr bwMode="auto">
              <a:xfrm>
                <a:off x="2915247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9" name="Oval 418"/>
              <p:cNvSpPr/>
              <p:nvPr/>
            </p:nvSpPr>
            <p:spPr bwMode="auto">
              <a:xfrm>
                <a:off x="2984072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0" name="Rectangle 419"/>
              <p:cNvSpPr/>
              <p:nvPr/>
            </p:nvSpPr>
            <p:spPr bwMode="auto">
              <a:xfrm>
                <a:off x="3106975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1" name="Oval 420"/>
              <p:cNvSpPr/>
              <p:nvPr/>
            </p:nvSpPr>
            <p:spPr bwMode="auto">
              <a:xfrm>
                <a:off x="3175800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 bwMode="auto">
              <a:xfrm>
                <a:off x="3298702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3" name="Oval 422"/>
              <p:cNvSpPr/>
              <p:nvPr/>
            </p:nvSpPr>
            <p:spPr bwMode="auto">
              <a:xfrm>
                <a:off x="3367527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4" name="Rectangle 423"/>
              <p:cNvSpPr/>
              <p:nvPr/>
            </p:nvSpPr>
            <p:spPr bwMode="auto">
              <a:xfrm>
                <a:off x="3490430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5" name="Oval 424"/>
              <p:cNvSpPr/>
              <p:nvPr/>
            </p:nvSpPr>
            <p:spPr bwMode="auto">
              <a:xfrm>
                <a:off x="3559255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6" name="Rectangle 425"/>
              <p:cNvSpPr/>
              <p:nvPr/>
            </p:nvSpPr>
            <p:spPr bwMode="auto">
              <a:xfrm>
                <a:off x="3298702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7" name="Oval 426"/>
              <p:cNvSpPr/>
              <p:nvPr/>
            </p:nvSpPr>
            <p:spPr bwMode="auto">
              <a:xfrm>
                <a:off x="3367527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3490430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9" name="Oval 428"/>
              <p:cNvSpPr/>
              <p:nvPr/>
            </p:nvSpPr>
            <p:spPr bwMode="auto">
              <a:xfrm>
                <a:off x="3559255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2915247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 bwMode="auto">
              <a:xfrm>
                <a:off x="2984072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3106975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3" name="Oval 432"/>
              <p:cNvSpPr/>
              <p:nvPr/>
            </p:nvSpPr>
            <p:spPr bwMode="auto">
              <a:xfrm>
                <a:off x="3175800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>
                <a:off x="2915247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5" name="Oval 434"/>
              <p:cNvSpPr/>
              <p:nvPr/>
            </p:nvSpPr>
            <p:spPr bwMode="auto">
              <a:xfrm>
                <a:off x="2984072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3106975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7" name="Oval 436"/>
              <p:cNvSpPr/>
              <p:nvPr/>
            </p:nvSpPr>
            <p:spPr bwMode="auto">
              <a:xfrm>
                <a:off x="3175800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>
                <a:off x="3298702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 bwMode="auto">
              <a:xfrm>
                <a:off x="3367527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0" name="Rectangle 439"/>
              <p:cNvSpPr/>
              <p:nvPr/>
            </p:nvSpPr>
            <p:spPr bwMode="auto">
              <a:xfrm>
                <a:off x="3490430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1" name="Oval 440"/>
              <p:cNvSpPr/>
              <p:nvPr/>
            </p:nvSpPr>
            <p:spPr bwMode="auto">
              <a:xfrm>
                <a:off x="3559255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2" name="Rectangle 441"/>
              <p:cNvSpPr/>
              <p:nvPr/>
            </p:nvSpPr>
            <p:spPr bwMode="auto">
              <a:xfrm>
                <a:off x="3298702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 bwMode="auto">
              <a:xfrm>
                <a:off x="3367527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4" name="Rectangle 443"/>
              <p:cNvSpPr/>
              <p:nvPr/>
            </p:nvSpPr>
            <p:spPr bwMode="auto">
              <a:xfrm>
                <a:off x="3490430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5" name="Oval 444"/>
              <p:cNvSpPr/>
              <p:nvPr/>
            </p:nvSpPr>
            <p:spPr bwMode="auto">
              <a:xfrm>
                <a:off x="3559255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78" name="Straight Connector 177"/>
            <p:cNvCxnSpPr>
              <a:stCxn id="330" idx="2"/>
              <a:endCxn id="380" idx="1"/>
            </p:cNvCxnSpPr>
            <p:nvPr/>
          </p:nvCxnSpPr>
          <p:spPr bwMode="auto">
            <a:xfrm>
              <a:off x="5406971" y="3356902"/>
              <a:ext cx="862773" cy="2875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Straight Connector 178"/>
            <p:cNvCxnSpPr>
              <a:stCxn id="400" idx="0"/>
              <a:endCxn id="380" idx="1"/>
            </p:cNvCxnSpPr>
            <p:nvPr/>
          </p:nvCxnSpPr>
          <p:spPr bwMode="auto">
            <a:xfrm flipV="1">
              <a:off x="5215233" y="3644492"/>
              <a:ext cx="1054511" cy="47931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0" name="Straight Connector 179"/>
            <p:cNvCxnSpPr>
              <a:stCxn id="400" idx="0"/>
              <a:endCxn id="342" idx="0"/>
            </p:cNvCxnSpPr>
            <p:nvPr/>
          </p:nvCxnSpPr>
          <p:spPr bwMode="auto">
            <a:xfrm flipV="1">
              <a:off x="5215233" y="3356900"/>
              <a:ext cx="191738" cy="7669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Straight Connector 180"/>
            <p:cNvCxnSpPr/>
            <p:nvPr/>
          </p:nvCxnSpPr>
          <p:spPr bwMode="auto">
            <a:xfrm flipV="1">
              <a:off x="4748071" y="3369165"/>
              <a:ext cx="2138764" cy="9721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Straight Arrow Connector 181"/>
            <p:cNvCxnSpPr/>
            <p:nvPr/>
          </p:nvCxnSpPr>
          <p:spPr bwMode="auto">
            <a:xfrm>
              <a:off x="5756003" y="3889038"/>
              <a:ext cx="208951" cy="42161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3" name="Rectangle 182"/>
            <p:cNvSpPr/>
            <p:nvPr/>
          </p:nvSpPr>
          <p:spPr bwMode="auto">
            <a:xfrm>
              <a:off x="5118578" y="3359343"/>
              <a:ext cx="1150365" cy="766909"/>
            </a:xfrm>
            <a:prstGeom prst="rect">
              <a:avLst/>
            </a:prstGeom>
            <a:solidFill>
              <a:srgbClr val="FFC000">
                <a:alpha val="3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05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sz="3200" dirty="0"/>
              <a:t>Rasterization</a:t>
            </a:r>
            <a:endParaRPr lang="sv-SE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650" y="1945868"/>
            <a:ext cx="844549" cy="3597682"/>
            <a:chOff x="1136650" y="1945868"/>
            <a:chExt cx="844549" cy="3597682"/>
          </a:xfrm>
        </p:grpSpPr>
        <p:cxnSp>
          <p:nvCxnSpPr>
            <p:cNvPr id="49" name="Elbow Connector 48"/>
            <p:cNvCxnSpPr>
              <a:endCxn id="52" idx="1"/>
            </p:cNvCxnSpPr>
            <p:nvPr/>
          </p:nvCxnSpPr>
          <p:spPr bwMode="auto">
            <a:xfrm rot="5400000" flipH="1" flipV="1">
              <a:off x="-331991" y="3414509"/>
              <a:ext cx="3597682" cy="660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/>
            <p:nvPr/>
          </p:nvCxnSpPr>
          <p:spPr bwMode="auto">
            <a:xfrm flipV="1">
              <a:off x="1136650" y="5391150"/>
              <a:ext cx="844549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34"/>
          <p:cNvSpPr/>
          <p:nvPr/>
        </p:nvSpPr>
        <p:spPr bwMode="auto">
          <a:xfrm>
            <a:off x="5575300" y="745493"/>
            <a:ext cx="1412875" cy="43433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575300" y="1335407"/>
            <a:ext cx="1412875" cy="4343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Triangle Setup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rved Left Arrow 38"/>
          <p:cNvSpPr/>
          <p:nvPr/>
        </p:nvSpPr>
        <p:spPr bwMode="auto">
          <a:xfrm>
            <a:off x="7037388" y="897890"/>
            <a:ext cx="387350" cy="74041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97724" y="878840"/>
            <a:ext cx="1584325" cy="6426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Pixel Coordinate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Snapped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Curved Left Arrow 42"/>
          <p:cNvSpPr/>
          <p:nvPr/>
        </p:nvSpPr>
        <p:spPr bwMode="auto">
          <a:xfrm>
            <a:off x="7037388" y="1544309"/>
            <a:ext cx="387350" cy="740410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12013" y="1601154"/>
            <a:ext cx="1584325" cy="6426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Edge equations, etc…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575300" y="1922462"/>
            <a:ext cx="1412875" cy="434339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Rasterizer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97150" y="2054942"/>
            <a:ext cx="4093702" cy="4093702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9" name="Group 188"/>
          <p:cNvGrpSpPr/>
          <p:nvPr/>
        </p:nvGrpSpPr>
        <p:grpSpPr>
          <a:xfrm>
            <a:off x="3664543" y="3347970"/>
            <a:ext cx="2138764" cy="1533822"/>
            <a:chOff x="826455" y="4921307"/>
            <a:chExt cx="2138764" cy="1533822"/>
          </a:xfrm>
        </p:grpSpPr>
        <p:grpSp>
          <p:nvGrpSpPr>
            <p:cNvPr id="190" name="Group 189"/>
            <p:cNvGrpSpPr/>
            <p:nvPr/>
          </p:nvGrpSpPr>
          <p:grpSpPr>
            <a:xfrm>
              <a:off x="1013256" y="4921307"/>
              <a:ext cx="1533833" cy="1533822"/>
              <a:chOff x="2148337" y="1966451"/>
              <a:chExt cx="1533833" cy="1533822"/>
            </a:xfrm>
          </p:grpSpPr>
          <p:sp>
            <p:nvSpPr>
              <p:cNvPr id="198" name="Rectangle 197"/>
              <p:cNvSpPr/>
              <p:nvPr/>
            </p:nvSpPr>
            <p:spPr bwMode="auto">
              <a:xfrm>
                <a:off x="2148348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 bwMode="auto">
              <a:xfrm>
                <a:off x="2217173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2340076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 bwMode="auto">
              <a:xfrm>
                <a:off x="2408901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2148348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3" name="Oval 202"/>
              <p:cNvSpPr/>
              <p:nvPr/>
            </p:nvSpPr>
            <p:spPr bwMode="auto">
              <a:xfrm>
                <a:off x="2217173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2340076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 bwMode="auto">
              <a:xfrm>
                <a:off x="2408901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2531803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 bwMode="auto">
              <a:xfrm>
                <a:off x="2600628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2723531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 bwMode="auto">
              <a:xfrm>
                <a:off x="2792356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2531803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 bwMode="auto">
              <a:xfrm>
                <a:off x="2600628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2723531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 bwMode="auto">
              <a:xfrm>
                <a:off x="2792356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2148348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 bwMode="auto">
              <a:xfrm>
                <a:off x="2217173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2340076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 bwMode="auto">
              <a:xfrm>
                <a:off x="2408901" y="2418732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2148348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9" name="Oval 218"/>
              <p:cNvSpPr/>
              <p:nvPr/>
            </p:nvSpPr>
            <p:spPr bwMode="auto">
              <a:xfrm>
                <a:off x="2217173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2340076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>
                <a:off x="2408901" y="2610460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2531803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 bwMode="auto">
              <a:xfrm>
                <a:off x="2600628" y="2418732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2723531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 bwMode="auto">
              <a:xfrm>
                <a:off x="2792356" y="2418732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2531803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 bwMode="auto">
              <a:xfrm>
                <a:off x="2600628" y="2610460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2723531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 bwMode="auto">
              <a:xfrm>
                <a:off x="2792356" y="2610460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2915258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 bwMode="auto">
              <a:xfrm>
                <a:off x="2984083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3106986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 bwMode="auto">
              <a:xfrm>
                <a:off x="3175811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 bwMode="auto">
              <a:xfrm>
                <a:off x="2915258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 bwMode="auto">
              <a:xfrm>
                <a:off x="2984083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 bwMode="auto">
              <a:xfrm>
                <a:off x="3106986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7" name="Oval 236"/>
              <p:cNvSpPr/>
              <p:nvPr/>
            </p:nvSpPr>
            <p:spPr bwMode="auto">
              <a:xfrm>
                <a:off x="3175811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 bwMode="auto">
              <a:xfrm>
                <a:off x="3298713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9" name="Oval 238"/>
              <p:cNvSpPr/>
              <p:nvPr/>
            </p:nvSpPr>
            <p:spPr bwMode="auto">
              <a:xfrm>
                <a:off x="3367538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 bwMode="auto">
              <a:xfrm>
                <a:off x="3490441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 bwMode="auto">
              <a:xfrm>
                <a:off x="3559266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 bwMode="auto">
              <a:xfrm>
                <a:off x="3298713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 bwMode="auto">
              <a:xfrm>
                <a:off x="3367538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 bwMode="auto">
              <a:xfrm>
                <a:off x="3490441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 bwMode="auto">
              <a:xfrm>
                <a:off x="3559266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 bwMode="auto">
              <a:xfrm>
                <a:off x="2915258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7" name="Oval 246"/>
              <p:cNvSpPr/>
              <p:nvPr/>
            </p:nvSpPr>
            <p:spPr bwMode="auto">
              <a:xfrm>
                <a:off x="2984083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 bwMode="auto">
              <a:xfrm>
                <a:off x="3106986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9" name="Oval 248"/>
              <p:cNvSpPr/>
              <p:nvPr/>
            </p:nvSpPr>
            <p:spPr bwMode="auto">
              <a:xfrm>
                <a:off x="3175811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 bwMode="auto">
              <a:xfrm>
                <a:off x="2915258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 bwMode="auto">
              <a:xfrm>
                <a:off x="2984083" y="2610459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 bwMode="auto">
              <a:xfrm>
                <a:off x="3106986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 bwMode="auto">
              <a:xfrm>
                <a:off x="3175811" y="2610459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 bwMode="auto">
              <a:xfrm>
                <a:off x="3298713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 bwMode="auto">
              <a:xfrm>
                <a:off x="3367538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6" name="Rectangle 255"/>
              <p:cNvSpPr/>
              <p:nvPr/>
            </p:nvSpPr>
            <p:spPr bwMode="auto">
              <a:xfrm>
                <a:off x="3490441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 bwMode="auto">
              <a:xfrm>
                <a:off x="3559266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 bwMode="auto">
              <a:xfrm>
                <a:off x="3298713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9" name="Oval 258"/>
              <p:cNvSpPr/>
              <p:nvPr/>
            </p:nvSpPr>
            <p:spPr bwMode="auto">
              <a:xfrm>
                <a:off x="3367538" y="2610459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 bwMode="auto">
              <a:xfrm>
                <a:off x="3490441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1" name="Oval 260"/>
              <p:cNvSpPr/>
              <p:nvPr/>
            </p:nvSpPr>
            <p:spPr bwMode="auto">
              <a:xfrm>
                <a:off x="3559266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 bwMode="auto">
              <a:xfrm>
                <a:off x="2148337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3" name="Oval 262"/>
              <p:cNvSpPr/>
              <p:nvPr/>
            </p:nvSpPr>
            <p:spPr bwMode="auto">
              <a:xfrm>
                <a:off x="2217162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2340065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>
                <a:off x="2408890" y="2802186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6" name="Rectangle 265"/>
              <p:cNvSpPr/>
              <p:nvPr/>
            </p:nvSpPr>
            <p:spPr bwMode="auto">
              <a:xfrm>
                <a:off x="2148337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 bwMode="auto">
              <a:xfrm>
                <a:off x="2217162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 bwMode="auto">
              <a:xfrm>
                <a:off x="2340065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9" name="Oval 268"/>
              <p:cNvSpPr/>
              <p:nvPr/>
            </p:nvSpPr>
            <p:spPr bwMode="auto">
              <a:xfrm>
                <a:off x="2408890" y="2993914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0" name="Rectangle 269"/>
              <p:cNvSpPr/>
              <p:nvPr/>
            </p:nvSpPr>
            <p:spPr bwMode="auto">
              <a:xfrm>
                <a:off x="2531792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1" name="Oval 270"/>
              <p:cNvSpPr/>
              <p:nvPr/>
            </p:nvSpPr>
            <p:spPr bwMode="auto">
              <a:xfrm>
                <a:off x="2600617" y="2802186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2" name="Rectangle 271"/>
              <p:cNvSpPr/>
              <p:nvPr/>
            </p:nvSpPr>
            <p:spPr bwMode="auto">
              <a:xfrm>
                <a:off x="2723520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3" name="Oval 272"/>
              <p:cNvSpPr/>
              <p:nvPr/>
            </p:nvSpPr>
            <p:spPr bwMode="auto">
              <a:xfrm>
                <a:off x="2792345" y="2802186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4" name="Rectangle 273"/>
              <p:cNvSpPr/>
              <p:nvPr/>
            </p:nvSpPr>
            <p:spPr bwMode="auto">
              <a:xfrm>
                <a:off x="2531792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5" name="Oval 274"/>
              <p:cNvSpPr/>
              <p:nvPr/>
            </p:nvSpPr>
            <p:spPr bwMode="auto">
              <a:xfrm>
                <a:off x="2600617" y="2993914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6" name="Rectangle 275"/>
              <p:cNvSpPr/>
              <p:nvPr/>
            </p:nvSpPr>
            <p:spPr bwMode="auto">
              <a:xfrm>
                <a:off x="2723520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 bwMode="auto">
              <a:xfrm>
                <a:off x="2792345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8" name="Rectangle 277"/>
              <p:cNvSpPr/>
              <p:nvPr/>
            </p:nvSpPr>
            <p:spPr bwMode="auto">
              <a:xfrm>
                <a:off x="2148337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 bwMode="auto">
              <a:xfrm>
                <a:off x="2217162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0" name="Rectangle 279"/>
              <p:cNvSpPr/>
              <p:nvPr/>
            </p:nvSpPr>
            <p:spPr bwMode="auto">
              <a:xfrm>
                <a:off x="2340065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1" name="Oval 280"/>
              <p:cNvSpPr/>
              <p:nvPr/>
            </p:nvSpPr>
            <p:spPr bwMode="auto">
              <a:xfrm>
                <a:off x="2408890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2" name="Rectangle 281"/>
              <p:cNvSpPr/>
              <p:nvPr/>
            </p:nvSpPr>
            <p:spPr bwMode="auto">
              <a:xfrm>
                <a:off x="2148337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3" name="Oval 282"/>
              <p:cNvSpPr/>
              <p:nvPr/>
            </p:nvSpPr>
            <p:spPr bwMode="auto">
              <a:xfrm>
                <a:off x="2217162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4" name="Rectangle 283"/>
              <p:cNvSpPr/>
              <p:nvPr/>
            </p:nvSpPr>
            <p:spPr bwMode="auto">
              <a:xfrm>
                <a:off x="2340065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 bwMode="auto">
              <a:xfrm>
                <a:off x="2408890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6" name="Rectangle 285"/>
              <p:cNvSpPr/>
              <p:nvPr/>
            </p:nvSpPr>
            <p:spPr bwMode="auto">
              <a:xfrm>
                <a:off x="2531792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 bwMode="auto">
              <a:xfrm>
                <a:off x="2600617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8" name="Rectangle 287"/>
              <p:cNvSpPr/>
              <p:nvPr/>
            </p:nvSpPr>
            <p:spPr bwMode="auto">
              <a:xfrm>
                <a:off x="2723520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 bwMode="auto">
              <a:xfrm>
                <a:off x="2792345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2531792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>
                <a:off x="2600617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 bwMode="auto">
              <a:xfrm>
                <a:off x="2723520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3" name="Oval 292"/>
              <p:cNvSpPr/>
              <p:nvPr/>
            </p:nvSpPr>
            <p:spPr bwMode="auto">
              <a:xfrm>
                <a:off x="2792345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 bwMode="auto">
              <a:xfrm>
                <a:off x="2915247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984072" y="2802185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 bwMode="auto">
              <a:xfrm>
                <a:off x="3106975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3175800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 bwMode="auto">
              <a:xfrm>
                <a:off x="2915247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9" name="Oval 298"/>
              <p:cNvSpPr/>
              <p:nvPr/>
            </p:nvSpPr>
            <p:spPr bwMode="auto">
              <a:xfrm>
                <a:off x="2984072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 bwMode="auto">
              <a:xfrm>
                <a:off x="3106975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1" name="Oval 300"/>
              <p:cNvSpPr/>
              <p:nvPr/>
            </p:nvSpPr>
            <p:spPr bwMode="auto">
              <a:xfrm>
                <a:off x="3175800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 bwMode="auto">
              <a:xfrm>
                <a:off x="3298702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3" name="Oval 302"/>
              <p:cNvSpPr/>
              <p:nvPr/>
            </p:nvSpPr>
            <p:spPr bwMode="auto">
              <a:xfrm>
                <a:off x="3367527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 bwMode="auto">
              <a:xfrm>
                <a:off x="3490430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5" name="Oval 304"/>
              <p:cNvSpPr/>
              <p:nvPr/>
            </p:nvSpPr>
            <p:spPr bwMode="auto">
              <a:xfrm>
                <a:off x="3559255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 bwMode="auto">
              <a:xfrm>
                <a:off x="3298702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7" name="Oval 306"/>
              <p:cNvSpPr/>
              <p:nvPr/>
            </p:nvSpPr>
            <p:spPr bwMode="auto">
              <a:xfrm>
                <a:off x="3367527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 bwMode="auto">
              <a:xfrm>
                <a:off x="3490430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9" name="Oval 308"/>
              <p:cNvSpPr/>
              <p:nvPr/>
            </p:nvSpPr>
            <p:spPr bwMode="auto">
              <a:xfrm>
                <a:off x="3559255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 bwMode="auto">
              <a:xfrm>
                <a:off x="2915247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1" name="Oval 310"/>
              <p:cNvSpPr/>
              <p:nvPr/>
            </p:nvSpPr>
            <p:spPr bwMode="auto">
              <a:xfrm>
                <a:off x="2984072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 bwMode="auto">
              <a:xfrm>
                <a:off x="3106975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3" name="Oval 312"/>
              <p:cNvSpPr/>
              <p:nvPr/>
            </p:nvSpPr>
            <p:spPr bwMode="auto">
              <a:xfrm>
                <a:off x="3175800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 bwMode="auto">
              <a:xfrm>
                <a:off x="2915247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5" name="Oval 314"/>
              <p:cNvSpPr/>
              <p:nvPr/>
            </p:nvSpPr>
            <p:spPr bwMode="auto">
              <a:xfrm>
                <a:off x="2984072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 bwMode="auto">
              <a:xfrm>
                <a:off x="3106975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7" name="Oval 316"/>
              <p:cNvSpPr/>
              <p:nvPr/>
            </p:nvSpPr>
            <p:spPr bwMode="auto">
              <a:xfrm>
                <a:off x="3175800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8" name="Rectangle 317"/>
              <p:cNvSpPr/>
              <p:nvPr/>
            </p:nvSpPr>
            <p:spPr bwMode="auto">
              <a:xfrm>
                <a:off x="3298702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9" name="Oval 318"/>
              <p:cNvSpPr/>
              <p:nvPr/>
            </p:nvSpPr>
            <p:spPr bwMode="auto">
              <a:xfrm>
                <a:off x="3367527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0" name="Rectangle 319"/>
              <p:cNvSpPr/>
              <p:nvPr/>
            </p:nvSpPr>
            <p:spPr bwMode="auto">
              <a:xfrm>
                <a:off x="3490430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1" name="Oval 320"/>
              <p:cNvSpPr/>
              <p:nvPr/>
            </p:nvSpPr>
            <p:spPr bwMode="auto">
              <a:xfrm>
                <a:off x="3559255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 bwMode="auto">
              <a:xfrm>
                <a:off x="3298702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6" name="Oval 445"/>
              <p:cNvSpPr/>
              <p:nvPr/>
            </p:nvSpPr>
            <p:spPr bwMode="auto">
              <a:xfrm>
                <a:off x="3367527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7" name="Rectangle 446"/>
              <p:cNvSpPr/>
              <p:nvPr/>
            </p:nvSpPr>
            <p:spPr bwMode="auto">
              <a:xfrm>
                <a:off x="3490430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8" name="Oval 447"/>
              <p:cNvSpPr/>
              <p:nvPr/>
            </p:nvSpPr>
            <p:spPr bwMode="auto">
              <a:xfrm>
                <a:off x="3559255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91" name="Straight Connector 190"/>
            <p:cNvCxnSpPr>
              <a:stCxn id="210" idx="2"/>
              <a:endCxn id="260" idx="1"/>
            </p:cNvCxnSpPr>
            <p:nvPr/>
          </p:nvCxnSpPr>
          <p:spPr bwMode="auto">
            <a:xfrm>
              <a:off x="1492587" y="5304765"/>
              <a:ext cx="862773" cy="2875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Straight Connector 191"/>
            <p:cNvCxnSpPr>
              <a:stCxn id="280" idx="0"/>
              <a:endCxn id="260" idx="1"/>
            </p:cNvCxnSpPr>
            <p:nvPr/>
          </p:nvCxnSpPr>
          <p:spPr bwMode="auto">
            <a:xfrm flipV="1">
              <a:off x="1300849" y="5592355"/>
              <a:ext cx="1054511" cy="47931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>
              <a:stCxn id="280" idx="0"/>
              <a:endCxn id="222" idx="0"/>
            </p:cNvCxnSpPr>
            <p:nvPr/>
          </p:nvCxnSpPr>
          <p:spPr bwMode="auto">
            <a:xfrm flipV="1">
              <a:off x="1300849" y="5304763"/>
              <a:ext cx="191738" cy="7669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4" name="Group 193"/>
            <p:cNvGrpSpPr/>
            <p:nvPr/>
          </p:nvGrpSpPr>
          <p:grpSpPr>
            <a:xfrm rot="13356472">
              <a:off x="826455" y="4951113"/>
              <a:ext cx="2138764" cy="972154"/>
              <a:chOff x="833687" y="5317028"/>
              <a:chExt cx="2138764" cy="972154"/>
            </a:xfrm>
          </p:grpSpPr>
          <p:cxnSp>
            <p:nvCxnSpPr>
              <p:cNvPr id="196" name="Straight Connector 195"/>
              <p:cNvCxnSpPr/>
              <p:nvPr/>
            </p:nvCxnSpPr>
            <p:spPr bwMode="auto">
              <a:xfrm flipV="1">
                <a:off x="833687" y="5317028"/>
                <a:ext cx="2138764" cy="97215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7" name="Straight Arrow Connector 196"/>
              <p:cNvCxnSpPr/>
              <p:nvPr/>
            </p:nvCxnSpPr>
            <p:spPr bwMode="auto">
              <a:xfrm>
                <a:off x="1841619" y="5836901"/>
                <a:ext cx="208951" cy="421612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95" name="Rectangle 194"/>
            <p:cNvSpPr/>
            <p:nvPr/>
          </p:nvSpPr>
          <p:spPr bwMode="auto">
            <a:xfrm>
              <a:off x="1204194" y="5307206"/>
              <a:ext cx="1150365" cy="766909"/>
            </a:xfrm>
            <a:prstGeom prst="rect">
              <a:avLst/>
            </a:prstGeom>
            <a:solidFill>
              <a:srgbClr val="FFC000">
                <a:alpha val="3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34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sz="3200" dirty="0"/>
              <a:t>Rasterization</a:t>
            </a:r>
            <a:endParaRPr lang="sv-SE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650" y="1945868"/>
            <a:ext cx="844549" cy="3597682"/>
            <a:chOff x="1136650" y="1945868"/>
            <a:chExt cx="844549" cy="3597682"/>
          </a:xfrm>
        </p:grpSpPr>
        <p:cxnSp>
          <p:nvCxnSpPr>
            <p:cNvPr id="49" name="Elbow Connector 48"/>
            <p:cNvCxnSpPr>
              <a:endCxn id="52" idx="1"/>
            </p:cNvCxnSpPr>
            <p:nvPr/>
          </p:nvCxnSpPr>
          <p:spPr bwMode="auto">
            <a:xfrm rot="5400000" flipH="1" flipV="1">
              <a:off x="-331991" y="3414509"/>
              <a:ext cx="3597682" cy="660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/>
            <p:nvPr/>
          </p:nvCxnSpPr>
          <p:spPr bwMode="auto">
            <a:xfrm flipV="1">
              <a:off x="1136650" y="5391150"/>
              <a:ext cx="844549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34"/>
          <p:cNvSpPr/>
          <p:nvPr/>
        </p:nvSpPr>
        <p:spPr bwMode="auto">
          <a:xfrm>
            <a:off x="5575300" y="745493"/>
            <a:ext cx="1412875" cy="43433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575300" y="1335407"/>
            <a:ext cx="1412875" cy="4343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Triangle Setup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rved Left Arrow 38"/>
          <p:cNvSpPr/>
          <p:nvPr/>
        </p:nvSpPr>
        <p:spPr bwMode="auto">
          <a:xfrm>
            <a:off x="7037388" y="897890"/>
            <a:ext cx="387350" cy="74041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97724" y="878840"/>
            <a:ext cx="1584325" cy="6426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Pixel Coordinate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Snapped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Curved Left Arrow 42"/>
          <p:cNvSpPr/>
          <p:nvPr/>
        </p:nvSpPr>
        <p:spPr bwMode="auto">
          <a:xfrm>
            <a:off x="7037388" y="1544309"/>
            <a:ext cx="387350" cy="740410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12013" y="1601154"/>
            <a:ext cx="1584325" cy="6426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Edge equations, etc…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575300" y="1922462"/>
            <a:ext cx="1412875" cy="434339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Rasterizer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97150" y="2054942"/>
            <a:ext cx="4093702" cy="4093702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49" name="Group 448"/>
          <p:cNvGrpSpPr/>
          <p:nvPr/>
        </p:nvGrpSpPr>
        <p:grpSpPr>
          <a:xfrm>
            <a:off x="3713146" y="3133822"/>
            <a:ext cx="1672032" cy="2138764"/>
            <a:chOff x="3570239" y="4741737"/>
            <a:chExt cx="1672032" cy="2138764"/>
          </a:xfrm>
        </p:grpSpPr>
        <p:grpSp>
          <p:nvGrpSpPr>
            <p:cNvPr id="450" name="Group 449"/>
            <p:cNvGrpSpPr/>
            <p:nvPr/>
          </p:nvGrpSpPr>
          <p:grpSpPr>
            <a:xfrm>
              <a:off x="3708438" y="4953375"/>
              <a:ext cx="1533833" cy="1533822"/>
              <a:chOff x="2148337" y="1966451"/>
              <a:chExt cx="1533833" cy="1533822"/>
            </a:xfrm>
          </p:grpSpPr>
          <p:sp>
            <p:nvSpPr>
              <p:cNvPr id="458" name="Rectangle 457"/>
              <p:cNvSpPr/>
              <p:nvPr/>
            </p:nvSpPr>
            <p:spPr bwMode="auto">
              <a:xfrm>
                <a:off x="2148348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9" name="Oval 458"/>
              <p:cNvSpPr/>
              <p:nvPr/>
            </p:nvSpPr>
            <p:spPr bwMode="auto">
              <a:xfrm>
                <a:off x="2217173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0" name="Rectangle 459"/>
              <p:cNvSpPr/>
              <p:nvPr/>
            </p:nvSpPr>
            <p:spPr bwMode="auto">
              <a:xfrm>
                <a:off x="2340076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1" name="Oval 460"/>
              <p:cNvSpPr/>
              <p:nvPr/>
            </p:nvSpPr>
            <p:spPr bwMode="auto">
              <a:xfrm>
                <a:off x="2408901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2" name="Rectangle 461"/>
              <p:cNvSpPr/>
              <p:nvPr/>
            </p:nvSpPr>
            <p:spPr bwMode="auto">
              <a:xfrm>
                <a:off x="2148348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3" name="Oval 462"/>
              <p:cNvSpPr/>
              <p:nvPr/>
            </p:nvSpPr>
            <p:spPr bwMode="auto">
              <a:xfrm>
                <a:off x="2217173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4" name="Rectangle 463"/>
              <p:cNvSpPr/>
              <p:nvPr/>
            </p:nvSpPr>
            <p:spPr bwMode="auto">
              <a:xfrm>
                <a:off x="2340076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5" name="Oval 464"/>
              <p:cNvSpPr/>
              <p:nvPr/>
            </p:nvSpPr>
            <p:spPr bwMode="auto">
              <a:xfrm>
                <a:off x="2408901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 bwMode="auto">
              <a:xfrm>
                <a:off x="2531803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7" name="Oval 466"/>
              <p:cNvSpPr/>
              <p:nvPr/>
            </p:nvSpPr>
            <p:spPr bwMode="auto">
              <a:xfrm>
                <a:off x="2600628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8" name="Rectangle 467"/>
              <p:cNvSpPr/>
              <p:nvPr/>
            </p:nvSpPr>
            <p:spPr bwMode="auto">
              <a:xfrm>
                <a:off x="2723531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9" name="Oval 468"/>
              <p:cNvSpPr/>
              <p:nvPr/>
            </p:nvSpPr>
            <p:spPr bwMode="auto">
              <a:xfrm>
                <a:off x="2792356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0" name="Rectangle 469"/>
              <p:cNvSpPr/>
              <p:nvPr/>
            </p:nvSpPr>
            <p:spPr bwMode="auto">
              <a:xfrm>
                <a:off x="2531803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1" name="Oval 470"/>
              <p:cNvSpPr/>
              <p:nvPr/>
            </p:nvSpPr>
            <p:spPr bwMode="auto">
              <a:xfrm>
                <a:off x="2600628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2" name="Rectangle 471"/>
              <p:cNvSpPr/>
              <p:nvPr/>
            </p:nvSpPr>
            <p:spPr bwMode="auto">
              <a:xfrm>
                <a:off x="2723531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3" name="Oval 472"/>
              <p:cNvSpPr/>
              <p:nvPr/>
            </p:nvSpPr>
            <p:spPr bwMode="auto">
              <a:xfrm>
                <a:off x="2792356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4" name="Rectangle 473"/>
              <p:cNvSpPr/>
              <p:nvPr/>
            </p:nvSpPr>
            <p:spPr bwMode="auto">
              <a:xfrm>
                <a:off x="2148348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5" name="Oval 474"/>
              <p:cNvSpPr/>
              <p:nvPr/>
            </p:nvSpPr>
            <p:spPr bwMode="auto">
              <a:xfrm>
                <a:off x="2217173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6" name="Rectangle 475"/>
              <p:cNvSpPr/>
              <p:nvPr/>
            </p:nvSpPr>
            <p:spPr bwMode="auto">
              <a:xfrm>
                <a:off x="2340076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7" name="Oval 476"/>
              <p:cNvSpPr/>
              <p:nvPr/>
            </p:nvSpPr>
            <p:spPr bwMode="auto">
              <a:xfrm>
                <a:off x="2408901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8" name="Rectangle 477"/>
              <p:cNvSpPr/>
              <p:nvPr/>
            </p:nvSpPr>
            <p:spPr bwMode="auto">
              <a:xfrm>
                <a:off x="2148348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9" name="Oval 478"/>
              <p:cNvSpPr/>
              <p:nvPr/>
            </p:nvSpPr>
            <p:spPr bwMode="auto">
              <a:xfrm>
                <a:off x="2217173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0" name="Rectangle 479"/>
              <p:cNvSpPr/>
              <p:nvPr/>
            </p:nvSpPr>
            <p:spPr bwMode="auto">
              <a:xfrm>
                <a:off x="2340076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1" name="Oval 480"/>
              <p:cNvSpPr/>
              <p:nvPr/>
            </p:nvSpPr>
            <p:spPr bwMode="auto">
              <a:xfrm>
                <a:off x="2408901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2" name="Rectangle 481"/>
              <p:cNvSpPr/>
              <p:nvPr/>
            </p:nvSpPr>
            <p:spPr bwMode="auto">
              <a:xfrm>
                <a:off x="2531803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3" name="Oval 482"/>
              <p:cNvSpPr/>
              <p:nvPr/>
            </p:nvSpPr>
            <p:spPr bwMode="auto">
              <a:xfrm>
                <a:off x="2600628" y="2418732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4" name="Rectangle 483"/>
              <p:cNvSpPr/>
              <p:nvPr/>
            </p:nvSpPr>
            <p:spPr bwMode="auto">
              <a:xfrm>
                <a:off x="2723531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5" name="Oval 484"/>
              <p:cNvSpPr/>
              <p:nvPr/>
            </p:nvSpPr>
            <p:spPr bwMode="auto">
              <a:xfrm>
                <a:off x="2792356" y="2418732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6" name="Rectangle 485"/>
              <p:cNvSpPr/>
              <p:nvPr/>
            </p:nvSpPr>
            <p:spPr bwMode="auto">
              <a:xfrm>
                <a:off x="2531803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7" name="Oval 486"/>
              <p:cNvSpPr/>
              <p:nvPr/>
            </p:nvSpPr>
            <p:spPr bwMode="auto">
              <a:xfrm>
                <a:off x="2600628" y="2610460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8" name="Rectangle 487"/>
              <p:cNvSpPr/>
              <p:nvPr/>
            </p:nvSpPr>
            <p:spPr bwMode="auto">
              <a:xfrm>
                <a:off x="2723531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9" name="Oval 488"/>
              <p:cNvSpPr/>
              <p:nvPr/>
            </p:nvSpPr>
            <p:spPr bwMode="auto">
              <a:xfrm>
                <a:off x="2792356" y="2610460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0" name="Rectangle 489"/>
              <p:cNvSpPr/>
              <p:nvPr/>
            </p:nvSpPr>
            <p:spPr bwMode="auto">
              <a:xfrm>
                <a:off x="2915258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1" name="Oval 490"/>
              <p:cNvSpPr/>
              <p:nvPr/>
            </p:nvSpPr>
            <p:spPr bwMode="auto">
              <a:xfrm>
                <a:off x="2984083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2" name="Rectangle 491"/>
              <p:cNvSpPr/>
              <p:nvPr/>
            </p:nvSpPr>
            <p:spPr bwMode="auto">
              <a:xfrm>
                <a:off x="3106986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3" name="Oval 492"/>
              <p:cNvSpPr/>
              <p:nvPr/>
            </p:nvSpPr>
            <p:spPr bwMode="auto">
              <a:xfrm>
                <a:off x="3175811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4" name="Rectangle 493"/>
              <p:cNvSpPr/>
              <p:nvPr/>
            </p:nvSpPr>
            <p:spPr bwMode="auto">
              <a:xfrm>
                <a:off x="2915258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5" name="Oval 494"/>
              <p:cNvSpPr/>
              <p:nvPr/>
            </p:nvSpPr>
            <p:spPr bwMode="auto">
              <a:xfrm>
                <a:off x="2984083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6" name="Rectangle 495"/>
              <p:cNvSpPr/>
              <p:nvPr/>
            </p:nvSpPr>
            <p:spPr bwMode="auto">
              <a:xfrm>
                <a:off x="3106986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7" name="Oval 496"/>
              <p:cNvSpPr/>
              <p:nvPr/>
            </p:nvSpPr>
            <p:spPr bwMode="auto">
              <a:xfrm>
                <a:off x="3175811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8" name="Rectangle 497"/>
              <p:cNvSpPr/>
              <p:nvPr/>
            </p:nvSpPr>
            <p:spPr bwMode="auto">
              <a:xfrm>
                <a:off x="3298713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9" name="Oval 498"/>
              <p:cNvSpPr/>
              <p:nvPr/>
            </p:nvSpPr>
            <p:spPr bwMode="auto">
              <a:xfrm>
                <a:off x="3367538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0" name="Rectangle 499"/>
              <p:cNvSpPr/>
              <p:nvPr/>
            </p:nvSpPr>
            <p:spPr bwMode="auto">
              <a:xfrm>
                <a:off x="3490441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1" name="Oval 500"/>
              <p:cNvSpPr/>
              <p:nvPr/>
            </p:nvSpPr>
            <p:spPr bwMode="auto">
              <a:xfrm>
                <a:off x="3559266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2" name="Rectangle 501"/>
              <p:cNvSpPr/>
              <p:nvPr/>
            </p:nvSpPr>
            <p:spPr bwMode="auto">
              <a:xfrm>
                <a:off x="3298713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3" name="Oval 502"/>
              <p:cNvSpPr/>
              <p:nvPr/>
            </p:nvSpPr>
            <p:spPr bwMode="auto">
              <a:xfrm>
                <a:off x="3367538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4" name="Rectangle 503"/>
              <p:cNvSpPr/>
              <p:nvPr/>
            </p:nvSpPr>
            <p:spPr bwMode="auto">
              <a:xfrm>
                <a:off x="3490441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5" name="Oval 504"/>
              <p:cNvSpPr/>
              <p:nvPr/>
            </p:nvSpPr>
            <p:spPr bwMode="auto">
              <a:xfrm>
                <a:off x="3559266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6" name="Rectangle 505"/>
              <p:cNvSpPr/>
              <p:nvPr/>
            </p:nvSpPr>
            <p:spPr bwMode="auto">
              <a:xfrm>
                <a:off x="2915258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7" name="Oval 506"/>
              <p:cNvSpPr/>
              <p:nvPr/>
            </p:nvSpPr>
            <p:spPr bwMode="auto">
              <a:xfrm>
                <a:off x="2984083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8" name="Rectangle 507"/>
              <p:cNvSpPr/>
              <p:nvPr/>
            </p:nvSpPr>
            <p:spPr bwMode="auto">
              <a:xfrm>
                <a:off x="3106986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9" name="Oval 508"/>
              <p:cNvSpPr/>
              <p:nvPr/>
            </p:nvSpPr>
            <p:spPr bwMode="auto">
              <a:xfrm>
                <a:off x="3175811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0" name="Rectangle 509"/>
              <p:cNvSpPr/>
              <p:nvPr/>
            </p:nvSpPr>
            <p:spPr bwMode="auto">
              <a:xfrm>
                <a:off x="2915258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1" name="Oval 510"/>
              <p:cNvSpPr/>
              <p:nvPr/>
            </p:nvSpPr>
            <p:spPr bwMode="auto">
              <a:xfrm>
                <a:off x="2984083" y="2610459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2" name="Rectangle 511"/>
              <p:cNvSpPr/>
              <p:nvPr/>
            </p:nvSpPr>
            <p:spPr bwMode="auto">
              <a:xfrm>
                <a:off x="3106986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3" name="Oval 512"/>
              <p:cNvSpPr/>
              <p:nvPr/>
            </p:nvSpPr>
            <p:spPr bwMode="auto">
              <a:xfrm>
                <a:off x="3175811" y="2610459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4" name="Rectangle 513"/>
              <p:cNvSpPr/>
              <p:nvPr/>
            </p:nvSpPr>
            <p:spPr bwMode="auto">
              <a:xfrm>
                <a:off x="3298713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5" name="Oval 514"/>
              <p:cNvSpPr/>
              <p:nvPr/>
            </p:nvSpPr>
            <p:spPr bwMode="auto">
              <a:xfrm>
                <a:off x="3367538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6" name="Rectangle 515"/>
              <p:cNvSpPr/>
              <p:nvPr/>
            </p:nvSpPr>
            <p:spPr bwMode="auto">
              <a:xfrm>
                <a:off x="3490441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7" name="Oval 516"/>
              <p:cNvSpPr/>
              <p:nvPr/>
            </p:nvSpPr>
            <p:spPr bwMode="auto">
              <a:xfrm>
                <a:off x="3559266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8" name="Rectangle 517"/>
              <p:cNvSpPr/>
              <p:nvPr/>
            </p:nvSpPr>
            <p:spPr bwMode="auto">
              <a:xfrm>
                <a:off x="3298713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9" name="Oval 518"/>
              <p:cNvSpPr/>
              <p:nvPr/>
            </p:nvSpPr>
            <p:spPr bwMode="auto">
              <a:xfrm>
                <a:off x="3367538" y="2610459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0" name="Rectangle 519"/>
              <p:cNvSpPr/>
              <p:nvPr/>
            </p:nvSpPr>
            <p:spPr bwMode="auto">
              <a:xfrm>
                <a:off x="3490441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1" name="Oval 520"/>
              <p:cNvSpPr/>
              <p:nvPr/>
            </p:nvSpPr>
            <p:spPr bwMode="auto">
              <a:xfrm>
                <a:off x="3559266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2" name="Rectangle 521"/>
              <p:cNvSpPr/>
              <p:nvPr/>
            </p:nvSpPr>
            <p:spPr bwMode="auto">
              <a:xfrm>
                <a:off x="2148337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3" name="Oval 522"/>
              <p:cNvSpPr/>
              <p:nvPr/>
            </p:nvSpPr>
            <p:spPr bwMode="auto">
              <a:xfrm>
                <a:off x="2217162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4" name="Rectangle 523"/>
              <p:cNvSpPr/>
              <p:nvPr/>
            </p:nvSpPr>
            <p:spPr bwMode="auto">
              <a:xfrm>
                <a:off x="2340065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5" name="Oval 524"/>
              <p:cNvSpPr/>
              <p:nvPr/>
            </p:nvSpPr>
            <p:spPr bwMode="auto">
              <a:xfrm>
                <a:off x="2408890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6" name="Rectangle 525"/>
              <p:cNvSpPr/>
              <p:nvPr/>
            </p:nvSpPr>
            <p:spPr bwMode="auto">
              <a:xfrm>
                <a:off x="2148337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7" name="Oval 526"/>
              <p:cNvSpPr/>
              <p:nvPr/>
            </p:nvSpPr>
            <p:spPr bwMode="auto">
              <a:xfrm>
                <a:off x="2217162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8" name="Rectangle 527"/>
              <p:cNvSpPr/>
              <p:nvPr/>
            </p:nvSpPr>
            <p:spPr bwMode="auto">
              <a:xfrm>
                <a:off x="2340065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9" name="Oval 528"/>
              <p:cNvSpPr/>
              <p:nvPr/>
            </p:nvSpPr>
            <p:spPr bwMode="auto">
              <a:xfrm>
                <a:off x="2408890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0" name="Rectangle 529"/>
              <p:cNvSpPr/>
              <p:nvPr/>
            </p:nvSpPr>
            <p:spPr bwMode="auto">
              <a:xfrm>
                <a:off x="2531792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1" name="Oval 530"/>
              <p:cNvSpPr/>
              <p:nvPr/>
            </p:nvSpPr>
            <p:spPr bwMode="auto">
              <a:xfrm>
                <a:off x="2600617" y="2802186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2" name="Rectangle 531"/>
              <p:cNvSpPr/>
              <p:nvPr/>
            </p:nvSpPr>
            <p:spPr bwMode="auto">
              <a:xfrm>
                <a:off x="2723520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3" name="Oval 532"/>
              <p:cNvSpPr/>
              <p:nvPr/>
            </p:nvSpPr>
            <p:spPr bwMode="auto">
              <a:xfrm>
                <a:off x="2792345" y="2802186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4" name="Rectangle 533"/>
              <p:cNvSpPr/>
              <p:nvPr/>
            </p:nvSpPr>
            <p:spPr bwMode="auto">
              <a:xfrm>
                <a:off x="2531792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5" name="Oval 534"/>
              <p:cNvSpPr/>
              <p:nvPr/>
            </p:nvSpPr>
            <p:spPr bwMode="auto">
              <a:xfrm>
                <a:off x="2600617" y="2993914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6" name="Rectangle 535"/>
              <p:cNvSpPr/>
              <p:nvPr/>
            </p:nvSpPr>
            <p:spPr bwMode="auto">
              <a:xfrm>
                <a:off x="2723520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7" name="Oval 536"/>
              <p:cNvSpPr/>
              <p:nvPr/>
            </p:nvSpPr>
            <p:spPr bwMode="auto">
              <a:xfrm>
                <a:off x="2792345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8" name="Rectangle 537"/>
              <p:cNvSpPr/>
              <p:nvPr/>
            </p:nvSpPr>
            <p:spPr bwMode="auto">
              <a:xfrm>
                <a:off x="2148337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9" name="Oval 538"/>
              <p:cNvSpPr/>
              <p:nvPr/>
            </p:nvSpPr>
            <p:spPr bwMode="auto">
              <a:xfrm>
                <a:off x="2217162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0" name="Rectangle 539"/>
              <p:cNvSpPr/>
              <p:nvPr/>
            </p:nvSpPr>
            <p:spPr bwMode="auto">
              <a:xfrm>
                <a:off x="2340065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1" name="Oval 540"/>
              <p:cNvSpPr/>
              <p:nvPr/>
            </p:nvSpPr>
            <p:spPr bwMode="auto">
              <a:xfrm>
                <a:off x="2408890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2" name="Rectangle 541"/>
              <p:cNvSpPr/>
              <p:nvPr/>
            </p:nvSpPr>
            <p:spPr bwMode="auto">
              <a:xfrm>
                <a:off x="2148337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3" name="Oval 542"/>
              <p:cNvSpPr/>
              <p:nvPr/>
            </p:nvSpPr>
            <p:spPr bwMode="auto">
              <a:xfrm>
                <a:off x="2217162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4" name="Rectangle 543"/>
              <p:cNvSpPr/>
              <p:nvPr/>
            </p:nvSpPr>
            <p:spPr bwMode="auto">
              <a:xfrm>
                <a:off x="2340065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5" name="Oval 544"/>
              <p:cNvSpPr/>
              <p:nvPr/>
            </p:nvSpPr>
            <p:spPr bwMode="auto">
              <a:xfrm>
                <a:off x="2408890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6" name="Rectangle 545"/>
              <p:cNvSpPr/>
              <p:nvPr/>
            </p:nvSpPr>
            <p:spPr bwMode="auto">
              <a:xfrm>
                <a:off x="2531792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7" name="Oval 546"/>
              <p:cNvSpPr/>
              <p:nvPr/>
            </p:nvSpPr>
            <p:spPr bwMode="auto">
              <a:xfrm>
                <a:off x="2600617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8" name="Rectangle 547"/>
              <p:cNvSpPr/>
              <p:nvPr/>
            </p:nvSpPr>
            <p:spPr bwMode="auto">
              <a:xfrm>
                <a:off x="2723520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9" name="Oval 548"/>
              <p:cNvSpPr/>
              <p:nvPr/>
            </p:nvSpPr>
            <p:spPr bwMode="auto">
              <a:xfrm>
                <a:off x="2792345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0" name="Rectangle 549"/>
              <p:cNvSpPr/>
              <p:nvPr/>
            </p:nvSpPr>
            <p:spPr bwMode="auto">
              <a:xfrm>
                <a:off x="2531792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1" name="Oval 550"/>
              <p:cNvSpPr/>
              <p:nvPr/>
            </p:nvSpPr>
            <p:spPr bwMode="auto">
              <a:xfrm>
                <a:off x="2600617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2" name="Rectangle 551"/>
              <p:cNvSpPr/>
              <p:nvPr/>
            </p:nvSpPr>
            <p:spPr bwMode="auto">
              <a:xfrm>
                <a:off x="2723520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3" name="Oval 552"/>
              <p:cNvSpPr/>
              <p:nvPr/>
            </p:nvSpPr>
            <p:spPr bwMode="auto">
              <a:xfrm>
                <a:off x="2792345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4" name="Rectangle 553"/>
              <p:cNvSpPr/>
              <p:nvPr/>
            </p:nvSpPr>
            <p:spPr bwMode="auto">
              <a:xfrm>
                <a:off x="2915247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5" name="Oval 554"/>
              <p:cNvSpPr/>
              <p:nvPr/>
            </p:nvSpPr>
            <p:spPr bwMode="auto">
              <a:xfrm>
                <a:off x="2984072" y="2802185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6" name="Rectangle 555"/>
              <p:cNvSpPr/>
              <p:nvPr/>
            </p:nvSpPr>
            <p:spPr bwMode="auto">
              <a:xfrm>
                <a:off x="3106975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7" name="Oval 556"/>
              <p:cNvSpPr/>
              <p:nvPr/>
            </p:nvSpPr>
            <p:spPr bwMode="auto">
              <a:xfrm>
                <a:off x="3175800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8" name="Rectangle 557"/>
              <p:cNvSpPr/>
              <p:nvPr/>
            </p:nvSpPr>
            <p:spPr bwMode="auto">
              <a:xfrm>
                <a:off x="2915247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9" name="Oval 558"/>
              <p:cNvSpPr/>
              <p:nvPr/>
            </p:nvSpPr>
            <p:spPr bwMode="auto">
              <a:xfrm>
                <a:off x="2984072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0" name="Rectangle 559"/>
              <p:cNvSpPr/>
              <p:nvPr/>
            </p:nvSpPr>
            <p:spPr bwMode="auto">
              <a:xfrm>
                <a:off x="3106975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1" name="Oval 560"/>
              <p:cNvSpPr/>
              <p:nvPr/>
            </p:nvSpPr>
            <p:spPr bwMode="auto">
              <a:xfrm>
                <a:off x="3175800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2" name="Rectangle 561"/>
              <p:cNvSpPr/>
              <p:nvPr/>
            </p:nvSpPr>
            <p:spPr bwMode="auto">
              <a:xfrm>
                <a:off x="3298702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3" name="Oval 562"/>
              <p:cNvSpPr/>
              <p:nvPr/>
            </p:nvSpPr>
            <p:spPr bwMode="auto">
              <a:xfrm>
                <a:off x="3367527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4" name="Rectangle 563"/>
              <p:cNvSpPr/>
              <p:nvPr/>
            </p:nvSpPr>
            <p:spPr bwMode="auto">
              <a:xfrm>
                <a:off x="3490430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5" name="Oval 564"/>
              <p:cNvSpPr/>
              <p:nvPr/>
            </p:nvSpPr>
            <p:spPr bwMode="auto">
              <a:xfrm>
                <a:off x="3559255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6" name="Rectangle 565"/>
              <p:cNvSpPr/>
              <p:nvPr/>
            </p:nvSpPr>
            <p:spPr bwMode="auto">
              <a:xfrm>
                <a:off x="3298702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7" name="Oval 566"/>
              <p:cNvSpPr/>
              <p:nvPr/>
            </p:nvSpPr>
            <p:spPr bwMode="auto">
              <a:xfrm>
                <a:off x="3367527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8" name="Rectangle 567"/>
              <p:cNvSpPr/>
              <p:nvPr/>
            </p:nvSpPr>
            <p:spPr bwMode="auto">
              <a:xfrm>
                <a:off x="3490430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9" name="Oval 568"/>
              <p:cNvSpPr/>
              <p:nvPr/>
            </p:nvSpPr>
            <p:spPr bwMode="auto">
              <a:xfrm>
                <a:off x="3559255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0" name="Rectangle 569"/>
              <p:cNvSpPr/>
              <p:nvPr/>
            </p:nvSpPr>
            <p:spPr bwMode="auto">
              <a:xfrm>
                <a:off x="2915247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1" name="Oval 570"/>
              <p:cNvSpPr/>
              <p:nvPr/>
            </p:nvSpPr>
            <p:spPr bwMode="auto">
              <a:xfrm>
                <a:off x="2984072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2" name="Rectangle 571"/>
              <p:cNvSpPr/>
              <p:nvPr/>
            </p:nvSpPr>
            <p:spPr bwMode="auto">
              <a:xfrm>
                <a:off x="3106975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3" name="Oval 572"/>
              <p:cNvSpPr/>
              <p:nvPr/>
            </p:nvSpPr>
            <p:spPr bwMode="auto">
              <a:xfrm>
                <a:off x="3175800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4" name="Rectangle 573"/>
              <p:cNvSpPr/>
              <p:nvPr/>
            </p:nvSpPr>
            <p:spPr bwMode="auto">
              <a:xfrm>
                <a:off x="2915247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5" name="Oval 574"/>
              <p:cNvSpPr/>
              <p:nvPr/>
            </p:nvSpPr>
            <p:spPr bwMode="auto">
              <a:xfrm>
                <a:off x="2984072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6" name="Rectangle 575"/>
              <p:cNvSpPr/>
              <p:nvPr/>
            </p:nvSpPr>
            <p:spPr bwMode="auto">
              <a:xfrm>
                <a:off x="3106975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7" name="Oval 576"/>
              <p:cNvSpPr/>
              <p:nvPr/>
            </p:nvSpPr>
            <p:spPr bwMode="auto">
              <a:xfrm>
                <a:off x="3175800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8" name="Rectangle 577"/>
              <p:cNvSpPr/>
              <p:nvPr/>
            </p:nvSpPr>
            <p:spPr bwMode="auto">
              <a:xfrm>
                <a:off x="3298702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9" name="Oval 578"/>
              <p:cNvSpPr/>
              <p:nvPr/>
            </p:nvSpPr>
            <p:spPr bwMode="auto">
              <a:xfrm>
                <a:off x="3367527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0" name="Rectangle 579"/>
              <p:cNvSpPr/>
              <p:nvPr/>
            </p:nvSpPr>
            <p:spPr bwMode="auto">
              <a:xfrm>
                <a:off x="3490430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1" name="Oval 580"/>
              <p:cNvSpPr/>
              <p:nvPr/>
            </p:nvSpPr>
            <p:spPr bwMode="auto">
              <a:xfrm>
                <a:off x="3559255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2" name="Rectangle 581"/>
              <p:cNvSpPr/>
              <p:nvPr/>
            </p:nvSpPr>
            <p:spPr bwMode="auto">
              <a:xfrm>
                <a:off x="3298702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3" name="Oval 582"/>
              <p:cNvSpPr/>
              <p:nvPr/>
            </p:nvSpPr>
            <p:spPr bwMode="auto">
              <a:xfrm>
                <a:off x="3367527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4" name="Rectangle 583"/>
              <p:cNvSpPr/>
              <p:nvPr/>
            </p:nvSpPr>
            <p:spPr bwMode="auto">
              <a:xfrm>
                <a:off x="3490430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5" name="Oval 584"/>
              <p:cNvSpPr/>
              <p:nvPr/>
            </p:nvSpPr>
            <p:spPr bwMode="auto">
              <a:xfrm>
                <a:off x="3559255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451" name="Straight Connector 450"/>
            <p:cNvCxnSpPr>
              <a:stCxn id="470" idx="2"/>
              <a:endCxn id="520" idx="1"/>
            </p:cNvCxnSpPr>
            <p:nvPr/>
          </p:nvCxnSpPr>
          <p:spPr bwMode="auto">
            <a:xfrm>
              <a:off x="4187769" y="5336833"/>
              <a:ext cx="862773" cy="2875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2" name="Straight Connector 451"/>
            <p:cNvCxnSpPr>
              <a:stCxn id="540" idx="0"/>
              <a:endCxn id="520" idx="1"/>
            </p:cNvCxnSpPr>
            <p:nvPr/>
          </p:nvCxnSpPr>
          <p:spPr bwMode="auto">
            <a:xfrm flipV="1">
              <a:off x="3996031" y="5624423"/>
              <a:ext cx="1054511" cy="47931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3" name="Straight Connector 452"/>
            <p:cNvCxnSpPr>
              <a:stCxn id="540" idx="0"/>
              <a:endCxn id="482" idx="0"/>
            </p:cNvCxnSpPr>
            <p:nvPr/>
          </p:nvCxnSpPr>
          <p:spPr bwMode="auto">
            <a:xfrm flipV="1">
              <a:off x="3996031" y="5336831"/>
              <a:ext cx="191738" cy="7669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54" name="Group 453"/>
            <p:cNvGrpSpPr/>
            <p:nvPr/>
          </p:nvGrpSpPr>
          <p:grpSpPr>
            <a:xfrm rot="7710785">
              <a:off x="2986934" y="5325042"/>
              <a:ext cx="2138764" cy="972154"/>
              <a:chOff x="833687" y="5317028"/>
              <a:chExt cx="2138764" cy="972154"/>
            </a:xfrm>
          </p:grpSpPr>
          <p:cxnSp>
            <p:nvCxnSpPr>
              <p:cNvPr id="456" name="Straight Connector 455"/>
              <p:cNvCxnSpPr/>
              <p:nvPr/>
            </p:nvCxnSpPr>
            <p:spPr bwMode="auto">
              <a:xfrm flipV="1">
                <a:off x="833687" y="5317028"/>
                <a:ext cx="2138764" cy="97215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C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7" name="Straight Arrow Connector 456"/>
              <p:cNvCxnSpPr/>
              <p:nvPr/>
            </p:nvCxnSpPr>
            <p:spPr bwMode="auto">
              <a:xfrm>
                <a:off x="1841619" y="5836901"/>
                <a:ext cx="208951" cy="421612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55" name="Rectangle 454"/>
            <p:cNvSpPr/>
            <p:nvPr/>
          </p:nvSpPr>
          <p:spPr bwMode="auto">
            <a:xfrm>
              <a:off x="3899376" y="5339274"/>
              <a:ext cx="1150365" cy="766909"/>
            </a:xfrm>
            <a:prstGeom prst="rect">
              <a:avLst/>
            </a:prstGeom>
            <a:solidFill>
              <a:srgbClr val="FFC000">
                <a:alpha val="3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29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1" y="1578331"/>
            <a:ext cx="9144000" cy="1087821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Outline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0080" y="1778000"/>
            <a:ext cx="81280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sv-SE" b="1" kern="0" smtClean="0"/>
              <a:t>Part 1: Motivation</a:t>
            </a:r>
            <a:br>
              <a:rPr lang="sv-SE" b="1" kern="0" smtClean="0"/>
            </a:br>
            <a:r>
              <a:rPr lang="sv-SE" sz="1800" i="1" kern="0" smtClean="0"/>
              <a:t>If you’re not into hardware, why should you care?</a:t>
            </a:r>
            <a:br>
              <a:rPr lang="sv-SE" sz="1800" i="1" kern="0" smtClean="0"/>
            </a:br>
            <a:endParaRPr lang="sv-SE" kern="0" smtClean="0"/>
          </a:p>
          <a:p>
            <a:pPr marL="0" indent="0" algn="ctr" eaLnBrk="1" hangingPunct="1">
              <a:buFontTx/>
              <a:buNone/>
            </a:pPr>
            <a:r>
              <a:rPr lang="en-US" b="1" kern="0" dirty="0" smtClean="0"/>
              <a:t>Part 2: History lesson</a:t>
            </a:r>
          </a:p>
          <a:p>
            <a:pPr marL="0" indent="0" algn="ctr" eaLnBrk="1" hangingPunct="1">
              <a:buFontTx/>
              <a:buNone/>
            </a:pPr>
            <a:r>
              <a:rPr lang="en-US" sz="1800" i="1" kern="0" dirty="0" smtClean="0"/>
              <a:t>Where did GPUs come from, and what were they meant to do? </a:t>
            </a:r>
            <a:br>
              <a:rPr lang="en-US" sz="1800" i="1" kern="0" dirty="0" smtClean="0"/>
            </a:br>
            <a:endParaRPr lang="en-US" sz="1800" i="1" kern="0" dirty="0" smtClean="0"/>
          </a:p>
          <a:p>
            <a:pPr marL="0" indent="0" algn="ctr" eaLnBrk="1" hangingPunct="1">
              <a:buFontTx/>
              <a:buNone/>
            </a:pPr>
            <a:r>
              <a:rPr lang="en-US" b="1" kern="0" dirty="0" smtClean="0"/>
              <a:t>Part 3 GPU Architecture</a:t>
            </a:r>
          </a:p>
          <a:p>
            <a:pPr marL="0" indent="0" algn="ctr" eaLnBrk="1" hangingPunct="1">
              <a:buFontTx/>
              <a:buNone/>
            </a:pPr>
            <a:r>
              <a:rPr lang="en-US" sz="1800" i="1" kern="0" dirty="0" smtClean="0"/>
              <a:t>What is a modern GPU, and how does it work? </a:t>
            </a:r>
            <a:br>
              <a:rPr lang="en-US" sz="1800" i="1" kern="0" dirty="0" smtClean="0"/>
            </a:br>
            <a:endParaRPr lang="en-US" sz="1800" i="1" kern="0" dirty="0" smtClean="0"/>
          </a:p>
          <a:p>
            <a:pPr marL="0" indent="0" algn="ctr" eaLnBrk="1" hangingPunct="1">
              <a:buFontTx/>
              <a:buNone/>
            </a:pPr>
            <a:r>
              <a:rPr lang="en-US" b="1" kern="0" dirty="0" smtClean="0"/>
              <a:t>Part 4: General Purpose GPU Programming</a:t>
            </a:r>
          </a:p>
          <a:p>
            <a:pPr marL="0" indent="0" algn="ctr" eaLnBrk="1" hangingPunct="1">
              <a:buFontTx/>
              <a:buNone/>
            </a:pPr>
            <a:r>
              <a:rPr lang="en-US" sz="1800" i="1" kern="0" dirty="0" smtClean="0"/>
              <a:t>A little bit about non-</a:t>
            </a:r>
            <a:r>
              <a:rPr lang="en-US" sz="1800" i="1" kern="0" dirty="0" err="1" smtClean="0"/>
              <a:t>gfx</a:t>
            </a:r>
            <a:r>
              <a:rPr lang="en-US" sz="1800" i="1" kern="0" dirty="0" smtClean="0"/>
              <a:t> GPU programming</a:t>
            </a:r>
            <a:endParaRPr lang="sv-SE" sz="18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19957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sz="3200" dirty="0"/>
              <a:t>Rasterization</a:t>
            </a:r>
            <a:endParaRPr lang="sv-SE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650" y="1945868"/>
            <a:ext cx="844549" cy="3597682"/>
            <a:chOff x="1136650" y="1945868"/>
            <a:chExt cx="844549" cy="3597682"/>
          </a:xfrm>
        </p:grpSpPr>
        <p:cxnSp>
          <p:nvCxnSpPr>
            <p:cNvPr id="49" name="Elbow Connector 48"/>
            <p:cNvCxnSpPr>
              <a:endCxn id="52" idx="1"/>
            </p:cNvCxnSpPr>
            <p:nvPr/>
          </p:nvCxnSpPr>
          <p:spPr bwMode="auto">
            <a:xfrm rot="5400000" flipH="1" flipV="1">
              <a:off x="-331991" y="3414509"/>
              <a:ext cx="3597682" cy="660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/>
            <p:nvPr/>
          </p:nvCxnSpPr>
          <p:spPr bwMode="auto">
            <a:xfrm flipV="1">
              <a:off x="1136650" y="5391150"/>
              <a:ext cx="844549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34"/>
          <p:cNvSpPr/>
          <p:nvPr/>
        </p:nvSpPr>
        <p:spPr bwMode="auto">
          <a:xfrm>
            <a:off x="5575300" y="745493"/>
            <a:ext cx="1412875" cy="43433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575300" y="1335407"/>
            <a:ext cx="1412875" cy="4343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Triangle Setup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rved Left Arrow 38"/>
          <p:cNvSpPr/>
          <p:nvPr/>
        </p:nvSpPr>
        <p:spPr bwMode="auto">
          <a:xfrm>
            <a:off x="7037388" y="897890"/>
            <a:ext cx="387350" cy="74041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97724" y="878840"/>
            <a:ext cx="1584325" cy="6426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Pixel Coordinate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Snapped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Curved Left Arrow 42"/>
          <p:cNvSpPr/>
          <p:nvPr/>
        </p:nvSpPr>
        <p:spPr bwMode="auto">
          <a:xfrm>
            <a:off x="7037388" y="1544309"/>
            <a:ext cx="387350" cy="740410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12013" y="1601154"/>
            <a:ext cx="1584325" cy="6426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Edge equations, etc…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575300" y="1922462"/>
            <a:ext cx="1412875" cy="434339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Rasterizer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97150" y="2054942"/>
            <a:ext cx="4093702" cy="4093702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3850547" y="3347970"/>
            <a:ext cx="1533833" cy="1533822"/>
            <a:chOff x="5869913" y="4953375"/>
            <a:chExt cx="1533833" cy="1533822"/>
          </a:xfrm>
        </p:grpSpPr>
        <p:grpSp>
          <p:nvGrpSpPr>
            <p:cNvPr id="180" name="Group 179"/>
            <p:cNvGrpSpPr/>
            <p:nvPr/>
          </p:nvGrpSpPr>
          <p:grpSpPr>
            <a:xfrm>
              <a:off x="5869913" y="4953375"/>
              <a:ext cx="1533833" cy="1533822"/>
              <a:chOff x="2148337" y="1966451"/>
              <a:chExt cx="1533833" cy="1533822"/>
            </a:xfrm>
          </p:grpSpPr>
          <p:sp>
            <p:nvSpPr>
              <p:cNvPr id="184" name="Rectangle 183"/>
              <p:cNvSpPr/>
              <p:nvPr/>
            </p:nvSpPr>
            <p:spPr bwMode="auto">
              <a:xfrm>
                <a:off x="2148348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 bwMode="auto">
              <a:xfrm>
                <a:off x="2217173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2340076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7" name="Oval 186"/>
              <p:cNvSpPr/>
              <p:nvPr/>
            </p:nvSpPr>
            <p:spPr bwMode="auto">
              <a:xfrm>
                <a:off x="2408901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2148348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3" name="Oval 322"/>
              <p:cNvSpPr/>
              <p:nvPr/>
            </p:nvSpPr>
            <p:spPr bwMode="auto">
              <a:xfrm>
                <a:off x="2217173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2340076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5" name="Oval 324"/>
              <p:cNvSpPr/>
              <p:nvPr/>
            </p:nvSpPr>
            <p:spPr bwMode="auto">
              <a:xfrm>
                <a:off x="2408901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2531803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7" name="Oval 326"/>
              <p:cNvSpPr/>
              <p:nvPr/>
            </p:nvSpPr>
            <p:spPr bwMode="auto">
              <a:xfrm>
                <a:off x="2600628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2723531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9" name="Oval 328"/>
              <p:cNvSpPr/>
              <p:nvPr/>
            </p:nvSpPr>
            <p:spPr bwMode="auto">
              <a:xfrm>
                <a:off x="2792356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2531803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1" name="Oval 330"/>
              <p:cNvSpPr/>
              <p:nvPr/>
            </p:nvSpPr>
            <p:spPr bwMode="auto">
              <a:xfrm>
                <a:off x="2600628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 bwMode="auto">
              <a:xfrm>
                <a:off x="2723531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3" name="Oval 332"/>
              <p:cNvSpPr/>
              <p:nvPr/>
            </p:nvSpPr>
            <p:spPr bwMode="auto">
              <a:xfrm>
                <a:off x="2792356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>
                <a:off x="2148348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5" name="Oval 334"/>
              <p:cNvSpPr/>
              <p:nvPr/>
            </p:nvSpPr>
            <p:spPr bwMode="auto">
              <a:xfrm>
                <a:off x="2217173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2340076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7" name="Oval 336"/>
              <p:cNvSpPr/>
              <p:nvPr/>
            </p:nvSpPr>
            <p:spPr bwMode="auto">
              <a:xfrm>
                <a:off x="2408901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2148348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9" name="Oval 338"/>
              <p:cNvSpPr/>
              <p:nvPr/>
            </p:nvSpPr>
            <p:spPr bwMode="auto">
              <a:xfrm>
                <a:off x="2217173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2340076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1" name="Oval 340"/>
              <p:cNvSpPr/>
              <p:nvPr/>
            </p:nvSpPr>
            <p:spPr bwMode="auto">
              <a:xfrm>
                <a:off x="2408901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2" name="Rectangle 341"/>
              <p:cNvSpPr/>
              <p:nvPr/>
            </p:nvSpPr>
            <p:spPr bwMode="auto">
              <a:xfrm>
                <a:off x="2531803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3" name="Oval 342"/>
              <p:cNvSpPr/>
              <p:nvPr/>
            </p:nvSpPr>
            <p:spPr bwMode="auto">
              <a:xfrm>
                <a:off x="2600628" y="2418732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4" name="Rectangle 343"/>
              <p:cNvSpPr/>
              <p:nvPr/>
            </p:nvSpPr>
            <p:spPr bwMode="auto">
              <a:xfrm>
                <a:off x="2723531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5" name="Oval 344"/>
              <p:cNvSpPr/>
              <p:nvPr/>
            </p:nvSpPr>
            <p:spPr bwMode="auto">
              <a:xfrm>
                <a:off x="2792356" y="2418732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6" name="Rectangle 345"/>
              <p:cNvSpPr/>
              <p:nvPr/>
            </p:nvSpPr>
            <p:spPr bwMode="auto">
              <a:xfrm>
                <a:off x="2531803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7" name="Oval 346"/>
              <p:cNvSpPr/>
              <p:nvPr/>
            </p:nvSpPr>
            <p:spPr bwMode="auto">
              <a:xfrm>
                <a:off x="2600628" y="2610460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8" name="Rectangle 347"/>
              <p:cNvSpPr/>
              <p:nvPr/>
            </p:nvSpPr>
            <p:spPr bwMode="auto">
              <a:xfrm>
                <a:off x="2723531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9" name="Oval 348"/>
              <p:cNvSpPr/>
              <p:nvPr/>
            </p:nvSpPr>
            <p:spPr bwMode="auto">
              <a:xfrm>
                <a:off x="2792356" y="2610460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0" name="Rectangle 349"/>
              <p:cNvSpPr/>
              <p:nvPr/>
            </p:nvSpPr>
            <p:spPr bwMode="auto">
              <a:xfrm>
                <a:off x="2915258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1" name="Oval 350"/>
              <p:cNvSpPr/>
              <p:nvPr/>
            </p:nvSpPr>
            <p:spPr bwMode="auto">
              <a:xfrm>
                <a:off x="2984083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 bwMode="auto">
              <a:xfrm>
                <a:off x="3106986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3" name="Oval 352"/>
              <p:cNvSpPr/>
              <p:nvPr/>
            </p:nvSpPr>
            <p:spPr bwMode="auto">
              <a:xfrm>
                <a:off x="3175811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 bwMode="auto">
              <a:xfrm>
                <a:off x="2915258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5" name="Oval 354"/>
              <p:cNvSpPr/>
              <p:nvPr/>
            </p:nvSpPr>
            <p:spPr bwMode="auto">
              <a:xfrm>
                <a:off x="2984083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 bwMode="auto">
              <a:xfrm>
                <a:off x="3106986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7" name="Oval 356"/>
              <p:cNvSpPr/>
              <p:nvPr/>
            </p:nvSpPr>
            <p:spPr bwMode="auto">
              <a:xfrm>
                <a:off x="3175811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 bwMode="auto">
              <a:xfrm>
                <a:off x="3298713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9" name="Oval 358"/>
              <p:cNvSpPr/>
              <p:nvPr/>
            </p:nvSpPr>
            <p:spPr bwMode="auto">
              <a:xfrm>
                <a:off x="3367538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 bwMode="auto">
              <a:xfrm>
                <a:off x="3490441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1" name="Oval 360"/>
              <p:cNvSpPr/>
              <p:nvPr/>
            </p:nvSpPr>
            <p:spPr bwMode="auto">
              <a:xfrm>
                <a:off x="3559266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 bwMode="auto">
              <a:xfrm>
                <a:off x="3298713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3" name="Oval 362"/>
              <p:cNvSpPr/>
              <p:nvPr/>
            </p:nvSpPr>
            <p:spPr bwMode="auto">
              <a:xfrm>
                <a:off x="3367538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3490441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>
                <a:off x="3559266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 bwMode="auto">
              <a:xfrm>
                <a:off x="2915258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7" name="Oval 366"/>
              <p:cNvSpPr/>
              <p:nvPr/>
            </p:nvSpPr>
            <p:spPr bwMode="auto">
              <a:xfrm>
                <a:off x="2984083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 bwMode="auto">
              <a:xfrm>
                <a:off x="3106986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9" name="Oval 368"/>
              <p:cNvSpPr/>
              <p:nvPr/>
            </p:nvSpPr>
            <p:spPr bwMode="auto">
              <a:xfrm>
                <a:off x="3175811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2915258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1" name="Oval 370"/>
              <p:cNvSpPr/>
              <p:nvPr/>
            </p:nvSpPr>
            <p:spPr bwMode="auto">
              <a:xfrm>
                <a:off x="2984083" y="2610459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 bwMode="auto">
              <a:xfrm>
                <a:off x="3106986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3" name="Oval 372"/>
              <p:cNvSpPr/>
              <p:nvPr/>
            </p:nvSpPr>
            <p:spPr bwMode="auto">
              <a:xfrm>
                <a:off x="3175811" y="2610459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3298713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>
                <a:off x="3367538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 bwMode="auto">
              <a:xfrm>
                <a:off x="3490441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7" name="Oval 376"/>
              <p:cNvSpPr/>
              <p:nvPr/>
            </p:nvSpPr>
            <p:spPr bwMode="auto">
              <a:xfrm>
                <a:off x="3559266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8" name="Rectangle 377"/>
              <p:cNvSpPr/>
              <p:nvPr/>
            </p:nvSpPr>
            <p:spPr bwMode="auto">
              <a:xfrm>
                <a:off x="3298713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9" name="Oval 378"/>
              <p:cNvSpPr/>
              <p:nvPr/>
            </p:nvSpPr>
            <p:spPr bwMode="auto">
              <a:xfrm>
                <a:off x="3367538" y="2610459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0" name="Rectangle 379"/>
              <p:cNvSpPr/>
              <p:nvPr/>
            </p:nvSpPr>
            <p:spPr bwMode="auto">
              <a:xfrm>
                <a:off x="3490441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1" name="Oval 380"/>
              <p:cNvSpPr/>
              <p:nvPr/>
            </p:nvSpPr>
            <p:spPr bwMode="auto">
              <a:xfrm>
                <a:off x="3559266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 bwMode="auto">
              <a:xfrm>
                <a:off x="2148337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3" name="Oval 382"/>
              <p:cNvSpPr/>
              <p:nvPr/>
            </p:nvSpPr>
            <p:spPr bwMode="auto">
              <a:xfrm>
                <a:off x="2217162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2340065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>
                <a:off x="2408890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 bwMode="auto">
              <a:xfrm>
                <a:off x="2148337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7" name="Oval 386"/>
              <p:cNvSpPr/>
              <p:nvPr/>
            </p:nvSpPr>
            <p:spPr bwMode="auto">
              <a:xfrm>
                <a:off x="2217162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8" name="Rectangle 387"/>
              <p:cNvSpPr/>
              <p:nvPr/>
            </p:nvSpPr>
            <p:spPr bwMode="auto">
              <a:xfrm>
                <a:off x="2340065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408890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 bwMode="auto">
              <a:xfrm>
                <a:off x="2531792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1" name="Oval 390"/>
              <p:cNvSpPr/>
              <p:nvPr/>
            </p:nvSpPr>
            <p:spPr bwMode="auto">
              <a:xfrm>
                <a:off x="2600617" y="2802186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 bwMode="auto">
              <a:xfrm>
                <a:off x="2723520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3" name="Oval 392"/>
              <p:cNvSpPr/>
              <p:nvPr/>
            </p:nvSpPr>
            <p:spPr bwMode="auto">
              <a:xfrm>
                <a:off x="2792345" y="2802186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 bwMode="auto">
              <a:xfrm>
                <a:off x="2531792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5" name="Oval 394"/>
              <p:cNvSpPr/>
              <p:nvPr/>
            </p:nvSpPr>
            <p:spPr bwMode="auto">
              <a:xfrm>
                <a:off x="2600617" y="2993914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6" name="Rectangle 395"/>
              <p:cNvSpPr/>
              <p:nvPr/>
            </p:nvSpPr>
            <p:spPr bwMode="auto">
              <a:xfrm>
                <a:off x="2723520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7" name="Oval 396"/>
              <p:cNvSpPr/>
              <p:nvPr/>
            </p:nvSpPr>
            <p:spPr bwMode="auto">
              <a:xfrm>
                <a:off x="2792345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 bwMode="auto">
              <a:xfrm>
                <a:off x="2148337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9" name="Oval 398"/>
              <p:cNvSpPr/>
              <p:nvPr/>
            </p:nvSpPr>
            <p:spPr bwMode="auto">
              <a:xfrm>
                <a:off x="2217162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2340065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1" name="Oval 400"/>
              <p:cNvSpPr/>
              <p:nvPr/>
            </p:nvSpPr>
            <p:spPr bwMode="auto">
              <a:xfrm>
                <a:off x="2408890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 bwMode="auto">
              <a:xfrm>
                <a:off x="2148337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3" name="Oval 402"/>
              <p:cNvSpPr/>
              <p:nvPr/>
            </p:nvSpPr>
            <p:spPr bwMode="auto">
              <a:xfrm>
                <a:off x="2217162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 bwMode="auto">
              <a:xfrm>
                <a:off x="2340065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5" name="Oval 404"/>
              <p:cNvSpPr/>
              <p:nvPr/>
            </p:nvSpPr>
            <p:spPr bwMode="auto">
              <a:xfrm>
                <a:off x="2408890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6" name="Rectangle 405"/>
              <p:cNvSpPr/>
              <p:nvPr/>
            </p:nvSpPr>
            <p:spPr bwMode="auto">
              <a:xfrm>
                <a:off x="2531792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7" name="Oval 406"/>
              <p:cNvSpPr/>
              <p:nvPr/>
            </p:nvSpPr>
            <p:spPr bwMode="auto">
              <a:xfrm>
                <a:off x="2600617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8" name="Rectangle 407"/>
              <p:cNvSpPr/>
              <p:nvPr/>
            </p:nvSpPr>
            <p:spPr bwMode="auto">
              <a:xfrm>
                <a:off x="2723520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9" name="Oval 408"/>
              <p:cNvSpPr/>
              <p:nvPr/>
            </p:nvSpPr>
            <p:spPr bwMode="auto">
              <a:xfrm>
                <a:off x="2792345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0" name="Rectangle 409"/>
              <p:cNvSpPr/>
              <p:nvPr/>
            </p:nvSpPr>
            <p:spPr bwMode="auto">
              <a:xfrm>
                <a:off x="2531792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1" name="Oval 410"/>
              <p:cNvSpPr/>
              <p:nvPr/>
            </p:nvSpPr>
            <p:spPr bwMode="auto">
              <a:xfrm>
                <a:off x="2600617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2" name="Rectangle 411"/>
              <p:cNvSpPr/>
              <p:nvPr/>
            </p:nvSpPr>
            <p:spPr bwMode="auto">
              <a:xfrm>
                <a:off x="2723520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3" name="Oval 412"/>
              <p:cNvSpPr/>
              <p:nvPr/>
            </p:nvSpPr>
            <p:spPr bwMode="auto">
              <a:xfrm>
                <a:off x="2792345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 bwMode="auto">
              <a:xfrm>
                <a:off x="2915247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5" name="Oval 414"/>
              <p:cNvSpPr/>
              <p:nvPr/>
            </p:nvSpPr>
            <p:spPr bwMode="auto">
              <a:xfrm>
                <a:off x="2984072" y="2802185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6" name="Rectangle 415"/>
              <p:cNvSpPr/>
              <p:nvPr/>
            </p:nvSpPr>
            <p:spPr bwMode="auto">
              <a:xfrm>
                <a:off x="3106975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7" name="Oval 416"/>
              <p:cNvSpPr/>
              <p:nvPr/>
            </p:nvSpPr>
            <p:spPr bwMode="auto">
              <a:xfrm>
                <a:off x="3175800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8" name="Rectangle 417"/>
              <p:cNvSpPr/>
              <p:nvPr/>
            </p:nvSpPr>
            <p:spPr bwMode="auto">
              <a:xfrm>
                <a:off x="2915247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9" name="Oval 418"/>
              <p:cNvSpPr/>
              <p:nvPr/>
            </p:nvSpPr>
            <p:spPr bwMode="auto">
              <a:xfrm>
                <a:off x="2984072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0" name="Rectangle 419"/>
              <p:cNvSpPr/>
              <p:nvPr/>
            </p:nvSpPr>
            <p:spPr bwMode="auto">
              <a:xfrm>
                <a:off x="3106975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1" name="Oval 420"/>
              <p:cNvSpPr/>
              <p:nvPr/>
            </p:nvSpPr>
            <p:spPr bwMode="auto">
              <a:xfrm>
                <a:off x="3175800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 bwMode="auto">
              <a:xfrm>
                <a:off x="3298702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3" name="Oval 422"/>
              <p:cNvSpPr/>
              <p:nvPr/>
            </p:nvSpPr>
            <p:spPr bwMode="auto">
              <a:xfrm>
                <a:off x="3367527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4" name="Rectangle 423"/>
              <p:cNvSpPr/>
              <p:nvPr/>
            </p:nvSpPr>
            <p:spPr bwMode="auto">
              <a:xfrm>
                <a:off x="3490430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5" name="Oval 424"/>
              <p:cNvSpPr/>
              <p:nvPr/>
            </p:nvSpPr>
            <p:spPr bwMode="auto">
              <a:xfrm>
                <a:off x="3559255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6" name="Rectangle 425"/>
              <p:cNvSpPr/>
              <p:nvPr/>
            </p:nvSpPr>
            <p:spPr bwMode="auto">
              <a:xfrm>
                <a:off x="3298702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7" name="Oval 426"/>
              <p:cNvSpPr/>
              <p:nvPr/>
            </p:nvSpPr>
            <p:spPr bwMode="auto">
              <a:xfrm>
                <a:off x="3367527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 bwMode="auto">
              <a:xfrm>
                <a:off x="3490430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9" name="Oval 428"/>
              <p:cNvSpPr/>
              <p:nvPr/>
            </p:nvSpPr>
            <p:spPr bwMode="auto">
              <a:xfrm>
                <a:off x="3559255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 bwMode="auto">
              <a:xfrm>
                <a:off x="2915247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 bwMode="auto">
              <a:xfrm>
                <a:off x="2984072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2" name="Rectangle 431"/>
              <p:cNvSpPr/>
              <p:nvPr/>
            </p:nvSpPr>
            <p:spPr bwMode="auto">
              <a:xfrm>
                <a:off x="3106975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3" name="Oval 432"/>
              <p:cNvSpPr/>
              <p:nvPr/>
            </p:nvSpPr>
            <p:spPr bwMode="auto">
              <a:xfrm>
                <a:off x="3175800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>
                <a:off x="2915247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5" name="Oval 434"/>
              <p:cNvSpPr/>
              <p:nvPr/>
            </p:nvSpPr>
            <p:spPr bwMode="auto">
              <a:xfrm>
                <a:off x="2984072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3106975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7" name="Oval 436"/>
              <p:cNvSpPr/>
              <p:nvPr/>
            </p:nvSpPr>
            <p:spPr bwMode="auto">
              <a:xfrm>
                <a:off x="3175800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>
                <a:off x="3298702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9" name="Oval 438"/>
              <p:cNvSpPr/>
              <p:nvPr/>
            </p:nvSpPr>
            <p:spPr bwMode="auto">
              <a:xfrm>
                <a:off x="3367527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0" name="Rectangle 439"/>
              <p:cNvSpPr/>
              <p:nvPr/>
            </p:nvSpPr>
            <p:spPr bwMode="auto">
              <a:xfrm>
                <a:off x="3490430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1" name="Oval 440"/>
              <p:cNvSpPr/>
              <p:nvPr/>
            </p:nvSpPr>
            <p:spPr bwMode="auto">
              <a:xfrm>
                <a:off x="3559255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2" name="Rectangle 441"/>
              <p:cNvSpPr/>
              <p:nvPr/>
            </p:nvSpPr>
            <p:spPr bwMode="auto">
              <a:xfrm>
                <a:off x="3298702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3" name="Oval 442"/>
              <p:cNvSpPr/>
              <p:nvPr/>
            </p:nvSpPr>
            <p:spPr bwMode="auto">
              <a:xfrm>
                <a:off x="3367527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4" name="Rectangle 443"/>
              <p:cNvSpPr/>
              <p:nvPr/>
            </p:nvSpPr>
            <p:spPr bwMode="auto">
              <a:xfrm>
                <a:off x="3490430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5" name="Oval 444"/>
              <p:cNvSpPr/>
              <p:nvPr/>
            </p:nvSpPr>
            <p:spPr bwMode="auto">
              <a:xfrm>
                <a:off x="3559255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81" name="Straight Connector 180"/>
            <p:cNvCxnSpPr>
              <a:stCxn id="330" idx="2"/>
              <a:endCxn id="380" idx="1"/>
            </p:cNvCxnSpPr>
            <p:nvPr/>
          </p:nvCxnSpPr>
          <p:spPr bwMode="auto">
            <a:xfrm>
              <a:off x="6349244" y="5336833"/>
              <a:ext cx="862773" cy="2875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2" name="Straight Connector 181"/>
            <p:cNvCxnSpPr>
              <a:stCxn id="400" idx="0"/>
              <a:endCxn id="380" idx="1"/>
            </p:cNvCxnSpPr>
            <p:nvPr/>
          </p:nvCxnSpPr>
          <p:spPr bwMode="auto">
            <a:xfrm flipV="1">
              <a:off x="6157506" y="5624423"/>
              <a:ext cx="1054511" cy="47931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Straight Connector 182"/>
            <p:cNvCxnSpPr>
              <a:stCxn id="400" idx="0"/>
              <a:endCxn id="342" idx="0"/>
            </p:cNvCxnSpPr>
            <p:nvPr/>
          </p:nvCxnSpPr>
          <p:spPr bwMode="auto">
            <a:xfrm flipV="1">
              <a:off x="6157506" y="5336831"/>
              <a:ext cx="191738" cy="76690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326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sz="3200" dirty="0"/>
              <a:t>Rasterization</a:t>
            </a:r>
            <a:endParaRPr lang="sv-SE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650" y="1945868"/>
            <a:ext cx="844549" cy="3597682"/>
            <a:chOff x="1136650" y="1945868"/>
            <a:chExt cx="844549" cy="3597682"/>
          </a:xfrm>
        </p:grpSpPr>
        <p:cxnSp>
          <p:nvCxnSpPr>
            <p:cNvPr id="49" name="Elbow Connector 48"/>
            <p:cNvCxnSpPr>
              <a:endCxn id="52" idx="1"/>
            </p:cNvCxnSpPr>
            <p:nvPr/>
          </p:nvCxnSpPr>
          <p:spPr bwMode="auto">
            <a:xfrm rot="5400000" flipH="1" flipV="1">
              <a:off x="-331991" y="3414509"/>
              <a:ext cx="3597682" cy="660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/>
            <p:nvPr/>
          </p:nvCxnSpPr>
          <p:spPr bwMode="auto">
            <a:xfrm flipV="1">
              <a:off x="1136650" y="5391150"/>
              <a:ext cx="844549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34"/>
          <p:cNvSpPr/>
          <p:nvPr/>
        </p:nvSpPr>
        <p:spPr bwMode="auto">
          <a:xfrm>
            <a:off x="5575300" y="745493"/>
            <a:ext cx="1412875" cy="43433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575300" y="1335407"/>
            <a:ext cx="1412875" cy="4343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Triangle Setup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rved Left Arrow 38"/>
          <p:cNvSpPr/>
          <p:nvPr/>
        </p:nvSpPr>
        <p:spPr bwMode="auto">
          <a:xfrm>
            <a:off x="7037388" y="897890"/>
            <a:ext cx="387350" cy="74041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97724" y="878840"/>
            <a:ext cx="1584325" cy="6426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Pixel Coordinate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Snapped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Curved Left Arrow 42"/>
          <p:cNvSpPr/>
          <p:nvPr/>
        </p:nvSpPr>
        <p:spPr bwMode="auto">
          <a:xfrm>
            <a:off x="7037388" y="1544309"/>
            <a:ext cx="387350" cy="740410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12013" y="1601154"/>
            <a:ext cx="1584325" cy="6426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Edge equations, etc…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575300" y="1922462"/>
            <a:ext cx="1412875" cy="434339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Rasterizer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97150" y="2054942"/>
            <a:ext cx="4093702" cy="4093702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3844617" y="3350510"/>
            <a:ext cx="1533833" cy="1759716"/>
            <a:chOff x="658749" y="4935777"/>
            <a:chExt cx="1533833" cy="1759716"/>
          </a:xfrm>
        </p:grpSpPr>
        <p:grpSp>
          <p:nvGrpSpPr>
            <p:cNvPr id="176" name="Group 175"/>
            <p:cNvGrpSpPr/>
            <p:nvPr/>
          </p:nvGrpSpPr>
          <p:grpSpPr>
            <a:xfrm>
              <a:off x="658749" y="4935777"/>
              <a:ext cx="1533833" cy="1533822"/>
              <a:chOff x="2148337" y="1966451"/>
              <a:chExt cx="1533833" cy="1533822"/>
            </a:xfrm>
          </p:grpSpPr>
          <p:sp>
            <p:nvSpPr>
              <p:cNvPr id="197" name="Rectangle 196"/>
              <p:cNvSpPr/>
              <p:nvPr/>
            </p:nvSpPr>
            <p:spPr bwMode="auto">
              <a:xfrm>
                <a:off x="2148348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8" name="Oval 197"/>
              <p:cNvSpPr/>
              <p:nvPr/>
            </p:nvSpPr>
            <p:spPr bwMode="auto">
              <a:xfrm>
                <a:off x="2217173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2340076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 bwMode="auto">
              <a:xfrm>
                <a:off x="2408901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2148348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>
                <a:off x="2217173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2340076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 bwMode="auto">
              <a:xfrm>
                <a:off x="2408901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2531803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 bwMode="auto">
              <a:xfrm>
                <a:off x="2600628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2723531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>
                <a:off x="2792356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2531803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 bwMode="auto">
              <a:xfrm>
                <a:off x="2600628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2723531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 bwMode="auto">
              <a:xfrm>
                <a:off x="2792356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2148348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>
                <a:off x="2217173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2340076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 bwMode="auto">
              <a:xfrm>
                <a:off x="2408901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2148348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2217173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2340076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2408901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2531803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>
                <a:off x="2600628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2723531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2792356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2531803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 bwMode="auto">
              <a:xfrm>
                <a:off x="2600628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2723531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 bwMode="auto">
              <a:xfrm>
                <a:off x="2792356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2915258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 bwMode="auto">
              <a:xfrm>
                <a:off x="2984083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3106986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 bwMode="auto">
              <a:xfrm>
                <a:off x="3175811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2915258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 bwMode="auto">
              <a:xfrm>
                <a:off x="2984083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3106986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>
                <a:off x="3175811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 bwMode="auto">
              <a:xfrm>
                <a:off x="3298713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 bwMode="auto">
              <a:xfrm>
                <a:off x="3367538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 bwMode="auto">
              <a:xfrm>
                <a:off x="3490441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 bwMode="auto">
              <a:xfrm>
                <a:off x="3559266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 bwMode="auto">
              <a:xfrm>
                <a:off x="3298713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 bwMode="auto">
              <a:xfrm>
                <a:off x="3367538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 bwMode="auto">
              <a:xfrm>
                <a:off x="3490441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 bwMode="auto">
              <a:xfrm>
                <a:off x="3559266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 bwMode="auto">
              <a:xfrm>
                <a:off x="2915258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6" name="Oval 245"/>
              <p:cNvSpPr/>
              <p:nvPr/>
            </p:nvSpPr>
            <p:spPr bwMode="auto">
              <a:xfrm>
                <a:off x="2984083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 bwMode="auto">
              <a:xfrm>
                <a:off x="3106986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8" name="Oval 247"/>
              <p:cNvSpPr/>
              <p:nvPr/>
            </p:nvSpPr>
            <p:spPr bwMode="auto">
              <a:xfrm>
                <a:off x="3175811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 bwMode="auto">
              <a:xfrm>
                <a:off x="2915258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 bwMode="auto">
              <a:xfrm>
                <a:off x="2984083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106986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 bwMode="auto">
              <a:xfrm>
                <a:off x="3175811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 bwMode="auto">
              <a:xfrm>
                <a:off x="3298713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 bwMode="auto">
              <a:xfrm>
                <a:off x="3367538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 bwMode="auto">
              <a:xfrm>
                <a:off x="3490441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 bwMode="auto">
              <a:xfrm>
                <a:off x="3559266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 bwMode="auto">
              <a:xfrm>
                <a:off x="3298713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 bwMode="auto">
              <a:xfrm>
                <a:off x="3367538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3490441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 bwMode="auto">
              <a:xfrm>
                <a:off x="3559266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 bwMode="auto">
              <a:xfrm>
                <a:off x="2148337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2" name="Oval 261"/>
              <p:cNvSpPr/>
              <p:nvPr/>
            </p:nvSpPr>
            <p:spPr bwMode="auto">
              <a:xfrm>
                <a:off x="2217162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 bwMode="auto">
              <a:xfrm>
                <a:off x="2340065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 bwMode="auto">
              <a:xfrm>
                <a:off x="2408890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2148337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 bwMode="auto">
              <a:xfrm>
                <a:off x="2217162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 bwMode="auto">
              <a:xfrm>
                <a:off x="2340065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 bwMode="auto">
              <a:xfrm>
                <a:off x="2408890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 bwMode="auto">
              <a:xfrm>
                <a:off x="2531792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 bwMode="auto">
              <a:xfrm>
                <a:off x="2600617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2723520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 bwMode="auto">
              <a:xfrm>
                <a:off x="2792345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 bwMode="auto">
              <a:xfrm>
                <a:off x="2531792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 bwMode="auto">
              <a:xfrm>
                <a:off x="2600617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 bwMode="auto">
              <a:xfrm>
                <a:off x="2723520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 bwMode="auto">
              <a:xfrm>
                <a:off x="2792345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2148337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>
                <a:off x="2217162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 bwMode="auto">
              <a:xfrm>
                <a:off x="2340065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 bwMode="auto">
              <a:xfrm>
                <a:off x="2408890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>
                <a:off x="2148337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 bwMode="auto">
              <a:xfrm>
                <a:off x="2217162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>
                <a:off x="2340065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 bwMode="auto">
              <a:xfrm>
                <a:off x="2408890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 bwMode="auto">
              <a:xfrm>
                <a:off x="2531792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 bwMode="auto">
              <a:xfrm>
                <a:off x="2600617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 bwMode="auto">
              <a:xfrm>
                <a:off x="2723520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 bwMode="auto">
              <a:xfrm>
                <a:off x="2792345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 bwMode="auto">
              <a:xfrm>
                <a:off x="2531792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 bwMode="auto">
              <a:xfrm>
                <a:off x="2600617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 bwMode="auto">
              <a:xfrm>
                <a:off x="2723520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 bwMode="auto">
              <a:xfrm>
                <a:off x="2792345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 bwMode="auto">
              <a:xfrm>
                <a:off x="2915247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 bwMode="auto">
              <a:xfrm>
                <a:off x="2984072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 bwMode="auto">
              <a:xfrm>
                <a:off x="3106975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175800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 bwMode="auto">
              <a:xfrm>
                <a:off x="2915247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2984072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 bwMode="auto">
              <a:xfrm>
                <a:off x="3106975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0" name="Oval 299"/>
              <p:cNvSpPr/>
              <p:nvPr/>
            </p:nvSpPr>
            <p:spPr bwMode="auto">
              <a:xfrm>
                <a:off x="3175800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 bwMode="auto">
              <a:xfrm>
                <a:off x="3298702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2" name="Oval 301"/>
              <p:cNvSpPr/>
              <p:nvPr/>
            </p:nvSpPr>
            <p:spPr bwMode="auto">
              <a:xfrm>
                <a:off x="3367527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3490430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>
                <a:off x="3559255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 bwMode="auto">
              <a:xfrm>
                <a:off x="3298702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 bwMode="auto">
              <a:xfrm>
                <a:off x="3367527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 bwMode="auto">
              <a:xfrm>
                <a:off x="3490430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" name="Oval 307"/>
              <p:cNvSpPr/>
              <p:nvPr/>
            </p:nvSpPr>
            <p:spPr bwMode="auto">
              <a:xfrm>
                <a:off x="3559255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 bwMode="auto">
              <a:xfrm>
                <a:off x="2915247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0" name="Oval 309"/>
              <p:cNvSpPr/>
              <p:nvPr/>
            </p:nvSpPr>
            <p:spPr bwMode="auto">
              <a:xfrm>
                <a:off x="2984072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3106975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2" name="Oval 311"/>
              <p:cNvSpPr/>
              <p:nvPr/>
            </p:nvSpPr>
            <p:spPr bwMode="auto">
              <a:xfrm>
                <a:off x="3175800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2915247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4" name="Oval 313"/>
              <p:cNvSpPr/>
              <p:nvPr/>
            </p:nvSpPr>
            <p:spPr bwMode="auto">
              <a:xfrm>
                <a:off x="2984072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 bwMode="auto">
              <a:xfrm>
                <a:off x="3106975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 bwMode="auto">
              <a:xfrm>
                <a:off x="3175800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 bwMode="auto">
              <a:xfrm>
                <a:off x="3298702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8" name="Oval 317"/>
              <p:cNvSpPr/>
              <p:nvPr/>
            </p:nvSpPr>
            <p:spPr bwMode="auto">
              <a:xfrm>
                <a:off x="3367527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3490430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0" name="Oval 319"/>
              <p:cNvSpPr/>
              <p:nvPr/>
            </p:nvSpPr>
            <p:spPr bwMode="auto">
              <a:xfrm>
                <a:off x="3559255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1" name="Rectangle 320"/>
              <p:cNvSpPr/>
              <p:nvPr/>
            </p:nvSpPr>
            <p:spPr bwMode="auto">
              <a:xfrm>
                <a:off x="3298702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2" name="Oval 321"/>
              <p:cNvSpPr/>
              <p:nvPr/>
            </p:nvSpPr>
            <p:spPr bwMode="auto">
              <a:xfrm>
                <a:off x="3367527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6" name="Rectangle 445"/>
              <p:cNvSpPr/>
              <p:nvPr/>
            </p:nvSpPr>
            <p:spPr bwMode="auto">
              <a:xfrm>
                <a:off x="3490430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 bwMode="auto">
              <a:xfrm>
                <a:off x="3559255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77" name="Straight Connector 176"/>
            <p:cNvCxnSpPr>
              <a:stCxn id="209" idx="2"/>
              <a:endCxn id="259" idx="1"/>
            </p:cNvCxnSpPr>
            <p:nvPr/>
          </p:nvCxnSpPr>
          <p:spPr bwMode="auto">
            <a:xfrm>
              <a:off x="1138080" y="5319235"/>
              <a:ext cx="862773" cy="2875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8" name="Straight Connector 177"/>
            <p:cNvCxnSpPr>
              <a:endCxn id="259" idx="1"/>
            </p:cNvCxnSpPr>
            <p:nvPr/>
          </p:nvCxnSpPr>
          <p:spPr bwMode="auto">
            <a:xfrm flipV="1">
              <a:off x="820994" y="5606825"/>
              <a:ext cx="1179859" cy="108866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9" name="Straight Connector 188"/>
            <p:cNvCxnSpPr>
              <a:endCxn id="221" idx="0"/>
            </p:cNvCxnSpPr>
            <p:nvPr/>
          </p:nvCxnSpPr>
          <p:spPr bwMode="auto">
            <a:xfrm flipV="1">
              <a:off x="820982" y="5319233"/>
              <a:ext cx="317098" cy="13762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0" name="Rectangle 189"/>
            <p:cNvSpPr/>
            <p:nvPr/>
          </p:nvSpPr>
          <p:spPr bwMode="auto">
            <a:xfrm>
              <a:off x="658749" y="4935777"/>
              <a:ext cx="1533822" cy="1533821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1" name="Straight Connector 190"/>
            <p:cNvCxnSpPr/>
            <p:nvPr/>
          </p:nvCxnSpPr>
          <p:spPr bwMode="auto">
            <a:xfrm>
              <a:off x="1042204" y="4935777"/>
              <a:ext cx="0" cy="153382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Straight Connector 191"/>
            <p:cNvCxnSpPr>
              <a:stCxn id="190" idx="0"/>
              <a:endCxn id="190" idx="2"/>
            </p:cNvCxnSpPr>
            <p:nvPr/>
          </p:nvCxnSpPr>
          <p:spPr bwMode="auto">
            <a:xfrm>
              <a:off x="1425660" y="4935777"/>
              <a:ext cx="0" cy="153382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1809116" y="4935777"/>
              <a:ext cx="0" cy="153382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 flipV="1">
              <a:off x="658749" y="5319231"/>
              <a:ext cx="1533822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>
              <a:stCxn id="190" idx="1"/>
              <a:endCxn id="190" idx="3"/>
            </p:cNvCxnSpPr>
            <p:nvPr/>
          </p:nvCxnSpPr>
          <p:spPr bwMode="auto">
            <a:xfrm>
              <a:off x="658749" y="5702688"/>
              <a:ext cx="153382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Straight Connector 195"/>
            <p:cNvCxnSpPr/>
            <p:nvPr/>
          </p:nvCxnSpPr>
          <p:spPr bwMode="auto">
            <a:xfrm>
              <a:off x="658749" y="6086145"/>
              <a:ext cx="153382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2173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sz="3200" dirty="0"/>
              <a:t>Rasterization</a:t>
            </a:r>
            <a:endParaRPr lang="sv-SE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650" y="1945868"/>
            <a:ext cx="844549" cy="3597682"/>
            <a:chOff x="1136650" y="1945868"/>
            <a:chExt cx="844549" cy="3597682"/>
          </a:xfrm>
        </p:grpSpPr>
        <p:cxnSp>
          <p:nvCxnSpPr>
            <p:cNvPr id="49" name="Elbow Connector 48"/>
            <p:cNvCxnSpPr>
              <a:endCxn id="52" idx="1"/>
            </p:cNvCxnSpPr>
            <p:nvPr/>
          </p:nvCxnSpPr>
          <p:spPr bwMode="auto">
            <a:xfrm rot="5400000" flipH="1" flipV="1">
              <a:off x="-331991" y="3414509"/>
              <a:ext cx="3597682" cy="660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/>
            <p:nvPr/>
          </p:nvCxnSpPr>
          <p:spPr bwMode="auto">
            <a:xfrm flipV="1">
              <a:off x="1136650" y="5391150"/>
              <a:ext cx="844549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34"/>
          <p:cNvSpPr/>
          <p:nvPr/>
        </p:nvSpPr>
        <p:spPr bwMode="auto">
          <a:xfrm>
            <a:off x="5575300" y="745493"/>
            <a:ext cx="1412875" cy="43433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575300" y="1335407"/>
            <a:ext cx="1412875" cy="4343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Triangle Setup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rved Left Arrow 38"/>
          <p:cNvSpPr/>
          <p:nvPr/>
        </p:nvSpPr>
        <p:spPr bwMode="auto">
          <a:xfrm>
            <a:off x="7037388" y="897890"/>
            <a:ext cx="387350" cy="74041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97724" y="878840"/>
            <a:ext cx="1584325" cy="6426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Pixel Coordinate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Snapped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Curved Left Arrow 42"/>
          <p:cNvSpPr/>
          <p:nvPr/>
        </p:nvSpPr>
        <p:spPr bwMode="auto">
          <a:xfrm>
            <a:off x="7037388" y="1544309"/>
            <a:ext cx="387350" cy="740410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12013" y="1601154"/>
            <a:ext cx="1584325" cy="6426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Edge equations, etc…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575300" y="1922462"/>
            <a:ext cx="1412875" cy="434339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Rasterizer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97150" y="2054942"/>
            <a:ext cx="4093702" cy="4093702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3844606" y="3348061"/>
            <a:ext cx="1533833" cy="1764613"/>
            <a:chOff x="2402345" y="4935776"/>
            <a:chExt cx="1533833" cy="1764613"/>
          </a:xfrm>
        </p:grpSpPr>
        <p:grpSp>
          <p:nvGrpSpPr>
            <p:cNvPr id="183" name="Group 182"/>
            <p:cNvGrpSpPr/>
            <p:nvPr/>
          </p:nvGrpSpPr>
          <p:grpSpPr>
            <a:xfrm>
              <a:off x="2402345" y="4940673"/>
              <a:ext cx="1533833" cy="1759716"/>
              <a:chOff x="658749" y="4935777"/>
              <a:chExt cx="1533833" cy="1759716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658749" y="4935777"/>
                <a:ext cx="1533833" cy="1533822"/>
                <a:chOff x="2148337" y="1966451"/>
                <a:chExt cx="1533833" cy="1533822"/>
              </a:xfrm>
            </p:grpSpPr>
            <p:sp>
              <p:nvSpPr>
                <p:cNvPr id="330" name="Rectangle 329"/>
                <p:cNvSpPr/>
                <p:nvPr/>
              </p:nvSpPr>
              <p:spPr bwMode="auto">
                <a:xfrm>
                  <a:off x="2148348" y="1966452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 bwMode="auto">
                <a:xfrm>
                  <a:off x="2340076" y="1966452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 bwMode="auto">
                <a:xfrm>
                  <a:off x="2148348" y="2158180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 bwMode="auto">
                <a:xfrm>
                  <a:off x="2340076" y="2158180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 bwMode="auto">
                <a:xfrm>
                  <a:off x="2531803" y="1966452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5" name="Oval 334"/>
                <p:cNvSpPr/>
                <p:nvPr/>
              </p:nvSpPr>
              <p:spPr bwMode="auto">
                <a:xfrm>
                  <a:off x="2600628" y="2035277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 bwMode="auto">
                <a:xfrm>
                  <a:off x="2723531" y="1966452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7" name="Oval 336"/>
                <p:cNvSpPr/>
                <p:nvPr/>
              </p:nvSpPr>
              <p:spPr bwMode="auto">
                <a:xfrm>
                  <a:off x="2792356" y="2035277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 bwMode="auto">
                <a:xfrm>
                  <a:off x="2531803" y="2158180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9" name="Oval 338"/>
                <p:cNvSpPr/>
                <p:nvPr/>
              </p:nvSpPr>
              <p:spPr bwMode="auto">
                <a:xfrm>
                  <a:off x="2600628" y="2227005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 bwMode="auto">
                <a:xfrm>
                  <a:off x="2723531" y="2158180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1" name="Oval 340"/>
                <p:cNvSpPr/>
                <p:nvPr/>
              </p:nvSpPr>
              <p:spPr bwMode="auto">
                <a:xfrm>
                  <a:off x="2792356" y="2227005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2" name="Rectangle 341"/>
                <p:cNvSpPr/>
                <p:nvPr/>
              </p:nvSpPr>
              <p:spPr bwMode="auto">
                <a:xfrm>
                  <a:off x="2148348" y="2349907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3" name="Oval 342"/>
                <p:cNvSpPr/>
                <p:nvPr/>
              </p:nvSpPr>
              <p:spPr bwMode="auto">
                <a:xfrm>
                  <a:off x="2217173" y="2418732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4" name="Rectangle 343"/>
                <p:cNvSpPr/>
                <p:nvPr/>
              </p:nvSpPr>
              <p:spPr bwMode="auto">
                <a:xfrm>
                  <a:off x="2340076" y="2349907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5" name="Oval 344"/>
                <p:cNvSpPr/>
                <p:nvPr/>
              </p:nvSpPr>
              <p:spPr bwMode="auto">
                <a:xfrm>
                  <a:off x="2408901" y="2418732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6" name="Rectangle 345"/>
                <p:cNvSpPr/>
                <p:nvPr/>
              </p:nvSpPr>
              <p:spPr bwMode="auto">
                <a:xfrm>
                  <a:off x="2148348" y="2541635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7" name="Oval 346"/>
                <p:cNvSpPr/>
                <p:nvPr/>
              </p:nvSpPr>
              <p:spPr bwMode="auto">
                <a:xfrm>
                  <a:off x="2217173" y="2610460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8" name="Rectangle 347"/>
                <p:cNvSpPr/>
                <p:nvPr/>
              </p:nvSpPr>
              <p:spPr bwMode="auto">
                <a:xfrm>
                  <a:off x="2340076" y="2541635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9" name="Oval 348"/>
                <p:cNvSpPr/>
                <p:nvPr/>
              </p:nvSpPr>
              <p:spPr bwMode="auto">
                <a:xfrm>
                  <a:off x="2408901" y="2610460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0" name="Rectangle 349"/>
                <p:cNvSpPr/>
                <p:nvPr/>
              </p:nvSpPr>
              <p:spPr bwMode="auto">
                <a:xfrm>
                  <a:off x="2531803" y="2349907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1" name="Oval 350"/>
                <p:cNvSpPr/>
                <p:nvPr/>
              </p:nvSpPr>
              <p:spPr bwMode="auto">
                <a:xfrm>
                  <a:off x="2600628" y="2418732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 bwMode="auto">
                <a:xfrm>
                  <a:off x="2723531" y="2349907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3" name="Oval 352"/>
                <p:cNvSpPr/>
                <p:nvPr/>
              </p:nvSpPr>
              <p:spPr bwMode="auto">
                <a:xfrm>
                  <a:off x="2792356" y="2418732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 bwMode="auto">
                <a:xfrm>
                  <a:off x="2531803" y="2541635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5" name="Oval 354"/>
                <p:cNvSpPr/>
                <p:nvPr/>
              </p:nvSpPr>
              <p:spPr bwMode="auto">
                <a:xfrm>
                  <a:off x="2600628" y="2610460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6" name="Rectangle 355"/>
                <p:cNvSpPr/>
                <p:nvPr/>
              </p:nvSpPr>
              <p:spPr bwMode="auto">
                <a:xfrm>
                  <a:off x="2723531" y="2541635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7" name="Oval 356"/>
                <p:cNvSpPr/>
                <p:nvPr/>
              </p:nvSpPr>
              <p:spPr bwMode="auto">
                <a:xfrm>
                  <a:off x="2792356" y="2610460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 bwMode="auto">
                <a:xfrm>
                  <a:off x="2915258" y="1966451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9" name="Oval 358"/>
                <p:cNvSpPr/>
                <p:nvPr/>
              </p:nvSpPr>
              <p:spPr bwMode="auto">
                <a:xfrm>
                  <a:off x="2984083" y="2035276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 bwMode="auto">
                <a:xfrm>
                  <a:off x="3106986" y="1966451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1" name="Oval 360"/>
                <p:cNvSpPr/>
                <p:nvPr/>
              </p:nvSpPr>
              <p:spPr bwMode="auto">
                <a:xfrm>
                  <a:off x="3175811" y="2035276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2915258" y="2158179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3" name="Oval 362"/>
                <p:cNvSpPr/>
                <p:nvPr/>
              </p:nvSpPr>
              <p:spPr bwMode="auto">
                <a:xfrm>
                  <a:off x="2984083" y="2227004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4" name="Rectangle 363"/>
                <p:cNvSpPr/>
                <p:nvPr/>
              </p:nvSpPr>
              <p:spPr bwMode="auto">
                <a:xfrm>
                  <a:off x="3106986" y="2158179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5" name="Oval 364"/>
                <p:cNvSpPr/>
                <p:nvPr/>
              </p:nvSpPr>
              <p:spPr bwMode="auto">
                <a:xfrm>
                  <a:off x="3175811" y="2227004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3298713" y="1966451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7" name="Oval 366"/>
                <p:cNvSpPr/>
                <p:nvPr/>
              </p:nvSpPr>
              <p:spPr bwMode="auto">
                <a:xfrm>
                  <a:off x="3367538" y="2035276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8" name="Rectangle 367"/>
                <p:cNvSpPr/>
                <p:nvPr/>
              </p:nvSpPr>
              <p:spPr bwMode="auto">
                <a:xfrm>
                  <a:off x="3490441" y="1966451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9" name="Oval 368"/>
                <p:cNvSpPr/>
                <p:nvPr/>
              </p:nvSpPr>
              <p:spPr bwMode="auto">
                <a:xfrm>
                  <a:off x="3559266" y="2035276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3298713" y="2158179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>
                  <a:off x="3367538" y="2227004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2" name="Rectangle 371"/>
                <p:cNvSpPr/>
                <p:nvPr/>
              </p:nvSpPr>
              <p:spPr bwMode="auto">
                <a:xfrm>
                  <a:off x="3490441" y="2158179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3" name="Oval 372"/>
                <p:cNvSpPr/>
                <p:nvPr/>
              </p:nvSpPr>
              <p:spPr bwMode="auto">
                <a:xfrm>
                  <a:off x="3559266" y="2227004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2915258" y="2349906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5" name="Oval 374"/>
                <p:cNvSpPr/>
                <p:nvPr/>
              </p:nvSpPr>
              <p:spPr bwMode="auto">
                <a:xfrm>
                  <a:off x="2984083" y="2418731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 bwMode="auto">
                <a:xfrm>
                  <a:off x="3106986" y="2349906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7" name="Oval 376"/>
                <p:cNvSpPr/>
                <p:nvPr/>
              </p:nvSpPr>
              <p:spPr bwMode="auto">
                <a:xfrm>
                  <a:off x="3175811" y="2418731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2915258" y="2541634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9" name="Oval 378"/>
                <p:cNvSpPr/>
                <p:nvPr/>
              </p:nvSpPr>
              <p:spPr bwMode="auto">
                <a:xfrm>
                  <a:off x="2984083" y="2610459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3106986" y="2541634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>
                  <a:off x="3175811" y="2610459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 bwMode="auto">
                <a:xfrm>
                  <a:off x="3298713" y="2349906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3" name="Oval 382"/>
                <p:cNvSpPr/>
                <p:nvPr/>
              </p:nvSpPr>
              <p:spPr bwMode="auto">
                <a:xfrm>
                  <a:off x="3367538" y="2418731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4" name="Rectangle 383"/>
                <p:cNvSpPr/>
                <p:nvPr/>
              </p:nvSpPr>
              <p:spPr bwMode="auto">
                <a:xfrm>
                  <a:off x="3490441" y="2349906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5" name="Oval 384"/>
                <p:cNvSpPr/>
                <p:nvPr/>
              </p:nvSpPr>
              <p:spPr bwMode="auto">
                <a:xfrm>
                  <a:off x="3559266" y="2418731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3298713" y="2541634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7" name="Oval 386"/>
                <p:cNvSpPr/>
                <p:nvPr/>
              </p:nvSpPr>
              <p:spPr bwMode="auto">
                <a:xfrm>
                  <a:off x="3367538" y="2610459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8" name="Rectangle 387"/>
                <p:cNvSpPr/>
                <p:nvPr/>
              </p:nvSpPr>
              <p:spPr bwMode="auto">
                <a:xfrm>
                  <a:off x="3490441" y="2541634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3559266" y="2610459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 bwMode="auto">
                <a:xfrm>
                  <a:off x="2148337" y="2733361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1" name="Oval 390"/>
                <p:cNvSpPr/>
                <p:nvPr/>
              </p:nvSpPr>
              <p:spPr bwMode="auto">
                <a:xfrm>
                  <a:off x="2217162" y="2802186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 bwMode="auto">
                <a:xfrm>
                  <a:off x="2340065" y="2733361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3" name="Oval 392"/>
                <p:cNvSpPr/>
                <p:nvPr/>
              </p:nvSpPr>
              <p:spPr bwMode="auto">
                <a:xfrm>
                  <a:off x="2408890" y="2802186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 bwMode="auto">
                <a:xfrm>
                  <a:off x="2148337" y="2925089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5" name="Oval 394"/>
                <p:cNvSpPr/>
                <p:nvPr/>
              </p:nvSpPr>
              <p:spPr bwMode="auto">
                <a:xfrm>
                  <a:off x="2217162" y="2993914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6" name="Rectangle 395"/>
                <p:cNvSpPr/>
                <p:nvPr/>
              </p:nvSpPr>
              <p:spPr bwMode="auto">
                <a:xfrm>
                  <a:off x="2340065" y="2925089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7" name="Oval 396"/>
                <p:cNvSpPr/>
                <p:nvPr/>
              </p:nvSpPr>
              <p:spPr bwMode="auto">
                <a:xfrm>
                  <a:off x="2408890" y="2993914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8" name="Rectangle 397"/>
                <p:cNvSpPr/>
                <p:nvPr/>
              </p:nvSpPr>
              <p:spPr bwMode="auto">
                <a:xfrm>
                  <a:off x="2531792" y="2733361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9" name="Oval 398"/>
                <p:cNvSpPr/>
                <p:nvPr/>
              </p:nvSpPr>
              <p:spPr bwMode="auto">
                <a:xfrm>
                  <a:off x="2600617" y="2802186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0" name="Rectangle 399"/>
                <p:cNvSpPr/>
                <p:nvPr/>
              </p:nvSpPr>
              <p:spPr bwMode="auto">
                <a:xfrm>
                  <a:off x="2723520" y="2733361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1" name="Oval 400"/>
                <p:cNvSpPr/>
                <p:nvPr/>
              </p:nvSpPr>
              <p:spPr bwMode="auto">
                <a:xfrm>
                  <a:off x="2792345" y="2802186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2" name="Rectangle 401"/>
                <p:cNvSpPr/>
                <p:nvPr/>
              </p:nvSpPr>
              <p:spPr bwMode="auto">
                <a:xfrm>
                  <a:off x="2531792" y="2925089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3" name="Oval 402"/>
                <p:cNvSpPr/>
                <p:nvPr/>
              </p:nvSpPr>
              <p:spPr bwMode="auto">
                <a:xfrm>
                  <a:off x="2600617" y="2993914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4" name="Rectangle 403"/>
                <p:cNvSpPr/>
                <p:nvPr/>
              </p:nvSpPr>
              <p:spPr bwMode="auto">
                <a:xfrm>
                  <a:off x="2723520" y="2925089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5" name="Oval 404"/>
                <p:cNvSpPr/>
                <p:nvPr/>
              </p:nvSpPr>
              <p:spPr bwMode="auto">
                <a:xfrm>
                  <a:off x="2792345" y="2993914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6" name="Rectangle 405"/>
                <p:cNvSpPr/>
                <p:nvPr/>
              </p:nvSpPr>
              <p:spPr bwMode="auto">
                <a:xfrm>
                  <a:off x="2148337" y="3116816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7" name="Oval 406"/>
                <p:cNvSpPr/>
                <p:nvPr/>
              </p:nvSpPr>
              <p:spPr bwMode="auto">
                <a:xfrm>
                  <a:off x="2217162" y="3185641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8" name="Rectangle 407"/>
                <p:cNvSpPr/>
                <p:nvPr/>
              </p:nvSpPr>
              <p:spPr bwMode="auto">
                <a:xfrm>
                  <a:off x="2340065" y="3116816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9" name="Oval 408"/>
                <p:cNvSpPr/>
                <p:nvPr/>
              </p:nvSpPr>
              <p:spPr bwMode="auto">
                <a:xfrm>
                  <a:off x="2408890" y="3185641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0" name="Rectangle 409"/>
                <p:cNvSpPr/>
                <p:nvPr/>
              </p:nvSpPr>
              <p:spPr bwMode="auto">
                <a:xfrm>
                  <a:off x="2148337" y="3308544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1" name="Oval 410"/>
                <p:cNvSpPr/>
                <p:nvPr/>
              </p:nvSpPr>
              <p:spPr bwMode="auto">
                <a:xfrm>
                  <a:off x="2217162" y="3377369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2" name="Rectangle 411"/>
                <p:cNvSpPr/>
                <p:nvPr/>
              </p:nvSpPr>
              <p:spPr bwMode="auto">
                <a:xfrm>
                  <a:off x="2340065" y="3308544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3" name="Oval 412"/>
                <p:cNvSpPr/>
                <p:nvPr/>
              </p:nvSpPr>
              <p:spPr bwMode="auto">
                <a:xfrm>
                  <a:off x="2408890" y="3377369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4" name="Rectangle 413"/>
                <p:cNvSpPr/>
                <p:nvPr/>
              </p:nvSpPr>
              <p:spPr bwMode="auto">
                <a:xfrm>
                  <a:off x="2531792" y="3116816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5" name="Oval 414"/>
                <p:cNvSpPr/>
                <p:nvPr/>
              </p:nvSpPr>
              <p:spPr bwMode="auto">
                <a:xfrm>
                  <a:off x="2600617" y="3185641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6" name="Rectangle 415"/>
                <p:cNvSpPr/>
                <p:nvPr/>
              </p:nvSpPr>
              <p:spPr bwMode="auto">
                <a:xfrm>
                  <a:off x="2723520" y="3116816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7" name="Oval 416"/>
                <p:cNvSpPr/>
                <p:nvPr/>
              </p:nvSpPr>
              <p:spPr bwMode="auto">
                <a:xfrm>
                  <a:off x="2792345" y="3185641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8" name="Rectangle 417"/>
                <p:cNvSpPr/>
                <p:nvPr/>
              </p:nvSpPr>
              <p:spPr bwMode="auto">
                <a:xfrm>
                  <a:off x="2531792" y="3308544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9" name="Oval 418"/>
                <p:cNvSpPr/>
                <p:nvPr/>
              </p:nvSpPr>
              <p:spPr bwMode="auto">
                <a:xfrm>
                  <a:off x="2600617" y="3377369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0" name="Rectangle 419"/>
                <p:cNvSpPr/>
                <p:nvPr/>
              </p:nvSpPr>
              <p:spPr bwMode="auto">
                <a:xfrm>
                  <a:off x="2723520" y="3308544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1" name="Oval 420"/>
                <p:cNvSpPr/>
                <p:nvPr/>
              </p:nvSpPr>
              <p:spPr bwMode="auto">
                <a:xfrm>
                  <a:off x="2792345" y="3377369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2" name="Rectangle 421"/>
                <p:cNvSpPr/>
                <p:nvPr/>
              </p:nvSpPr>
              <p:spPr bwMode="auto">
                <a:xfrm>
                  <a:off x="2915247" y="2733360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3" name="Oval 422"/>
                <p:cNvSpPr/>
                <p:nvPr/>
              </p:nvSpPr>
              <p:spPr bwMode="auto">
                <a:xfrm>
                  <a:off x="2984072" y="2802185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4" name="Rectangle 423"/>
                <p:cNvSpPr/>
                <p:nvPr/>
              </p:nvSpPr>
              <p:spPr bwMode="auto">
                <a:xfrm>
                  <a:off x="3106975" y="2733360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5" name="Oval 424"/>
                <p:cNvSpPr/>
                <p:nvPr/>
              </p:nvSpPr>
              <p:spPr bwMode="auto">
                <a:xfrm>
                  <a:off x="3175800" y="2802185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6" name="Rectangle 425"/>
                <p:cNvSpPr/>
                <p:nvPr/>
              </p:nvSpPr>
              <p:spPr bwMode="auto">
                <a:xfrm>
                  <a:off x="2915247" y="2925088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7" name="Oval 426"/>
                <p:cNvSpPr/>
                <p:nvPr/>
              </p:nvSpPr>
              <p:spPr bwMode="auto">
                <a:xfrm>
                  <a:off x="2984072" y="2993913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8" name="Rectangle 427"/>
                <p:cNvSpPr/>
                <p:nvPr/>
              </p:nvSpPr>
              <p:spPr bwMode="auto">
                <a:xfrm>
                  <a:off x="3106975" y="2925088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9" name="Oval 428"/>
                <p:cNvSpPr/>
                <p:nvPr/>
              </p:nvSpPr>
              <p:spPr bwMode="auto">
                <a:xfrm>
                  <a:off x="3175800" y="2993913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0" name="Rectangle 429"/>
                <p:cNvSpPr/>
                <p:nvPr/>
              </p:nvSpPr>
              <p:spPr bwMode="auto">
                <a:xfrm>
                  <a:off x="3298702" y="2733360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1" name="Oval 430"/>
                <p:cNvSpPr/>
                <p:nvPr/>
              </p:nvSpPr>
              <p:spPr bwMode="auto">
                <a:xfrm>
                  <a:off x="3367527" y="2802185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2" name="Rectangle 431"/>
                <p:cNvSpPr/>
                <p:nvPr/>
              </p:nvSpPr>
              <p:spPr bwMode="auto">
                <a:xfrm>
                  <a:off x="3490430" y="2733360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3" name="Oval 432"/>
                <p:cNvSpPr/>
                <p:nvPr/>
              </p:nvSpPr>
              <p:spPr bwMode="auto">
                <a:xfrm>
                  <a:off x="3559255" y="2802185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4" name="Rectangle 433"/>
                <p:cNvSpPr/>
                <p:nvPr/>
              </p:nvSpPr>
              <p:spPr bwMode="auto">
                <a:xfrm>
                  <a:off x="3298702" y="2925088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5" name="Oval 434"/>
                <p:cNvSpPr/>
                <p:nvPr/>
              </p:nvSpPr>
              <p:spPr bwMode="auto">
                <a:xfrm>
                  <a:off x="3367527" y="2993913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6" name="Rectangle 435"/>
                <p:cNvSpPr/>
                <p:nvPr/>
              </p:nvSpPr>
              <p:spPr bwMode="auto">
                <a:xfrm>
                  <a:off x="3490430" y="2925088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7" name="Oval 436"/>
                <p:cNvSpPr/>
                <p:nvPr/>
              </p:nvSpPr>
              <p:spPr bwMode="auto">
                <a:xfrm>
                  <a:off x="3559255" y="2993913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8" name="Rectangle 437"/>
                <p:cNvSpPr/>
                <p:nvPr/>
              </p:nvSpPr>
              <p:spPr bwMode="auto">
                <a:xfrm>
                  <a:off x="2915247" y="3116815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9" name="Oval 438"/>
                <p:cNvSpPr/>
                <p:nvPr/>
              </p:nvSpPr>
              <p:spPr bwMode="auto">
                <a:xfrm>
                  <a:off x="2984072" y="3185640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0" name="Rectangle 439"/>
                <p:cNvSpPr/>
                <p:nvPr/>
              </p:nvSpPr>
              <p:spPr bwMode="auto">
                <a:xfrm>
                  <a:off x="3106975" y="3116815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1" name="Oval 440"/>
                <p:cNvSpPr/>
                <p:nvPr/>
              </p:nvSpPr>
              <p:spPr bwMode="auto">
                <a:xfrm>
                  <a:off x="3175800" y="3185640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2" name="Rectangle 441"/>
                <p:cNvSpPr/>
                <p:nvPr/>
              </p:nvSpPr>
              <p:spPr bwMode="auto">
                <a:xfrm>
                  <a:off x="2915247" y="3308543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3" name="Oval 442"/>
                <p:cNvSpPr/>
                <p:nvPr/>
              </p:nvSpPr>
              <p:spPr bwMode="auto">
                <a:xfrm>
                  <a:off x="2984072" y="3377368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4" name="Rectangle 443"/>
                <p:cNvSpPr/>
                <p:nvPr/>
              </p:nvSpPr>
              <p:spPr bwMode="auto">
                <a:xfrm>
                  <a:off x="3106975" y="3308543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5" name="Oval 444"/>
                <p:cNvSpPr/>
                <p:nvPr/>
              </p:nvSpPr>
              <p:spPr bwMode="auto">
                <a:xfrm>
                  <a:off x="3175800" y="3377368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8" name="Rectangle 447"/>
                <p:cNvSpPr/>
                <p:nvPr/>
              </p:nvSpPr>
              <p:spPr bwMode="auto">
                <a:xfrm>
                  <a:off x="3298702" y="3116815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9" name="Oval 448"/>
                <p:cNvSpPr/>
                <p:nvPr/>
              </p:nvSpPr>
              <p:spPr bwMode="auto">
                <a:xfrm>
                  <a:off x="3367527" y="3185640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0" name="Rectangle 449"/>
                <p:cNvSpPr/>
                <p:nvPr/>
              </p:nvSpPr>
              <p:spPr bwMode="auto">
                <a:xfrm>
                  <a:off x="3490430" y="3116815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1" name="Oval 450"/>
                <p:cNvSpPr/>
                <p:nvPr/>
              </p:nvSpPr>
              <p:spPr bwMode="auto">
                <a:xfrm>
                  <a:off x="3559255" y="3185640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2" name="Rectangle 451"/>
                <p:cNvSpPr/>
                <p:nvPr/>
              </p:nvSpPr>
              <p:spPr bwMode="auto">
                <a:xfrm>
                  <a:off x="3298702" y="3308543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3" name="Oval 452"/>
                <p:cNvSpPr/>
                <p:nvPr/>
              </p:nvSpPr>
              <p:spPr bwMode="auto">
                <a:xfrm>
                  <a:off x="3367527" y="3377368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4" name="Rectangle 453"/>
                <p:cNvSpPr/>
                <p:nvPr/>
              </p:nvSpPr>
              <p:spPr bwMode="auto">
                <a:xfrm>
                  <a:off x="3490430" y="3308543"/>
                  <a:ext cx="191729" cy="19172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9255" y="3377368"/>
                  <a:ext cx="54078" cy="54078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sv-SE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86" name="Straight Connector 185"/>
              <p:cNvCxnSpPr>
                <a:stCxn id="338" idx="2"/>
                <a:endCxn id="388" idx="1"/>
              </p:cNvCxnSpPr>
              <p:nvPr/>
            </p:nvCxnSpPr>
            <p:spPr bwMode="auto">
              <a:xfrm>
                <a:off x="1138080" y="5319235"/>
                <a:ext cx="862773" cy="28759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7" name="Straight Connector 186"/>
              <p:cNvCxnSpPr>
                <a:endCxn id="388" idx="1"/>
              </p:cNvCxnSpPr>
              <p:nvPr/>
            </p:nvCxnSpPr>
            <p:spPr bwMode="auto">
              <a:xfrm flipV="1">
                <a:off x="820994" y="5606825"/>
                <a:ext cx="1179859" cy="108866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8" name="Straight Connector 187"/>
              <p:cNvCxnSpPr>
                <a:endCxn id="350" idx="0"/>
              </p:cNvCxnSpPr>
              <p:nvPr/>
            </p:nvCxnSpPr>
            <p:spPr bwMode="auto">
              <a:xfrm flipV="1">
                <a:off x="820982" y="5319233"/>
                <a:ext cx="317098" cy="137626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23" name="Rectangle 322"/>
              <p:cNvSpPr/>
              <p:nvPr/>
            </p:nvSpPr>
            <p:spPr bwMode="auto">
              <a:xfrm>
                <a:off x="658749" y="4935777"/>
                <a:ext cx="1533822" cy="1533821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24" name="Straight Connector 323"/>
              <p:cNvCxnSpPr/>
              <p:nvPr/>
            </p:nvCxnSpPr>
            <p:spPr bwMode="auto">
              <a:xfrm>
                <a:off x="1042204" y="4935777"/>
                <a:ext cx="0" cy="153382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5" name="Straight Connector 324"/>
              <p:cNvCxnSpPr>
                <a:stCxn id="323" idx="0"/>
                <a:endCxn id="323" idx="2"/>
              </p:cNvCxnSpPr>
              <p:nvPr/>
            </p:nvCxnSpPr>
            <p:spPr bwMode="auto">
              <a:xfrm>
                <a:off x="1425660" y="4935777"/>
                <a:ext cx="0" cy="153382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6" name="Straight Connector 325"/>
              <p:cNvCxnSpPr/>
              <p:nvPr/>
            </p:nvCxnSpPr>
            <p:spPr bwMode="auto">
              <a:xfrm>
                <a:off x="1809116" y="4935777"/>
                <a:ext cx="0" cy="153382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7" name="Straight Connector 326"/>
              <p:cNvCxnSpPr/>
              <p:nvPr/>
            </p:nvCxnSpPr>
            <p:spPr bwMode="auto">
              <a:xfrm flipV="1">
                <a:off x="658749" y="5319231"/>
                <a:ext cx="1533822" cy="1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8" name="Straight Connector 327"/>
              <p:cNvCxnSpPr>
                <a:stCxn id="323" idx="1"/>
                <a:endCxn id="323" idx="3"/>
              </p:cNvCxnSpPr>
              <p:nvPr/>
            </p:nvCxnSpPr>
            <p:spPr bwMode="auto">
              <a:xfrm>
                <a:off x="658749" y="5702688"/>
                <a:ext cx="153382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9" name="Straight Connector 328"/>
              <p:cNvCxnSpPr/>
              <p:nvPr/>
            </p:nvCxnSpPr>
            <p:spPr bwMode="auto">
              <a:xfrm>
                <a:off x="658749" y="6086145"/>
                <a:ext cx="1533822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84" name="Rectangle 183"/>
            <p:cNvSpPr/>
            <p:nvPr/>
          </p:nvSpPr>
          <p:spPr bwMode="auto">
            <a:xfrm>
              <a:off x="2402345" y="4935776"/>
              <a:ext cx="383468" cy="383455"/>
            </a:xfrm>
            <a:prstGeom prst="rect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116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sz="3200" dirty="0"/>
              <a:t>Rasterization</a:t>
            </a:r>
            <a:endParaRPr lang="sv-SE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650" y="1945868"/>
            <a:ext cx="844549" cy="3597682"/>
            <a:chOff x="1136650" y="1945868"/>
            <a:chExt cx="844549" cy="3597682"/>
          </a:xfrm>
        </p:grpSpPr>
        <p:cxnSp>
          <p:nvCxnSpPr>
            <p:cNvPr id="49" name="Elbow Connector 48"/>
            <p:cNvCxnSpPr>
              <a:endCxn id="52" idx="1"/>
            </p:cNvCxnSpPr>
            <p:nvPr/>
          </p:nvCxnSpPr>
          <p:spPr bwMode="auto">
            <a:xfrm rot="5400000" flipH="1" flipV="1">
              <a:off x="-331991" y="3414509"/>
              <a:ext cx="3597682" cy="660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/>
            <p:nvPr/>
          </p:nvCxnSpPr>
          <p:spPr bwMode="auto">
            <a:xfrm flipV="1">
              <a:off x="1136650" y="5391150"/>
              <a:ext cx="844549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34"/>
          <p:cNvSpPr/>
          <p:nvPr/>
        </p:nvSpPr>
        <p:spPr bwMode="auto">
          <a:xfrm>
            <a:off x="5575300" y="745493"/>
            <a:ext cx="1412875" cy="43433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575300" y="1335407"/>
            <a:ext cx="1412875" cy="4343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Triangle Setup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rved Left Arrow 38"/>
          <p:cNvSpPr/>
          <p:nvPr/>
        </p:nvSpPr>
        <p:spPr bwMode="auto">
          <a:xfrm>
            <a:off x="7037388" y="897890"/>
            <a:ext cx="387350" cy="74041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97724" y="878840"/>
            <a:ext cx="1584325" cy="6426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Pixel Coordinate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Snapped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Curved Left Arrow 42"/>
          <p:cNvSpPr/>
          <p:nvPr/>
        </p:nvSpPr>
        <p:spPr bwMode="auto">
          <a:xfrm>
            <a:off x="7037388" y="1544309"/>
            <a:ext cx="387350" cy="740410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12013" y="1601154"/>
            <a:ext cx="1584325" cy="6426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Edge equations, etc…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575300" y="1922462"/>
            <a:ext cx="1412875" cy="434339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Rasterizer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97150" y="2054942"/>
            <a:ext cx="4093702" cy="4093702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0" name="Group 179"/>
          <p:cNvGrpSpPr/>
          <p:nvPr/>
        </p:nvGrpSpPr>
        <p:grpSpPr>
          <a:xfrm>
            <a:off x="3843823" y="3348061"/>
            <a:ext cx="1533833" cy="1764613"/>
            <a:chOff x="4157377" y="4930880"/>
            <a:chExt cx="1533833" cy="1764613"/>
          </a:xfrm>
        </p:grpSpPr>
        <p:grpSp>
          <p:nvGrpSpPr>
            <p:cNvPr id="181" name="Group 180"/>
            <p:cNvGrpSpPr/>
            <p:nvPr/>
          </p:nvGrpSpPr>
          <p:grpSpPr>
            <a:xfrm>
              <a:off x="4157377" y="4935777"/>
              <a:ext cx="1533833" cy="1533822"/>
              <a:chOff x="2148337" y="1966451"/>
              <a:chExt cx="1533833" cy="1533822"/>
            </a:xfrm>
          </p:grpSpPr>
          <p:sp>
            <p:nvSpPr>
              <p:cNvPr id="201" name="Rectangle 200"/>
              <p:cNvSpPr/>
              <p:nvPr/>
            </p:nvSpPr>
            <p:spPr bwMode="auto">
              <a:xfrm>
                <a:off x="2148348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2340076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2148348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2340076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2531803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 bwMode="auto">
              <a:xfrm>
                <a:off x="2600628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2723531" y="1966452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>
                <a:off x="2792356" y="2035277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2531803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 bwMode="auto">
              <a:xfrm>
                <a:off x="2600628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2723531" y="215818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 bwMode="auto">
              <a:xfrm>
                <a:off x="2792356" y="222700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2148348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4" name="Oval 213"/>
              <p:cNvSpPr/>
              <p:nvPr/>
            </p:nvSpPr>
            <p:spPr bwMode="auto">
              <a:xfrm>
                <a:off x="2217173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2340076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 bwMode="auto">
              <a:xfrm>
                <a:off x="2408901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2148348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8" name="Oval 217"/>
              <p:cNvSpPr/>
              <p:nvPr/>
            </p:nvSpPr>
            <p:spPr bwMode="auto">
              <a:xfrm>
                <a:off x="2217173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2340076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0" name="Oval 219"/>
              <p:cNvSpPr/>
              <p:nvPr/>
            </p:nvSpPr>
            <p:spPr bwMode="auto">
              <a:xfrm>
                <a:off x="2408901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2531803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>
                <a:off x="2600628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2723531" y="2349907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 bwMode="auto">
              <a:xfrm>
                <a:off x="2792356" y="2418732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2531803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6" name="Oval 225"/>
              <p:cNvSpPr/>
              <p:nvPr/>
            </p:nvSpPr>
            <p:spPr bwMode="auto">
              <a:xfrm>
                <a:off x="2600628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2723531" y="254163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 bwMode="auto">
              <a:xfrm>
                <a:off x="2792356" y="261046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2915258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 bwMode="auto">
              <a:xfrm>
                <a:off x="2984083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3106986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 bwMode="auto">
              <a:xfrm>
                <a:off x="3175811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2915258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 bwMode="auto">
              <a:xfrm>
                <a:off x="2984083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3106986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>
                <a:off x="3175811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7" name="Rectangle 236"/>
              <p:cNvSpPr/>
              <p:nvPr/>
            </p:nvSpPr>
            <p:spPr bwMode="auto">
              <a:xfrm>
                <a:off x="3298713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8" name="Oval 237"/>
              <p:cNvSpPr/>
              <p:nvPr/>
            </p:nvSpPr>
            <p:spPr bwMode="auto">
              <a:xfrm>
                <a:off x="3367538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 bwMode="auto">
              <a:xfrm>
                <a:off x="3490441" y="196645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0" name="Oval 239"/>
              <p:cNvSpPr/>
              <p:nvPr/>
            </p:nvSpPr>
            <p:spPr bwMode="auto">
              <a:xfrm>
                <a:off x="3559266" y="203527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 bwMode="auto">
              <a:xfrm>
                <a:off x="3298713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2" name="Oval 241"/>
              <p:cNvSpPr/>
              <p:nvPr/>
            </p:nvSpPr>
            <p:spPr bwMode="auto">
              <a:xfrm>
                <a:off x="3367538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 bwMode="auto">
              <a:xfrm>
                <a:off x="3490441" y="215817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 bwMode="auto">
              <a:xfrm>
                <a:off x="3559266" y="222700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 bwMode="auto">
              <a:xfrm>
                <a:off x="2915258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6" name="Oval 245"/>
              <p:cNvSpPr/>
              <p:nvPr/>
            </p:nvSpPr>
            <p:spPr bwMode="auto">
              <a:xfrm>
                <a:off x="2984083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7" name="Rectangle 246"/>
              <p:cNvSpPr/>
              <p:nvPr/>
            </p:nvSpPr>
            <p:spPr bwMode="auto">
              <a:xfrm>
                <a:off x="3106986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8" name="Oval 247"/>
              <p:cNvSpPr/>
              <p:nvPr/>
            </p:nvSpPr>
            <p:spPr bwMode="auto">
              <a:xfrm>
                <a:off x="3175811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 bwMode="auto">
              <a:xfrm>
                <a:off x="2915258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0" name="Oval 249"/>
              <p:cNvSpPr/>
              <p:nvPr/>
            </p:nvSpPr>
            <p:spPr bwMode="auto">
              <a:xfrm>
                <a:off x="2984083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106986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 bwMode="auto">
              <a:xfrm>
                <a:off x="3175811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 bwMode="auto">
              <a:xfrm>
                <a:off x="3298713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 bwMode="auto">
              <a:xfrm>
                <a:off x="3367538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 bwMode="auto">
              <a:xfrm>
                <a:off x="3490441" y="234990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6" name="Oval 255"/>
              <p:cNvSpPr/>
              <p:nvPr/>
            </p:nvSpPr>
            <p:spPr bwMode="auto">
              <a:xfrm>
                <a:off x="3559266" y="241873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7" name="Rectangle 256"/>
              <p:cNvSpPr/>
              <p:nvPr/>
            </p:nvSpPr>
            <p:spPr bwMode="auto">
              <a:xfrm>
                <a:off x="3298713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8" name="Oval 257"/>
              <p:cNvSpPr/>
              <p:nvPr/>
            </p:nvSpPr>
            <p:spPr bwMode="auto">
              <a:xfrm>
                <a:off x="3367538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3490441" y="254163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0" name="Oval 259"/>
              <p:cNvSpPr/>
              <p:nvPr/>
            </p:nvSpPr>
            <p:spPr bwMode="auto">
              <a:xfrm>
                <a:off x="3559266" y="261045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 bwMode="auto">
              <a:xfrm>
                <a:off x="2148337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2" name="Oval 261"/>
              <p:cNvSpPr/>
              <p:nvPr/>
            </p:nvSpPr>
            <p:spPr bwMode="auto">
              <a:xfrm>
                <a:off x="2217162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 bwMode="auto">
              <a:xfrm>
                <a:off x="2340065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 bwMode="auto">
              <a:xfrm>
                <a:off x="2408890" y="2802186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 bwMode="auto">
              <a:xfrm>
                <a:off x="2148337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 bwMode="auto">
              <a:xfrm>
                <a:off x="2217162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7" name="Rectangle 266"/>
              <p:cNvSpPr/>
              <p:nvPr/>
            </p:nvSpPr>
            <p:spPr bwMode="auto">
              <a:xfrm>
                <a:off x="2340065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 bwMode="auto">
              <a:xfrm>
                <a:off x="2408890" y="2993914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9" name="Rectangle 268"/>
              <p:cNvSpPr/>
              <p:nvPr/>
            </p:nvSpPr>
            <p:spPr bwMode="auto">
              <a:xfrm>
                <a:off x="2531792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0" name="Oval 269"/>
              <p:cNvSpPr/>
              <p:nvPr/>
            </p:nvSpPr>
            <p:spPr bwMode="auto">
              <a:xfrm>
                <a:off x="2600617" y="2802186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 bwMode="auto">
              <a:xfrm>
                <a:off x="2723520" y="2733361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2" name="Oval 271"/>
              <p:cNvSpPr/>
              <p:nvPr/>
            </p:nvSpPr>
            <p:spPr bwMode="auto">
              <a:xfrm>
                <a:off x="2792345" y="2802186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3" name="Rectangle 272"/>
              <p:cNvSpPr/>
              <p:nvPr/>
            </p:nvSpPr>
            <p:spPr bwMode="auto">
              <a:xfrm>
                <a:off x="2531792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4" name="Oval 273"/>
              <p:cNvSpPr/>
              <p:nvPr/>
            </p:nvSpPr>
            <p:spPr bwMode="auto">
              <a:xfrm>
                <a:off x="2600617" y="2993914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5" name="Rectangle 274"/>
              <p:cNvSpPr/>
              <p:nvPr/>
            </p:nvSpPr>
            <p:spPr bwMode="auto">
              <a:xfrm>
                <a:off x="2723520" y="2925089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6" name="Oval 275"/>
              <p:cNvSpPr/>
              <p:nvPr/>
            </p:nvSpPr>
            <p:spPr bwMode="auto">
              <a:xfrm>
                <a:off x="2792345" y="2993914"/>
                <a:ext cx="54078" cy="54078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2148337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>
                <a:off x="2217162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9" name="Rectangle 278"/>
              <p:cNvSpPr/>
              <p:nvPr/>
            </p:nvSpPr>
            <p:spPr bwMode="auto">
              <a:xfrm>
                <a:off x="2340065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 bwMode="auto">
              <a:xfrm>
                <a:off x="2408890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 bwMode="auto">
              <a:xfrm>
                <a:off x="2148337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2" name="Oval 281"/>
              <p:cNvSpPr/>
              <p:nvPr/>
            </p:nvSpPr>
            <p:spPr bwMode="auto">
              <a:xfrm>
                <a:off x="2217162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3" name="Rectangle 282"/>
              <p:cNvSpPr/>
              <p:nvPr/>
            </p:nvSpPr>
            <p:spPr bwMode="auto">
              <a:xfrm>
                <a:off x="2340065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 bwMode="auto">
              <a:xfrm>
                <a:off x="2408890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5" name="Rectangle 284"/>
              <p:cNvSpPr/>
              <p:nvPr/>
            </p:nvSpPr>
            <p:spPr bwMode="auto">
              <a:xfrm>
                <a:off x="2531792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6" name="Oval 285"/>
              <p:cNvSpPr/>
              <p:nvPr/>
            </p:nvSpPr>
            <p:spPr bwMode="auto">
              <a:xfrm>
                <a:off x="2600617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7" name="Rectangle 286"/>
              <p:cNvSpPr/>
              <p:nvPr/>
            </p:nvSpPr>
            <p:spPr bwMode="auto">
              <a:xfrm>
                <a:off x="2723520" y="3116816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 bwMode="auto">
              <a:xfrm>
                <a:off x="2792345" y="3185641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9" name="Rectangle 288"/>
              <p:cNvSpPr/>
              <p:nvPr/>
            </p:nvSpPr>
            <p:spPr bwMode="auto">
              <a:xfrm>
                <a:off x="2531792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0" name="Oval 289"/>
              <p:cNvSpPr/>
              <p:nvPr/>
            </p:nvSpPr>
            <p:spPr bwMode="auto">
              <a:xfrm>
                <a:off x="2600617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 bwMode="auto">
              <a:xfrm>
                <a:off x="2723520" y="3308544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2" name="Oval 291"/>
              <p:cNvSpPr/>
              <p:nvPr/>
            </p:nvSpPr>
            <p:spPr bwMode="auto">
              <a:xfrm>
                <a:off x="2792345" y="3377369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 bwMode="auto">
              <a:xfrm>
                <a:off x="2915247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4" name="Oval 293"/>
              <p:cNvSpPr/>
              <p:nvPr/>
            </p:nvSpPr>
            <p:spPr bwMode="auto">
              <a:xfrm>
                <a:off x="2984072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 bwMode="auto">
              <a:xfrm>
                <a:off x="3106975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175800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 bwMode="auto">
              <a:xfrm>
                <a:off x="2915247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2984072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 bwMode="auto">
              <a:xfrm>
                <a:off x="3106975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0" name="Oval 299"/>
              <p:cNvSpPr/>
              <p:nvPr/>
            </p:nvSpPr>
            <p:spPr bwMode="auto">
              <a:xfrm>
                <a:off x="3175800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 bwMode="auto">
              <a:xfrm>
                <a:off x="3298702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2" name="Oval 301"/>
              <p:cNvSpPr/>
              <p:nvPr/>
            </p:nvSpPr>
            <p:spPr bwMode="auto">
              <a:xfrm>
                <a:off x="3367527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3490430" y="2733360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>
                <a:off x="3559255" y="2802185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 bwMode="auto">
              <a:xfrm>
                <a:off x="3298702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6" name="Oval 305"/>
              <p:cNvSpPr/>
              <p:nvPr/>
            </p:nvSpPr>
            <p:spPr bwMode="auto">
              <a:xfrm>
                <a:off x="3367527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 bwMode="auto">
              <a:xfrm>
                <a:off x="3490430" y="2925088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8" name="Oval 307"/>
              <p:cNvSpPr/>
              <p:nvPr/>
            </p:nvSpPr>
            <p:spPr bwMode="auto">
              <a:xfrm>
                <a:off x="3559255" y="2993913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 bwMode="auto">
              <a:xfrm>
                <a:off x="2915247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0" name="Oval 309"/>
              <p:cNvSpPr/>
              <p:nvPr/>
            </p:nvSpPr>
            <p:spPr bwMode="auto">
              <a:xfrm>
                <a:off x="2984072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 bwMode="auto">
              <a:xfrm>
                <a:off x="3106975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2" name="Oval 311"/>
              <p:cNvSpPr/>
              <p:nvPr/>
            </p:nvSpPr>
            <p:spPr bwMode="auto">
              <a:xfrm>
                <a:off x="3175800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 bwMode="auto">
              <a:xfrm>
                <a:off x="2915247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4" name="Oval 313"/>
              <p:cNvSpPr/>
              <p:nvPr/>
            </p:nvSpPr>
            <p:spPr bwMode="auto">
              <a:xfrm>
                <a:off x="2984072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 bwMode="auto">
              <a:xfrm>
                <a:off x="3106975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 bwMode="auto">
              <a:xfrm>
                <a:off x="3175800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7" name="Rectangle 316"/>
              <p:cNvSpPr/>
              <p:nvPr/>
            </p:nvSpPr>
            <p:spPr bwMode="auto">
              <a:xfrm>
                <a:off x="3298702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8" name="Oval 317"/>
              <p:cNvSpPr/>
              <p:nvPr/>
            </p:nvSpPr>
            <p:spPr bwMode="auto">
              <a:xfrm>
                <a:off x="3367527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9" name="Rectangle 318"/>
              <p:cNvSpPr/>
              <p:nvPr/>
            </p:nvSpPr>
            <p:spPr bwMode="auto">
              <a:xfrm>
                <a:off x="3490430" y="3116815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0" name="Oval 319"/>
              <p:cNvSpPr/>
              <p:nvPr/>
            </p:nvSpPr>
            <p:spPr bwMode="auto">
              <a:xfrm>
                <a:off x="3559255" y="3185640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1" name="Rectangle 320"/>
              <p:cNvSpPr/>
              <p:nvPr/>
            </p:nvSpPr>
            <p:spPr bwMode="auto">
              <a:xfrm>
                <a:off x="3298702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2" name="Oval 321"/>
              <p:cNvSpPr/>
              <p:nvPr/>
            </p:nvSpPr>
            <p:spPr bwMode="auto">
              <a:xfrm>
                <a:off x="3367527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6" name="Rectangle 445"/>
              <p:cNvSpPr/>
              <p:nvPr/>
            </p:nvSpPr>
            <p:spPr bwMode="auto">
              <a:xfrm>
                <a:off x="3490430" y="3308543"/>
                <a:ext cx="191729" cy="19172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7" name="Oval 446"/>
              <p:cNvSpPr/>
              <p:nvPr/>
            </p:nvSpPr>
            <p:spPr bwMode="auto">
              <a:xfrm>
                <a:off x="3559255" y="3377368"/>
                <a:ext cx="54078" cy="54078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89" name="Straight Connector 188"/>
            <p:cNvCxnSpPr>
              <a:stCxn id="209" idx="2"/>
              <a:endCxn id="259" idx="1"/>
            </p:cNvCxnSpPr>
            <p:nvPr/>
          </p:nvCxnSpPr>
          <p:spPr bwMode="auto">
            <a:xfrm>
              <a:off x="4636708" y="5319235"/>
              <a:ext cx="862773" cy="28759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0" name="Straight Connector 189"/>
            <p:cNvCxnSpPr>
              <a:endCxn id="259" idx="1"/>
            </p:cNvCxnSpPr>
            <p:nvPr/>
          </p:nvCxnSpPr>
          <p:spPr bwMode="auto">
            <a:xfrm flipV="1">
              <a:off x="4319622" y="5606825"/>
              <a:ext cx="1179859" cy="108866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1" name="Straight Connector 190"/>
            <p:cNvCxnSpPr>
              <a:endCxn id="221" idx="0"/>
            </p:cNvCxnSpPr>
            <p:nvPr/>
          </p:nvCxnSpPr>
          <p:spPr bwMode="auto">
            <a:xfrm flipV="1">
              <a:off x="4319610" y="5319233"/>
              <a:ext cx="317098" cy="137626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2" name="Rectangle 191"/>
            <p:cNvSpPr/>
            <p:nvPr/>
          </p:nvSpPr>
          <p:spPr bwMode="auto">
            <a:xfrm>
              <a:off x="4157377" y="4935777"/>
              <a:ext cx="1533822" cy="1533821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3" name="Straight Connector 192"/>
            <p:cNvCxnSpPr/>
            <p:nvPr/>
          </p:nvCxnSpPr>
          <p:spPr bwMode="auto">
            <a:xfrm>
              <a:off x="4540832" y="4935777"/>
              <a:ext cx="0" cy="153382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>
              <a:stCxn id="192" idx="0"/>
              <a:endCxn id="192" idx="2"/>
            </p:cNvCxnSpPr>
            <p:nvPr/>
          </p:nvCxnSpPr>
          <p:spPr bwMode="auto">
            <a:xfrm>
              <a:off x="4924288" y="4935777"/>
              <a:ext cx="0" cy="153382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>
              <a:off x="5307744" y="4935777"/>
              <a:ext cx="0" cy="153382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6" name="Straight Connector 195"/>
            <p:cNvCxnSpPr/>
            <p:nvPr/>
          </p:nvCxnSpPr>
          <p:spPr bwMode="auto">
            <a:xfrm flipV="1">
              <a:off x="4157377" y="5319231"/>
              <a:ext cx="1533822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7" name="Straight Connector 196"/>
            <p:cNvCxnSpPr>
              <a:stCxn id="192" idx="1"/>
              <a:endCxn id="192" idx="3"/>
            </p:cNvCxnSpPr>
            <p:nvPr/>
          </p:nvCxnSpPr>
          <p:spPr bwMode="auto">
            <a:xfrm>
              <a:off x="4157377" y="5702688"/>
              <a:ext cx="153382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8" name="Straight Connector 197"/>
            <p:cNvCxnSpPr/>
            <p:nvPr/>
          </p:nvCxnSpPr>
          <p:spPr bwMode="auto">
            <a:xfrm>
              <a:off x="4157377" y="6086145"/>
              <a:ext cx="153382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9" name="Rectangle 198"/>
            <p:cNvSpPr/>
            <p:nvPr/>
          </p:nvSpPr>
          <p:spPr bwMode="auto">
            <a:xfrm>
              <a:off x="4157377" y="4930880"/>
              <a:ext cx="383468" cy="383455"/>
            </a:xfrm>
            <a:prstGeom prst="rect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4541608" y="5700238"/>
              <a:ext cx="383468" cy="383455"/>
            </a:xfrm>
            <a:prstGeom prst="rect">
              <a:avLst/>
            </a:prstGeom>
            <a:noFill/>
            <a:ln w="508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46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sz="3200" dirty="0"/>
              <a:t>Rasterization</a:t>
            </a:r>
            <a:endParaRPr lang="sv-SE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650" y="1945868"/>
            <a:ext cx="844549" cy="3597682"/>
            <a:chOff x="1136650" y="1945868"/>
            <a:chExt cx="844549" cy="3597682"/>
          </a:xfrm>
        </p:grpSpPr>
        <p:cxnSp>
          <p:nvCxnSpPr>
            <p:cNvPr id="49" name="Elbow Connector 48"/>
            <p:cNvCxnSpPr>
              <a:endCxn id="52" idx="1"/>
            </p:cNvCxnSpPr>
            <p:nvPr/>
          </p:nvCxnSpPr>
          <p:spPr bwMode="auto">
            <a:xfrm rot="5400000" flipH="1" flipV="1">
              <a:off x="-331991" y="3414509"/>
              <a:ext cx="3597682" cy="660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/>
            <p:nvPr/>
          </p:nvCxnSpPr>
          <p:spPr bwMode="auto">
            <a:xfrm flipV="1">
              <a:off x="1136650" y="5391150"/>
              <a:ext cx="844549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34"/>
          <p:cNvSpPr/>
          <p:nvPr/>
        </p:nvSpPr>
        <p:spPr bwMode="auto">
          <a:xfrm>
            <a:off x="5575300" y="745493"/>
            <a:ext cx="1412875" cy="43433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575300" y="1335407"/>
            <a:ext cx="1412875" cy="4343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Triangle Setup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rved Left Arrow 38"/>
          <p:cNvSpPr/>
          <p:nvPr/>
        </p:nvSpPr>
        <p:spPr bwMode="auto">
          <a:xfrm>
            <a:off x="7037388" y="897890"/>
            <a:ext cx="387350" cy="74041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97724" y="878840"/>
            <a:ext cx="1584325" cy="6426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Pixel Coordinate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Snapped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Curved Left Arrow 42"/>
          <p:cNvSpPr/>
          <p:nvPr/>
        </p:nvSpPr>
        <p:spPr bwMode="auto">
          <a:xfrm>
            <a:off x="7037388" y="1544309"/>
            <a:ext cx="387350" cy="740410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12013" y="1601154"/>
            <a:ext cx="1584325" cy="6426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Edge equations, etc…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575300" y="1922462"/>
            <a:ext cx="1412875" cy="434339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Rasterizer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87901" y="2356800"/>
            <a:ext cx="1493838" cy="1091249"/>
            <a:chOff x="4787901" y="2356800"/>
            <a:chExt cx="1493838" cy="1091249"/>
          </a:xfrm>
        </p:grpSpPr>
        <p:cxnSp>
          <p:nvCxnSpPr>
            <p:cNvPr id="41" name="Elbow Connector 40"/>
            <p:cNvCxnSpPr/>
            <p:nvPr/>
          </p:nvCxnSpPr>
          <p:spPr bwMode="auto">
            <a:xfrm rot="5400000">
              <a:off x="4989195" y="2155506"/>
              <a:ext cx="1091249" cy="1493838"/>
            </a:xfrm>
            <a:prstGeom prst="bentConnector3">
              <a:avLst>
                <a:gd name="adj1" fmla="val 33707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Rounded Rectangle 50"/>
            <p:cNvSpPr/>
            <p:nvPr/>
          </p:nvSpPr>
          <p:spPr bwMode="auto">
            <a:xfrm>
              <a:off x="5124450" y="2555758"/>
              <a:ext cx="1000125" cy="304800"/>
            </a:xfrm>
            <a:prstGeom prst="roundRect">
              <a:avLst>
                <a:gd name="adj" fmla="val 50000"/>
              </a:avLst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frags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237163" y="3866277"/>
            <a:ext cx="3910045" cy="1200329"/>
          </a:xfrm>
          <a:prstGeom prst="rect">
            <a:avLst/>
          </a:prstGeom>
          <a:solidFill>
            <a:schemeClr val="tx1">
              <a:alpha val="68000"/>
            </a:schemeClr>
          </a:solidFill>
          <a:ln w="254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Rasterizer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Collects 32 fragments in a queue.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When full, send them away for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fragment shading.</a:t>
            </a:r>
          </a:p>
        </p:txBody>
      </p:sp>
    </p:spTree>
    <p:extLst>
      <p:ext uri="{BB962C8B-B14F-4D97-AF65-F5344CB8AC3E}">
        <p14:creationId xmlns:p14="http://schemas.microsoft.com/office/powerpoint/2010/main" val="203267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sz="3200" dirty="0" smtClean="0"/>
              <a:t>Primitive Assembly</a:t>
            </a:r>
            <a:endParaRPr lang="sv-SE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650" y="1945868"/>
            <a:ext cx="844549" cy="3597682"/>
            <a:chOff x="1136650" y="1945868"/>
            <a:chExt cx="844549" cy="3597682"/>
          </a:xfrm>
        </p:grpSpPr>
        <p:cxnSp>
          <p:nvCxnSpPr>
            <p:cNvPr id="49" name="Elbow Connector 48"/>
            <p:cNvCxnSpPr>
              <a:endCxn id="52" idx="1"/>
            </p:cNvCxnSpPr>
            <p:nvPr/>
          </p:nvCxnSpPr>
          <p:spPr bwMode="auto">
            <a:xfrm rot="5400000" flipH="1" flipV="1">
              <a:off x="-331991" y="3414509"/>
              <a:ext cx="3597682" cy="660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/>
            <p:nvPr/>
          </p:nvCxnSpPr>
          <p:spPr bwMode="auto">
            <a:xfrm flipV="1">
              <a:off x="1136650" y="5391150"/>
              <a:ext cx="844549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34"/>
          <p:cNvSpPr/>
          <p:nvPr/>
        </p:nvSpPr>
        <p:spPr bwMode="auto">
          <a:xfrm>
            <a:off x="5575300" y="745493"/>
            <a:ext cx="1412875" cy="43433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575300" y="1335407"/>
            <a:ext cx="1412875" cy="4343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Triangle Setup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rved Left Arrow 38"/>
          <p:cNvSpPr/>
          <p:nvPr/>
        </p:nvSpPr>
        <p:spPr bwMode="auto">
          <a:xfrm>
            <a:off x="7037388" y="897890"/>
            <a:ext cx="387350" cy="74041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97724" y="878840"/>
            <a:ext cx="1584325" cy="6426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Pixel Coordinate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Snapped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Curved Left Arrow 42"/>
          <p:cNvSpPr/>
          <p:nvPr/>
        </p:nvSpPr>
        <p:spPr bwMode="auto">
          <a:xfrm>
            <a:off x="7037388" y="1544309"/>
            <a:ext cx="387350" cy="740410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12013" y="1601154"/>
            <a:ext cx="1584325" cy="6426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Edge equations, etc…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575300" y="1922462"/>
            <a:ext cx="1412875" cy="434339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Rasterizer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87901" y="2356800"/>
            <a:ext cx="1493838" cy="1091249"/>
            <a:chOff x="4787901" y="2356800"/>
            <a:chExt cx="1493838" cy="1091249"/>
          </a:xfrm>
        </p:grpSpPr>
        <p:cxnSp>
          <p:nvCxnSpPr>
            <p:cNvPr id="41" name="Elbow Connector 40"/>
            <p:cNvCxnSpPr/>
            <p:nvPr/>
          </p:nvCxnSpPr>
          <p:spPr bwMode="auto">
            <a:xfrm rot="5400000">
              <a:off x="4989195" y="2155506"/>
              <a:ext cx="1091249" cy="1493838"/>
            </a:xfrm>
            <a:prstGeom prst="bentConnector3">
              <a:avLst>
                <a:gd name="adj1" fmla="val 33707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Rounded Rectangle 50"/>
            <p:cNvSpPr/>
            <p:nvPr/>
          </p:nvSpPr>
          <p:spPr bwMode="auto">
            <a:xfrm>
              <a:off x="5124450" y="2555758"/>
              <a:ext cx="1000125" cy="304800"/>
            </a:xfrm>
            <a:prstGeom prst="roundRect">
              <a:avLst>
                <a:gd name="adj" fmla="val 50000"/>
              </a:avLst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frags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4171950" y="3883742"/>
            <a:ext cx="1231900" cy="1115961"/>
          </a:xfrm>
          <a:prstGeom prst="rect">
            <a:avLst/>
          </a:prstGeom>
          <a:solidFill>
            <a:srgbClr val="92D050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ALUs load/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storeSFU</a:t>
            </a: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171950" y="3634472"/>
            <a:ext cx="1231900" cy="246181"/>
          </a:xfrm>
          <a:prstGeom prst="rect">
            <a:avLst/>
          </a:prstGeom>
          <a:solidFill>
            <a:srgbClr val="FF9966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Scheduling</a:t>
            </a:r>
            <a:endParaRPr kumimoji="0" lang="sv-S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171950" y="4999703"/>
            <a:ext cx="1231900" cy="151362"/>
          </a:xfrm>
          <a:prstGeom prst="rect">
            <a:avLst/>
          </a:prstGeom>
          <a:solidFill>
            <a:srgbClr val="FFC000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4171950" y="5151065"/>
            <a:ext cx="1231900" cy="113083"/>
          </a:xfrm>
          <a:prstGeom prst="rect">
            <a:avLst/>
          </a:prstGeom>
          <a:solidFill>
            <a:srgbClr val="00B0F0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Texture Units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9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7" grpId="0" animBg="1"/>
      <p:bldP spid="58" grpId="0" animBg="1"/>
      <p:bldP spid="5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sz="3200" dirty="0" smtClean="0"/>
              <a:t>Fragment Shading</a:t>
            </a:r>
            <a:endParaRPr lang="sv-SE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650" y="1945868"/>
            <a:ext cx="844549" cy="3597682"/>
            <a:chOff x="1136650" y="1945868"/>
            <a:chExt cx="844549" cy="3597682"/>
          </a:xfrm>
        </p:grpSpPr>
        <p:cxnSp>
          <p:nvCxnSpPr>
            <p:cNvPr id="49" name="Elbow Connector 48"/>
            <p:cNvCxnSpPr>
              <a:endCxn id="52" idx="1"/>
            </p:cNvCxnSpPr>
            <p:nvPr/>
          </p:nvCxnSpPr>
          <p:spPr bwMode="auto">
            <a:xfrm rot="5400000" flipH="1" flipV="1">
              <a:off x="-331991" y="3414509"/>
              <a:ext cx="3597682" cy="660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/>
            <p:nvPr/>
          </p:nvCxnSpPr>
          <p:spPr bwMode="auto">
            <a:xfrm flipV="1">
              <a:off x="1136650" y="5391150"/>
              <a:ext cx="844549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34"/>
          <p:cNvSpPr/>
          <p:nvPr/>
        </p:nvSpPr>
        <p:spPr bwMode="auto">
          <a:xfrm>
            <a:off x="5575300" y="745493"/>
            <a:ext cx="1412875" cy="43433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575300" y="1335407"/>
            <a:ext cx="1412875" cy="4343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Triangle Setup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rved Left Arrow 38"/>
          <p:cNvSpPr/>
          <p:nvPr/>
        </p:nvSpPr>
        <p:spPr bwMode="auto">
          <a:xfrm>
            <a:off x="7037388" y="897890"/>
            <a:ext cx="387350" cy="74041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97724" y="878840"/>
            <a:ext cx="1584325" cy="6426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Pixel Coordinate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Snapped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Curved Left Arrow 42"/>
          <p:cNvSpPr/>
          <p:nvPr/>
        </p:nvSpPr>
        <p:spPr bwMode="auto">
          <a:xfrm>
            <a:off x="7037388" y="1544309"/>
            <a:ext cx="387350" cy="740410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12013" y="1601154"/>
            <a:ext cx="1584325" cy="6426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Edge equations, etc…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575300" y="1922462"/>
            <a:ext cx="1412875" cy="434339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Rasterizer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87901" y="2356800"/>
            <a:ext cx="1493838" cy="1091249"/>
            <a:chOff x="4787901" y="2356800"/>
            <a:chExt cx="1493838" cy="1091249"/>
          </a:xfrm>
        </p:grpSpPr>
        <p:cxnSp>
          <p:nvCxnSpPr>
            <p:cNvPr id="41" name="Elbow Connector 40"/>
            <p:cNvCxnSpPr/>
            <p:nvPr/>
          </p:nvCxnSpPr>
          <p:spPr bwMode="auto">
            <a:xfrm rot="5400000">
              <a:off x="4989195" y="2155506"/>
              <a:ext cx="1091249" cy="1493838"/>
            </a:xfrm>
            <a:prstGeom prst="bentConnector3">
              <a:avLst>
                <a:gd name="adj1" fmla="val 33707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Rounded Rectangle 50"/>
            <p:cNvSpPr/>
            <p:nvPr/>
          </p:nvSpPr>
          <p:spPr bwMode="auto">
            <a:xfrm>
              <a:off x="5124450" y="2555758"/>
              <a:ext cx="1000125" cy="304800"/>
            </a:xfrm>
            <a:prstGeom prst="roundRect">
              <a:avLst>
                <a:gd name="adj" fmla="val 50000"/>
              </a:avLst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frags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4171950" y="3883742"/>
            <a:ext cx="1231900" cy="1115961"/>
          </a:xfrm>
          <a:prstGeom prst="rect">
            <a:avLst/>
          </a:prstGeom>
          <a:solidFill>
            <a:srgbClr val="92D050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ALUs load/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storeSFU</a:t>
            </a: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171950" y="3634472"/>
            <a:ext cx="1231900" cy="246181"/>
          </a:xfrm>
          <a:prstGeom prst="rect">
            <a:avLst/>
          </a:prstGeom>
          <a:solidFill>
            <a:srgbClr val="FF9966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Scheduling</a:t>
            </a:r>
            <a:endParaRPr kumimoji="0" lang="sv-S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171950" y="4999703"/>
            <a:ext cx="1231900" cy="151362"/>
          </a:xfrm>
          <a:prstGeom prst="rect">
            <a:avLst/>
          </a:prstGeom>
          <a:solidFill>
            <a:srgbClr val="FFC000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4171950" y="5151065"/>
            <a:ext cx="1231900" cy="113083"/>
          </a:xfrm>
          <a:prstGeom prst="rect">
            <a:avLst/>
          </a:prstGeom>
          <a:solidFill>
            <a:srgbClr val="00B0F0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Texture Units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0" y="5264150"/>
            <a:ext cx="1953418" cy="621665"/>
            <a:chOff x="4572000" y="5264150"/>
            <a:chExt cx="1953418" cy="621665"/>
          </a:xfrm>
        </p:grpSpPr>
        <p:cxnSp>
          <p:nvCxnSpPr>
            <p:cNvPr id="56" name="Elbow Connector 55"/>
            <p:cNvCxnSpPr/>
            <p:nvPr/>
          </p:nvCxnSpPr>
          <p:spPr bwMode="auto">
            <a:xfrm rot="5400000">
              <a:off x="4391738" y="5444412"/>
              <a:ext cx="576425" cy="215901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Rounded Rectangle 59"/>
            <p:cNvSpPr/>
            <p:nvPr/>
          </p:nvSpPr>
          <p:spPr bwMode="auto">
            <a:xfrm>
              <a:off x="4723605" y="5581015"/>
              <a:ext cx="1801813" cy="3048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shaded fragments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" name="Rectangle 60"/>
          <p:cNvSpPr/>
          <p:nvPr/>
        </p:nvSpPr>
        <p:spPr bwMode="auto">
          <a:xfrm>
            <a:off x="3567111" y="5695950"/>
            <a:ext cx="1004888" cy="2892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Z-culling</a:t>
            </a:r>
          </a:p>
        </p:txBody>
      </p:sp>
      <p:cxnSp>
        <p:nvCxnSpPr>
          <p:cNvPr id="63" name="Straight Arrow Connector 62"/>
          <p:cNvCxnSpPr>
            <a:endCxn id="61" idx="1"/>
          </p:cNvCxnSpPr>
          <p:nvPr/>
        </p:nvCxnSpPr>
        <p:spPr bwMode="auto">
          <a:xfrm>
            <a:off x="958850" y="5819136"/>
            <a:ext cx="2608261" cy="214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tangle 63"/>
          <p:cNvSpPr/>
          <p:nvPr/>
        </p:nvSpPr>
        <p:spPr bwMode="auto">
          <a:xfrm>
            <a:off x="6207125" y="2508216"/>
            <a:ext cx="1004888" cy="2892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Early Z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6510338" y="2003838"/>
            <a:ext cx="1004888" cy="2892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Hi-z</a:t>
            </a:r>
          </a:p>
        </p:txBody>
      </p:sp>
    </p:spTree>
    <p:extLst>
      <p:ext uri="{BB962C8B-B14F-4D97-AF65-F5344CB8AC3E}">
        <p14:creationId xmlns:p14="http://schemas.microsoft.com/office/powerpoint/2010/main" val="32395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4" grpId="0" animBg="1"/>
      <p:bldP spid="6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29" y="496251"/>
            <a:ext cx="4832352" cy="759779"/>
          </a:xfrm>
          <a:solidFill>
            <a:schemeClr val="tx1">
              <a:alpha val="10000"/>
            </a:schemeClr>
          </a:solidFill>
        </p:spPr>
        <p:txBody>
          <a:bodyPr/>
          <a:lstStyle/>
          <a:p>
            <a:r>
              <a:rPr lang="en-US" sz="3200" dirty="0" err="1" smtClean="0"/>
              <a:t>Cull&amp;Blend</a:t>
            </a:r>
            <a:endParaRPr lang="sv-SE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06399" y="1485900"/>
            <a:ext cx="552451" cy="490855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Device Memory</a:t>
            </a: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797050" y="1485900"/>
            <a:ext cx="1600200" cy="393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Input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041400" y="1590675"/>
            <a:ext cx="673100" cy="18415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65250" y="3448050"/>
            <a:ext cx="1231900" cy="1816100"/>
            <a:chOff x="1339850" y="2914650"/>
            <a:chExt cx="1669250" cy="2057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68600" y="3448050"/>
            <a:ext cx="1231900" cy="1816100"/>
            <a:chOff x="1339850" y="2914650"/>
            <a:chExt cx="1669250" cy="20574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8" name="Rectangle 17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71950" y="3448050"/>
            <a:ext cx="1231900" cy="1816100"/>
            <a:chOff x="1339850" y="2914650"/>
            <a:chExt cx="1669250" cy="20574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75300" y="3448050"/>
            <a:ext cx="1231900" cy="1816100"/>
            <a:chOff x="1339850" y="2914650"/>
            <a:chExt cx="1669250" cy="2057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9850" y="3105150"/>
              <a:ext cx="1669250" cy="1866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Rectangle 23"/>
            <p:cNvSpPr/>
            <p:nvPr/>
          </p:nvSpPr>
          <p:spPr bwMode="auto">
            <a:xfrm>
              <a:off x="1339850" y="2914650"/>
              <a:ext cx="1669250" cy="19050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Multi Processor </a:t>
              </a:r>
              <a:endParaRPr kumimoji="0" lang="sv-SE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1200" y="1682750"/>
            <a:ext cx="4210050" cy="1765300"/>
            <a:chOff x="1981200" y="1682750"/>
            <a:chExt cx="4210050" cy="1765300"/>
          </a:xfrm>
        </p:grpSpPr>
        <p:cxnSp>
          <p:nvCxnSpPr>
            <p:cNvPr id="26" name="Elbow Connector 25"/>
            <p:cNvCxnSpPr>
              <a:stCxn id="5" idx="3"/>
            </p:cNvCxnSpPr>
            <p:nvPr/>
          </p:nvCxnSpPr>
          <p:spPr bwMode="auto">
            <a:xfrm>
              <a:off x="3397250" y="1682750"/>
              <a:ext cx="342900" cy="13779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/>
            <p:cNvCxnSpPr>
              <a:endCxn id="8" idx="0"/>
            </p:cNvCxnSpPr>
            <p:nvPr/>
          </p:nvCxnSpPr>
          <p:spPr bwMode="auto">
            <a:xfrm rot="10800000" flipV="1">
              <a:off x="1981200" y="3060700"/>
              <a:ext cx="1758950" cy="387350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>
              <a:endCxn id="18" idx="0"/>
            </p:cNvCxnSpPr>
            <p:nvPr/>
          </p:nvCxnSpPr>
          <p:spPr bwMode="auto">
            <a:xfrm flipH="1">
              <a:off x="3384550" y="3060700"/>
              <a:ext cx="1270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Elbow Connector 41"/>
            <p:cNvCxnSpPr>
              <a:endCxn id="24" idx="0"/>
            </p:cNvCxnSpPr>
            <p:nvPr/>
          </p:nvCxnSpPr>
          <p:spPr bwMode="auto">
            <a:xfrm>
              <a:off x="3740150" y="3060700"/>
              <a:ext cx="2451100" cy="38735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>
              <a:endCxn id="21" idx="0"/>
            </p:cNvCxnSpPr>
            <p:nvPr/>
          </p:nvCxnSpPr>
          <p:spPr bwMode="auto">
            <a:xfrm>
              <a:off x="4787900" y="3060700"/>
              <a:ext cx="0" cy="38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Rounded Rectangle 46"/>
            <p:cNvSpPr/>
            <p:nvPr/>
          </p:nvSpPr>
          <p:spPr bwMode="auto">
            <a:xfrm>
              <a:off x="3006725" y="2109470"/>
              <a:ext cx="1466850" cy="30480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input vertices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 bwMode="auto">
          <a:xfrm>
            <a:off x="644525" y="1224279"/>
            <a:ext cx="1466850" cy="366396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</a:t>
            </a:r>
            <a:r>
              <a:rPr lang="en-US" sz="1200" dirty="0" smtClean="0"/>
              <a:t>Indices and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Elbow Connector 49"/>
          <p:cNvCxnSpPr>
            <a:stCxn id="7" idx="2"/>
          </p:cNvCxnSpPr>
          <p:nvPr/>
        </p:nvCxnSpPr>
        <p:spPr bwMode="auto">
          <a:xfrm rot="16200000" flipH="1">
            <a:off x="5273675" y="1971675"/>
            <a:ext cx="279400" cy="68643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Elbow Connector 52"/>
          <p:cNvCxnSpPr>
            <a:endCxn id="51" idx="0"/>
          </p:cNvCxnSpPr>
          <p:nvPr/>
        </p:nvCxnSpPr>
        <p:spPr bwMode="auto">
          <a:xfrm rot="16200000" flipV="1">
            <a:off x="5164616" y="1862616"/>
            <a:ext cx="4798057" cy="2563812"/>
          </a:xfrm>
          <a:prstGeom prst="bentConnector3">
            <a:avLst>
              <a:gd name="adj1" fmla="val 10476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ounded Rectangle 53"/>
          <p:cNvSpPr/>
          <p:nvPr/>
        </p:nvSpPr>
        <p:spPr bwMode="auto">
          <a:xfrm>
            <a:off x="6807200" y="5391150"/>
            <a:ext cx="1584325" cy="3048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 shaded 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1447799" y="4106803"/>
            <a:ext cx="1004888" cy="66675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Vertex Shading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1797050" y="1874340"/>
            <a:ext cx="1600200" cy="143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vertex 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36650" y="1945868"/>
            <a:ext cx="844549" cy="3597682"/>
            <a:chOff x="1136650" y="1945868"/>
            <a:chExt cx="844549" cy="3597682"/>
          </a:xfrm>
        </p:grpSpPr>
        <p:cxnSp>
          <p:nvCxnSpPr>
            <p:cNvPr id="49" name="Elbow Connector 48"/>
            <p:cNvCxnSpPr>
              <a:endCxn id="52" idx="1"/>
            </p:cNvCxnSpPr>
            <p:nvPr/>
          </p:nvCxnSpPr>
          <p:spPr bwMode="auto">
            <a:xfrm rot="5400000" flipH="1" flipV="1">
              <a:off x="-331991" y="3414509"/>
              <a:ext cx="3597682" cy="6604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Elbow Connector 61"/>
            <p:cNvCxnSpPr/>
            <p:nvPr/>
          </p:nvCxnSpPr>
          <p:spPr bwMode="auto">
            <a:xfrm flipV="1">
              <a:off x="1136650" y="5391150"/>
              <a:ext cx="844549" cy="152400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5" name="Rectangle 34"/>
          <p:cNvSpPr/>
          <p:nvPr/>
        </p:nvSpPr>
        <p:spPr bwMode="auto">
          <a:xfrm>
            <a:off x="5575300" y="745493"/>
            <a:ext cx="1412875" cy="43433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Primitive Assembly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575300" y="1335407"/>
            <a:ext cx="1412875" cy="4343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Triangle Setup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urved Left Arrow 38"/>
          <p:cNvSpPr/>
          <p:nvPr/>
        </p:nvSpPr>
        <p:spPr bwMode="auto">
          <a:xfrm>
            <a:off x="7037388" y="897890"/>
            <a:ext cx="387350" cy="74041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7197724" y="878840"/>
            <a:ext cx="1584325" cy="642616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Pixel Coordinate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Integer Snapped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vertices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Curved Left Arrow 42"/>
          <p:cNvSpPr/>
          <p:nvPr/>
        </p:nvSpPr>
        <p:spPr bwMode="auto">
          <a:xfrm>
            <a:off x="7037388" y="1544309"/>
            <a:ext cx="387350" cy="740410"/>
          </a:xfrm>
          <a:prstGeom prst="curvedLef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7212013" y="1601154"/>
            <a:ext cx="1584325" cy="64261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Edge equations, etc…</a:t>
            </a:r>
            <a:endParaRPr kumimoji="0" lang="sv-S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575300" y="1922462"/>
            <a:ext cx="1412875" cy="434339"/>
          </a:xfrm>
          <a:prstGeom prst="rect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Rasterizer</a:t>
            </a:r>
            <a:endParaRPr kumimoji="0" lang="sv-S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87901" y="2356800"/>
            <a:ext cx="1493838" cy="1091249"/>
            <a:chOff x="4787901" y="2356800"/>
            <a:chExt cx="1493838" cy="1091249"/>
          </a:xfrm>
        </p:grpSpPr>
        <p:cxnSp>
          <p:nvCxnSpPr>
            <p:cNvPr id="41" name="Elbow Connector 40"/>
            <p:cNvCxnSpPr/>
            <p:nvPr/>
          </p:nvCxnSpPr>
          <p:spPr bwMode="auto">
            <a:xfrm rot="5400000">
              <a:off x="4989195" y="2155506"/>
              <a:ext cx="1091249" cy="1493838"/>
            </a:xfrm>
            <a:prstGeom prst="bentConnector3">
              <a:avLst>
                <a:gd name="adj1" fmla="val 33707"/>
              </a:avLst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Rounded Rectangle 50"/>
            <p:cNvSpPr/>
            <p:nvPr/>
          </p:nvSpPr>
          <p:spPr bwMode="auto">
            <a:xfrm>
              <a:off x="5124450" y="2555758"/>
              <a:ext cx="1000125" cy="304800"/>
            </a:xfrm>
            <a:prstGeom prst="roundRect">
              <a:avLst>
                <a:gd name="adj" fmla="val 50000"/>
              </a:avLst>
            </a:prstGeom>
            <a:solidFill>
              <a:srgbClr val="996633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frags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Rectangle 10"/>
          <p:cNvSpPr/>
          <p:nvPr/>
        </p:nvSpPr>
        <p:spPr bwMode="auto">
          <a:xfrm>
            <a:off x="4171950" y="3883742"/>
            <a:ext cx="1231900" cy="1115961"/>
          </a:xfrm>
          <a:prstGeom prst="rect">
            <a:avLst/>
          </a:prstGeom>
          <a:solidFill>
            <a:srgbClr val="92D050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ALUs load/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storeSFU</a:t>
            </a: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171950" y="3634472"/>
            <a:ext cx="1231900" cy="246181"/>
          </a:xfrm>
          <a:prstGeom prst="rect">
            <a:avLst/>
          </a:prstGeom>
          <a:solidFill>
            <a:srgbClr val="FF9966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Scheduling</a:t>
            </a:r>
            <a:endParaRPr kumimoji="0" lang="sv-S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171950" y="4999703"/>
            <a:ext cx="1231900" cy="151362"/>
          </a:xfrm>
          <a:prstGeom prst="rect">
            <a:avLst/>
          </a:prstGeom>
          <a:solidFill>
            <a:srgbClr val="FFC000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cache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4171950" y="5151065"/>
            <a:ext cx="1231900" cy="113083"/>
          </a:xfrm>
          <a:prstGeom prst="rect">
            <a:avLst/>
          </a:prstGeom>
          <a:solidFill>
            <a:srgbClr val="00B0F0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Texture Units</a:t>
            </a:r>
            <a:endParaRPr kumimoji="0" lang="sv-S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0" y="5264150"/>
            <a:ext cx="1953418" cy="621665"/>
            <a:chOff x="4572000" y="5264150"/>
            <a:chExt cx="1953418" cy="621665"/>
          </a:xfrm>
        </p:grpSpPr>
        <p:cxnSp>
          <p:nvCxnSpPr>
            <p:cNvPr id="56" name="Elbow Connector 55"/>
            <p:cNvCxnSpPr/>
            <p:nvPr/>
          </p:nvCxnSpPr>
          <p:spPr bwMode="auto">
            <a:xfrm rot="5400000">
              <a:off x="4391738" y="5444412"/>
              <a:ext cx="576425" cy="215901"/>
            </a:xfrm>
            <a:prstGeom prst="bentConnector2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Rounded Rectangle 59"/>
            <p:cNvSpPr/>
            <p:nvPr/>
          </p:nvSpPr>
          <p:spPr bwMode="auto">
            <a:xfrm>
              <a:off x="4723605" y="5581015"/>
              <a:ext cx="1801813" cy="3048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32 shaded fragments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1" name="Rectangle 60"/>
          <p:cNvSpPr/>
          <p:nvPr/>
        </p:nvSpPr>
        <p:spPr bwMode="auto">
          <a:xfrm>
            <a:off x="3567111" y="5695950"/>
            <a:ext cx="1004888" cy="2892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Z-culling</a:t>
            </a:r>
          </a:p>
        </p:txBody>
      </p:sp>
      <p:cxnSp>
        <p:nvCxnSpPr>
          <p:cNvPr id="63" name="Straight Arrow Connector 62"/>
          <p:cNvCxnSpPr>
            <a:endCxn id="61" idx="1"/>
          </p:cNvCxnSpPr>
          <p:nvPr/>
        </p:nvCxnSpPr>
        <p:spPr bwMode="auto">
          <a:xfrm>
            <a:off x="958850" y="5819136"/>
            <a:ext cx="2608261" cy="214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Rectangle 63"/>
          <p:cNvSpPr/>
          <p:nvPr/>
        </p:nvSpPr>
        <p:spPr bwMode="auto">
          <a:xfrm>
            <a:off x="6207125" y="2508216"/>
            <a:ext cx="1004888" cy="2892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Early Z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6510338" y="2003838"/>
            <a:ext cx="1004888" cy="2892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Hi-z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58850" y="5889194"/>
            <a:ext cx="5695553" cy="430975"/>
            <a:chOff x="958850" y="5889194"/>
            <a:chExt cx="5695553" cy="430975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567111" y="6030919"/>
              <a:ext cx="1004888" cy="289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Blending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>
              <a:off x="958850" y="6179507"/>
              <a:ext cx="2608261" cy="214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8" name="Curved Left Arrow 67"/>
            <p:cNvSpPr/>
            <p:nvPr/>
          </p:nvSpPr>
          <p:spPr bwMode="auto">
            <a:xfrm>
              <a:off x="4594225" y="5889194"/>
              <a:ext cx="387350" cy="311752"/>
            </a:xfrm>
            <a:prstGeom prst="curvedLeftArrow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4852590" y="5978205"/>
              <a:ext cx="1801813" cy="3048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non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culled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fragments</a:t>
              </a:r>
              <a:endParaRPr kumimoji="0" lang="sv-S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24568" y="2724150"/>
            <a:ext cx="2538107" cy="3305175"/>
            <a:chOff x="3624568" y="2724150"/>
            <a:chExt cx="2538107" cy="3305175"/>
          </a:xfrm>
        </p:grpSpPr>
        <p:sp>
          <p:nvSpPr>
            <p:cNvPr id="25" name="Freeform 24"/>
            <p:cNvSpPr/>
            <p:nvPr/>
          </p:nvSpPr>
          <p:spPr bwMode="auto">
            <a:xfrm>
              <a:off x="3624568" y="2724150"/>
              <a:ext cx="2538107" cy="3305175"/>
            </a:xfrm>
            <a:custGeom>
              <a:avLst/>
              <a:gdLst>
                <a:gd name="connsiteX0" fmla="*/ 2538107 w 2538107"/>
                <a:gd name="connsiteY0" fmla="*/ 0 h 3305175"/>
                <a:gd name="connsiteX1" fmla="*/ 1818970 w 2538107"/>
                <a:gd name="connsiteY1" fmla="*/ 1790700 h 3305175"/>
                <a:gd name="connsiteX2" fmla="*/ 90182 w 2538107"/>
                <a:gd name="connsiteY2" fmla="*/ 2781300 h 3305175"/>
                <a:gd name="connsiteX3" fmla="*/ 399745 w 2538107"/>
                <a:gd name="connsiteY3" fmla="*/ 3305175 h 330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8107" h="3305175">
                  <a:moveTo>
                    <a:pt x="2538107" y="0"/>
                  </a:moveTo>
                  <a:cubicBezTo>
                    <a:pt x="2382532" y="663575"/>
                    <a:pt x="2226957" y="1327150"/>
                    <a:pt x="1818970" y="1790700"/>
                  </a:cubicBezTo>
                  <a:cubicBezTo>
                    <a:pt x="1410982" y="2254250"/>
                    <a:pt x="326719" y="2528888"/>
                    <a:pt x="90182" y="2781300"/>
                  </a:cubicBezTo>
                  <a:cubicBezTo>
                    <a:pt x="-146355" y="3033712"/>
                    <a:pt x="126695" y="3169443"/>
                    <a:pt x="399745" y="3305175"/>
                  </a:cubicBezTo>
                </a:path>
              </a:pathLst>
            </a:cu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 rot="18344134">
              <a:off x="5167311" y="4145099"/>
              <a:ext cx="842964" cy="203064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prefetch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9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1236373"/>
            <a:ext cx="7781924" cy="547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52426" y="1998373"/>
            <a:ext cx="4841366" cy="4201259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533400"/>
            <a:ext cx="8610600" cy="762000"/>
          </a:xfrm>
        </p:spPr>
        <p:txBody>
          <a:bodyPr/>
          <a:lstStyle/>
          <a:p>
            <a:r>
              <a:rPr lang="sv-SE" dirty="0"/>
              <a:t>Kepler GK110 </a:t>
            </a:r>
            <a:r>
              <a:rPr lang="sv-SE" dirty="0" smtClean="0"/>
              <a:t>(GTX780/Titan)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998373"/>
            <a:ext cx="4841367" cy="4229100"/>
          </a:xfrm>
          <a:noFill/>
        </p:spPr>
        <p:txBody>
          <a:bodyPr/>
          <a:lstStyle/>
          <a:p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15 </a:t>
            </a:r>
            <a:r>
              <a:rPr lang="en-AU" dirty="0">
                <a:solidFill>
                  <a:schemeClr val="bg1">
                    <a:lumMod val="95000"/>
                  </a:schemeClr>
                </a:solidFill>
              </a:rPr>
              <a:t>Cores (SMX)</a:t>
            </a:r>
          </a:p>
          <a:p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192 Single Precision ALUs / Core (2880 total)</a:t>
            </a:r>
          </a:p>
          <a:p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64 Double Precision ALUs / Core (960 total)</a:t>
            </a:r>
          </a:p>
          <a:p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2048 Threads / Core (30k total)</a:t>
            </a:r>
          </a:p>
          <a:p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64 x 6 = 384 bit bus</a:t>
            </a:r>
            <a:endParaRPr lang="sv-S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336 </a:t>
            </a:r>
            <a:r>
              <a:rPr lang="sv-SE" dirty="0" err="1" smtClean="0">
                <a:solidFill>
                  <a:schemeClr val="bg1">
                    <a:lumMod val="95000"/>
                  </a:schemeClr>
                </a:solidFill>
              </a:rPr>
              <a:t>Gb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/s Bandwidth</a:t>
            </a:r>
          </a:p>
          <a:p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64kb L1 cache / core</a:t>
            </a:r>
          </a:p>
          <a:p>
            <a:r>
              <a:rPr lang="sv-SE" dirty="0" smtClean="0">
                <a:solidFill>
                  <a:schemeClr val="bg1">
                    <a:lumMod val="95000"/>
                  </a:schemeClr>
                </a:solidFill>
              </a:rPr>
              <a:t>1.5 Mb L2 Cache</a:t>
            </a:r>
          </a:p>
          <a:p>
            <a:endParaRPr lang="en-A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141530" y="1800225"/>
            <a:ext cx="1002345" cy="1981200"/>
          </a:xfrm>
          <a:prstGeom prst="roundRect">
            <a:avLst/>
          </a:prstGeom>
          <a:solidFill>
            <a:srgbClr val="FF9966">
              <a:alpha val="40000"/>
            </a:srgbClr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i="0" u="none" strike="noStrike" normalizeH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244" y="1295400"/>
            <a:ext cx="4703495" cy="52604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52426" y="1998373"/>
            <a:ext cx="3728507" cy="4201259"/>
          </a:xfrm>
          <a:prstGeom prst="rect">
            <a:avLst/>
          </a:prstGeom>
          <a:solidFill>
            <a:schemeClr val="tx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533400"/>
            <a:ext cx="8610600" cy="762000"/>
          </a:xfrm>
        </p:spPr>
        <p:txBody>
          <a:bodyPr/>
          <a:lstStyle/>
          <a:p>
            <a:r>
              <a:rPr lang="sv-SE" dirty="0"/>
              <a:t>Kepler GK110 </a:t>
            </a:r>
            <a:r>
              <a:rPr lang="sv-SE" dirty="0" smtClean="0"/>
              <a:t>(GTX780/Titan)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6" y="1998373"/>
            <a:ext cx="3728508" cy="4229100"/>
          </a:xfrm>
          <a:noFill/>
        </p:spPr>
        <p:txBody>
          <a:bodyPr/>
          <a:lstStyle/>
          <a:p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A </a:t>
            </a:r>
            <a:r>
              <a:rPr lang="en-AU" i="1" dirty="0" smtClean="0">
                <a:solidFill>
                  <a:schemeClr val="bg1">
                    <a:lumMod val="95000"/>
                  </a:schemeClr>
                </a:solidFill>
              </a:rPr>
              <a:t>warp</a:t>
            </a:r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 of 32 threads are executed in lockstep</a:t>
            </a:r>
          </a:p>
          <a:p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Two independent instructions in one warp can run in one clock</a:t>
            </a:r>
          </a:p>
          <a:p>
            <a:r>
              <a:rPr lang="en-AU" dirty="0" smtClean="0">
                <a:solidFill>
                  <a:schemeClr val="bg1">
                    <a:lumMod val="95000"/>
                  </a:schemeClr>
                </a:solidFill>
              </a:rPr>
              <a:t>Four warps can run simultaneously</a:t>
            </a:r>
            <a:endParaRPr lang="en-A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396154" y="2170444"/>
            <a:ext cx="422031" cy="3537020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Warp #1, Instruction #1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347398" y="2157100"/>
            <a:ext cx="422031" cy="3537020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Warp #1, Instruction #2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721166" y="2170444"/>
            <a:ext cx="422031" cy="3537020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Warp #2, Instruction #1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675880" y="2170444"/>
            <a:ext cx="422031" cy="3537020"/>
          </a:xfrm>
          <a:prstGeom prst="roundRect">
            <a:avLst/>
          </a:prstGeom>
          <a:solidFill>
            <a:schemeClr val="accent1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Warp #2, Instruction #2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24967" y="2006600"/>
            <a:ext cx="1261533" cy="3699933"/>
            <a:chOff x="5024967" y="2006600"/>
            <a:chExt cx="1261533" cy="3699933"/>
          </a:xfrm>
        </p:grpSpPr>
        <p:sp>
          <p:nvSpPr>
            <p:cNvPr id="14" name="Freeform 13"/>
            <p:cNvSpPr/>
            <p:nvPr/>
          </p:nvSpPr>
          <p:spPr bwMode="auto">
            <a:xfrm>
              <a:off x="5024967" y="2006600"/>
              <a:ext cx="1261533" cy="3699933"/>
            </a:xfrm>
            <a:custGeom>
              <a:avLst/>
              <a:gdLst>
                <a:gd name="connsiteX0" fmla="*/ 0 w 1261533"/>
                <a:gd name="connsiteY0" fmla="*/ 156633 h 3699933"/>
                <a:gd name="connsiteX1" fmla="*/ 8466 w 1261533"/>
                <a:gd name="connsiteY1" fmla="*/ 3661833 h 3699933"/>
                <a:gd name="connsiteX2" fmla="*/ 42333 w 1261533"/>
                <a:gd name="connsiteY2" fmla="*/ 3699933 h 3699933"/>
                <a:gd name="connsiteX3" fmla="*/ 254000 w 1261533"/>
                <a:gd name="connsiteY3" fmla="*/ 3699933 h 3699933"/>
                <a:gd name="connsiteX4" fmla="*/ 304800 w 1261533"/>
                <a:gd name="connsiteY4" fmla="*/ 3657600 h 3699933"/>
                <a:gd name="connsiteX5" fmla="*/ 309033 w 1261533"/>
                <a:gd name="connsiteY5" fmla="*/ 148167 h 3699933"/>
                <a:gd name="connsiteX6" fmla="*/ 376766 w 1261533"/>
                <a:gd name="connsiteY6" fmla="*/ 59267 h 3699933"/>
                <a:gd name="connsiteX7" fmla="*/ 897466 w 1261533"/>
                <a:gd name="connsiteY7" fmla="*/ 63500 h 3699933"/>
                <a:gd name="connsiteX8" fmla="*/ 939800 w 1261533"/>
                <a:gd name="connsiteY8" fmla="*/ 139700 h 3699933"/>
                <a:gd name="connsiteX9" fmla="*/ 948266 w 1261533"/>
                <a:gd name="connsiteY9" fmla="*/ 3657600 h 3699933"/>
                <a:gd name="connsiteX10" fmla="*/ 986366 w 1261533"/>
                <a:gd name="connsiteY10" fmla="*/ 3678767 h 3699933"/>
                <a:gd name="connsiteX11" fmla="*/ 1223433 w 1261533"/>
                <a:gd name="connsiteY11" fmla="*/ 3695700 h 3699933"/>
                <a:gd name="connsiteX12" fmla="*/ 1257300 w 1261533"/>
                <a:gd name="connsiteY12" fmla="*/ 3636433 h 3699933"/>
                <a:gd name="connsiteX13" fmla="*/ 1261533 w 1261533"/>
                <a:gd name="connsiteY13" fmla="*/ 46567 h 3699933"/>
                <a:gd name="connsiteX14" fmla="*/ 1223433 w 1261533"/>
                <a:gd name="connsiteY14" fmla="*/ 0 h 3699933"/>
                <a:gd name="connsiteX15" fmla="*/ 156633 w 1261533"/>
                <a:gd name="connsiteY15" fmla="*/ 12700 h 3699933"/>
                <a:gd name="connsiteX16" fmla="*/ 50800 w 1261533"/>
                <a:gd name="connsiteY16" fmla="*/ 29633 h 3699933"/>
                <a:gd name="connsiteX17" fmla="*/ 0 w 1261533"/>
                <a:gd name="connsiteY17" fmla="*/ 156633 h 369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1533" h="3699933">
                  <a:moveTo>
                    <a:pt x="0" y="156633"/>
                  </a:moveTo>
                  <a:lnTo>
                    <a:pt x="8466" y="3661833"/>
                  </a:lnTo>
                  <a:lnTo>
                    <a:pt x="42333" y="3699933"/>
                  </a:lnTo>
                  <a:lnTo>
                    <a:pt x="254000" y="3699933"/>
                  </a:lnTo>
                  <a:lnTo>
                    <a:pt x="304800" y="3657600"/>
                  </a:lnTo>
                  <a:lnTo>
                    <a:pt x="309033" y="148167"/>
                  </a:lnTo>
                  <a:lnTo>
                    <a:pt x="376766" y="59267"/>
                  </a:lnTo>
                  <a:lnTo>
                    <a:pt x="897466" y="63500"/>
                  </a:lnTo>
                  <a:lnTo>
                    <a:pt x="939800" y="139700"/>
                  </a:lnTo>
                  <a:lnTo>
                    <a:pt x="948266" y="3657600"/>
                  </a:lnTo>
                  <a:lnTo>
                    <a:pt x="986366" y="3678767"/>
                  </a:lnTo>
                  <a:lnTo>
                    <a:pt x="1223433" y="3695700"/>
                  </a:lnTo>
                  <a:lnTo>
                    <a:pt x="1257300" y="3636433"/>
                  </a:lnTo>
                  <a:lnTo>
                    <a:pt x="1261533" y="46567"/>
                  </a:lnTo>
                  <a:lnTo>
                    <a:pt x="1223433" y="0"/>
                  </a:lnTo>
                  <a:lnTo>
                    <a:pt x="156633" y="12700"/>
                  </a:lnTo>
                  <a:lnTo>
                    <a:pt x="50800" y="29633"/>
                  </a:lnTo>
                  <a:lnTo>
                    <a:pt x="0" y="156633"/>
                  </a:lnTo>
                  <a:close/>
                </a:path>
              </a:pathLst>
            </a:custGeom>
            <a:solidFill>
              <a:srgbClr val="00B050">
                <a:alpha val="6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4239645" y="4009876"/>
              <a:ext cx="18733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 #3, Instruction #1</a:t>
              </a:r>
              <a:endParaRPr lang="sv-SE" sz="1200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75989" y="2037543"/>
            <a:ext cx="1261533" cy="3699933"/>
            <a:chOff x="5024967" y="2006600"/>
            <a:chExt cx="1261533" cy="3699933"/>
          </a:xfrm>
        </p:grpSpPr>
        <p:sp>
          <p:nvSpPr>
            <p:cNvPr id="23" name="Freeform 22"/>
            <p:cNvSpPr/>
            <p:nvPr/>
          </p:nvSpPr>
          <p:spPr bwMode="auto">
            <a:xfrm>
              <a:off x="5024967" y="2006600"/>
              <a:ext cx="1261533" cy="3699933"/>
            </a:xfrm>
            <a:custGeom>
              <a:avLst/>
              <a:gdLst>
                <a:gd name="connsiteX0" fmla="*/ 0 w 1261533"/>
                <a:gd name="connsiteY0" fmla="*/ 156633 h 3699933"/>
                <a:gd name="connsiteX1" fmla="*/ 8466 w 1261533"/>
                <a:gd name="connsiteY1" fmla="*/ 3661833 h 3699933"/>
                <a:gd name="connsiteX2" fmla="*/ 42333 w 1261533"/>
                <a:gd name="connsiteY2" fmla="*/ 3699933 h 3699933"/>
                <a:gd name="connsiteX3" fmla="*/ 254000 w 1261533"/>
                <a:gd name="connsiteY3" fmla="*/ 3699933 h 3699933"/>
                <a:gd name="connsiteX4" fmla="*/ 304800 w 1261533"/>
                <a:gd name="connsiteY4" fmla="*/ 3657600 h 3699933"/>
                <a:gd name="connsiteX5" fmla="*/ 309033 w 1261533"/>
                <a:gd name="connsiteY5" fmla="*/ 148167 h 3699933"/>
                <a:gd name="connsiteX6" fmla="*/ 376766 w 1261533"/>
                <a:gd name="connsiteY6" fmla="*/ 59267 h 3699933"/>
                <a:gd name="connsiteX7" fmla="*/ 897466 w 1261533"/>
                <a:gd name="connsiteY7" fmla="*/ 63500 h 3699933"/>
                <a:gd name="connsiteX8" fmla="*/ 939800 w 1261533"/>
                <a:gd name="connsiteY8" fmla="*/ 139700 h 3699933"/>
                <a:gd name="connsiteX9" fmla="*/ 948266 w 1261533"/>
                <a:gd name="connsiteY9" fmla="*/ 3657600 h 3699933"/>
                <a:gd name="connsiteX10" fmla="*/ 986366 w 1261533"/>
                <a:gd name="connsiteY10" fmla="*/ 3678767 h 3699933"/>
                <a:gd name="connsiteX11" fmla="*/ 1223433 w 1261533"/>
                <a:gd name="connsiteY11" fmla="*/ 3695700 h 3699933"/>
                <a:gd name="connsiteX12" fmla="*/ 1257300 w 1261533"/>
                <a:gd name="connsiteY12" fmla="*/ 3636433 h 3699933"/>
                <a:gd name="connsiteX13" fmla="*/ 1261533 w 1261533"/>
                <a:gd name="connsiteY13" fmla="*/ 46567 h 3699933"/>
                <a:gd name="connsiteX14" fmla="*/ 1223433 w 1261533"/>
                <a:gd name="connsiteY14" fmla="*/ 0 h 3699933"/>
                <a:gd name="connsiteX15" fmla="*/ 156633 w 1261533"/>
                <a:gd name="connsiteY15" fmla="*/ 12700 h 3699933"/>
                <a:gd name="connsiteX16" fmla="*/ 50800 w 1261533"/>
                <a:gd name="connsiteY16" fmla="*/ 29633 h 3699933"/>
                <a:gd name="connsiteX17" fmla="*/ 0 w 1261533"/>
                <a:gd name="connsiteY17" fmla="*/ 156633 h 369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1533" h="3699933">
                  <a:moveTo>
                    <a:pt x="0" y="156633"/>
                  </a:moveTo>
                  <a:lnTo>
                    <a:pt x="8466" y="3661833"/>
                  </a:lnTo>
                  <a:lnTo>
                    <a:pt x="42333" y="3699933"/>
                  </a:lnTo>
                  <a:lnTo>
                    <a:pt x="254000" y="3699933"/>
                  </a:lnTo>
                  <a:lnTo>
                    <a:pt x="304800" y="3657600"/>
                  </a:lnTo>
                  <a:lnTo>
                    <a:pt x="309033" y="148167"/>
                  </a:lnTo>
                  <a:lnTo>
                    <a:pt x="376766" y="59267"/>
                  </a:lnTo>
                  <a:lnTo>
                    <a:pt x="897466" y="63500"/>
                  </a:lnTo>
                  <a:lnTo>
                    <a:pt x="939800" y="139700"/>
                  </a:lnTo>
                  <a:lnTo>
                    <a:pt x="948266" y="3657600"/>
                  </a:lnTo>
                  <a:lnTo>
                    <a:pt x="986366" y="3678767"/>
                  </a:lnTo>
                  <a:lnTo>
                    <a:pt x="1223433" y="3695700"/>
                  </a:lnTo>
                  <a:lnTo>
                    <a:pt x="1257300" y="3636433"/>
                  </a:lnTo>
                  <a:lnTo>
                    <a:pt x="1261533" y="46567"/>
                  </a:lnTo>
                  <a:lnTo>
                    <a:pt x="1223433" y="0"/>
                  </a:lnTo>
                  <a:lnTo>
                    <a:pt x="156633" y="12700"/>
                  </a:lnTo>
                  <a:lnTo>
                    <a:pt x="50800" y="29633"/>
                  </a:lnTo>
                  <a:lnTo>
                    <a:pt x="0" y="156633"/>
                  </a:lnTo>
                  <a:close/>
                </a:path>
              </a:pathLst>
            </a:custGeom>
            <a:solidFill>
              <a:srgbClr val="00B050">
                <a:alpha val="6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4239645" y="4009876"/>
              <a:ext cx="187333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 #3, Instruction #2</a:t>
              </a:r>
              <a:endParaRPr lang="sv-SE" sz="1200" b="1" dirty="0"/>
            </a:p>
          </p:txBody>
        </p:sp>
      </p:grpSp>
      <p:sp>
        <p:nvSpPr>
          <p:cNvPr id="21" name="Freeform 20"/>
          <p:cNvSpPr/>
          <p:nvPr/>
        </p:nvSpPr>
        <p:spPr bwMode="auto">
          <a:xfrm>
            <a:off x="6282267" y="1921933"/>
            <a:ext cx="2544233" cy="3810000"/>
          </a:xfrm>
          <a:custGeom>
            <a:avLst/>
            <a:gdLst>
              <a:gd name="connsiteX0" fmla="*/ 50800 w 2544233"/>
              <a:gd name="connsiteY0" fmla="*/ 0 h 3810000"/>
              <a:gd name="connsiteX1" fmla="*/ 16933 w 2544233"/>
              <a:gd name="connsiteY1" fmla="*/ 50800 h 3810000"/>
              <a:gd name="connsiteX2" fmla="*/ 0 w 2544233"/>
              <a:gd name="connsiteY2" fmla="*/ 3738034 h 3810000"/>
              <a:gd name="connsiteX3" fmla="*/ 50800 w 2544233"/>
              <a:gd name="connsiteY3" fmla="*/ 3793067 h 3810000"/>
              <a:gd name="connsiteX4" fmla="*/ 190500 w 2544233"/>
              <a:gd name="connsiteY4" fmla="*/ 3784600 h 3810000"/>
              <a:gd name="connsiteX5" fmla="*/ 220133 w 2544233"/>
              <a:gd name="connsiteY5" fmla="*/ 3725334 h 3810000"/>
              <a:gd name="connsiteX6" fmla="*/ 215900 w 2544233"/>
              <a:gd name="connsiteY6" fmla="*/ 59267 h 3810000"/>
              <a:gd name="connsiteX7" fmla="*/ 2353733 w 2544233"/>
              <a:gd name="connsiteY7" fmla="*/ 93134 h 3810000"/>
              <a:gd name="connsiteX8" fmla="*/ 2341033 w 2544233"/>
              <a:gd name="connsiteY8" fmla="*/ 3780367 h 3810000"/>
              <a:gd name="connsiteX9" fmla="*/ 2379133 w 2544233"/>
              <a:gd name="connsiteY9" fmla="*/ 3810000 h 3810000"/>
              <a:gd name="connsiteX10" fmla="*/ 2497666 w 2544233"/>
              <a:gd name="connsiteY10" fmla="*/ 3797300 h 3810000"/>
              <a:gd name="connsiteX11" fmla="*/ 2544233 w 2544233"/>
              <a:gd name="connsiteY11" fmla="*/ 3716867 h 3810000"/>
              <a:gd name="connsiteX12" fmla="*/ 2540000 w 2544233"/>
              <a:gd name="connsiteY12" fmla="*/ 59267 h 3810000"/>
              <a:gd name="connsiteX13" fmla="*/ 2468033 w 2544233"/>
              <a:gd name="connsiteY13" fmla="*/ 8467 h 3810000"/>
              <a:gd name="connsiteX14" fmla="*/ 50800 w 2544233"/>
              <a:gd name="connsiteY14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4233" h="3810000">
                <a:moveTo>
                  <a:pt x="50800" y="0"/>
                </a:moveTo>
                <a:lnTo>
                  <a:pt x="16933" y="50800"/>
                </a:lnTo>
                <a:cubicBezTo>
                  <a:pt x="11289" y="1279878"/>
                  <a:pt x="5644" y="2508956"/>
                  <a:pt x="0" y="3738034"/>
                </a:cubicBezTo>
                <a:lnTo>
                  <a:pt x="50800" y="3793067"/>
                </a:lnTo>
                <a:lnTo>
                  <a:pt x="190500" y="3784600"/>
                </a:lnTo>
                <a:lnTo>
                  <a:pt x="220133" y="3725334"/>
                </a:lnTo>
                <a:lnTo>
                  <a:pt x="215900" y="59267"/>
                </a:lnTo>
                <a:lnTo>
                  <a:pt x="2353733" y="93134"/>
                </a:lnTo>
                <a:cubicBezTo>
                  <a:pt x="2349500" y="1322212"/>
                  <a:pt x="2345266" y="2551289"/>
                  <a:pt x="2341033" y="3780367"/>
                </a:cubicBezTo>
                <a:lnTo>
                  <a:pt x="2379133" y="3810000"/>
                </a:lnTo>
                <a:lnTo>
                  <a:pt x="2497666" y="3797300"/>
                </a:lnTo>
                <a:lnTo>
                  <a:pt x="2544233" y="3716867"/>
                </a:lnTo>
                <a:lnTo>
                  <a:pt x="2540000" y="59267"/>
                </a:lnTo>
                <a:lnTo>
                  <a:pt x="2468033" y="8467"/>
                </a:lnTo>
                <a:lnTo>
                  <a:pt x="5080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5446284" y="3585232"/>
            <a:ext cx="1873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Warp #4, Instruction #1</a:t>
            </a:r>
            <a:endParaRPr lang="sv-SE" sz="1200" b="1" dirty="0"/>
          </a:p>
        </p:txBody>
      </p:sp>
      <p:sp>
        <p:nvSpPr>
          <p:cNvPr id="27" name="Freeform 26"/>
          <p:cNvSpPr/>
          <p:nvPr/>
        </p:nvSpPr>
        <p:spPr bwMode="auto">
          <a:xfrm>
            <a:off x="6506633" y="1921933"/>
            <a:ext cx="2544233" cy="3810000"/>
          </a:xfrm>
          <a:custGeom>
            <a:avLst/>
            <a:gdLst>
              <a:gd name="connsiteX0" fmla="*/ 50800 w 2544233"/>
              <a:gd name="connsiteY0" fmla="*/ 0 h 3810000"/>
              <a:gd name="connsiteX1" fmla="*/ 16933 w 2544233"/>
              <a:gd name="connsiteY1" fmla="*/ 50800 h 3810000"/>
              <a:gd name="connsiteX2" fmla="*/ 0 w 2544233"/>
              <a:gd name="connsiteY2" fmla="*/ 3738034 h 3810000"/>
              <a:gd name="connsiteX3" fmla="*/ 50800 w 2544233"/>
              <a:gd name="connsiteY3" fmla="*/ 3793067 h 3810000"/>
              <a:gd name="connsiteX4" fmla="*/ 190500 w 2544233"/>
              <a:gd name="connsiteY4" fmla="*/ 3784600 h 3810000"/>
              <a:gd name="connsiteX5" fmla="*/ 220133 w 2544233"/>
              <a:gd name="connsiteY5" fmla="*/ 3725334 h 3810000"/>
              <a:gd name="connsiteX6" fmla="*/ 215900 w 2544233"/>
              <a:gd name="connsiteY6" fmla="*/ 59267 h 3810000"/>
              <a:gd name="connsiteX7" fmla="*/ 2353733 w 2544233"/>
              <a:gd name="connsiteY7" fmla="*/ 93134 h 3810000"/>
              <a:gd name="connsiteX8" fmla="*/ 2341033 w 2544233"/>
              <a:gd name="connsiteY8" fmla="*/ 3780367 h 3810000"/>
              <a:gd name="connsiteX9" fmla="*/ 2379133 w 2544233"/>
              <a:gd name="connsiteY9" fmla="*/ 3810000 h 3810000"/>
              <a:gd name="connsiteX10" fmla="*/ 2497666 w 2544233"/>
              <a:gd name="connsiteY10" fmla="*/ 3797300 h 3810000"/>
              <a:gd name="connsiteX11" fmla="*/ 2544233 w 2544233"/>
              <a:gd name="connsiteY11" fmla="*/ 3716867 h 3810000"/>
              <a:gd name="connsiteX12" fmla="*/ 2540000 w 2544233"/>
              <a:gd name="connsiteY12" fmla="*/ 59267 h 3810000"/>
              <a:gd name="connsiteX13" fmla="*/ 2468033 w 2544233"/>
              <a:gd name="connsiteY13" fmla="*/ 8467 h 3810000"/>
              <a:gd name="connsiteX14" fmla="*/ 50800 w 2544233"/>
              <a:gd name="connsiteY14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4233" h="3810000">
                <a:moveTo>
                  <a:pt x="50800" y="0"/>
                </a:moveTo>
                <a:lnTo>
                  <a:pt x="16933" y="50800"/>
                </a:lnTo>
                <a:cubicBezTo>
                  <a:pt x="11289" y="1279878"/>
                  <a:pt x="5644" y="2508956"/>
                  <a:pt x="0" y="3738034"/>
                </a:cubicBezTo>
                <a:lnTo>
                  <a:pt x="50800" y="3793067"/>
                </a:lnTo>
                <a:lnTo>
                  <a:pt x="190500" y="3784600"/>
                </a:lnTo>
                <a:lnTo>
                  <a:pt x="220133" y="3725334"/>
                </a:lnTo>
                <a:lnTo>
                  <a:pt x="215900" y="59267"/>
                </a:lnTo>
                <a:lnTo>
                  <a:pt x="2353733" y="93134"/>
                </a:lnTo>
                <a:cubicBezTo>
                  <a:pt x="2349500" y="1322212"/>
                  <a:pt x="2345266" y="2551289"/>
                  <a:pt x="2341033" y="3780367"/>
                </a:cubicBezTo>
                <a:lnTo>
                  <a:pt x="2379133" y="3810000"/>
                </a:lnTo>
                <a:lnTo>
                  <a:pt x="2497666" y="3797300"/>
                </a:lnTo>
                <a:lnTo>
                  <a:pt x="2544233" y="3716867"/>
                </a:lnTo>
                <a:lnTo>
                  <a:pt x="2540000" y="59267"/>
                </a:lnTo>
                <a:lnTo>
                  <a:pt x="2468033" y="8467"/>
                </a:lnTo>
                <a:lnTo>
                  <a:pt x="5080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5660817" y="3597466"/>
            <a:ext cx="1873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Warp #4, Instruction #2</a:t>
            </a:r>
            <a:endParaRPr lang="sv-SE" sz="1200" b="1" dirty="0"/>
          </a:p>
        </p:txBody>
      </p:sp>
    </p:spTree>
    <p:extLst>
      <p:ext uri="{BB962C8B-B14F-4D97-AF65-F5344CB8AC3E}">
        <p14:creationId xmlns:p14="http://schemas.microsoft.com/office/powerpoint/2010/main" val="196765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6" grpId="0" animBg="1"/>
      <p:bldP spid="17" grpId="0" animBg="1"/>
      <p:bldP spid="21" grpId="0" animBg="1"/>
      <p:bldP spid="26" grpId="0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care about GPU hardware?</a:t>
            </a:r>
            <a:endParaRPr lang="sv-S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Really, why? Aren’t OpenGL and DX there so we don’t have to care?  </a:t>
            </a:r>
          </a:p>
          <a:p>
            <a:pPr lvl="1"/>
            <a:r>
              <a:rPr lang="en-US" sz="2000" dirty="0" smtClean="0"/>
              <a:t>Graphics applications are never “fast enough”</a:t>
            </a:r>
          </a:p>
          <a:p>
            <a:pPr lvl="2"/>
            <a:r>
              <a:rPr lang="en-US" sz="2000" dirty="0" smtClean="0"/>
              <a:t>Unlike, say, the rendering of a web page. </a:t>
            </a:r>
          </a:p>
          <a:p>
            <a:pPr lvl="2"/>
            <a:r>
              <a:rPr lang="en-US" sz="2000" dirty="0" smtClean="0"/>
              <a:t>If you can do something twice as fast, you can make something else look better. </a:t>
            </a:r>
          </a:p>
          <a:p>
            <a:pPr lvl="1"/>
            <a:r>
              <a:rPr lang="en-US" sz="2000" dirty="0" smtClean="0"/>
              <a:t>Knowing a little about how the HW works can lead to </a:t>
            </a:r>
            <a:r>
              <a:rPr lang="en-US" sz="2000" i="1" dirty="0" smtClean="0"/>
              <a:t>very</a:t>
            </a:r>
            <a:r>
              <a:rPr lang="en-US" sz="2000" dirty="0" smtClean="0"/>
              <a:t> much faster programs. </a:t>
            </a:r>
          </a:p>
          <a:p>
            <a:pPr lvl="2"/>
            <a:r>
              <a:rPr lang="en-US" sz="2000" dirty="0" smtClean="0"/>
              <a:t>Unlike on a CPU, it is easy to write very slow code.</a:t>
            </a:r>
          </a:p>
          <a:p>
            <a:pPr lvl="1"/>
            <a:r>
              <a:rPr lang="en-US" sz="2000" dirty="0" smtClean="0"/>
              <a:t>Conventional wisdom does not apply</a:t>
            </a:r>
          </a:p>
          <a:p>
            <a:pPr lvl="2"/>
            <a:r>
              <a:rPr lang="en-US" sz="2000" dirty="0" smtClean="0"/>
              <a:t>As we will see, the GPU is a very different kind of beast.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86869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734" y="711640"/>
            <a:ext cx="1710266" cy="596591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7493093" y="1708216"/>
            <a:ext cx="449753" cy="397651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 divergence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6514253" cy="1481667"/>
          </a:xfrm>
        </p:spPr>
        <p:txBody>
          <a:bodyPr/>
          <a:lstStyle/>
          <a:p>
            <a:r>
              <a:rPr lang="en-US" dirty="0" smtClean="0"/>
              <a:t>32 threads in a </a:t>
            </a:r>
            <a:r>
              <a:rPr lang="en-US" i="1" dirty="0" smtClean="0"/>
              <a:t>warp</a:t>
            </a:r>
            <a:r>
              <a:rPr lang="en-US" dirty="0" smtClean="0"/>
              <a:t> are run simultaneously.</a:t>
            </a:r>
          </a:p>
          <a:p>
            <a:r>
              <a:rPr lang="en-US" dirty="0" smtClean="0"/>
              <a:t>So, if we have divergence within a warp, both paths must be taken</a:t>
            </a:r>
          </a:p>
          <a:p>
            <a:pPr lvl="1"/>
            <a:r>
              <a:rPr lang="en-US" dirty="0" smtClean="0"/>
              <a:t>Threads that don’t fulfill the condition are masked out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 rot="60000">
            <a:off x="795669" y="4296174"/>
            <a:ext cx="2105067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if(something)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a = 0.0f; 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 {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a = 1.0f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sv-S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33481" y="4591576"/>
            <a:ext cx="1356528" cy="336620"/>
          </a:xfrm>
          <a:prstGeom prst="rect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478763" y="1708220"/>
            <a:ext cx="464083" cy="3969609"/>
            <a:chOff x="7478763" y="1708220"/>
            <a:chExt cx="464083" cy="3969609"/>
          </a:xfrm>
        </p:grpSpPr>
        <p:sp>
          <p:nvSpPr>
            <p:cNvPr id="9" name="Rectangle 8"/>
            <p:cNvSpPr/>
            <p:nvPr/>
          </p:nvSpPr>
          <p:spPr bwMode="auto">
            <a:xfrm>
              <a:off x="7486022" y="1708220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493093" y="2223979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485091" y="2453360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482113" y="2959070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478763" y="3463162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478763" y="3700320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483787" y="3957575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478763" y="4450766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478763" y="4727918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478763" y="5461790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706156" y="5209544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714157" y="4957298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99827" y="4450766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714157" y="3963357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714157" y="3216800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7721782" y="3465265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707086" y="2710024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721782" y="1959884"/>
              <a:ext cx="221064" cy="216039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Rectangle 29"/>
          <p:cNvSpPr/>
          <p:nvPr/>
        </p:nvSpPr>
        <p:spPr bwMode="auto">
          <a:xfrm>
            <a:off x="1033481" y="5401027"/>
            <a:ext cx="1356528" cy="336620"/>
          </a:xfrm>
          <a:prstGeom prst="rect">
            <a:avLst/>
          </a:prstGeom>
          <a:noFill/>
          <a:ln w="508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469466" y="1710838"/>
            <a:ext cx="487710" cy="3951990"/>
            <a:chOff x="7469466" y="1710838"/>
            <a:chExt cx="487710" cy="395199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714157" y="1710838"/>
              <a:ext cx="221064" cy="216039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493093" y="1963467"/>
              <a:ext cx="221064" cy="216039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7736112" y="2215581"/>
              <a:ext cx="221064" cy="216039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728853" y="2453359"/>
              <a:ext cx="221064" cy="216039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478763" y="2707002"/>
              <a:ext cx="221064" cy="216039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707086" y="2961267"/>
              <a:ext cx="221064" cy="216039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496434" y="3206116"/>
              <a:ext cx="221064" cy="216039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712016" y="3711854"/>
              <a:ext cx="221064" cy="216039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489363" y="4209075"/>
              <a:ext cx="221064" cy="216039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7714157" y="4212823"/>
              <a:ext cx="221064" cy="216039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714157" y="4699758"/>
              <a:ext cx="221064" cy="216039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7478763" y="4975502"/>
              <a:ext cx="221064" cy="216039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7469466" y="5213674"/>
              <a:ext cx="221064" cy="216039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710627" y="5446789"/>
              <a:ext cx="221064" cy="216039"/>
            </a:xfrm>
            <a:prstGeom prst="rect">
              <a:avLst/>
            </a:prstGeom>
            <a:solidFill>
              <a:srgbClr val="00B050">
                <a:alpha val="70000"/>
              </a:srgb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Rectangle 46"/>
          <p:cNvSpPr/>
          <p:nvPr/>
        </p:nvSpPr>
        <p:spPr bwMode="auto">
          <a:xfrm>
            <a:off x="7949917" y="1708216"/>
            <a:ext cx="1234276" cy="397651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027556" y="1595040"/>
            <a:ext cx="2422800" cy="2660400"/>
          </a:xfrm>
          <a:prstGeom prst="rect">
            <a:avLst/>
          </a:prstGeom>
          <a:gradFill rotWithShape="1">
            <a:gsLst>
              <a:gs pos="0">
                <a:srgbClr val="727CA3">
                  <a:tint val="45000"/>
                  <a:satMod val="200000"/>
                </a:srgbClr>
              </a:gs>
              <a:gs pos="30000">
                <a:srgbClr val="727CA3">
                  <a:tint val="61000"/>
                  <a:satMod val="200000"/>
                </a:srgbClr>
              </a:gs>
              <a:gs pos="45000">
                <a:srgbClr val="727CA3">
                  <a:tint val="66000"/>
                  <a:satMod val="200000"/>
                </a:srgbClr>
              </a:gs>
              <a:gs pos="55000">
                <a:srgbClr val="727CA3">
                  <a:tint val="66000"/>
                  <a:satMod val="200000"/>
                </a:srgbClr>
              </a:gs>
              <a:gs pos="73000">
                <a:srgbClr val="727CA3">
                  <a:tint val="61000"/>
                  <a:satMod val="200000"/>
                </a:srgbClr>
              </a:gs>
              <a:gs pos="100000">
                <a:srgbClr val="727CA3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727CA3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GPU Core</a:t>
            </a:r>
            <a:endParaRPr kumimoji="0" lang="en-AU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2159126" y="2295321"/>
            <a:ext cx="2100847" cy="1680677"/>
          </a:xfrm>
          <a:prstGeom prst="rect">
            <a:avLst/>
          </a:prstGeom>
          <a:solidFill>
            <a:srgbClr val="FADA7A"/>
          </a:solidFill>
          <a:ln w="19050" cap="flat" cmpd="sng" algn="ctr">
            <a:solidFill>
              <a:srgbClr val="FADA7A">
                <a:shade val="50000"/>
              </a:srgbClr>
            </a:solidFill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Memory Hierarchy</a:t>
            </a:r>
            <a:endParaRPr lang="sv-SE" dirty="0"/>
          </a:p>
        </p:txBody>
      </p:sp>
      <p:grpSp>
        <p:nvGrpSpPr>
          <p:cNvPr id="8" name="Group 7"/>
          <p:cNvGrpSpPr/>
          <p:nvPr/>
        </p:nvGrpSpPr>
        <p:grpSpPr>
          <a:xfrm>
            <a:off x="5037202" y="1595040"/>
            <a:ext cx="2421396" cy="2661072"/>
            <a:chOff x="6836000" y="1447800"/>
            <a:chExt cx="1317400" cy="1447800"/>
          </a:xfrm>
        </p:grpSpPr>
        <p:sp>
          <p:nvSpPr>
            <p:cNvPr id="9" name="Rectangle 8"/>
            <p:cNvSpPr/>
            <p:nvPr/>
          </p:nvSpPr>
          <p:spPr>
            <a:xfrm>
              <a:off x="6836000" y="1447800"/>
              <a:ext cx="1317400" cy="1447800"/>
            </a:xfrm>
            <a:prstGeom prst="rect">
              <a:avLst/>
            </a:prstGeom>
            <a:gradFill rotWithShape="1">
              <a:gsLst>
                <a:gs pos="0">
                  <a:srgbClr val="727CA3">
                    <a:tint val="45000"/>
                    <a:satMod val="200000"/>
                  </a:srgbClr>
                </a:gs>
                <a:gs pos="30000">
                  <a:srgbClr val="727CA3">
                    <a:tint val="61000"/>
                    <a:satMod val="200000"/>
                  </a:srgbClr>
                </a:gs>
                <a:gs pos="45000">
                  <a:srgbClr val="727CA3">
                    <a:tint val="66000"/>
                    <a:satMod val="200000"/>
                  </a:srgbClr>
                </a:gs>
                <a:gs pos="55000">
                  <a:srgbClr val="727CA3">
                    <a:tint val="66000"/>
                    <a:satMod val="200000"/>
                  </a:srgbClr>
                </a:gs>
                <a:gs pos="73000">
                  <a:srgbClr val="727CA3">
                    <a:tint val="61000"/>
                    <a:satMod val="200000"/>
                  </a:srgbClr>
                </a:gs>
                <a:gs pos="100000">
                  <a:srgbClr val="727CA3">
                    <a:tint val="45000"/>
                    <a:satMod val="200000"/>
                  </a:srgbClr>
                </a:gs>
              </a:gsLst>
              <a:lin ang="950000" scaled="1"/>
            </a:gradFill>
            <a:ln w="9525" cap="flat" cmpd="sng" algn="ctr">
              <a:solidFill>
                <a:srgbClr val="727CA3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CPU Core</a:t>
              </a:r>
              <a:endParaRPr kumimoji="0" lang="en-A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925436" y="1828800"/>
              <a:ext cx="1143000" cy="914400"/>
              <a:chOff x="6696836" y="1905000"/>
              <a:chExt cx="1143000" cy="9144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6836" y="1905000"/>
                <a:ext cx="1143000" cy="914400"/>
              </a:xfrm>
              <a:prstGeom prst="rect">
                <a:avLst/>
              </a:prstGeom>
              <a:solidFill>
                <a:srgbClr val="FADA7A"/>
              </a:solidFill>
              <a:ln w="19050" cap="flat" cmpd="sng" algn="ctr">
                <a:solidFill>
                  <a:srgbClr val="FADA7A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t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773034" y="2198548"/>
                <a:ext cx="457200" cy="175062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ALU</a:t>
                </a: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99458" y="2198764"/>
                <a:ext cx="457200" cy="525679"/>
              </a:xfrm>
              <a:prstGeom prst="rect">
                <a:avLst/>
              </a:prstGeom>
              <a:solidFill>
                <a:srgbClr val="727CA3"/>
              </a:solidFill>
              <a:ln w="19050" cap="flat" cmpd="sng" algn="ctr">
                <a:solidFill>
                  <a:srgbClr val="727CA3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$L2/L3</a:t>
                </a: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773035" y="1963797"/>
                <a:ext cx="990599" cy="202102"/>
              </a:xfrm>
              <a:prstGeom prst="rect">
                <a:avLst/>
              </a:prstGeom>
              <a:solidFill>
                <a:srgbClr val="FF6600"/>
              </a:solidFill>
              <a:ln w="19050" cap="flat" cmpd="sng" algn="ctr">
                <a:solidFill>
                  <a:srgbClr val="CC6600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Instr. Logic</a:t>
                </a: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773034" y="2587486"/>
                <a:ext cx="464405" cy="13695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 cap="flat" cmpd="sng" algn="ctr">
                <a:solidFill>
                  <a:schemeClr val="accent1">
                    <a:lumMod val="50000"/>
                  </a:scheme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$L1</a:t>
                </a: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6773034" y="2400718"/>
                <a:ext cx="457200" cy="151939"/>
              </a:xfrm>
              <a:prstGeom prst="rect">
                <a:avLst/>
              </a:prstGeom>
              <a:solidFill>
                <a:srgbClr val="7030A0"/>
              </a:solidFill>
              <a:ln w="19050" cap="flat" cmpd="sng" algn="ctr">
                <a:solidFill>
                  <a:schemeClr val="accent6">
                    <a:lumMod val="75000"/>
                  </a:scheme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Regs</a:t>
                </a:r>
                <a:r>
                  <a:rPr kumimoji="0" lang="en-AU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rPr>
                  <a:t>.</a:t>
                </a:r>
                <a:endParaRPr kumimoji="0" lang="en-AU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Rounded Rectangle 19"/>
          <p:cNvSpPr/>
          <p:nvPr/>
        </p:nvSpPr>
        <p:spPr bwMode="auto">
          <a:xfrm>
            <a:off x="5032124" y="4845560"/>
            <a:ext cx="2426471" cy="95807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DRAM</a:t>
            </a:r>
            <a:endParaRPr kumimoji="0" lang="sv-S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Up-Down Arrow 20"/>
          <p:cNvSpPr/>
          <p:nvPr/>
        </p:nvSpPr>
        <p:spPr bwMode="auto">
          <a:xfrm>
            <a:off x="6093238" y="4256112"/>
            <a:ext cx="317534" cy="587777"/>
          </a:xfrm>
          <a:prstGeom prst="up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2252478" y="2403392"/>
            <a:ext cx="1217422" cy="463101"/>
            <a:chOff x="3751954" y="2210782"/>
            <a:chExt cx="1217422" cy="463101"/>
          </a:xfrm>
        </p:grpSpPr>
        <p:grpSp>
          <p:nvGrpSpPr>
            <p:cNvPr id="174" name="Group 173"/>
            <p:cNvGrpSpPr/>
            <p:nvPr/>
          </p:nvGrpSpPr>
          <p:grpSpPr>
            <a:xfrm>
              <a:off x="3751954" y="2216683"/>
              <a:ext cx="1217422" cy="457200"/>
              <a:chOff x="3751954" y="2216683"/>
              <a:chExt cx="1217422" cy="457200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3751954" y="22166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904354" y="22166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056754" y="22166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751954" y="23690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904354" y="23690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056754" y="23690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209154" y="22166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209154" y="23690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361554" y="22166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4361554" y="23690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4513954" y="22166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513954" y="23690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3751954" y="25214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3904354" y="25214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056754" y="25214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209154" y="25214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361554" y="25214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513954" y="25214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66354" y="22166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666354" y="23690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4666354" y="25214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816976" y="22166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816976" y="23690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4816976" y="25214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sp>
          <p:nvSpPr>
            <p:cNvPr id="173" name="TextBox 172"/>
            <p:cNvSpPr txBox="1"/>
            <p:nvPr/>
          </p:nvSpPr>
          <p:spPr>
            <a:xfrm>
              <a:off x="3920665" y="2210782"/>
              <a:ext cx="877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kern="0" dirty="0" smtClean="0">
                  <a:solidFill>
                    <a:prstClr val="white"/>
                  </a:solidFill>
                  <a:latin typeface="Gill Sans MT"/>
                </a:rPr>
                <a:t>ALUs</a:t>
              </a:r>
              <a:endParaRPr lang="sv-SE" dirty="0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2252478" y="3415773"/>
            <a:ext cx="1217422" cy="463101"/>
            <a:chOff x="3751954" y="2210782"/>
            <a:chExt cx="1217422" cy="463101"/>
          </a:xfrm>
        </p:grpSpPr>
        <p:grpSp>
          <p:nvGrpSpPr>
            <p:cNvPr id="177" name="Group 176"/>
            <p:cNvGrpSpPr/>
            <p:nvPr/>
          </p:nvGrpSpPr>
          <p:grpSpPr>
            <a:xfrm>
              <a:off x="3751954" y="2216683"/>
              <a:ext cx="1217422" cy="457200"/>
              <a:chOff x="3751954" y="2216683"/>
              <a:chExt cx="1217422" cy="457200"/>
            </a:xfrm>
          </p:grpSpPr>
          <p:sp>
            <p:nvSpPr>
              <p:cNvPr id="179" name="Rectangle 178"/>
              <p:cNvSpPr/>
              <p:nvPr/>
            </p:nvSpPr>
            <p:spPr>
              <a:xfrm>
                <a:off x="3751954" y="22166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904354" y="22166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4056754" y="22166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3751954" y="23690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904354" y="23690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056754" y="23690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4209154" y="22166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4209154" y="23690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4361554" y="22166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4361554" y="23690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4513954" y="22166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4513954" y="23690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3751954" y="25214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904354" y="25214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4056754" y="25214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4209154" y="25214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4361554" y="25214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4513954" y="25214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4666354" y="22166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4666354" y="23690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4666354" y="25214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4816976" y="22166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4816976" y="23690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4816976" y="2521483"/>
                <a:ext cx="152400" cy="152400"/>
              </a:xfrm>
              <a:prstGeom prst="rect">
                <a:avLst/>
              </a:prstGeom>
              <a:solidFill>
                <a:srgbClr val="D2DA7A"/>
              </a:solidFill>
              <a:ln w="19050" cap="flat" cmpd="sng" algn="ctr">
                <a:solidFill>
                  <a:srgbClr val="D2DA7A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sp>
          <p:nvSpPr>
            <p:cNvPr id="178" name="TextBox 177"/>
            <p:cNvSpPr txBox="1"/>
            <p:nvPr/>
          </p:nvSpPr>
          <p:spPr>
            <a:xfrm>
              <a:off x="3920665" y="2210782"/>
              <a:ext cx="877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kern="0" dirty="0" smtClean="0">
                  <a:solidFill>
                    <a:prstClr val="white"/>
                  </a:solidFill>
                  <a:latin typeface="Gill Sans MT"/>
                </a:rPr>
                <a:t>ALUs</a:t>
              </a:r>
              <a:endParaRPr lang="sv-SE" dirty="0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3576372" y="3364232"/>
            <a:ext cx="545731" cy="513206"/>
          </a:xfrm>
          <a:prstGeom prst="rect">
            <a:avLst/>
          </a:prstGeom>
          <a:solidFill>
            <a:srgbClr val="727CA3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$L2</a:t>
            </a: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2258663" y="2907466"/>
            <a:ext cx="1211237" cy="456766"/>
          </a:xfrm>
          <a:prstGeom prst="rect">
            <a:avLst/>
          </a:prstGeom>
          <a:solidFill>
            <a:srgbClr val="7030A0"/>
          </a:solidFill>
          <a:ln w="1905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Registers</a:t>
            </a: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3576373" y="2403392"/>
            <a:ext cx="568446" cy="371466"/>
          </a:xfrm>
          <a:prstGeom prst="rect">
            <a:avLst/>
          </a:prstGeom>
          <a:solidFill>
            <a:srgbClr val="FF6600"/>
          </a:solidFill>
          <a:ln w="19050" cap="flat" cmpd="sng" algn="ctr">
            <a:solidFill>
              <a:srgbClr val="CC6600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Instr. Logic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3576372" y="2846884"/>
            <a:ext cx="545731" cy="4712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$L1*</a:t>
            </a:r>
            <a:endParaRPr kumimoji="0" lang="en-AU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1" name="Rounded Rectangle 210"/>
          <p:cNvSpPr/>
          <p:nvPr/>
        </p:nvSpPr>
        <p:spPr bwMode="auto">
          <a:xfrm>
            <a:off x="2027556" y="4845560"/>
            <a:ext cx="2426471" cy="95807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DRAM</a:t>
            </a:r>
            <a:endParaRPr kumimoji="0" lang="sv-S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2" name="Up-Down Arrow 211"/>
          <p:cNvSpPr/>
          <p:nvPr/>
        </p:nvSpPr>
        <p:spPr bwMode="auto">
          <a:xfrm>
            <a:off x="2792108" y="4256112"/>
            <a:ext cx="910658" cy="587777"/>
          </a:xfrm>
          <a:prstGeom prst="upDownArrow">
            <a:avLst>
              <a:gd name="adj1" fmla="val 64291"/>
              <a:gd name="adj2" fmla="val 2166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hiding</a:t>
            </a:r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3231944" y="2879234"/>
            <a:ext cx="297068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&lt;…;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 =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&lt;fetch data&gt;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b =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compute(a)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sv-S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0" y="4455647"/>
            <a:ext cx="9275969" cy="2218203"/>
            <a:chOff x="0" y="4455647"/>
            <a:chExt cx="9275969" cy="2218203"/>
          </a:xfrm>
        </p:grpSpPr>
        <p:sp>
          <p:nvSpPr>
            <p:cNvPr id="44" name="Rectangle 43"/>
            <p:cNvSpPr/>
            <p:nvPr/>
          </p:nvSpPr>
          <p:spPr bwMode="auto">
            <a:xfrm>
              <a:off x="0" y="4455647"/>
              <a:ext cx="9144000" cy="2218203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143000" y="5003584"/>
              <a:ext cx="8132969" cy="1282694"/>
              <a:chOff x="0" y="4676674"/>
              <a:chExt cx="11432817" cy="1803131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0" y="4678278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258277" y="4984682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516554" y="5291086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774831" y="5597490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1033108" y="5903894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1291385" y="6210298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212208" y="4676674"/>
                <a:ext cx="883117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145858" y="4676674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293045" y="4983078"/>
                <a:ext cx="883117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4226695" y="4983078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4373882" y="5289482"/>
                <a:ext cx="883117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307532" y="5289482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454719" y="5595886"/>
                <a:ext cx="883117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6388369" y="5595886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6535556" y="5902290"/>
                <a:ext cx="883117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7469206" y="5902290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7616393" y="6208694"/>
                <a:ext cx="883117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8550043" y="6208694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8747763" y="4711967"/>
                <a:ext cx="883117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9630880" y="5018371"/>
                <a:ext cx="883117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10549701" y="5342423"/>
                <a:ext cx="883116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96221" y="4960943"/>
              <a:ext cx="733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Warp#1</a:t>
              </a:r>
              <a:endParaRPr lang="sv-SE" sz="1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7356" y="5178910"/>
              <a:ext cx="733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Warp#2</a:t>
              </a:r>
              <a:endParaRPr lang="sv-SE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8491" y="5396877"/>
              <a:ext cx="733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Warp#3</a:t>
              </a:r>
              <a:endParaRPr lang="sv-SE" sz="12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99626" y="5614844"/>
              <a:ext cx="733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Warp#4</a:t>
              </a:r>
              <a:endParaRPr lang="sv-SE" sz="12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0761" y="5832811"/>
              <a:ext cx="733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Warp#5</a:t>
              </a:r>
              <a:endParaRPr lang="sv-SE" sz="12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1896" y="6050778"/>
              <a:ext cx="733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Warp#6</a:t>
              </a:r>
              <a:endParaRPr lang="sv-SE" sz="1200" b="1" dirty="0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0" y="4455647"/>
              <a:ext cx="9144000" cy="231512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GPU</a:t>
              </a:r>
              <a:endPara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0" y="1350170"/>
            <a:ext cx="9144000" cy="1311097"/>
            <a:chOff x="0" y="1350170"/>
            <a:chExt cx="9144000" cy="1311097"/>
          </a:xfrm>
        </p:grpSpPr>
        <p:sp>
          <p:nvSpPr>
            <p:cNvPr id="46" name="Rectangle 45"/>
            <p:cNvSpPr/>
            <p:nvPr/>
          </p:nvSpPr>
          <p:spPr bwMode="auto">
            <a:xfrm>
              <a:off x="0" y="1350170"/>
              <a:ext cx="9144000" cy="131109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0" y="1350170"/>
              <a:ext cx="9144000" cy="231512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chemeClr val="bg1"/>
                  </a:solidFill>
                </a:rPr>
                <a:t>C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PU</a:t>
              </a:r>
              <a:endPara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143000" y="2006247"/>
              <a:ext cx="1537752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716700" y="2008070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380870" y="2006226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635352" y="2006302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299522" y="2004458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4554004" y="2004534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5218174" y="2002690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72656" y="2002766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136826" y="2000922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391308" y="2000998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055478" y="1999154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09960" y="1999230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974130" y="1997386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8228612" y="1997462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8892782" y="1995618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77087" y="2382119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cache hit</a:t>
              </a:r>
              <a:endParaRPr lang="sv-SE" sz="1050" dirty="0"/>
            </a:p>
          </p:txBody>
        </p:sp>
        <p:cxnSp>
          <p:nvCxnSpPr>
            <p:cNvPr id="67" name="Elbow Connector 66"/>
            <p:cNvCxnSpPr>
              <a:stCxn id="65" idx="0"/>
              <a:endCxn id="51" idx="2"/>
            </p:cNvCxnSpPr>
            <p:nvPr/>
          </p:nvCxnSpPr>
          <p:spPr bwMode="auto">
            <a:xfrm rot="16200000" flipV="1">
              <a:off x="4478757" y="1209326"/>
              <a:ext cx="184174" cy="2161411"/>
            </a:xfrm>
            <a:prstGeom prst="bentConnector3">
              <a:avLst>
                <a:gd name="adj1" fmla="val 2931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Elbow Connector 68"/>
            <p:cNvCxnSpPr>
              <a:endCxn id="54" idx="2"/>
            </p:cNvCxnSpPr>
            <p:nvPr/>
          </p:nvCxnSpPr>
          <p:spPr bwMode="auto">
            <a:xfrm rot="10800000">
              <a:off x="4408790" y="2196178"/>
              <a:ext cx="1242760" cy="15500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Elbow Connector 71"/>
            <p:cNvCxnSpPr>
              <a:endCxn id="56" idx="2"/>
            </p:cNvCxnSpPr>
            <p:nvPr/>
          </p:nvCxnSpPr>
          <p:spPr bwMode="auto">
            <a:xfrm rot="10800000">
              <a:off x="5327442" y="2194410"/>
              <a:ext cx="328492" cy="184175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Elbow Connector 74"/>
            <p:cNvCxnSpPr>
              <a:stCxn id="65" idx="0"/>
              <a:endCxn id="58" idx="2"/>
            </p:cNvCxnSpPr>
            <p:nvPr/>
          </p:nvCxnSpPr>
          <p:spPr bwMode="auto">
            <a:xfrm rot="5400000" flipH="1" flipV="1">
              <a:off x="5854082" y="1990108"/>
              <a:ext cx="189478" cy="59454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Elbow Connector 77"/>
            <p:cNvCxnSpPr>
              <a:stCxn id="65" idx="0"/>
              <a:endCxn id="60" idx="2"/>
            </p:cNvCxnSpPr>
            <p:nvPr/>
          </p:nvCxnSpPr>
          <p:spPr bwMode="auto">
            <a:xfrm rot="5400000" flipH="1" flipV="1">
              <a:off x="6312524" y="1529898"/>
              <a:ext cx="191246" cy="1513197"/>
            </a:xfrm>
            <a:prstGeom prst="bentConnector3">
              <a:avLst>
                <a:gd name="adj1" fmla="val 3671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Elbow Connector 80"/>
            <p:cNvCxnSpPr>
              <a:stCxn id="65" idx="0"/>
              <a:endCxn id="62" idx="2"/>
            </p:cNvCxnSpPr>
            <p:nvPr/>
          </p:nvCxnSpPr>
          <p:spPr bwMode="auto">
            <a:xfrm rot="5400000" flipH="1" flipV="1">
              <a:off x="6770966" y="1069688"/>
              <a:ext cx="193014" cy="2431849"/>
            </a:xfrm>
            <a:prstGeom prst="bentConnector3">
              <a:avLst>
                <a:gd name="adj1" fmla="val 2697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Elbow Connector 83"/>
            <p:cNvCxnSpPr>
              <a:stCxn id="65" idx="0"/>
              <a:endCxn id="64" idx="2"/>
            </p:cNvCxnSpPr>
            <p:nvPr/>
          </p:nvCxnSpPr>
          <p:spPr bwMode="auto">
            <a:xfrm rot="5400000" flipH="1" flipV="1">
              <a:off x="7229408" y="609478"/>
              <a:ext cx="194782" cy="3350501"/>
            </a:xfrm>
            <a:prstGeom prst="bentConnector3">
              <a:avLst>
                <a:gd name="adj1" fmla="val 1087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6353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0" y="4455647"/>
            <a:ext cx="9144000" cy="2218203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hiding</a:t>
            </a:r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3231944" y="2879234"/>
            <a:ext cx="297068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&lt;…;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 =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&lt;fetch data&gt;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b =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compute(a)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sv-S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43000" y="5003582"/>
            <a:ext cx="7734835" cy="1295653"/>
            <a:chOff x="0" y="4676674"/>
            <a:chExt cx="10873145" cy="1821349"/>
          </a:xfrm>
        </p:grpSpPr>
        <p:sp>
          <p:nvSpPr>
            <p:cNvPr id="5" name="Rectangle 4"/>
            <p:cNvSpPr/>
            <p:nvPr/>
          </p:nvSpPr>
          <p:spPr bwMode="auto">
            <a:xfrm>
              <a:off x="0" y="4678278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58277" y="4984682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16554" y="5291086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74831" y="5597490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033108" y="5903894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291385" y="6210298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212210" y="4676674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470488" y="4676674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733997" y="4983077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994964" y="5287973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247838" y="5603384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516678" y="5911886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746120" y="6215592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473104" y="4983856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733997" y="5291037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994891" y="5598219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255784" y="5905401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3516678" y="6212583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4682042" y="4689597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4940320" y="4689597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5203830" y="4996000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5464796" y="5300896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5717670" y="5616307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5986510" y="5924809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6215952" y="6228516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942936" y="4996779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5203830" y="5303961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464723" y="5611143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5725617" y="5918325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5958002" y="6225507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7177560" y="4686587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7435838" y="4686587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7699347" y="4992990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7960314" y="5297887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8213189" y="5613298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8482028" y="5921800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8711470" y="6225506"/>
              <a:ext cx="2161675" cy="269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7438454" y="4993769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7699348" y="5300951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7960241" y="5608133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8221135" y="5915315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8445264" y="6225507"/>
              <a:ext cx="207743" cy="269507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96221" y="4960943"/>
            <a:ext cx="733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Warp#1</a:t>
            </a:r>
            <a:endParaRPr lang="sv-SE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97356" y="5178910"/>
            <a:ext cx="733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Warp#2</a:t>
            </a:r>
            <a:endParaRPr lang="sv-SE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98491" y="5396877"/>
            <a:ext cx="733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Warp#3</a:t>
            </a:r>
            <a:endParaRPr lang="sv-SE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99626" y="5614844"/>
            <a:ext cx="733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Warp#4</a:t>
            </a:r>
            <a:endParaRPr lang="sv-SE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00761" y="5832811"/>
            <a:ext cx="733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Warp#5</a:t>
            </a:r>
            <a:endParaRPr lang="sv-SE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01896" y="6050778"/>
            <a:ext cx="733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Warp#6</a:t>
            </a:r>
            <a:endParaRPr lang="sv-SE" sz="1200" b="1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0" y="4455647"/>
            <a:ext cx="9144000" cy="23151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GPU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0" y="1350170"/>
            <a:ext cx="9144000" cy="1311097"/>
            <a:chOff x="0" y="1350170"/>
            <a:chExt cx="9144000" cy="1311097"/>
          </a:xfrm>
        </p:grpSpPr>
        <p:sp>
          <p:nvSpPr>
            <p:cNvPr id="46" name="Rectangle 45"/>
            <p:cNvSpPr/>
            <p:nvPr/>
          </p:nvSpPr>
          <p:spPr bwMode="auto">
            <a:xfrm>
              <a:off x="0" y="1350170"/>
              <a:ext cx="9144000" cy="131109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0" y="1350170"/>
              <a:ext cx="9144000" cy="231512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chemeClr val="bg1"/>
                  </a:solidFill>
                </a:rPr>
                <a:t>C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PU</a:t>
              </a:r>
              <a:endPara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143000" y="2006247"/>
              <a:ext cx="1537752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716700" y="2008070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380870" y="2006226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635352" y="2006302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299522" y="2004458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4554004" y="2004534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5218174" y="2002690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72656" y="2002766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136826" y="2000922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391308" y="2000998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055478" y="1999154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09960" y="1999230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974130" y="1997386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8228612" y="1997462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8892782" y="1995618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77087" y="2382119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cache hit</a:t>
              </a:r>
              <a:endParaRPr lang="sv-SE" sz="1050" dirty="0"/>
            </a:p>
          </p:txBody>
        </p:sp>
        <p:cxnSp>
          <p:nvCxnSpPr>
            <p:cNvPr id="67" name="Elbow Connector 66"/>
            <p:cNvCxnSpPr>
              <a:stCxn id="65" idx="0"/>
              <a:endCxn id="51" idx="2"/>
            </p:cNvCxnSpPr>
            <p:nvPr/>
          </p:nvCxnSpPr>
          <p:spPr bwMode="auto">
            <a:xfrm rot="16200000" flipV="1">
              <a:off x="4478757" y="1209326"/>
              <a:ext cx="184174" cy="2161411"/>
            </a:xfrm>
            <a:prstGeom prst="bentConnector3">
              <a:avLst>
                <a:gd name="adj1" fmla="val 2931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Elbow Connector 68"/>
            <p:cNvCxnSpPr>
              <a:endCxn id="54" idx="2"/>
            </p:cNvCxnSpPr>
            <p:nvPr/>
          </p:nvCxnSpPr>
          <p:spPr bwMode="auto">
            <a:xfrm rot="10800000">
              <a:off x="4408790" y="2196178"/>
              <a:ext cx="1242760" cy="15500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Elbow Connector 71"/>
            <p:cNvCxnSpPr>
              <a:endCxn id="56" idx="2"/>
            </p:cNvCxnSpPr>
            <p:nvPr/>
          </p:nvCxnSpPr>
          <p:spPr bwMode="auto">
            <a:xfrm rot="10800000">
              <a:off x="5327442" y="2194410"/>
              <a:ext cx="328492" cy="184175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Elbow Connector 74"/>
            <p:cNvCxnSpPr>
              <a:stCxn id="65" idx="0"/>
              <a:endCxn id="58" idx="2"/>
            </p:cNvCxnSpPr>
            <p:nvPr/>
          </p:nvCxnSpPr>
          <p:spPr bwMode="auto">
            <a:xfrm rot="5400000" flipH="1" flipV="1">
              <a:off x="5854082" y="1990108"/>
              <a:ext cx="189478" cy="59454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Elbow Connector 77"/>
            <p:cNvCxnSpPr>
              <a:stCxn id="65" idx="0"/>
              <a:endCxn id="60" idx="2"/>
            </p:cNvCxnSpPr>
            <p:nvPr/>
          </p:nvCxnSpPr>
          <p:spPr bwMode="auto">
            <a:xfrm rot="5400000" flipH="1" flipV="1">
              <a:off x="6312524" y="1529898"/>
              <a:ext cx="191246" cy="1513197"/>
            </a:xfrm>
            <a:prstGeom prst="bentConnector3">
              <a:avLst>
                <a:gd name="adj1" fmla="val 3671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Elbow Connector 80"/>
            <p:cNvCxnSpPr>
              <a:stCxn id="65" idx="0"/>
              <a:endCxn id="62" idx="2"/>
            </p:cNvCxnSpPr>
            <p:nvPr/>
          </p:nvCxnSpPr>
          <p:spPr bwMode="auto">
            <a:xfrm rot="5400000" flipH="1" flipV="1">
              <a:off x="6770966" y="1069688"/>
              <a:ext cx="193014" cy="2431849"/>
            </a:xfrm>
            <a:prstGeom prst="bentConnector3">
              <a:avLst>
                <a:gd name="adj1" fmla="val 2697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Elbow Connector 83"/>
            <p:cNvCxnSpPr>
              <a:stCxn id="65" idx="0"/>
              <a:endCxn id="64" idx="2"/>
            </p:cNvCxnSpPr>
            <p:nvPr/>
          </p:nvCxnSpPr>
          <p:spPr bwMode="auto">
            <a:xfrm rot="5400000" flipH="1" flipV="1">
              <a:off x="7229408" y="609478"/>
              <a:ext cx="194782" cy="3350501"/>
            </a:xfrm>
            <a:prstGeom prst="bentConnector3">
              <a:avLst>
                <a:gd name="adj1" fmla="val 1087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 2"/>
          <p:cNvSpPr/>
          <p:nvPr/>
        </p:nvSpPr>
        <p:spPr bwMode="auto">
          <a:xfrm>
            <a:off x="3856761" y="4960943"/>
            <a:ext cx="581423" cy="1433507"/>
          </a:xfrm>
          <a:prstGeom prst="rect">
            <a:avLst/>
          </a:prstGeom>
          <a:solidFill>
            <a:schemeClr val="accent1">
              <a:lumMod val="2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Wasting time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5603362" y="4915457"/>
            <a:ext cx="581423" cy="1433507"/>
          </a:xfrm>
          <a:prstGeom prst="rect">
            <a:avLst/>
          </a:prstGeom>
          <a:solidFill>
            <a:schemeClr val="accent1">
              <a:lumMod val="2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Wasting time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7351047" y="4920459"/>
            <a:ext cx="581423" cy="1433507"/>
          </a:xfrm>
          <a:prstGeom prst="rect">
            <a:avLst/>
          </a:prstGeom>
          <a:solidFill>
            <a:schemeClr val="accent1">
              <a:lumMod val="2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Wasting time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hiding</a:t>
            </a:r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3231944" y="2879234"/>
            <a:ext cx="297068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&lt;…;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 =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&lt;fetch data&gt;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b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b = </a:t>
            </a:r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compute(a)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sv-S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0" y="4455647"/>
            <a:ext cx="9144000" cy="2218203"/>
            <a:chOff x="0" y="4455647"/>
            <a:chExt cx="9144000" cy="2218203"/>
          </a:xfrm>
        </p:grpSpPr>
        <p:sp>
          <p:nvSpPr>
            <p:cNvPr id="44" name="Rectangle 43"/>
            <p:cNvSpPr/>
            <p:nvPr/>
          </p:nvSpPr>
          <p:spPr bwMode="auto">
            <a:xfrm>
              <a:off x="0" y="4455647"/>
              <a:ext cx="9144000" cy="2218203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143000" y="4999274"/>
              <a:ext cx="7016759" cy="633105"/>
              <a:chOff x="0" y="4670614"/>
              <a:chExt cx="9863719" cy="889979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0" y="4678278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258277" y="4984682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516554" y="5291086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212208" y="4676674"/>
                <a:ext cx="883117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145858" y="4676674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2459408" y="4980599"/>
                <a:ext cx="883116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386422" y="4981472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2710441" y="5288679"/>
                <a:ext cx="883116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625770" y="5289480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5345886" y="4671859"/>
                <a:ext cx="883116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5594268" y="4980598"/>
                <a:ext cx="883116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5836901" y="5286630"/>
                <a:ext cx="883116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6289561" y="4675428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6530125" y="4980226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6769473" y="5288234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8489589" y="4670614"/>
                <a:ext cx="883116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8737970" y="4979353"/>
                <a:ext cx="883116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8980603" y="5285385"/>
                <a:ext cx="883116" cy="271111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compute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96221" y="4960943"/>
              <a:ext cx="733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Warp#1</a:t>
              </a:r>
              <a:endParaRPr lang="sv-SE" sz="1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7356" y="5178910"/>
              <a:ext cx="733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Warp#2</a:t>
              </a:r>
              <a:endParaRPr lang="sv-SE" sz="12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8491" y="5396877"/>
              <a:ext cx="733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Warp#3</a:t>
              </a:r>
              <a:endParaRPr lang="sv-SE" sz="1200" b="1" dirty="0"/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0" y="4455647"/>
              <a:ext cx="9144000" cy="231512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GPU</a:t>
              </a:r>
              <a:endPara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0" y="1350170"/>
            <a:ext cx="9144000" cy="1311097"/>
            <a:chOff x="0" y="1350170"/>
            <a:chExt cx="9144000" cy="1311097"/>
          </a:xfrm>
        </p:grpSpPr>
        <p:sp>
          <p:nvSpPr>
            <p:cNvPr id="46" name="Rectangle 45"/>
            <p:cNvSpPr/>
            <p:nvPr/>
          </p:nvSpPr>
          <p:spPr bwMode="auto">
            <a:xfrm>
              <a:off x="0" y="1350170"/>
              <a:ext cx="9144000" cy="1311097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0" y="1350170"/>
              <a:ext cx="9144000" cy="231512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chemeClr val="bg1"/>
                  </a:solidFill>
                </a:rPr>
                <a:t>C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PU</a:t>
              </a:r>
              <a:endPara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143000" y="2006247"/>
              <a:ext cx="1537752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fetch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716700" y="2008070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3380870" y="2006226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635352" y="2006302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299522" y="2004458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4554004" y="2004534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5218174" y="2002690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72656" y="2002766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6136826" y="2000922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391308" y="2000998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7055478" y="1999154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7309960" y="1999230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7974130" y="1997386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8228612" y="1997462"/>
              <a:ext cx="628223" cy="19286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compute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8892782" y="1995618"/>
              <a:ext cx="218535" cy="191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</a:t>
              </a:r>
              <a:endParaRPr kumimoji="0" lang="sv-S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77087" y="2382119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cache hit</a:t>
              </a:r>
              <a:endParaRPr lang="sv-SE" sz="1050" dirty="0"/>
            </a:p>
          </p:txBody>
        </p:sp>
        <p:cxnSp>
          <p:nvCxnSpPr>
            <p:cNvPr id="67" name="Elbow Connector 66"/>
            <p:cNvCxnSpPr>
              <a:stCxn id="65" idx="0"/>
              <a:endCxn id="51" idx="2"/>
            </p:cNvCxnSpPr>
            <p:nvPr/>
          </p:nvCxnSpPr>
          <p:spPr bwMode="auto">
            <a:xfrm rot="16200000" flipV="1">
              <a:off x="4478757" y="1209326"/>
              <a:ext cx="184174" cy="2161411"/>
            </a:xfrm>
            <a:prstGeom prst="bentConnector3">
              <a:avLst>
                <a:gd name="adj1" fmla="val 29312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Elbow Connector 68"/>
            <p:cNvCxnSpPr>
              <a:endCxn id="54" idx="2"/>
            </p:cNvCxnSpPr>
            <p:nvPr/>
          </p:nvCxnSpPr>
          <p:spPr bwMode="auto">
            <a:xfrm rot="10800000">
              <a:off x="4408790" y="2196178"/>
              <a:ext cx="1242760" cy="155007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Elbow Connector 71"/>
            <p:cNvCxnSpPr>
              <a:endCxn id="56" idx="2"/>
            </p:cNvCxnSpPr>
            <p:nvPr/>
          </p:nvCxnSpPr>
          <p:spPr bwMode="auto">
            <a:xfrm rot="10800000">
              <a:off x="5327442" y="2194410"/>
              <a:ext cx="328492" cy="184175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Elbow Connector 74"/>
            <p:cNvCxnSpPr>
              <a:stCxn id="65" idx="0"/>
              <a:endCxn id="58" idx="2"/>
            </p:cNvCxnSpPr>
            <p:nvPr/>
          </p:nvCxnSpPr>
          <p:spPr bwMode="auto">
            <a:xfrm rot="5400000" flipH="1" flipV="1">
              <a:off x="5854082" y="1990108"/>
              <a:ext cx="189478" cy="59454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Elbow Connector 77"/>
            <p:cNvCxnSpPr>
              <a:stCxn id="65" idx="0"/>
              <a:endCxn id="60" idx="2"/>
            </p:cNvCxnSpPr>
            <p:nvPr/>
          </p:nvCxnSpPr>
          <p:spPr bwMode="auto">
            <a:xfrm rot="5400000" flipH="1" flipV="1">
              <a:off x="6312524" y="1529898"/>
              <a:ext cx="191246" cy="1513197"/>
            </a:xfrm>
            <a:prstGeom prst="bentConnector3">
              <a:avLst>
                <a:gd name="adj1" fmla="val 3671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Elbow Connector 80"/>
            <p:cNvCxnSpPr>
              <a:stCxn id="65" idx="0"/>
              <a:endCxn id="62" idx="2"/>
            </p:cNvCxnSpPr>
            <p:nvPr/>
          </p:nvCxnSpPr>
          <p:spPr bwMode="auto">
            <a:xfrm rot="5400000" flipH="1" flipV="1">
              <a:off x="6770966" y="1069688"/>
              <a:ext cx="193014" cy="2431849"/>
            </a:xfrm>
            <a:prstGeom prst="bentConnector3">
              <a:avLst>
                <a:gd name="adj1" fmla="val 2697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Elbow Connector 83"/>
            <p:cNvCxnSpPr>
              <a:stCxn id="65" idx="0"/>
              <a:endCxn id="64" idx="2"/>
            </p:cNvCxnSpPr>
            <p:nvPr/>
          </p:nvCxnSpPr>
          <p:spPr bwMode="auto">
            <a:xfrm rot="5400000" flipH="1" flipV="1">
              <a:off x="7229408" y="609478"/>
              <a:ext cx="194782" cy="3350501"/>
            </a:xfrm>
            <a:prstGeom prst="bentConnector3">
              <a:avLst>
                <a:gd name="adj1" fmla="val 1087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6" name="Rectangle 75"/>
          <p:cNvSpPr/>
          <p:nvPr/>
        </p:nvSpPr>
        <p:spPr bwMode="auto">
          <a:xfrm>
            <a:off x="3764752" y="4769465"/>
            <a:ext cx="1138075" cy="1433507"/>
          </a:xfrm>
          <a:prstGeom prst="rect">
            <a:avLst/>
          </a:prstGeom>
          <a:solidFill>
            <a:schemeClr val="accent1">
              <a:lumMod val="2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Wasting time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978767" y="4816280"/>
            <a:ext cx="1138075" cy="1433507"/>
          </a:xfrm>
          <a:prstGeom prst="rect">
            <a:avLst/>
          </a:prstGeom>
          <a:solidFill>
            <a:schemeClr val="accent1">
              <a:lumMod val="25000"/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Wasting time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Switching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for this approach to work, context switching must be very fast</a:t>
            </a:r>
          </a:p>
          <a:p>
            <a:pPr lvl="1"/>
            <a:r>
              <a:rPr lang="en-US" dirty="0" smtClean="0"/>
              <a:t>No time to push state to memory (obviously)</a:t>
            </a:r>
          </a:p>
          <a:p>
            <a:r>
              <a:rPr lang="en-US" dirty="0" smtClean="0"/>
              <a:t>All threads must be live</a:t>
            </a:r>
          </a:p>
          <a:p>
            <a:pPr lvl="1"/>
            <a:r>
              <a:rPr lang="en-US" dirty="0" smtClean="0"/>
              <a:t>Need huge register file</a:t>
            </a:r>
          </a:p>
          <a:p>
            <a:pPr lvl="1"/>
            <a:r>
              <a:rPr lang="en-US" dirty="0" smtClean="0"/>
              <a:t>Need to keep number of used registers down</a:t>
            </a:r>
            <a:br>
              <a:rPr lang="en-US" dirty="0" smtClean="0"/>
            </a:br>
            <a:r>
              <a:rPr lang="en-US" dirty="0" smtClean="0"/>
              <a:t>(for full occupancy &lt; 32 registers / thread)</a:t>
            </a:r>
          </a:p>
          <a:p>
            <a:pPr lvl="1"/>
            <a:r>
              <a:rPr lang="en-US" dirty="0" smtClean="0"/>
              <a:t>That’s really hard (consider any recursive algorithm…). 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61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Coalesced Reads/Writes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Scattered reads or writes within a warp can be very expensive.</a:t>
            </a:r>
          </a:p>
          <a:p>
            <a:pPr lvl="1"/>
            <a:r>
              <a:rPr lang="en-US" dirty="0" smtClean="0"/>
              <a:t>If all threads in a warp read consecutive 32 bit words they will be </a:t>
            </a:r>
            <a:r>
              <a:rPr lang="en-US" i="1" dirty="0" smtClean="0"/>
              <a:t>coalesced</a:t>
            </a:r>
            <a:r>
              <a:rPr lang="en-US" dirty="0" smtClean="0"/>
              <a:t> into as few fetches as possible.</a:t>
            </a:r>
          </a:p>
          <a:p>
            <a:pPr lvl="1"/>
            <a:r>
              <a:rPr lang="en-US" dirty="0" smtClean="0"/>
              <a:t>If they cannot be coalesced…</a:t>
            </a:r>
            <a:endParaRPr lang="sv-SE" dirty="0"/>
          </a:p>
        </p:txBody>
      </p:sp>
      <p:grpSp>
        <p:nvGrpSpPr>
          <p:cNvPr id="38" name="Group 37"/>
          <p:cNvGrpSpPr/>
          <p:nvPr/>
        </p:nvGrpSpPr>
        <p:grpSpPr>
          <a:xfrm>
            <a:off x="0" y="4455647"/>
            <a:ext cx="9144000" cy="2218203"/>
            <a:chOff x="0" y="4455647"/>
            <a:chExt cx="9144000" cy="2218203"/>
          </a:xfrm>
        </p:grpSpPr>
        <p:sp>
          <p:nvSpPr>
            <p:cNvPr id="39" name="Rectangle 38"/>
            <p:cNvSpPr/>
            <p:nvPr/>
          </p:nvSpPr>
          <p:spPr bwMode="auto">
            <a:xfrm>
              <a:off x="0" y="4455647"/>
              <a:ext cx="9144000" cy="2218203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143000" y="5004725"/>
              <a:ext cx="7416764" cy="1281554"/>
              <a:chOff x="0" y="4678277"/>
              <a:chExt cx="10426022" cy="1801528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0" y="4678278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58277" y="4984682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516554" y="5291086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774831" y="5597490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033108" y="5903894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291385" y="6210298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486481" y="4678277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3744759" y="4984681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4003035" y="5291084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4261312" y="5597489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4519590" y="5903892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4777866" y="6210298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6972963" y="4678277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7231240" y="4984681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7489516" y="5291084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7747794" y="5597488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8006071" y="5903891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8264347" y="6210298"/>
                <a:ext cx="2161675" cy="26950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fetch</a:t>
                </a:r>
                <a:endParaRPr kumimoji="0" lang="sv-S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96221" y="4960943"/>
              <a:ext cx="733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Warp#1</a:t>
              </a:r>
              <a:endParaRPr lang="sv-SE" sz="12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7356" y="5178910"/>
              <a:ext cx="733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Warp#2</a:t>
              </a:r>
              <a:endParaRPr lang="sv-SE" sz="12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98491" y="5396877"/>
              <a:ext cx="733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Warp#3</a:t>
              </a:r>
              <a:endParaRPr lang="sv-SE" sz="12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9626" y="5614844"/>
              <a:ext cx="733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Warp#4</a:t>
              </a:r>
              <a:endParaRPr lang="sv-SE" sz="12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0761" y="5832811"/>
              <a:ext cx="733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Warp#5</a:t>
              </a:r>
              <a:endParaRPr lang="sv-SE" sz="12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1896" y="6050778"/>
              <a:ext cx="7335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Warp#6</a:t>
              </a:r>
              <a:endParaRPr lang="sv-SE" sz="1200" b="1" dirty="0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0" y="4455647"/>
              <a:ext cx="9144000" cy="231512"/>
            </a:xfrm>
            <a:prstGeom prst="rect">
              <a:avLst/>
            </a:prstGeom>
            <a:solidFill>
              <a:schemeClr val="tx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GPU</a:t>
              </a:r>
              <a:endPara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260588" y="4691271"/>
            <a:ext cx="5388054" cy="453842"/>
            <a:chOff x="3260588" y="4691271"/>
            <a:chExt cx="5388054" cy="453842"/>
          </a:xfrm>
        </p:grpSpPr>
        <p:sp>
          <p:nvSpPr>
            <p:cNvPr id="81" name="TextBox 80"/>
            <p:cNvSpPr txBox="1"/>
            <p:nvPr/>
          </p:nvSpPr>
          <p:spPr>
            <a:xfrm>
              <a:off x="3345134" y="4693315"/>
              <a:ext cx="20938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Only thread#1 has his value!</a:t>
              </a:r>
              <a:endParaRPr lang="sv-SE" sz="1100" b="1" dirty="0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3260588" y="4828233"/>
              <a:ext cx="276432" cy="316880"/>
            </a:xfrm>
            <a:custGeom>
              <a:avLst/>
              <a:gdLst>
                <a:gd name="connsiteX0" fmla="*/ 85513 w 276432"/>
                <a:gd name="connsiteY0" fmla="*/ 0 h 316880"/>
                <a:gd name="connsiteX1" fmla="*/ 102 w 276432"/>
                <a:gd name="connsiteY1" fmla="*/ 130629 h 316880"/>
                <a:gd name="connsiteX2" fmla="*/ 100586 w 276432"/>
                <a:gd name="connsiteY2" fmla="*/ 306475 h 316880"/>
                <a:gd name="connsiteX3" fmla="*/ 276432 w 276432"/>
                <a:gd name="connsiteY3" fmla="*/ 281354 h 31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432" h="316880">
                  <a:moveTo>
                    <a:pt x="85513" y="0"/>
                  </a:moveTo>
                  <a:cubicBezTo>
                    <a:pt x="41551" y="39775"/>
                    <a:pt x="-2410" y="79550"/>
                    <a:pt x="102" y="130629"/>
                  </a:cubicBezTo>
                  <a:cubicBezTo>
                    <a:pt x="2614" y="181708"/>
                    <a:pt x="54531" y="281354"/>
                    <a:pt x="100586" y="306475"/>
                  </a:cubicBezTo>
                  <a:cubicBezTo>
                    <a:pt x="146641" y="331596"/>
                    <a:pt x="211536" y="306475"/>
                    <a:pt x="276432" y="281354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11006" y="4691271"/>
              <a:ext cx="28376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Only thread#1 and #2 have their values!</a:t>
              </a:r>
              <a:endParaRPr lang="sv-SE" sz="1100" b="1" dirty="0"/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5726460" y="4826189"/>
              <a:ext cx="276432" cy="316880"/>
            </a:xfrm>
            <a:custGeom>
              <a:avLst/>
              <a:gdLst>
                <a:gd name="connsiteX0" fmla="*/ 85513 w 276432"/>
                <a:gd name="connsiteY0" fmla="*/ 0 h 316880"/>
                <a:gd name="connsiteX1" fmla="*/ 102 w 276432"/>
                <a:gd name="connsiteY1" fmla="*/ 130629 h 316880"/>
                <a:gd name="connsiteX2" fmla="*/ 100586 w 276432"/>
                <a:gd name="connsiteY2" fmla="*/ 306475 h 316880"/>
                <a:gd name="connsiteX3" fmla="*/ 276432 w 276432"/>
                <a:gd name="connsiteY3" fmla="*/ 281354 h 31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432" h="316880">
                  <a:moveTo>
                    <a:pt x="85513" y="0"/>
                  </a:moveTo>
                  <a:cubicBezTo>
                    <a:pt x="41551" y="39775"/>
                    <a:pt x="-2410" y="79550"/>
                    <a:pt x="102" y="130629"/>
                  </a:cubicBezTo>
                  <a:cubicBezTo>
                    <a:pt x="2614" y="181708"/>
                    <a:pt x="54531" y="281354"/>
                    <a:pt x="100586" y="306475"/>
                  </a:cubicBezTo>
                  <a:cubicBezTo>
                    <a:pt x="146641" y="331596"/>
                    <a:pt x="211536" y="306475"/>
                    <a:pt x="276432" y="281354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9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SMX has 64kb that can be used either as L1 cache or as fast scratchpad (shared) memory.</a:t>
            </a:r>
          </a:p>
          <a:p>
            <a:pPr lvl="1"/>
            <a:r>
              <a:rPr lang="en-US" dirty="0" smtClean="0"/>
              <a:t>It’s not much (32 bytes per thread at full occupancy)</a:t>
            </a:r>
          </a:p>
          <a:p>
            <a:pPr lvl="1"/>
            <a:r>
              <a:rPr lang="en-US" dirty="0" smtClean="0"/>
              <a:t>But very useful if e.g. each block (group of warps) can cooperate on something.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120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Atomic Operations and Synchronization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If two threads write to the same memory location, the result is undefined.</a:t>
            </a:r>
          </a:p>
          <a:p>
            <a:r>
              <a:rPr lang="en-US" sz="2000" dirty="0" smtClean="0"/>
              <a:t>But most modern GPUs support </a:t>
            </a:r>
            <a:r>
              <a:rPr lang="en-US" sz="2000" i="1" dirty="0" smtClean="0"/>
              <a:t>atomic operations</a:t>
            </a:r>
            <a:endParaRPr lang="en-US" sz="2000" dirty="0" smtClean="0"/>
          </a:p>
          <a:p>
            <a:pPr lvl="1"/>
            <a:r>
              <a:rPr lang="en-US" sz="2000" dirty="0" smtClean="0"/>
              <a:t>E.g. </a:t>
            </a:r>
            <a:r>
              <a:rPr lang="en-US" sz="2000" dirty="0" err="1" smtClean="0"/>
              <a:t>atomicAdd</a:t>
            </a:r>
            <a:r>
              <a:rPr lang="en-US" sz="2000" dirty="0" smtClean="0"/>
              <a:t>(float *mem, float </a:t>
            </a:r>
            <a:r>
              <a:rPr lang="en-US" sz="2000" dirty="0" err="1" smtClean="0"/>
              <a:t>val</a:t>
            </a:r>
            <a:r>
              <a:rPr lang="en-US" sz="2000" dirty="0" smtClean="0"/>
              <a:t>) will safely add </a:t>
            </a:r>
            <a:r>
              <a:rPr lang="en-US" sz="2000" dirty="0" err="1" smtClean="0"/>
              <a:t>val</a:t>
            </a:r>
            <a:r>
              <a:rPr lang="en-US" sz="2000" dirty="0" smtClean="0"/>
              <a:t> to the value in *mem. </a:t>
            </a:r>
          </a:p>
          <a:p>
            <a:pPr lvl="1"/>
            <a:r>
              <a:rPr lang="en-US" sz="2000" dirty="0" smtClean="0"/>
              <a:t>Works on both shared and global memory</a:t>
            </a:r>
          </a:p>
          <a:p>
            <a:pPr lvl="1"/>
            <a:r>
              <a:rPr lang="en-US" sz="2000" dirty="0" smtClean="0"/>
              <a:t>Should be used with care though, don’t serialize your program!</a:t>
            </a:r>
          </a:p>
          <a:p>
            <a:r>
              <a:rPr lang="en-US" sz="2000" dirty="0" smtClean="0"/>
              <a:t>We can also synchronize threads</a:t>
            </a:r>
          </a:p>
          <a:p>
            <a:pPr lvl="1"/>
            <a:r>
              <a:rPr lang="en-US" sz="2000" dirty="0" smtClean="0"/>
              <a:t>(in CUDA kernel) __</a:t>
            </a:r>
            <a:r>
              <a:rPr lang="en-US" sz="2000" dirty="0" err="1" smtClean="0"/>
              <a:t>syncthreads</a:t>
            </a:r>
            <a:r>
              <a:rPr lang="en-US" sz="2000" dirty="0" smtClean="0"/>
              <a:t>() waits for all threads in a </a:t>
            </a:r>
            <a:r>
              <a:rPr lang="en-US" sz="2000" i="1" dirty="0" smtClean="0"/>
              <a:t>block</a:t>
            </a:r>
            <a:r>
              <a:rPr lang="en-US" sz="2000" dirty="0" smtClean="0"/>
              <a:t> to complete</a:t>
            </a:r>
          </a:p>
          <a:p>
            <a:pPr lvl="1"/>
            <a:r>
              <a:rPr lang="en-US" sz="2000" dirty="0" smtClean="0"/>
              <a:t>(in CUDA host code) </a:t>
            </a:r>
            <a:r>
              <a:rPr lang="en-US" sz="2000" dirty="0" err="1" smtClean="0"/>
              <a:t>cudaDeviceSynchronize</a:t>
            </a:r>
            <a:r>
              <a:rPr lang="en-US" sz="2000" dirty="0" smtClean="0"/>
              <a:t>() waits for all running kernels and memory transfers to complete.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5016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Shuffle and vote instructions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Additionally, most GPUs and APIs support “shuffle” and “vote” instructions</a:t>
            </a:r>
          </a:p>
          <a:p>
            <a:pPr lvl="1"/>
            <a:r>
              <a:rPr lang="en-US" dirty="0" smtClean="0"/>
              <a:t>These allow threads </a:t>
            </a:r>
            <a:r>
              <a:rPr lang="en-US" i="1" dirty="0" smtClean="0"/>
              <a:t>within a warp</a:t>
            </a:r>
            <a:r>
              <a:rPr lang="en-US" dirty="0" smtClean="0"/>
              <a:t> to exchange information without going through memory</a:t>
            </a:r>
          </a:p>
          <a:p>
            <a:pPr lvl="1"/>
            <a:r>
              <a:rPr lang="en-US" dirty="0" err="1" smtClean="0"/>
              <a:t>E.g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Everyone get the value that the thread to the left has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val_left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__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shfl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(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threadIdx.x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- 1) % 32);</a:t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Find out what all threads think of something</a:t>
            </a:r>
            <a:br>
              <a:rPr lang="en-US" sz="16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uint32_t bitmask = __ballot(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pixel_covered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lvl="1"/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8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70" y="1204534"/>
            <a:ext cx="2293512" cy="16594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457200"/>
            <a:ext cx="8077200" cy="1319774"/>
          </a:xfrm>
        </p:spPr>
        <p:txBody>
          <a:bodyPr/>
          <a:lstStyle/>
          <a:p>
            <a:r>
              <a:rPr lang="sv-SE" dirty="0" smtClean="0"/>
              <a:t>Then I won’t program GPUs!</a:t>
            </a:r>
            <a:br>
              <a:rPr lang="sv-SE" dirty="0" smtClean="0"/>
            </a:br>
            <a:r>
              <a:rPr lang="sv-SE" sz="2000" dirty="0" smtClean="0"/>
              <a:t>(yes you will)</a:t>
            </a:r>
            <a:endParaRPr lang="en-US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Compute Power</a:t>
            </a:r>
            <a:endParaRPr lang="sv-SE" dirty="0"/>
          </a:p>
          <a:p>
            <a:r>
              <a:rPr lang="sv-SE" dirty="0" smtClean="0"/>
              <a:t>Memory </a:t>
            </a:r>
            <a:r>
              <a:rPr lang="sv-SE" dirty="0"/>
              <a:t>Bandwidth</a:t>
            </a:r>
            <a:r>
              <a:rPr lang="sv-SE" dirty="0" smtClean="0"/>
              <a:t>.</a:t>
            </a:r>
            <a:endParaRPr lang="en-AU" dirty="0" smtClean="0"/>
          </a:p>
          <a:p>
            <a:r>
              <a:rPr lang="en-AU" dirty="0" smtClean="0"/>
              <a:t>In every pocket™</a:t>
            </a:r>
            <a:br>
              <a:rPr lang="en-AU" dirty="0" smtClean="0"/>
            </a:br>
            <a:r>
              <a:rPr lang="en-AU" dirty="0" smtClean="0"/>
              <a:t>&amp; PC…</a:t>
            </a:r>
          </a:p>
          <a:p>
            <a:r>
              <a:rPr lang="en-AU" dirty="0" smtClean="0"/>
              <a:t>And supercomputer… </a:t>
            </a:r>
          </a:p>
          <a:p>
            <a:pPr lvl="1"/>
            <a:r>
              <a:rPr lang="en-AU" dirty="0" smtClean="0"/>
              <a:t>5 / Top 10 at least.</a:t>
            </a:r>
          </a:p>
          <a:p>
            <a:pPr lvl="1"/>
            <a:r>
              <a:rPr lang="en-AU" dirty="0" smtClean="0"/>
              <a:t>More on the way!</a:t>
            </a: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18" y="1738668"/>
            <a:ext cx="2293512" cy="16236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Ola\My Documents\src\cha_graphics\non_graphics\parallel_computer_arch_lecture\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1"/>
          <a:stretch/>
        </p:blipFill>
        <p:spPr bwMode="auto">
          <a:xfrm>
            <a:off x="4048162" y="3031435"/>
            <a:ext cx="2223350" cy="15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Ola\My Documents\src\cha_graphics\non_graphics\parallel_computer_arch_lecture\titan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4"/>
          <a:stretch/>
        </p:blipFill>
        <p:spPr bwMode="auto">
          <a:xfrm>
            <a:off x="865374" y="5137364"/>
            <a:ext cx="4398282" cy="15864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code\graphics\ola_projects\misc\broadwell_2core_di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18889" r="3164" b="19383"/>
          <a:stretch/>
        </p:blipFill>
        <p:spPr bwMode="auto">
          <a:xfrm>
            <a:off x="5402317" y="4677680"/>
            <a:ext cx="3541987" cy="131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402317" y="4677680"/>
            <a:ext cx="2396360" cy="1313794"/>
          </a:xfrm>
          <a:prstGeom prst="rect">
            <a:avLst/>
          </a:prstGeom>
          <a:solidFill>
            <a:srgbClr val="DBFF25">
              <a:alpha val="4588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GPU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92" y="2092368"/>
            <a:ext cx="6424796" cy="46486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50" y="2608560"/>
            <a:ext cx="5782936" cy="40940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Comparison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CPU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63062"/>
          </a:xfrm>
        </p:spPr>
        <p:txBody>
          <a:bodyPr/>
          <a:lstStyle/>
          <a:p>
            <a:r>
              <a:rPr lang="en-AU" dirty="0" smtClean="0"/>
              <a:t>Large Cache</a:t>
            </a:r>
          </a:p>
          <a:p>
            <a:pPr lvl="1"/>
            <a:r>
              <a:rPr lang="en-AU" dirty="0" smtClean="0"/>
              <a:t>Pre-fetch and retain data.</a:t>
            </a:r>
          </a:p>
          <a:p>
            <a:r>
              <a:rPr lang="en-AU" dirty="0" smtClean="0"/>
              <a:t>Branch Prediction</a:t>
            </a:r>
          </a:p>
          <a:p>
            <a:pPr lvl="1"/>
            <a:r>
              <a:rPr lang="en-AU" dirty="0" smtClean="0"/>
              <a:t>Pipeline instruction past.</a:t>
            </a:r>
          </a:p>
          <a:p>
            <a:r>
              <a:rPr lang="en-AU" dirty="0" smtClean="0"/>
              <a:t>Instruction re-order.</a:t>
            </a:r>
          </a:p>
          <a:p>
            <a:pPr lvl="1"/>
            <a:r>
              <a:rPr lang="en-AU" dirty="0" smtClean="0"/>
              <a:t>Find independent.</a:t>
            </a:r>
          </a:p>
          <a:p>
            <a:r>
              <a:rPr lang="en-AU" dirty="0" smtClean="0"/>
              <a:t>High clock speed.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AU" sz="3200" dirty="0" smtClean="0"/>
              <a:t>GPU</a:t>
            </a:r>
            <a:endParaRPr lang="en-GB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63062"/>
          </a:xfrm>
        </p:spPr>
        <p:txBody>
          <a:bodyPr/>
          <a:lstStyle/>
          <a:p>
            <a:r>
              <a:rPr lang="en-AU" dirty="0" smtClean="0"/>
              <a:t>More threads.</a:t>
            </a:r>
          </a:p>
          <a:p>
            <a:pPr lvl="1"/>
            <a:r>
              <a:rPr lang="en-AU" dirty="0" smtClean="0"/>
              <a:t>Do something else (useful)</a:t>
            </a:r>
          </a:p>
          <a:p>
            <a:r>
              <a:rPr lang="en-AU" dirty="0" smtClean="0"/>
              <a:t>More threads.</a:t>
            </a:r>
          </a:p>
          <a:p>
            <a:pPr lvl="1"/>
            <a:r>
              <a:rPr lang="en-AU" dirty="0" smtClean="0"/>
              <a:t>Do something else.</a:t>
            </a:r>
          </a:p>
          <a:p>
            <a:r>
              <a:rPr lang="en-AU" dirty="0" smtClean="0"/>
              <a:t>More threads.</a:t>
            </a:r>
          </a:p>
          <a:p>
            <a:pPr lvl="1"/>
            <a:r>
              <a:rPr lang="en-AU" dirty="0"/>
              <a:t>Do something else.</a:t>
            </a:r>
          </a:p>
          <a:p>
            <a:r>
              <a:rPr lang="en-GB" dirty="0" smtClean="0"/>
              <a:t>Low Clock speed.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23900" y="5142167"/>
            <a:ext cx="74295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457200" y="5237937"/>
            <a:ext cx="4040188" cy="16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AU" kern="0" dirty="0" smtClean="0"/>
              <a:t>Lower efficiency</a:t>
            </a:r>
          </a:p>
          <a:p>
            <a:pPr lvl="1" eaLnBrk="1" hangingPunct="1"/>
            <a:r>
              <a:rPr lang="en-AU" kern="0" dirty="0" smtClean="0"/>
              <a:t>The above is not free!</a:t>
            </a:r>
          </a:p>
          <a:p>
            <a:pPr eaLnBrk="1" hangingPunct="1"/>
            <a:r>
              <a:rPr lang="en-AU" kern="0" dirty="0" smtClean="0"/>
              <a:t>Higher single thread throughput</a:t>
            </a:r>
            <a:endParaRPr lang="en-GB" kern="0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4648200" y="5237937"/>
            <a:ext cx="4040188" cy="16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AU" kern="0" dirty="0" smtClean="0"/>
              <a:t>Higher efficiency</a:t>
            </a:r>
          </a:p>
          <a:p>
            <a:pPr lvl="1" eaLnBrk="1" hangingPunct="1"/>
            <a:r>
              <a:rPr lang="en-AU" kern="0" dirty="0" smtClean="0"/>
              <a:t>ALUs are kept busy.</a:t>
            </a:r>
          </a:p>
          <a:p>
            <a:pPr eaLnBrk="1" hangingPunct="1"/>
            <a:r>
              <a:rPr lang="en-AU" kern="0" dirty="0" smtClean="0"/>
              <a:t>Higher total throughput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7599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Reading</a:t>
            </a:r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Pipeline and Hardware: </a:t>
            </a:r>
          </a:p>
          <a:p>
            <a:pPr lvl="1"/>
            <a:r>
              <a:rPr lang="sv-SE" dirty="0" smtClean="0"/>
              <a:t>A trip through the Graphics Pipeline</a:t>
            </a:r>
            <a:br>
              <a:rPr lang="sv-SE" dirty="0" smtClean="0"/>
            </a:br>
            <a:r>
              <a:rPr lang="sv-SE" sz="1600" b="1" dirty="0" smtClean="0"/>
              <a:t>Fabian Giesen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i="1" dirty="0" smtClean="0"/>
              <a:t>Very detailed text on what is publicly known about graphics hardware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100" dirty="0" smtClean="0">
                <a:hlinkClick r:id="rId2"/>
              </a:rPr>
              <a:t>https</a:t>
            </a:r>
            <a:r>
              <a:rPr lang="sv-SE" sz="1100" dirty="0">
                <a:hlinkClick r:id="rId2"/>
              </a:rPr>
              <a:t>://fgiesen.wordpress.com/2011/07/09/a-trip-through-the-graphics-pipeline-2011-index</a:t>
            </a:r>
            <a:r>
              <a:rPr lang="sv-SE" sz="1100" dirty="0" smtClean="0">
                <a:hlinkClick r:id="rId2"/>
              </a:rPr>
              <a:t>/</a:t>
            </a:r>
            <a:endParaRPr lang="sv-SE" sz="1100" dirty="0" smtClean="0"/>
          </a:p>
          <a:p>
            <a:pPr lvl="1"/>
            <a:r>
              <a:rPr lang="en-US" dirty="0" smtClean="0"/>
              <a:t>Render Hell – Book II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1600" b="1" dirty="0" smtClean="0"/>
              <a:t>Simon Schreibt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600" i="1" dirty="0" smtClean="0"/>
              <a:t>Haven’t read but Dan recommends it as a friendlier introduction to the </a:t>
            </a:r>
            <a:r>
              <a:rPr lang="en-US" sz="1600" i="1" dirty="0"/>
              <a:t>graphics pipeline</a:t>
            </a:r>
            <a:br>
              <a:rPr lang="en-US" sz="1600" i="1" dirty="0"/>
            </a:br>
            <a:r>
              <a:rPr lang="en-US" sz="1100" dirty="0">
                <a:hlinkClick r:id="rId3"/>
              </a:rPr>
              <a:t>https://simonschreibt.de/gat/renderhell-book2</a:t>
            </a:r>
            <a:r>
              <a:rPr lang="en-US" sz="1100" dirty="0" smtClean="0">
                <a:hlinkClick r:id="rId3"/>
              </a:rPr>
              <a:t>/</a:t>
            </a:r>
            <a:endParaRPr lang="en-US" sz="1100" dirty="0" smtClean="0"/>
          </a:p>
          <a:p>
            <a:r>
              <a:rPr lang="en-US" dirty="0" smtClean="0"/>
              <a:t>NVIDIA GeForce Whitepapers (starting from 8800GTX)</a:t>
            </a:r>
            <a:r>
              <a:rPr lang="sv-SE" dirty="0"/>
              <a:t/>
            </a:r>
            <a:br>
              <a:rPr lang="sv-SE" dirty="0"/>
            </a:br>
            <a:r>
              <a:rPr lang="sv-SE" sz="1600" i="1" dirty="0" smtClean="0"/>
              <a:t>Quite a lot of interesting information hidden in quite a lot of marketing nonsense</a:t>
            </a:r>
            <a:br>
              <a:rPr lang="sv-SE" sz="1600" i="1" dirty="0" smtClean="0"/>
            </a:br>
            <a:r>
              <a:rPr lang="sv-SE" sz="1100" i="1" dirty="0" smtClean="0"/>
              <a:t>Can’t seem to find a collection, google e.g., ”GTX 980 Whitepaper”</a:t>
            </a:r>
          </a:p>
          <a:p>
            <a:r>
              <a:rPr lang="en-US" i="1" dirty="0" smtClean="0"/>
              <a:t>A Brief History of Graphics</a:t>
            </a:r>
            <a:br>
              <a:rPr lang="en-US" i="1" dirty="0" smtClean="0"/>
            </a:br>
            <a:r>
              <a:rPr lang="en-US" sz="1400" i="1" dirty="0" smtClean="0"/>
              <a:t>Not about GPU hardware at all, just how graphics have evolved in games. Sort of fun.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100" dirty="0" smtClean="0">
                <a:hlinkClick r:id="rId4"/>
              </a:rPr>
              <a:t>https</a:t>
            </a:r>
            <a:r>
              <a:rPr lang="en-US" sz="1100" dirty="0">
                <a:hlinkClick r:id="rId4"/>
              </a:rPr>
              <a:t>://</a:t>
            </a:r>
            <a:r>
              <a:rPr lang="en-US" sz="1100" dirty="0" smtClean="0">
                <a:hlinkClick r:id="rId4"/>
              </a:rPr>
              <a:t>www.youtube.com/watch?v=QyjyWUrHsFc</a:t>
            </a:r>
            <a:endParaRPr lang="en-US" sz="1100" dirty="0" smtClean="0"/>
          </a:p>
          <a:p>
            <a:endParaRPr lang="en-US" sz="600" i="1" dirty="0" smtClean="0"/>
          </a:p>
        </p:txBody>
      </p:sp>
    </p:spTree>
    <p:extLst>
      <p:ext uri="{BB962C8B-B14F-4D97-AF65-F5344CB8AC3E}">
        <p14:creationId xmlns:p14="http://schemas.microsoft.com/office/powerpoint/2010/main" val="31069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4803059"/>
            <a:ext cx="9144000" cy="1061883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Outline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0080" y="1778000"/>
            <a:ext cx="81280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sv-SE" b="1" kern="0" smtClean="0"/>
              <a:t>Part 1: Motivation</a:t>
            </a:r>
            <a:br>
              <a:rPr lang="sv-SE" b="1" kern="0" smtClean="0"/>
            </a:br>
            <a:r>
              <a:rPr lang="sv-SE" sz="1800" i="1" kern="0" smtClean="0"/>
              <a:t>If you’re not into hardware, why should you care?</a:t>
            </a:r>
            <a:br>
              <a:rPr lang="sv-SE" sz="1800" i="1" kern="0" smtClean="0"/>
            </a:br>
            <a:endParaRPr lang="sv-SE" kern="0" smtClean="0"/>
          </a:p>
          <a:p>
            <a:pPr marL="0" indent="0" algn="ctr" eaLnBrk="1" hangingPunct="1">
              <a:buFontTx/>
              <a:buNone/>
            </a:pPr>
            <a:r>
              <a:rPr lang="en-US" b="1" kern="0" smtClean="0"/>
              <a:t>Part 2: History lesson</a:t>
            </a:r>
          </a:p>
          <a:p>
            <a:pPr marL="0" indent="0" algn="ctr" eaLnBrk="1" hangingPunct="1">
              <a:buFontTx/>
              <a:buNone/>
            </a:pPr>
            <a:r>
              <a:rPr lang="en-US" sz="1800" i="1" kern="0" smtClean="0"/>
              <a:t>Where did GPUs come from, and what were they meant to do? </a:t>
            </a:r>
            <a:br>
              <a:rPr lang="en-US" sz="1800" i="1" kern="0" smtClean="0"/>
            </a:br>
            <a:endParaRPr lang="en-US" sz="1800" i="1" kern="0" smtClean="0"/>
          </a:p>
          <a:p>
            <a:pPr marL="0" indent="0" algn="ctr" eaLnBrk="1" hangingPunct="1">
              <a:buFontTx/>
              <a:buNone/>
            </a:pPr>
            <a:r>
              <a:rPr lang="en-US" b="1" kern="0" smtClean="0"/>
              <a:t>Part 3 GPU Architecture</a:t>
            </a:r>
          </a:p>
          <a:p>
            <a:pPr marL="0" indent="0" algn="ctr" eaLnBrk="1" hangingPunct="1">
              <a:buFontTx/>
              <a:buNone/>
            </a:pPr>
            <a:r>
              <a:rPr lang="en-US" sz="1800" i="1" kern="0" smtClean="0"/>
              <a:t>What is a modern GPU, and how does it work? </a:t>
            </a:r>
            <a:br>
              <a:rPr lang="en-US" sz="1800" i="1" kern="0" smtClean="0"/>
            </a:br>
            <a:endParaRPr lang="en-US" sz="1800" i="1" kern="0" smtClean="0"/>
          </a:p>
          <a:p>
            <a:pPr marL="0" indent="0" algn="ctr" eaLnBrk="1" hangingPunct="1">
              <a:buFontTx/>
              <a:buNone/>
            </a:pPr>
            <a:r>
              <a:rPr lang="en-US" b="1" kern="0" smtClean="0"/>
              <a:t>Part 4: General Purpose GPU Programming</a:t>
            </a:r>
          </a:p>
          <a:p>
            <a:pPr marL="0" indent="0" algn="ctr" eaLnBrk="1" hangingPunct="1">
              <a:buFontTx/>
              <a:buNone/>
            </a:pPr>
            <a:r>
              <a:rPr lang="en-US" sz="1800" i="1" kern="0" smtClean="0"/>
              <a:t>A little bit about non-gfx GPU programming</a:t>
            </a:r>
            <a:endParaRPr lang="sv-SE" sz="18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225306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2919" cy="4851400"/>
          </a:xfr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__global__ void square_kernel(int N, float *d_data)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int thread_id = blockIdx.x * blockDim.x + threadIdx.x;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if(thread_id &gt;= N) return;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d_data[thread_id] = d_data[thread_id] * d_data[thread_id];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v-S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void square(int N, float *h_data)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float *d_data;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cudaMalloc(&amp;d_data, N * sizeof(float));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cudaMemcpy(d_data, h_data, N * sizeof(float), cudaMemcpyHostToDevice);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block_dim(256);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grid_dim(N/block_dim.x + 1);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square_kernel&lt;&lt;&lt;grid_dim, block_dim&gt;&gt;&gt;(N, 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cudaMemcpy(h_data, d_data, N * sizeof(float), cudaMemcpyDeviceToHost);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cudaFree(d_data);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551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2919" cy="4851400"/>
          </a:xfr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__global__ void square_kernel(int N, float *d_data)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int thread_id = blockIdx.x * blockDim.x + threadIdx.x;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if(thread_id &gt;= N) return;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d_data[thread_id] = d_data[thread_id] * d_data[thread_id];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v-S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void square(int N, float *h_data)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float *d_data;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cudaMalloc(&amp;d_data, N * sizeof(float));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cudaMemcpy(d_data, h_data, N * sizeof(float), cudaMemcpyHostToDevice);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block_dim(256);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grid_dim(N/block_dim.x + 1);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square_kernel&lt;&lt;&lt;grid_dim, block_dim&gt;&gt;&gt;(N, 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cudaMemcpy(h_data, d_data, N * sizeof(float), cudaMemcpyDeviceToHost);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cudaFree(d_data);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7680" y="3465095"/>
            <a:ext cx="8122919" cy="24063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2919" cy="4851400"/>
          </a:xfr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__global__ void square_kernel(int N, float *d_data)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int thread_id = blockIdx.x * blockDim.x + threadIdx.x;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if(thread_id &gt;= N) return;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d_data[thread_id] = d_data[thread_id] * d_data[thread_id];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v-S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void square(int N, float *h_data)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float *d_data;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cudaMalloc(&amp;d_data, N * sizeof(float));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cudaMemcpy(d_data, h_data, N * sizeof(float), cudaMemcpyHostToDevice);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block_dim(256);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grid_dim(N/block_dim.x + 1);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square_kernel&lt;&lt;&lt;grid_dim, block_dim&gt;&gt;&gt;(N, 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cudaMemcpy(h_data, d_data, N * sizeof(float), cudaMemcpyDeviceToHost);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cudaFree(d_data);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7679" y="4225491"/>
            <a:ext cx="8122919" cy="24063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2919" cy="4851400"/>
          </a:xfr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__global__ void square_kernel(int N, float *d_data)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int thread_id = blockIdx.x * blockDim.x + threadIdx.x;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if(thread_id &gt;= N) return;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d_data[thread_id] = d_data[thread_id] * d_data[thread_id];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v-S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void square(int N, float *h_data)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float *d_data;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cudaMalloc(&amp;d_data, N * sizeof(float));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cudaMemcpy(d_data, h_data, N * sizeof(float), cudaMemcpyHostToDevice);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block_dim(256);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grid_dim(N/block_dim.x + 1);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square_kernel&lt;&lt;&lt;grid_dim, block_dim&gt;&gt;&gt;(N, 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cudaMemcpy(h_data, d_data, N * sizeof(float), cudaMemcpyDeviceToHost);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cudaFree(d_data);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7679" y="4466123"/>
            <a:ext cx="8122919" cy="24063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2919" cy="4851400"/>
          </a:xfr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__global__ void square_kernel(int N, float *d_data)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int thread_id = blockIdx.x * blockDim.x + threadIdx.x;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if(thread_id &gt;= N) return;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d_data[thread_id] = d_data[thread_id] * d_data[thread_id];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v-S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void square(int N, float *h_data)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float *d_data;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cudaMalloc(&amp;d_data, N * sizeof(float));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cudaMemcpy(d_data, h_data, N * sizeof(float), cudaMemcpyHostToDevice);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block_dim(256);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grid_dim(N/block_dim.x + 1);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square_kernel&lt;&lt;&lt;grid_dim, block_dim&gt;&gt;&gt;(N, 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cudaMemcpy(h_data, d_data, N * sizeof(float), cudaMemcpyDeviceToHost);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cudaFree(d_data);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10539" y="4726005"/>
            <a:ext cx="8122919" cy="51013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2919" cy="4851400"/>
          </a:xfr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__global__ void square_kernel(int N, float *d_data)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int thread_id = blockIdx.x * blockDim.x + threadIdx.x;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if(thread_id &gt;= N) return;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d_data[thread_id] = d_data[thread_id] * d_data[thread_id];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v-S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void square(int N, float *h_data)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float *d_data;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cudaMalloc(&amp;d_data, N * sizeof(float));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cudaMemcpy(d_data, h_data, N * sizeof(float), cudaMemcpyHostToDevice);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block_dim(256);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grid_dim(N/block_dim.x + 1);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square_kernel&lt;&lt;&lt;grid_dim, block_dim&gt;&gt;&gt;(N, 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cudaMemcpy(h_data, d_data, N * sizeof(float), cudaMemcpyDeviceToHost);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cudaFree(d_data);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10539" y="5236143"/>
            <a:ext cx="8122919" cy="25025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6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2919" cy="4851400"/>
          </a:xfr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__global__ void square_kernel(int N, float *d_data)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int thread_id = blockIdx.x * blockDim.x + threadIdx.x;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if(thread_id &gt;= N) return;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d_data[thread_id] = d_data[thread_id] * d_data[thread_id];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v-S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void square(int N, float *h_data)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float *d_data;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cudaMalloc(&amp;d_data, N * sizeof(float));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cudaMemcpy(d_data, h_data, N * sizeof(float), cudaMemcpyHostToDevice);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block_dim(256);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grid_dim(N/block_dim.x + 1);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square_kernel&lt;&lt;&lt;grid_dim, block_dim&gt;&gt;&gt;(N, 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cudaMemcpy(h_data, d_data, N * sizeof(float), cudaMemcpyDeviceToHost);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cudaFree(d_data);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7679" y="1625600"/>
            <a:ext cx="8122919" cy="25025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20320" y="2743200"/>
            <a:ext cx="9144000" cy="1022555"/>
          </a:xfrm>
          <a:prstGeom prst="rect">
            <a:avLst/>
          </a:prstGeom>
          <a:solidFill>
            <a:schemeClr val="bg1"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Outline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40080" y="1778000"/>
            <a:ext cx="81280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sv-SE" b="1" kern="0" smtClean="0"/>
              <a:t>Part 1: Motivation</a:t>
            </a:r>
            <a:br>
              <a:rPr lang="sv-SE" b="1" kern="0" smtClean="0"/>
            </a:br>
            <a:r>
              <a:rPr lang="sv-SE" sz="1800" i="1" kern="0" smtClean="0"/>
              <a:t>If you’re not into hardware, why should you care?</a:t>
            </a:r>
            <a:br>
              <a:rPr lang="sv-SE" sz="1800" i="1" kern="0" smtClean="0"/>
            </a:br>
            <a:endParaRPr lang="sv-SE" kern="0" smtClean="0"/>
          </a:p>
          <a:p>
            <a:pPr marL="0" indent="0" algn="ctr" eaLnBrk="1" hangingPunct="1">
              <a:buFontTx/>
              <a:buNone/>
            </a:pPr>
            <a:r>
              <a:rPr lang="en-US" b="1" kern="0" smtClean="0"/>
              <a:t>Part 2: History lesson</a:t>
            </a:r>
          </a:p>
          <a:p>
            <a:pPr marL="0" indent="0" algn="ctr" eaLnBrk="1" hangingPunct="1">
              <a:buFontTx/>
              <a:buNone/>
            </a:pPr>
            <a:r>
              <a:rPr lang="en-US" sz="1800" i="1" kern="0" smtClean="0"/>
              <a:t>Where did GPUs come from, and what were they meant to do? </a:t>
            </a:r>
            <a:br>
              <a:rPr lang="en-US" sz="1800" i="1" kern="0" smtClean="0"/>
            </a:br>
            <a:endParaRPr lang="en-US" sz="1800" i="1" kern="0" smtClean="0"/>
          </a:p>
          <a:p>
            <a:pPr marL="0" indent="0" algn="ctr" eaLnBrk="1" hangingPunct="1">
              <a:buFontTx/>
              <a:buNone/>
            </a:pPr>
            <a:r>
              <a:rPr lang="en-US" b="1" kern="0" smtClean="0"/>
              <a:t>Part 3 GPU Architecture</a:t>
            </a:r>
          </a:p>
          <a:p>
            <a:pPr marL="0" indent="0" algn="ctr" eaLnBrk="1" hangingPunct="1">
              <a:buFontTx/>
              <a:buNone/>
            </a:pPr>
            <a:r>
              <a:rPr lang="en-US" sz="1800" i="1" kern="0" smtClean="0"/>
              <a:t>What is a modern GPU, and how does it work? </a:t>
            </a:r>
            <a:br>
              <a:rPr lang="en-US" sz="1800" i="1" kern="0" smtClean="0"/>
            </a:br>
            <a:endParaRPr lang="en-US" sz="1800" i="1" kern="0" smtClean="0"/>
          </a:p>
          <a:p>
            <a:pPr marL="0" indent="0" algn="ctr" eaLnBrk="1" hangingPunct="1">
              <a:buFontTx/>
              <a:buNone/>
            </a:pPr>
            <a:r>
              <a:rPr lang="en-US" b="1" kern="0" smtClean="0"/>
              <a:t>Part 4: General Purpose GPU Programming</a:t>
            </a:r>
          </a:p>
          <a:p>
            <a:pPr marL="0" indent="0" algn="ctr" eaLnBrk="1" hangingPunct="1">
              <a:buFontTx/>
              <a:buNone/>
            </a:pPr>
            <a:r>
              <a:rPr lang="en-US" sz="1800" i="1" kern="0" smtClean="0"/>
              <a:t>A little bit about non-gfx GPU programming</a:t>
            </a:r>
            <a:endParaRPr lang="sv-SE" sz="1800" i="1" kern="0" dirty="0" smtClean="0"/>
          </a:p>
        </p:txBody>
      </p:sp>
    </p:spTree>
    <p:extLst>
      <p:ext uri="{BB962C8B-B14F-4D97-AF65-F5344CB8AC3E}">
        <p14:creationId xmlns:p14="http://schemas.microsoft.com/office/powerpoint/2010/main" val="288952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2919" cy="4851400"/>
          </a:xfr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__global__ void square_kernel(int N, float *d_data)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int thread_id = blockIdx.x * blockDim.x + threadIdx.x;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if(thread_id &gt;= N) return;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d_data[thread_id] = d_data[thread_id] * d_data[thread_id];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v-S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void square(int N, float *h_data)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float *d_data;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cudaMalloc(&amp;d_data, N * sizeof(float));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cudaMemcpy(d_data, h_data, N * sizeof(float), cudaMemcpyHostToDevice);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block_dim(256);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grid_dim(N/block_dim.x + 1);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square_kernel&lt;&lt;&lt;grid_dim, block_dim&gt;&gt;&gt;(N, 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cudaMemcpy(h_data, d_data, N * sizeof(float), cudaMemcpyDeviceToHost);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cudaFree(d_data);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7680" y="2154989"/>
            <a:ext cx="8122919" cy="25025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2919" cy="4851400"/>
          </a:xfr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__global__ void square_kernel(int N, float *d_data)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int thread_id = blockIdx.x * blockDim.x + threadIdx.x;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if(thread_id &gt;= N) return;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d_data[thread_id] = d_data[thread_id] * d_data[thread_id];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v-S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void square(int N, float *h_data)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float *d_data;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cudaMalloc(&amp;d_data, N * sizeof(float));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cudaMemcpy(d_data, h_data, N * sizeof(float), cudaMemcpyHostToDevice);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block_dim(256);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grid_dim(N/block_dim.x + 1);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square_kernel&lt;&lt;&lt;grid_dim, block_dim&gt;&gt;&gt;(N, 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cudaMemcpy(h_data, d_data, N * sizeof(float), cudaMemcpyDeviceToHost);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cudaFree(d_data);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10539" y="2414871"/>
            <a:ext cx="8122919" cy="25025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6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2919" cy="4851400"/>
          </a:xfr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__global__ void square_kernel(int N, float *d_data)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int thread_id = blockIdx.x * blockDim.x + threadIdx.x;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if(thread_id &gt;= N) return;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d_data[thread_id] = d_data[thread_id] * d_data[thread_id];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v-S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void square(int N, float *h_data)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float *d_data;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cudaMalloc(&amp;d_data, N * sizeof(float));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cudaMemcpy(d_data, h_data, N * sizeof(float), cudaMemcpyHostToDevice);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block_dim(256);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grid_dim(N/block_dim.x + 1);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square_kernel&lt;&lt;&lt;grid_dim, block_dim&gt;&gt;&gt;(N, 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cudaMemcpy(h_data, d_data, N * sizeof(float), cudaMemcpyDeviceToHost);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cudaFree(d_data);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7679" y="2684378"/>
            <a:ext cx="8122919" cy="25025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2919" cy="4851400"/>
          </a:xfr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__global__ void square_kernel(int N, float *d_data)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int thread_id = blockIdx.x * blockDim.x + threadIdx.x;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if(thread_id &gt;= N) return;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d_data[thread_id] = d_data[thread_id] * d_data[thread_id];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v-S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void square(int N, float *h_data)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float *d_data;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cudaMalloc(&amp;d_data, N * sizeof(float));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cudaMemcpy(d_data, h_data, N * sizeof(float), cudaMemcpyHostToDevice);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block_dim(256);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grid_dim(N/block_dim.x + 1);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square_kernel&lt;&lt;&lt;grid_dim, block_dim&gt;&gt;&gt;(N, 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cudaMemcpy(h_data, d_data, N * sizeof(float), cudaMemcpyDeviceToHost);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cudaFree(d_data);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7680" y="5494955"/>
            <a:ext cx="8122919" cy="25025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2919" cy="4851400"/>
          </a:xfr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__global__ void square_kernel(int N, float *d_data)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int thread_id = blockIdx.x * blockDim.x + threadIdx.x;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if(thread_id &gt;= N) return;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d_data[thread_id] = d_data[thread_id] * d_data[thread_id];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v-S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void square(int N, float *h_data)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float *d_data;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cudaMalloc(&amp;d_data, N * sizeof(float));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cudaMemcpy(d_data, h_data, N * sizeof(float), cudaMemcpyHostToDevice);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block_dim(256);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grid_dim(N/block_dim.x + 1);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square_kernel&lt;&lt;&lt;grid_dim, block_dim&gt;&gt;&gt;(N, 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cudaMemcpy(h_data, d_data, N * sizeof(float), cudaMemcpyDeviceToHost);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cudaFree(d_data);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7679" y="5745212"/>
            <a:ext cx="8122919" cy="25025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1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39" y="601579"/>
            <a:ext cx="8077200" cy="843280"/>
          </a:xfrm>
        </p:spPr>
        <p:txBody>
          <a:bodyPr/>
          <a:lstStyle/>
          <a:p>
            <a:r>
              <a:rPr lang="en-US" dirty="0" smtClean="0"/>
              <a:t>Will this be faster than just squaring on the CPU?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2919" cy="4851400"/>
          </a:xfr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__global__ void square_kernel(int N, float *d_data)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int thread_id = blockIdx.x * blockDim.x + threadIdx.x;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if(thread_id &gt;= N) return;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d_data[thread_id] = d_data[thread_id] * d_data[thread_id];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v-S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void square(int N, float *h_data)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float *d_data;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cudaMalloc(&amp;d_data, N * sizeof(float));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cudaMemcpy(d_data, h_data, N * sizeof(float), cudaMemcpyHostToDevice);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block_dim(256);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grid_dim(N/block_dim.x + 1);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square_kernel&lt;&lt;&lt;grid_dim, block_dim&gt;&gt;&gt;(N, 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cudaMemcpy(h_data, d_data, N * sizeof(float), cudaMemcpyDeviceToHost);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cudaFree(d_data);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562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39" y="601579"/>
            <a:ext cx="8077200" cy="843280"/>
          </a:xfrm>
        </p:spPr>
        <p:txBody>
          <a:bodyPr/>
          <a:lstStyle/>
          <a:p>
            <a:r>
              <a:rPr lang="en-US" dirty="0" smtClean="0"/>
              <a:t>Will this be faster than just squaring on the CPU?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2919" cy="4851400"/>
          </a:xfr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__global__ void square_kernel(int N, float *d_data)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int thread_id = blockIdx.x * blockDim.x + threadIdx.x;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if(thread_id &gt;= N) return;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d_data[thread_id] = d_data[thread_id] * d_data[thread_id];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v-S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void square(int N, float *h_data)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float *d_data;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sv-SE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cudaMalloc(&amp;d_data, N * sizeof(float));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cudaMemcpy(d_data, h_data, N * sizeof(float), cudaMemcpyHostToDevice);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block_dim(256);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grid_dim(N/block_dim.x + 1);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square_kernel&lt;&lt;&lt;grid_dim, block_dim&gt;&gt;&gt;(N, 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cudaMemcpy(h_data, d_data, N * sizeof(float), cudaMemcpyDeviceToHost);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sv-SE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cudaFree(d_data);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2110" y="917714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NO!</a:t>
            </a:r>
            <a:endParaRPr lang="sv-S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47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39" y="601579"/>
            <a:ext cx="8077200" cy="843280"/>
          </a:xfrm>
        </p:spPr>
        <p:txBody>
          <a:bodyPr/>
          <a:lstStyle/>
          <a:p>
            <a:r>
              <a:rPr lang="en-US" dirty="0" smtClean="0"/>
              <a:t>Will this be faster than just squaring on the CPU?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2919" cy="4851400"/>
          </a:xfr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__global__ void square_kernel(int N, float *d_data)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int thread_id = blockIdx.x * blockDim.x + threadIdx.x;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if(thread_id &gt;= N) return;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d_data[thread_id] = d_data[thread_id] * d_data[thread_id];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v-S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void square(int N, float *h_data)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float *d_data;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sv-SE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cudaMalloc(&amp;d_data, N * sizeof(float));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sv-SE" sz="14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cudaMemcpy(d_data, h_data, N * sizeof(float), cudaMemcpyHostToDevice);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block_dim(256);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grid_dim(N/block_dim.x + 1);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square_kernel&lt;&lt;&lt;grid_dim, block_dim&gt;&gt;&gt;(N, 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sv-SE" sz="1400" b="1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cudaMemcpy(h_data, d_data, N * sizeof(float), cudaMemcpyDeviceToHost);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sv-SE" sz="14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cudaFree(d_data);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62110" y="917714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NO!</a:t>
            </a:r>
            <a:endParaRPr lang="sv-S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39" y="601579"/>
            <a:ext cx="8077200" cy="843280"/>
          </a:xfrm>
        </p:spPr>
        <p:txBody>
          <a:bodyPr/>
          <a:lstStyle/>
          <a:p>
            <a:r>
              <a:rPr lang="en-US" dirty="0" err="1" smtClean="0"/>
              <a:t>Allright</a:t>
            </a:r>
            <a:r>
              <a:rPr lang="en-US" dirty="0" smtClean="0"/>
              <a:t>… the actual kernel call. Will that run at full speed?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2919" cy="4851400"/>
          </a:xfr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__global__ void square_kernel(int N, float *d_data)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int thread_id = blockIdx.x * blockDim.x + threadIdx.x;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if(thread_id &gt;= N) return;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d_data[thread_id] = d_data[thread_id] * d_data[thread_id];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v-S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void square(int N, float *h_data)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float *d_data;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cudaMalloc(&amp;d_data, N * sizeof(float));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cudaMemcpy(d_data, h_data, N * sizeof(float), cudaMemcpyHostToDevice);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block_dim(256);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grid_dim(N/block_dim.x + 1);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square_kernel&lt;&lt;&lt;grid_dim, block_dim&gt;&gt;&gt;(N, 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cudaMemcpy(h_data, d_data, N * sizeof(float), cudaMemcpyDeviceToHost);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cudaFree(d_data);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575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39" y="601579"/>
            <a:ext cx="8077200" cy="843280"/>
          </a:xfrm>
        </p:spPr>
        <p:txBody>
          <a:bodyPr/>
          <a:lstStyle/>
          <a:p>
            <a:r>
              <a:rPr lang="en-US" dirty="0" err="1" smtClean="0"/>
              <a:t>Allright</a:t>
            </a:r>
            <a:r>
              <a:rPr lang="en-US" dirty="0" smtClean="0"/>
              <a:t>… the actual kernel call. Will that run at full speed?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625600"/>
            <a:ext cx="8122919" cy="4851400"/>
          </a:xfr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__global__ void square_kernel(int N, float *d_data)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int thread_id = blockIdx.x * blockDim.x + threadIdx.x;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if(thread_id &gt;= N) return;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d_data[thread_id] = d_data[thread_id] * d_data[thread_id];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sv-SE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void square(int N, float *h_data)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float *d_data; 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cudaMalloc(&amp;d_data, N * sizeof(float));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cudaMemcpy(d_data, h_data, N * sizeof(float), cudaMemcpyHostToDevice);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block_dim(256);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dim3 grid_dim(N/block_dim.x + 1);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square_kernel&lt;&lt;&lt;grid_dim, block_dim&gt;&gt;&gt;(N, 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cudaMemcpy(h_data, d_data, N * sizeof(float), cudaMemcpyDeviceToHost);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	cudaFree(d_data);</a:t>
            </a:r>
          </a:p>
          <a:p>
            <a:pPr marL="0" indent="0">
              <a:buNone/>
            </a:pPr>
            <a:r>
              <a:rPr lang="sv-SE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9690" y="2379647"/>
            <a:ext cx="6631806" cy="427809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Nah…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 enough compute to hide latency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Probably not enough independent instructions to fully utilize SMX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Only doing SP FP and Load/Store, so we CAN’T fully utilize SMX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But fully coalesced reads and writes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And certainly faster than CPU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35201" y="776514"/>
            <a:ext cx="4434114" cy="5399314"/>
            <a:chOff x="1276709" y="1719532"/>
            <a:chExt cx="6372046" cy="3651849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276709" y="1719532"/>
              <a:ext cx="6372046" cy="3651849"/>
            </a:xfrm>
            <a:prstGeom prst="roundRect">
              <a:avLst>
                <a:gd name="adj" fmla="val 1400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24100" y="4955268"/>
              <a:ext cx="60729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Space Invaders - 1978</a:t>
              </a:r>
              <a:endParaRPr lang="en-US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140" y="1030514"/>
            <a:ext cx="4007408" cy="45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Reduction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we want to find the maximum of N elements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array = [12 1 6 65 3 87 55 2 85 … 23]</a:t>
            </a:r>
          </a:p>
          <a:p>
            <a:endParaRPr lang="en-US" dirty="0"/>
          </a:p>
          <a:p>
            <a:r>
              <a:rPr lang="en-US" dirty="0" smtClean="0"/>
              <a:t>CPU code is extremely simple: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result = 0; </a:t>
            </a: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for(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=0; 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&lt;N; 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++) { result = max(result, array[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 }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But how to do this on the GPU?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654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Reduction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idiots approach: </a:t>
            </a:r>
          </a:p>
          <a:p>
            <a:endParaRPr lang="sv-SE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399" y="2220686"/>
            <a:ext cx="8122919" cy="16691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27CA3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__global__ </a:t>
            </a:r>
            <a:r>
              <a:rPr lang="sv-SE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sv-SE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find_max</a:t>
            </a: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sv-SE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N, float *</a:t>
            </a:r>
            <a:r>
              <a:rPr lang="sv-SE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d_data</a:t>
            </a: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float *</a:t>
            </a:r>
            <a:r>
              <a:rPr lang="sv-SE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d_result</a:t>
            </a: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 eaLnBrk="1" hangingPunct="1">
              <a:buFontTx/>
              <a:buNone/>
            </a:pP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 eaLnBrk="1" hangingPunct="1">
              <a:buFontTx/>
              <a:buNone/>
            </a:pP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sv-SE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sv-SE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thread_id</a:t>
            </a: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sv-SE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blockIdx.x</a:t>
            </a: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sv-SE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blockDim.x</a:t>
            </a: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sv-SE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threadIdx.x</a:t>
            </a: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 eaLnBrk="1" hangingPunct="1">
              <a:buFontTx/>
              <a:buNone/>
            </a:pP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sv-SE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sv-SE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thread_id</a:t>
            </a: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&gt;= N) </a:t>
            </a:r>
            <a:r>
              <a:rPr lang="sv-SE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0" indent="0" eaLnBrk="1" hangingPunct="1">
              <a:buFontTx/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atomicMax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(*</a:t>
            </a: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d_result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d_data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thread_id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eaLnBrk="1" hangingPunct="1">
              <a:buFontTx/>
              <a:buNone/>
            </a:pPr>
            <a:r>
              <a:rPr lang="sv-SE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377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Reduction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slightly smarter approach: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array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[12 1 6 65 3 87 55 2 85 …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12 23]</a:t>
            </a:r>
          </a:p>
          <a:p>
            <a:pPr marL="0" indent="0"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[ 12   65   87   55   …     23]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[ 65       87   …      23]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…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[87  23]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87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sv-SE" dirty="0"/>
          </a:p>
        </p:txBody>
      </p:sp>
      <p:grpSp>
        <p:nvGrpSpPr>
          <p:cNvPr id="9" name="Group 10"/>
          <p:cNvGrpSpPr/>
          <p:nvPr/>
        </p:nvGrpSpPr>
        <p:grpSpPr>
          <a:xfrm>
            <a:off x="3292237" y="2900225"/>
            <a:ext cx="546537" cy="268014"/>
            <a:chOff x="977462" y="2603937"/>
            <a:chExt cx="546537" cy="268014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977462" y="2603938"/>
              <a:ext cx="0" cy="2680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523999" y="2603937"/>
              <a:ext cx="0" cy="2680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977462" y="2871950"/>
              <a:ext cx="546537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" name="TextBox 12"/>
          <p:cNvSpPr txBox="1"/>
          <p:nvPr/>
        </p:nvSpPr>
        <p:spPr>
          <a:xfrm>
            <a:off x="3366072" y="3123276"/>
            <a:ext cx="39886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900" dirty="0" smtClean="0"/>
              <a:t>MAX</a:t>
            </a:r>
            <a:endParaRPr lang="en-US" sz="900" dirty="0"/>
          </a:p>
        </p:txBody>
      </p:sp>
      <p:grpSp>
        <p:nvGrpSpPr>
          <p:cNvPr id="14" name="Group 10"/>
          <p:cNvGrpSpPr/>
          <p:nvPr/>
        </p:nvGrpSpPr>
        <p:grpSpPr>
          <a:xfrm>
            <a:off x="4151835" y="2900225"/>
            <a:ext cx="546537" cy="268014"/>
            <a:chOff x="977462" y="2603937"/>
            <a:chExt cx="546537" cy="268014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977462" y="2603938"/>
              <a:ext cx="0" cy="2680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523999" y="2603937"/>
              <a:ext cx="0" cy="2680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977462" y="2871950"/>
              <a:ext cx="546537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Box 17"/>
          <p:cNvSpPr txBox="1"/>
          <p:nvPr/>
        </p:nvSpPr>
        <p:spPr>
          <a:xfrm>
            <a:off x="4225670" y="3123276"/>
            <a:ext cx="39886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900" dirty="0" smtClean="0"/>
              <a:t>MAX</a:t>
            </a:r>
            <a:endParaRPr lang="en-US" sz="900" dirty="0"/>
          </a:p>
        </p:txBody>
      </p:sp>
      <p:grpSp>
        <p:nvGrpSpPr>
          <p:cNvPr id="19" name="Group 10"/>
          <p:cNvGrpSpPr/>
          <p:nvPr/>
        </p:nvGrpSpPr>
        <p:grpSpPr>
          <a:xfrm>
            <a:off x="5011433" y="2900225"/>
            <a:ext cx="546537" cy="268014"/>
            <a:chOff x="977462" y="2603937"/>
            <a:chExt cx="546537" cy="268014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977462" y="2603938"/>
              <a:ext cx="0" cy="2680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523999" y="2603937"/>
              <a:ext cx="0" cy="2680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977462" y="2871950"/>
              <a:ext cx="546537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5085268" y="3123276"/>
            <a:ext cx="39886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900" dirty="0" smtClean="0"/>
              <a:t>MAX</a:t>
            </a:r>
            <a:endParaRPr lang="en-US" sz="900" dirty="0"/>
          </a:p>
        </p:txBody>
      </p:sp>
      <p:grpSp>
        <p:nvGrpSpPr>
          <p:cNvPr id="24" name="Group 10"/>
          <p:cNvGrpSpPr/>
          <p:nvPr/>
        </p:nvGrpSpPr>
        <p:grpSpPr>
          <a:xfrm>
            <a:off x="6813556" y="2900225"/>
            <a:ext cx="546537" cy="268014"/>
            <a:chOff x="977462" y="2603937"/>
            <a:chExt cx="546537" cy="268014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977462" y="2603938"/>
              <a:ext cx="0" cy="2680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1523999" y="2603937"/>
              <a:ext cx="0" cy="2680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977462" y="2871950"/>
              <a:ext cx="546537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TextBox 27"/>
          <p:cNvSpPr txBox="1"/>
          <p:nvPr/>
        </p:nvSpPr>
        <p:spPr>
          <a:xfrm>
            <a:off x="6887391" y="3123276"/>
            <a:ext cx="398866" cy="138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900" dirty="0" smtClean="0"/>
              <a:t>MAX</a:t>
            </a:r>
            <a:endParaRPr lang="en-US" sz="9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472433" y="2900225"/>
            <a:ext cx="546537" cy="525146"/>
            <a:chOff x="2472433" y="2900225"/>
            <a:chExt cx="546537" cy="525146"/>
          </a:xfrm>
        </p:grpSpPr>
        <p:grpSp>
          <p:nvGrpSpPr>
            <p:cNvPr id="4" name="Group 10"/>
            <p:cNvGrpSpPr/>
            <p:nvPr/>
          </p:nvGrpSpPr>
          <p:grpSpPr>
            <a:xfrm>
              <a:off x="2472433" y="2900225"/>
              <a:ext cx="546537" cy="268014"/>
              <a:chOff x="977462" y="2603937"/>
              <a:chExt cx="546537" cy="268014"/>
            </a:xfrm>
          </p:grpSpPr>
          <p:cxnSp>
            <p:nvCxnSpPr>
              <p:cNvPr id="5" name="Straight Connector 4"/>
              <p:cNvCxnSpPr/>
              <p:nvPr/>
            </p:nvCxnSpPr>
            <p:spPr bwMode="auto">
              <a:xfrm>
                <a:off x="977462" y="2603938"/>
                <a:ext cx="0" cy="26801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" name="Straight Connector 5"/>
              <p:cNvCxnSpPr/>
              <p:nvPr/>
            </p:nvCxnSpPr>
            <p:spPr bwMode="auto">
              <a:xfrm>
                <a:off x="1523999" y="2603937"/>
                <a:ext cx="0" cy="26801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>
                <a:off x="977462" y="2871950"/>
                <a:ext cx="546537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" name="TextBox 7"/>
            <p:cNvSpPr txBox="1"/>
            <p:nvPr/>
          </p:nvSpPr>
          <p:spPr>
            <a:xfrm>
              <a:off x="2546268" y="3123276"/>
              <a:ext cx="398866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v-SE" sz="900" dirty="0" smtClean="0"/>
                <a:t>MAX</a:t>
              </a:r>
              <a:endParaRPr lang="en-US" sz="900" dirty="0"/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 flipV="1">
              <a:off x="2743200" y="3261775"/>
              <a:ext cx="7257" cy="1635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" name="Straight Connector 30"/>
          <p:cNvCxnSpPr/>
          <p:nvPr/>
        </p:nvCxnSpPr>
        <p:spPr bwMode="auto">
          <a:xfrm flipV="1">
            <a:off x="3607782" y="3272655"/>
            <a:ext cx="7257" cy="163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4442613" y="3261775"/>
            <a:ext cx="7257" cy="163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5277444" y="3261775"/>
            <a:ext cx="7257" cy="163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7086824" y="3261775"/>
            <a:ext cx="7257" cy="1635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" name="Group 35"/>
          <p:cNvGrpSpPr/>
          <p:nvPr/>
        </p:nvGrpSpPr>
        <p:grpSpPr>
          <a:xfrm>
            <a:off x="2750457" y="3843654"/>
            <a:ext cx="815048" cy="525146"/>
            <a:chOff x="2344057" y="2900225"/>
            <a:chExt cx="815048" cy="525146"/>
          </a:xfrm>
        </p:grpSpPr>
        <p:grpSp>
          <p:nvGrpSpPr>
            <p:cNvPr id="37" name="Group 10"/>
            <p:cNvGrpSpPr/>
            <p:nvPr/>
          </p:nvGrpSpPr>
          <p:grpSpPr>
            <a:xfrm>
              <a:off x="2344057" y="2900225"/>
              <a:ext cx="815048" cy="268014"/>
              <a:chOff x="849086" y="2603937"/>
              <a:chExt cx="815048" cy="268014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>
                <a:off x="849086" y="2603937"/>
                <a:ext cx="128376" cy="26801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H="1">
                <a:off x="1523999" y="2603937"/>
                <a:ext cx="140135" cy="26801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>
                <a:off x="977462" y="2871950"/>
                <a:ext cx="546537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8" name="TextBox 37"/>
            <p:cNvSpPr txBox="1"/>
            <p:nvPr/>
          </p:nvSpPr>
          <p:spPr>
            <a:xfrm>
              <a:off x="2546268" y="3123276"/>
              <a:ext cx="398866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v-SE" sz="900" dirty="0" smtClean="0"/>
                <a:t>MAX</a:t>
              </a:r>
              <a:endParaRPr lang="en-US" sz="900" dirty="0"/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 flipV="1">
              <a:off x="2743200" y="3261775"/>
              <a:ext cx="7257" cy="1635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oup 44"/>
          <p:cNvGrpSpPr/>
          <p:nvPr/>
        </p:nvGrpSpPr>
        <p:grpSpPr>
          <a:xfrm>
            <a:off x="4442613" y="3824442"/>
            <a:ext cx="815048" cy="525146"/>
            <a:chOff x="2344057" y="2900225"/>
            <a:chExt cx="815048" cy="525146"/>
          </a:xfrm>
        </p:grpSpPr>
        <p:grpSp>
          <p:nvGrpSpPr>
            <p:cNvPr id="46" name="Group 10"/>
            <p:cNvGrpSpPr/>
            <p:nvPr/>
          </p:nvGrpSpPr>
          <p:grpSpPr>
            <a:xfrm>
              <a:off x="2344057" y="2900225"/>
              <a:ext cx="815048" cy="268014"/>
              <a:chOff x="849086" y="2603937"/>
              <a:chExt cx="815048" cy="268014"/>
            </a:xfrm>
          </p:grpSpPr>
          <p:cxnSp>
            <p:nvCxnSpPr>
              <p:cNvPr id="49" name="Straight Connector 48"/>
              <p:cNvCxnSpPr/>
              <p:nvPr/>
            </p:nvCxnSpPr>
            <p:spPr bwMode="auto">
              <a:xfrm>
                <a:off x="849086" y="2603937"/>
                <a:ext cx="128376" cy="26801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flipH="1">
                <a:off x="1523999" y="2603937"/>
                <a:ext cx="140135" cy="26801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>
                <a:off x="977462" y="2871950"/>
                <a:ext cx="546537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7" name="TextBox 46"/>
            <p:cNvSpPr txBox="1"/>
            <p:nvPr/>
          </p:nvSpPr>
          <p:spPr>
            <a:xfrm>
              <a:off x="2546268" y="3123276"/>
              <a:ext cx="398866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v-SE" sz="900" dirty="0" smtClean="0"/>
                <a:t>MAX</a:t>
              </a:r>
              <a:endParaRPr lang="en-US" sz="900" dirty="0"/>
            </a:p>
          </p:txBody>
        </p:sp>
        <p:cxnSp>
          <p:nvCxnSpPr>
            <p:cNvPr id="48" name="Straight Connector 47"/>
            <p:cNvCxnSpPr/>
            <p:nvPr/>
          </p:nvCxnSpPr>
          <p:spPr bwMode="auto">
            <a:xfrm flipV="1">
              <a:off x="2743200" y="3261775"/>
              <a:ext cx="7257" cy="1635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2" name="Group 51"/>
          <p:cNvGrpSpPr/>
          <p:nvPr/>
        </p:nvGrpSpPr>
        <p:grpSpPr>
          <a:xfrm>
            <a:off x="6280142" y="3804132"/>
            <a:ext cx="815048" cy="525146"/>
            <a:chOff x="2344057" y="2900225"/>
            <a:chExt cx="815048" cy="525146"/>
          </a:xfrm>
        </p:grpSpPr>
        <p:grpSp>
          <p:nvGrpSpPr>
            <p:cNvPr id="53" name="Group 10"/>
            <p:cNvGrpSpPr/>
            <p:nvPr/>
          </p:nvGrpSpPr>
          <p:grpSpPr>
            <a:xfrm>
              <a:off x="2344057" y="2900225"/>
              <a:ext cx="815048" cy="268014"/>
              <a:chOff x="849086" y="2603937"/>
              <a:chExt cx="815048" cy="268014"/>
            </a:xfrm>
          </p:grpSpPr>
          <p:cxnSp>
            <p:nvCxnSpPr>
              <p:cNvPr id="56" name="Straight Connector 55"/>
              <p:cNvCxnSpPr/>
              <p:nvPr/>
            </p:nvCxnSpPr>
            <p:spPr bwMode="auto">
              <a:xfrm>
                <a:off x="849086" y="2603937"/>
                <a:ext cx="128376" cy="26801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flipH="1">
                <a:off x="1523999" y="2603937"/>
                <a:ext cx="140135" cy="26801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977462" y="2871950"/>
                <a:ext cx="546537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4" name="TextBox 53"/>
            <p:cNvSpPr txBox="1"/>
            <p:nvPr/>
          </p:nvSpPr>
          <p:spPr>
            <a:xfrm>
              <a:off x="2546268" y="3123276"/>
              <a:ext cx="398866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v-SE" sz="900" dirty="0" smtClean="0"/>
                <a:t>MAX</a:t>
              </a:r>
              <a:endParaRPr lang="en-US" sz="900" dirty="0"/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 flipV="1">
              <a:off x="2743200" y="3261775"/>
              <a:ext cx="7257" cy="1635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4372545" y="5590131"/>
            <a:ext cx="815048" cy="525146"/>
            <a:chOff x="2344057" y="2900225"/>
            <a:chExt cx="815048" cy="525146"/>
          </a:xfrm>
        </p:grpSpPr>
        <p:grpSp>
          <p:nvGrpSpPr>
            <p:cNvPr id="60" name="Group 10"/>
            <p:cNvGrpSpPr/>
            <p:nvPr/>
          </p:nvGrpSpPr>
          <p:grpSpPr>
            <a:xfrm>
              <a:off x="2344057" y="2900225"/>
              <a:ext cx="815048" cy="268014"/>
              <a:chOff x="849086" y="2603937"/>
              <a:chExt cx="815048" cy="268014"/>
            </a:xfrm>
          </p:grpSpPr>
          <p:cxnSp>
            <p:nvCxnSpPr>
              <p:cNvPr id="63" name="Straight Connector 62"/>
              <p:cNvCxnSpPr/>
              <p:nvPr/>
            </p:nvCxnSpPr>
            <p:spPr bwMode="auto">
              <a:xfrm>
                <a:off x="849086" y="2603937"/>
                <a:ext cx="128376" cy="26801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 flipH="1">
                <a:off x="1523999" y="2603937"/>
                <a:ext cx="140135" cy="26801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977462" y="2871950"/>
                <a:ext cx="546537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1" name="TextBox 60"/>
            <p:cNvSpPr txBox="1"/>
            <p:nvPr/>
          </p:nvSpPr>
          <p:spPr>
            <a:xfrm>
              <a:off x="2546268" y="3123276"/>
              <a:ext cx="398866" cy="1384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v-SE" sz="900" dirty="0" smtClean="0"/>
                <a:t>MAX</a:t>
              </a:r>
              <a:endParaRPr lang="en-US" sz="900" dirty="0"/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 flipV="1">
              <a:off x="2743200" y="3261775"/>
              <a:ext cx="7257" cy="16359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713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Reduction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even smarter approach:</a:t>
            </a:r>
          </a:p>
          <a:p>
            <a:r>
              <a:rPr lang="en-US" dirty="0" smtClean="0"/>
              <a:t>We want to have at least 30k threads running. </a:t>
            </a:r>
          </a:p>
          <a:p>
            <a:pPr lvl="1"/>
            <a:r>
              <a:rPr lang="en-US" dirty="0" smtClean="0"/>
              <a:t>Less and the GPU will be underutilized</a:t>
            </a:r>
          </a:p>
          <a:p>
            <a:pPr lvl="1"/>
            <a:r>
              <a:rPr lang="en-US" dirty="0" smtClean="0"/>
              <a:t>More is okay, but no benefit</a:t>
            </a:r>
          </a:p>
          <a:p>
            <a:r>
              <a:rPr lang="en-US" dirty="0" smtClean="0"/>
              <a:t>Divide the input into 30k parts</a:t>
            </a:r>
          </a:p>
          <a:p>
            <a:r>
              <a:rPr lang="en-US" dirty="0" smtClean="0"/>
              <a:t>Let each thread do a sequential reduction over his part</a:t>
            </a:r>
          </a:p>
          <a:p>
            <a:r>
              <a:rPr lang="en-US" dirty="0" smtClean="0"/>
              <a:t>Output the result into a 30k array. </a:t>
            </a:r>
          </a:p>
          <a:p>
            <a:r>
              <a:rPr lang="en-US" dirty="0" smtClean="0"/>
              <a:t>Reduce that with the previous method.</a:t>
            </a:r>
          </a:p>
          <a:p>
            <a:endParaRPr lang="en-US" dirty="0"/>
          </a:p>
          <a:p>
            <a:r>
              <a:rPr lang="en-US" dirty="0" smtClean="0"/>
              <a:t>Is this a good idea? </a:t>
            </a:r>
          </a:p>
        </p:txBody>
      </p:sp>
    </p:spTree>
    <p:extLst>
      <p:ext uri="{BB962C8B-B14F-4D97-AF65-F5344CB8AC3E}">
        <p14:creationId xmlns:p14="http://schemas.microsoft.com/office/powerpoint/2010/main" val="20137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266700" y="631474"/>
            <a:ext cx="8610600" cy="762000"/>
          </a:xfrm>
        </p:spPr>
        <p:txBody>
          <a:bodyPr/>
          <a:lstStyle/>
          <a:p>
            <a:pPr eaLnBrk="1" hangingPunct="1"/>
            <a:r>
              <a:rPr lang="en-AU" dirty="0" smtClean="0"/>
              <a:t>Example #2: </a:t>
            </a:r>
            <a:r>
              <a:rPr lang="en-AU" dirty="0" err="1" smtClean="0"/>
              <a:t>Strided</a:t>
            </a:r>
            <a:r>
              <a:rPr lang="en-AU" dirty="0" smtClean="0"/>
              <a:t> Memory Access</a:t>
            </a:r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981200"/>
          <a:ext cx="77724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92780" y="3500120"/>
          <a:ext cx="26593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flipH="1" flipV="1">
            <a:off x="1059180" y="2407920"/>
            <a:ext cx="2446020" cy="105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2941320" y="2407920"/>
            <a:ext cx="1211580" cy="105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4838700" y="2407920"/>
            <a:ext cx="38100" cy="105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577840" y="2407920"/>
            <a:ext cx="1127760" cy="105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505200" y="4160520"/>
            <a:ext cx="240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Warp = 32 threads</a:t>
            </a:r>
          </a:p>
          <a:p>
            <a:r>
              <a:rPr lang="sv-SE" dirty="0" smtClean="0"/>
              <a:t>First memory request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6460" y="3535680"/>
            <a:ext cx="122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881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266700" y="631474"/>
            <a:ext cx="8610600" cy="762000"/>
          </a:xfrm>
        </p:spPr>
        <p:txBody>
          <a:bodyPr/>
          <a:lstStyle/>
          <a:p>
            <a:pPr eaLnBrk="1" hangingPunct="1"/>
            <a:r>
              <a:rPr lang="en-AU" dirty="0"/>
              <a:t>Example #2: </a:t>
            </a:r>
            <a:r>
              <a:rPr lang="en-AU" dirty="0" err="1"/>
              <a:t>Strided</a:t>
            </a:r>
            <a:r>
              <a:rPr lang="en-AU" dirty="0"/>
              <a:t> Memory Access</a:t>
            </a:r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981200"/>
          <a:ext cx="77724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...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...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...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...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92780" y="3500120"/>
          <a:ext cx="26593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flipH="1" flipV="1">
            <a:off x="1409700" y="2407920"/>
            <a:ext cx="2095500" cy="105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3368040" y="2407920"/>
            <a:ext cx="784860" cy="105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876800" y="2407920"/>
            <a:ext cx="457200" cy="105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577840" y="2407920"/>
            <a:ext cx="1676400" cy="105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505200" y="4160520"/>
            <a:ext cx="291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Warp = 32 threads</a:t>
            </a:r>
          </a:p>
          <a:p>
            <a:r>
              <a:rPr lang="sv-SE" dirty="0" smtClean="0"/>
              <a:t>Second memory request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6460" y="3535680"/>
            <a:ext cx="122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00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266700" y="631474"/>
            <a:ext cx="8610600" cy="762000"/>
          </a:xfrm>
        </p:spPr>
        <p:txBody>
          <a:bodyPr/>
          <a:lstStyle/>
          <a:p>
            <a:pPr eaLnBrk="1" hangingPunct="1"/>
            <a:r>
              <a:rPr lang="en-AU" dirty="0"/>
              <a:t>Example #2: </a:t>
            </a:r>
            <a:r>
              <a:rPr lang="en-AU" dirty="0" err="1"/>
              <a:t>Strided</a:t>
            </a:r>
            <a:r>
              <a:rPr lang="en-AU" dirty="0"/>
              <a:t> Memory Access</a:t>
            </a:r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981200"/>
          <a:ext cx="77724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...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...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...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...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192780" y="3500120"/>
          <a:ext cx="26593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8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flipH="1" flipV="1">
            <a:off x="1874520" y="2407920"/>
            <a:ext cx="1630680" cy="105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3870960" y="2407920"/>
            <a:ext cx="281940" cy="105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876800" y="2407920"/>
            <a:ext cx="876300" cy="105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577840" y="2407920"/>
            <a:ext cx="2125980" cy="10515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505200" y="4160520"/>
            <a:ext cx="291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Warp = 32 threads</a:t>
            </a:r>
          </a:p>
          <a:p>
            <a:r>
              <a:rPr lang="sv-SE" dirty="0" smtClean="0"/>
              <a:t>Third memory request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6460" y="3535680"/>
            <a:ext cx="122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...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0852" y="2179320"/>
            <a:ext cx="8223235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Divide input into 960 (#warps) parts instead.</a:t>
            </a:r>
          </a:p>
          <a:p>
            <a:endParaRPr lang="en-US" dirty="0" smtClean="0"/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start 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warp_id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* (N/960);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= 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warp_id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+ 1) *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(N/960);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 = 0;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=start +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threadIdx.x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&lt;end;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+=32) {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result = max(result,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d_data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result =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warpReduce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(result);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if(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threadIdx.x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== 0)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d_output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warp_id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] = result;</a:t>
            </a:r>
          </a:p>
          <a:p>
            <a:endParaRPr lang="sv-SE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00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Seems difficult? </a:t>
            </a:r>
          </a:p>
          <a:p>
            <a:pPr lvl="1"/>
            <a:r>
              <a:rPr lang="en-US" dirty="0" smtClean="0"/>
              <a:t>It is! Turning your problem into a massively parallel one can be very hard (sometimes impossible).</a:t>
            </a:r>
          </a:p>
          <a:p>
            <a:r>
              <a:rPr lang="en-US" dirty="0" smtClean="0"/>
              <a:t>But so is CPU programming (if you want full speed)</a:t>
            </a:r>
          </a:p>
          <a:p>
            <a:pPr lvl="1"/>
            <a:r>
              <a:rPr lang="en-US" dirty="0" smtClean="0"/>
              <a:t>Today, you need to at least parallelize enough to use all cores </a:t>
            </a:r>
            <a:r>
              <a:rPr lang="en-US" i="1" dirty="0" smtClean="0"/>
              <a:t>and SIMD lanes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CPUs and GPUs are merging quickly.</a:t>
            </a:r>
          </a:p>
          <a:p>
            <a:pPr lvl="2"/>
            <a:r>
              <a:rPr lang="en-US" dirty="0" smtClean="0"/>
              <a:t>Most recent CPUs have a </a:t>
            </a:r>
            <a:r>
              <a:rPr lang="en-US" i="1" dirty="0" smtClean="0"/>
              <a:t>large</a:t>
            </a:r>
            <a:r>
              <a:rPr lang="en-US" dirty="0" smtClean="0"/>
              <a:t> GPU part</a:t>
            </a:r>
          </a:p>
          <a:p>
            <a:pPr lvl="2"/>
            <a:r>
              <a:rPr lang="en-US" dirty="0" smtClean="0"/>
              <a:t>Future intel CPUs will have </a:t>
            </a:r>
            <a:r>
              <a:rPr lang="en-US" dirty="0" err="1" smtClean="0"/>
              <a:t>GPUish</a:t>
            </a:r>
            <a:r>
              <a:rPr lang="en-US" dirty="0" smtClean="0"/>
              <a:t> SIMD</a:t>
            </a:r>
          </a:p>
          <a:p>
            <a:r>
              <a:rPr lang="en-US" dirty="0" smtClean="0"/>
              <a:t>You need to learn this stuff!</a:t>
            </a:r>
          </a:p>
          <a:p>
            <a:pPr lvl="1"/>
            <a:r>
              <a:rPr lang="en-US" dirty="0" smtClean="0"/>
              <a:t>Luckily, you’ll realize it’s also much fun!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8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10457" y="1190172"/>
            <a:ext cx="8768752" cy="4826000"/>
            <a:chOff x="1110343" y="1407886"/>
            <a:chExt cx="6988628" cy="3846285"/>
          </a:xfrm>
        </p:grpSpPr>
        <p:grpSp>
          <p:nvGrpSpPr>
            <p:cNvPr id="6" name="Group 5"/>
            <p:cNvGrpSpPr/>
            <p:nvPr/>
          </p:nvGrpSpPr>
          <p:grpSpPr>
            <a:xfrm>
              <a:off x="1110343" y="1407886"/>
              <a:ext cx="6988628" cy="3846285"/>
              <a:chOff x="1276709" y="1719532"/>
              <a:chExt cx="6372046" cy="3651849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1276709" y="1719532"/>
                <a:ext cx="6372046" cy="3651849"/>
              </a:xfrm>
              <a:prstGeom prst="roundRect">
                <a:avLst>
                  <a:gd name="adj" fmla="val 1400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24100" y="4955268"/>
                <a:ext cx="6072982" cy="350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/>
                  <a:t>F/A-18 </a:t>
                </a:r>
                <a:r>
                  <a:rPr lang="en-US" b="1" dirty="0" smtClean="0"/>
                  <a:t>Interceptor - 1988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0971" y="1533347"/>
              <a:ext cx="6772501" cy="3214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71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9142" y="653145"/>
            <a:ext cx="8310816" cy="5892798"/>
            <a:chOff x="1132114" y="1197430"/>
            <a:chExt cx="6734629" cy="4775200"/>
          </a:xfrm>
        </p:grpSpPr>
        <p:grpSp>
          <p:nvGrpSpPr>
            <p:cNvPr id="6" name="Group 5"/>
            <p:cNvGrpSpPr/>
            <p:nvPr/>
          </p:nvGrpSpPr>
          <p:grpSpPr>
            <a:xfrm>
              <a:off x="1132114" y="1197430"/>
              <a:ext cx="6734629" cy="4775200"/>
              <a:chOff x="1276709" y="1719532"/>
              <a:chExt cx="6372046" cy="3651849"/>
            </a:xfrm>
          </p:grpSpPr>
          <p:sp>
            <p:nvSpPr>
              <p:cNvPr id="7" name="Rounded Rectangle 6"/>
              <p:cNvSpPr/>
              <p:nvPr/>
            </p:nvSpPr>
            <p:spPr bwMode="auto">
              <a:xfrm>
                <a:off x="1276709" y="1719532"/>
                <a:ext cx="6372046" cy="3651849"/>
              </a:xfrm>
              <a:prstGeom prst="roundRect">
                <a:avLst>
                  <a:gd name="adj" fmla="val 1400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24100" y="4955268"/>
                <a:ext cx="6072982" cy="2824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DOOM 1993</a:t>
                </a:r>
                <a:endParaRPr lang="en-US" dirty="0"/>
              </a:p>
            </p:txBody>
          </p:sp>
        </p:grpSp>
        <p:pic>
          <p:nvPicPr>
            <p:cNvPr id="10" name="Picture 2" descr="http://www.abandonwaredos.com/public/aban_img_screens/doom-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770" y="1316178"/>
              <a:ext cx="6438537" cy="4024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50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12120</TotalTime>
  <Words>7308</Words>
  <Application>Microsoft Office PowerPoint</Application>
  <PresentationFormat>On-screen Show (4:3)</PresentationFormat>
  <Paragraphs>1711</Paragraphs>
  <Slides>77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Arial</vt:lpstr>
      <vt:lpstr>Arial Black</vt:lpstr>
      <vt:lpstr>Consolas</vt:lpstr>
      <vt:lpstr>Gill Sans MT</vt:lpstr>
      <vt:lpstr>Times</vt:lpstr>
      <vt:lpstr>Times New Roman</vt:lpstr>
      <vt:lpstr>Wingdings</vt:lpstr>
      <vt:lpstr>Blank Presentation</vt:lpstr>
      <vt:lpstr>GPU Architecture and Programming</vt:lpstr>
      <vt:lpstr>Outline</vt:lpstr>
      <vt:lpstr>Outline</vt:lpstr>
      <vt:lpstr>Why care about GPU hardware?</vt:lpstr>
      <vt:lpstr>Then I won’t program GPUs! (yes you will)</vt:lpstr>
      <vt:lpstr>Outline</vt:lpstr>
      <vt:lpstr>PowerPoint Presentation</vt:lpstr>
      <vt:lpstr>PowerPoint Presentation</vt:lpstr>
      <vt:lpstr>PowerPoint Presentation</vt:lpstr>
      <vt:lpstr>PowerPoint Presentation</vt:lpstr>
      <vt:lpstr>Vertex Transformation</vt:lpstr>
      <vt:lpstr>Enter the GPU!</vt:lpstr>
      <vt:lpstr>Programmable shading</vt:lpstr>
      <vt:lpstr>Block Diagram of 2006 GPU</vt:lpstr>
      <vt:lpstr>G80 and Unified Shader Architecture</vt:lpstr>
      <vt:lpstr>Key Observations</vt:lpstr>
      <vt:lpstr>Outline</vt:lpstr>
      <vt:lpstr>Disclaimer</vt:lpstr>
      <vt:lpstr>GPU Pipeline</vt:lpstr>
      <vt:lpstr>Vertex Processing</vt:lpstr>
      <vt:lpstr>Vertex Processing</vt:lpstr>
      <vt:lpstr>Primitive Assembly</vt:lpstr>
      <vt:lpstr>Triangle Setup</vt:lpstr>
      <vt:lpstr>Rasterization</vt:lpstr>
      <vt:lpstr>Rasterization</vt:lpstr>
      <vt:lpstr>Rasterization</vt:lpstr>
      <vt:lpstr>Rasterization</vt:lpstr>
      <vt:lpstr>Rasterization</vt:lpstr>
      <vt:lpstr>Rasterization</vt:lpstr>
      <vt:lpstr>Rasterization</vt:lpstr>
      <vt:lpstr>Rasterization</vt:lpstr>
      <vt:lpstr>Rasterization</vt:lpstr>
      <vt:lpstr>Rasterization</vt:lpstr>
      <vt:lpstr>Rasterization</vt:lpstr>
      <vt:lpstr>Primitive Assembly</vt:lpstr>
      <vt:lpstr>Fragment Shading</vt:lpstr>
      <vt:lpstr>Cull&amp;Blend</vt:lpstr>
      <vt:lpstr>Kepler GK110 (GTX780/Titan)</vt:lpstr>
      <vt:lpstr>Kepler GK110 (GTX780/Titan)</vt:lpstr>
      <vt:lpstr>Warp divergence</vt:lpstr>
      <vt:lpstr>The Memory Hierarchy</vt:lpstr>
      <vt:lpstr>Latency hiding</vt:lpstr>
      <vt:lpstr>Latency hiding</vt:lpstr>
      <vt:lpstr>Latency hiding</vt:lpstr>
      <vt:lpstr>Context Switching</vt:lpstr>
      <vt:lpstr>Coalesced Reads/Writes</vt:lpstr>
      <vt:lpstr>Shared Memory</vt:lpstr>
      <vt:lpstr>Atomic Operations and Synchronization</vt:lpstr>
      <vt:lpstr>Shuffle and vote instructions</vt:lpstr>
      <vt:lpstr>Comparison</vt:lpstr>
      <vt:lpstr>Suggested Reading</vt:lpstr>
      <vt:lpstr>Outline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Will this be faster than just squaring on the CPU? </vt:lpstr>
      <vt:lpstr>Will this be faster than just squaring on the CPU? </vt:lpstr>
      <vt:lpstr>Will this be faster than just squaring on the CPU? </vt:lpstr>
      <vt:lpstr>Allright… the actual kernel call. Will that run at full speed?</vt:lpstr>
      <vt:lpstr>Allright… the actual kernel call. Will that run at full speed?</vt:lpstr>
      <vt:lpstr>Example #2: Reduction</vt:lpstr>
      <vt:lpstr>Example #2: Reduction</vt:lpstr>
      <vt:lpstr>Example #2: Reduction</vt:lpstr>
      <vt:lpstr>Example #2: Reduction</vt:lpstr>
      <vt:lpstr>Example #2: Strided Memory Access</vt:lpstr>
      <vt:lpstr>Example #2: Strided Memory Access</vt:lpstr>
      <vt:lpstr>Example #2: Strided Memory Access</vt:lpstr>
      <vt:lpstr>Conclusion</vt:lpstr>
    </vt:vector>
  </TitlesOfParts>
  <Company>Chalmers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Sintorn</dc:creator>
  <cp:lastModifiedBy>Erik Sintorn</cp:lastModifiedBy>
  <cp:revision>1016</cp:revision>
  <dcterms:created xsi:type="dcterms:W3CDTF">2007-06-15T06:58:28Z</dcterms:created>
  <dcterms:modified xsi:type="dcterms:W3CDTF">2017-02-01T15:03:54Z</dcterms:modified>
</cp:coreProperties>
</file>