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80"/>
  </p:notesMasterIdLst>
  <p:handoutMasterIdLst>
    <p:handoutMasterId r:id="rId81"/>
  </p:handoutMasterIdLst>
  <p:sldIdLst>
    <p:sldId id="785" r:id="rId3"/>
    <p:sldId id="258" r:id="rId4"/>
    <p:sldId id="806" r:id="rId5"/>
    <p:sldId id="524" r:id="rId6"/>
    <p:sldId id="294" r:id="rId7"/>
    <p:sldId id="637" r:id="rId8"/>
    <p:sldId id="789" r:id="rId9"/>
    <p:sldId id="542" r:id="rId10"/>
    <p:sldId id="543" r:id="rId11"/>
    <p:sldId id="297" r:id="rId12"/>
    <p:sldId id="544" r:id="rId13"/>
    <p:sldId id="691" r:id="rId14"/>
    <p:sldId id="545" r:id="rId15"/>
    <p:sldId id="299" r:id="rId16"/>
    <p:sldId id="816" r:id="rId17"/>
    <p:sldId id="530" r:id="rId18"/>
    <p:sldId id="531" r:id="rId19"/>
    <p:sldId id="533" r:id="rId20"/>
    <p:sldId id="534" r:id="rId21"/>
    <p:sldId id="535" r:id="rId22"/>
    <p:sldId id="536" r:id="rId23"/>
    <p:sldId id="790" r:id="rId24"/>
    <p:sldId id="532" r:id="rId25"/>
    <p:sldId id="537" r:id="rId26"/>
    <p:sldId id="538" r:id="rId27"/>
    <p:sldId id="679" r:id="rId28"/>
    <p:sldId id="788" r:id="rId29"/>
    <p:sldId id="817" r:id="rId30"/>
    <p:sldId id="325" r:id="rId31"/>
    <p:sldId id="642" r:id="rId32"/>
    <p:sldId id="326" r:id="rId33"/>
    <p:sldId id="327" r:id="rId34"/>
    <p:sldId id="646" r:id="rId35"/>
    <p:sldId id="328" r:id="rId36"/>
    <p:sldId id="330" r:id="rId37"/>
    <p:sldId id="809" r:id="rId38"/>
    <p:sldId id="811" r:id="rId39"/>
    <p:sldId id="810" r:id="rId40"/>
    <p:sldId id="331" r:id="rId41"/>
    <p:sldId id="812" r:id="rId42"/>
    <p:sldId id="680" r:id="rId43"/>
    <p:sldId id="681" r:id="rId44"/>
    <p:sldId id="682" r:id="rId45"/>
    <p:sldId id="687" r:id="rId46"/>
    <p:sldId id="391" r:id="rId47"/>
    <p:sldId id="335" r:id="rId48"/>
    <p:sldId id="399" r:id="rId49"/>
    <p:sldId id="400" r:id="rId50"/>
    <p:sldId id="401" r:id="rId51"/>
    <p:sldId id="392" r:id="rId52"/>
    <p:sldId id="456" r:id="rId53"/>
    <p:sldId id="783" r:id="rId54"/>
    <p:sldId id="784" r:id="rId55"/>
    <p:sldId id="791" r:id="rId56"/>
    <p:sldId id="792" r:id="rId57"/>
    <p:sldId id="793" r:id="rId58"/>
    <p:sldId id="794" r:id="rId59"/>
    <p:sldId id="795" r:id="rId60"/>
    <p:sldId id="818" r:id="rId61"/>
    <p:sldId id="345" r:id="rId62"/>
    <p:sldId id="694" r:id="rId63"/>
    <p:sldId id="517" r:id="rId64"/>
    <p:sldId id="518" r:id="rId65"/>
    <p:sldId id="519" r:id="rId66"/>
    <p:sldId id="520" r:id="rId67"/>
    <p:sldId id="672" r:id="rId68"/>
    <p:sldId id="819" r:id="rId69"/>
    <p:sldId id="804" r:id="rId70"/>
    <p:sldId id="796" r:id="rId71"/>
    <p:sldId id="815" r:id="rId72"/>
    <p:sldId id="797" r:id="rId73"/>
    <p:sldId id="798" r:id="rId74"/>
    <p:sldId id="799" r:id="rId75"/>
    <p:sldId id="800" r:id="rId76"/>
    <p:sldId id="801" r:id="rId77"/>
    <p:sldId id="813" r:id="rId78"/>
    <p:sldId id="814" r:id="rId7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CC"/>
    <a:srgbClr val="FFFF00"/>
    <a:srgbClr val="000099"/>
    <a:srgbClr val="DDDDDD"/>
    <a:srgbClr val="FFCCFF"/>
    <a:srgbClr val="FF0000"/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84" autoAdjust="0"/>
  </p:normalViewPr>
  <p:slideViewPr>
    <p:cSldViewPr snapToGrid="0">
      <p:cViewPr varScale="1">
        <p:scale>
          <a:sx n="85" d="100"/>
          <a:sy n="85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DA3AB0D1-2D27-4669-9FE6-DED9A9DAF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51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96C84621-AB47-49D7-810D-AFB8EDC8C4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87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4621-AB47-49D7-810D-AFB8EDC8C4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3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0AF2A-F46C-4707-A148-0A764D082103}" type="slidenum">
              <a:rPr lang="sv-SE" altLang="sv-SE" sz="1300" smtClean="0"/>
              <a:pPr eaLnBrk="1" hangingPunct="1">
                <a:spcBef>
                  <a:spcPct val="0"/>
                </a:spcBef>
              </a:pPr>
              <a:t>37</a:t>
            </a:fld>
            <a:endParaRPr lang="sv-SE" altLang="sv-SE" sz="1300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4B02E4-8878-4C4F-B8E3-25B7DF789BCF}" type="slidenum">
              <a:rPr lang="sv-SE" altLang="sv-SE" sz="1300" smtClean="0"/>
              <a:pPr eaLnBrk="1" hangingPunct="1">
                <a:spcBef>
                  <a:spcPct val="0"/>
                </a:spcBef>
              </a:pPr>
              <a:t>38</a:t>
            </a:fld>
            <a:endParaRPr lang="sv-SE" altLang="sv-SE" sz="1300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595AB73-B67C-4319-B056-20423A3D22D7}" type="slidenum">
              <a:rPr lang="en-US">
                <a:latin typeface="Times New Roman" pitchFamily="18" charset="0"/>
              </a:rPr>
              <a:pPr/>
              <a:t>41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CFA4B5-6949-4E11-A31B-9D7947CF2786}" type="slidenum">
              <a:rPr lang="en-US">
                <a:latin typeface="Times New Roman" pitchFamily="18" charset="0"/>
              </a:rPr>
              <a:pPr/>
              <a:t>42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3BD94D4-15CC-46BA-848A-99342599DF80}" type="slidenum">
              <a:rPr lang="en-US">
                <a:latin typeface="Times New Roman" pitchFamily="18" charset="0"/>
              </a:rPr>
              <a:pPr/>
              <a:t>43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Mod TO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Mod TO – real solution is </a:t>
            </a:r>
            <a:r>
              <a:rPr lang="sv-SE" dirty="0" err="1" smtClean="0"/>
              <a:t>Teredo</a:t>
            </a:r>
            <a:r>
              <a:rPr lang="sv-SE" dirty="0" smtClean="0"/>
              <a:t> RFC 4380, </a:t>
            </a:r>
            <a:r>
              <a:rPr lang="sv-SE" dirty="0" err="1" smtClean="0"/>
              <a:t>where</a:t>
            </a:r>
            <a:r>
              <a:rPr lang="sv-SE" dirty="0" smtClean="0"/>
              <a:t> [D+E] is a </a:t>
            </a:r>
            <a:r>
              <a:rPr lang="sv-SE" dirty="0" err="1" smtClean="0"/>
              <a:t>Teredo</a:t>
            </a:r>
            <a:r>
              <a:rPr lang="sv-SE" dirty="0" smtClean="0"/>
              <a:t> server and the tunnel </a:t>
            </a:r>
            <a:r>
              <a:rPr lang="sv-SE" dirty="0" err="1" smtClean="0"/>
              <a:t>uses</a:t>
            </a:r>
            <a:r>
              <a:rPr lang="sv-SE" dirty="0" smtClean="0"/>
              <a:t> UDP port 3544. Supported by </a:t>
            </a:r>
            <a:r>
              <a:rPr lang="sv-SE" dirty="0" err="1" smtClean="0"/>
              <a:t>most</a:t>
            </a:r>
            <a:r>
              <a:rPr lang="sv-SE" dirty="0" smtClean="0"/>
              <a:t> modern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4621-AB47-49D7-810D-AFB8EDC8C45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5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4621-AB47-49D7-810D-AFB8EDC8C456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84D24114-37E4-43AE-91E6-C8462047B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8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769E6AC8-2ACC-4F4F-A9CD-AE049C039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90676F01-F8B2-4057-801C-C8D85163F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21544E6D-F91C-4702-99DF-79BF783425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BCE44B5E-688D-492C-815B-B89CDCB957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43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0711F6B2-A4FD-4DA8-B604-3F0991B469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0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83D64CB5-4BCD-46FE-A0A7-017AD69CEE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76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3B104EAA-D122-4B7C-9296-9F021DE221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2CA8939C-1C1A-4382-A51A-4EF12D1A22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72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E89E7050-17B0-4C0B-8151-C3BC521807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07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3A530904-6A94-40E9-9AFC-AE385ADC52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6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2971376A-6F60-4934-813B-1607C3449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39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F7F4D401-01B1-4B45-A03F-95896514D3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85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CE8517A7-922F-4B26-9594-C57F4AFAF1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10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22275395-D758-489E-B408-E95B32F3B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72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558B5679-062D-4554-A72E-87BD0D89D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46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C0AC8636-C7E0-4767-B09E-E704BCAEEF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1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C996F3F7-31F2-46D3-BBF5-392E4FF283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4AD717BA-F165-4A40-8841-8EC21436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4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D782A2E1-30B0-413C-9BE6-733E7B387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9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D56596AB-0AA8-4E37-8126-D34092066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3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049A301D-13C4-4482-85D4-31C03EBD2C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0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25177DC9-D988-47DA-8997-E236996BA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3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97720389-1174-4937-BB70-D97E78E141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9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98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3243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r>
              <a:rPr lang="en-US"/>
              <a:t>4-</a:t>
            </a:r>
            <a:fld id="{93F6541C-98ED-443E-B22C-0884DBD8E5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mic Sans MS" pitchFamily="66" charset="0"/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CF5CAD1E-913A-4027-A689-11AE14F00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7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8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5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TJIkjgyuZE&amp;list=PLE9F3F05C381ED8E8&amp;feature=plcp" TargetMode="External"/><Relationship Id="rId2" Type="http://schemas.openxmlformats.org/officeDocument/2006/relationships/hyperlink" Target="http://www.youtube.com/watch?v=RGe0qt9Wz4U&amp;feature=plc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EhJO1TCQX5I&amp;feature=plcp" TargetMode="External"/><Relationship Id="rId5" Type="http://schemas.openxmlformats.org/officeDocument/2006/relationships/hyperlink" Target="http://www.youtube.com/watch?v=BmZNcjLtmwo&amp;feature=plcp" TargetMode="External"/><Relationship Id="rId4" Type="http://schemas.openxmlformats.org/officeDocument/2006/relationships/hyperlink" Target="http://www.youtube.com/watch?v=reXS_e3fTAk&amp;feature=related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4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4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image" Target="../media/image24.wmf"/><Relationship Id="rId9" Type="http://schemas.openxmlformats.org/officeDocument/2006/relationships/image" Target="../media/image3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3568" y="123568"/>
            <a:ext cx="8909223" cy="6598509"/>
          </a:xfrm>
          <a:prstGeom prst="rect">
            <a:avLst/>
          </a:prstGeom>
          <a:ln w="127000"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 smtClean="0"/>
              <a:t>3a-</a:t>
            </a:r>
            <a:fld id="{E5A25CFA-C1EB-4488-B09F-D44AAAD68CA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smtClean="0"/>
              <a:t>Chapter 4: Network Layer</a:t>
            </a:r>
            <a:br>
              <a:rPr lang="en-US" sz="3600" dirty="0" smtClean="0"/>
            </a:br>
            <a:r>
              <a:rPr lang="en-US" sz="3600" dirty="0" smtClean="0"/>
              <a:t>Part A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1747446"/>
            <a:ext cx="7181850" cy="3133468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v-SE" sz="3200" dirty="0" smtClean="0"/>
              <a:t>Course on Computer Communication and </a:t>
            </a:r>
            <a:r>
              <a:rPr lang="sv-SE" sz="3200" dirty="0" err="1" smtClean="0"/>
              <a:t>Networks</a:t>
            </a:r>
            <a:r>
              <a:rPr lang="sv-SE" sz="3200" dirty="0" smtClean="0"/>
              <a:t>, CTH/GU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sv-SE" sz="32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v-SE" sz="2400" dirty="0" smtClean="0"/>
              <a:t>The </a:t>
            </a:r>
            <a:r>
              <a:rPr lang="sv-SE" sz="2400" dirty="0" err="1" smtClean="0"/>
              <a:t>slides</a:t>
            </a:r>
            <a:r>
              <a:rPr lang="sv-SE" sz="2400" dirty="0" smtClean="0"/>
              <a:t> </a:t>
            </a:r>
            <a:r>
              <a:rPr lang="sv-SE" sz="2400" dirty="0" err="1" smtClean="0"/>
              <a:t>are</a:t>
            </a:r>
            <a:r>
              <a:rPr lang="sv-SE" sz="2400" dirty="0" smtClean="0"/>
              <a:t> adaptation </a:t>
            </a:r>
            <a:r>
              <a:rPr lang="sv-SE" sz="2400" dirty="0" err="1" smtClean="0"/>
              <a:t>of</a:t>
            </a:r>
            <a:r>
              <a:rPr lang="sv-SE" sz="2400" dirty="0" smtClean="0"/>
              <a:t> the </a:t>
            </a:r>
            <a:r>
              <a:rPr lang="sv-SE" sz="2400" dirty="0" err="1" smtClean="0"/>
              <a:t>slides</a:t>
            </a:r>
            <a:r>
              <a:rPr lang="sv-SE" sz="2400" dirty="0" smtClean="0"/>
              <a:t> </a:t>
            </a:r>
            <a:r>
              <a:rPr lang="sv-SE" sz="2400" dirty="0" err="1" smtClean="0"/>
              <a:t>made</a:t>
            </a:r>
            <a:r>
              <a:rPr lang="sv-SE" sz="2400" dirty="0" smtClean="0"/>
              <a:t> </a:t>
            </a:r>
            <a:r>
              <a:rPr lang="sv-SE" sz="2400" dirty="0" err="1" smtClean="0"/>
              <a:t>available</a:t>
            </a:r>
            <a:r>
              <a:rPr lang="sv-SE" sz="2400" dirty="0" smtClean="0"/>
              <a:t> by the </a:t>
            </a:r>
            <a:r>
              <a:rPr lang="sv-SE" sz="2400" dirty="0" err="1" smtClean="0"/>
              <a:t>authors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the </a:t>
            </a:r>
            <a:r>
              <a:rPr lang="sv-SE" sz="2400" dirty="0" err="1" smtClean="0"/>
              <a:t>course’s</a:t>
            </a:r>
            <a:r>
              <a:rPr lang="sv-SE" sz="2400" dirty="0" smtClean="0"/>
              <a:t> </a:t>
            </a:r>
            <a:r>
              <a:rPr lang="sv-SE" sz="2400" dirty="0" err="1" smtClean="0"/>
              <a:t>main</a:t>
            </a:r>
            <a:r>
              <a:rPr lang="sv-SE" sz="2400" dirty="0" smtClean="0"/>
              <a:t>  </a:t>
            </a:r>
            <a:r>
              <a:rPr lang="sv-SE" sz="2400" dirty="0" err="1" smtClean="0"/>
              <a:t>textbook</a:t>
            </a:r>
            <a:endParaRPr lang="en-US" sz="2400" dirty="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51" y="4122846"/>
            <a:ext cx="20478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7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6AC9EA1B-E5EE-4298-AAB9-4B8CAD37C291}" type="slidenum">
              <a:rPr lang="en-US">
                <a:latin typeface="Tahoma" pitchFamily="34" charset="0"/>
              </a:rPr>
              <a:pPr/>
              <a:t>10</a:t>
            </a:fld>
            <a:endParaRPr lang="en-US">
              <a:latin typeface="Tahoma" pitchFamily="34" charset="0"/>
            </a:endParaRPr>
          </a:p>
        </p:txBody>
      </p:sp>
      <p:pic>
        <p:nvPicPr>
          <p:cNvPr id="17412" name="Picture 2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79216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33350"/>
            <a:ext cx="7772400" cy="8985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34" charset="-128"/>
              </a:rPr>
              <a:t>Datagram </a:t>
            </a:r>
            <a:r>
              <a:rPr lang="en-US" sz="4000" dirty="0" smtClean="0">
                <a:ea typeface="ＭＳ Ｐゴシック" pitchFamily="34" charset="-128"/>
              </a:rPr>
              <a:t>networks </a:t>
            </a:r>
            <a:r>
              <a:rPr lang="en-US" sz="3100" dirty="0" smtClean="0">
                <a:ea typeface="ＭＳ Ｐゴシック" pitchFamily="34" charset="-128"/>
              </a:rPr>
              <a:t>(th</a:t>
            </a:r>
            <a:r>
              <a:rPr lang="en-US" sz="3100" dirty="0" smtClean="0">
                <a:ea typeface="ＭＳ Ｐゴシック" pitchFamily="34" charset="-128"/>
              </a:rPr>
              <a:t>e Internet model)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2788" y="1104900"/>
            <a:ext cx="8070850" cy="2276475"/>
          </a:xfrm>
        </p:spPr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no call setup at network layer</a:t>
            </a:r>
          </a:p>
          <a:p>
            <a:r>
              <a:rPr lang="en-US" smtClean="0">
                <a:ea typeface="ＭＳ Ｐゴシック" pitchFamily="34" charset="-128"/>
              </a:rPr>
              <a:t>routers: no state about end-to-end connections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 network-level concept of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connection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packets forwarded using destination host address</a:t>
            </a:r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00238" y="4295775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CC0000"/>
                </a:solidFill>
              </a:rPr>
              <a:t>1. send datagrams</a:t>
            </a:r>
            <a:endParaRPr lang="en-US" sz="2400">
              <a:solidFill>
                <a:srgbClr val="CC0000"/>
              </a:solidFill>
            </a:endParaRPr>
          </a:p>
        </p:txBody>
      </p:sp>
      <p:grpSp>
        <p:nvGrpSpPr>
          <p:cNvPr id="17416" name="Group 458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17521" name="Freeform 459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522" name="Group 460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17531" name="Picture 4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2" name="Freeform 4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7523" name="Rectangle 463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4" name="Rectangle 464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5" name="Rectangle 465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6" name="Text Box 466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000"/>
                <a:t>application</a:t>
              </a:r>
            </a:p>
            <a:p>
              <a:pPr algn="ctr"/>
              <a:r>
                <a:rPr lang="en-US" sz="2000"/>
                <a:t>transport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</a:rPr>
                <a:t>network</a:t>
              </a:r>
              <a:endParaRPr lang="en-US" sz="2000"/>
            </a:p>
            <a:p>
              <a:pPr algn="ctr"/>
              <a:r>
                <a:rPr lang="en-US" sz="2000"/>
                <a:t>data link</a:t>
              </a:r>
            </a:p>
            <a:p>
              <a:pPr algn="ctr"/>
              <a:r>
                <a:rPr lang="en-US" sz="2000"/>
                <a:t>physical</a:t>
              </a:r>
            </a:p>
          </p:txBody>
        </p:sp>
        <p:sp>
          <p:nvSpPr>
            <p:cNvPr id="17527" name="Line 467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28" name="Line 468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29" name="Line 469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30" name="Line 470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7" name="Group 471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17509" name="Freeform 472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0" name="Rectangle 47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" name="Rectangle 47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" name="Rectangle 47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" name="Text Box 47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000"/>
                <a:t>application</a:t>
              </a:r>
            </a:p>
            <a:p>
              <a:pPr algn="ctr"/>
              <a:r>
                <a:rPr lang="en-US" sz="2000"/>
                <a:t>transport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</a:rPr>
                <a:t>network</a:t>
              </a:r>
              <a:endParaRPr lang="en-US" sz="2000"/>
            </a:p>
            <a:p>
              <a:pPr algn="ctr"/>
              <a:r>
                <a:rPr lang="en-US" sz="2000"/>
                <a:t>data link</a:t>
              </a:r>
            </a:p>
            <a:p>
              <a:pPr algn="ctr"/>
              <a:r>
                <a:rPr lang="en-US" sz="2000"/>
                <a:t>physical</a:t>
              </a:r>
            </a:p>
          </p:txBody>
        </p:sp>
        <p:sp>
          <p:nvSpPr>
            <p:cNvPr id="17514" name="Line 477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5" name="Line 478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6" name="Line 479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7" name="Line 480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518" name="Group 481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17519" name="Picture 4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20" name="Freeform 4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7418" name="Freeform 484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19" name="Group 485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17482" name="Group 486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1750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50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50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7504" name="Group 49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7507" name="Freeform 49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8" name="Freeform 49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05" name="Line 493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Line 49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3" name="Group 495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1749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9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9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7496" name="Group 49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7499" name="Freeform 50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0" name="Freeform 50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97" name="Line 502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Line 50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4" name="Group 504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1748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8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8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7488" name="Group 50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7491" name="Freeform 50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2" name="Freeform 51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89" name="Line 511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Line 51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20" name="Line 54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Freeform 542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  <a:gd name="T6" fmla="*/ 0 w 294"/>
              <a:gd name="T7" fmla="*/ 0 h 166"/>
              <a:gd name="T8" fmla="*/ 294 w 294"/>
              <a:gd name="T9" fmla="*/ 166 h 1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Freeform 543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  <a:gd name="T6" fmla="*/ 0 w 272"/>
              <a:gd name="T7" fmla="*/ 0 h 174"/>
              <a:gd name="T8" fmla="*/ 272 w 272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Freeform 544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Freeform 545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  <a:gd name="T6" fmla="*/ 0 w 352"/>
              <a:gd name="T7" fmla="*/ 0 h 148"/>
              <a:gd name="T8" fmla="*/ 352 w 352"/>
              <a:gd name="T9" fmla="*/ 148 h 1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Freeform 546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Freeform 547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Freeform 548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54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9" name="Group 553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1747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7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7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7477" name="Group 55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7480" name="Freeform 55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55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78" name="Line 560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56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0" name="Group 562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174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7469" name="Group 5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7472" name="Freeform 5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5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70" name="Line 569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5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1" name="Group 571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1745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5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6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7461" name="Group 57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7464" name="Freeform 5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5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62" name="Line 578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57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2" name="Group 342"/>
          <p:cNvGrpSpPr>
            <a:grpSpLocks/>
          </p:cNvGrpSpPr>
          <p:nvPr/>
        </p:nvGrpSpPr>
        <p:grpSpPr bwMode="auto">
          <a:xfrm>
            <a:off x="2386013" y="4770438"/>
            <a:ext cx="4433887" cy="1200150"/>
            <a:chOff x="1489" y="3201"/>
            <a:chExt cx="2793" cy="756"/>
          </a:xfrm>
        </p:grpSpPr>
        <p:grpSp>
          <p:nvGrpSpPr>
            <p:cNvPr id="17434" name="Group 177"/>
            <p:cNvGrpSpPr>
              <a:grpSpLocks/>
            </p:cNvGrpSpPr>
            <p:nvPr/>
          </p:nvGrpSpPr>
          <p:grpSpPr bwMode="auto">
            <a:xfrm>
              <a:off x="1489" y="3267"/>
              <a:ext cx="228" cy="165"/>
              <a:chOff x="1548" y="3723"/>
              <a:chExt cx="228" cy="165"/>
            </a:xfrm>
          </p:grpSpPr>
          <p:sp>
            <p:nvSpPr>
              <p:cNvPr id="17455" name="Rectangle 17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Rectangle 17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7" name="Line 176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5" name="Group 178"/>
            <p:cNvGrpSpPr>
              <a:grpSpLocks/>
            </p:cNvGrpSpPr>
            <p:nvPr/>
          </p:nvGrpSpPr>
          <p:grpSpPr bwMode="auto">
            <a:xfrm>
              <a:off x="1987" y="3270"/>
              <a:ext cx="228" cy="165"/>
              <a:chOff x="1548" y="3723"/>
              <a:chExt cx="228" cy="165"/>
            </a:xfrm>
          </p:grpSpPr>
          <p:sp>
            <p:nvSpPr>
              <p:cNvPr id="17452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6" name="Group 182"/>
            <p:cNvGrpSpPr>
              <a:grpSpLocks/>
            </p:cNvGrpSpPr>
            <p:nvPr/>
          </p:nvGrpSpPr>
          <p:grpSpPr bwMode="auto">
            <a:xfrm>
              <a:off x="3166" y="3201"/>
              <a:ext cx="228" cy="165"/>
              <a:chOff x="1548" y="3723"/>
              <a:chExt cx="228" cy="165"/>
            </a:xfrm>
          </p:grpSpPr>
          <p:sp>
            <p:nvSpPr>
              <p:cNvPr id="17449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7" name="Group 186"/>
            <p:cNvGrpSpPr>
              <a:grpSpLocks/>
            </p:cNvGrpSpPr>
            <p:nvPr/>
          </p:nvGrpSpPr>
          <p:grpSpPr bwMode="auto">
            <a:xfrm>
              <a:off x="2836" y="3792"/>
              <a:ext cx="228" cy="165"/>
              <a:chOff x="1548" y="3723"/>
              <a:chExt cx="228" cy="165"/>
            </a:xfrm>
          </p:grpSpPr>
          <p:sp>
            <p:nvSpPr>
              <p:cNvPr id="17446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8" name="Group 190"/>
            <p:cNvGrpSpPr>
              <a:grpSpLocks/>
            </p:cNvGrpSpPr>
            <p:nvPr/>
          </p:nvGrpSpPr>
          <p:grpSpPr bwMode="auto">
            <a:xfrm>
              <a:off x="2572" y="3492"/>
              <a:ext cx="228" cy="165"/>
              <a:chOff x="1548" y="3723"/>
              <a:chExt cx="228" cy="165"/>
            </a:xfrm>
          </p:grpSpPr>
          <p:sp>
            <p:nvSpPr>
              <p:cNvPr id="17443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9" name="Group 194"/>
            <p:cNvGrpSpPr>
              <a:grpSpLocks/>
            </p:cNvGrpSpPr>
            <p:nvPr/>
          </p:nvGrpSpPr>
          <p:grpSpPr bwMode="auto">
            <a:xfrm>
              <a:off x="4054" y="3318"/>
              <a:ext cx="228" cy="165"/>
              <a:chOff x="1548" y="3723"/>
              <a:chExt cx="228" cy="165"/>
            </a:xfrm>
          </p:grpSpPr>
          <p:sp>
            <p:nvSpPr>
              <p:cNvPr id="17440" name="Rectangle 19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Rectangle 196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Line 197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194300" y="4384675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CC0000"/>
                </a:solidFill>
              </a:rPr>
              <a:t>2. receive datagrams</a:t>
            </a:r>
            <a:endParaRPr lang="en-US" sz="2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0BAD7DFE-8611-4677-BDA8-67BF0C456208}" type="slidenum">
              <a:rPr lang="en-US">
                <a:latin typeface="Tahoma" pitchFamily="34" charset="0"/>
              </a:rPr>
              <a:pPr/>
              <a:t>11</a:t>
            </a:fld>
            <a:endParaRPr lang="en-US">
              <a:latin typeface="Tahoma" pitchFamily="34" charset="0"/>
            </a:endParaRPr>
          </a:p>
        </p:txBody>
      </p:sp>
      <p:grpSp>
        <p:nvGrpSpPr>
          <p:cNvPr id="18436" name="Group 243"/>
          <p:cNvGrpSpPr>
            <a:grpSpLocks/>
          </p:cNvGrpSpPr>
          <p:nvPr/>
        </p:nvGrpSpPr>
        <p:grpSpPr bwMode="auto">
          <a:xfrm>
            <a:off x="3851275" y="4275138"/>
            <a:ext cx="2847975" cy="1481137"/>
            <a:chOff x="291" y="3093"/>
            <a:chExt cx="1794" cy="933"/>
          </a:xfrm>
        </p:grpSpPr>
        <p:grpSp>
          <p:nvGrpSpPr>
            <p:cNvPr id="18510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18514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4"/>
                  <a:gd name="T34" fmla="*/ 0 h 933"/>
                  <a:gd name="T35" fmla="*/ 1794 w 1794"/>
                  <a:gd name="T36" fmla="*/ 933 h 9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515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18550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1856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70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7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72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7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7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573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4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1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18561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62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63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64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67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68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565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6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2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18553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54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55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56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59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60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55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516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  <a:gd name="T6" fmla="*/ 0 w 294"/>
                  <a:gd name="T7" fmla="*/ 0 h 166"/>
                  <a:gd name="T8" fmla="*/ 294 w 294"/>
                  <a:gd name="T9" fmla="*/ 166 h 1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7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  <a:gd name="T6" fmla="*/ 0 w 272"/>
                  <a:gd name="T7" fmla="*/ 0 h 174"/>
                  <a:gd name="T8" fmla="*/ 272 w 272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8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52 w 294"/>
                  <a:gd name="T3" fmla="*/ 72 h 174"/>
                  <a:gd name="T4" fmla="*/ 0 60000 65536"/>
                  <a:gd name="T5" fmla="*/ 0 60000 65536"/>
                  <a:gd name="T6" fmla="*/ 0 w 294"/>
                  <a:gd name="T7" fmla="*/ 0 h 174"/>
                  <a:gd name="T8" fmla="*/ 294 w 294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9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  <a:gd name="T6" fmla="*/ 0 w 352"/>
                  <a:gd name="T7" fmla="*/ 0 h 148"/>
                  <a:gd name="T8" fmla="*/ 352 w 352"/>
                  <a:gd name="T9" fmla="*/ 148 h 1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0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35 h 500"/>
                  <a:gd name="T2" fmla="*/ 212 w 118"/>
                  <a:gd name="T3" fmla="*/ 0 h 500"/>
                  <a:gd name="T4" fmla="*/ 0 60000 65536"/>
                  <a:gd name="T5" fmla="*/ 0 60000 65536"/>
                  <a:gd name="T6" fmla="*/ 0 w 118"/>
                  <a:gd name="T7" fmla="*/ 0 h 500"/>
                  <a:gd name="T8" fmla="*/ 118 w 118"/>
                  <a:gd name="T9" fmla="*/ 500 h 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1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438 w 370"/>
                  <a:gd name="T1" fmla="*/ 319 h 32"/>
                  <a:gd name="T2" fmla="*/ 0 w 370"/>
                  <a:gd name="T3" fmla="*/ 0 h 32"/>
                  <a:gd name="T4" fmla="*/ 0 60000 65536"/>
                  <a:gd name="T5" fmla="*/ 0 60000 65536"/>
                  <a:gd name="T6" fmla="*/ 0 w 370"/>
                  <a:gd name="T7" fmla="*/ 0 h 32"/>
                  <a:gd name="T8" fmla="*/ 370 w 370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2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18 w 176"/>
                  <a:gd name="T1" fmla="*/ 31 h 412"/>
                  <a:gd name="T2" fmla="*/ 19 w 176"/>
                  <a:gd name="T3" fmla="*/ 31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412"/>
                  <a:gd name="T11" fmla="*/ 176 w 176"/>
                  <a:gd name="T12" fmla="*/ 412 h 4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523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1854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4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45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48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9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46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7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24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1853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3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3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37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40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1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38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9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25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1852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2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2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29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32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3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30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1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511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18512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18513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3</a:t>
              </a:r>
            </a:p>
          </p:txBody>
        </p:sp>
      </p:grpSp>
      <p:pic>
        <p:nvPicPr>
          <p:cNvPr id="18437" name="Picture 1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7945438" cy="86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cs typeface="+mj-cs"/>
              </a:rPr>
              <a:t>Internet D</a:t>
            </a:r>
            <a:r>
              <a:rPr lang="en-US" sz="4000" dirty="0" smtClean="0">
                <a:cs typeface="+mj-cs"/>
              </a:rPr>
              <a:t>atagram </a:t>
            </a:r>
            <a:r>
              <a:rPr lang="en-US" sz="4000" dirty="0">
                <a:cs typeface="+mj-cs"/>
              </a:rPr>
              <a:t>forwarding  table</a:t>
            </a:r>
          </a:p>
        </p:txBody>
      </p:sp>
      <p:sp>
        <p:nvSpPr>
          <p:cNvPr id="18439" name="Freeform 11"/>
          <p:cNvSpPr>
            <a:spLocks/>
          </p:cNvSpPr>
          <p:nvPr/>
        </p:nvSpPr>
        <p:spPr bwMode="auto">
          <a:xfrm>
            <a:off x="2397125" y="352107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2176463" y="1195388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13"/>
          <p:cNvSpPr>
            <a:spLocks noChangeArrowheads="1"/>
          </p:cNvSpPr>
          <p:nvPr/>
        </p:nvSpPr>
        <p:spPr bwMode="auto">
          <a:xfrm>
            <a:off x="2513013" y="124777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5"/>
          <p:cNvSpPr>
            <a:spLocks noChangeArrowheads="1"/>
          </p:cNvSpPr>
          <p:nvPr/>
        </p:nvSpPr>
        <p:spPr bwMode="auto">
          <a:xfrm>
            <a:off x="2457450" y="4584700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06"/>
          <p:cNvSpPr>
            <a:spLocks noChangeArrowheads="1"/>
          </p:cNvSpPr>
          <p:nvPr/>
        </p:nvSpPr>
        <p:spPr bwMode="auto">
          <a:xfrm>
            <a:off x="2433638" y="4608513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07"/>
          <p:cNvSpPr>
            <a:spLocks noChangeShapeType="1"/>
          </p:cNvSpPr>
          <p:nvPr/>
        </p:nvSpPr>
        <p:spPr bwMode="auto">
          <a:xfrm>
            <a:off x="3459163" y="474027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11"/>
          <p:cNvSpPr>
            <a:spLocks noChangeArrowheads="1"/>
          </p:cNvSpPr>
          <p:nvPr/>
        </p:nvSpPr>
        <p:spPr bwMode="auto">
          <a:xfrm>
            <a:off x="3062288" y="461168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112"/>
          <p:cNvSpPr txBox="1">
            <a:spLocks noChangeArrowheads="1"/>
          </p:cNvSpPr>
          <p:nvPr/>
        </p:nvSpPr>
        <p:spPr bwMode="auto">
          <a:xfrm>
            <a:off x="3014663" y="45847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18447" name="Text Box 113"/>
          <p:cNvSpPr txBox="1">
            <a:spLocks noChangeArrowheads="1"/>
          </p:cNvSpPr>
          <p:nvPr/>
        </p:nvSpPr>
        <p:spPr bwMode="auto">
          <a:xfrm>
            <a:off x="1298575" y="3913188"/>
            <a:ext cx="2465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/>
              <a:t>IP destination address in </a:t>
            </a:r>
          </a:p>
          <a:p>
            <a:pPr eaLnBrk="1" hangingPunct="1"/>
            <a:r>
              <a:rPr lang="en-US" sz="1600"/>
              <a:t>arriving packet</a:t>
            </a:r>
            <a:r>
              <a:rPr lang="ja-JP" altLang="en-US" sz="1600"/>
              <a:t>’</a:t>
            </a:r>
            <a:r>
              <a:rPr lang="en-US" altLang="ja-JP" sz="1600"/>
              <a:t>s header</a:t>
            </a:r>
            <a:endParaRPr lang="en-US" sz="1600"/>
          </a:p>
        </p:txBody>
      </p:sp>
      <p:sp>
        <p:nvSpPr>
          <p:cNvPr id="18448" name="Line 114"/>
          <p:cNvSpPr>
            <a:spLocks noChangeShapeType="1"/>
          </p:cNvSpPr>
          <p:nvPr/>
        </p:nvSpPr>
        <p:spPr bwMode="auto">
          <a:xfrm flipH="1">
            <a:off x="2681288" y="487045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Text Box 115"/>
          <p:cNvSpPr txBox="1">
            <a:spLocks noChangeArrowheads="1"/>
          </p:cNvSpPr>
          <p:nvPr/>
        </p:nvSpPr>
        <p:spPr bwMode="auto">
          <a:xfrm>
            <a:off x="2641600" y="1404938"/>
            <a:ext cx="186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/>
              <a:t>routing algorithm</a:t>
            </a:r>
          </a:p>
        </p:txBody>
      </p:sp>
      <p:sp>
        <p:nvSpPr>
          <p:cNvPr id="18450" name="Rectangle 116"/>
          <p:cNvSpPr>
            <a:spLocks noChangeArrowheads="1"/>
          </p:cNvSpPr>
          <p:nvPr/>
        </p:nvSpPr>
        <p:spPr bwMode="auto">
          <a:xfrm>
            <a:off x="2387600" y="2141538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Text Box 117"/>
          <p:cNvSpPr txBox="1">
            <a:spLocks noChangeArrowheads="1"/>
          </p:cNvSpPr>
          <p:nvPr/>
        </p:nvSpPr>
        <p:spPr bwMode="auto">
          <a:xfrm>
            <a:off x="2647950" y="2105025"/>
            <a:ext cx="185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local forwarding table</a:t>
            </a:r>
          </a:p>
        </p:txBody>
      </p:sp>
      <p:sp>
        <p:nvSpPr>
          <p:cNvPr id="18452" name="Text Box 118"/>
          <p:cNvSpPr txBox="1">
            <a:spLocks noChangeArrowheads="1"/>
          </p:cNvSpPr>
          <p:nvPr/>
        </p:nvSpPr>
        <p:spPr bwMode="auto">
          <a:xfrm>
            <a:off x="2430463" y="2352675"/>
            <a:ext cx="1312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/>
              <a:t>dest address</a:t>
            </a:r>
          </a:p>
        </p:txBody>
      </p:sp>
      <p:sp>
        <p:nvSpPr>
          <p:cNvPr id="18453" name="Text Box 119"/>
          <p:cNvSpPr txBox="1">
            <a:spLocks noChangeArrowheads="1"/>
          </p:cNvSpPr>
          <p:nvPr/>
        </p:nvSpPr>
        <p:spPr bwMode="auto">
          <a:xfrm>
            <a:off x="3597275" y="2354263"/>
            <a:ext cx="104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/>
              <a:t>output  link</a:t>
            </a:r>
          </a:p>
        </p:txBody>
      </p:sp>
      <p:sp>
        <p:nvSpPr>
          <p:cNvPr id="18454" name="Line 120"/>
          <p:cNvSpPr>
            <a:spLocks noChangeShapeType="1"/>
          </p:cNvSpPr>
          <p:nvPr/>
        </p:nvSpPr>
        <p:spPr bwMode="auto">
          <a:xfrm>
            <a:off x="3695700" y="236537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Text Box 121"/>
          <p:cNvSpPr txBox="1">
            <a:spLocks noChangeArrowheads="1"/>
          </p:cNvSpPr>
          <p:nvPr/>
        </p:nvSpPr>
        <p:spPr bwMode="auto">
          <a:xfrm>
            <a:off x="2417763" y="2636838"/>
            <a:ext cx="1289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1200"/>
              <a:t>address-range 1</a:t>
            </a:r>
          </a:p>
          <a:p>
            <a:pPr algn="r" eaLnBrk="1" hangingPunct="1"/>
            <a:r>
              <a:rPr lang="en-US" sz="1200"/>
              <a:t>address-range 2</a:t>
            </a:r>
          </a:p>
          <a:p>
            <a:pPr algn="r" eaLnBrk="1" hangingPunct="1"/>
            <a:r>
              <a:rPr lang="en-US" sz="1200"/>
              <a:t>address-range 3</a:t>
            </a:r>
          </a:p>
          <a:p>
            <a:pPr algn="r" eaLnBrk="1" hangingPunct="1"/>
            <a:r>
              <a:rPr lang="en-US" sz="1200"/>
              <a:t>address-range 4</a:t>
            </a:r>
          </a:p>
        </p:txBody>
      </p:sp>
      <p:sp>
        <p:nvSpPr>
          <p:cNvPr id="18456" name="Text Box 122"/>
          <p:cNvSpPr txBox="1">
            <a:spLocks noChangeArrowheads="1"/>
          </p:cNvSpPr>
          <p:nvPr/>
        </p:nvSpPr>
        <p:spPr bwMode="auto">
          <a:xfrm>
            <a:off x="3711575" y="2636838"/>
            <a:ext cx="268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/>
              <a:t>3</a:t>
            </a:r>
          </a:p>
          <a:p>
            <a:pPr algn="ctr" eaLnBrk="1" hangingPunct="1"/>
            <a:r>
              <a:rPr lang="en-US" sz="1200"/>
              <a:t>2</a:t>
            </a:r>
          </a:p>
          <a:p>
            <a:pPr algn="ctr" eaLnBrk="1" hangingPunct="1"/>
            <a:r>
              <a:rPr lang="en-US" sz="1200"/>
              <a:t>2</a:t>
            </a:r>
          </a:p>
          <a:p>
            <a:pPr algn="ctr" eaLnBrk="1" hangingPunct="1"/>
            <a:r>
              <a:rPr lang="en-US" sz="1200"/>
              <a:t>1</a:t>
            </a:r>
          </a:p>
        </p:txBody>
      </p:sp>
      <p:sp>
        <p:nvSpPr>
          <p:cNvPr id="18457" name="Line 123"/>
          <p:cNvSpPr>
            <a:spLocks noChangeShapeType="1"/>
          </p:cNvSpPr>
          <p:nvPr/>
        </p:nvSpPr>
        <p:spPr bwMode="auto">
          <a:xfrm>
            <a:off x="2409825" y="261778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124"/>
          <p:cNvSpPr>
            <a:spLocks noChangeShapeType="1"/>
          </p:cNvSpPr>
          <p:nvPr/>
        </p:nvSpPr>
        <p:spPr bwMode="auto">
          <a:xfrm>
            <a:off x="2392363" y="237013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AutoShape 125"/>
          <p:cNvSpPr>
            <a:spLocks noChangeArrowheads="1"/>
          </p:cNvSpPr>
          <p:nvPr/>
        </p:nvSpPr>
        <p:spPr bwMode="auto">
          <a:xfrm rot="5400000">
            <a:off x="3466306" y="185975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126"/>
          <p:cNvSpPr>
            <a:spLocks noChangeShapeType="1"/>
          </p:cNvSpPr>
          <p:nvPr/>
        </p:nvSpPr>
        <p:spPr bwMode="auto">
          <a:xfrm>
            <a:off x="2843213" y="430212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Freeform 127"/>
          <p:cNvSpPr>
            <a:spLocks/>
          </p:cNvSpPr>
          <p:nvPr/>
        </p:nvSpPr>
        <p:spPr bwMode="auto">
          <a:xfrm>
            <a:off x="3916363" y="479266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Freeform 128"/>
          <p:cNvSpPr>
            <a:spLocks/>
          </p:cNvSpPr>
          <p:nvPr/>
        </p:nvSpPr>
        <p:spPr bwMode="auto">
          <a:xfrm flipH="1">
            <a:off x="6249988" y="43561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Freeform 129"/>
          <p:cNvSpPr>
            <a:spLocks/>
          </p:cNvSpPr>
          <p:nvPr/>
        </p:nvSpPr>
        <p:spPr bwMode="auto">
          <a:xfrm flipH="1">
            <a:off x="5240338" y="40830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Freeform 130"/>
          <p:cNvSpPr>
            <a:spLocks/>
          </p:cNvSpPr>
          <p:nvPr/>
        </p:nvSpPr>
        <p:spPr bwMode="auto">
          <a:xfrm flipH="1" flipV="1">
            <a:off x="5908675" y="562927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Freeform 131"/>
          <p:cNvSpPr>
            <a:spLocks/>
          </p:cNvSpPr>
          <p:nvPr/>
        </p:nvSpPr>
        <p:spPr bwMode="auto">
          <a:xfrm flipH="1" flipV="1">
            <a:off x="4559300" y="561340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Freeform 132"/>
          <p:cNvSpPr>
            <a:spLocks/>
          </p:cNvSpPr>
          <p:nvPr/>
        </p:nvSpPr>
        <p:spPr bwMode="auto">
          <a:xfrm flipH="1" flipV="1">
            <a:off x="5199063" y="532130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67" name="Group 133"/>
          <p:cNvGrpSpPr>
            <a:grpSpLocks/>
          </p:cNvGrpSpPr>
          <p:nvPr/>
        </p:nvGrpSpPr>
        <p:grpSpPr bwMode="auto">
          <a:xfrm>
            <a:off x="5248275" y="3638550"/>
            <a:ext cx="550863" cy="452438"/>
            <a:chOff x="2886" y="1668"/>
            <a:chExt cx="347" cy="285"/>
          </a:xfrm>
        </p:grpSpPr>
        <p:sp>
          <p:nvSpPr>
            <p:cNvPr id="18503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68" name="Group 141"/>
          <p:cNvGrpSpPr>
            <a:grpSpLocks/>
          </p:cNvGrpSpPr>
          <p:nvPr/>
        </p:nvGrpSpPr>
        <p:grpSpPr bwMode="auto">
          <a:xfrm>
            <a:off x="6261100" y="3911600"/>
            <a:ext cx="550863" cy="452438"/>
            <a:chOff x="2886" y="1668"/>
            <a:chExt cx="347" cy="285"/>
          </a:xfrm>
        </p:grpSpPr>
        <p:sp>
          <p:nvSpPr>
            <p:cNvPr id="18496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9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69" name="Group 149"/>
          <p:cNvGrpSpPr>
            <a:grpSpLocks/>
          </p:cNvGrpSpPr>
          <p:nvPr/>
        </p:nvGrpSpPr>
        <p:grpSpPr bwMode="auto">
          <a:xfrm>
            <a:off x="5891213" y="5988050"/>
            <a:ext cx="550862" cy="452438"/>
            <a:chOff x="2886" y="1668"/>
            <a:chExt cx="347" cy="285"/>
          </a:xfrm>
        </p:grpSpPr>
        <p:sp>
          <p:nvSpPr>
            <p:cNvPr id="18489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0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70" name="Group 157"/>
          <p:cNvGrpSpPr>
            <a:grpSpLocks/>
          </p:cNvGrpSpPr>
          <p:nvPr/>
        </p:nvGrpSpPr>
        <p:grpSpPr bwMode="auto">
          <a:xfrm>
            <a:off x="5195888" y="5768975"/>
            <a:ext cx="550862" cy="452438"/>
            <a:chOff x="2886" y="1668"/>
            <a:chExt cx="347" cy="285"/>
          </a:xfrm>
        </p:grpSpPr>
        <p:sp>
          <p:nvSpPr>
            <p:cNvPr id="18482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71" name="Group 165"/>
          <p:cNvGrpSpPr>
            <a:grpSpLocks/>
          </p:cNvGrpSpPr>
          <p:nvPr/>
        </p:nvGrpSpPr>
        <p:grpSpPr bwMode="auto">
          <a:xfrm>
            <a:off x="4540250" y="5961063"/>
            <a:ext cx="550863" cy="452437"/>
            <a:chOff x="2886" y="1668"/>
            <a:chExt cx="347" cy="285"/>
          </a:xfrm>
        </p:grpSpPr>
        <p:sp>
          <p:nvSpPr>
            <p:cNvPr id="18475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76"/>
          <p:cNvGrpSpPr>
            <a:grpSpLocks/>
          </p:cNvGrpSpPr>
          <p:nvPr/>
        </p:nvGrpSpPr>
        <p:grpSpPr bwMode="auto">
          <a:xfrm>
            <a:off x="3492500" y="1201738"/>
            <a:ext cx="4986338" cy="1887537"/>
            <a:chOff x="2037" y="708"/>
            <a:chExt cx="3471" cy="1189"/>
          </a:xfrm>
        </p:grpSpPr>
        <p:sp>
          <p:nvSpPr>
            <p:cNvPr id="18473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34" cy="800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4 billion IP addresses, so rather than list individual destination address</a:t>
              </a:r>
            </a:p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list </a:t>
              </a:r>
              <a:r>
                <a:rPr lang="en-US" i="1" dirty="0">
                  <a:solidFill>
                    <a:srgbClr val="000099"/>
                  </a:solidFill>
                  <a:latin typeface="Gill Sans MT" pitchFamily="34" charset="0"/>
                </a:rPr>
                <a:t>range</a:t>
              </a: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 of addresses</a:t>
              </a:r>
            </a:p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(aggregate table entries)</a:t>
              </a:r>
            </a:p>
          </p:txBody>
        </p:sp>
        <p:sp>
          <p:nvSpPr>
            <p:cNvPr id="18474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75A11DE-3854-41CB-B402-9AF96CE5C11B}" type="slidenum">
              <a:rPr lang="en-US">
                <a:latin typeface="Tahoma" pitchFamily="34" charset="0"/>
              </a:rPr>
              <a:pPr/>
              <a:t>12</a:t>
            </a:fld>
            <a:endParaRPr lang="en-US">
              <a:latin typeface="Tahoma" pitchFamily="34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628650" y="1392238"/>
            <a:ext cx="52355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b="1">
                <a:cs typeface="Times New Roman" pitchFamily="18" charset="0"/>
              </a:rPr>
              <a:t>Destination Address Range</a:t>
            </a:r>
          </a:p>
          <a:p>
            <a:pPr algn="just"/>
            <a:endParaRPr lang="en-US" b="1">
              <a:cs typeface="Times New Roman" pitchFamily="18" charset="0"/>
            </a:endParaRPr>
          </a:p>
          <a:p>
            <a:pPr algn="just"/>
            <a:r>
              <a:rPr lang="en-US" b="1">
                <a:latin typeface="Courier New" pitchFamily="49" charset="0"/>
                <a:cs typeface="Times New Roman" pitchFamily="18" charset="0"/>
              </a:rPr>
              <a:t>11001000 00010111 00010000 00000000</a:t>
            </a:r>
            <a:endParaRPr lang="en-US" sz="2000" b="1">
              <a:latin typeface="Courier New" pitchFamily="49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through</a:t>
            </a:r>
            <a:r>
              <a:rPr lang="en-US">
                <a:latin typeface="Comic Sans MS" pitchFamily="66" charset="0"/>
                <a:cs typeface="Times New Roman" pitchFamily="18" charset="0"/>
              </a:rPr>
              <a:t>                                 </a:t>
            </a:r>
            <a:endParaRPr lang="en-US" sz="2000">
              <a:latin typeface="Comic Sans MS" pitchFamily="66" charset="0"/>
            </a:endParaRPr>
          </a:p>
          <a:p>
            <a:pPr algn="just"/>
            <a:r>
              <a:rPr lang="en-US" b="1">
                <a:latin typeface="Courier New" pitchFamily="49" charset="0"/>
                <a:cs typeface="Times New Roman" pitchFamily="18" charset="0"/>
              </a:rPr>
              <a:t>11001000 00010111 00010111 11111111</a:t>
            </a:r>
          </a:p>
          <a:p>
            <a:pPr algn="just"/>
            <a:endParaRPr lang="en-US" b="1">
              <a:latin typeface="Courier New" pitchFamily="49" charset="0"/>
              <a:cs typeface="Times New Roman" pitchFamily="18" charset="0"/>
            </a:endParaRPr>
          </a:p>
          <a:p>
            <a:pPr algn="just"/>
            <a:r>
              <a:rPr lang="en-US" b="1">
                <a:latin typeface="Courier New" pitchFamily="49" charset="0"/>
                <a:cs typeface="Times New Roman" pitchFamily="18" charset="0"/>
              </a:rPr>
              <a:t>11001000 00010111 00011000 00000000</a:t>
            </a:r>
            <a:endParaRPr lang="en-US" sz="2000" b="1">
              <a:latin typeface="Courier New" pitchFamily="49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through</a:t>
            </a:r>
            <a:endParaRPr lang="en-US" sz="2000"/>
          </a:p>
          <a:p>
            <a:pPr algn="just"/>
            <a:r>
              <a:rPr lang="en-US" b="1">
                <a:latin typeface="Courier New" pitchFamily="49" charset="0"/>
                <a:cs typeface="Times New Roman" pitchFamily="18" charset="0"/>
              </a:rPr>
              <a:t>11001000 00010111 00011000 11111111  </a:t>
            </a:r>
          </a:p>
          <a:p>
            <a:pPr algn="just"/>
            <a:endParaRPr lang="en-US" sz="2000" b="1">
              <a:latin typeface="Courier New" pitchFamily="49" charset="0"/>
            </a:endParaRPr>
          </a:p>
          <a:p>
            <a:pPr algn="just"/>
            <a:r>
              <a:rPr lang="en-US" b="1">
                <a:latin typeface="Courier New" pitchFamily="49" charset="0"/>
                <a:cs typeface="Times New Roman" pitchFamily="18" charset="0"/>
              </a:rPr>
              <a:t>11001000 00010111 00011001 00000000</a:t>
            </a:r>
            <a:endParaRPr lang="en-US" sz="2000" b="1">
              <a:latin typeface="Courier New" pitchFamily="49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through</a:t>
            </a:r>
            <a:endParaRPr lang="en-US" sz="2000"/>
          </a:p>
          <a:p>
            <a:pPr algn="just"/>
            <a:r>
              <a:rPr lang="en-US" b="1">
                <a:latin typeface="Courier New" pitchFamily="49" charset="0"/>
                <a:cs typeface="Times New Roman" pitchFamily="18" charset="0"/>
              </a:rPr>
              <a:t>11001000 00010111 00011111 11111111  </a:t>
            </a:r>
          </a:p>
          <a:p>
            <a:pPr algn="just"/>
            <a:endParaRPr lang="en-US"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otherwise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053138" y="1430338"/>
            <a:ext cx="15557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>
                <a:cs typeface="Times New Roman" pitchFamily="18" charset="0"/>
              </a:rPr>
              <a:t>Link Interface</a:t>
            </a: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endParaRPr lang="en-US" u="sng">
              <a:cs typeface="Times New Roman" pitchFamily="18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0</a:t>
            </a: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1</a:t>
            </a: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2</a:t>
            </a: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3  </a:t>
            </a:r>
            <a:endParaRPr lang="en-US" sz="2000"/>
          </a:p>
          <a:p>
            <a:pPr algn="just"/>
            <a:endParaRPr lang="en-US" b="1">
              <a:cs typeface="Times New Roman" pitchFamily="18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625475" y="187325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52463" y="292893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646113" y="405130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639763" y="5173663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5929313" y="1277938"/>
            <a:ext cx="0" cy="451485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65150" y="6007100"/>
            <a:ext cx="708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 i="1" dirty="0" smtClean="0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sz="2400" dirty="0" smtClean="0">
                <a:latin typeface="Gill Sans MT" pitchFamily="34" charset="0"/>
              </a:rPr>
              <a:t> but what happens if ranges don</a:t>
            </a:r>
            <a:r>
              <a:rPr lang="ja-JP" altLang="en-US" sz="2400" dirty="0" smtClean="0">
                <a:latin typeface="Gill Sans MT" pitchFamily="34" charset="0"/>
              </a:rPr>
              <a:t>’</a:t>
            </a:r>
            <a:r>
              <a:rPr lang="en-US" altLang="ja-JP" sz="2400" dirty="0" smtClean="0">
                <a:latin typeface="Gill Sans MT" pitchFamily="34" charset="0"/>
              </a:rPr>
              <a:t>t divide up nicely? </a:t>
            </a:r>
            <a:endParaRPr lang="en-US" sz="2400" dirty="0">
              <a:latin typeface="Gill Sans MT" pitchFamily="34" charset="0"/>
            </a:endParaRPr>
          </a:p>
        </p:txBody>
      </p:sp>
      <p:pic>
        <p:nvPicPr>
          <p:cNvPr id="19469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6378575" cy="8636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Datagram forwarding 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 smtClean="0">
                <a:latin typeface="Tahoma" pitchFamily="34" charset="0"/>
              </a:rPr>
              <a:t>Network Layer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DD474FB0-B2AF-411B-A409-04C518171610}" type="slidenum">
              <a:rPr lang="en-US">
                <a:latin typeface="Tahoma" pitchFamily="34" charset="0"/>
              </a:rPr>
              <a:pPr/>
              <a:t>13</a:t>
            </a:fld>
            <a:endParaRPr lang="en-US">
              <a:latin typeface="Tahoma" pitchFamily="34" charset="0"/>
            </a:endParaRPr>
          </a:p>
        </p:txBody>
      </p:sp>
      <p:pic>
        <p:nvPicPr>
          <p:cNvPr id="20484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8"/>
          <p:cNvSpPr>
            <a:spLocks noChangeArrowheads="1"/>
          </p:cNvSpPr>
          <p:nvPr/>
        </p:nvSpPr>
        <p:spPr bwMode="auto">
          <a:xfrm>
            <a:off x="4243773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7"/>
          <p:cNvSpPr>
            <a:spLocks noChangeArrowheads="1"/>
          </p:cNvSpPr>
          <p:nvPr/>
        </p:nvSpPr>
        <p:spPr bwMode="auto">
          <a:xfrm>
            <a:off x="4250123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95250"/>
            <a:ext cx="7772400" cy="9096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Longest prefix matching</a:t>
            </a:r>
          </a:p>
        </p:txBody>
      </p:sp>
      <p:sp>
        <p:nvSpPr>
          <p:cNvPr id="20489" name="Rectangle 5"/>
          <p:cNvSpPr>
            <a:spLocks noChangeArrowheads="1"/>
          </p:cNvSpPr>
          <p:nvPr/>
        </p:nvSpPr>
        <p:spPr bwMode="auto">
          <a:xfrm>
            <a:off x="1065213" y="2989263"/>
            <a:ext cx="52355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>
                <a:cs typeface="Times New Roman" pitchFamily="18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</a:pPr>
            <a:r>
              <a:rPr lang="en-US">
                <a:latin typeface="Courier New" pitchFamily="49" charset="0"/>
                <a:cs typeface="Times New Roman" pitchFamily="18" charset="0"/>
              </a:rPr>
              <a:t>11001000 00010111 00010*** ********* </a:t>
            </a:r>
            <a:endParaRPr lang="en-US" sz="2000">
              <a:latin typeface="Courier New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latin typeface="Courier New" pitchFamily="49" charset="0"/>
                <a:cs typeface="Times New Roman" pitchFamily="18" charset="0"/>
              </a:rPr>
              <a:t>11001000 00010111 00011000 *********</a:t>
            </a:r>
            <a:endParaRPr lang="en-US" sz="2000">
              <a:latin typeface="Courier New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latin typeface="Courier New" pitchFamily="49" charset="0"/>
                <a:cs typeface="Times New Roman" pitchFamily="18" charset="0"/>
              </a:rPr>
              <a:t>11001000 00010111 00011*** *********</a:t>
            </a:r>
            <a:endParaRPr lang="en-US" sz="200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cs typeface="Times New Roman" pitchFamily="18" charset="0"/>
              </a:rPr>
              <a:t>otherwise  </a:t>
            </a:r>
            <a:r>
              <a:rPr lang="en-US">
                <a:latin typeface="Times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DA: 11001000  00010111  00011000  10101010</a:t>
            </a:r>
            <a:r>
              <a:rPr lang="en-US">
                <a:latin typeface="Comic Sans MS" pitchFamily="66" charset="0"/>
              </a:rPr>
              <a:t> </a:t>
            </a:r>
          </a:p>
        </p:txBody>
      </p:sp>
      <p:sp>
        <p:nvSpPr>
          <p:cNvPr id="20491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DA: 11001000  00010111  00010110  10100001 </a:t>
            </a:r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CC0000"/>
                </a:solidFill>
                <a:latin typeface="Gill Sans MT" pitchFamily="34" charset="0"/>
              </a:rPr>
              <a:t>which interface?</a:t>
            </a:r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CC0000"/>
                </a:solidFill>
                <a:latin typeface="Gill Sans MT" pitchFamily="34" charset="0"/>
              </a:rPr>
              <a:t>which interface?</a:t>
            </a:r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>
                <a:latin typeface="Gill Sans MT" pitchFamily="34" charset="0"/>
              </a:rPr>
              <a:t>when looking for forwarding table entry for given destination address, use </a:t>
            </a:r>
            <a:r>
              <a:rPr lang="en-US" sz="2800" i="1" dirty="0">
                <a:solidFill>
                  <a:srgbClr val="000099"/>
                </a:solidFill>
                <a:latin typeface="Gill Sans MT" pitchFamily="34" charset="0"/>
              </a:rPr>
              <a:t>longest</a:t>
            </a:r>
            <a:r>
              <a:rPr lang="en-US" sz="2800" dirty="0">
                <a:latin typeface="Gill Sans MT" pitchFamily="34" charset="0"/>
              </a:rPr>
              <a:t> address prefix that matches destination </a:t>
            </a:r>
            <a:r>
              <a:rPr lang="en-US" sz="2800" dirty="0" smtClean="0">
                <a:latin typeface="Gill Sans MT" pitchFamily="34" charset="0"/>
              </a:rPr>
              <a:t>address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(more on this coming soon)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0496" name="Text Box 22"/>
          <p:cNvSpPr txBox="1">
            <a:spLocks noChangeArrowheads="1"/>
          </p:cNvSpPr>
          <p:nvPr/>
        </p:nvSpPr>
        <p:spPr bwMode="auto">
          <a:xfrm>
            <a:off x="558799" y="1036638"/>
            <a:ext cx="387667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longest prefix matching</a:t>
            </a:r>
          </a:p>
        </p:txBody>
      </p:sp>
      <p:sp>
        <p:nvSpPr>
          <p:cNvPr id="20497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9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0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1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2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3" name="Text Box 30"/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/>
              <a:t>Link interface</a:t>
            </a:r>
          </a:p>
          <a:p>
            <a:pPr>
              <a:lnSpc>
                <a:spcPct val="150000"/>
              </a:lnSpc>
            </a:pPr>
            <a:r>
              <a:rPr lang="en-US"/>
              <a:t>0</a:t>
            </a:r>
          </a:p>
          <a:p>
            <a:pPr>
              <a:lnSpc>
                <a:spcPct val="150000"/>
              </a:lnSpc>
            </a:pPr>
            <a:r>
              <a:rPr lang="en-US"/>
              <a:t>1</a:t>
            </a:r>
          </a:p>
          <a:p>
            <a:pPr>
              <a:lnSpc>
                <a:spcPct val="150000"/>
              </a:lnSpc>
            </a:pPr>
            <a:r>
              <a:rPr lang="en-US"/>
              <a:t>2</a:t>
            </a:r>
          </a:p>
          <a:p>
            <a:pPr>
              <a:lnSpc>
                <a:spcPct val="150000"/>
              </a:lnSpc>
            </a:pPr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2F4553E1-54BF-48FF-B17A-7A17C5AB900F}" type="slidenum">
              <a:rPr lang="en-US">
                <a:latin typeface="Tahoma" pitchFamily="34" charset="0"/>
              </a:rPr>
              <a:pPr/>
              <a:t>14</a:t>
            </a:fld>
            <a:endParaRPr lang="en-US">
              <a:latin typeface="Tahoma" pitchFamily="34" charset="0"/>
            </a:endParaRPr>
          </a:p>
        </p:txBody>
      </p:sp>
      <p:pic>
        <p:nvPicPr>
          <p:cNvPr id="21508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4932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39700"/>
            <a:ext cx="83248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Datagram or VC network: why?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489" y="1298575"/>
            <a:ext cx="4418012" cy="4648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Internet (datagram)</a:t>
            </a:r>
          </a:p>
          <a:p>
            <a:r>
              <a:rPr lang="en-US" sz="2400" dirty="0" smtClean="0">
                <a:ea typeface="ＭＳ Ｐゴシック" pitchFamily="34" charset="-128"/>
              </a:rPr>
              <a:t>data exchange among computers</a:t>
            </a:r>
          </a:p>
          <a:p>
            <a:pPr lvl="1"/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elastic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service, no strict timing req.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</a:p>
          <a:p>
            <a:r>
              <a:rPr lang="en-US" sz="2400" dirty="0" smtClean="0">
                <a:ea typeface="ＭＳ Ｐゴシック" pitchFamily="34" charset="-128"/>
              </a:rPr>
              <a:t>many link types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different characteristics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uniform service difficult</a:t>
            </a:r>
          </a:p>
          <a:p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smart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end systems (computers)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can adapt, perform control, error recovery</a:t>
            </a:r>
          </a:p>
          <a:p>
            <a:pPr lvl="1"/>
            <a:r>
              <a:rPr 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simple inside network, complexity at </a:t>
            </a:r>
            <a:r>
              <a:rPr lang="ja-JP" alt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edge</a:t>
            </a:r>
            <a:r>
              <a:rPr lang="ja-JP" alt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endParaRPr lang="en-US" altLang="ja-JP" sz="2000" b="1" i="1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endParaRPr lang="en-US" sz="2400" b="1" i="1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215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2513" y="1330325"/>
            <a:ext cx="412537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VC (</a:t>
            </a:r>
            <a:r>
              <a:rPr lang="en-US" i="1" dirty="0" err="1" smtClean="0">
                <a:solidFill>
                  <a:srgbClr val="CC0000"/>
                </a:solidFill>
                <a:ea typeface="ＭＳ Ｐゴシック" pitchFamily="34" charset="-128"/>
              </a:rPr>
              <a:t>eg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ATM: </a:t>
            </a:r>
            <a:r>
              <a:rPr lang="en-US" sz="2400" dirty="0" smtClean="0">
                <a:ea typeface="ＭＳ Ｐゴシック" pitchFamily="34" charset="-128"/>
              </a:rPr>
              <a:t>a past’s vision of th</a:t>
            </a:r>
            <a:r>
              <a:rPr lang="en-US" sz="2400" dirty="0" smtClean="0">
                <a:ea typeface="ＭＳ Ｐゴシック" pitchFamily="34" charset="-128"/>
              </a:rPr>
              <a:t>e future’s </a:t>
            </a:r>
            <a:r>
              <a:rPr lang="en-US" sz="2400" dirty="0" err="1" smtClean="0">
                <a:ea typeface="ＭＳ Ｐゴシック" pitchFamily="34" charset="-128"/>
              </a:rPr>
              <a:t>ww</a:t>
            </a:r>
            <a:r>
              <a:rPr lang="en-US" sz="2400" dirty="0" smtClean="0">
                <a:ea typeface="ＭＳ Ｐゴシック" pitchFamily="34" charset="-128"/>
              </a:rPr>
              <a:t>-network)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75000"/>
              </a:lnSpc>
            </a:pPr>
            <a:r>
              <a:rPr lang="en-US" sz="2400" dirty="0" smtClean="0">
                <a:ea typeface="ＭＳ Ｐゴシック" pitchFamily="34" charset="-128"/>
              </a:rPr>
              <a:t>evolved </a:t>
            </a:r>
            <a:r>
              <a:rPr lang="en-US" sz="2400" dirty="0" smtClean="0">
                <a:ea typeface="ＭＳ Ｐゴシック" pitchFamily="34" charset="-128"/>
              </a:rPr>
              <a:t>from telephony</a:t>
            </a:r>
          </a:p>
          <a:p>
            <a:pPr>
              <a:lnSpc>
                <a:spcPct val="75000"/>
              </a:lnSpc>
            </a:pPr>
            <a:r>
              <a:rPr lang="en-US" sz="2400" dirty="0" smtClean="0">
                <a:ea typeface="ＭＳ Ｐゴシック" pitchFamily="34" charset="-128"/>
              </a:rPr>
              <a:t>human conversation: 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ea typeface="ＭＳ Ｐゴシック" pitchFamily="34" charset="-128"/>
              </a:rPr>
              <a:t>strict timing, reliability requirements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ea typeface="ＭＳ Ｐゴシック" pitchFamily="34" charset="-128"/>
              </a:rPr>
              <a:t>need for guaranteed service</a:t>
            </a:r>
          </a:p>
          <a:p>
            <a:pPr>
              <a:lnSpc>
                <a:spcPct val="75000"/>
              </a:lnSpc>
            </a:pP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dumb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end systems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ea typeface="ＭＳ Ｐゴシック" pitchFamily="34" charset="-128"/>
              </a:rPr>
              <a:t>telephones</a:t>
            </a:r>
          </a:p>
          <a:p>
            <a:pPr lvl="1">
              <a:lnSpc>
                <a:spcPct val="75000"/>
              </a:lnSpc>
            </a:pPr>
            <a:r>
              <a:rPr 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complexity inside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E5F796D-CA6A-49D6-98E5-6CEBBA236D92}" type="slidenum">
              <a:rPr lang="en-US">
                <a:latin typeface="Tahoma" pitchFamily="34" charset="0"/>
              </a:rPr>
              <a:pPr/>
              <a:t>15</a:t>
            </a:fld>
            <a:endParaRPr lang="en-US"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Roadmap</a:t>
            </a:r>
            <a:endParaRPr lang="en-US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</a:t>
            </a:r>
            <a:r>
              <a:rPr lang="en-US" dirty="0" smtClean="0">
                <a:cs typeface="+mn-cs"/>
              </a:rPr>
              <a:t>of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network layer services: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b="1" dirty="0">
                <a:solidFill>
                  <a:srgbClr val="CC0000"/>
                </a:solidFill>
              </a:rPr>
              <a:t>forwarding</a:t>
            </a:r>
            <a:r>
              <a:rPr lang="en-US" dirty="0"/>
              <a:t> versus </a:t>
            </a:r>
            <a:r>
              <a:rPr lang="en-US" b="1" dirty="0">
                <a:solidFill>
                  <a:srgbClr val="CC0000"/>
                </a:solidFill>
              </a:rPr>
              <a:t>routing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network </a:t>
            </a:r>
            <a:r>
              <a:rPr lang="en-US" dirty="0"/>
              <a:t>layer </a:t>
            </a:r>
            <a:r>
              <a:rPr lang="en-US" b="1" dirty="0">
                <a:solidFill>
                  <a:srgbClr val="CC0000"/>
                </a:solidFill>
              </a:rPr>
              <a:t>service models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how </a:t>
            </a:r>
            <a:r>
              <a:rPr lang="en-US" dirty="0"/>
              <a:t>a </a:t>
            </a:r>
            <a:r>
              <a:rPr lang="en-US" b="1" dirty="0">
                <a:solidFill>
                  <a:srgbClr val="CC0000"/>
                </a:solidFill>
              </a:rPr>
              <a:t>router works</a:t>
            </a:r>
          </a:p>
          <a:p>
            <a:pPr marL="342900" lvl="1" indent="-342900">
              <a:buSzPct val="65000"/>
              <a:buFont typeface="Wingdings" charset="0"/>
              <a:buChar char="§"/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Internet Network layer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C00000"/>
                </a:solidFill>
              </a:rPr>
              <a:t>IP, Addressing </a:t>
            </a:r>
            <a:r>
              <a:rPr lang="en-US" dirty="0" smtClean="0"/>
              <a:t>&amp; related</a:t>
            </a:r>
            <a:endParaRPr lang="en-US" dirty="0" smtClean="0"/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routing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path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selection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charset="0"/>
              <a:buChar char="v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</a:rPr>
              <a:t>instantiation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</a:rPr>
              <a:t>, implementation in the Internet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2449" y="2977376"/>
            <a:ext cx="800284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sv-SE" dirty="0" err="1"/>
              <a:t>T</a:t>
            </a:r>
            <a:r>
              <a:rPr lang="sv-SE" dirty="0" err="1" smtClean="0"/>
              <a:t>oday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403155" y="4492673"/>
            <a:ext cx="659155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Next</a:t>
            </a:r>
            <a:endParaRPr lang="sv-S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57" y="402431"/>
            <a:ext cx="18716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100361" y="3079079"/>
            <a:ext cx="914400" cy="2676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873D5F28-7043-4B5A-BC5C-3F1958E8BDD9}" type="slidenum">
              <a:rPr lang="en-US">
                <a:latin typeface="Tahoma" pitchFamily="34" charset="0"/>
              </a:rPr>
              <a:pPr/>
              <a:t>16</a:t>
            </a:fld>
            <a:endParaRPr lang="en-US">
              <a:latin typeface="Tahoma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ea typeface="ＭＳ Ｐゴシック" pitchFamily="34" charset="-128"/>
              </a:rPr>
              <a:t>Router architecture overview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052513"/>
            <a:ext cx="8126412" cy="914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two key router functions:</a:t>
            </a:r>
            <a:r>
              <a:rPr lang="en-US" sz="1800" dirty="0">
                <a:cs typeface="+mn-cs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b="1" dirty="0">
                <a:solidFill>
                  <a:srgbClr val="C00000"/>
                </a:solidFill>
                <a:cs typeface="+mn-cs"/>
              </a:rPr>
              <a:t>run</a:t>
            </a:r>
            <a:r>
              <a:rPr lang="en-US" sz="2400" dirty="0">
                <a:cs typeface="+mn-cs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+mn-cs"/>
              </a:rPr>
              <a:t>routing</a:t>
            </a:r>
            <a:r>
              <a:rPr lang="en-US" sz="2400" dirty="0">
                <a:cs typeface="+mn-cs"/>
              </a:rPr>
              <a:t> algorithms/protocol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(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eg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: RIP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, OSPF,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BGP; more on these next lecture)</a:t>
            </a:r>
            <a:endParaRPr lang="en-US" sz="2400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 b="1" i="1" dirty="0">
                <a:solidFill>
                  <a:srgbClr val="C00000"/>
                </a:solidFill>
                <a:cs typeface="+mn-cs"/>
              </a:rPr>
              <a:t>forwarding</a:t>
            </a:r>
            <a:r>
              <a:rPr lang="en-US" sz="2400" i="1" dirty="0">
                <a:cs typeface="+mn-cs"/>
              </a:rPr>
              <a:t> </a:t>
            </a:r>
            <a:r>
              <a:rPr lang="en-US" sz="2400" dirty="0">
                <a:cs typeface="+mn-cs"/>
              </a:rPr>
              <a:t>datagrams from incoming to outgoing link</a:t>
            </a:r>
          </a:p>
        </p:txBody>
      </p:sp>
      <p:grpSp>
        <p:nvGrpSpPr>
          <p:cNvPr id="23558" name="Group 60"/>
          <p:cNvGrpSpPr>
            <a:grpSpLocks/>
          </p:cNvGrpSpPr>
          <p:nvPr/>
        </p:nvGrpSpPr>
        <p:grpSpPr bwMode="auto">
          <a:xfrm>
            <a:off x="2787650" y="3646488"/>
            <a:ext cx="1609725" cy="2343150"/>
            <a:chOff x="2418" y="1882"/>
            <a:chExt cx="1014" cy="1476"/>
          </a:xfrm>
        </p:grpSpPr>
        <p:sp>
          <p:nvSpPr>
            <p:cNvPr id="23608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Text Box 48"/>
            <p:cNvSpPr txBox="1">
              <a:spLocks noChangeArrowheads="1"/>
            </p:cNvSpPr>
            <p:nvPr/>
          </p:nvSpPr>
          <p:spPr bwMode="auto">
            <a:xfrm>
              <a:off x="2533" y="2418"/>
              <a:ext cx="779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/>
                <a:t>high-seed </a:t>
              </a:r>
            </a:p>
            <a:p>
              <a:pPr algn="ctr">
                <a:lnSpc>
                  <a:spcPct val="85000"/>
                </a:lnSpc>
              </a:pPr>
              <a:r>
                <a:rPr lang="en-US"/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/>
                <a:t>fabric</a:t>
              </a:r>
            </a:p>
          </p:txBody>
        </p:sp>
      </p:grpSp>
      <p:sp>
        <p:nvSpPr>
          <p:cNvPr id="23559" name="Rectangle 46"/>
          <p:cNvSpPr>
            <a:spLocks noChangeArrowheads="1"/>
          </p:cNvSpPr>
          <p:nvPr/>
        </p:nvSpPr>
        <p:spPr bwMode="auto">
          <a:xfrm>
            <a:off x="2805113" y="2684463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47"/>
          <p:cNvSpPr txBox="1">
            <a:spLocks noChangeArrowheads="1"/>
          </p:cNvSpPr>
          <p:nvPr/>
        </p:nvSpPr>
        <p:spPr bwMode="auto">
          <a:xfrm>
            <a:off x="2982913" y="2725738"/>
            <a:ext cx="1187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/>
              <a:t>routing </a:t>
            </a:r>
          </a:p>
          <a:p>
            <a:pPr algn="ctr">
              <a:lnSpc>
                <a:spcPct val="85000"/>
              </a:lnSpc>
            </a:pPr>
            <a:r>
              <a:rPr lang="en-US"/>
              <a:t>processor</a:t>
            </a:r>
          </a:p>
        </p:txBody>
      </p:sp>
      <p:sp>
        <p:nvSpPr>
          <p:cNvPr id="23561" name="Line 50"/>
          <p:cNvSpPr>
            <a:spLocks noChangeShapeType="1"/>
          </p:cNvSpPr>
          <p:nvPr/>
        </p:nvSpPr>
        <p:spPr bwMode="auto">
          <a:xfrm>
            <a:off x="3533775" y="3203575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562" name="Group 17"/>
          <p:cNvGrpSpPr>
            <a:grpSpLocks/>
          </p:cNvGrpSpPr>
          <p:nvPr/>
        </p:nvGrpSpPr>
        <p:grpSpPr bwMode="auto">
          <a:xfrm>
            <a:off x="744538" y="3660775"/>
            <a:ext cx="2033587" cy="566738"/>
            <a:chOff x="930" y="1989"/>
            <a:chExt cx="1482" cy="357"/>
          </a:xfrm>
        </p:grpSpPr>
        <p:sp>
          <p:nvSpPr>
            <p:cNvPr id="23603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563" name="Group 18"/>
          <p:cNvGrpSpPr>
            <a:grpSpLocks/>
          </p:cNvGrpSpPr>
          <p:nvPr/>
        </p:nvGrpSpPr>
        <p:grpSpPr bwMode="auto">
          <a:xfrm>
            <a:off x="733425" y="5399088"/>
            <a:ext cx="2058988" cy="566737"/>
            <a:chOff x="930" y="1989"/>
            <a:chExt cx="1482" cy="357"/>
          </a:xfrm>
        </p:grpSpPr>
        <p:sp>
          <p:nvSpPr>
            <p:cNvPr id="23598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564" name="Group 29"/>
          <p:cNvGrpSpPr>
            <a:grpSpLocks/>
          </p:cNvGrpSpPr>
          <p:nvPr/>
        </p:nvGrpSpPr>
        <p:grpSpPr bwMode="auto">
          <a:xfrm rot="2656396">
            <a:off x="1363663" y="4551363"/>
            <a:ext cx="546100" cy="546100"/>
            <a:chOff x="354" y="2715"/>
            <a:chExt cx="344" cy="344"/>
          </a:xfrm>
        </p:grpSpPr>
        <p:sp>
          <p:nvSpPr>
            <p:cNvPr id="23594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5" name="Text Box 57"/>
          <p:cNvSpPr txBox="1">
            <a:spLocks noChangeArrowheads="1"/>
          </p:cNvSpPr>
          <p:nvPr/>
        </p:nvSpPr>
        <p:spPr bwMode="auto">
          <a:xfrm>
            <a:off x="639763" y="6045200"/>
            <a:ext cx="191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router input ports</a:t>
            </a:r>
          </a:p>
        </p:txBody>
      </p:sp>
      <p:grpSp>
        <p:nvGrpSpPr>
          <p:cNvPr id="23566" name="Group 37"/>
          <p:cNvGrpSpPr>
            <a:grpSpLocks/>
          </p:cNvGrpSpPr>
          <p:nvPr/>
        </p:nvGrpSpPr>
        <p:grpSpPr bwMode="auto">
          <a:xfrm>
            <a:off x="4344988" y="3665538"/>
            <a:ext cx="1957387" cy="566737"/>
            <a:chOff x="-51" y="2454"/>
            <a:chExt cx="1482" cy="357"/>
          </a:xfrm>
        </p:grpSpPr>
        <p:grpSp>
          <p:nvGrpSpPr>
            <p:cNvPr id="23588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23590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89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567" name="Group 38"/>
          <p:cNvGrpSpPr>
            <a:grpSpLocks/>
          </p:cNvGrpSpPr>
          <p:nvPr/>
        </p:nvGrpSpPr>
        <p:grpSpPr bwMode="auto">
          <a:xfrm>
            <a:off x="4364038" y="5399088"/>
            <a:ext cx="2011362" cy="566737"/>
            <a:chOff x="-51" y="2454"/>
            <a:chExt cx="1482" cy="357"/>
          </a:xfrm>
        </p:grpSpPr>
        <p:grpSp>
          <p:nvGrpSpPr>
            <p:cNvPr id="23582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23584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7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83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568" name="Group 51"/>
          <p:cNvGrpSpPr>
            <a:grpSpLocks/>
          </p:cNvGrpSpPr>
          <p:nvPr/>
        </p:nvGrpSpPr>
        <p:grpSpPr bwMode="auto">
          <a:xfrm rot="2656396">
            <a:off x="5230813" y="4541838"/>
            <a:ext cx="546100" cy="546100"/>
            <a:chOff x="354" y="2715"/>
            <a:chExt cx="344" cy="344"/>
          </a:xfrm>
        </p:grpSpPr>
        <p:sp>
          <p:nvSpPr>
            <p:cNvPr id="23578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9" name="Text Box 58"/>
          <p:cNvSpPr txBox="1">
            <a:spLocks noChangeArrowheads="1"/>
          </p:cNvSpPr>
          <p:nvPr/>
        </p:nvSpPr>
        <p:spPr bwMode="auto">
          <a:xfrm>
            <a:off x="4664075" y="6086475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router output ports</a:t>
            </a:r>
          </a:p>
        </p:txBody>
      </p:sp>
      <p:pic>
        <p:nvPicPr>
          <p:cNvPr id="23570" name="Picture 6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801688"/>
            <a:ext cx="63531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33425" y="3455988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88163" y="3492500"/>
            <a:ext cx="1938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600"/>
              <a:t>forwarding data plane  (hardware)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2825750"/>
            <a:ext cx="2449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/>
              <a:t>routing, management</a:t>
            </a:r>
          </a:p>
          <a:p>
            <a:pPr algn="r"/>
            <a:r>
              <a:rPr lang="en-US" sz="1600"/>
              <a:t>control plane (software)</a:t>
            </a:r>
          </a:p>
        </p:txBody>
      </p:sp>
      <p:sp>
        <p:nvSpPr>
          <p:cNvPr id="23574" name="Freeform 10"/>
          <p:cNvSpPr>
            <a:spLocks/>
          </p:cNvSpPr>
          <p:nvPr/>
        </p:nvSpPr>
        <p:spPr bwMode="auto">
          <a:xfrm>
            <a:off x="2198688" y="2979738"/>
            <a:ext cx="512762" cy="73025"/>
          </a:xfrm>
          <a:custGeom>
            <a:avLst/>
            <a:gdLst>
              <a:gd name="T0" fmla="*/ 488195 w 512919"/>
              <a:gd name="T1" fmla="*/ 72785 h 73266"/>
              <a:gd name="T2" fmla="*/ 512605 w 512919"/>
              <a:gd name="T3" fmla="*/ 0 h 73266"/>
              <a:gd name="T4" fmla="*/ 146458 w 512919"/>
              <a:gd name="T5" fmla="*/ 12131 h 73266"/>
              <a:gd name="T6" fmla="*/ 97639 w 512919"/>
              <a:gd name="T7" fmla="*/ 24262 h 73266"/>
              <a:gd name="T8" fmla="*/ 0 w 512919"/>
              <a:gd name="T9" fmla="*/ 12131 h 73266"/>
              <a:gd name="T10" fmla="*/ 0 w 512919"/>
              <a:gd name="T11" fmla="*/ 12131 h 73266"/>
              <a:gd name="T12" fmla="*/ 512605 w 512919"/>
              <a:gd name="T13" fmla="*/ 12131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75" name="Freeform 11"/>
          <p:cNvSpPr>
            <a:spLocks/>
          </p:cNvSpPr>
          <p:nvPr/>
        </p:nvSpPr>
        <p:spPr bwMode="auto">
          <a:xfrm>
            <a:off x="-144463" y="647700"/>
            <a:ext cx="8802688" cy="2197100"/>
          </a:xfrm>
          <a:custGeom>
            <a:avLst/>
            <a:gdLst>
              <a:gd name="T0" fmla="*/ 8253026 w 8802811"/>
              <a:gd name="T1" fmla="*/ 0 h 2197979"/>
              <a:gd name="T2" fmla="*/ 8289661 w 8802811"/>
              <a:gd name="T3" fmla="*/ 353836 h 2197979"/>
              <a:gd name="T4" fmla="*/ 8301873 w 8802811"/>
              <a:gd name="T5" fmla="*/ 988299 h 2197979"/>
              <a:gd name="T6" fmla="*/ 8314085 w 8802811"/>
              <a:gd name="T7" fmla="*/ 1207922 h 2197979"/>
              <a:gd name="T8" fmla="*/ 8338509 w 8802811"/>
              <a:gd name="T9" fmla="*/ 1378739 h 2197979"/>
              <a:gd name="T10" fmla="*/ 8314085 w 8802811"/>
              <a:gd name="T11" fmla="*/ 1305531 h 2197979"/>
              <a:gd name="T12" fmla="*/ 8301873 w 8802811"/>
              <a:gd name="T13" fmla="*/ 1220123 h 2197979"/>
              <a:gd name="T14" fmla="*/ 8289661 w 8802811"/>
              <a:gd name="T15" fmla="*/ 1171318 h 2197979"/>
              <a:gd name="T16" fmla="*/ 8253026 w 8802811"/>
              <a:gd name="T17" fmla="*/ 988299 h 2197979"/>
              <a:gd name="T18" fmla="*/ 8240814 w 8802811"/>
              <a:gd name="T19" fmla="*/ 854086 h 2197979"/>
              <a:gd name="T20" fmla="*/ 8216386 w 8802811"/>
              <a:gd name="T21" fmla="*/ 683269 h 2197979"/>
              <a:gd name="T22" fmla="*/ 8204174 w 8802811"/>
              <a:gd name="T23" fmla="*/ 549055 h 2197979"/>
              <a:gd name="T24" fmla="*/ 8179751 w 8802811"/>
              <a:gd name="T25" fmla="*/ 549055 h 2197979"/>
              <a:gd name="T26" fmla="*/ 8179751 w 8802811"/>
              <a:gd name="T27" fmla="*/ 549055 h 2197979"/>
              <a:gd name="T28" fmla="*/ 8411782 w 8802811"/>
              <a:gd name="T29" fmla="*/ 622262 h 2197979"/>
              <a:gd name="T30" fmla="*/ 8472837 w 8802811"/>
              <a:gd name="T31" fmla="*/ 683269 h 2197979"/>
              <a:gd name="T32" fmla="*/ 8558323 w 8802811"/>
              <a:gd name="T33" fmla="*/ 793080 h 2197979"/>
              <a:gd name="T34" fmla="*/ 8582747 w 8802811"/>
              <a:gd name="T35" fmla="*/ 866287 h 2197979"/>
              <a:gd name="T36" fmla="*/ 8619387 w 8802811"/>
              <a:gd name="T37" fmla="*/ 951696 h 2197979"/>
              <a:gd name="T38" fmla="*/ 8692658 w 8802811"/>
              <a:gd name="T39" fmla="*/ 1183519 h 2197979"/>
              <a:gd name="T40" fmla="*/ 8704865 w 8802811"/>
              <a:gd name="T41" fmla="*/ 1256727 h 2197979"/>
              <a:gd name="T42" fmla="*/ 8717081 w 8802811"/>
              <a:gd name="T43" fmla="*/ 1342136 h 2197979"/>
              <a:gd name="T44" fmla="*/ 8741505 w 8802811"/>
              <a:gd name="T45" fmla="*/ 1403141 h 2197979"/>
              <a:gd name="T46" fmla="*/ 8802568 w 8802811"/>
              <a:gd name="T47" fmla="*/ 1403141 h 2197979"/>
              <a:gd name="T48" fmla="*/ 8802568 w 8802811"/>
              <a:gd name="T49" fmla="*/ 1403141 h 2197979"/>
              <a:gd name="T50" fmla="*/ 8790352 w 8802811"/>
              <a:gd name="T51" fmla="*/ 1671569 h 2197979"/>
              <a:gd name="T52" fmla="*/ 8790352 w 8802811"/>
              <a:gd name="T53" fmla="*/ 1671569 h 2197979"/>
              <a:gd name="T54" fmla="*/ 8704865 w 8802811"/>
              <a:gd name="T55" fmla="*/ 1573959 h 2197979"/>
              <a:gd name="T56" fmla="*/ 8643810 w 8802811"/>
              <a:gd name="T57" fmla="*/ 1512952 h 2197979"/>
              <a:gd name="T58" fmla="*/ 8582747 w 8802811"/>
              <a:gd name="T59" fmla="*/ 1415343 h 2197979"/>
              <a:gd name="T60" fmla="*/ 8509476 w 8802811"/>
              <a:gd name="T61" fmla="*/ 1329934 h 2197979"/>
              <a:gd name="T62" fmla="*/ 8436205 w 8802811"/>
              <a:gd name="T63" fmla="*/ 1232324 h 2197979"/>
              <a:gd name="T64" fmla="*/ 8301873 w 8802811"/>
              <a:gd name="T65" fmla="*/ 1037104 h 2197979"/>
              <a:gd name="T66" fmla="*/ 8228598 w 8802811"/>
              <a:gd name="T67" fmla="*/ 915092 h 2197979"/>
              <a:gd name="T68" fmla="*/ 8216386 w 8802811"/>
              <a:gd name="T69" fmla="*/ 878488 h 2197979"/>
              <a:gd name="T70" fmla="*/ 8191963 w 8802811"/>
              <a:gd name="T71" fmla="*/ 841884 h 2197979"/>
              <a:gd name="T72" fmla="*/ 8179751 w 8802811"/>
              <a:gd name="T73" fmla="*/ 793080 h 2197979"/>
              <a:gd name="T74" fmla="*/ 8130903 w 8802811"/>
              <a:gd name="T75" fmla="*/ 719872 h 2197979"/>
              <a:gd name="T76" fmla="*/ 8118692 w 8802811"/>
              <a:gd name="T77" fmla="*/ 707671 h 2197979"/>
              <a:gd name="T78" fmla="*/ 8216386 w 8802811"/>
              <a:gd name="T79" fmla="*/ 780878 h 2197979"/>
              <a:gd name="T80" fmla="*/ 8253026 w 8802811"/>
              <a:gd name="T81" fmla="*/ 817482 h 2197979"/>
              <a:gd name="T82" fmla="*/ 8362932 w 8802811"/>
              <a:gd name="T83" fmla="*/ 915092 h 2197979"/>
              <a:gd name="T84" fmla="*/ 8436205 w 8802811"/>
              <a:gd name="T85" fmla="*/ 1012702 h 2197979"/>
              <a:gd name="T86" fmla="*/ 8472837 w 8802811"/>
              <a:gd name="T87" fmla="*/ 1049306 h 2197979"/>
              <a:gd name="T88" fmla="*/ 8460629 w 8802811"/>
              <a:gd name="T89" fmla="*/ 1037104 h 2197979"/>
              <a:gd name="T90" fmla="*/ 632728 w 8802811"/>
              <a:gd name="T91" fmla="*/ 2159619 h 2197979"/>
              <a:gd name="T92" fmla="*/ 1524206 w 8802811"/>
              <a:gd name="T93" fmla="*/ 2196222 h 2197979"/>
              <a:gd name="T94" fmla="*/ 1035726 w 8802811"/>
              <a:gd name="T95" fmla="*/ 2159619 h 2197979"/>
              <a:gd name="T96" fmla="*/ 547245 w 8802811"/>
              <a:gd name="T97" fmla="*/ 2110813 h 2197979"/>
              <a:gd name="T98" fmla="*/ 70976 w 8802811"/>
              <a:gd name="T99" fmla="*/ 2086411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02811"/>
              <a:gd name="T151" fmla="*/ 0 h 2197979"/>
              <a:gd name="T152" fmla="*/ 8802811 w 8802811"/>
              <a:gd name="T153" fmla="*/ 2197979 h 21979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4" name="Elbow Connector 13"/>
          <p:cNvCxnSpPr>
            <a:cxnSpLocks noChangeShapeType="1"/>
            <a:endCxn id="23601" idx="0"/>
          </p:cNvCxnSpPr>
          <p:nvPr/>
        </p:nvCxnSpPr>
        <p:spPr bwMode="auto">
          <a:xfrm rot="5400000">
            <a:off x="1215231" y="4042570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1675" y="2698750"/>
            <a:ext cx="2155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i="1"/>
              <a:t>forwarding tables computed,</a:t>
            </a:r>
          </a:p>
          <a:p>
            <a:r>
              <a:rPr lang="en-US" sz="1200" i="1"/>
              <a:t>pushed to input 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4DFEE078-2BA2-4D75-99D3-EC56366612A8}" type="slidenum">
              <a:rPr lang="en-US">
                <a:latin typeface="Tahoma" pitchFamily="34" charset="0"/>
              </a:rPr>
              <a:pPr/>
              <a:t>17</a:t>
            </a:fld>
            <a:endParaRPr lang="en-US">
              <a:latin typeface="Tahoma" pitchFamily="34" charset="0"/>
            </a:endParaRPr>
          </a:p>
        </p:txBody>
      </p:sp>
      <p:pic>
        <p:nvPicPr>
          <p:cNvPr id="24580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143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line</a:t>
            </a:r>
          </a:p>
          <a:p>
            <a:pPr algn="ctr"/>
            <a:r>
              <a:rPr lang="en-US"/>
              <a:t>termination</a:t>
            </a:r>
          </a:p>
        </p:txBody>
      </p:sp>
      <p:sp>
        <p:nvSpPr>
          <p:cNvPr id="24583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6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7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8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9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link </a:t>
            </a:r>
          </a:p>
          <a:p>
            <a:pPr algn="ctr">
              <a:lnSpc>
                <a:spcPct val="90000"/>
              </a:lnSpc>
            </a:pPr>
            <a:r>
              <a:rPr lang="en-US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/>
              <a:t>(receive)</a:t>
            </a:r>
          </a:p>
        </p:txBody>
      </p:sp>
      <p:sp>
        <p:nvSpPr>
          <p:cNvPr id="24590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lookup,</a:t>
            </a:r>
          </a:p>
          <a:p>
            <a:pPr algn="ctr"/>
            <a:r>
              <a:rPr lang="en-US"/>
              <a:t>forwarding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queueing</a:t>
            </a:r>
          </a:p>
        </p:txBody>
      </p:sp>
      <p:sp>
        <p:nvSpPr>
          <p:cNvPr id="24591" name="Rectangle 3"/>
          <p:cNvSpPr>
            <a:spLocks noGrp="1" noChangeArrowheads="1"/>
          </p:cNvSpPr>
          <p:nvPr>
            <p:ph type="title"/>
          </p:nvPr>
        </p:nvSpPr>
        <p:spPr>
          <a:xfrm>
            <a:off x="422275" y="293688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ea typeface="ＭＳ Ｐゴシック" pitchFamily="34" charset="-128"/>
              </a:rPr>
              <a:t>Input port functions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746500"/>
            <a:ext cx="5456238" cy="2667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switching</a:t>
            </a:r>
            <a:r>
              <a:rPr lang="en-US" sz="2400" i="1" dirty="0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400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ea typeface="ＭＳ Ｐゴシック" pitchFamily="34" charset="-128"/>
              </a:rPr>
              <a:t>given datagram </a:t>
            </a:r>
            <a:r>
              <a:rPr lang="en-US" sz="2200" dirty="0" err="1" smtClean="0">
                <a:ea typeface="ＭＳ Ｐゴシック" pitchFamily="34" charset="-128"/>
              </a:rPr>
              <a:t>dest</a:t>
            </a:r>
            <a:r>
              <a:rPr lang="en-US" sz="2200" dirty="0" smtClean="0">
                <a:ea typeface="ＭＳ Ｐゴシック" pitchFamily="34" charset="-128"/>
              </a:rPr>
              <a:t>., lookup output port using forwarding table in input port memory </a:t>
            </a:r>
            <a:r>
              <a:rPr lang="en-US" sz="2200" i="1" dirty="0" smtClean="0">
                <a:ea typeface="ＭＳ Ｐゴシック" pitchFamily="34" charset="-128"/>
              </a:rPr>
              <a:t>(</a:t>
            </a:r>
            <a:r>
              <a:rPr lang="en-US" altLang="en-US" sz="2200" i="1" dirty="0" smtClean="0">
                <a:ea typeface="ＭＳ Ｐゴシック" pitchFamily="34" charset="-128"/>
              </a:rPr>
              <a:t>“</a:t>
            </a:r>
            <a:r>
              <a:rPr lang="en-US" sz="2200" i="1" dirty="0" smtClean="0">
                <a:ea typeface="ＭＳ Ｐゴシック" pitchFamily="34" charset="-128"/>
              </a:rPr>
              <a:t>match plus action</a:t>
            </a:r>
            <a:r>
              <a:rPr lang="en-US" altLang="en-US" sz="2200" i="1" dirty="0" smtClean="0">
                <a:ea typeface="ＭＳ Ｐゴシック" pitchFamily="34" charset="-128"/>
              </a:rPr>
              <a:t>”</a:t>
            </a:r>
            <a:r>
              <a:rPr lang="en-US" sz="2200" i="1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ea typeface="ＭＳ Ｐゴシック" pitchFamily="34" charset="-128"/>
              </a:rPr>
              <a:t>goal: complete input port processing at </a:t>
            </a:r>
            <a:r>
              <a:rPr lang="ja-JP" altLang="en-US" sz="2200" dirty="0" smtClean="0">
                <a:ea typeface="ＭＳ Ｐゴシック" pitchFamily="34" charset="-128"/>
              </a:rPr>
              <a:t>‘</a:t>
            </a:r>
            <a:r>
              <a:rPr lang="en-US" altLang="ja-JP" sz="2200" dirty="0" smtClean="0">
                <a:ea typeface="ＭＳ Ｐゴシック" pitchFamily="34" charset="-128"/>
              </a:rPr>
              <a:t>line speed</a:t>
            </a:r>
            <a:r>
              <a:rPr lang="ja-JP" altLang="en-US" sz="2200" dirty="0" smtClean="0">
                <a:ea typeface="ＭＳ Ｐゴシック" pitchFamily="34" charset="-128"/>
              </a:rPr>
              <a:t>’</a:t>
            </a:r>
            <a:endParaRPr lang="en-US" altLang="ja-JP" sz="2200" dirty="0" smtClean="0">
              <a:ea typeface="ＭＳ Ｐゴシック" pitchFamily="34" charset="-128"/>
            </a:endParaRPr>
          </a:p>
          <a:p>
            <a:pPr>
              <a:lnSpc>
                <a:spcPct val="110000"/>
              </a:lnSpc>
            </a:pPr>
            <a:r>
              <a:rPr lang="en-US" sz="2200" dirty="0" smtClean="0">
                <a:ea typeface="ＭＳ Ｐゴシック" pitchFamily="34" charset="-128"/>
              </a:rPr>
              <a:t>queuing: if datagrams arrive faster than forwarding rate into switch fabric</a:t>
            </a:r>
          </a:p>
        </p:txBody>
      </p:sp>
      <p:sp>
        <p:nvSpPr>
          <p:cNvPr id="24593" name="Text Box 5"/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sz="2000"/>
              <a:t>bit-level reception</a:t>
            </a:r>
            <a:endParaRPr lang="en-US"/>
          </a:p>
        </p:txBody>
      </p:sp>
      <p:sp>
        <p:nvSpPr>
          <p:cNvPr id="24594" name="Text Box 6"/>
          <p:cNvSpPr txBox="1">
            <a:spLocks noChangeArrowheads="1"/>
          </p:cNvSpPr>
          <p:nvPr/>
        </p:nvSpPr>
        <p:spPr bwMode="auto">
          <a:xfrm>
            <a:off x="569913" y="3783013"/>
            <a:ext cx="1820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000">
                <a:solidFill>
                  <a:srgbClr val="000099"/>
                </a:solidFill>
              </a:rPr>
              <a:t>data link layer:</a:t>
            </a:r>
          </a:p>
          <a:p>
            <a:pPr algn="r"/>
            <a:r>
              <a:rPr lang="en-US" sz="2000"/>
              <a:t>e.g., Ethernet</a:t>
            </a:r>
          </a:p>
          <a:p>
            <a:pPr algn="r"/>
            <a:r>
              <a:rPr lang="en-US" sz="2000"/>
              <a:t>see chapter 5</a:t>
            </a:r>
            <a:endParaRPr lang="en-US"/>
          </a:p>
        </p:txBody>
      </p:sp>
      <p:sp>
        <p:nvSpPr>
          <p:cNvPr id="24595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6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/>
              <a:t>fabric</a:t>
            </a:r>
          </a:p>
        </p:txBody>
      </p:sp>
      <p:grpSp>
        <p:nvGrpSpPr>
          <p:cNvPr id="24597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24601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3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4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5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6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7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8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9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4598" name="Line 58"/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9" name="Line 59"/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00" name="Line 60"/>
          <p:cNvSpPr>
            <a:spLocks noChangeShapeType="1"/>
          </p:cNvSpPr>
          <p:nvPr/>
        </p:nvSpPr>
        <p:spPr bwMode="auto">
          <a:xfrm flipV="1">
            <a:off x="4910138" y="3070225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4E40C70F-7C6F-4801-BE16-4CD901C4A6C0}" type="slidenum">
              <a:rPr lang="en-US">
                <a:latin typeface="Tahoma" pitchFamily="34" charset="0"/>
              </a:rPr>
              <a:pPr/>
              <a:t>18</a:t>
            </a:fld>
            <a:endParaRPr lang="en-US">
              <a:latin typeface="Tahoma" pitchFamily="34" charset="0"/>
            </a:endParaRPr>
          </a:p>
        </p:txBody>
      </p:sp>
      <p:pic>
        <p:nvPicPr>
          <p:cNvPr id="25604" name="Picture 1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00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>
          <a:xfrm>
            <a:off x="441325" y="24765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ea typeface="ＭＳ Ｐゴシック" pitchFamily="34" charset="-128"/>
              </a:rPr>
              <a:t>Switching fabrics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1675" y="1177924"/>
            <a:ext cx="7772400" cy="2866854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transfer packet from input buffer to appropriate output buffer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switching rate: rate at which packets can be transfer from inputs to outputs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/>
              <a:t>often measured as multiple of input/output line rate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/>
              <a:t>N inputs: switching rate N times line rate </a:t>
            </a:r>
            <a:r>
              <a:rPr lang="en-US" sz="1800" dirty="0" smtClean="0"/>
              <a:t>desirable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three types of switching </a:t>
            </a:r>
            <a:r>
              <a:rPr lang="en-US" sz="2400" dirty="0" smtClean="0">
                <a:cs typeface="+mn-cs"/>
              </a:rPr>
              <a:t>fabrics:</a:t>
            </a:r>
            <a:endParaRPr lang="en-US" sz="2400" dirty="0">
              <a:cs typeface="+mn-cs"/>
            </a:endParaRPr>
          </a:p>
        </p:txBody>
      </p:sp>
      <p:grpSp>
        <p:nvGrpSpPr>
          <p:cNvPr id="25607" name="Group 30"/>
          <p:cNvGrpSpPr>
            <a:grpSpLocks/>
          </p:cNvGrpSpPr>
          <p:nvPr/>
        </p:nvGrpSpPr>
        <p:grpSpPr bwMode="auto">
          <a:xfrm>
            <a:off x="742950" y="4283075"/>
            <a:ext cx="890588" cy="215900"/>
            <a:chOff x="876" y="2800"/>
            <a:chExt cx="642" cy="175"/>
          </a:xfrm>
        </p:grpSpPr>
        <p:sp>
          <p:nvSpPr>
            <p:cNvPr id="25735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6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7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8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9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08" name="Group 45"/>
          <p:cNvGrpSpPr>
            <a:grpSpLocks/>
          </p:cNvGrpSpPr>
          <p:nvPr/>
        </p:nvGrpSpPr>
        <p:grpSpPr bwMode="auto">
          <a:xfrm>
            <a:off x="719138" y="4678363"/>
            <a:ext cx="890587" cy="215900"/>
            <a:chOff x="876" y="2800"/>
            <a:chExt cx="642" cy="175"/>
          </a:xfrm>
        </p:grpSpPr>
        <p:sp>
          <p:nvSpPr>
            <p:cNvPr id="25730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1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2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3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4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09" name="Group 51"/>
          <p:cNvGrpSpPr>
            <a:grpSpLocks/>
          </p:cNvGrpSpPr>
          <p:nvPr/>
        </p:nvGrpSpPr>
        <p:grpSpPr bwMode="auto">
          <a:xfrm>
            <a:off x="714375" y="5105400"/>
            <a:ext cx="890588" cy="215900"/>
            <a:chOff x="876" y="2800"/>
            <a:chExt cx="642" cy="175"/>
          </a:xfrm>
        </p:grpSpPr>
        <p:sp>
          <p:nvSpPr>
            <p:cNvPr id="25725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6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7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8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9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610" name="Rectangle 57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1" name="Group 64"/>
          <p:cNvGrpSpPr>
            <a:grpSpLocks/>
          </p:cNvGrpSpPr>
          <p:nvPr/>
        </p:nvGrpSpPr>
        <p:grpSpPr bwMode="auto">
          <a:xfrm>
            <a:off x="2311400" y="4281488"/>
            <a:ext cx="890588" cy="215900"/>
            <a:chOff x="455" y="3463"/>
            <a:chExt cx="561" cy="136"/>
          </a:xfrm>
        </p:grpSpPr>
        <p:sp>
          <p:nvSpPr>
            <p:cNvPr id="25720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1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2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3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4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12" name="Group 65"/>
          <p:cNvGrpSpPr>
            <a:grpSpLocks/>
          </p:cNvGrpSpPr>
          <p:nvPr/>
        </p:nvGrpSpPr>
        <p:grpSpPr bwMode="auto">
          <a:xfrm>
            <a:off x="2316163" y="4673600"/>
            <a:ext cx="890587" cy="215900"/>
            <a:chOff x="455" y="3463"/>
            <a:chExt cx="561" cy="136"/>
          </a:xfrm>
        </p:grpSpPr>
        <p:sp>
          <p:nvSpPr>
            <p:cNvPr id="25715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6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7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8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9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13" name="Group 71"/>
          <p:cNvGrpSpPr>
            <a:grpSpLocks/>
          </p:cNvGrpSpPr>
          <p:nvPr/>
        </p:nvGrpSpPr>
        <p:grpSpPr bwMode="auto">
          <a:xfrm>
            <a:off x="2311400" y="5100638"/>
            <a:ext cx="890588" cy="215900"/>
            <a:chOff x="455" y="3463"/>
            <a:chExt cx="561" cy="136"/>
          </a:xfrm>
        </p:grpSpPr>
        <p:sp>
          <p:nvSpPr>
            <p:cNvPr id="25710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1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3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4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614" name="Text Box 78"/>
          <p:cNvSpPr txBox="1">
            <a:spLocks noChangeArrowheads="1"/>
          </p:cNvSpPr>
          <p:nvPr/>
        </p:nvSpPr>
        <p:spPr bwMode="auto">
          <a:xfrm>
            <a:off x="1435100" y="558641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memory</a:t>
            </a:r>
          </a:p>
        </p:txBody>
      </p:sp>
      <p:sp>
        <p:nvSpPr>
          <p:cNvPr id="25615" name="Text Box 79"/>
          <p:cNvSpPr txBox="1">
            <a:spLocks noChangeArrowheads="1"/>
          </p:cNvSpPr>
          <p:nvPr/>
        </p:nvSpPr>
        <p:spPr bwMode="auto">
          <a:xfrm>
            <a:off x="1533525" y="4518025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memory</a:t>
            </a:r>
          </a:p>
        </p:txBody>
      </p:sp>
      <p:grpSp>
        <p:nvGrpSpPr>
          <p:cNvPr id="25616" name="Group 80"/>
          <p:cNvGrpSpPr>
            <a:grpSpLocks/>
          </p:cNvGrpSpPr>
          <p:nvPr/>
        </p:nvGrpSpPr>
        <p:grpSpPr bwMode="auto">
          <a:xfrm>
            <a:off x="3648075" y="4267200"/>
            <a:ext cx="890588" cy="215900"/>
            <a:chOff x="876" y="2800"/>
            <a:chExt cx="642" cy="175"/>
          </a:xfrm>
        </p:grpSpPr>
        <p:sp>
          <p:nvSpPr>
            <p:cNvPr id="25705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6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7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17" name="Group 86"/>
          <p:cNvGrpSpPr>
            <a:grpSpLocks/>
          </p:cNvGrpSpPr>
          <p:nvPr/>
        </p:nvGrpSpPr>
        <p:grpSpPr bwMode="auto">
          <a:xfrm>
            <a:off x="3646488" y="4662488"/>
            <a:ext cx="890587" cy="215900"/>
            <a:chOff x="876" y="2800"/>
            <a:chExt cx="642" cy="175"/>
          </a:xfrm>
        </p:grpSpPr>
        <p:sp>
          <p:nvSpPr>
            <p:cNvPr id="25700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1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2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18" name="Group 92"/>
          <p:cNvGrpSpPr>
            <a:grpSpLocks/>
          </p:cNvGrpSpPr>
          <p:nvPr/>
        </p:nvGrpSpPr>
        <p:grpSpPr bwMode="auto">
          <a:xfrm>
            <a:off x="3641725" y="5089525"/>
            <a:ext cx="890588" cy="215900"/>
            <a:chOff x="876" y="2800"/>
            <a:chExt cx="642" cy="175"/>
          </a:xfrm>
        </p:grpSpPr>
        <p:sp>
          <p:nvSpPr>
            <p:cNvPr id="25695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6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7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8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9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619" name="Line 98"/>
          <p:cNvSpPr>
            <a:spLocks noChangeShapeType="1"/>
          </p:cNvSpPr>
          <p:nvPr/>
        </p:nvSpPr>
        <p:spPr bwMode="auto">
          <a:xfrm>
            <a:off x="4549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5620" name="Group 99"/>
          <p:cNvGrpSpPr>
            <a:grpSpLocks/>
          </p:cNvGrpSpPr>
          <p:nvPr/>
        </p:nvGrpSpPr>
        <p:grpSpPr bwMode="auto">
          <a:xfrm>
            <a:off x="4603750" y="4254500"/>
            <a:ext cx="890588" cy="215900"/>
            <a:chOff x="455" y="3463"/>
            <a:chExt cx="561" cy="136"/>
          </a:xfrm>
        </p:grpSpPr>
        <p:sp>
          <p:nvSpPr>
            <p:cNvPr id="25690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1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2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4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1" name="Group 105"/>
          <p:cNvGrpSpPr>
            <a:grpSpLocks/>
          </p:cNvGrpSpPr>
          <p:nvPr/>
        </p:nvGrpSpPr>
        <p:grpSpPr bwMode="auto">
          <a:xfrm>
            <a:off x="4608513" y="4646613"/>
            <a:ext cx="890587" cy="215900"/>
            <a:chOff x="455" y="3463"/>
            <a:chExt cx="561" cy="136"/>
          </a:xfrm>
        </p:grpSpPr>
        <p:sp>
          <p:nvSpPr>
            <p:cNvPr id="25685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6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7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8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9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2" name="Group 111"/>
          <p:cNvGrpSpPr>
            <a:grpSpLocks/>
          </p:cNvGrpSpPr>
          <p:nvPr/>
        </p:nvGrpSpPr>
        <p:grpSpPr bwMode="auto">
          <a:xfrm>
            <a:off x="4603750" y="5073650"/>
            <a:ext cx="890588" cy="215900"/>
            <a:chOff x="455" y="3463"/>
            <a:chExt cx="561" cy="136"/>
          </a:xfrm>
        </p:grpSpPr>
        <p:sp>
          <p:nvSpPr>
            <p:cNvPr id="25680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1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2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3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4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623" name="Text Box 117"/>
          <p:cNvSpPr txBox="1">
            <a:spLocks noChangeArrowheads="1"/>
          </p:cNvSpPr>
          <p:nvPr/>
        </p:nvSpPr>
        <p:spPr bwMode="auto">
          <a:xfrm>
            <a:off x="4286250" y="55832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bus</a:t>
            </a:r>
          </a:p>
        </p:txBody>
      </p:sp>
      <p:grpSp>
        <p:nvGrpSpPr>
          <p:cNvPr id="25624" name="Group 118"/>
          <p:cNvGrpSpPr>
            <a:grpSpLocks/>
          </p:cNvGrpSpPr>
          <p:nvPr/>
        </p:nvGrpSpPr>
        <p:grpSpPr bwMode="auto">
          <a:xfrm>
            <a:off x="6091238" y="4233863"/>
            <a:ext cx="890587" cy="215900"/>
            <a:chOff x="876" y="2800"/>
            <a:chExt cx="642" cy="175"/>
          </a:xfrm>
        </p:grpSpPr>
        <p:sp>
          <p:nvSpPr>
            <p:cNvPr id="25675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6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7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8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9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5" name="Group 124"/>
          <p:cNvGrpSpPr>
            <a:grpSpLocks/>
          </p:cNvGrpSpPr>
          <p:nvPr/>
        </p:nvGrpSpPr>
        <p:grpSpPr bwMode="auto">
          <a:xfrm>
            <a:off x="6067425" y="4629150"/>
            <a:ext cx="890588" cy="215900"/>
            <a:chOff x="876" y="2800"/>
            <a:chExt cx="642" cy="175"/>
          </a:xfrm>
        </p:grpSpPr>
        <p:sp>
          <p:nvSpPr>
            <p:cNvPr id="25670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1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2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3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4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6" name="Group 130"/>
          <p:cNvGrpSpPr>
            <a:grpSpLocks/>
          </p:cNvGrpSpPr>
          <p:nvPr/>
        </p:nvGrpSpPr>
        <p:grpSpPr bwMode="auto">
          <a:xfrm>
            <a:off x="6062663" y="5056188"/>
            <a:ext cx="890587" cy="215900"/>
            <a:chOff x="876" y="2800"/>
            <a:chExt cx="642" cy="175"/>
          </a:xfrm>
        </p:grpSpPr>
        <p:sp>
          <p:nvSpPr>
            <p:cNvPr id="25665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6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7" name="Group 154"/>
          <p:cNvGrpSpPr>
            <a:grpSpLocks/>
          </p:cNvGrpSpPr>
          <p:nvPr/>
        </p:nvGrpSpPr>
        <p:grpSpPr bwMode="auto">
          <a:xfrm rot="5400000">
            <a:off x="7186613" y="5253038"/>
            <a:ext cx="895350" cy="1035050"/>
            <a:chOff x="2954" y="2776"/>
            <a:chExt cx="564" cy="652"/>
          </a:xfrm>
        </p:grpSpPr>
        <p:grpSp>
          <p:nvGrpSpPr>
            <p:cNvPr id="25647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25660" name="Rectangle 137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1" name="Rectangle 138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2" name="Rectangle 139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3" name="Rectangle 140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4" name="Line 141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648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25655" name="Rectangle 143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6" name="Rectangle 144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7" name="Rectangle 145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8" name="Rectangle 146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9" name="Line 147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649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25650" name="Rectangle 149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1" name="Rectangle 150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2" name="Rectangle 151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3" name="Rectangle 152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4" name="Line 153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628" name="Line 155"/>
          <p:cNvSpPr>
            <a:spLocks noChangeShapeType="1"/>
          </p:cNvSpPr>
          <p:nvPr/>
        </p:nvSpPr>
        <p:spPr bwMode="auto">
          <a:xfrm>
            <a:off x="6981825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9" name="Line 156"/>
          <p:cNvSpPr>
            <a:spLocks noChangeShapeType="1"/>
          </p:cNvSpPr>
          <p:nvPr/>
        </p:nvSpPr>
        <p:spPr bwMode="auto">
          <a:xfrm flipV="1">
            <a:off x="6943725" y="4727575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0" name="Line 157"/>
          <p:cNvSpPr>
            <a:spLocks noChangeShapeType="1"/>
          </p:cNvSpPr>
          <p:nvPr/>
        </p:nvSpPr>
        <p:spPr bwMode="auto">
          <a:xfrm>
            <a:off x="6943725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1" name="Line 158"/>
          <p:cNvSpPr>
            <a:spLocks noChangeShapeType="1"/>
          </p:cNvSpPr>
          <p:nvPr/>
        </p:nvSpPr>
        <p:spPr bwMode="auto">
          <a:xfrm flipV="1">
            <a:off x="7226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2" name="Line 159"/>
          <p:cNvSpPr>
            <a:spLocks noChangeShapeType="1"/>
          </p:cNvSpPr>
          <p:nvPr/>
        </p:nvSpPr>
        <p:spPr bwMode="auto">
          <a:xfrm flipV="1">
            <a:off x="7648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3" name="Line 160"/>
          <p:cNvSpPr>
            <a:spLocks noChangeShapeType="1"/>
          </p:cNvSpPr>
          <p:nvPr/>
        </p:nvSpPr>
        <p:spPr bwMode="auto">
          <a:xfrm flipV="1">
            <a:off x="8045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4" name="Oval 161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162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163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164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165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166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167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168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169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Text Box 170"/>
          <p:cNvSpPr txBox="1">
            <a:spLocks noChangeArrowheads="1"/>
          </p:cNvSpPr>
          <p:nvPr/>
        </p:nvSpPr>
        <p:spPr bwMode="auto">
          <a:xfrm>
            <a:off x="5899150" y="55895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crossbar</a:t>
            </a:r>
          </a:p>
        </p:txBody>
      </p:sp>
      <p:sp>
        <p:nvSpPr>
          <p:cNvPr id="25644" name="Freeform 171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5" name="Freeform 172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6" name="Freeform 173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BA308AC2-DDD5-4AF7-8DA5-04831A9F2B52}" type="slidenum">
              <a:rPr lang="en-US">
                <a:latin typeface="Tahoma" pitchFamily="34" charset="0"/>
              </a:rPr>
              <a:pPr/>
              <a:t>19</a:t>
            </a:fld>
            <a:endParaRPr lang="en-US">
              <a:latin typeface="Tahoma" pitchFamily="34" charset="0"/>
            </a:endParaRPr>
          </a:p>
        </p:txBody>
      </p:sp>
      <p:pic>
        <p:nvPicPr>
          <p:cNvPr id="26628" name="Picture 4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8105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263525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ea typeface="ＭＳ Ｐゴシック" pitchFamily="34" charset="-128"/>
              </a:rPr>
              <a:t>Switching via memory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7924"/>
            <a:ext cx="7848600" cy="1384043"/>
          </a:xfrm>
        </p:spPr>
        <p:txBody>
          <a:bodyPr>
            <a:normAutofit fontScale="70000" lnSpcReduction="20000"/>
          </a:bodyPr>
          <a:lstStyle/>
          <a:p>
            <a:pPr marL="234950" indent="-234950">
              <a:lnSpc>
                <a:spcPct val="12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first generation routers:</a:t>
            </a:r>
          </a:p>
          <a:p>
            <a:pPr marL="234950" indent="-234950"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traditional computers with switching under direct control of CPU</a:t>
            </a:r>
          </a:p>
          <a:p>
            <a:pPr marL="234950" indent="-234950"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packet copied to system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s memory</a:t>
            </a:r>
          </a:p>
          <a:p>
            <a:pPr marL="234950" indent="-234950"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 speed limited by memory bandwidth (2 bus crossings per datagram)</a:t>
            </a:r>
            <a:endParaRPr lang="en-US" sz="1800" dirty="0" smtClean="0">
              <a:ea typeface="ＭＳ Ｐゴシック" pitchFamily="34" charset="-128"/>
            </a:endParaRPr>
          </a:p>
        </p:txBody>
      </p:sp>
      <p:grpSp>
        <p:nvGrpSpPr>
          <p:cNvPr id="26631" name="Group 42"/>
          <p:cNvGrpSpPr>
            <a:grpSpLocks/>
          </p:cNvGrpSpPr>
          <p:nvPr/>
        </p:nvGrpSpPr>
        <p:grpSpPr bwMode="auto">
          <a:xfrm>
            <a:off x="1560513" y="4032250"/>
            <a:ext cx="6611937" cy="1787525"/>
            <a:chOff x="983" y="2540"/>
            <a:chExt cx="4165" cy="1126"/>
          </a:xfrm>
        </p:grpSpPr>
        <p:sp>
          <p:nvSpPr>
            <p:cNvPr id="26636" name="Rectangle 30"/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Text Box 31"/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/>
                <a:t>input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Ethernet)</a:t>
              </a:r>
            </a:p>
          </p:txBody>
        </p:sp>
        <p:sp>
          <p:nvSpPr>
            <p:cNvPr id="26638" name="Text Box 32"/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/>
                <a:t>memory</a:t>
              </a:r>
            </a:p>
          </p:txBody>
        </p:sp>
        <p:sp>
          <p:nvSpPr>
            <p:cNvPr id="26639" name="Rectangle 34"/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35"/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Text Box 36"/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/>
                <a:t>output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Ethernet)</a:t>
              </a:r>
            </a:p>
          </p:txBody>
        </p:sp>
        <p:sp>
          <p:nvSpPr>
            <p:cNvPr id="26642" name="Line 37"/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3" name="Line 38"/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4" name="Line 39"/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5" name="Line 40"/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6" name="Text Box 41"/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system bus</a:t>
              </a:r>
            </a:p>
          </p:txBody>
        </p:sp>
      </p:grpSp>
      <p:pic>
        <p:nvPicPr>
          <p:cNvPr id="26632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225925"/>
            <a:ext cx="533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189413"/>
            <a:ext cx="533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377825" y="4460875"/>
            <a:ext cx="434975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7294" name="Rectangle 46"/>
          <p:cNvSpPr>
            <a:spLocks noChangeArrowheads="1"/>
          </p:cNvSpPr>
          <p:nvPr/>
        </p:nvSpPr>
        <p:spPr bwMode="auto">
          <a:xfrm>
            <a:off x="390525" y="4470400"/>
            <a:ext cx="4460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93" grpId="0" animBg="1"/>
      <p:bldP spid="437293" grpId="1" animBg="1"/>
      <p:bldP spid="437293" grpId="2" animBg="1"/>
      <p:bldP spid="437294" grpId="0" animBg="1"/>
      <p:bldP spid="43729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25910D2B-CEDA-4477-B536-7A021C61C181}" type="slidenum">
              <a:rPr lang="en-US">
                <a:latin typeface="Tahoma" pitchFamily="34" charset="0"/>
              </a:rPr>
              <a:pPr/>
              <a:t>2</a:t>
            </a:fld>
            <a:endParaRPr lang="en-US">
              <a:latin typeface="Tahoma" pitchFamily="34" charset="0"/>
            </a:endParaRPr>
          </a:p>
        </p:txBody>
      </p:sp>
      <p:sp>
        <p:nvSpPr>
          <p:cNvPr id="5124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7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5743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FF"/>
                </a:solidFill>
              </a:endParaRPr>
            </a:p>
          </p:txBody>
        </p:sp>
      </p:grpSp>
      <p:sp>
        <p:nvSpPr>
          <p:cNvPr id="5128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57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5741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42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58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5739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40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59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5737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8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60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5735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161" name="Picture 1336" descr="car_icon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62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5733" name="Picture 1338" descr="iphone_stylized_smal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3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572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2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2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28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31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2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29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0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4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571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20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23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4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21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2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5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570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12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15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6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13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4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6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570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0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0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04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07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8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05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6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7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68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569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9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9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96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99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0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97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8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9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568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8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8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88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91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89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0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0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567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80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83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4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81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2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1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566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72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75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73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2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566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6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6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64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67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65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6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3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565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5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5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56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59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57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8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4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564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4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4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48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51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9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5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563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3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3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40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43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1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6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5635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7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5633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8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5615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56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5616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17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79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5583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4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5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6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7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88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13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4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89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90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611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2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1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2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93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609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0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4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95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607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8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6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7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8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9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0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2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3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4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605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6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80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5551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2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3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4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5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56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581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2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57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58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79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0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59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61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577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78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62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63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575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76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64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5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6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7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8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9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0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2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573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4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81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5528" name="Picture 1541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29" name="Picture 1542" descr="laptop_keyboar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31" name="Picture 1544" descr="screen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8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545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9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1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2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2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5505" name="Picture 156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06" name="Picture 1566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07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08" name="Picture 1568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09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0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1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2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3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4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15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522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3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4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5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6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7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16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7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8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9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0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1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3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5482" name="Picture 1589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83" name="Picture 1590" descr="laptop_keyboard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84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485" name="Picture 1592" descr="scree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86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7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8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9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92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499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1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2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3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4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5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6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7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8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4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5480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81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85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5457" name="Picture 1616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58" name="Picture 1617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59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460" name="Picture 1619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61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2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3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4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5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6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67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474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8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9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68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9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0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1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2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3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86" name="Picture 1283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34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22250"/>
            <a:ext cx="8382000" cy="9429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Network layer</a:t>
            </a:r>
          </a:p>
        </p:txBody>
      </p:sp>
      <p:sp>
        <p:nvSpPr>
          <p:cNvPr id="51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084" y="1255713"/>
            <a:ext cx="4610642" cy="51006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Consider transporting a </a:t>
            </a:r>
            <a:r>
              <a:rPr lang="en-US" dirty="0" smtClean="0">
                <a:ea typeface="ＭＳ Ｐゴシック" pitchFamily="34" charset="-128"/>
              </a:rPr>
              <a:t>segment from </a:t>
            </a:r>
            <a:r>
              <a:rPr lang="en-US" dirty="0" smtClean="0">
                <a:ea typeface="ＭＳ Ｐゴシック" pitchFamily="34" charset="-128"/>
              </a:rPr>
              <a:t>sender </a:t>
            </a:r>
            <a:r>
              <a:rPr lang="en-US" dirty="0" smtClean="0">
                <a:ea typeface="ＭＳ Ｐゴシック" pitchFamily="34" charset="-128"/>
              </a:rPr>
              <a:t>to </a:t>
            </a:r>
            <a:r>
              <a:rPr lang="en-US" dirty="0" smtClean="0">
                <a:ea typeface="ＭＳ Ｐゴシック" pitchFamily="34" charset="-128"/>
              </a:rPr>
              <a:t>receiver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sending side: </a:t>
            </a:r>
            <a:r>
              <a:rPr lang="en-US" dirty="0" smtClean="0">
                <a:ea typeface="ＭＳ Ｐゴシック" pitchFamily="34" charset="-128"/>
              </a:rPr>
              <a:t>encapsulates segments into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datagrams</a:t>
            </a:r>
          </a:p>
          <a:p>
            <a:r>
              <a:rPr lang="en-US" dirty="0" smtClean="0">
                <a:ea typeface="ＭＳ Ｐゴシック" pitchFamily="34" charset="-128"/>
              </a:rPr>
              <a:t>receiving side: </a:t>
            </a:r>
            <a:r>
              <a:rPr lang="en-US" dirty="0" smtClean="0">
                <a:ea typeface="ＭＳ Ｐゴシック" pitchFamily="34" charset="-128"/>
              </a:rPr>
              <a:t>delivers segments to transport </a:t>
            </a:r>
            <a:r>
              <a:rPr lang="en-US" dirty="0" smtClean="0">
                <a:ea typeface="ＭＳ Ｐゴシック" pitchFamily="34" charset="-128"/>
              </a:rPr>
              <a:t>layer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network layer protocols in </a:t>
            </a: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every</a:t>
            </a:r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host, router</a:t>
            </a:r>
          </a:p>
          <a:p>
            <a:r>
              <a:rPr lang="en-US" dirty="0" smtClean="0">
                <a:ea typeface="ＭＳ Ｐゴシック" pitchFamily="34" charset="-128"/>
              </a:rPr>
              <a:t>router examines header fields in all </a:t>
            </a:r>
            <a:r>
              <a:rPr lang="en-US" dirty="0" smtClean="0">
                <a:ea typeface="ＭＳ Ｐゴシック" pitchFamily="34" charset="-128"/>
              </a:rPr>
              <a:t>datagrams </a:t>
            </a:r>
            <a:r>
              <a:rPr lang="en-US" dirty="0" smtClean="0">
                <a:ea typeface="ＭＳ Ｐゴシック" pitchFamily="34" charset="-128"/>
              </a:rPr>
              <a:t>passing through it</a:t>
            </a:r>
            <a:endParaRPr lang="en-US" sz="20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</p:txBody>
      </p:sp>
      <p:grpSp>
        <p:nvGrpSpPr>
          <p:cNvPr id="19767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5447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48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5449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1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2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5453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4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5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6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69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5437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8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5439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1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5443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71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5195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5416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7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8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9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0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1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22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23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434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5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4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431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2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3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25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6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CC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430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196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5395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6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7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8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9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0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01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02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413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4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5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3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410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1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2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04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5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6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7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8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9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197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5374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5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6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7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8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9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80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81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92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3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4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2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89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0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1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83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4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5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7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8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198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5353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4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5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6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7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8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59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60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71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2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3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1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68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9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0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62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3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4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6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7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199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5332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3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4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5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6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38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39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50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1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2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0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47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8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9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41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2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3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4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0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5311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2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3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4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5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6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17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18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29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0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1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9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26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20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1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2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3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4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1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5290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1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2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3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4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5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96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97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08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9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0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8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05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6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7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99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0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1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2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3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4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2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5269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0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1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2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3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4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75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76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87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8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9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7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84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5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6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78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9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0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1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2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3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3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5248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9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0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1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2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3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54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55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66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7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8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56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63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4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5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57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9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0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1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2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4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5227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33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34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45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6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7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35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42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3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4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36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7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8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9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0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1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5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5206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8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9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0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1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12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13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24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5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6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14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21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2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3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15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6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7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84A31B22-E2B4-4783-94BE-969B7EAB9D89}" type="slidenum">
              <a:rPr lang="en-US">
                <a:latin typeface="Tahoma" pitchFamily="34" charset="0"/>
              </a:rPr>
              <a:pPr/>
              <a:t>20</a:t>
            </a:fld>
            <a:endParaRPr lang="en-US">
              <a:latin typeface="Tahoma" pitchFamily="34" charset="0"/>
            </a:endParaRPr>
          </a:p>
        </p:txBody>
      </p:sp>
      <p:pic>
        <p:nvPicPr>
          <p:cNvPr id="27652" name="Picture 4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65200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6"/>
          <p:cNvSpPr>
            <a:spLocks noGrp="1" noChangeArrowheads="1"/>
          </p:cNvSpPr>
          <p:nvPr>
            <p:ph type="title"/>
          </p:nvPr>
        </p:nvSpPr>
        <p:spPr>
          <a:xfrm>
            <a:off x="449263" y="385763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ea typeface="ＭＳ Ｐゴシック" pitchFamily="34" charset="-128"/>
              </a:rPr>
              <a:t>Switching via a bus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31825" y="1530350"/>
            <a:ext cx="5608638" cy="4071938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datagram from input port memory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   to output port memory via a shared bus</a:t>
            </a:r>
          </a:p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bus contention:</a:t>
            </a:r>
            <a:r>
              <a:rPr lang="en-US">
                <a:cs typeface="+mn-cs"/>
              </a:rPr>
              <a:t>  switching speed limited by bus bandwidth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32 Gbps bus, Cisco 5600: sufficient speed for access and enterprise routers</a:t>
            </a:r>
          </a:p>
        </p:txBody>
      </p:sp>
      <p:grpSp>
        <p:nvGrpSpPr>
          <p:cNvPr id="27655" name="Group 8"/>
          <p:cNvGrpSpPr>
            <a:grpSpLocks/>
          </p:cNvGrpSpPr>
          <p:nvPr/>
        </p:nvGrpSpPr>
        <p:grpSpPr bwMode="auto">
          <a:xfrm>
            <a:off x="6408738" y="2435225"/>
            <a:ext cx="890587" cy="215900"/>
            <a:chOff x="876" y="2800"/>
            <a:chExt cx="642" cy="175"/>
          </a:xfrm>
        </p:grpSpPr>
        <p:sp>
          <p:nvSpPr>
            <p:cNvPr id="27689" name="Rectangle 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Rectangle 1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Rectangle 1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Rectangle 1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Line 1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56" name="Group 14"/>
          <p:cNvGrpSpPr>
            <a:grpSpLocks/>
          </p:cNvGrpSpPr>
          <p:nvPr/>
        </p:nvGrpSpPr>
        <p:grpSpPr bwMode="auto">
          <a:xfrm>
            <a:off x="6407150" y="2830513"/>
            <a:ext cx="890588" cy="215900"/>
            <a:chOff x="876" y="2800"/>
            <a:chExt cx="642" cy="175"/>
          </a:xfrm>
        </p:grpSpPr>
        <p:sp>
          <p:nvSpPr>
            <p:cNvPr id="27684" name="Rectangle 1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Rectangle 1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Rectangle 1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Rectangle 1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Line 1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57" name="Group 20"/>
          <p:cNvGrpSpPr>
            <a:grpSpLocks/>
          </p:cNvGrpSpPr>
          <p:nvPr/>
        </p:nvGrpSpPr>
        <p:grpSpPr bwMode="auto">
          <a:xfrm>
            <a:off x="6402388" y="3257550"/>
            <a:ext cx="890587" cy="215900"/>
            <a:chOff x="876" y="2800"/>
            <a:chExt cx="642" cy="175"/>
          </a:xfrm>
        </p:grpSpPr>
        <p:sp>
          <p:nvSpPr>
            <p:cNvPr id="27679" name="Rectangle 2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Rectangle 2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Rectangle 2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Rectangle 2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Line 2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658" name="Line 26"/>
          <p:cNvSpPr>
            <a:spLocks noChangeShapeType="1"/>
          </p:cNvSpPr>
          <p:nvPr/>
        </p:nvSpPr>
        <p:spPr bwMode="auto">
          <a:xfrm>
            <a:off x="7310438" y="2438400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659" name="Group 27"/>
          <p:cNvGrpSpPr>
            <a:grpSpLocks/>
          </p:cNvGrpSpPr>
          <p:nvPr/>
        </p:nvGrpSpPr>
        <p:grpSpPr bwMode="auto">
          <a:xfrm>
            <a:off x="7364413" y="2422525"/>
            <a:ext cx="890587" cy="215900"/>
            <a:chOff x="455" y="3463"/>
            <a:chExt cx="561" cy="136"/>
          </a:xfrm>
        </p:grpSpPr>
        <p:sp>
          <p:nvSpPr>
            <p:cNvPr id="27674" name="Rectangle 28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Rectangle 29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Rectangle 30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Rectangle 31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Line 32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60" name="Group 33"/>
          <p:cNvGrpSpPr>
            <a:grpSpLocks/>
          </p:cNvGrpSpPr>
          <p:nvPr/>
        </p:nvGrpSpPr>
        <p:grpSpPr bwMode="auto">
          <a:xfrm>
            <a:off x="7369175" y="2814638"/>
            <a:ext cx="890588" cy="215900"/>
            <a:chOff x="455" y="3463"/>
            <a:chExt cx="561" cy="136"/>
          </a:xfrm>
        </p:grpSpPr>
        <p:sp>
          <p:nvSpPr>
            <p:cNvPr id="27669" name="Rectangle 34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Rectangle 35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Rectangle 36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Rectangle 37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Line 38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61" name="Group 39"/>
          <p:cNvGrpSpPr>
            <a:grpSpLocks/>
          </p:cNvGrpSpPr>
          <p:nvPr/>
        </p:nvGrpSpPr>
        <p:grpSpPr bwMode="auto">
          <a:xfrm>
            <a:off x="7364413" y="3241675"/>
            <a:ext cx="890587" cy="215900"/>
            <a:chOff x="455" y="3463"/>
            <a:chExt cx="561" cy="136"/>
          </a:xfrm>
        </p:grpSpPr>
        <p:sp>
          <p:nvSpPr>
            <p:cNvPr id="27664" name="Rectangle 4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Rectangle 4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Rectangle 4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Rectangle 4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4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662" name="Text Box 45"/>
          <p:cNvSpPr txBox="1">
            <a:spLocks noChangeArrowheads="1"/>
          </p:cNvSpPr>
          <p:nvPr/>
        </p:nvSpPr>
        <p:spPr bwMode="auto">
          <a:xfrm>
            <a:off x="7046913" y="3678238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/>
              <a:t>bus</a:t>
            </a:r>
          </a:p>
        </p:txBody>
      </p:sp>
      <p:sp>
        <p:nvSpPr>
          <p:cNvPr id="27663" name="Freeform 46"/>
          <p:cNvSpPr>
            <a:spLocks/>
          </p:cNvSpPr>
          <p:nvPr/>
        </p:nvSpPr>
        <p:spPr bwMode="auto">
          <a:xfrm>
            <a:off x="6402388" y="2463800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A32D8DC-BD3F-4019-ADA0-5CA9FC177CA0}" type="slidenum">
              <a:rPr lang="en-US">
                <a:latin typeface="Tahoma" pitchFamily="34" charset="0"/>
              </a:rPr>
              <a:pPr/>
              <a:t>21</a:t>
            </a:fld>
            <a:endParaRPr lang="en-US">
              <a:latin typeface="Tahoma" pitchFamily="34" charset="0"/>
            </a:endParaRPr>
          </a:p>
        </p:txBody>
      </p:sp>
      <p:pic>
        <p:nvPicPr>
          <p:cNvPr id="28676" name="Picture 5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493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41300"/>
            <a:ext cx="7772400" cy="854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>
                <a:cs typeface="+mj-cs"/>
              </a:rPr>
              <a:t>Switching via interconnection network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325563"/>
            <a:ext cx="5934075" cy="4411662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overcome  bus bandwidth limitations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banyan networks, crossbar, other interconnection nets initially developed to connect processors in multiprocessor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advanced design: fragmenting datagram into fixed length cells, switch cells through the fabric.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Cisco 12000: switches 60 Gbps through the interconnection network</a:t>
            </a:r>
          </a:p>
        </p:txBody>
      </p:sp>
      <p:grpSp>
        <p:nvGrpSpPr>
          <p:cNvPr id="28679" name="Group 58"/>
          <p:cNvGrpSpPr>
            <a:grpSpLocks/>
          </p:cNvGrpSpPr>
          <p:nvPr/>
        </p:nvGrpSpPr>
        <p:grpSpPr bwMode="auto">
          <a:xfrm>
            <a:off x="6184900" y="2535238"/>
            <a:ext cx="2252663" cy="2066925"/>
            <a:chOff x="3812" y="2763"/>
            <a:chExt cx="1419" cy="1302"/>
          </a:xfrm>
        </p:grpSpPr>
        <p:grpSp>
          <p:nvGrpSpPr>
            <p:cNvPr id="28680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28729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0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1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2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3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8681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28724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6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7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8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8682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28719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8683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28701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28714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5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6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7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8702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28709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0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1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2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3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8703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28704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5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6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7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8684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5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6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7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8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9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0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Text Box 56"/>
            <p:cNvSpPr txBox="1">
              <a:spLocks noChangeArrowheads="1"/>
            </p:cNvSpPr>
            <p:nvPr/>
          </p:nvSpPr>
          <p:spPr bwMode="auto">
            <a:xfrm>
              <a:off x="3812" y="3601"/>
              <a:ext cx="7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/>
                <a:t>crossbar</a:t>
              </a:r>
            </a:p>
          </p:txBody>
        </p:sp>
        <p:sp>
          <p:nvSpPr>
            <p:cNvPr id="28700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284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4: Network Layer</a:t>
            </a: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4a-</a:t>
            </a:r>
            <a:fld id="{4408BAEF-943D-49CD-968C-4FD47498AB34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64220"/>
          </a:xfrm>
        </p:spPr>
        <p:txBody>
          <a:bodyPr/>
          <a:lstStyle/>
          <a:p>
            <a:r>
              <a:rPr lang="en-US" sz="2800" smtClean="0"/>
              <a:t>Switching Via An Interconnection Network</a:t>
            </a:r>
            <a:endParaRPr lang="en-US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251" y="1049880"/>
            <a:ext cx="8118920" cy="4897272"/>
          </a:xfrm>
        </p:spPr>
        <p:txBody>
          <a:bodyPr/>
          <a:lstStyle/>
          <a:p>
            <a:r>
              <a:rPr lang="en-US" sz="2000" dirty="0" smtClean="0"/>
              <a:t>Overcome bus bandwidth limitations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Banyan networks</a:t>
            </a:r>
            <a:r>
              <a:rPr lang="en-US" sz="2000" dirty="0" smtClean="0"/>
              <a:t>, other </a:t>
            </a:r>
            <a:r>
              <a:rPr lang="en-US" sz="2000" dirty="0" smtClean="0">
                <a:solidFill>
                  <a:schemeClr val="accent2"/>
                </a:solidFill>
              </a:rPr>
              <a:t>interconnection nets</a:t>
            </a:r>
            <a:r>
              <a:rPr lang="en-US" sz="2000" dirty="0" smtClean="0"/>
              <a:t> (also used in processors-memory interconnects in multiprocessors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Advanced design</a:t>
            </a:r>
            <a:r>
              <a:rPr lang="en-US" sz="1600" dirty="0" smtClean="0"/>
              <a:t>: fragmenting datagram into fixed length cells, switch cells through the fabric (ATM-network principle). </a:t>
            </a:r>
          </a:p>
          <a:p>
            <a:r>
              <a:rPr lang="en-US" sz="2000" dirty="0" smtClean="0"/>
              <a:t>Cisco 12000: switches </a:t>
            </a:r>
            <a:r>
              <a:rPr lang="en-US" sz="2000" dirty="0" smtClean="0"/>
              <a:t>at 60 </a:t>
            </a:r>
            <a:r>
              <a:rPr lang="en-US" sz="2000" dirty="0" err="1" smtClean="0"/>
              <a:t>Gbps</a:t>
            </a:r>
            <a:endParaRPr lang="en-US" sz="1600" dirty="0" smtClean="0"/>
          </a:p>
        </p:txBody>
      </p:sp>
      <p:pic>
        <p:nvPicPr>
          <p:cNvPr id="6" name="Picture 5" descr="banyan-n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110" y="3411748"/>
            <a:ext cx="7064615" cy="3342531"/>
          </a:xfrm>
          <a:prstGeom prst="rect">
            <a:avLst/>
          </a:prstGeom>
        </p:spPr>
      </p:pic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6463675" y="2535238"/>
            <a:ext cx="2252663" cy="2066925"/>
            <a:chOff x="3812" y="2763"/>
            <a:chExt cx="1419" cy="1302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57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52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47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29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42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37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1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32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 Box 56"/>
            <p:cNvSpPr txBox="1">
              <a:spLocks noChangeArrowheads="1"/>
            </p:cNvSpPr>
            <p:nvPr/>
          </p:nvSpPr>
          <p:spPr bwMode="auto">
            <a:xfrm>
              <a:off x="3812" y="3601"/>
              <a:ext cx="7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crossbar</a:t>
              </a:r>
            </a:p>
          </p:txBody>
        </p:sp>
        <p:sp>
          <p:nvSpPr>
            <p:cNvPr id="28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284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C8A2C35F-1640-4B2D-A79E-6041CF14221A}" type="slidenum">
              <a:rPr lang="en-US">
                <a:latin typeface="Tahoma" pitchFamily="34" charset="0"/>
              </a:rPr>
              <a:pPr/>
              <a:t>23</a:t>
            </a:fld>
            <a:endParaRPr lang="en-US">
              <a:latin typeface="Tahoma" pitchFamily="34" charset="0"/>
            </a:endParaRPr>
          </a:p>
        </p:txBody>
      </p:sp>
      <p:pic>
        <p:nvPicPr>
          <p:cNvPr id="32772" name="Picture 7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112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ea typeface="ＭＳ Ｐゴシック" pitchFamily="34" charset="-128"/>
              </a:rPr>
              <a:t>Input port queuing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194558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a typeface="ＭＳ Ｐゴシック" pitchFamily="34" charset="-128"/>
              </a:rPr>
              <a:t>fabric slower than input ports combined -&gt; </a:t>
            </a:r>
            <a:r>
              <a:rPr lang="en-US" sz="2400" dirty="0" err="1" smtClean="0">
                <a:ea typeface="ＭＳ Ｐゴシック" pitchFamily="34" charset="-128"/>
              </a:rPr>
              <a:t>queueing</a:t>
            </a:r>
            <a:r>
              <a:rPr lang="en-US" sz="2400" dirty="0" smtClean="0">
                <a:ea typeface="ＭＳ Ｐゴシック" pitchFamily="34" charset="-128"/>
              </a:rPr>
              <a:t> may occur at input queues </a:t>
            </a:r>
          </a:p>
          <a:p>
            <a:pPr lvl="1"/>
            <a:r>
              <a:rPr lang="en-US" i="1" dirty="0" err="1" smtClean="0">
                <a:solidFill>
                  <a:srgbClr val="CC0000"/>
                </a:solidFill>
                <a:ea typeface="ＭＳ Ｐゴシック" pitchFamily="34" charset="-128"/>
              </a:rPr>
              <a:t>queueing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delay and loss due to input buffer overflow!</a:t>
            </a:r>
            <a:endParaRPr lang="en-US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Head-of-the-Line (HOL) blocking:</a:t>
            </a:r>
            <a:r>
              <a:rPr lang="en-US" sz="2400" dirty="0" smtClean="0">
                <a:ea typeface="ＭＳ Ｐゴシック" pitchFamily="34" charset="-128"/>
              </a:rPr>
              <a:t> queued datagram at front of queue prevents others in queue from moving forward</a:t>
            </a:r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1389063" y="3194050"/>
            <a:ext cx="3027362" cy="1809750"/>
            <a:chOff x="523" y="976"/>
            <a:chExt cx="2099" cy="1356"/>
          </a:xfrm>
        </p:grpSpPr>
        <p:sp>
          <p:nvSpPr>
            <p:cNvPr id="32820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21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32840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1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2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22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32837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8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9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23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4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5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6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7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8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2829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32834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5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6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2830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32831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2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3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2776" name="Rectangle 55"/>
          <p:cNvSpPr>
            <a:spLocks noChangeArrowheads="1"/>
          </p:cNvSpPr>
          <p:nvPr/>
        </p:nvSpPr>
        <p:spPr bwMode="auto">
          <a:xfrm>
            <a:off x="1841500" y="3190875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56"/>
          <p:cNvSpPr>
            <a:spLocks noChangeArrowheads="1"/>
          </p:cNvSpPr>
          <p:nvPr/>
        </p:nvSpPr>
        <p:spPr bwMode="auto">
          <a:xfrm>
            <a:off x="1827213" y="3922713"/>
            <a:ext cx="252412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57"/>
          <p:cNvSpPr>
            <a:spLocks noChangeArrowheads="1"/>
          </p:cNvSpPr>
          <p:nvPr/>
        </p:nvSpPr>
        <p:spPr bwMode="auto">
          <a:xfrm>
            <a:off x="1825625" y="4557713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58"/>
          <p:cNvSpPr>
            <a:spLocks noChangeArrowheads="1"/>
          </p:cNvSpPr>
          <p:nvPr/>
        </p:nvSpPr>
        <p:spPr bwMode="auto">
          <a:xfrm>
            <a:off x="1482725" y="3186113"/>
            <a:ext cx="252413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59"/>
          <p:cNvSpPr>
            <a:spLocks noChangeArrowheads="1"/>
          </p:cNvSpPr>
          <p:nvPr/>
        </p:nvSpPr>
        <p:spPr bwMode="auto">
          <a:xfrm>
            <a:off x="1477963" y="4546600"/>
            <a:ext cx="252412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60"/>
          <p:cNvSpPr>
            <a:spLocks noChangeShapeType="1"/>
          </p:cNvSpPr>
          <p:nvPr/>
        </p:nvSpPr>
        <p:spPr bwMode="auto">
          <a:xfrm>
            <a:off x="2133600" y="3246438"/>
            <a:ext cx="1479550" cy="1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2" name="Freeform 61"/>
          <p:cNvSpPr>
            <a:spLocks/>
          </p:cNvSpPr>
          <p:nvPr/>
        </p:nvSpPr>
        <p:spPr bwMode="auto">
          <a:xfrm>
            <a:off x="2178050" y="3644900"/>
            <a:ext cx="1395413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  <a:gd name="T9" fmla="*/ 0 w 967"/>
              <a:gd name="T10" fmla="*/ 0 h 735"/>
              <a:gd name="T11" fmla="*/ 967 w 967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3" name="Text Box 62"/>
          <p:cNvSpPr txBox="1">
            <a:spLocks noChangeArrowheads="1"/>
          </p:cNvSpPr>
          <p:nvPr/>
        </p:nvSpPr>
        <p:spPr bwMode="auto">
          <a:xfrm>
            <a:off x="1349375" y="5100638"/>
            <a:ext cx="339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Gill Sans MT" pitchFamily="34" charset="0"/>
              </a:rPr>
              <a:t>output port contention:</a:t>
            </a:r>
          </a:p>
          <a:p>
            <a:pPr algn="ctr"/>
            <a:r>
              <a:rPr lang="en-US">
                <a:latin typeface="Gill Sans MT" pitchFamily="34" charset="0"/>
              </a:rPr>
              <a:t>only one red datagram can be transferred.</a:t>
            </a:r>
            <a:br>
              <a:rPr lang="en-US">
                <a:latin typeface="Gill Sans MT" pitchFamily="34" charset="0"/>
              </a:rPr>
            </a:br>
            <a:r>
              <a:rPr lang="en-US" i="1">
                <a:latin typeface="Gill Sans MT" pitchFamily="34" charset="0"/>
              </a:rPr>
              <a:t>lower red packet is blocked</a:t>
            </a:r>
          </a:p>
        </p:txBody>
      </p:sp>
      <p:sp>
        <p:nvSpPr>
          <p:cNvPr id="32784" name="Text Box 64"/>
          <p:cNvSpPr txBox="1">
            <a:spLocks noChangeArrowheads="1"/>
          </p:cNvSpPr>
          <p:nvPr/>
        </p:nvSpPr>
        <p:spPr bwMode="auto">
          <a:xfrm>
            <a:off x="2527300" y="3990975"/>
            <a:ext cx="747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switch</a:t>
            </a:r>
          </a:p>
          <a:p>
            <a:r>
              <a:rPr lang="en-US" sz="1600"/>
              <a:t>fabric</a:t>
            </a:r>
          </a:p>
        </p:txBody>
      </p:sp>
      <p:sp>
        <p:nvSpPr>
          <p:cNvPr id="32785" name="Line 73"/>
          <p:cNvSpPr>
            <a:spLocks noChangeShapeType="1"/>
          </p:cNvSpPr>
          <p:nvPr/>
        </p:nvSpPr>
        <p:spPr bwMode="auto">
          <a:xfrm>
            <a:off x="2124075" y="3990975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4879975" y="3214688"/>
            <a:ext cx="3027363" cy="3086100"/>
            <a:chOff x="3074" y="2025"/>
            <a:chExt cx="1907" cy="1944"/>
          </a:xfrm>
        </p:grpSpPr>
        <p:grpSp>
          <p:nvGrpSpPr>
            <p:cNvPr id="32787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32797" name="Rectangle 32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798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32817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8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9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99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32814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5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16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00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1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2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3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4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5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2806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32811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12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13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2807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32808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09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10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2788" name="Text Box 63"/>
            <p:cNvSpPr txBox="1">
              <a:spLocks noChangeArrowheads="1"/>
            </p:cNvSpPr>
            <p:nvPr/>
          </p:nvSpPr>
          <p:spPr bwMode="auto">
            <a:xfrm>
              <a:off x="3287" y="3219"/>
              <a:ext cx="140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latin typeface="Gill Sans MT" pitchFamily="34" charset="0"/>
                </a:rPr>
                <a:t>one packet time later: green packet experiences HOL blocking</a:t>
              </a:r>
              <a:endParaRPr lang="en-US" i="1">
                <a:latin typeface="Gill Sans MT" pitchFamily="34" charset="0"/>
              </a:endParaRPr>
            </a:p>
          </p:txBody>
        </p:sp>
        <p:sp>
          <p:nvSpPr>
            <p:cNvPr id="32789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switch</a:t>
              </a:r>
            </a:p>
            <a:p>
              <a:r>
                <a:rPr lang="en-US" sz="1600"/>
                <a:t>fabric</a:t>
              </a:r>
            </a:p>
          </p:txBody>
        </p:sp>
        <p:sp>
          <p:nvSpPr>
            <p:cNvPr id="32790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260 h 735"/>
                <a:gd name="T2" fmla="*/ 291 w 967"/>
                <a:gd name="T3" fmla="*/ 260 h 735"/>
                <a:gd name="T4" fmla="*/ 542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4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5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4DF19F22-67A2-4F8E-98E5-D458542A3CD4}" type="slidenum">
              <a:rPr lang="en-US">
                <a:latin typeface="Tahoma" pitchFamily="34" charset="0"/>
              </a:rPr>
              <a:pPr/>
              <a:t>24</a:t>
            </a:fld>
            <a:endParaRPr lang="en-US">
              <a:latin typeface="Tahoma" pitchFamily="34" charset="0"/>
            </a:endParaRPr>
          </a:p>
        </p:txBody>
      </p:sp>
      <p:pic>
        <p:nvPicPr>
          <p:cNvPr id="29700" name="Picture 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822325"/>
            <a:ext cx="2970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55588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>
                <a:cs typeface="+mj-cs"/>
              </a:rPr>
              <a:t>Output ports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946525"/>
            <a:ext cx="7772400" cy="914400"/>
          </a:xfrm>
        </p:spPr>
        <p:txBody>
          <a:bodyPr>
            <a:no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1800" i="1" dirty="0">
                <a:solidFill>
                  <a:srgbClr val="CC0000"/>
                </a:solidFill>
                <a:cs typeface="+mn-cs"/>
              </a:rPr>
              <a:t>buffering</a:t>
            </a:r>
            <a:r>
              <a:rPr lang="en-US" sz="1800" dirty="0">
                <a:cs typeface="+mn-cs"/>
              </a:rPr>
              <a:t> required when datagrams arrive from fabric faster than the transmission </a:t>
            </a:r>
            <a:r>
              <a:rPr lang="en-US" sz="1800" dirty="0" smtClean="0">
                <a:cs typeface="+mn-cs"/>
              </a:rPr>
              <a:t>rate</a:t>
            </a:r>
          </a:p>
          <a:p>
            <a:pPr lvl="1">
              <a:buFont typeface="Wingdings" charset="0"/>
              <a:buChar char="v"/>
              <a:defRPr/>
            </a:pPr>
            <a:r>
              <a:rPr lang="en-US" sz="1400" i="1" dirty="0" err="1">
                <a:solidFill>
                  <a:srgbClr val="CC0000"/>
                </a:solidFill>
                <a:ea typeface="ＭＳ Ｐゴシック" pitchFamily="34" charset="-128"/>
              </a:rPr>
              <a:t>queueing</a:t>
            </a:r>
            <a:r>
              <a:rPr lang="en-US" sz="1400" i="1" dirty="0">
                <a:solidFill>
                  <a:srgbClr val="CC0000"/>
                </a:solidFill>
                <a:ea typeface="ＭＳ Ｐゴシック" pitchFamily="34" charset="-128"/>
              </a:rPr>
              <a:t> (delay) and loss due to output port buffer overflow!</a:t>
            </a:r>
            <a:endParaRPr lang="en-US" sz="14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buFont typeface="Wingdings" charset="0"/>
              <a:buChar char="v"/>
              <a:defRPr/>
            </a:pPr>
            <a:endParaRPr lang="en-US" sz="1400" dirty="0"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1800" i="1" dirty="0">
                <a:solidFill>
                  <a:srgbClr val="CC0000"/>
                </a:solidFill>
                <a:cs typeface="+mn-cs"/>
              </a:rPr>
              <a:t>scheduling discipline</a:t>
            </a:r>
            <a:r>
              <a:rPr lang="en-US" sz="1800" dirty="0">
                <a:cs typeface="+mn-cs"/>
              </a:rPr>
              <a:t> chooses among queued datagrams for </a:t>
            </a:r>
            <a:r>
              <a:rPr lang="en-US" sz="1800" dirty="0" smtClean="0">
                <a:cs typeface="+mn-cs"/>
              </a:rPr>
              <a:t>transmission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(more on packet scheduling later)</a:t>
            </a:r>
            <a:endParaRPr lang="en-US" sz="1800" dirty="0"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line</a:t>
            </a:r>
          </a:p>
          <a:p>
            <a:pPr algn="ctr"/>
            <a:r>
              <a:rPr lang="en-US"/>
              <a:t>termination</a:t>
            </a: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V="1">
            <a:off x="6732588" y="2376488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link </a:t>
            </a:r>
          </a:p>
          <a:p>
            <a:pPr algn="ctr">
              <a:lnSpc>
                <a:spcPct val="90000"/>
              </a:lnSpc>
            </a:pPr>
            <a:r>
              <a:rPr lang="en-US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/>
              <a:t>(send)</a:t>
            </a:r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/>
              <a:t>fabric</a:t>
            </a:r>
          </a:p>
        </p:txBody>
      </p:sp>
      <p:grpSp>
        <p:nvGrpSpPr>
          <p:cNvPr id="29711" name="Group 28"/>
          <p:cNvGrpSpPr>
            <a:grpSpLocks/>
          </p:cNvGrpSpPr>
          <p:nvPr/>
        </p:nvGrpSpPr>
        <p:grpSpPr bwMode="auto">
          <a:xfrm>
            <a:off x="2559050" y="1609725"/>
            <a:ext cx="1247775" cy="1504950"/>
            <a:chOff x="3180" y="909"/>
            <a:chExt cx="786" cy="948"/>
          </a:xfrm>
        </p:grpSpPr>
        <p:sp>
          <p:nvSpPr>
            <p:cNvPr id="29714" name="Rectangle 8"/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Text Box 14"/>
            <p:cNvSpPr txBox="1">
              <a:spLocks noChangeArrowheads="1"/>
            </p:cNvSpPr>
            <p:nvPr/>
          </p:nvSpPr>
          <p:spPr bwMode="auto">
            <a:xfrm>
              <a:off x="3232" y="917"/>
              <a:ext cx="72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datagram</a:t>
              </a:r>
            </a:p>
            <a:p>
              <a:pPr algn="ctr"/>
              <a:r>
                <a:rPr lang="en-US"/>
                <a:t>buffer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queueing</a:t>
              </a:r>
            </a:p>
          </p:txBody>
        </p:sp>
        <p:grpSp>
          <p:nvGrpSpPr>
            <p:cNvPr id="29716" name="Group 17"/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29717" name="Rectangle 18"/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8" name="Line 19"/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19" name="Line 20"/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20" name="Line 21"/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21" name="Line 22"/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22" name="Line 23"/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23" name="Line 24"/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24" name="Line 25"/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25" name="Line 26"/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9712" name="Line 27"/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3" name="Line 9"/>
          <p:cNvSpPr>
            <a:spLocks noChangeShapeType="1"/>
          </p:cNvSpPr>
          <p:nvPr/>
        </p:nvSpPr>
        <p:spPr bwMode="auto">
          <a:xfrm flipV="1">
            <a:off x="1762125" y="2420938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A0026DFD-F5DC-4473-B1F4-F89F758F131A}" type="slidenum">
              <a:rPr lang="en-US">
                <a:latin typeface="Tahoma" pitchFamily="34" charset="0"/>
              </a:rPr>
              <a:pPr/>
              <a:t>25</a:t>
            </a:fld>
            <a:endParaRPr lang="en-US">
              <a:latin typeface="Tahoma" pitchFamily="34" charset="0"/>
            </a:endParaRPr>
          </a:p>
        </p:txBody>
      </p:sp>
      <p:pic>
        <p:nvPicPr>
          <p:cNvPr id="30724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42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6850"/>
            <a:ext cx="7772400" cy="73025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Output port queueing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4602163"/>
            <a:ext cx="7772400" cy="11906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buffering when arrival rate via switch exceeds output line speed</a:t>
            </a:r>
          </a:p>
          <a:p>
            <a:r>
              <a:rPr lang="en-US" i="1" dirty="0" err="1" smtClean="0">
                <a:solidFill>
                  <a:srgbClr val="CC0000"/>
                </a:solidFill>
                <a:ea typeface="ＭＳ Ｐゴシック" pitchFamily="34" charset="-128"/>
              </a:rPr>
              <a:t>queueing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(delay) and loss due to output port buffer overflow!</a:t>
            </a:r>
            <a:endParaRPr lang="en-US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grpSp>
        <p:nvGrpSpPr>
          <p:cNvPr id="30727" name="Group 78"/>
          <p:cNvGrpSpPr>
            <a:grpSpLocks/>
          </p:cNvGrpSpPr>
          <p:nvPr/>
        </p:nvGrpSpPr>
        <p:grpSpPr bwMode="auto">
          <a:xfrm>
            <a:off x="884238" y="1477963"/>
            <a:ext cx="7412037" cy="2870200"/>
            <a:chOff x="550" y="931"/>
            <a:chExt cx="4669" cy="1808"/>
          </a:xfrm>
        </p:grpSpPr>
        <p:grpSp>
          <p:nvGrpSpPr>
            <p:cNvPr id="30728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30774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775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30794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5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6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76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30791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2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3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77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78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79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80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81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82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0783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30788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89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90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0784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30785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86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87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729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30751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752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30771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2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3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53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30768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9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70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54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5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6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7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8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9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0760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30765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66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67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0761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30762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63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64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0730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6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7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dirty="0"/>
                <a:t>at </a:t>
              </a:r>
              <a:r>
                <a:rPr lang="en-US" i="1" dirty="0"/>
                <a:t>t,</a:t>
              </a:r>
              <a:r>
                <a:rPr lang="en-US" dirty="0"/>
                <a:t> packets </a:t>
              </a:r>
              <a:r>
                <a:rPr lang="en-US" dirty="0" smtClean="0"/>
                <a:t>move</a:t>
              </a:r>
              <a:endParaRPr lang="en-US" dirty="0"/>
            </a:p>
            <a:p>
              <a:pPr algn="ctr"/>
              <a:r>
                <a:rPr lang="en-US" dirty="0"/>
                <a:t>from input to output</a:t>
              </a:r>
              <a:endParaRPr lang="en-US" i="1" dirty="0"/>
            </a:p>
          </p:txBody>
        </p:sp>
        <p:sp>
          <p:nvSpPr>
            <p:cNvPr id="30738" name="Text Box 64"/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one packet time later</a:t>
              </a:r>
              <a:endParaRPr lang="en-US" i="1"/>
            </a:p>
          </p:txBody>
        </p:sp>
        <p:sp>
          <p:nvSpPr>
            <p:cNvPr id="30739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switch</a:t>
              </a:r>
            </a:p>
            <a:p>
              <a:r>
                <a:rPr lang="en-US" sz="1600"/>
                <a:t>fabric</a:t>
              </a:r>
            </a:p>
          </p:txBody>
        </p:sp>
        <p:sp>
          <p:nvSpPr>
            <p:cNvPr id="30740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switch</a:t>
              </a:r>
            </a:p>
            <a:p>
              <a:r>
                <a:rPr lang="en-US" sz="1600"/>
                <a:t>fabric</a:t>
              </a:r>
            </a:p>
          </p:txBody>
        </p:sp>
        <p:sp>
          <p:nvSpPr>
            <p:cNvPr id="30741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7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125 h 480"/>
                <a:gd name="T2" fmla="*/ 480 w 1002"/>
                <a:gd name="T3" fmla="*/ 0 h 480"/>
                <a:gd name="T4" fmla="*/ 921 w 1002"/>
                <a:gd name="T5" fmla="*/ 2903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8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9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57C77262-A123-451A-85E1-2D0EE026471A}" type="slidenum">
              <a:rPr lang="en-US">
                <a:latin typeface="Tahoma" pitchFamily="34" charset="0"/>
              </a:rPr>
              <a:pPr/>
              <a:t>26</a:t>
            </a:fld>
            <a:endParaRPr lang="en-US">
              <a:latin typeface="Tahoma" pitchFamily="34" charset="0"/>
            </a:endParaRPr>
          </a:p>
        </p:txBody>
      </p:sp>
      <p:pic>
        <p:nvPicPr>
          <p:cNvPr id="31748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0398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much buffering?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RFC 3439 rule of thumb: average buffering equal to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typical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RTT (say 250 </a:t>
            </a:r>
            <a:r>
              <a:rPr lang="en-US" altLang="ja-JP" dirty="0" err="1" smtClean="0">
                <a:ea typeface="ＭＳ Ｐゴシック" pitchFamily="34" charset="-128"/>
              </a:rPr>
              <a:t>msec</a:t>
            </a:r>
            <a:r>
              <a:rPr lang="en-US" altLang="ja-JP" dirty="0" smtClean="0">
                <a:ea typeface="ＭＳ Ｐゴシック" pitchFamily="34" charset="-128"/>
              </a:rPr>
              <a:t>) times link capacity </a:t>
            </a:r>
            <a:r>
              <a:rPr lang="en-US" altLang="ja-JP" dirty="0" smtClean="0">
                <a:ea typeface="ＭＳ Ｐゴシック" pitchFamily="34" charset="-128"/>
              </a:rPr>
              <a:t>C (due to Little’s law)</a:t>
            </a:r>
            <a:endParaRPr lang="en-US" altLang="ja-JP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e.g., C = 10 </a:t>
            </a:r>
            <a:r>
              <a:rPr lang="en-US" dirty="0" err="1" smtClean="0">
                <a:ea typeface="ＭＳ Ｐゴシック" pitchFamily="34" charset="-128"/>
              </a:rPr>
              <a:t>Gpbs</a:t>
            </a:r>
            <a:r>
              <a:rPr lang="en-US" dirty="0" smtClean="0">
                <a:ea typeface="ＭＳ Ｐゴシック" pitchFamily="34" charset="-128"/>
              </a:rPr>
              <a:t> link: 2.5 </a:t>
            </a:r>
            <a:r>
              <a:rPr lang="en-US" dirty="0" err="1" smtClean="0">
                <a:ea typeface="ＭＳ Ｐゴシック" pitchFamily="34" charset="-128"/>
              </a:rPr>
              <a:t>Gbit</a:t>
            </a:r>
            <a:r>
              <a:rPr lang="en-US" dirty="0" smtClean="0">
                <a:ea typeface="ＭＳ Ｐゴシック" pitchFamily="34" charset="-128"/>
              </a:rPr>
              <a:t> buffer</a:t>
            </a:r>
          </a:p>
          <a:p>
            <a:r>
              <a:rPr lang="en-US" dirty="0" smtClean="0">
                <a:ea typeface="ＭＳ Ｐゴシック" pitchFamily="34" charset="-128"/>
              </a:rPr>
              <a:t>recent recommendation: with </a:t>
            </a:r>
            <a:r>
              <a:rPr lang="en-US" i="1" dirty="0" smtClean="0"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 flows, buffering equal to </a:t>
            </a:r>
          </a:p>
        </p:txBody>
      </p:sp>
      <p:grpSp>
        <p:nvGrpSpPr>
          <p:cNvPr id="31751" name="Group 9"/>
          <p:cNvGrpSpPr>
            <a:grpSpLocks/>
          </p:cNvGrpSpPr>
          <p:nvPr/>
        </p:nvGrpSpPr>
        <p:grpSpPr bwMode="auto">
          <a:xfrm>
            <a:off x="4167188" y="3717925"/>
            <a:ext cx="1165225" cy="1109663"/>
            <a:chOff x="1923" y="2801"/>
            <a:chExt cx="734" cy="699"/>
          </a:xfrm>
        </p:grpSpPr>
        <p:sp>
          <p:nvSpPr>
            <p:cNvPr id="31752" name="Text Box 4"/>
            <p:cNvSpPr txBox="1">
              <a:spLocks noChangeArrowheads="1"/>
            </p:cNvSpPr>
            <p:nvPr/>
          </p:nvSpPr>
          <p:spPr bwMode="auto">
            <a:xfrm>
              <a:off x="1923" y="2918"/>
              <a:ext cx="7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400"/>
                <a:t>RTT  C</a:t>
              </a:r>
            </a:p>
          </p:txBody>
        </p:sp>
        <p:sp>
          <p:nvSpPr>
            <p:cNvPr id="31753" name="Text Box 5"/>
            <p:cNvSpPr txBox="1">
              <a:spLocks noChangeArrowheads="1"/>
            </p:cNvSpPr>
            <p:nvPr/>
          </p:nvSpPr>
          <p:spPr bwMode="auto">
            <a:xfrm>
              <a:off x="2309" y="2801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3200"/>
                <a:t>.</a:t>
              </a:r>
            </a:p>
          </p:txBody>
        </p:sp>
        <p:sp>
          <p:nvSpPr>
            <p:cNvPr id="31754" name="Line 6"/>
            <p:cNvSpPr>
              <a:spLocks noChangeShapeType="1"/>
            </p:cNvSpPr>
            <p:nvPr/>
          </p:nvSpPr>
          <p:spPr bwMode="auto">
            <a:xfrm>
              <a:off x="1929" y="3168"/>
              <a:ext cx="6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5" name="Text Box 7"/>
            <p:cNvSpPr txBox="1">
              <a:spLocks noChangeArrowheads="1"/>
            </p:cNvSpPr>
            <p:nvPr/>
          </p:nvSpPr>
          <p:spPr bwMode="auto">
            <a:xfrm>
              <a:off x="2091" y="321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400"/>
                <a:t>N</a:t>
              </a:r>
            </a:p>
          </p:txBody>
        </p:sp>
        <p:sp>
          <p:nvSpPr>
            <p:cNvPr id="31756" name="Freeform 8"/>
            <p:cNvSpPr>
              <a:spLocks/>
            </p:cNvSpPr>
            <p:nvPr/>
          </p:nvSpPr>
          <p:spPr bwMode="auto">
            <a:xfrm>
              <a:off x="2062" y="3218"/>
              <a:ext cx="279" cy="209"/>
            </a:xfrm>
            <a:custGeom>
              <a:avLst/>
              <a:gdLst>
                <a:gd name="T0" fmla="*/ 0 w 279"/>
                <a:gd name="T1" fmla="*/ 148 h 209"/>
                <a:gd name="T2" fmla="*/ 26 w 279"/>
                <a:gd name="T3" fmla="*/ 105 h 209"/>
                <a:gd name="T4" fmla="*/ 44 w 279"/>
                <a:gd name="T5" fmla="*/ 209 h 209"/>
                <a:gd name="T6" fmla="*/ 61 w 279"/>
                <a:gd name="T7" fmla="*/ 0 h 209"/>
                <a:gd name="T8" fmla="*/ 279 w 279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09"/>
                <a:gd name="T17" fmla="*/ 279 w 279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09">
                  <a:moveTo>
                    <a:pt x="0" y="148"/>
                  </a:moveTo>
                  <a:lnTo>
                    <a:pt x="26" y="105"/>
                  </a:lnTo>
                  <a:lnTo>
                    <a:pt x="44" y="209"/>
                  </a:lnTo>
                  <a:lnTo>
                    <a:pt x="61" y="0"/>
                  </a:lnTo>
                  <a:lnTo>
                    <a:pt x="27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Example</a:t>
            </a:r>
            <a:r>
              <a:rPr lang="sv-SE" dirty="0" smtClean="0"/>
              <a:t> </a:t>
            </a:r>
            <a:r>
              <a:rPr lang="sv-SE" dirty="0" err="1" smtClean="0"/>
              <a:t>contemporary</a:t>
            </a:r>
            <a:r>
              <a:rPr lang="sv-SE" dirty="0" smtClean="0"/>
              <a:t> </a:t>
            </a:r>
            <a:r>
              <a:rPr lang="sv-SE" dirty="0" smtClean="0"/>
              <a:t>routers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2971376A-6F60-4934-813B-1607C3449CD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62" y="1460035"/>
            <a:ext cx="3863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Cisco </a:t>
            </a:r>
            <a:r>
              <a:rPr lang="en-US" b="1" dirty="0"/>
              <a:t>Catalyst 3750E</a:t>
            </a:r>
          </a:p>
          <a:p>
            <a:r>
              <a:rPr lang="en-US" dirty="0" smtClean="0"/>
              <a:t>Stackable (can combine units)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Gbit</a:t>
            </a:r>
            <a:r>
              <a:rPr lang="en-US" dirty="0" smtClean="0"/>
              <a:t>/s</a:t>
            </a:r>
            <a:r>
              <a:rPr lang="en-US" dirty="0"/>
              <a:t> </a:t>
            </a:r>
            <a:r>
              <a:rPr lang="en-US" dirty="0" smtClean="0"/>
              <a:t>ports</a:t>
            </a:r>
            <a:br>
              <a:rPr lang="en-US" dirty="0" smtClean="0"/>
            </a:br>
            <a:r>
              <a:rPr lang="en-US" dirty="0" smtClean="0"/>
              <a:t>64 </a:t>
            </a:r>
            <a:r>
              <a:rPr lang="en-US" dirty="0" err="1" smtClean="0"/>
              <a:t>Gbit</a:t>
            </a:r>
            <a:r>
              <a:rPr lang="en-US" dirty="0" smtClean="0"/>
              <a:t>/s bandwidth</a:t>
            </a:r>
          </a:p>
          <a:p>
            <a:r>
              <a:rPr lang="en-US" dirty="0" smtClean="0"/>
              <a:t>13 </a:t>
            </a:r>
            <a:r>
              <a:rPr lang="en-US" dirty="0" err="1" smtClean="0"/>
              <a:t>Mpps</a:t>
            </a:r>
            <a:r>
              <a:rPr lang="en-US" dirty="0" smtClean="0"/>
              <a:t> (packets per second)</a:t>
            </a:r>
          </a:p>
          <a:p>
            <a:r>
              <a:rPr lang="en-US" dirty="0" smtClean="0"/>
              <a:t>12,000 address </a:t>
            </a:r>
            <a:r>
              <a:rPr lang="en-US" dirty="0" smtClean="0"/>
              <a:t>entries</a:t>
            </a:r>
          </a:p>
          <a:p>
            <a:endParaRPr lang="en-US" dirty="0" smtClean="0"/>
          </a:p>
          <a:p>
            <a:r>
              <a:rPr lang="sv-SE" dirty="0" smtClean="0"/>
              <a:t>Price: from 100 </a:t>
            </a:r>
            <a:r>
              <a:rPr lang="sv-SE" dirty="0" err="1" smtClean="0"/>
              <a:t>kSEK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07" y="1460035"/>
            <a:ext cx="4215200" cy="21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44780" y="4488112"/>
            <a:ext cx="50497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HP </a:t>
            </a:r>
            <a:r>
              <a:rPr lang="en-US" b="1" dirty="0" err="1"/>
              <a:t>ProCurve</a:t>
            </a:r>
            <a:r>
              <a:rPr lang="en-US" b="1" dirty="0"/>
              <a:t> 6600-24G-4XG Switch</a:t>
            </a:r>
          </a:p>
          <a:p>
            <a:r>
              <a:rPr lang="en-US" dirty="0" smtClean="0"/>
              <a:t>1 </a:t>
            </a:r>
            <a:r>
              <a:rPr lang="en-US" dirty="0" err="1"/>
              <a:t>Gbit</a:t>
            </a:r>
            <a:r>
              <a:rPr lang="en-US" dirty="0"/>
              <a:t>/s, </a:t>
            </a:r>
            <a:r>
              <a:rPr lang="en-US" dirty="0" smtClean="0"/>
              <a:t>10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sv-SE" dirty="0" err="1" smtClean="0"/>
              <a:t>Up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75 </a:t>
            </a:r>
            <a:r>
              <a:rPr lang="sv-SE" dirty="0" err="1" smtClean="0"/>
              <a:t>Mpps</a:t>
            </a:r>
            <a:r>
              <a:rPr lang="sv-SE" dirty="0" smtClean="0"/>
              <a:t> (64-byte packets)</a:t>
            </a:r>
            <a:endParaRPr lang="en-US" dirty="0"/>
          </a:p>
          <a:p>
            <a:r>
              <a:rPr lang="en-US" dirty="0" smtClean="0"/>
              <a:t>Latency</a:t>
            </a:r>
            <a:r>
              <a:rPr lang="en-US" dirty="0"/>
              <a:t>: &lt; 2.4 µs (FIFO 64-byte packets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10,000 </a:t>
            </a:r>
            <a:r>
              <a:rPr lang="en-US" dirty="0" smtClean="0"/>
              <a:t>entries</a:t>
            </a:r>
            <a:endParaRPr lang="en-US" dirty="0"/>
          </a:p>
          <a:p>
            <a:endParaRPr lang="sv-SE" dirty="0"/>
          </a:p>
          <a:p>
            <a:r>
              <a:rPr lang="sv-SE" dirty="0" smtClean="0"/>
              <a:t>Price approx. 50 </a:t>
            </a:r>
            <a:r>
              <a:rPr lang="sv-SE" dirty="0" err="1" smtClean="0"/>
              <a:t>kSEK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1" y="4645025"/>
            <a:ext cx="36957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7" y="1065434"/>
            <a:ext cx="299295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99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E5F796D-CA6A-49D6-98E5-6CEBBA236D92}" type="slidenum">
              <a:rPr lang="en-US">
                <a:latin typeface="Tahoma" pitchFamily="34" charset="0"/>
              </a:rPr>
              <a:pPr/>
              <a:t>28</a:t>
            </a:fld>
            <a:endParaRPr lang="en-US"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Roadmap</a:t>
            </a:r>
            <a:endParaRPr lang="en-US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</a:t>
            </a:r>
            <a:r>
              <a:rPr lang="en-US" dirty="0" smtClean="0">
                <a:cs typeface="+mn-cs"/>
              </a:rPr>
              <a:t>of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network layer services: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b="1" dirty="0">
                <a:solidFill>
                  <a:srgbClr val="CC0000"/>
                </a:solidFill>
              </a:rPr>
              <a:t>forwarding</a:t>
            </a:r>
            <a:r>
              <a:rPr lang="en-US" dirty="0"/>
              <a:t> versus </a:t>
            </a:r>
            <a:r>
              <a:rPr lang="en-US" b="1" dirty="0">
                <a:solidFill>
                  <a:srgbClr val="CC0000"/>
                </a:solidFill>
              </a:rPr>
              <a:t>routing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network </a:t>
            </a:r>
            <a:r>
              <a:rPr lang="en-US" dirty="0"/>
              <a:t>layer </a:t>
            </a:r>
            <a:r>
              <a:rPr lang="en-US" b="1" dirty="0">
                <a:solidFill>
                  <a:srgbClr val="CC0000"/>
                </a:solidFill>
              </a:rPr>
              <a:t>service models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how </a:t>
            </a:r>
            <a:r>
              <a:rPr lang="en-US" dirty="0"/>
              <a:t>a </a:t>
            </a:r>
            <a:r>
              <a:rPr lang="en-US" b="1" dirty="0">
                <a:solidFill>
                  <a:srgbClr val="CC0000"/>
                </a:solidFill>
              </a:rPr>
              <a:t>router works</a:t>
            </a:r>
          </a:p>
          <a:p>
            <a:pPr marL="342900" lvl="1" indent="-342900">
              <a:buSzPct val="65000"/>
              <a:buFont typeface="Wingdings" charset="0"/>
              <a:buChar char="§"/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Internet Network layer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C00000"/>
                </a:solidFill>
              </a:rPr>
              <a:t>IP, Addressing </a:t>
            </a:r>
            <a:r>
              <a:rPr lang="en-US" dirty="0" smtClean="0"/>
              <a:t>&amp; related</a:t>
            </a:r>
            <a:endParaRPr lang="en-US" dirty="0" smtClean="0"/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routing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path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selection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charset="0"/>
              <a:buChar char="v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</a:rPr>
              <a:t>instantiation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</a:rPr>
              <a:t>, implementation in the Internet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2449" y="2977376"/>
            <a:ext cx="800284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sv-SE" dirty="0" err="1"/>
              <a:t>T</a:t>
            </a:r>
            <a:r>
              <a:rPr lang="sv-SE" dirty="0" err="1" smtClean="0"/>
              <a:t>oday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403155" y="4492673"/>
            <a:ext cx="659155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Next</a:t>
            </a:r>
            <a:endParaRPr lang="sv-S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57" y="402431"/>
            <a:ext cx="18716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0" y="3534936"/>
            <a:ext cx="914400" cy="2676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7F238290-03EE-4564-9A9A-78DCC7A3A866}" type="slidenum">
              <a:rPr lang="en-US">
                <a:latin typeface="Tahoma" pitchFamily="34" charset="0"/>
              </a:rPr>
              <a:pPr/>
              <a:t>29</a:t>
            </a:fld>
            <a:endParaRPr lang="en-US">
              <a:latin typeface="Tahoma" pitchFamily="34" charset="0"/>
            </a:endParaRP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The Internet network layer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34823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34846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forwarding</a:t>
              </a:r>
            </a:p>
            <a:p>
              <a:pPr algn="ctr"/>
              <a:r>
                <a:rPr lang="en-US"/>
                <a:t>table</a:t>
              </a:r>
            </a:p>
          </p:txBody>
        </p:sp>
        <p:sp>
          <p:nvSpPr>
            <p:cNvPr id="34849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host, router network layer functions:</a:t>
            </a:r>
          </a:p>
        </p:txBody>
      </p:sp>
      <p:sp>
        <p:nvSpPr>
          <p:cNvPr id="34825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8605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routing protocols</a:t>
            </a:r>
          </a:p>
          <a:p>
            <a:pPr>
              <a:buFontTx/>
              <a:buChar char="•"/>
            </a:pPr>
            <a:r>
              <a:rPr lang="en-US" sz="1600"/>
              <a:t> path selection</a:t>
            </a:r>
          </a:p>
          <a:p>
            <a:pPr>
              <a:buFontTx/>
              <a:buChar char="•"/>
            </a:pPr>
            <a:r>
              <a:rPr lang="en-US" sz="1600"/>
              <a:t> RIP, OSPF, BGP</a:t>
            </a:r>
            <a:endParaRPr lang="en-US"/>
          </a:p>
        </p:txBody>
      </p:sp>
      <p:sp>
        <p:nvSpPr>
          <p:cNvPr id="34830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31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34843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81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  <a:latin typeface="Gill Sans MT" pitchFamily="34" charset="0"/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/>
                <a:t> addressing conventions</a:t>
              </a:r>
            </a:p>
            <a:p>
              <a:pPr>
                <a:buFontTx/>
                <a:buChar char="•"/>
              </a:pPr>
              <a:r>
                <a:rPr lang="en-US" sz="1600"/>
                <a:t> datagram format</a:t>
              </a:r>
            </a:p>
            <a:p>
              <a:pPr>
                <a:buFontTx/>
                <a:buChar char="•"/>
              </a:pPr>
              <a:r>
                <a:rPr lang="en-US" sz="1600"/>
                <a:t> packet handling conventions</a:t>
              </a:r>
              <a:endParaRPr lang="en-US"/>
            </a:p>
          </p:txBody>
        </p:sp>
      </p:grpSp>
      <p:sp>
        <p:nvSpPr>
          <p:cNvPr id="34832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i="1" dirty="0">
                <a:solidFill>
                  <a:srgbClr val="CC0000"/>
                </a:solidFill>
                <a:latin typeface="Gill Sans MT" pitchFamily="34" charset="0"/>
              </a:rPr>
              <a:t>ICMP protocol</a:t>
            </a:r>
          </a:p>
          <a:p>
            <a:pPr>
              <a:buFontTx/>
              <a:buChar char="•"/>
            </a:pPr>
            <a:r>
              <a:rPr lang="en-US" sz="1600" dirty="0"/>
              <a:t> error reporting</a:t>
            </a:r>
          </a:p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n-US" sz="1400" dirty="0"/>
              <a:t>router </a:t>
            </a:r>
            <a:r>
              <a:rPr lang="ja-JP" altLang="en-US" sz="1400" dirty="0"/>
              <a:t>“</a:t>
            </a:r>
            <a:r>
              <a:rPr lang="en-US" altLang="ja-JP" sz="1400" dirty="0"/>
              <a:t>signaling</a:t>
            </a:r>
            <a:r>
              <a:rPr lang="ja-JP" altLang="en-US" sz="1400" dirty="0"/>
              <a:t>”</a:t>
            </a:r>
            <a:endParaRPr lang="en-US" sz="1600" dirty="0"/>
          </a:p>
        </p:txBody>
      </p:sp>
      <p:sp>
        <p:nvSpPr>
          <p:cNvPr id="34835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transport layer: TCP, UDP</a:t>
            </a:r>
            <a:endParaRPr lang="en-US"/>
          </a:p>
        </p:txBody>
      </p:sp>
      <p:sp>
        <p:nvSpPr>
          <p:cNvPr id="34837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link layer</a:t>
            </a:r>
            <a:endParaRPr lang="en-US"/>
          </a:p>
        </p:txBody>
      </p:sp>
      <p:sp>
        <p:nvSpPr>
          <p:cNvPr id="34838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physical layer</a:t>
            </a:r>
            <a:endParaRPr lang="en-US"/>
          </a:p>
        </p:txBody>
      </p:sp>
      <p:sp>
        <p:nvSpPr>
          <p:cNvPr id="34839" name="Text Box 36"/>
          <p:cNvSpPr txBox="1">
            <a:spLocks noChangeArrowheads="1"/>
          </p:cNvSpPr>
          <p:nvPr/>
        </p:nvSpPr>
        <p:spPr bwMode="auto">
          <a:xfrm>
            <a:off x="319088" y="3259138"/>
            <a:ext cx="1252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400">
                <a:solidFill>
                  <a:srgbClr val="CC0000"/>
                </a:solidFill>
              </a:rPr>
              <a:t>network</a:t>
            </a:r>
          </a:p>
          <a:p>
            <a:pPr algn="r"/>
            <a:r>
              <a:rPr lang="en-US" sz="2400">
                <a:solidFill>
                  <a:srgbClr val="CC0000"/>
                </a:solidFill>
              </a:rPr>
              <a:t>layer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34840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42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382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E5F796D-CA6A-49D6-98E5-6CEBBA236D92}" type="slidenum">
              <a:rPr lang="en-US">
                <a:latin typeface="Tahoma" pitchFamily="34" charset="0"/>
              </a:rPr>
              <a:pPr/>
              <a:t>3</a:t>
            </a:fld>
            <a:endParaRPr lang="en-US"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Roadmap</a:t>
            </a:r>
            <a:endParaRPr lang="en-US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</a:t>
            </a:r>
            <a:r>
              <a:rPr lang="en-US" dirty="0" smtClean="0">
                <a:cs typeface="+mn-cs"/>
              </a:rPr>
              <a:t>of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network layer services: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b="1" dirty="0">
                <a:solidFill>
                  <a:srgbClr val="CC0000"/>
                </a:solidFill>
              </a:rPr>
              <a:t>forwarding</a:t>
            </a:r>
            <a:r>
              <a:rPr lang="en-US" dirty="0"/>
              <a:t> versus </a:t>
            </a:r>
            <a:r>
              <a:rPr lang="en-US" b="1" dirty="0">
                <a:solidFill>
                  <a:srgbClr val="CC0000"/>
                </a:solidFill>
              </a:rPr>
              <a:t>routing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network </a:t>
            </a:r>
            <a:r>
              <a:rPr lang="en-US" dirty="0"/>
              <a:t>layer </a:t>
            </a:r>
            <a:r>
              <a:rPr lang="en-US" b="1" dirty="0">
                <a:solidFill>
                  <a:srgbClr val="CC0000"/>
                </a:solidFill>
              </a:rPr>
              <a:t>service models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how </a:t>
            </a:r>
            <a:r>
              <a:rPr lang="en-US" dirty="0"/>
              <a:t>a </a:t>
            </a:r>
            <a:r>
              <a:rPr lang="en-US" b="1" dirty="0">
                <a:solidFill>
                  <a:srgbClr val="CC0000"/>
                </a:solidFill>
              </a:rPr>
              <a:t>router works</a:t>
            </a:r>
          </a:p>
          <a:p>
            <a:pPr marL="342900" lvl="1" indent="-342900">
              <a:buSzPct val="65000"/>
              <a:buFont typeface="Wingdings" charset="0"/>
              <a:buChar char="§"/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Internet Network layer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C00000"/>
                </a:solidFill>
              </a:rPr>
              <a:t>IP, Addressing </a:t>
            </a:r>
            <a:r>
              <a:rPr lang="en-US" dirty="0" smtClean="0"/>
              <a:t>&amp; related</a:t>
            </a:r>
            <a:endParaRPr lang="en-US" dirty="0" smtClean="0"/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routing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path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selection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charset="0"/>
              <a:buChar char="v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</a:rPr>
              <a:t>instantiation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</a:rPr>
              <a:t>, implementation in the Internet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2449" y="2977376"/>
            <a:ext cx="800284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sv-SE" dirty="0" err="1"/>
              <a:t>T</a:t>
            </a:r>
            <a:r>
              <a:rPr lang="sv-SE" dirty="0" err="1" smtClean="0"/>
              <a:t>oday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403155" y="4492673"/>
            <a:ext cx="659155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Next</a:t>
            </a:r>
            <a:endParaRPr lang="sv-S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57" y="402431"/>
            <a:ext cx="18716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100361" y="2453268"/>
            <a:ext cx="914400" cy="2676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777AC921-F730-40D6-8C4D-A71ABA37FFE1}" type="slidenum">
              <a:rPr lang="en-US">
                <a:latin typeface="Tahoma" pitchFamily="34" charset="0"/>
              </a:rPr>
              <a:pPr/>
              <a:t>30</a:t>
            </a:fld>
            <a:endParaRPr lang="en-US"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58332" y="4424363"/>
            <a:ext cx="3932238" cy="18653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5844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  <a:noFill/>
        </p:grpSpPr>
        <p:sp>
          <p:nvSpPr>
            <p:cNvPr id="35873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5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ver</a:t>
              </a:r>
              <a:endParaRPr lang="en-US" sz="2400"/>
            </a:p>
          </p:txBody>
        </p:sp>
        <p:sp>
          <p:nvSpPr>
            <p:cNvPr id="35876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length</a:t>
              </a:r>
            </a:p>
          </p:txBody>
        </p:sp>
        <p:sp>
          <p:nvSpPr>
            <p:cNvPr id="35877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9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32 bits</a:t>
              </a:r>
              <a:endParaRPr lang="en-US" sz="2400"/>
            </a:p>
          </p:txBody>
        </p:sp>
        <p:sp>
          <p:nvSpPr>
            <p:cNvPr id="35880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16-bit identifier</a:t>
              </a:r>
              <a:endParaRPr lang="en-US" sz="2000"/>
            </a:p>
          </p:txBody>
        </p:sp>
        <p:sp>
          <p:nvSpPr>
            <p:cNvPr id="35884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6" name="Text Box 17"/>
            <p:cNvSpPr txBox="1">
              <a:spLocks noChangeArrowheads="1"/>
            </p:cNvSpPr>
            <p:nvPr/>
          </p:nvSpPr>
          <p:spPr bwMode="auto">
            <a:xfrm>
              <a:off x="3460" y="1589"/>
              <a:ext cx="811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header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 checksum</a:t>
              </a:r>
            </a:p>
          </p:txBody>
        </p:sp>
        <p:sp>
          <p:nvSpPr>
            <p:cNvPr id="35887" name="Text Box 18"/>
            <p:cNvSpPr txBox="1">
              <a:spLocks noChangeArrowheads="1"/>
            </p:cNvSpPr>
            <p:nvPr/>
          </p:nvSpPr>
          <p:spPr bwMode="auto">
            <a:xfrm>
              <a:off x="2006" y="1571"/>
              <a:ext cx="553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time to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live</a:t>
              </a:r>
            </a:p>
          </p:txBody>
        </p:sp>
        <p:sp>
          <p:nvSpPr>
            <p:cNvPr id="35888" name="Text Box 19"/>
            <p:cNvSpPr txBox="1">
              <a:spLocks noChangeArrowheads="1"/>
            </p:cNvSpPr>
            <p:nvPr/>
          </p:nvSpPr>
          <p:spPr bwMode="auto">
            <a:xfrm>
              <a:off x="2363" y="1924"/>
              <a:ext cx="1681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dirty="0">
                  <a:solidFill>
                    <a:srgbClr val="CC0000"/>
                  </a:solidFill>
                </a:rPr>
                <a:t>32 bit source IP address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  <p:sp>
          <p:nvSpPr>
            <p:cNvPr id="35889" name="Text Box 31"/>
            <p:cNvSpPr txBox="1">
              <a:spLocks noChangeArrowheads="1"/>
            </p:cNvSpPr>
            <p:nvPr/>
          </p:nvSpPr>
          <p:spPr bwMode="auto">
            <a:xfrm>
              <a:off x="2220" y="947"/>
              <a:ext cx="480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head</a:t>
              </a:r>
              <a:r>
                <a:rPr lang="en-US" dirty="0" smtClean="0"/>
                <a:t>.</a:t>
              </a:r>
              <a:br>
                <a:rPr lang="en-US" dirty="0" smtClean="0"/>
              </a:br>
              <a:r>
                <a:rPr lang="en-US" dirty="0" err="1" smtClean="0"/>
                <a:t>len</a:t>
              </a:r>
              <a:endParaRPr lang="en-US" sz="2400" dirty="0"/>
            </a:p>
          </p:txBody>
        </p:sp>
        <p:sp>
          <p:nvSpPr>
            <p:cNvPr id="35890" name="Text Box 32"/>
            <p:cNvSpPr txBox="1">
              <a:spLocks noChangeArrowheads="1"/>
            </p:cNvSpPr>
            <p:nvPr/>
          </p:nvSpPr>
          <p:spPr bwMode="auto">
            <a:xfrm>
              <a:off x="2644" y="941"/>
              <a:ext cx="577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type of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service</a:t>
              </a:r>
              <a:endParaRPr lang="en-US" sz="2400" dirty="0"/>
            </a:p>
          </p:txBody>
        </p:sp>
        <p:sp>
          <p:nvSpPr>
            <p:cNvPr id="35891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2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3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flgs</a:t>
              </a:r>
              <a:endParaRPr lang="en-US" sz="2000"/>
            </a:p>
          </p:txBody>
        </p:sp>
        <p:sp>
          <p:nvSpPr>
            <p:cNvPr id="35895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Text Box 40"/>
            <p:cNvSpPr txBox="1">
              <a:spLocks noChangeArrowheads="1"/>
            </p:cNvSpPr>
            <p:nvPr/>
          </p:nvSpPr>
          <p:spPr bwMode="auto">
            <a:xfrm>
              <a:off x="3531" y="1270"/>
              <a:ext cx="900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fragment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 offset</a:t>
              </a:r>
              <a:endParaRPr lang="en-US" sz="2000" dirty="0"/>
            </a:p>
          </p:txBody>
        </p:sp>
        <p:sp>
          <p:nvSpPr>
            <p:cNvPr id="35897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8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9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0" name="Text Box 46"/>
            <p:cNvSpPr txBox="1">
              <a:spLocks noChangeArrowheads="1"/>
            </p:cNvSpPr>
            <p:nvPr/>
          </p:nvSpPr>
          <p:spPr bwMode="auto">
            <a:xfrm>
              <a:off x="2666" y="1565"/>
              <a:ext cx="488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upper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 layer</a:t>
              </a:r>
            </a:p>
          </p:txBody>
        </p:sp>
        <p:sp>
          <p:nvSpPr>
            <p:cNvPr id="35901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Text Box 49"/>
            <p:cNvSpPr txBox="1">
              <a:spLocks noChangeArrowheads="1"/>
            </p:cNvSpPr>
            <p:nvPr/>
          </p:nvSpPr>
          <p:spPr bwMode="auto">
            <a:xfrm>
              <a:off x="2254" y="2235"/>
              <a:ext cx="1947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dirty="0">
                  <a:solidFill>
                    <a:srgbClr val="CC0000"/>
                  </a:solidFill>
                </a:rPr>
                <a:t>32 bit destination IP address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  <p:sp>
          <p:nvSpPr>
            <p:cNvPr id="35903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4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options (if any)</a:t>
              </a:r>
              <a:endParaRPr lang="en-US" sz="2400"/>
            </a:p>
          </p:txBody>
        </p:sp>
        <p:sp>
          <p:nvSpPr>
            <p:cNvPr id="35882" name="Text Box 13"/>
            <p:cNvSpPr txBox="1">
              <a:spLocks noChangeArrowheads="1"/>
            </p:cNvSpPr>
            <p:nvPr/>
          </p:nvSpPr>
          <p:spPr bwMode="auto">
            <a:xfrm>
              <a:off x="2606" y="2837"/>
              <a:ext cx="1351" cy="8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000" dirty="0"/>
                <a:t>data </a:t>
              </a:r>
            </a:p>
            <a:p>
              <a:pPr algn="ctr"/>
              <a:r>
                <a:rPr lang="en-US" sz="2000" dirty="0"/>
                <a:t>(variable length,</a:t>
              </a:r>
            </a:p>
            <a:p>
              <a:pPr algn="ctr"/>
              <a:r>
                <a:rPr lang="en-US" sz="2000" dirty="0"/>
                <a:t>typically a TCP </a:t>
              </a:r>
            </a:p>
            <a:p>
              <a:pPr algn="ctr"/>
              <a:r>
                <a:rPr lang="en-US" sz="2000" dirty="0"/>
                <a:t>or UDP segment)</a:t>
              </a:r>
              <a:endParaRPr lang="en-US" sz="2400" dirty="0"/>
            </a:p>
          </p:txBody>
        </p:sp>
      </p:grp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IPv4 </a:t>
            </a:r>
            <a:r>
              <a:rPr lang="en-US" sz="4000" dirty="0" smtClean="0">
                <a:ea typeface="ＭＳ Ｐゴシック" pitchFamily="34" charset="-128"/>
              </a:rPr>
              <a:t>datagram format</a:t>
            </a: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68350" y="858838"/>
            <a:ext cx="2501900" cy="792162"/>
            <a:chOff x="484" y="541"/>
            <a:chExt cx="1576" cy="499"/>
          </a:xfrm>
        </p:grpSpPr>
        <p:sp>
          <p:nvSpPr>
            <p:cNvPr id="35871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/>
                <a:t>IP protocol version</a:t>
              </a:r>
            </a:p>
            <a:p>
              <a:pPr algn="r"/>
              <a:r>
                <a:rPr lang="en-US"/>
                <a:t>number</a:t>
              </a:r>
              <a:endParaRPr lang="en-US" sz="1000"/>
            </a:p>
          </p:txBody>
        </p:sp>
        <p:sp>
          <p:nvSpPr>
            <p:cNvPr id="35872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258888" y="1406525"/>
            <a:ext cx="2416175" cy="641350"/>
            <a:chOff x="793" y="886"/>
            <a:chExt cx="1522" cy="404"/>
          </a:xfrm>
        </p:grpSpPr>
        <p:sp>
          <p:nvSpPr>
            <p:cNvPr id="35869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/>
                <a:t>header length</a:t>
              </a:r>
            </a:p>
            <a:p>
              <a:pPr algn="r"/>
              <a:r>
                <a:rPr lang="en-US"/>
                <a:t> (bytes)</a:t>
              </a:r>
              <a:endParaRPr lang="en-US" sz="1000"/>
            </a:p>
          </p:txBody>
        </p:sp>
        <p:sp>
          <p:nvSpPr>
            <p:cNvPr id="35870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727075" y="2732088"/>
            <a:ext cx="3624263" cy="1592262"/>
            <a:chOff x="458" y="1721"/>
            <a:chExt cx="2283" cy="1003"/>
          </a:xfrm>
        </p:grpSpPr>
        <p:sp>
          <p:nvSpPr>
            <p:cNvPr id="35867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/>
                <a:t>upper layer protocol</a:t>
              </a:r>
            </a:p>
            <a:p>
              <a:pPr algn="r"/>
              <a:r>
                <a:rPr lang="en-US"/>
                <a:t>to deliver payload to</a:t>
              </a:r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35865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total datagram</a:t>
              </a:r>
            </a:p>
            <a:p>
              <a:r>
                <a:rPr lang="en-US"/>
                <a:t>length (bytes)</a:t>
              </a:r>
            </a:p>
          </p:txBody>
        </p:sp>
        <p:sp>
          <p:nvSpPr>
            <p:cNvPr id="35866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600077" y="1760538"/>
            <a:ext cx="3722689" cy="568325"/>
            <a:chOff x="378" y="1109"/>
            <a:chExt cx="2345" cy="358"/>
          </a:xfrm>
        </p:grpSpPr>
        <p:sp>
          <p:nvSpPr>
            <p:cNvPr id="35863" name="Text Box 35"/>
            <p:cNvSpPr txBox="1">
              <a:spLocks noChangeArrowheads="1"/>
            </p:cNvSpPr>
            <p:nvPr/>
          </p:nvSpPr>
          <p:spPr bwMode="auto">
            <a:xfrm>
              <a:off x="378" y="1234"/>
              <a:ext cx="14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ja-JP" altLang="en-US" dirty="0"/>
                <a:t>“</a:t>
              </a:r>
              <a:r>
                <a:rPr lang="en-US" altLang="ja-JP" dirty="0"/>
                <a:t>type</a:t>
              </a:r>
              <a:r>
                <a:rPr lang="ja-JP" altLang="en-US" dirty="0"/>
                <a:t>”</a:t>
              </a:r>
              <a:r>
                <a:rPr lang="en-US" altLang="ja-JP" dirty="0"/>
                <a:t> of </a:t>
              </a:r>
              <a:r>
                <a:rPr lang="en-US" altLang="ja-JP" dirty="0" smtClean="0"/>
                <a:t>data (</a:t>
              </a:r>
              <a:r>
                <a:rPr lang="en-US" altLang="ja-JP" dirty="0" err="1" smtClean="0"/>
                <a:t>prio</a:t>
              </a:r>
              <a:r>
                <a:rPr lang="en-US" altLang="ja-JP" dirty="0" smtClean="0"/>
                <a:t>) </a:t>
              </a:r>
              <a:endParaRPr lang="en-US" sz="1000" dirty="0"/>
            </a:p>
          </p:txBody>
        </p:sp>
        <p:sp>
          <p:nvSpPr>
            <p:cNvPr id="35864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51413" y="1787525"/>
            <a:ext cx="4102100" cy="915988"/>
            <a:chOff x="3119" y="1126"/>
            <a:chExt cx="2584" cy="577"/>
          </a:xfrm>
        </p:grpSpPr>
        <p:sp>
          <p:nvSpPr>
            <p:cNvPr id="35859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for</a:t>
              </a:r>
            </a:p>
            <a:p>
              <a:r>
                <a:rPr lang="en-US"/>
                <a:t>fragmentation/</a:t>
              </a:r>
            </a:p>
            <a:p>
              <a:r>
                <a:rPr lang="en-US"/>
                <a:t>reassembly</a:t>
              </a:r>
            </a:p>
          </p:txBody>
        </p:sp>
        <p:sp>
          <p:nvSpPr>
            <p:cNvPr id="35860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019175" y="2406650"/>
            <a:ext cx="2398713" cy="1190625"/>
            <a:chOff x="642" y="1516"/>
            <a:chExt cx="1511" cy="750"/>
          </a:xfrm>
        </p:grpSpPr>
        <p:sp>
          <p:nvSpPr>
            <p:cNvPr id="35857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/>
                <a:t>max number</a:t>
              </a:r>
            </a:p>
            <a:p>
              <a:pPr algn="r"/>
              <a:r>
                <a:rPr lang="en-US"/>
                <a:t>remaining hops</a:t>
              </a:r>
            </a:p>
            <a:p>
              <a:pPr algn="r"/>
              <a:r>
                <a:rPr lang="en-US"/>
                <a:t>(decremented at </a:t>
              </a:r>
            </a:p>
            <a:p>
              <a:pPr algn="r"/>
              <a:r>
                <a:rPr lang="en-US"/>
                <a:t>each router)</a:t>
              </a:r>
            </a:p>
          </p:txBody>
        </p:sp>
        <p:sp>
          <p:nvSpPr>
            <p:cNvPr id="35858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35855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e.g. timestamp,</a:t>
              </a:r>
            </a:p>
            <a:p>
              <a:r>
                <a:rPr lang="en-US" dirty="0"/>
                <a:t>record route</a:t>
              </a:r>
            </a:p>
            <a:p>
              <a:r>
                <a:rPr lang="en-US" dirty="0"/>
                <a:t>taken, </a:t>
              </a: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specify</a:t>
              </a:r>
            </a:p>
            <a:p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list of routers </a:t>
              </a:r>
            </a:p>
            <a:p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to visit.</a:t>
              </a:r>
            </a:p>
          </p:txBody>
        </p:sp>
        <p:sp>
          <p:nvSpPr>
            <p:cNvPr id="35856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244475" y="4595813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000" i="1">
                <a:solidFill>
                  <a:srgbClr val="CC0000"/>
                </a:solidFill>
              </a:rPr>
              <a:t>how much overhead?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/>
              <a:t>20 bytes of TCP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/>
              <a:t>20 bytes of IP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/>
              <a:t>= 40 bytes + app layer overhead</a:t>
            </a:r>
          </a:p>
        </p:txBody>
      </p:sp>
      <p:pic>
        <p:nvPicPr>
          <p:cNvPr id="65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74597"/>
            <a:ext cx="43910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072521851 w 10315"/>
              <a:gd name="T3" fmla="*/ 2147483647 h 10000"/>
              <a:gd name="T4" fmla="*/ 1883157857 w 10315"/>
              <a:gd name="T5" fmla="*/ 2147483647 h 10000"/>
              <a:gd name="T6" fmla="*/ 71770211 w 10315"/>
              <a:gd name="T7" fmla="*/ 493693091 h 10000"/>
              <a:gd name="T8" fmla="*/ 357747572 w 10315"/>
              <a:gd name="T9" fmla="*/ 2147483647 h 10000"/>
              <a:gd name="T10" fmla="*/ 343394912 w 10315"/>
              <a:gd name="T11" fmla="*/ 2147483647 h 10000"/>
              <a:gd name="T12" fmla="*/ 269969444 w 10315"/>
              <a:gd name="T13" fmla="*/ 2147483647 h 10000"/>
              <a:gd name="T14" fmla="*/ 240705501 w 10315"/>
              <a:gd name="T15" fmla="*/ 2147483647 h 10000"/>
              <a:gd name="T16" fmla="*/ 781747606 w 10315"/>
              <a:gd name="T17" fmla="*/ 2147483647 h 10000"/>
              <a:gd name="T18" fmla="*/ 1977011682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072526925 w 10315"/>
              <a:gd name="T3" fmla="*/ 2147483647 h 10000"/>
              <a:gd name="T4" fmla="*/ 1883162707 w 10315"/>
              <a:gd name="T5" fmla="*/ 2147483647 h 10000"/>
              <a:gd name="T6" fmla="*/ 71770378 w 10315"/>
              <a:gd name="T7" fmla="*/ 493693091 h 10000"/>
              <a:gd name="T8" fmla="*/ 357748652 w 10315"/>
              <a:gd name="T9" fmla="*/ 2147483647 h 10000"/>
              <a:gd name="T10" fmla="*/ 343395810 w 10315"/>
              <a:gd name="T11" fmla="*/ 2147483647 h 10000"/>
              <a:gd name="T12" fmla="*/ 269970091 w 10315"/>
              <a:gd name="T13" fmla="*/ 2147483647 h 10000"/>
              <a:gd name="T14" fmla="*/ 240706114 w 10315"/>
              <a:gd name="T15" fmla="*/ 2147483647 h 10000"/>
              <a:gd name="T16" fmla="*/ 781749842 w 10315"/>
              <a:gd name="T17" fmla="*/ 2147483647 h 10000"/>
              <a:gd name="T18" fmla="*/ 1977016643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99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BBB232E-FC55-448A-8C08-2D8F7D06C889}" type="slidenum">
              <a:rPr lang="en-US">
                <a:latin typeface="Tahoma" pitchFamily="34" charset="0"/>
              </a:rPr>
              <a:pPr/>
              <a:t>31</a:t>
            </a:fld>
            <a:endParaRPr lang="en-US">
              <a:latin typeface="Tahoma" pitchFamily="34" charset="0"/>
            </a:endParaRPr>
          </a:p>
        </p:txBody>
      </p:sp>
      <p:sp>
        <p:nvSpPr>
          <p:cNvPr id="399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IP addressing: introduction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4648200"/>
          </a:xfrm>
        </p:spPr>
        <p:txBody>
          <a:bodyPr>
            <a:normAutofit fontScale="92500"/>
          </a:bodyPr>
          <a:lstStyle/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IP address:</a:t>
            </a:r>
            <a:r>
              <a:rPr lang="en-US" sz="2400" dirty="0" smtClean="0">
                <a:ea typeface="ＭＳ Ｐゴシック" pitchFamily="34" charset="-128"/>
              </a:rPr>
              <a:t> 32-bit identifier for host, router </a:t>
            </a:r>
            <a:r>
              <a:rPr lang="en-US" sz="2400" i="1" dirty="0" smtClean="0">
                <a:ea typeface="ＭＳ Ｐゴシック" pitchFamily="34" charset="-128"/>
              </a:rPr>
              <a:t>interface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</a:p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interface:</a:t>
            </a:r>
            <a:r>
              <a:rPr lang="en-US" sz="2400" dirty="0" smtClean="0">
                <a:ea typeface="ＭＳ Ｐゴシック" pitchFamily="34" charset="-128"/>
              </a:rPr>
              <a:t> connection between host/router and physical link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router</a:t>
            </a:r>
            <a:r>
              <a:rPr lang="ja-JP" altLang="en-US" sz="2000" dirty="0" smtClean="0">
                <a:ea typeface="ＭＳ Ｐゴシック" pitchFamily="34" charset="-128"/>
              </a:rPr>
              <a:t>’</a:t>
            </a:r>
            <a:r>
              <a:rPr lang="en-US" altLang="ja-JP" sz="2000" dirty="0" smtClean="0">
                <a:ea typeface="ＭＳ Ｐゴシック" pitchFamily="34" charset="-128"/>
              </a:rPr>
              <a:t>s typically have multiple interfaces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host typically has one or two interfaces (e.g., wired Ethernet and wireless 802.11)</a:t>
            </a:r>
          </a:p>
          <a:p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IP addresses associated with each interface</a:t>
            </a:r>
          </a:p>
        </p:txBody>
      </p:sp>
      <p:sp>
        <p:nvSpPr>
          <p:cNvPr id="39945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223.1.1.1</a:t>
            </a:r>
            <a:endParaRPr lang="en-US" sz="1200">
              <a:latin typeface="Comic Sans MS" pitchFamily="66" charset="0"/>
            </a:endParaRPr>
          </a:p>
        </p:txBody>
      </p:sp>
      <p:grpSp>
        <p:nvGrpSpPr>
          <p:cNvPr id="39946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40007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008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223.1.1.2</a:t>
              </a:r>
              <a:endParaRPr lang="en-US" sz="1200">
                <a:latin typeface="Comic Sans MS" pitchFamily="66" charset="0"/>
              </a:endParaRPr>
            </a:p>
          </p:txBody>
        </p:sp>
      </p:grpSp>
      <p:sp>
        <p:nvSpPr>
          <p:cNvPr id="39947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223.1.1.3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48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223.1.1.4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49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223.1.2.9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51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223.1.2.2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54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223.1.2.1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55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223.1.3.2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59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223.1.3.1</a:t>
            </a:r>
            <a:endParaRPr lang="en-US" sz="1200">
              <a:latin typeface="Comic Sans MS" pitchFamily="66" charset="0"/>
            </a:endParaRPr>
          </a:p>
        </p:txBody>
      </p:sp>
      <p:grpSp>
        <p:nvGrpSpPr>
          <p:cNvPr id="39960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40005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006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223.1.3.27</a:t>
              </a:r>
              <a:endParaRPr lang="en-US" sz="1200">
                <a:latin typeface="Comic Sans MS" pitchFamily="66" charset="0"/>
              </a:endParaRPr>
            </a:p>
          </p:txBody>
        </p:sp>
      </p:grpSp>
      <p:sp>
        <p:nvSpPr>
          <p:cNvPr id="39961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223.1.1.1 = 11011111 00000001 00000001 00000001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9962" name="Freeform 61"/>
          <p:cNvSpPr>
            <a:spLocks/>
          </p:cNvSpPr>
          <p:nvPr/>
        </p:nvSpPr>
        <p:spPr bwMode="auto">
          <a:xfrm>
            <a:off x="5129598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Freeform 62"/>
          <p:cNvSpPr>
            <a:spLocks/>
          </p:cNvSpPr>
          <p:nvPr/>
        </p:nvSpPr>
        <p:spPr bwMode="auto">
          <a:xfrm>
            <a:off x="6066909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Freeform 63"/>
          <p:cNvSpPr>
            <a:spLocks/>
          </p:cNvSpPr>
          <p:nvPr/>
        </p:nvSpPr>
        <p:spPr bwMode="auto">
          <a:xfrm>
            <a:off x="7023871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Freeform 64"/>
          <p:cNvSpPr>
            <a:spLocks/>
          </p:cNvSpPr>
          <p:nvPr/>
        </p:nvSpPr>
        <p:spPr bwMode="auto">
          <a:xfrm>
            <a:off x="7956119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9967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9968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9969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</a:t>
            </a:r>
            <a:endParaRPr lang="en-US">
              <a:latin typeface="Comic Sans MS" pitchFamily="66" charset="0"/>
            </a:endParaRPr>
          </a:p>
        </p:txBody>
      </p:sp>
      <p:grpSp>
        <p:nvGrpSpPr>
          <p:cNvPr id="39970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40003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4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1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40001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2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2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39999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0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3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39997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8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4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39995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6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5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39993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4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6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3999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7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3998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98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98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9986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9989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0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87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78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79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0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2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3F136BE6-0F97-4D18-8CE2-6CA2AD41EF78}" type="slidenum">
              <a:rPr lang="en-US">
                <a:latin typeface="Tahoma" pitchFamily="34" charset="0"/>
              </a:rPr>
              <a:pPr/>
              <a:t>32</a:t>
            </a:fld>
            <a:endParaRPr lang="en-US">
              <a:latin typeface="Tahoma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>
            <a:normAutofit lnSpcReduction="10000"/>
          </a:bodyPr>
          <a:lstStyle/>
          <a:p>
            <a:pPr marL="234950" indent="-234950"/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IP address: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subnet part - high order </a:t>
            </a:r>
            <a:r>
              <a:rPr lang="en-US" dirty="0" smtClean="0">
                <a:ea typeface="ＭＳ Ｐゴシック" pitchFamily="34" charset="-128"/>
              </a:rPr>
              <a:t>bits (variable number)</a:t>
            </a:r>
            <a:endParaRPr lang="en-US" dirty="0" smtClean="0">
              <a:ea typeface="ＭＳ Ｐゴシック" pitchFamily="34" charset="-128"/>
            </a:endParaRP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host part - low order bits </a:t>
            </a:r>
          </a:p>
          <a:p>
            <a:pPr marL="234950" indent="-234950"/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what</a:t>
            </a:r>
            <a:r>
              <a:rPr lang="ja-JP" alt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i="1" dirty="0" smtClean="0">
                <a:solidFill>
                  <a:srgbClr val="000099"/>
                </a:solidFill>
                <a:ea typeface="ＭＳ Ｐゴシック" pitchFamily="34" charset="-128"/>
              </a:rPr>
              <a:t>s a subnet ?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device interfaces with same subnet part of IP address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can physically reach each other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without intervening router</a:t>
            </a:r>
          </a:p>
        </p:txBody>
      </p:sp>
      <p:sp>
        <p:nvSpPr>
          <p:cNvPr id="41990" name="Text Box 56"/>
          <p:cNvSpPr txBox="1">
            <a:spLocks noChangeArrowheads="1"/>
          </p:cNvSpPr>
          <p:nvPr/>
        </p:nvSpPr>
        <p:spPr bwMode="auto">
          <a:xfrm>
            <a:off x="4737100" y="5199063"/>
            <a:ext cx="372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/>
              <a:t>network consisting of 3 subnets</a:t>
            </a:r>
          </a:p>
        </p:txBody>
      </p:sp>
      <p:pic>
        <p:nvPicPr>
          <p:cNvPr id="41991" name="Picture 59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139"/>
          <p:cNvSpPr>
            <a:spLocks noChangeArrowheads="1"/>
          </p:cNvSpPr>
          <p:nvPr/>
        </p:nvSpPr>
        <p:spPr bwMode="auto">
          <a:xfrm>
            <a:off x="4965700" y="3354388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Freeform 140"/>
          <p:cNvSpPr>
            <a:spLocks/>
          </p:cNvSpPr>
          <p:nvPr/>
        </p:nvSpPr>
        <p:spPr bwMode="auto">
          <a:xfrm>
            <a:off x="4378325" y="129381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Freeform 141"/>
          <p:cNvSpPr>
            <a:spLocks/>
          </p:cNvSpPr>
          <p:nvPr/>
        </p:nvSpPr>
        <p:spPr bwMode="auto">
          <a:xfrm>
            <a:off x="6905625" y="16033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Freeform 142"/>
          <p:cNvSpPr>
            <a:spLocks/>
          </p:cNvSpPr>
          <p:nvPr/>
        </p:nvSpPr>
        <p:spPr bwMode="auto">
          <a:xfrm>
            <a:off x="5578475" y="3036888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43"/>
          <p:cNvSpPr>
            <a:spLocks noChangeShapeType="1"/>
          </p:cNvSpPr>
          <p:nvPr/>
        </p:nvSpPr>
        <p:spPr bwMode="auto">
          <a:xfrm>
            <a:off x="5041214" y="18161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45"/>
          <p:cNvSpPr>
            <a:spLocks noChangeShapeType="1"/>
          </p:cNvSpPr>
          <p:nvPr/>
        </p:nvSpPr>
        <p:spPr bwMode="auto">
          <a:xfrm flipV="1">
            <a:off x="5016500" y="24606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46"/>
          <p:cNvSpPr>
            <a:spLocks noChangeShapeType="1"/>
          </p:cNvSpPr>
          <p:nvPr/>
        </p:nvSpPr>
        <p:spPr bwMode="auto">
          <a:xfrm>
            <a:off x="4984835" y="30876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Text Box 148"/>
          <p:cNvSpPr txBox="1">
            <a:spLocks noChangeArrowheads="1"/>
          </p:cNvSpPr>
          <p:nvPr/>
        </p:nvSpPr>
        <p:spPr bwMode="auto">
          <a:xfrm>
            <a:off x="4975225" y="1490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01" name="Text Box 149"/>
          <p:cNvSpPr txBox="1">
            <a:spLocks noChangeArrowheads="1"/>
          </p:cNvSpPr>
          <p:nvPr/>
        </p:nvSpPr>
        <p:spPr bwMode="auto">
          <a:xfrm>
            <a:off x="4926829" y="2770267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/>
              <a:t>223.1.1.3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2002" name="Text Box 150"/>
          <p:cNvSpPr txBox="1">
            <a:spLocks noChangeArrowheads="1"/>
          </p:cNvSpPr>
          <p:nvPr/>
        </p:nvSpPr>
        <p:spPr bwMode="auto">
          <a:xfrm>
            <a:off x="5607050" y="23558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223.1.1.4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03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Text Box 152"/>
          <p:cNvSpPr txBox="1">
            <a:spLocks noChangeArrowheads="1"/>
          </p:cNvSpPr>
          <p:nvPr/>
        </p:nvSpPr>
        <p:spPr bwMode="auto">
          <a:xfrm>
            <a:off x="6727825" y="23574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223.1.2.9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05" name="Line 154"/>
          <p:cNvSpPr>
            <a:spLocks noChangeShapeType="1"/>
          </p:cNvSpPr>
          <p:nvPr/>
        </p:nvSpPr>
        <p:spPr bwMode="auto">
          <a:xfrm>
            <a:off x="7878763" y="193683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155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158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159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Text Box 160"/>
          <p:cNvSpPr txBox="1">
            <a:spLocks noChangeArrowheads="1"/>
          </p:cNvSpPr>
          <p:nvPr/>
        </p:nvSpPr>
        <p:spPr bwMode="auto">
          <a:xfrm>
            <a:off x="7151688" y="41624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11" name="Text Box 161"/>
          <p:cNvSpPr txBox="1">
            <a:spLocks noChangeArrowheads="1"/>
          </p:cNvSpPr>
          <p:nvPr/>
        </p:nvSpPr>
        <p:spPr bwMode="auto">
          <a:xfrm>
            <a:off x="4981575" y="42576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223.1.3.1</a:t>
            </a:r>
            <a:endParaRPr lang="en-US">
              <a:latin typeface="Comic Sans MS" pitchFamily="66" charset="0"/>
            </a:endParaRPr>
          </a:p>
        </p:txBody>
      </p:sp>
      <p:grpSp>
        <p:nvGrpSpPr>
          <p:cNvPr id="42012" name="Group 162"/>
          <p:cNvGrpSpPr>
            <a:grpSpLocks/>
          </p:cNvGrpSpPr>
          <p:nvPr/>
        </p:nvGrpSpPr>
        <p:grpSpPr bwMode="auto">
          <a:xfrm>
            <a:off x="4373563" y="1517650"/>
            <a:ext cx="641350" cy="558800"/>
            <a:chOff x="-44" y="1473"/>
            <a:chExt cx="981" cy="1105"/>
          </a:xfrm>
        </p:grpSpPr>
        <p:pic>
          <p:nvPicPr>
            <p:cNvPr id="4205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5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3" name="Group 165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42049" name="Picture 16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50" name="Freeform 1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4" name="Group 168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42047" name="Picture 16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8" name="Freeform 17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5" name="Group 171"/>
          <p:cNvGrpSpPr>
            <a:grpSpLocks/>
          </p:cNvGrpSpPr>
          <p:nvPr/>
        </p:nvGrpSpPr>
        <p:grpSpPr bwMode="auto">
          <a:xfrm flipH="1">
            <a:off x="8105775" y="1685925"/>
            <a:ext cx="641350" cy="558800"/>
            <a:chOff x="-44" y="1473"/>
            <a:chExt cx="981" cy="1105"/>
          </a:xfrm>
        </p:grpSpPr>
        <p:pic>
          <p:nvPicPr>
            <p:cNvPr id="42045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6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6" name="Group 174"/>
          <p:cNvGrpSpPr>
            <a:grpSpLocks/>
          </p:cNvGrpSpPr>
          <p:nvPr/>
        </p:nvGrpSpPr>
        <p:grpSpPr bwMode="auto">
          <a:xfrm flipH="1">
            <a:off x="8180388" y="2965450"/>
            <a:ext cx="641350" cy="558800"/>
            <a:chOff x="-44" y="1473"/>
            <a:chExt cx="981" cy="1105"/>
          </a:xfrm>
        </p:grpSpPr>
        <p:pic>
          <p:nvPicPr>
            <p:cNvPr id="42043" name="Picture 17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4" name="Freeform 1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7" name="Group 177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42041" name="Picture 17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2" name="Freeform 1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8" name="Group 180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42039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0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9" name="Group 183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420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20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20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2034" name="Group 18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2037" name="Freeform 1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8" name="Freeform 1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35" name="Line 19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Line 19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20" name="Group 192"/>
          <p:cNvGrpSpPr>
            <a:grpSpLocks/>
          </p:cNvGrpSpPr>
          <p:nvPr/>
        </p:nvGrpSpPr>
        <p:grpSpPr bwMode="auto">
          <a:xfrm>
            <a:off x="6850063" y="3529013"/>
            <a:ext cx="1006475" cy="573087"/>
            <a:chOff x="4758" y="3508"/>
            <a:chExt cx="634" cy="361"/>
          </a:xfrm>
        </p:grpSpPr>
        <p:sp>
          <p:nvSpPr>
            <p:cNvPr id="42029" name="Text Box 193"/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subnet</a:t>
              </a:r>
            </a:p>
          </p:txBody>
        </p:sp>
        <p:sp>
          <p:nvSpPr>
            <p:cNvPr id="42030" name="Line 194"/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21" name="Rectangle 195"/>
          <p:cNvSpPr>
            <a:spLocks noChangeArrowheads="1"/>
          </p:cNvSpPr>
          <p:nvPr/>
        </p:nvSpPr>
        <p:spPr bwMode="auto">
          <a:xfrm>
            <a:off x="5114324" y="216376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Text Box 196"/>
          <p:cNvSpPr txBox="1">
            <a:spLocks noChangeArrowheads="1"/>
          </p:cNvSpPr>
          <p:nvPr/>
        </p:nvSpPr>
        <p:spPr bwMode="auto">
          <a:xfrm>
            <a:off x="4975225" y="21336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/>
              <a:t>223.1.1.2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2023" name="Rectangle 197"/>
          <p:cNvSpPr>
            <a:spLocks noChangeArrowheads="1"/>
          </p:cNvSpPr>
          <p:nvPr/>
        </p:nvSpPr>
        <p:spPr bwMode="auto">
          <a:xfrm>
            <a:off x="7835900" y="21494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Rectangle 198"/>
          <p:cNvSpPr>
            <a:spLocks noChangeArrowheads="1"/>
          </p:cNvSpPr>
          <p:nvPr/>
        </p:nvSpPr>
        <p:spPr bwMode="auto">
          <a:xfrm>
            <a:off x="7832725" y="29495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Rectangle 199"/>
          <p:cNvSpPr>
            <a:spLocks noChangeArrowheads="1"/>
          </p:cNvSpPr>
          <p:nvPr/>
        </p:nvSpPr>
        <p:spPr bwMode="auto">
          <a:xfrm>
            <a:off x="6480175" y="313531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Text Box 200"/>
          <p:cNvSpPr txBox="1">
            <a:spLocks noChangeArrowheads="1"/>
          </p:cNvSpPr>
          <p:nvPr/>
        </p:nvSpPr>
        <p:spPr bwMode="auto">
          <a:xfrm>
            <a:off x="6003925" y="3097213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223.1.3.27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27" name="Text Box 201"/>
          <p:cNvSpPr txBox="1">
            <a:spLocks noChangeArrowheads="1"/>
          </p:cNvSpPr>
          <p:nvPr/>
        </p:nvSpPr>
        <p:spPr bwMode="auto">
          <a:xfrm>
            <a:off x="7189788" y="2887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28" name="Text Box 202"/>
          <p:cNvSpPr txBox="1">
            <a:spLocks noChangeArrowheads="1"/>
          </p:cNvSpPr>
          <p:nvPr/>
        </p:nvSpPr>
        <p:spPr bwMode="auto">
          <a:xfrm>
            <a:off x="7586663" y="21288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223.1.2.1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7488592B-B852-4D12-BCD5-CDE9D269685F}" type="slidenum">
              <a:rPr lang="en-US">
                <a:latin typeface="Tahoma" pitchFamily="34" charset="0"/>
              </a:rPr>
              <a:pPr/>
              <a:t>33</a:t>
            </a:fld>
            <a:endParaRPr lang="en-US">
              <a:latin typeface="Tahoma" pitchFamily="34" charset="0"/>
            </a:endParaRP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40965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03331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recipe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to determine the subnets, detach each interface from its host or router, creating islands of isolated networks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each isolated network is called a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subnet</a:t>
            </a:r>
          </a:p>
        </p:txBody>
      </p:sp>
      <p:sp>
        <p:nvSpPr>
          <p:cNvPr id="43014" name="Text Box 61"/>
          <p:cNvSpPr txBox="1">
            <a:spLocks noChangeArrowheads="1"/>
          </p:cNvSpPr>
          <p:nvPr/>
        </p:nvSpPr>
        <p:spPr bwMode="auto">
          <a:xfrm>
            <a:off x="1627981" y="5659012"/>
            <a:ext cx="72667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</a:rPr>
              <a:t>subnet mask</a:t>
            </a:r>
            <a:r>
              <a:rPr lang="en-US" sz="2400" dirty="0"/>
              <a:t>: </a:t>
            </a:r>
            <a:r>
              <a:rPr lang="en-US" sz="2400" dirty="0" err="1" smtClean="0"/>
              <a:t>eg</a:t>
            </a:r>
            <a:r>
              <a:rPr lang="en-US" sz="2400" dirty="0" smtClean="0"/>
              <a:t> /24</a:t>
            </a:r>
            <a:endParaRPr lang="en-US" sz="2400" dirty="0"/>
          </a:p>
          <a:p>
            <a:r>
              <a:rPr lang="en-US" sz="2400" dirty="0" smtClean="0"/>
              <a:t>defines how to find the subnet part of the address …</a:t>
            </a:r>
            <a:endParaRPr lang="en-US" sz="2400" dirty="0"/>
          </a:p>
        </p:txBody>
      </p:sp>
      <p:sp>
        <p:nvSpPr>
          <p:cNvPr id="40967" name="Rectangle 18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pic>
        <p:nvPicPr>
          <p:cNvPr id="43016" name="Picture 18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7" name="Group 190"/>
          <p:cNvGrpSpPr>
            <a:grpSpLocks/>
          </p:cNvGrpSpPr>
          <p:nvPr/>
        </p:nvGrpSpPr>
        <p:grpSpPr bwMode="auto">
          <a:xfrm>
            <a:off x="4368800" y="908050"/>
            <a:ext cx="4452938" cy="4652963"/>
            <a:chOff x="2752" y="572"/>
            <a:chExt cx="2805" cy="2931"/>
          </a:xfrm>
        </p:grpSpPr>
        <p:sp>
          <p:nvSpPr>
            <p:cNvPr id="43021" name="Text Box 191"/>
            <p:cNvSpPr txBox="1">
              <a:spLocks noChangeArrowheads="1"/>
            </p:cNvSpPr>
            <p:nvPr/>
          </p:nvSpPr>
          <p:spPr bwMode="auto">
            <a:xfrm>
              <a:off x="2825" y="572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</a:rPr>
                <a:t>223.1.1.0/24</a:t>
              </a:r>
            </a:p>
          </p:txBody>
        </p:sp>
        <p:sp>
          <p:nvSpPr>
            <p:cNvPr id="43022" name="Text Box 192"/>
            <p:cNvSpPr txBox="1">
              <a:spLocks noChangeArrowheads="1"/>
            </p:cNvSpPr>
            <p:nvPr/>
          </p:nvSpPr>
          <p:spPr bwMode="auto">
            <a:xfrm>
              <a:off x="4419" y="725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</a:rPr>
                <a:t>223.1.2.0/24</a:t>
              </a:r>
            </a:p>
          </p:txBody>
        </p:sp>
        <p:sp>
          <p:nvSpPr>
            <p:cNvPr id="43023" name="Text Box 193"/>
            <p:cNvSpPr txBox="1">
              <a:spLocks noChangeArrowheads="1"/>
            </p:cNvSpPr>
            <p:nvPr/>
          </p:nvSpPr>
          <p:spPr bwMode="auto">
            <a:xfrm>
              <a:off x="3743" y="3253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</a:rPr>
                <a:t>223.1.3.0/24</a:t>
              </a:r>
            </a:p>
          </p:txBody>
        </p:sp>
        <p:sp>
          <p:nvSpPr>
            <p:cNvPr id="43024" name="Rectangle 194"/>
            <p:cNvSpPr>
              <a:spLocks noChangeArrowheads="1"/>
            </p:cNvSpPr>
            <p:nvPr/>
          </p:nvSpPr>
          <p:spPr bwMode="auto">
            <a:xfrm>
              <a:off x="3128" y="2113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Freeform 195"/>
            <p:cNvSpPr>
              <a:spLocks/>
            </p:cNvSpPr>
            <p:nvPr/>
          </p:nvSpPr>
          <p:spPr bwMode="auto">
            <a:xfrm>
              <a:off x="2758" y="815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Freeform 196"/>
            <p:cNvSpPr>
              <a:spLocks/>
            </p:cNvSpPr>
            <p:nvPr/>
          </p:nvSpPr>
          <p:spPr bwMode="auto">
            <a:xfrm>
              <a:off x="4350" y="101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Freeform 197"/>
            <p:cNvSpPr>
              <a:spLocks/>
            </p:cNvSpPr>
            <p:nvPr/>
          </p:nvSpPr>
          <p:spPr bwMode="auto">
            <a:xfrm>
              <a:off x="3514" y="1913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6"/>
                <a:gd name="T40" fmla="*/ 0 h 1247"/>
                <a:gd name="T41" fmla="*/ 1286 w 1286"/>
                <a:gd name="T42" fmla="*/ 1247 h 1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Line 198"/>
            <p:cNvSpPr>
              <a:spLocks noChangeShapeType="1"/>
            </p:cNvSpPr>
            <p:nvPr/>
          </p:nvSpPr>
          <p:spPr bwMode="auto">
            <a:xfrm>
              <a:off x="3160" y="1144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Line 200"/>
            <p:cNvSpPr>
              <a:spLocks noChangeShapeType="1"/>
            </p:cNvSpPr>
            <p:nvPr/>
          </p:nvSpPr>
          <p:spPr bwMode="auto">
            <a:xfrm flipV="1">
              <a:off x="3160" y="1550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Line 201"/>
            <p:cNvSpPr>
              <a:spLocks noChangeShapeType="1"/>
            </p:cNvSpPr>
            <p:nvPr/>
          </p:nvSpPr>
          <p:spPr bwMode="auto">
            <a:xfrm>
              <a:off x="3166" y="1945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Text Box 203"/>
            <p:cNvSpPr txBox="1">
              <a:spLocks noChangeArrowheads="1"/>
            </p:cNvSpPr>
            <p:nvPr/>
          </p:nvSpPr>
          <p:spPr bwMode="auto">
            <a:xfrm>
              <a:off x="3134" y="93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223.1.1.1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32" name="Text Box 204"/>
            <p:cNvSpPr txBox="1">
              <a:spLocks noChangeArrowheads="1"/>
            </p:cNvSpPr>
            <p:nvPr/>
          </p:nvSpPr>
          <p:spPr bwMode="auto">
            <a:xfrm>
              <a:off x="3062" y="1963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223.1.1.3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33" name="Text Box 205"/>
            <p:cNvSpPr txBox="1">
              <a:spLocks noChangeArrowheads="1"/>
            </p:cNvSpPr>
            <p:nvPr/>
          </p:nvSpPr>
          <p:spPr bwMode="auto">
            <a:xfrm>
              <a:off x="3532" y="148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223.1.1.4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34" name="Text Box 207"/>
            <p:cNvSpPr txBox="1">
              <a:spLocks noChangeArrowheads="1"/>
            </p:cNvSpPr>
            <p:nvPr/>
          </p:nvSpPr>
          <p:spPr bwMode="auto">
            <a:xfrm>
              <a:off x="4238" y="148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223.1.2.9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35" name="Line 209"/>
            <p:cNvSpPr>
              <a:spLocks noChangeShapeType="1"/>
            </p:cNvSpPr>
            <p:nvPr/>
          </p:nvSpPr>
          <p:spPr bwMode="auto">
            <a:xfrm>
              <a:off x="4963" y="1246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Line 210"/>
            <p:cNvSpPr>
              <a:spLocks noChangeShapeType="1"/>
            </p:cNvSpPr>
            <p:nvPr/>
          </p:nvSpPr>
          <p:spPr bwMode="auto">
            <a:xfrm>
              <a:off x="4963" y="2047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Line 213"/>
            <p:cNvSpPr>
              <a:spLocks noChangeShapeType="1"/>
            </p:cNvSpPr>
            <p:nvPr/>
          </p:nvSpPr>
          <p:spPr bwMode="auto">
            <a:xfrm flipH="1" flipV="1">
              <a:off x="3782" y="2696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Line 214"/>
            <p:cNvSpPr>
              <a:spLocks noChangeShapeType="1"/>
            </p:cNvSpPr>
            <p:nvPr/>
          </p:nvSpPr>
          <p:spPr bwMode="auto">
            <a:xfrm flipH="1" flipV="1">
              <a:off x="4523" y="2699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Text Box 215"/>
            <p:cNvSpPr txBox="1">
              <a:spLocks noChangeArrowheads="1"/>
            </p:cNvSpPr>
            <p:nvPr/>
          </p:nvSpPr>
          <p:spPr bwMode="auto">
            <a:xfrm>
              <a:off x="4505" y="262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223.1.3.2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40" name="Text Box 216"/>
            <p:cNvSpPr txBox="1">
              <a:spLocks noChangeArrowheads="1"/>
            </p:cNvSpPr>
            <p:nvPr/>
          </p:nvSpPr>
          <p:spPr bwMode="auto">
            <a:xfrm>
              <a:off x="3138" y="268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223.1.3.1</a:t>
              </a:r>
              <a:endParaRPr lang="en-US">
                <a:latin typeface="Comic Sans MS" pitchFamily="66" charset="0"/>
              </a:endParaRPr>
            </a:p>
          </p:txBody>
        </p:sp>
        <p:grpSp>
          <p:nvGrpSpPr>
            <p:cNvPr id="43041" name="Group 217"/>
            <p:cNvGrpSpPr>
              <a:grpSpLocks/>
            </p:cNvGrpSpPr>
            <p:nvPr/>
          </p:nvGrpSpPr>
          <p:grpSpPr bwMode="auto">
            <a:xfrm>
              <a:off x="2755" y="956"/>
              <a:ext cx="404" cy="352"/>
              <a:chOff x="-44" y="1473"/>
              <a:chExt cx="981" cy="1105"/>
            </a:xfrm>
          </p:grpSpPr>
          <p:pic>
            <p:nvPicPr>
              <p:cNvPr id="43080" name="Picture 21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81" name="Freeform 21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2" name="Group 220"/>
            <p:cNvGrpSpPr>
              <a:grpSpLocks/>
            </p:cNvGrpSpPr>
            <p:nvPr/>
          </p:nvGrpSpPr>
          <p:grpSpPr bwMode="auto">
            <a:xfrm>
              <a:off x="2752" y="1340"/>
              <a:ext cx="404" cy="352"/>
              <a:chOff x="-44" y="1473"/>
              <a:chExt cx="981" cy="1105"/>
            </a:xfrm>
          </p:grpSpPr>
          <p:pic>
            <p:nvPicPr>
              <p:cNvPr id="43078" name="Picture 22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9" name="Freeform 22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3" name="Group 223"/>
            <p:cNvGrpSpPr>
              <a:grpSpLocks/>
            </p:cNvGrpSpPr>
            <p:nvPr/>
          </p:nvGrpSpPr>
          <p:grpSpPr bwMode="auto">
            <a:xfrm>
              <a:off x="2770" y="1724"/>
              <a:ext cx="404" cy="352"/>
              <a:chOff x="-44" y="1473"/>
              <a:chExt cx="981" cy="1105"/>
            </a:xfrm>
          </p:grpSpPr>
          <p:pic>
            <p:nvPicPr>
              <p:cNvPr id="43076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7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4" name="Group 226"/>
            <p:cNvGrpSpPr>
              <a:grpSpLocks/>
            </p:cNvGrpSpPr>
            <p:nvPr/>
          </p:nvGrpSpPr>
          <p:grpSpPr bwMode="auto">
            <a:xfrm flipH="1">
              <a:off x="5106" y="1062"/>
              <a:ext cx="404" cy="352"/>
              <a:chOff x="-44" y="1473"/>
              <a:chExt cx="981" cy="1105"/>
            </a:xfrm>
          </p:grpSpPr>
          <p:pic>
            <p:nvPicPr>
              <p:cNvPr id="43074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5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5" name="Group 229"/>
            <p:cNvGrpSpPr>
              <a:grpSpLocks/>
            </p:cNvGrpSpPr>
            <p:nvPr/>
          </p:nvGrpSpPr>
          <p:grpSpPr bwMode="auto">
            <a:xfrm flipH="1">
              <a:off x="5153" y="1868"/>
              <a:ext cx="404" cy="352"/>
              <a:chOff x="-44" y="1473"/>
              <a:chExt cx="981" cy="1105"/>
            </a:xfrm>
          </p:grpSpPr>
          <p:pic>
            <p:nvPicPr>
              <p:cNvPr id="43072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3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6" name="Group 232"/>
            <p:cNvGrpSpPr>
              <a:grpSpLocks/>
            </p:cNvGrpSpPr>
            <p:nvPr/>
          </p:nvGrpSpPr>
          <p:grpSpPr bwMode="auto">
            <a:xfrm flipH="1">
              <a:off x="4392" y="2828"/>
              <a:ext cx="404" cy="352"/>
              <a:chOff x="-44" y="1473"/>
              <a:chExt cx="981" cy="1105"/>
            </a:xfrm>
          </p:grpSpPr>
          <p:pic>
            <p:nvPicPr>
              <p:cNvPr id="43070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1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7" name="Group 235"/>
            <p:cNvGrpSpPr>
              <a:grpSpLocks/>
            </p:cNvGrpSpPr>
            <p:nvPr/>
          </p:nvGrpSpPr>
          <p:grpSpPr bwMode="auto">
            <a:xfrm flipH="1">
              <a:off x="3659" y="2854"/>
              <a:ext cx="404" cy="352"/>
              <a:chOff x="-44" y="1473"/>
              <a:chExt cx="981" cy="1105"/>
            </a:xfrm>
          </p:grpSpPr>
          <p:pic>
            <p:nvPicPr>
              <p:cNvPr id="43068" name="Picture 2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69" name="Freeform 2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8" name="Group 238"/>
            <p:cNvGrpSpPr>
              <a:grpSpLocks/>
            </p:cNvGrpSpPr>
            <p:nvPr/>
          </p:nvGrpSpPr>
          <p:grpSpPr bwMode="auto">
            <a:xfrm>
              <a:off x="3929" y="1653"/>
              <a:ext cx="440" cy="224"/>
              <a:chOff x="4396" y="1245"/>
              <a:chExt cx="672" cy="248"/>
            </a:xfrm>
          </p:grpSpPr>
          <p:sp>
            <p:nvSpPr>
              <p:cNvPr id="4306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06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06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43063" name="Group 2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43066" name="Freeform 24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7" name="Freeform 24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64" name="Line 24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5" name="Line 24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49" name="Group 247"/>
            <p:cNvGrpSpPr>
              <a:grpSpLocks/>
            </p:cNvGrpSpPr>
            <p:nvPr/>
          </p:nvGrpSpPr>
          <p:grpSpPr bwMode="auto">
            <a:xfrm>
              <a:off x="4315" y="2223"/>
              <a:ext cx="634" cy="361"/>
              <a:chOff x="4758" y="3508"/>
              <a:chExt cx="634" cy="361"/>
            </a:xfrm>
          </p:grpSpPr>
          <p:sp>
            <p:nvSpPr>
              <p:cNvPr id="43058" name="Text Box 248"/>
              <p:cNvSpPr txBox="1">
                <a:spLocks noChangeArrowheads="1"/>
              </p:cNvSpPr>
              <p:nvPr/>
            </p:nvSpPr>
            <p:spPr bwMode="auto">
              <a:xfrm>
                <a:off x="4844" y="35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subnet</a:t>
                </a:r>
              </a:p>
            </p:txBody>
          </p:sp>
          <p:sp>
            <p:nvSpPr>
              <p:cNvPr id="43059" name="Line 249"/>
              <p:cNvSpPr>
                <a:spLocks noChangeShapeType="1"/>
              </p:cNvSpPr>
              <p:nvPr/>
            </p:nvSpPr>
            <p:spPr bwMode="auto">
              <a:xfrm flipH="1">
                <a:off x="4758" y="3677"/>
                <a:ext cx="108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50" name="Rectangle 250"/>
            <p:cNvSpPr>
              <a:spLocks noChangeArrowheads="1"/>
            </p:cNvSpPr>
            <p:nvPr/>
          </p:nvSpPr>
          <p:spPr bwMode="auto">
            <a:xfrm>
              <a:off x="3232" y="1363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Text Box 251"/>
            <p:cNvSpPr txBox="1">
              <a:spLocks noChangeArrowheads="1"/>
            </p:cNvSpPr>
            <p:nvPr/>
          </p:nvSpPr>
          <p:spPr bwMode="auto">
            <a:xfrm>
              <a:off x="3134" y="134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223.1.1.2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52" name="Rectangle 252"/>
            <p:cNvSpPr>
              <a:spLocks noChangeArrowheads="1"/>
            </p:cNvSpPr>
            <p:nvPr/>
          </p:nvSpPr>
          <p:spPr bwMode="auto">
            <a:xfrm>
              <a:off x="4936" y="1354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Rectangle 253"/>
            <p:cNvSpPr>
              <a:spLocks noChangeArrowheads="1"/>
            </p:cNvSpPr>
            <p:nvPr/>
          </p:nvSpPr>
          <p:spPr bwMode="auto">
            <a:xfrm>
              <a:off x="4934" y="1858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Rectangle 254"/>
            <p:cNvSpPr>
              <a:spLocks noChangeArrowheads="1"/>
            </p:cNvSpPr>
            <p:nvPr/>
          </p:nvSpPr>
          <p:spPr bwMode="auto">
            <a:xfrm>
              <a:off x="4082" y="1975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Text Box 255"/>
            <p:cNvSpPr txBox="1">
              <a:spLocks noChangeArrowheads="1"/>
            </p:cNvSpPr>
            <p:nvPr/>
          </p:nvSpPr>
          <p:spPr bwMode="auto">
            <a:xfrm>
              <a:off x="3782" y="1951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223.1.3.27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56" name="Text Box 256"/>
            <p:cNvSpPr txBox="1">
              <a:spLocks noChangeArrowheads="1"/>
            </p:cNvSpPr>
            <p:nvPr/>
          </p:nvSpPr>
          <p:spPr bwMode="auto">
            <a:xfrm>
              <a:off x="4529" y="181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223.1.2.2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57" name="Text Box 257"/>
            <p:cNvSpPr txBox="1">
              <a:spLocks noChangeArrowheads="1"/>
            </p:cNvSpPr>
            <p:nvPr/>
          </p:nvSpPr>
          <p:spPr bwMode="auto">
            <a:xfrm>
              <a:off x="4779" y="13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223.1.2.1</a:t>
              </a:r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43018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895947CF-E1A7-4BF1-A114-58C8F7FC7590}" type="slidenum">
              <a:rPr lang="en-US">
                <a:latin typeface="Tahoma" pitchFamily="34" charset="0"/>
              </a:rPr>
              <a:pPr/>
              <a:t>34</a:t>
            </a:fld>
            <a:endParaRPr lang="en-US">
              <a:latin typeface="Tahoma" pitchFamily="34" charset="0"/>
            </a:endParaRPr>
          </a:p>
        </p:txBody>
      </p:sp>
      <p:sp>
        <p:nvSpPr>
          <p:cNvPr id="44036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Freeform 5"/>
          <p:cNvSpPr>
            <a:spLocks/>
          </p:cNvSpPr>
          <p:nvPr/>
        </p:nvSpPr>
        <p:spPr bwMode="auto">
          <a:xfrm rot="5265760">
            <a:off x="5276851" y="506412"/>
            <a:ext cx="1612900" cy="216217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336675"/>
            <a:ext cx="36957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000099"/>
                </a:solidFill>
                <a:cs typeface="+mn-cs"/>
              </a:rPr>
              <a:t>how many?</a:t>
            </a:r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4"/>
          <p:cNvSpPr>
            <a:spLocks noChangeShapeType="1"/>
          </p:cNvSpPr>
          <p:nvPr/>
        </p:nvSpPr>
        <p:spPr bwMode="auto">
          <a:xfrm flipH="1">
            <a:off x="5856288" y="1790700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Text Box 17"/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223.1.1.3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47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223.1.1.4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48" name="Freeform 19"/>
          <p:cNvSpPr>
            <a:spLocks/>
          </p:cNvSpPr>
          <p:nvPr/>
        </p:nvSpPr>
        <p:spPr bwMode="auto">
          <a:xfrm>
            <a:off x="3622675" y="4437063"/>
            <a:ext cx="1539875" cy="1658937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34"/>
          <p:cNvSpPr>
            <a:spLocks noChangeShapeType="1"/>
          </p:cNvSpPr>
          <p:nvPr/>
        </p:nvSpPr>
        <p:spPr bwMode="auto">
          <a:xfrm>
            <a:off x="4378325" y="4667250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53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54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Text Box 43"/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223.1.2.6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56" name="Freeform 45"/>
          <p:cNvSpPr>
            <a:spLocks/>
          </p:cNvSpPr>
          <p:nvPr/>
        </p:nvSpPr>
        <p:spPr bwMode="auto">
          <a:xfrm>
            <a:off x="6640513" y="4416425"/>
            <a:ext cx="1539875" cy="1670050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60"/>
          <p:cNvSpPr>
            <a:spLocks noChangeShapeType="1"/>
          </p:cNvSpPr>
          <p:nvPr/>
        </p:nvSpPr>
        <p:spPr bwMode="auto">
          <a:xfrm>
            <a:off x="7407275" y="4686300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62"/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Line 63"/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Text Box 66"/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61" name="Text Box 67"/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62" name="Rectangle 68"/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Text Box 69"/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223.1.3.27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64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Text Box 86"/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223.1.1.2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44066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223.1.7.0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70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223.1.7.1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71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223.1.8.0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72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223.1.8.1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73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223.1.9.1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74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223.1.9.2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31" name="Rectangle 98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pic>
        <p:nvPicPr>
          <p:cNvPr id="44076" name="Picture 99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77" name="Group 100"/>
          <p:cNvGrpSpPr>
            <a:grpSpLocks/>
          </p:cNvGrpSpPr>
          <p:nvPr/>
        </p:nvGrpSpPr>
        <p:grpSpPr bwMode="auto">
          <a:xfrm>
            <a:off x="5545138" y="2379663"/>
            <a:ext cx="742950" cy="388937"/>
            <a:chOff x="4396" y="1245"/>
            <a:chExt cx="672" cy="248"/>
          </a:xfrm>
        </p:grpSpPr>
        <p:sp>
          <p:nvSpPr>
            <p:cNvPr id="4411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11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11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120" name="Group 10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4123" name="Freeform 10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4" name="Freeform 10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121" name="Line 10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2" name="Line 108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8" name="Group 109"/>
          <p:cNvGrpSpPr>
            <a:grpSpLocks/>
          </p:cNvGrpSpPr>
          <p:nvPr/>
        </p:nvGrpSpPr>
        <p:grpSpPr bwMode="auto">
          <a:xfrm>
            <a:off x="7080250" y="4271963"/>
            <a:ext cx="742950" cy="388937"/>
            <a:chOff x="4396" y="1245"/>
            <a:chExt cx="672" cy="248"/>
          </a:xfrm>
        </p:grpSpPr>
        <p:sp>
          <p:nvSpPr>
            <p:cNvPr id="4410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11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11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112" name="Group 11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4115" name="Freeform 11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6" name="Freeform 11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113" name="Line 11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Line 117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9" name="Group 118"/>
          <p:cNvGrpSpPr>
            <a:grpSpLocks/>
          </p:cNvGrpSpPr>
          <p:nvPr/>
        </p:nvGrpSpPr>
        <p:grpSpPr bwMode="auto">
          <a:xfrm>
            <a:off x="4087813" y="4279900"/>
            <a:ext cx="742950" cy="388938"/>
            <a:chOff x="4396" y="1245"/>
            <a:chExt cx="672" cy="248"/>
          </a:xfrm>
        </p:grpSpPr>
        <p:sp>
          <p:nvSpPr>
            <p:cNvPr id="4410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10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10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104" name="Group 12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4107" name="Freeform 12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8" name="Freeform 12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105" name="Line 12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6" name="Line 126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0" name="Group 127"/>
          <p:cNvGrpSpPr>
            <a:grpSpLocks/>
          </p:cNvGrpSpPr>
          <p:nvPr/>
        </p:nvGrpSpPr>
        <p:grpSpPr bwMode="auto">
          <a:xfrm>
            <a:off x="6315075" y="881063"/>
            <a:ext cx="641350" cy="558800"/>
            <a:chOff x="-44" y="1473"/>
            <a:chExt cx="981" cy="1105"/>
          </a:xfrm>
        </p:grpSpPr>
        <p:pic>
          <p:nvPicPr>
            <p:cNvPr id="44099" name="Picture 1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00" name="Freeform 1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81" name="Group 130"/>
          <p:cNvGrpSpPr>
            <a:grpSpLocks/>
          </p:cNvGrpSpPr>
          <p:nvPr/>
        </p:nvGrpSpPr>
        <p:grpSpPr bwMode="auto">
          <a:xfrm>
            <a:off x="4918075" y="898525"/>
            <a:ext cx="641350" cy="558800"/>
            <a:chOff x="-44" y="1473"/>
            <a:chExt cx="981" cy="1105"/>
          </a:xfrm>
        </p:grpSpPr>
        <p:pic>
          <p:nvPicPr>
            <p:cNvPr id="44097" name="Picture 1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98" name="Freeform 1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82" name="Group 133"/>
          <p:cNvGrpSpPr>
            <a:grpSpLocks/>
          </p:cNvGrpSpPr>
          <p:nvPr/>
        </p:nvGrpSpPr>
        <p:grpSpPr bwMode="auto">
          <a:xfrm>
            <a:off x="5749925" y="849313"/>
            <a:ext cx="641350" cy="558800"/>
            <a:chOff x="-44" y="1473"/>
            <a:chExt cx="981" cy="1105"/>
          </a:xfrm>
        </p:grpSpPr>
        <p:pic>
          <p:nvPicPr>
            <p:cNvPr id="44095" name="Picture 13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96" name="Freeform 13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83" name="Group 136"/>
          <p:cNvGrpSpPr>
            <a:grpSpLocks/>
          </p:cNvGrpSpPr>
          <p:nvPr/>
        </p:nvGrpSpPr>
        <p:grpSpPr bwMode="auto">
          <a:xfrm>
            <a:off x="7473950" y="5551488"/>
            <a:ext cx="641350" cy="558800"/>
            <a:chOff x="-44" y="1473"/>
            <a:chExt cx="981" cy="1105"/>
          </a:xfrm>
        </p:grpSpPr>
        <p:pic>
          <p:nvPicPr>
            <p:cNvPr id="44093" name="Picture 13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94" name="Freeform 13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84" name="Group 139"/>
          <p:cNvGrpSpPr>
            <a:grpSpLocks/>
          </p:cNvGrpSpPr>
          <p:nvPr/>
        </p:nvGrpSpPr>
        <p:grpSpPr bwMode="auto">
          <a:xfrm>
            <a:off x="6523038" y="5514975"/>
            <a:ext cx="641350" cy="558800"/>
            <a:chOff x="-44" y="1473"/>
            <a:chExt cx="981" cy="1105"/>
          </a:xfrm>
        </p:grpSpPr>
        <p:pic>
          <p:nvPicPr>
            <p:cNvPr id="44091" name="Picture 14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92" name="Freeform 14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85" name="Group 142"/>
          <p:cNvGrpSpPr>
            <a:grpSpLocks/>
          </p:cNvGrpSpPr>
          <p:nvPr/>
        </p:nvGrpSpPr>
        <p:grpSpPr bwMode="auto">
          <a:xfrm>
            <a:off x="3497263" y="5522913"/>
            <a:ext cx="641350" cy="558800"/>
            <a:chOff x="-44" y="1473"/>
            <a:chExt cx="981" cy="1105"/>
          </a:xfrm>
        </p:grpSpPr>
        <p:pic>
          <p:nvPicPr>
            <p:cNvPr id="44089" name="Picture 14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90" name="Freeform 14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86" name="Group 145"/>
          <p:cNvGrpSpPr>
            <a:grpSpLocks/>
          </p:cNvGrpSpPr>
          <p:nvPr/>
        </p:nvGrpSpPr>
        <p:grpSpPr bwMode="auto">
          <a:xfrm>
            <a:off x="4419600" y="5564188"/>
            <a:ext cx="641350" cy="558800"/>
            <a:chOff x="-44" y="1473"/>
            <a:chExt cx="981" cy="1105"/>
          </a:xfrm>
        </p:grpSpPr>
        <p:pic>
          <p:nvPicPr>
            <p:cNvPr id="44087" name="Picture 14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88" name="Freeform 14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2343344C-7ADF-43E7-9969-199E7A1DCF32}" type="slidenum">
              <a:rPr lang="en-US">
                <a:latin typeface="Tahoma" pitchFamily="34" charset="0"/>
              </a:rPr>
              <a:pPr/>
              <a:t>35</a:t>
            </a:fld>
            <a:endParaRPr lang="en-US">
              <a:latin typeface="Tahoma" pitchFamily="34" charset="0"/>
            </a:endParaRPr>
          </a:p>
        </p:txBody>
      </p:sp>
      <p:pic>
        <p:nvPicPr>
          <p:cNvPr id="45060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731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>
                <a:cs typeface="+mn-cs"/>
              </a:rPr>
              <a:t> </a:t>
            </a:r>
            <a:r>
              <a:rPr lang="en-US" sz="320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>
                <a:cs typeface="+mn-cs"/>
              </a:rPr>
              <a:t>lassless </a:t>
            </a:r>
            <a:r>
              <a:rPr lang="en-US" sz="3200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>
                <a:cs typeface="+mn-cs"/>
              </a:rPr>
              <a:t>nter</a:t>
            </a:r>
            <a:r>
              <a:rPr lang="en-US" sz="3200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>
                <a:cs typeface="+mn-cs"/>
              </a:rPr>
              <a:t>omain </a:t>
            </a:r>
            <a:r>
              <a:rPr lang="en-US" sz="320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>
                <a:cs typeface="+mn-cs"/>
              </a:rPr>
              <a:t>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subnet portion of address of arbitrary length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address format: </a:t>
            </a:r>
            <a:r>
              <a:rPr lang="en-US" sz="2800">
                <a:solidFill>
                  <a:srgbClr val="CC0000"/>
                </a:solidFill>
              </a:rPr>
              <a:t>a.b.c.d/x</a:t>
            </a:r>
            <a:r>
              <a:rPr lang="en-US" sz="2800"/>
              <a:t>, where x is # bits in subnet portion of address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srgbClr val="000099"/>
                </a:solidFill>
              </a:rPr>
              <a:t>11001000  00010111  0001000</a:t>
            </a:r>
            <a:r>
              <a:rPr lang="en-US" sz="2400"/>
              <a:t>0  00000000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000099"/>
                </a:solidFill>
              </a:rPr>
              <a:t>subnet</a:t>
            </a:r>
          </a:p>
          <a:p>
            <a:pPr algn="ctr"/>
            <a:r>
              <a:rPr lang="en-US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host</a:t>
            </a:r>
          </a:p>
          <a:p>
            <a:pPr algn="ctr"/>
            <a:r>
              <a:rPr lang="en-US"/>
              <a:t>part</a:t>
            </a:r>
          </a:p>
        </p:txBody>
      </p:sp>
      <p:sp>
        <p:nvSpPr>
          <p:cNvPr id="45066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/>
              <a:t>200.23.16.0/23</a:t>
            </a:r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7488592B-B852-4D12-BCD5-CDE9D269685F}" type="slidenum">
              <a:rPr lang="en-US">
                <a:latin typeface="Tahoma" pitchFamily="34" charset="0"/>
              </a:rPr>
              <a:pPr/>
              <a:t>36</a:t>
            </a:fld>
            <a:endParaRPr lang="en-US">
              <a:latin typeface="Tahoma" pitchFamily="34" charset="0"/>
            </a:endParaRP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43014" name="Text Box 61"/>
          <p:cNvSpPr txBox="1">
            <a:spLocks noChangeArrowheads="1"/>
          </p:cNvSpPr>
          <p:nvPr/>
        </p:nvSpPr>
        <p:spPr bwMode="auto">
          <a:xfrm>
            <a:off x="167268" y="1198523"/>
            <a:ext cx="8601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 dirty="0" smtClean="0"/>
              <a:t>Example subnet</a:t>
            </a:r>
            <a:r>
              <a:rPr lang="en-US" sz="2400" dirty="0" smtClean="0"/>
              <a:t>: 192.168.5.0/</a:t>
            </a:r>
            <a:r>
              <a:rPr lang="en-US" sz="2400" dirty="0" smtClean="0">
                <a:solidFill>
                  <a:srgbClr val="00B050"/>
                </a:solidFill>
              </a:rPr>
              <a:t>24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0967" name="Rectangle 18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763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Subnets, masks, calculations </a:t>
            </a:r>
            <a:endParaRPr lang="en-US" dirty="0">
              <a:cs typeface="+mj-cs"/>
            </a:endParaRPr>
          </a:p>
        </p:txBody>
      </p:sp>
      <p:pic>
        <p:nvPicPr>
          <p:cNvPr id="43016" name="Picture 18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047885"/>
              </p:ext>
            </p:extLst>
          </p:nvPr>
        </p:nvGraphicFramePr>
        <p:xfrm>
          <a:off x="477644" y="2003107"/>
          <a:ext cx="7772400" cy="4053840"/>
        </p:xfrm>
        <a:graphic>
          <a:graphicData uri="http://schemas.openxmlformats.org/drawingml/2006/table">
            <a:tbl>
              <a:tblPr/>
              <a:tblGrid>
                <a:gridCol w="1741449"/>
                <a:gridCol w="4215161"/>
                <a:gridCol w="181579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sv-SE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effectLst/>
                        </a:rPr>
                        <a:t>Binary form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effectLst/>
                        </a:rPr>
                        <a:t>Dot-decimal notation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>
                          <a:effectLst/>
                        </a:rPr>
                        <a:t>IP address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11000000.10101000.00000101.10000010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>
                          <a:effectLst/>
                        </a:rPr>
                        <a:t>192.168.5.130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rgbClr val="C00000"/>
                          </a:solidFill>
                          <a:effectLst/>
                        </a:rPr>
                        <a:t>Subnet</a:t>
                      </a:r>
                      <a:r>
                        <a:rPr lang="sv-SE" dirty="0" smtClean="0">
                          <a:solidFill>
                            <a:srgbClr val="C00000"/>
                          </a:solidFill>
                          <a:effectLst/>
                        </a:rPr>
                        <a:t> mask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 smtClean="0">
                        <a:effectLst/>
                      </a:endParaRPr>
                    </a:p>
                    <a:p>
                      <a:r>
                        <a:rPr lang="sv-SE" sz="1800" dirty="0" smtClean="0">
                          <a:effectLst/>
                        </a:rPr>
                        <a:t>11111111.11111111.11111111.00000000</a:t>
                      </a:r>
                    </a:p>
                    <a:p>
                      <a:pPr algn="l"/>
                      <a:r>
                        <a:rPr lang="sv-SE" sz="1800" dirty="0" smtClean="0">
                          <a:solidFill>
                            <a:srgbClr val="00B050"/>
                          </a:solidFill>
                          <a:effectLst/>
                        </a:rPr>
                        <a:t>--------24 </a:t>
                      </a:r>
                      <a:r>
                        <a:rPr lang="sv-SE" sz="1800" dirty="0" err="1" smtClean="0">
                          <a:solidFill>
                            <a:srgbClr val="00B050"/>
                          </a:solidFill>
                          <a:effectLst/>
                        </a:rPr>
                        <a:t>first</a:t>
                      </a:r>
                      <a:r>
                        <a:rPr lang="sv-SE" sz="1800" dirty="0" smtClean="0">
                          <a:solidFill>
                            <a:srgbClr val="00B050"/>
                          </a:solidFill>
                          <a:effectLst/>
                        </a:rPr>
                        <a:t> bits set</a:t>
                      </a:r>
                      <a:r>
                        <a:rPr lang="sv-SE" sz="18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sv-SE" sz="1800" baseline="0" dirty="0" err="1" smtClean="0">
                          <a:solidFill>
                            <a:srgbClr val="00B050"/>
                          </a:solidFill>
                          <a:effectLst/>
                        </a:rPr>
                        <a:t>to</a:t>
                      </a:r>
                      <a:r>
                        <a:rPr lang="sv-SE" sz="18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1------</a:t>
                      </a:r>
                      <a:endParaRPr lang="sv-SE" sz="18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255.255.255.0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dirty="0" err="1">
                          <a:effectLst/>
                        </a:rPr>
                        <a:t>Network</a:t>
                      </a:r>
                      <a:r>
                        <a:rPr lang="sv-SE" dirty="0">
                          <a:effectLst/>
                        </a:rPr>
                        <a:t> </a:t>
                      </a:r>
                      <a:r>
                        <a:rPr lang="sv-SE" dirty="0" smtClean="0">
                          <a:effectLst/>
                        </a:rPr>
                        <a:t>prefix:</a:t>
                      </a:r>
                    </a:p>
                    <a:p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sv-SE" i="1" dirty="0" err="1" smtClean="0">
                          <a:solidFill>
                            <a:srgbClr val="C00000"/>
                          </a:solidFill>
                          <a:effectLst/>
                        </a:rPr>
                        <a:t>bitwise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 AND </a:t>
                      </a:r>
                      <a:r>
                        <a:rPr lang="sv-SE" i="1" dirty="0" err="1" smtClean="0">
                          <a:solidFill>
                            <a:srgbClr val="C00000"/>
                          </a:solidFill>
                          <a:effectLst/>
                        </a:rPr>
                        <a:t>of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sv-SE" i="1" dirty="0" err="1" smtClean="0">
                          <a:solidFill>
                            <a:srgbClr val="C00000"/>
                          </a:solidFill>
                          <a:effectLst/>
                        </a:rPr>
                        <a:t>address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,</a:t>
                      </a:r>
                      <a:r>
                        <a:rPr lang="sv-SE" i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mask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sv-SE" i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11000000.10101000.00000101.00000000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192.168.5.0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dirty="0" err="1">
                          <a:effectLst/>
                        </a:rPr>
                        <a:t>Host</a:t>
                      </a:r>
                      <a:r>
                        <a:rPr lang="sv-SE" dirty="0">
                          <a:effectLst/>
                        </a:rPr>
                        <a:t> </a:t>
                      </a:r>
                      <a:r>
                        <a:rPr lang="sv-SE" dirty="0" smtClean="0">
                          <a:effectLst/>
                        </a:rPr>
                        <a:t>part</a:t>
                      </a:r>
                    </a:p>
                    <a:p>
                      <a:r>
                        <a:rPr lang="sv-SE" sz="1400" dirty="0" smtClean="0">
                          <a:effectLst/>
                        </a:rPr>
                        <a:t>(</a:t>
                      </a:r>
                      <a:r>
                        <a:rPr lang="sv-SE" sz="1400" dirty="0" err="1" smtClean="0">
                          <a:effectLst/>
                        </a:rPr>
                        <a:t>similar</a:t>
                      </a:r>
                      <a:r>
                        <a:rPr lang="sv-SE" sz="1400" baseline="0" dirty="0" smtClean="0"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effectLst/>
                        </a:rPr>
                        <a:t>calculation</a:t>
                      </a:r>
                      <a:r>
                        <a:rPr lang="sv-SE" sz="1400" dirty="0" smtClean="0">
                          <a:effectLst/>
                        </a:rPr>
                        <a:t>, </a:t>
                      </a:r>
                      <a:r>
                        <a:rPr lang="sv-SE" sz="1400" dirty="0" smtClean="0"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effectLst/>
                        </a:rPr>
                        <a:t>with</a:t>
                      </a:r>
                      <a:r>
                        <a:rPr lang="sv-SE" sz="1400" dirty="0" smtClean="0"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effectLst/>
                        </a:rPr>
                        <a:t>eg</a:t>
                      </a:r>
                      <a:r>
                        <a:rPr lang="sv-SE" sz="1400" dirty="0" smtClean="0">
                          <a:effectLst/>
                        </a:rPr>
                        <a:t> a ”mask”  </a:t>
                      </a:r>
                      <a:r>
                        <a:rPr lang="sv-SE" sz="1400" dirty="0" err="1" smtClean="0">
                          <a:effectLst/>
                        </a:rPr>
                        <a:t>where</a:t>
                      </a:r>
                      <a:r>
                        <a:rPr lang="sv-SE" sz="1400" dirty="0" smtClean="0">
                          <a:effectLst/>
                        </a:rPr>
                        <a:t> the </a:t>
                      </a:r>
                      <a:r>
                        <a:rPr lang="sv-SE" sz="1400" dirty="0" smtClean="0">
                          <a:solidFill>
                            <a:srgbClr val="00B050"/>
                          </a:solidFill>
                          <a:effectLst/>
                        </a:rPr>
                        <a:t>32 – 24 </a:t>
                      </a:r>
                      <a:r>
                        <a:rPr lang="sv-SE" sz="1400" dirty="0" smtClean="0">
                          <a:effectLst/>
                        </a:rPr>
                        <a:t>last bits set </a:t>
                      </a:r>
                      <a:r>
                        <a:rPr lang="sv-SE" sz="1400" dirty="0" err="1" smtClean="0">
                          <a:effectLst/>
                        </a:rPr>
                        <a:t>to</a:t>
                      </a:r>
                      <a:r>
                        <a:rPr lang="sv-SE" sz="1400" dirty="0" smtClean="0">
                          <a:effectLst/>
                        </a:rPr>
                        <a:t> 1)</a:t>
                      </a:r>
                      <a:endParaRPr lang="sv-SE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>
                          <a:effectLst/>
                        </a:rPr>
                        <a:t>00000000.00000000.00000000.10000010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0.0.0.130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cxnSp>
        <p:nvCxnSpPr>
          <p:cNvPr id="11" name="Elbow Connector 10"/>
          <p:cNvCxnSpPr/>
          <p:nvPr/>
        </p:nvCxnSpPr>
        <p:spPr bwMode="auto">
          <a:xfrm flipV="1">
            <a:off x="2308302" y="3328987"/>
            <a:ext cx="2921620" cy="217101"/>
          </a:xfrm>
          <a:prstGeom prst="bentConnector3">
            <a:avLst>
              <a:gd name="adj1" fmla="val -763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/>
          <p:nvPr/>
        </p:nvCxnSpPr>
        <p:spPr bwMode="auto">
          <a:xfrm>
            <a:off x="5229922" y="3328987"/>
            <a:ext cx="992458" cy="217101"/>
          </a:xfrm>
          <a:prstGeom prst="bentConnector3">
            <a:avLst>
              <a:gd name="adj1" fmla="val 562"/>
            </a:avLst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10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2000" y="6578600"/>
            <a:ext cx="762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sv-SE" altLang="sv-SE" sz="1200" b="1">
                <a:solidFill>
                  <a:schemeClr val="bg1"/>
                </a:solidFill>
                <a:latin typeface="Arial" pitchFamily="34" charset="0"/>
              </a:rPr>
              <a:t> </a:t>
            </a:r>
            <a:fld id="{4113F297-6E08-4765-B254-3C717023C043}" type="slidenum">
              <a:rPr lang="sv-SE" altLang="sv-SE" sz="1200" b="1">
                <a:solidFill>
                  <a:srgbClr val="000066"/>
                </a:solidFill>
                <a:latin typeface="Arial" pitchFamily="34" charset="0"/>
              </a:rPr>
              <a:pPr algn="ctr">
                <a:spcBef>
                  <a:spcPct val="50000"/>
                </a:spcBef>
                <a:buFontTx/>
                <a:buNone/>
              </a:pPr>
              <a:t>37</a:t>
            </a:fld>
            <a:endParaRPr lang="sv-SE" altLang="sv-SE" sz="12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6858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chemeClr val="tx2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0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title"/>
          </p:nvPr>
        </p:nvSpPr>
        <p:spPr>
          <a:xfrm>
            <a:off x="501806" y="429323"/>
            <a:ext cx="76962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Classless </a:t>
            </a:r>
            <a:r>
              <a:rPr lang="sv-SE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Address</a:t>
            </a:r>
            <a:r>
              <a:rPr lang="sv-SE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sv-SE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0" y="1113264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sv-SE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ISP has an address block 122.211.0.0/16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customer needs max. 6 host addresses,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ISP </a:t>
            </a:r>
            <a:r>
              <a:rPr lang="sv-SE" sz="2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</a:t>
            </a:r>
            <a:r>
              <a:rPr lang="sv-SE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v-SE" sz="2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</a:t>
            </a:r>
            <a:r>
              <a:rPr lang="sv-SE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sv-SE" sz="2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allocate</a:t>
            </a:r>
            <a:r>
              <a:rPr lang="sv-SE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sv-SE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122.211.</a:t>
            </a:r>
            <a:r>
              <a:rPr lang="sv-SE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176.208</a:t>
            </a:r>
            <a:r>
              <a:rPr lang="sv-SE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sv-SE" sz="2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29</a:t>
            </a:r>
          </a:p>
          <a:p>
            <a:pPr marL="1600200" lvl="3" indent="-2286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v-SE" sz="2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bits </a:t>
            </a:r>
            <a:r>
              <a:rPr lang="sv-SE" sz="26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enough</a:t>
            </a:r>
            <a:r>
              <a:rPr lang="sv-SE" sz="2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</a:t>
            </a:r>
            <a:r>
              <a:rPr lang="sv-SE" sz="26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host</a:t>
            </a:r>
            <a:r>
              <a:rPr lang="sv-SE" sz="2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part</a:t>
            </a:r>
            <a:endParaRPr lang="sv-SE" sz="26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subnet mask 255.255.</a:t>
            </a:r>
            <a:r>
              <a:rPr lang="sv-SE" sz="2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255.248</a:t>
            </a:r>
            <a:endParaRPr kumimoji="1" lang="sv-SE" sz="4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97321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401320"/>
              </p:ext>
            </p:extLst>
          </p:nvPr>
        </p:nvGraphicFramePr>
        <p:xfrm>
          <a:off x="838200" y="3505200"/>
          <a:ext cx="6934200" cy="3003550"/>
        </p:xfrm>
        <a:graphic>
          <a:graphicData uri="http://schemas.openxmlformats.org/drawingml/2006/table">
            <a:tbl>
              <a:tblPr/>
              <a:tblGrid>
                <a:gridCol w="1600200"/>
                <a:gridCol w="2438400"/>
                <a:gridCol w="2895600"/>
              </a:tblGrid>
              <a:tr h="42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Dotted Decimal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Last 8 bits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Network</a:t>
                      </a:r>
                      <a:endParaRPr kumimoji="0" lang="sv-S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208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1st address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209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001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………….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…………………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…………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6th address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214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Broadcast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215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7" name="Rectangle 5"/>
          <p:cNvSpPr>
            <a:spLocks noChangeArrowheads="1"/>
          </p:cNvSpPr>
          <p:nvPr/>
        </p:nvSpPr>
        <p:spPr bwMode="auto">
          <a:xfrm>
            <a:off x="0" y="6638925"/>
            <a:ext cx="31242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sv-SE" sz="800" dirty="0">
                <a:solidFill>
                  <a:schemeClr val="bg2"/>
                </a:solidFill>
                <a:latin typeface="Arial" pitchFamily="34" charset="0"/>
              </a:rPr>
              <a:t>2013 Ali Salehson, Chalmers, CSE </a:t>
            </a:r>
            <a:r>
              <a:rPr lang="sv-SE" altLang="sv-SE" sz="800" dirty="0" err="1">
                <a:solidFill>
                  <a:schemeClr val="bg2"/>
                </a:solidFill>
                <a:latin typeface="Arial" pitchFamily="34" charset="0"/>
              </a:rPr>
              <a:t>Networks</a:t>
            </a:r>
            <a:r>
              <a:rPr lang="sv-SE" altLang="sv-SE" sz="800" dirty="0">
                <a:solidFill>
                  <a:schemeClr val="bg2"/>
                </a:solidFill>
                <a:latin typeface="Arial" pitchFamily="34" charset="0"/>
              </a:rPr>
              <a:t> and Systems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687122" y="4003288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87122" y="4534829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87122" y="5516136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75971" y="6084849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382000" y="6578600"/>
            <a:ext cx="762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sv-SE" altLang="sv-SE" sz="1200" b="1">
                <a:solidFill>
                  <a:schemeClr val="bg1"/>
                </a:solidFill>
                <a:latin typeface="Arial" pitchFamily="34" charset="0"/>
              </a:rPr>
              <a:t> </a:t>
            </a:r>
            <a:fld id="{EFA5FB72-D168-4686-ADA7-96E7B0280A1E}" type="slidenum">
              <a:rPr lang="sv-SE" altLang="sv-SE" sz="1200" b="1">
                <a:solidFill>
                  <a:srgbClr val="000066"/>
                </a:solidFill>
                <a:latin typeface="Arial" pitchFamily="34" charset="0"/>
              </a:rPr>
              <a:pPr algn="ctr">
                <a:spcBef>
                  <a:spcPct val="50000"/>
                </a:spcBef>
                <a:buFontTx/>
                <a:buNone/>
              </a:pPr>
              <a:t>38</a:t>
            </a:fld>
            <a:endParaRPr lang="sv-SE" altLang="sv-SE" sz="12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6858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chemeClr val="tx2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0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title"/>
          </p:nvPr>
        </p:nvSpPr>
        <p:spPr>
          <a:xfrm>
            <a:off x="780585" y="446049"/>
            <a:ext cx="76962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CIDR </a:t>
            </a:r>
            <a:r>
              <a:rPr lang="sv-SE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Address</a:t>
            </a:r>
            <a:r>
              <a:rPr lang="sv-SE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Mask</a:t>
            </a:r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89208" y="1447800"/>
            <a:ext cx="411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1800" u="sng" dirty="0">
                <a:solidFill>
                  <a:schemeClr val="tx2"/>
                </a:solidFill>
              </a:rPr>
              <a:t>CIDR Notation</a:t>
            </a:r>
            <a:r>
              <a:rPr lang="sv-SE" altLang="sv-SE" sz="1800" dirty="0">
                <a:solidFill>
                  <a:schemeClr val="tx2"/>
                </a:solidFill>
              </a:rPr>
              <a:t>	</a:t>
            </a:r>
            <a:r>
              <a:rPr lang="sv-SE" altLang="sv-SE" sz="1800" u="sng" dirty="0" err="1">
                <a:solidFill>
                  <a:schemeClr val="tx2"/>
                </a:solidFill>
              </a:rPr>
              <a:t>Dotted</a:t>
            </a:r>
            <a:r>
              <a:rPr lang="sv-SE" altLang="sv-SE" sz="1800" u="sng" dirty="0">
                <a:solidFill>
                  <a:schemeClr val="tx2"/>
                </a:solidFill>
              </a:rPr>
              <a:t> Decimal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 		              128.0.0.0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/2 		              192.0.0.0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/3 		              224.0.0.0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/4 		              240.0.0.0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/5 		              248.0.0.0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/6 		              252.0.0.0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/7 		              254.0.0.0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/8 		              255.0.0.0</a:t>
            </a: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/9 		              255.128.0.0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/10 	              255.192.0.0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/11 	              255.224.0.0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/12 	              255.240.0.0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/13 	              255.248.0.0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/14 	              255.252.0.0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/15 	              255.254.0.0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/16 	              255.255.0.0</a:t>
            </a: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 </a:t>
            </a:r>
            <a:endParaRPr kumimoji="1" lang="sv-SE" altLang="sv-SE" sz="2000" dirty="0">
              <a:latin typeface="Tahoma" pitchFamily="34" charset="0"/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4291359" y="1447800"/>
            <a:ext cx="419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1800" u="sng" dirty="0"/>
              <a:t>CIDR Notation</a:t>
            </a:r>
            <a:r>
              <a:rPr lang="sv-SE" altLang="sv-SE" sz="1800" dirty="0"/>
              <a:t>	</a:t>
            </a:r>
            <a:r>
              <a:rPr lang="sv-SE" altLang="sv-SE" sz="1800" u="sng" dirty="0" err="1"/>
              <a:t>Dotted</a:t>
            </a:r>
            <a:r>
              <a:rPr lang="sv-SE" altLang="sv-SE" sz="1800" u="sng" dirty="0"/>
              <a:t> Decimal</a:t>
            </a:r>
            <a:endParaRPr lang="sv-SE" altLang="sv-SE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/17 		255.255.128.0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/18 		255.255.192.0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/19 		255.255.224.0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/20 		255.255.240.0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/21 		255.255.248.0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/22 		255.255.252.0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/23 		255.255.254.0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/24 		255.255.255.0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/25 		255.255.255.128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/26		255.255.255.192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/27		255.255.255.224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/28		255.255.255.240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/29		255.255.255.248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/30		255.255.255.252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/31		255.255.255.254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/32		255.255.255.255</a:t>
            </a:r>
            <a:r>
              <a:rPr lang="sv-SE" altLang="sv-SE" sz="2000" dirty="0">
                <a:latin typeface="Arial" pitchFamily="34" charset="0"/>
              </a:rPr>
              <a:t> </a:t>
            </a:r>
          </a:p>
        </p:txBody>
      </p:sp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0" y="6638925"/>
            <a:ext cx="31242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sv-SE" sz="800">
                <a:solidFill>
                  <a:schemeClr val="bg2"/>
                </a:solidFill>
                <a:latin typeface="Arial" pitchFamily="34" charset="0"/>
              </a:rPr>
              <a:t>2013 Ali Salehson, Chalmers, CSE Networks and Systems</a:t>
            </a:r>
          </a:p>
        </p:txBody>
      </p:sp>
    </p:spTree>
    <p:extLst>
      <p:ext uri="{BB962C8B-B14F-4D97-AF65-F5344CB8AC3E}">
        <p14:creationId xmlns:p14="http://schemas.microsoft.com/office/powerpoint/2010/main" val="102807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025FB868-44DA-4A71-83F8-299A6D92B2F2}" type="slidenum">
              <a:rPr lang="en-US">
                <a:latin typeface="Tahoma" pitchFamily="34" charset="0"/>
              </a:rPr>
              <a:pPr/>
              <a:t>39</a:t>
            </a:fld>
            <a:endParaRPr lang="en-US">
              <a:latin typeface="Tahoma" pitchFamily="34" charset="0"/>
            </a:endParaRPr>
          </a:p>
        </p:txBody>
      </p:sp>
      <p:pic>
        <p:nvPicPr>
          <p:cNvPr id="46084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4775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IP addresses: how to get one?</a:t>
            </a:r>
            <a:endParaRPr lang="en-US" sz="4800" smtClean="0">
              <a:ea typeface="ＭＳ Ｐゴシック" pitchFamily="34" charset="-128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4"/>
            <a:ext cx="8034338" cy="486796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dirty="0" smtClean="0">
                <a:ea typeface="ＭＳ Ｐゴシック" pitchFamily="34" charset="-128"/>
              </a:rPr>
              <a:t> How does a </a:t>
            </a:r>
            <a:r>
              <a:rPr lang="en-US" i="1" dirty="0" smtClean="0">
                <a:ea typeface="ＭＳ Ｐゴシック" pitchFamily="34" charset="-128"/>
              </a:rPr>
              <a:t>host</a:t>
            </a:r>
            <a:r>
              <a:rPr lang="en-US" dirty="0" smtClean="0">
                <a:ea typeface="ＭＳ Ｐゴシック" pitchFamily="34" charset="-128"/>
              </a:rPr>
              <a:t> get IP address?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Hard-coded</a:t>
            </a:r>
            <a:r>
              <a:rPr lang="en-US" dirty="0" smtClean="0">
                <a:ea typeface="ＭＳ Ｐゴシック" pitchFamily="34" charset="-128"/>
              </a:rPr>
              <a:t> by system admin in a file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Windows: control-panel-&gt;network-&gt;configuration-&gt;</a:t>
            </a:r>
            <a:r>
              <a:rPr lang="en-US" dirty="0" err="1" smtClean="0">
                <a:ea typeface="ＭＳ Ｐゴシック" pitchFamily="34" charset="-128"/>
              </a:rPr>
              <a:t>tcp</a:t>
            </a:r>
            <a:r>
              <a:rPr lang="en-US" dirty="0" smtClean="0">
                <a:ea typeface="ＭＳ Ｐゴシック" pitchFamily="34" charset="-128"/>
              </a:rPr>
              <a:t>/</a:t>
            </a:r>
            <a:r>
              <a:rPr lang="en-US" dirty="0" err="1" smtClean="0">
                <a:ea typeface="ＭＳ Ｐゴシック" pitchFamily="34" charset="-128"/>
              </a:rPr>
              <a:t>ip</a:t>
            </a:r>
            <a:r>
              <a:rPr lang="en-US" dirty="0" smtClean="0">
                <a:ea typeface="ＭＳ Ｐゴシック" pitchFamily="34" charset="-128"/>
              </a:rPr>
              <a:t>-&gt;properties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UNIX: /</a:t>
            </a:r>
            <a:r>
              <a:rPr lang="en-US" dirty="0" err="1" smtClean="0">
                <a:ea typeface="ＭＳ Ｐゴシック" pitchFamily="34" charset="-128"/>
              </a:rPr>
              <a:t>etc</a:t>
            </a:r>
            <a:r>
              <a:rPr lang="en-US" dirty="0" smtClean="0">
                <a:ea typeface="ＭＳ Ｐゴシック" pitchFamily="34" charset="-128"/>
              </a:rPr>
              <a:t>/</a:t>
            </a:r>
            <a:r>
              <a:rPr lang="en-US" dirty="0" err="1" smtClean="0">
                <a:ea typeface="ＭＳ Ｐゴシック" pitchFamily="34" charset="-128"/>
              </a:rPr>
              <a:t>rc.config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DHCP: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D</a:t>
            </a:r>
            <a:r>
              <a:rPr lang="en-US" dirty="0" smtClean="0">
                <a:ea typeface="ＭＳ Ｐゴシック" pitchFamily="34" charset="-128"/>
              </a:rPr>
              <a:t>ynamic </a:t>
            </a: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H</a:t>
            </a:r>
            <a:r>
              <a:rPr lang="en-US" dirty="0" smtClean="0">
                <a:ea typeface="ＭＳ Ｐゴシック" pitchFamily="34" charset="-128"/>
              </a:rPr>
              <a:t>ost </a:t>
            </a: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C</a:t>
            </a:r>
            <a:r>
              <a:rPr lang="en-US" dirty="0" smtClean="0">
                <a:ea typeface="ＭＳ Ｐゴシック" pitchFamily="34" charset="-128"/>
              </a:rPr>
              <a:t>onfiguration </a:t>
            </a: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P</a:t>
            </a:r>
            <a:r>
              <a:rPr lang="en-US" dirty="0" smtClean="0">
                <a:ea typeface="ＭＳ Ｐゴシック" pitchFamily="34" charset="-128"/>
              </a:rPr>
              <a:t>rotocol: dynamically get address from as server</a:t>
            </a:r>
          </a:p>
          <a:p>
            <a:pPr lvl="1">
              <a:lnSpc>
                <a:spcPct val="120000"/>
              </a:lnSpc>
            </a:pP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plug-and-play</a:t>
            </a:r>
            <a:r>
              <a:rPr lang="ja-JP" altLang="en-US" sz="2800" dirty="0" smtClean="0">
                <a:ea typeface="ＭＳ Ｐゴシック" pitchFamily="34" charset="-128"/>
              </a:rPr>
              <a:t>”</a:t>
            </a:r>
            <a:endParaRPr lang="en-US" altLang="ja-JP" sz="2800" dirty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</a:pPr>
            <a:endParaRPr lang="sv-SE" altLang="ja-JP" sz="2800" dirty="0" smtClean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</a:pPr>
            <a:endParaRPr lang="sv-SE" altLang="ja-JP" sz="2800" dirty="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r>
              <a:rPr lang="sv-SE" altLang="ja-JP" sz="3200" dirty="0" smtClean="0">
                <a:ea typeface="ＭＳ Ｐゴシック" pitchFamily="34" charset="-128"/>
              </a:rPr>
              <a:t>Display </a:t>
            </a:r>
            <a:r>
              <a:rPr lang="sv-SE" altLang="ja-JP" sz="3200" dirty="0" err="1" smtClean="0">
                <a:ea typeface="ＭＳ Ｐゴシック" pitchFamily="34" charset="-128"/>
              </a:rPr>
              <a:t>address</a:t>
            </a:r>
            <a:r>
              <a:rPr lang="sv-SE" altLang="ja-JP" sz="3200" dirty="0" smtClean="0">
                <a:ea typeface="ＭＳ Ｐゴシック" pitchFamily="34" charset="-128"/>
              </a:rPr>
              <a:t> information:</a:t>
            </a:r>
            <a:endParaRPr lang="sv-SE" altLang="ja-JP" sz="3200" dirty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sv-SE" altLang="ja-JP" dirty="0" smtClean="0">
                <a:ea typeface="ＭＳ Ｐゴシック" pitchFamily="34" charset="-128"/>
              </a:rPr>
              <a:t>Windows:   </a:t>
            </a:r>
            <a:r>
              <a:rPr lang="sv-SE" altLang="ja-JP" dirty="0" err="1" smtClean="0">
                <a:solidFill>
                  <a:srgbClr val="000099"/>
                </a:solidFill>
                <a:ea typeface="ＭＳ Ｐゴシック" pitchFamily="34" charset="-128"/>
              </a:rPr>
              <a:t>ipconfig</a:t>
            </a:r>
            <a:r>
              <a:rPr lang="sv-SE" altLang="ja-JP" dirty="0" smtClean="0">
                <a:solidFill>
                  <a:srgbClr val="000099"/>
                </a:solidFill>
                <a:ea typeface="ＭＳ Ｐゴシック" pitchFamily="34" charset="-128"/>
              </a:rPr>
              <a:t> /all</a:t>
            </a:r>
            <a:endParaRPr lang="en-US" altLang="ja-JP" dirty="0" smtClean="0">
              <a:solidFill>
                <a:srgbClr val="000099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4AC1172A-EEF7-47F4-AD88-DD1E79E3A81F}" type="slidenum">
              <a:rPr lang="en-US">
                <a:latin typeface="Tahoma" pitchFamily="34" charset="0"/>
              </a:rPr>
              <a:pPr/>
              <a:t>4</a:t>
            </a:fld>
            <a:endParaRPr lang="en-US">
              <a:latin typeface="Tahoma" pitchFamily="34" charset="0"/>
            </a:endParaRPr>
          </a:p>
        </p:txBody>
      </p:sp>
      <p:pic>
        <p:nvPicPr>
          <p:cNvPr id="7172" name="Picture 16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7032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166"/>
          <p:cNvGrpSpPr>
            <a:grpSpLocks/>
          </p:cNvGrpSpPr>
          <p:nvPr/>
        </p:nvGrpSpPr>
        <p:grpSpPr bwMode="auto">
          <a:xfrm>
            <a:off x="1301750" y="1198563"/>
            <a:ext cx="5530850" cy="5245100"/>
            <a:chOff x="398" y="129"/>
            <a:chExt cx="3484" cy="3304"/>
          </a:xfrm>
        </p:grpSpPr>
        <p:sp>
          <p:nvSpPr>
            <p:cNvPr id="7181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6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7331" name="Oval 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2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3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4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335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36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4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2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3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37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3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9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0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87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7318" name="Oval 22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9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0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1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322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23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2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9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0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24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2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6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7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88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7305" name="Oval 36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6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7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8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309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10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1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6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7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11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12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3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4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89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7292" name="Oval 50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3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296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97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0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3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4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98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9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0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1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90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7279" name="Oval 64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0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1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2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283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84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89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0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1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85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86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7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8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91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7266" name="Oval 7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7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8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9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270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71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7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7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8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2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73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4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5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192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352 w 294"/>
                <a:gd name="T3" fmla="*/ 72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91 h 174"/>
                <a:gd name="T2" fmla="*/ 50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35 h 500"/>
                <a:gd name="T2" fmla="*/ 212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1438 w 370"/>
                <a:gd name="T1" fmla="*/ 319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8 w 176"/>
                <a:gd name="T1" fmla="*/ 31 h 412"/>
                <a:gd name="T2" fmla="*/ 19 w 176"/>
                <a:gd name="T3" fmla="*/ 3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7202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7203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3</a:t>
              </a:r>
            </a:p>
          </p:txBody>
        </p:sp>
        <p:sp>
          <p:nvSpPr>
            <p:cNvPr id="7204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/>
                <a:t>0111</a:t>
              </a:r>
            </a:p>
          </p:txBody>
        </p:sp>
        <p:sp>
          <p:nvSpPr>
            <p:cNvPr id="7206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value in arriving</a:t>
              </a:r>
            </a:p>
            <a:p>
              <a:pPr eaLnBrk="1" hangingPunct="1"/>
              <a:r>
                <a:rPr lang="en-US" sz="1600"/>
                <a:t>packet</a:t>
              </a:r>
              <a:r>
                <a:rPr lang="ja-JP" altLang="en-US" sz="1600"/>
                <a:t>’</a:t>
              </a:r>
              <a:r>
                <a:rPr lang="en-US" altLang="ja-JP" sz="1600"/>
                <a:t>s header</a:t>
              </a:r>
              <a:endParaRPr lang="en-US" sz="1600"/>
            </a:p>
          </p:txBody>
        </p:sp>
        <p:sp>
          <p:nvSpPr>
            <p:cNvPr id="7207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/>
                <a:t>routing algorithm</a:t>
              </a:r>
            </a:p>
          </p:txBody>
        </p:sp>
        <p:sp>
          <p:nvSpPr>
            <p:cNvPr id="7209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local forwarding table</a:t>
              </a:r>
            </a:p>
          </p:txBody>
        </p:sp>
        <p:sp>
          <p:nvSpPr>
            <p:cNvPr id="7211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/>
                <a:t>header value</a:t>
              </a:r>
            </a:p>
          </p:txBody>
        </p:sp>
        <p:sp>
          <p:nvSpPr>
            <p:cNvPr id="7212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/>
                <a:t>output link</a:t>
              </a:r>
            </a:p>
          </p:txBody>
        </p:sp>
        <p:sp>
          <p:nvSpPr>
            <p:cNvPr id="7213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/>
              <a:r>
                <a:rPr lang="en-US" sz="1200"/>
                <a:t>0100</a:t>
              </a:r>
            </a:p>
            <a:p>
              <a:pPr algn="r" eaLnBrk="1" hangingPunct="1"/>
              <a:r>
                <a:rPr lang="en-US" sz="1200"/>
                <a:t>0101</a:t>
              </a:r>
            </a:p>
            <a:p>
              <a:pPr algn="r" eaLnBrk="1" hangingPunct="1"/>
              <a:r>
                <a:rPr lang="en-US" sz="1200"/>
                <a:t>0111</a:t>
              </a:r>
            </a:p>
            <a:p>
              <a:pPr algn="r" eaLnBrk="1" hangingPunct="1"/>
              <a:r>
                <a:rPr lang="en-US" sz="1200"/>
                <a:t>1001</a:t>
              </a:r>
            </a:p>
          </p:txBody>
        </p:sp>
        <p:sp>
          <p:nvSpPr>
            <p:cNvPr id="7215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/>
                <a:t>3</a:t>
              </a:r>
            </a:p>
            <a:p>
              <a:pPr algn="ctr" eaLnBrk="1" hangingPunct="1"/>
              <a:r>
                <a:rPr lang="en-US" sz="1200"/>
                <a:t>2</a:t>
              </a:r>
            </a:p>
            <a:p>
              <a:pPr algn="ctr" eaLnBrk="1" hangingPunct="1"/>
              <a:r>
                <a:rPr lang="en-US" sz="1200"/>
                <a:t>2</a:t>
              </a:r>
            </a:p>
            <a:p>
              <a:pPr algn="ctr" eaLnBrk="1" hangingPunct="1"/>
              <a:r>
                <a:rPr lang="en-US" sz="1200"/>
                <a:t>1</a:t>
              </a:r>
            </a:p>
          </p:txBody>
        </p:sp>
        <p:sp>
          <p:nvSpPr>
            <p:cNvPr id="7216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1 h 816"/>
                <a:gd name="T4" fmla="*/ 0 w 1443"/>
                <a:gd name="T5" fmla="*/ 1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26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7259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1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2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3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7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7252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3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4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5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6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7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8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7245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6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8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9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7238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9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1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30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7231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2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4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74" name="Text Box 167"/>
          <p:cNvSpPr txBox="1">
            <a:spLocks noChangeArrowheads="1"/>
          </p:cNvSpPr>
          <p:nvPr/>
        </p:nvSpPr>
        <p:spPr bwMode="auto">
          <a:xfrm>
            <a:off x="501650" y="195263"/>
            <a:ext cx="7912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Interplay between routing and forwarding</a:t>
            </a:r>
          </a:p>
        </p:txBody>
      </p:sp>
      <p:grpSp>
        <p:nvGrpSpPr>
          <p:cNvPr id="26" name="Group 170"/>
          <p:cNvGrpSpPr>
            <a:grpSpLocks/>
          </p:cNvGrpSpPr>
          <p:nvPr/>
        </p:nvGrpSpPr>
        <p:grpSpPr bwMode="auto">
          <a:xfrm>
            <a:off x="4360863" y="1292226"/>
            <a:ext cx="4491038" cy="646113"/>
            <a:chOff x="2782" y="912"/>
            <a:chExt cx="2829" cy="407"/>
          </a:xfrm>
        </p:grpSpPr>
        <p:sp>
          <p:nvSpPr>
            <p:cNvPr id="7179" name="Line 171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0" name="Text Box 172"/>
            <p:cNvSpPr txBox="1">
              <a:spLocks noChangeArrowheads="1"/>
            </p:cNvSpPr>
            <p:nvPr/>
          </p:nvSpPr>
          <p:spPr bwMode="auto">
            <a:xfrm>
              <a:off x="3532" y="912"/>
              <a:ext cx="207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b="1" dirty="0">
                  <a:solidFill>
                    <a:srgbClr val="CC0000"/>
                  </a:solidFill>
                </a:rPr>
                <a:t>routing algorithm </a:t>
              </a:r>
              <a:r>
                <a:rPr lang="en-US" dirty="0">
                  <a:solidFill>
                    <a:srgbClr val="CC0000"/>
                  </a:solidFill>
                </a:rPr>
                <a:t>determines</a:t>
              </a:r>
            </a:p>
            <a:p>
              <a:r>
                <a:rPr lang="en-US" dirty="0" smtClean="0">
                  <a:solidFill>
                    <a:srgbClr val="CC0000"/>
                  </a:solidFill>
                </a:rPr>
                <a:t>path </a:t>
              </a:r>
              <a:r>
                <a:rPr lang="en-US" dirty="0">
                  <a:solidFill>
                    <a:srgbClr val="CC0000"/>
                  </a:solidFill>
                </a:rPr>
                <a:t>through network</a:t>
              </a:r>
            </a:p>
          </p:txBody>
        </p:sp>
      </p:grpSp>
      <p:grpSp>
        <p:nvGrpSpPr>
          <p:cNvPr id="27" name="Group 173"/>
          <p:cNvGrpSpPr>
            <a:grpSpLocks/>
          </p:cNvGrpSpPr>
          <p:nvPr/>
        </p:nvGrpSpPr>
        <p:grpSpPr bwMode="auto">
          <a:xfrm>
            <a:off x="4424364" y="1979614"/>
            <a:ext cx="4376738" cy="646113"/>
            <a:chOff x="2782" y="912"/>
            <a:chExt cx="2757" cy="407"/>
          </a:xfrm>
        </p:grpSpPr>
        <p:sp>
          <p:nvSpPr>
            <p:cNvPr id="7177" name="Line 174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8" name="Text Box 175"/>
            <p:cNvSpPr txBox="1">
              <a:spLocks noChangeArrowheads="1"/>
            </p:cNvSpPr>
            <p:nvPr/>
          </p:nvSpPr>
          <p:spPr bwMode="auto">
            <a:xfrm>
              <a:off x="3532" y="912"/>
              <a:ext cx="200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b="1" dirty="0">
                  <a:solidFill>
                    <a:srgbClr val="CC0000"/>
                  </a:solidFill>
                </a:rPr>
                <a:t>forwarding table </a:t>
              </a:r>
              <a:r>
                <a:rPr lang="en-US" dirty="0">
                  <a:solidFill>
                    <a:srgbClr val="CC0000"/>
                  </a:solidFill>
                </a:rPr>
                <a:t>determines</a:t>
              </a:r>
            </a:p>
            <a:p>
              <a:r>
                <a:rPr lang="en-US" dirty="0">
                  <a:solidFill>
                    <a:srgbClr val="CC0000"/>
                  </a:solidFill>
                </a:rPr>
                <a:t>local forwarding at this router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05C0C35E-6537-4263-80DC-4CC63345ECA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IP addresses: how to get one?</a:t>
            </a:r>
            <a:endParaRPr lang="en-US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87513"/>
            <a:ext cx="8034338" cy="3359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hard-coded </a:t>
            </a:r>
            <a:r>
              <a:rPr lang="en-US" sz="2200" dirty="0" smtClean="0"/>
              <a:t>by system admin in a </a:t>
            </a:r>
            <a:r>
              <a:rPr lang="en-US" sz="2200" dirty="0"/>
              <a:t>file 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(</a:t>
            </a:r>
            <a:r>
              <a:rPr lang="en-US" sz="1800" dirty="0"/>
              <a:t>Windows: control-panel-&gt;network-&gt;configuration-&gt;</a:t>
            </a:r>
            <a:r>
              <a:rPr lang="en-US" sz="1800" dirty="0" err="1"/>
              <a:t>tcp</a:t>
            </a:r>
            <a:r>
              <a:rPr lang="en-US" sz="1800" dirty="0"/>
              <a:t>/</a:t>
            </a:r>
            <a:r>
              <a:rPr lang="en-US" sz="1800" dirty="0" err="1"/>
              <a:t>ip</a:t>
            </a:r>
            <a:r>
              <a:rPr lang="en-US" sz="1800" dirty="0"/>
              <a:t>-&gt;</a:t>
            </a:r>
            <a:r>
              <a:rPr lang="en-US" sz="1800" dirty="0" smtClean="0"/>
              <a:t>properties; UNIX</a:t>
            </a:r>
            <a:r>
              <a:rPr lang="en-US" sz="1800" dirty="0"/>
              <a:t>: /</a:t>
            </a:r>
            <a:r>
              <a:rPr lang="en-US" sz="1800" dirty="0" err="1"/>
              <a:t>etc</a:t>
            </a:r>
            <a:r>
              <a:rPr lang="en-US" sz="1800" dirty="0"/>
              <a:t>/</a:t>
            </a:r>
            <a:r>
              <a:rPr lang="en-US" sz="1800" dirty="0" err="1"/>
              <a:t>rc.config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DHCP</a:t>
            </a:r>
            <a:r>
              <a:rPr lang="en-US" sz="2200" dirty="0" smtClean="0">
                <a:solidFill>
                  <a:srgbClr val="FF0000"/>
                </a:solidFill>
              </a:rPr>
              <a:t>: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D</a:t>
            </a:r>
            <a:r>
              <a:rPr lang="en-US" sz="2200" dirty="0" smtClean="0"/>
              <a:t>ynamic </a:t>
            </a:r>
            <a:r>
              <a:rPr lang="en-US" sz="2200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ost 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/>
              <a:t>onfiguration </a:t>
            </a:r>
            <a:r>
              <a:rPr lang="en-US" sz="2200" dirty="0" smtClean="0">
                <a:solidFill>
                  <a:srgbClr val="FF0000"/>
                </a:solidFill>
              </a:rPr>
              <a:t>P</a:t>
            </a:r>
            <a:r>
              <a:rPr lang="en-US" sz="2200" dirty="0" smtClean="0"/>
              <a:t>rotocol: </a:t>
            </a:r>
            <a:r>
              <a:rPr lang="en-US" sz="1900" dirty="0" smtClean="0"/>
              <a:t>dynamically get address: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1900" dirty="0" smtClean="0"/>
              <a:t>host broadcasts “</a:t>
            </a:r>
            <a:r>
              <a:rPr lang="en-US" sz="1900" dirty="0" smtClean="0">
                <a:solidFill>
                  <a:schemeClr val="accent2"/>
                </a:solidFill>
              </a:rPr>
              <a:t>DHCP discover</a:t>
            </a:r>
            <a:r>
              <a:rPr lang="en-US" sz="1900" dirty="0" smtClean="0"/>
              <a:t>” </a:t>
            </a:r>
            <a:r>
              <a:rPr lang="en-US" sz="1900" dirty="0" err="1" smtClean="0"/>
              <a:t>msg</a:t>
            </a:r>
            <a:endParaRPr lang="en-US" sz="1900" dirty="0" smtClean="0"/>
          </a:p>
          <a:p>
            <a:pPr lvl="1">
              <a:lnSpc>
                <a:spcPct val="90000"/>
              </a:lnSpc>
            </a:pPr>
            <a:r>
              <a:rPr lang="en-US" sz="1900" dirty="0" smtClean="0"/>
              <a:t>DHCP server responds with “</a:t>
            </a:r>
            <a:r>
              <a:rPr lang="en-US" sz="1900" dirty="0" smtClean="0">
                <a:solidFill>
                  <a:schemeClr val="accent2"/>
                </a:solidFill>
              </a:rPr>
              <a:t>DHCP offer</a:t>
            </a:r>
            <a:r>
              <a:rPr lang="en-US" sz="1900" dirty="0" smtClean="0"/>
              <a:t>” </a:t>
            </a:r>
            <a:r>
              <a:rPr lang="en-US" sz="1900" dirty="0" err="1" smtClean="0"/>
              <a:t>msg</a:t>
            </a:r>
            <a:endParaRPr lang="en-US" sz="1900" dirty="0" smtClean="0"/>
          </a:p>
          <a:p>
            <a:pPr lvl="1">
              <a:lnSpc>
                <a:spcPct val="90000"/>
              </a:lnSpc>
            </a:pPr>
            <a:r>
              <a:rPr lang="en-US" sz="1900" dirty="0" smtClean="0"/>
              <a:t>host requests IP address: “</a:t>
            </a:r>
            <a:r>
              <a:rPr lang="en-US" sz="1900" dirty="0" smtClean="0">
                <a:solidFill>
                  <a:schemeClr val="accent2"/>
                </a:solidFill>
              </a:rPr>
              <a:t>DHCP request</a:t>
            </a:r>
            <a:r>
              <a:rPr lang="en-US" sz="1900" dirty="0" smtClean="0"/>
              <a:t>” </a:t>
            </a:r>
            <a:r>
              <a:rPr lang="en-US" sz="1900" dirty="0" err="1" smtClean="0"/>
              <a:t>msg</a:t>
            </a:r>
            <a:endParaRPr lang="en-US" sz="1900" dirty="0" smtClean="0"/>
          </a:p>
          <a:p>
            <a:pPr lvl="1">
              <a:lnSpc>
                <a:spcPct val="90000"/>
              </a:lnSpc>
            </a:pPr>
            <a:r>
              <a:rPr lang="en-US" sz="1900" dirty="0" smtClean="0"/>
              <a:t>DHCP server sends address: “</a:t>
            </a:r>
            <a:r>
              <a:rPr lang="en-US" sz="1900" dirty="0" smtClean="0">
                <a:solidFill>
                  <a:schemeClr val="accent2"/>
                </a:solidFill>
              </a:rPr>
              <a:t>DHCP </a:t>
            </a:r>
            <a:r>
              <a:rPr lang="en-US" sz="1900" dirty="0" err="1" smtClean="0">
                <a:solidFill>
                  <a:schemeClr val="accent2"/>
                </a:solidFill>
              </a:rPr>
              <a:t>ack</a:t>
            </a:r>
            <a:r>
              <a:rPr lang="en-US" sz="1900" dirty="0" smtClean="0"/>
              <a:t>” </a:t>
            </a:r>
            <a:r>
              <a:rPr lang="en-US" sz="1900" dirty="0" err="1" smtClean="0"/>
              <a:t>msg</a:t>
            </a:r>
            <a:r>
              <a:rPr lang="en-US" sz="1900" dirty="0" smtClean="0"/>
              <a:t> 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73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530E0B8F-7977-44D2-87E1-B8F60313A820}" type="slidenum">
              <a:rPr lang="en-US">
                <a:latin typeface="Tahoma" pitchFamily="34" charset="0"/>
              </a:rPr>
              <a:pPr/>
              <a:t>41</a:t>
            </a:fld>
            <a:endParaRPr lang="en-US">
              <a:latin typeface="Tahoma" pitchFamily="34" charset="0"/>
            </a:endParaRPr>
          </a:p>
        </p:txBody>
      </p:sp>
      <p:pic>
        <p:nvPicPr>
          <p:cNvPr id="47108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87499"/>
            <a:ext cx="8632825" cy="436845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goal:</a:t>
            </a:r>
            <a:r>
              <a:rPr lang="en-US" sz="2400" dirty="0" smtClean="0">
                <a:ea typeface="ＭＳ Ｐゴシック" pitchFamily="34" charset="-128"/>
              </a:rPr>
              <a:t> allow host to </a:t>
            </a:r>
            <a:r>
              <a:rPr lang="en-US" sz="2400" i="1" dirty="0" smtClean="0">
                <a:ea typeface="ＭＳ Ｐゴシック" pitchFamily="34" charset="-128"/>
              </a:rPr>
              <a:t>dynamically </a:t>
            </a:r>
            <a:r>
              <a:rPr lang="en-US" sz="2400" dirty="0" smtClean="0">
                <a:ea typeface="ＭＳ Ｐゴシック" pitchFamily="34" charset="-128"/>
              </a:rPr>
              <a:t>obtain its IP address from network server when it joins network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can renew its lease on address in use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allows reuse of addresses (only hold address while connected/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on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support for mobile users who want to join network (more shortly)</a:t>
            </a:r>
          </a:p>
          <a:p>
            <a:pPr lvl="1">
              <a:lnSpc>
                <a:spcPct val="12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DHCP overview: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host broadcasts 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itchFamily="34" charset="-128"/>
              </a:rPr>
              <a:t>DHCP discover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msg</a:t>
            </a:r>
            <a:r>
              <a:rPr lang="en-US" altLang="ja-JP" dirty="0" smtClean="0">
                <a:ea typeface="ＭＳ Ｐゴシック" pitchFamily="34" charset="-128"/>
              </a:rPr>
              <a:t> [optional]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DHCP server responds with 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itchFamily="34" charset="-128"/>
              </a:rPr>
              <a:t>DHCP offer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msg</a:t>
            </a:r>
            <a:r>
              <a:rPr lang="en-US" altLang="ja-JP" dirty="0" smtClean="0">
                <a:ea typeface="ＭＳ Ｐゴシック" pitchFamily="34" charset="-128"/>
              </a:rPr>
              <a:t> [optional]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host requests IP address: 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itchFamily="34" charset="-128"/>
              </a:rPr>
              <a:t>DHCP request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msg</a:t>
            </a:r>
            <a:endParaRPr lang="en-US" altLang="ja-JP" dirty="0" smtClean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DHCP server sends address: 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itchFamily="34" charset="-128"/>
              </a:rPr>
              <a:t>DHCP </a:t>
            </a:r>
            <a:r>
              <a:rPr lang="en-US" altLang="ja-JP" dirty="0" err="1" smtClean="0">
                <a:solidFill>
                  <a:srgbClr val="CC0000"/>
                </a:solidFill>
                <a:ea typeface="ＭＳ Ｐゴシック" pitchFamily="34" charset="-128"/>
              </a:rPr>
              <a:t>ack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msg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684DAA07-CC6B-4B95-9DDB-0A97C228CA1E}" type="slidenum">
              <a:rPr lang="en-US">
                <a:latin typeface="Tahoma" pitchFamily="34" charset="0"/>
              </a:rPr>
              <a:pPr/>
              <a:t>42</a:t>
            </a:fld>
            <a:endParaRPr lang="en-US">
              <a:latin typeface="Tahoma" pitchFamily="34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813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b="1" i="1"/>
              <a:t>223.1.1.0/24</a:t>
            </a:r>
          </a:p>
        </p:txBody>
      </p:sp>
      <p:sp>
        <p:nvSpPr>
          <p:cNvPr id="4813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b="1" i="1"/>
              <a:t>223.1.2.0/24</a:t>
            </a:r>
          </a:p>
        </p:txBody>
      </p:sp>
      <p:sp>
        <p:nvSpPr>
          <p:cNvPr id="4813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b="1" i="1"/>
              <a:t>223.1.3.0/24</a:t>
            </a:r>
          </a:p>
        </p:txBody>
      </p:sp>
      <p:sp>
        <p:nvSpPr>
          <p:cNvPr id="4813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223.1.1.1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4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223.1.1.3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4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223.1.1.4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4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223.1.2.9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5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223.1.3.2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5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223.1.3.1</a:t>
            </a:r>
            <a:endParaRPr lang="en-US" sz="1400">
              <a:latin typeface="Comic Sans MS" pitchFamily="66" charset="0"/>
            </a:endParaRPr>
          </a:p>
        </p:txBody>
      </p:sp>
      <p:grpSp>
        <p:nvGrpSpPr>
          <p:cNvPr id="4815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48256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7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5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48254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5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48252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3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48250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1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48248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49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48246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47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48244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45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4823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823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823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8239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8242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3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40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1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6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816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223.1.1.2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6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816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817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223.1.3.27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7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223.1.2.2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7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223.1.2.1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7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4817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i="1"/>
              <a:t>arriving </a:t>
            </a:r>
            <a:r>
              <a:rPr 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client</a:t>
            </a:r>
            <a:r>
              <a:rPr lang="en-US" sz="2000" i="1"/>
              <a:t> needs </a:t>
            </a:r>
          </a:p>
          <a:p>
            <a:pPr>
              <a:lnSpc>
                <a:spcPct val="85000"/>
              </a:lnSpc>
            </a:pPr>
            <a:r>
              <a:rPr lang="en-US" sz="2000" i="1"/>
              <a:t>address in this</a:t>
            </a:r>
          </a:p>
          <a:p>
            <a:pPr>
              <a:lnSpc>
                <a:spcPct val="85000"/>
              </a:lnSpc>
            </a:pPr>
            <a:r>
              <a:rPr lang="en-US" sz="2000" i="1"/>
              <a:t>network</a:t>
            </a:r>
          </a:p>
        </p:txBody>
      </p:sp>
      <p:grpSp>
        <p:nvGrpSpPr>
          <p:cNvPr id="4817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48204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06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7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8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48209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8234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48235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48210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48211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8232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48233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48212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13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48214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8230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48231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48215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216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8228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48229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48217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18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9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0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1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2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3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4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5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4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8226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7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4817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48180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48182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83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8184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85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6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7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8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9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0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191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48198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99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0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1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2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3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192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3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4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5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6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7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81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817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817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ADBF965-E19F-455B-8DEE-4E904A539050}" type="slidenum">
              <a:rPr lang="en-US">
                <a:latin typeface="Tahoma" pitchFamily="34" charset="0"/>
              </a:rPr>
              <a:pPr/>
              <a:t>43</a:t>
            </a:fld>
            <a:endParaRPr lang="en-US">
              <a:latin typeface="Tahoma" pitchFamily="34" charset="0"/>
            </a:endParaRP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881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6037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sz="1600">
                <a:solidFill>
                  <a:srgbClr val="CC0000"/>
                </a:solidFill>
              </a:rPr>
              <a:t> client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49158" name="Line 9"/>
          <p:cNvSpPr>
            <a:spLocks noChangeShapeType="1"/>
          </p:cNvSpPr>
          <p:nvPr/>
        </p:nvSpPr>
        <p:spPr bwMode="auto">
          <a:xfrm flipH="1">
            <a:off x="1860550" y="2208213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10"/>
          <p:cNvSpPr>
            <a:spLocks noChangeShapeType="1"/>
          </p:cNvSpPr>
          <p:nvPr/>
        </p:nvSpPr>
        <p:spPr bwMode="auto">
          <a:xfrm flipH="1">
            <a:off x="1816100" y="2163763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11"/>
          <p:cNvSpPr>
            <a:spLocks noChangeShapeType="1"/>
          </p:cNvSpPr>
          <p:nvPr/>
        </p:nvSpPr>
        <p:spPr bwMode="auto">
          <a:xfrm flipH="1">
            <a:off x="6342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1" name="Group 23"/>
          <p:cNvGrpSpPr>
            <a:grpSpLocks/>
          </p:cNvGrpSpPr>
          <p:nvPr/>
        </p:nvGrpSpPr>
        <p:grpSpPr bwMode="auto">
          <a:xfrm>
            <a:off x="3389313" y="1343025"/>
            <a:ext cx="2673350" cy="1116013"/>
            <a:chOff x="11865" y="3885"/>
            <a:chExt cx="3720" cy="1260"/>
          </a:xfrm>
        </p:grpSpPr>
        <p:sp>
          <p:nvSpPr>
            <p:cNvPr id="49229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 b="1"/>
                <a:t>DHCP discover</a:t>
              </a: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49230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 dirty="0" err="1"/>
                <a:t>src</a:t>
              </a:r>
              <a:r>
                <a:rPr lang="en-US" sz="1200" dirty="0"/>
                <a:t> : 0.0.0.0, 68     </a:t>
              </a:r>
            </a:p>
            <a:p>
              <a:r>
                <a:rPr lang="en-US" sz="1200" dirty="0" err="1"/>
                <a:t>dest</a:t>
              </a:r>
              <a:r>
                <a:rPr lang="en-US" sz="1200" dirty="0"/>
                <a:t>.: 255.255.255.255,67</a:t>
              </a:r>
            </a:p>
            <a:p>
              <a:r>
                <a:rPr lang="en-US" sz="1200" dirty="0" err="1"/>
                <a:t>yiaddr</a:t>
              </a:r>
              <a:r>
                <a:rPr lang="en-US" sz="1200" dirty="0"/>
                <a:t>:    </a:t>
              </a:r>
              <a:r>
                <a:rPr lang="en-US" sz="1200" dirty="0" smtClean="0"/>
                <a:t>0.0.0.0  </a:t>
              </a:r>
              <a:r>
                <a:rPr lang="en-US" sz="1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(your IP </a:t>
              </a:r>
              <a:r>
                <a:rPr lang="en-US" sz="1200" dirty="0" err="1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addr</a:t>
              </a:r>
              <a:r>
                <a:rPr lang="en-US" sz="1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)</a:t>
              </a:r>
              <a:endPara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  <a:p>
              <a:r>
                <a:rPr lang="en-US" sz="1200" dirty="0"/>
                <a:t>transaction ID: 654</a:t>
              </a:r>
              <a:endParaRPr lang="en-US" dirty="0">
                <a:latin typeface="Comic Sans MS" pitchFamily="66" charset="0"/>
              </a:endParaRPr>
            </a:p>
          </p:txBody>
        </p:sp>
      </p:grpSp>
      <p:sp>
        <p:nvSpPr>
          <p:cNvPr id="49162" name="Line 26"/>
          <p:cNvSpPr>
            <a:spLocks noChangeShapeType="1"/>
          </p:cNvSpPr>
          <p:nvPr/>
        </p:nvSpPr>
        <p:spPr bwMode="auto">
          <a:xfrm>
            <a:off x="1903413" y="31940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Text Box 27"/>
          <p:cNvSpPr txBox="1">
            <a:spLocks noChangeArrowheads="1"/>
          </p:cNvSpPr>
          <p:nvPr/>
        </p:nvSpPr>
        <p:spPr bwMode="auto">
          <a:xfrm>
            <a:off x="3562350" y="2579688"/>
            <a:ext cx="1379538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b="1"/>
              <a:t>DHCP offer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9164" name="Text Box 28"/>
          <p:cNvSpPr txBox="1">
            <a:spLocks noChangeArrowheads="1"/>
          </p:cNvSpPr>
          <p:nvPr/>
        </p:nvSpPr>
        <p:spPr bwMode="auto">
          <a:xfrm>
            <a:off x="3659188" y="2832100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src: 223.1.2.5, 67      </a:t>
            </a:r>
          </a:p>
          <a:p>
            <a:r>
              <a:rPr lang="en-US" sz="1200"/>
              <a:t>dest:  255.255.255.255, 68</a:t>
            </a:r>
          </a:p>
          <a:p>
            <a:r>
              <a:rPr lang="en-US" sz="1200"/>
              <a:t>yiaddrr: 223.1.2.4</a:t>
            </a:r>
          </a:p>
          <a:p>
            <a:r>
              <a:rPr lang="en-US" sz="1200"/>
              <a:t>transaction ID: 654</a:t>
            </a:r>
          </a:p>
          <a:p>
            <a:r>
              <a:rPr lang="en-US" sz="1200"/>
              <a:t>lifetime: 3600 secs</a:t>
            </a:r>
            <a:endParaRPr lang="en-US" sz="800">
              <a:latin typeface="Comic Sans MS" pitchFamily="66" charset="0"/>
            </a:endParaRPr>
          </a:p>
        </p:txBody>
      </p:sp>
      <p:sp>
        <p:nvSpPr>
          <p:cNvPr id="49165" name="Line 29"/>
          <p:cNvSpPr>
            <a:spLocks noChangeShapeType="1"/>
          </p:cNvSpPr>
          <p:nvPr/>
        </p:nvSpPr>
        <p:spPr bwMode="auto">
          <a:xfrm flipH="1">
            <a:off x="1795463" y="4422775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Text Box 30"/>
          <p:cNvSpPr txBox="1">
            <a:spLocks noChangeArrowheads="1"/>
          </p:cNvSpPr>
          <p:nvPr/>
        </p:nvSpPr>
        <p:spPr bwMode="auto">
          <a:xfrm>
            <a:off x="1966913" y="3765550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b="1"/>
              <a:t>DHCP request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9167" name="Text Box 31"/>
          <p:cNvSpPr txBox="1">
            <a:spLocks noChangeArrowheads="1"/>
          </p:cNvSpPr>
          <p:nvPr/>
        </p:nvSpPr>
        <p:spPr bwMode="auto">
          <a:xfrm>
            <a:off x="2097088" y="4027488"/>
            <a:ext cx="2757487" cy="998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src:  0.0.0.0, 68     </a:t>
            </a:r>
          </a:p>
          <a:p>
            <a:r>
              <a:rPr lang="en-US" sz="1200"/>
              <a:t>dest::  255.255.255.255, 67</a:t>
            </a:r>
          </a:p>
          <a:p>
            <a:r>
              <a:rPr lang="en-US" sz="1200"/>
              <a:t>yiaddrr: 223.1.2.4</a:t>
            </a:r>
          </a:p>
          <a:p>
            <a:r>
              <a:rPr lang="en-US" sz="1200"/>
              <a:t>transaction ID: 655</a:t>
            </a:r>
          </a:p>
          <a:p>
            <a:r>
              <a:rPr lang="en-US" sz="1200"/>
              <a:t>lifetime: 3600 secs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9168" name="Line 32"/>
          <p:cNvSpPr>
            <a:spLocks noChangeShapeType="1"/>
          </p:cNvSpPr>
          <p:nvPr/>
        </p:nvSpPr>
        <p:spPr bwMode="auto">
          <a:xfrm>
            <a:off x="1881188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Text Box 33"/>
          <p:cNvSpPr txBox="1">
            <a:spLocks noChangeArrowheads="1"/>
          </p:cNvSpPr>
          <p:nvPr/>
        </p:nvSpPr>
        <p:spPr bwMode="auto">
          <a:xfrm>
            <a:off x="3519488" y="5168900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b="1"/>
              <a:t>DHCP ACK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9170" name="Text Box 34"/>
          <p:cNvSpPr txBox="1">
            <a:spLocks noChangeArrowheads="1"/>
          </p:cNvSpPr>
          <p:nvPr/>
        </p:nvSpPr>
        <p:spPr bwMode="auto">
          <a:xfrm>
            <a:off x="3616325" y="5421313"/>
            <a:ext cx="2413000" cy="1019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src: 223.1.2.5, 67      </a:t>
            </a:r>
          </a:p>
          <a:p>
            <a:r>
              <a:rPr lang="en-US" sz="1200"/>
              <a:t>dest:  255.255.255.255, 68</a:t>
            </a:r>
          </a:p>
          <a:p>
            <a:r>
              <a:rPr lang="en-US" sz="1200"/>
              <a:t>yiaddrr: 223.1.2.4</a:t>
            </a:r>
          </a:p>
          <a:p>
            <a:r>
              <a:rPr lang="en-US" sz="1200"/>
              <a:t>transaction ID: 655</a:t>
            </a:r>
          </a:p>
          <a:p>
            <a:r>
              <a:rPr lang="en-US" sz="1200"/>
              <a:t>lifetime: 3600 secs</a:t>
            </a:r>
            <a:endParaRPr lang="en-US" sz="1000">
              <a:latin typeface="Comic Sans MS" pitchFamily="66" charset="0"/>
            </a:endParaRPr>
          </a:p>
        </p:txBody>
      </p:sp>
      <p:grpSp>
        <p:nvGrpSpPr>
          <p:cNvPr id="49171" name="Group 36"/>
          <p:cNvGrpSpPr>
            <a:grpSpLocks/>
          </p:cNvGrpSpPr>
          <p:nvPr/>
        </p:nvGrpSpPr>
        <p:grpSpPr bwMode="auto">
          <a:xfrm>
            <a:off x="6294438" y="1781175"/>
            <a:ext cx="784225" cy="549275"/>
            <a:chOff x="4420" y="878"/>
            <a:chExt cx="614" cy="458"/>
          </a:xfrm>
        </p:grpSpPr>
        <p:pic>
          <p:nvPicPr>
            <p:cNvPr id="49207" name="Picture 37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08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9209" name="Picture 39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10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1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4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16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49223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4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5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6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7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8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17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8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9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2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72" name="Group 60"/>
          <p:cNvGrpSpPr>
            <a:grpSpLocks/>
          </p:cNvGrpSpPr>
          <p:nvPr/>
        </p:nvGrpSpPr>
        <p:grpSpPr bwMode="auto">
          <a:xfrm>
            <a:off x="1717675" y="1590675"/>
            <a:ext cx="334963" cy="536575"/>
            <a:chOff x="4140" y="429"/>
            <a:chExt cx="1425" cy="2396"/>
          </a:xfrm>
        </p:grpSpPr>
        <p:sp>
          <p:nvSpPr>
            <p:cNvPr id="49175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7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80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9205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6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81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82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9203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4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83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4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85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201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2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86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87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199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0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88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9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2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4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5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6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9197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8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25" name="Rectangle 94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cs typeface="+mj-cs"/>
              </a:rPr>
              <a:t>DHCP client-server scenario</a:t>
            </a:r>
          </a:p>
        </p:txBody>
      </p:sp>
      <p:pic>
        <p:nvPicPr>
          <p:cNvPr id="49174" name="Picture 9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56800" y="4101586"/>
            <a:ext cx="225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Q:Why a </a:t>
            </a:r>
            <a:r>
              <a:rPr lang="sv-SE" dirty="0" err="1" smtClean="0"/>
              <a:t>request</a:t>
            </a:r>
            <a:r>
              <a:rPr lang="sv-SE" dirty="0" smtClean="0"/>
              <a:t> </a:t>
            </a:r>
            <a:r>
              <a:rPr lang="sv-SE" dirty="0" err="1" smtClean="0"/>
              <a:t>msg</a:t>
            </a:r>
            <a:r>
              <a:rPr lang="sv-SE" dirty="0" smtClean="0"/>
              <a:t>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64462" y="4827542"/>
            <a:ext cx="2255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Several</a:t>
            </a:r>
            <a:r>
              <a:rPr lang="sv-SE" dirty="0" smtClean="0"/>
              <a:t> DHCP servers </a:t>
            </a:r>
            <a:r>
              <a:rPr lang="sv-SE" dirty="0" err="1" smtClean="0"/>
              <a:t>may</a:t>
            </a:r>
            <a:r>
              <a:rPr lang="sv-SE" dirty="0" smtClean="0"/>
              <a:t> </a:t>
            </a:r>
            <a:r>
              <a:rPr lang="sv-SE" dirty="0" err="1" smtClean="0"/>
              <a:t>answer</a:t>
            </a:r>
            <a:r>
              <a:rPr lang="sv-SE" dirty="0" smtClean="0"/>
              <a:t> and offer </a:t>
            </a:r>
            <a:r>
              <a:rPr lang="sv-SE" dirty="0" err="1" smtClean="0"/>
              <a:t>addresses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145E9EFE-D3E2-4BBB-A1D2-0A51A6A50ADC}" type="slidenum">
              <a:rPr lang="en-US">
                <a:latin typeface="Tahoma" pitchFamily="34" charset="0"/>
              </a:rPr>
              <a:pPr/>
              <a:t>44</a:t>
            </a:fld>
            <a:endParaRPr lang="en-US">
              <a:latin typeface="Tahoma" pitchFamily="34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DHCP: more than </a:t>
            </a:r>
            <a:r>
              <a:rPr lang="en-US" dirty="0" smtClean="0">
                <a:cs typeface="+mj-cs"/>
              </a:rPr>
              <a:t>an IP address</a:t>
            </a:r>
            <a:endParaRPr lang="en-US" dirty="0">
              <a:cs typeface="+mj-cs"/>
            </a:endParaRP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DHCP can return more than just allocated IP address on subnet</a:t>
            </a:r>
            <a:r>
              <a:rPr lang="en-US" dirty="0" smtClean="0">
                <a:cs typeface="+mn-cs"/>
              </a:rPr>
              <a:t>:</a:t>
            </a:r>
            <a:endParaRPr lang="en-US" dirty="0"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endParaRPr lang="en-US" dirty="0" smtClean="0"/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address </a:t>
            </a:r>
            <a:r>
              <a:rPr lang="en-US" dirty="0"/>
              <a:t>of first-hop router for client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name and IP address of DNS sever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network mask (indicating network versus host portion of address)</a:t>
            </a:r>
          </a:p>
        </p:txBody>
      </p:sp>
      <p:pic>
        <p:nvPicPr>
          <p:cNvPr id="50182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77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56886" y="3514725"/>
            <a:ext cx="389237" cy="207876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 smtClean="0">
                <a:latin typeface="Tahoma" pitchFamily="34" charset="0"/>
              </a:rPr>
              <a:t>Network Layer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B545FD09-432B-4280-8009-9190897B3E7E}" type="slidenum">
              <a:rPr lang="en-US">
                <a:latin typeface="Tahoma" pitchFamily="34" charset="0"/>
              </a:rPr>
              <a:pPr/>
              <a:t>45</a:t>
            </a:fld>
            <a:endParaRPr lang="en-US">
              <a:latin typeface="Tahoma" pitchFamily="34" charset="0"/>
            </a:endParaRPr>
          </a:p>
        </p:txBody>
      </p:sp>
      <p:pic>
        <p:nvPicPr>
          <p:cNvPr id="5427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572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9302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IP addresses: how to get one?</a:t>
            </a:r>
            <a:endParaRPr lang="en-US" sz="4800" smtClean="0">
              <a:ea typeface="ＭＳ Ｐゴシック" pitchFamily="34" charset="-128"/>
            </a:endParaRP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dirty="0" smtClean="0">
                <a:ea typeface="ＭＳ Ｐゴシック" pitchFamily="34" charset="-128"/>
              </a:rPr>
              <a:t> how does </a:t>
            </a:r>
            <a:r>
              <a:rPr lang="en-US" i="1" dirty="0" smtClean="0">
                <a:ea typeface="ＭＳ Ｐゴシック" pitchFamily="34" charset="-128"/>
              </a:rPr>
              <a:t>network</a:t>
            </a:r>
            <a:r>
              <a:rPr lang="en-US" dirty="0" smtClean="0">
                <a:ea typeface="ＭＳ Ｐゴシック" pitchFamily="34" charset="-128"/>
              </a:rPr>
              <a:t> get subnet part of IP </a:t>
            </a:r>
            <a:r>
              <a:rPr lang="en-US" dirty="0" err="1" smtClean="0">
                <a:ea typeface="ＭＳ Ｐゴシック" pitchFamily="34" charset="-128"/>
              </a:rPr>
              <a:t>addr</a:t>
            </a:r>
            <a:r>
              <a:rPr lang="en-US" dirty="0" smtClean="0">
                <a:ea typeface="ＭＳ Ｐゴシック" pitchFamily="34" charset="-128"/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A:</a:t>
            </a:r>
            <a:r>
              <a:rPr lang="en-US" dirty="0" smtClean="0">
                <a:ea typeface="ＭＳ Ｐゴシック" pitchFamily="34" charset="-128"/>
              </a:rPr>
              <a:t> gets allocated portion of its provider ISP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address </a:t>
            </a:r>
            <a:r>
              <a:rPr lang="en-US" altLang="ja-JP" dirty="0" smtClean="0">
                <a:ea typeface="ＭＳ Ｐゴシック" pitchFamily="34" charset="-128"/>
              </a:rPr>
              <a:t>space; </a:t>
            </a:r>
            <a:r>
              <a:rPr lang="en-US" altLang="ja-JP" dirty="0" err="1" smtClean="0">
                <a:ea typeface="ＭＳ Ｐゴシック" pitchFamily="34" charset="-128"/>
              </a:rPr>
              <a:t>eg</a:t>
            </a:r>
            <a:r>
              <a:rPr lang="en-US" altLang="ja-JP" dirty="0" smtClean="0">
                <a:ea typeface="ＭＳ Ｐゴシック" pitchFamily="34" charset="-128"/>
              </a:rPr>
              <a:t>: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solidFill>
                  <a:srgbClr val="000099"/>
                </a:solidFill>
              </a:rPr>
              <a:t>ISP's block     </a:t>
            </a:r>
            <a:r>
              <a:rPr lang="en-US" b="1" dirty="0" smtClean="0">
                <a:solidFill>
                  <a:srgbClr val="000099"/>
                </a:solidFill>
              </a:rPr>
              <a:t>   </a:t>
            </a:r>
            <a:r>
              <a:rPr lang="en-US" u="sng" dirty="0" smtClean="0">
                <a:solidFill>
                  <a:srgbClr val="000099"/>
                </a:solidFill>
              </a:rPr>
              <a:t>11001000  </a:t>
            </a:r>
            <a:r>
              <a:rPr lang="en-US" u="sng" dirty="0">
                <a:solidFill>
                  <a:srgbClr val="000099"/>
                </a:solidFill>
              </a:rPr>
              <a:t>00010111  0001</a:t>
            </a:r>
            <a:r>
              <a:rPr lang="en-US" dirty="0">
                <a:solidFill>
                  <a:srgbClr val="000099"/>
                </a:solidFill>
              </a:rPr>
              <a:t>0000  00000000    </a:t>
            </a:r>
            <a:r>
              <a:rPr lang="en-US" b="1" dirty="0">
                <a:solidFill>
                  <a:srgbClr val="000099"/>
                </a:solidFill>
              </a:rPr>
              <a:t>200.23.16.0/20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/>
              <a:t>Organization 0    </a:t>
            </a:r>
            <a:r>
              <a:rPr lang="en-US" u="sng" dirty="0"/>
              <a:t>11001000  00010111  0001000</a:t>
            </a:r>
            <a:r>
              <a:rPr lang="en-US" dirty="0"/>
              <a:t>0  00000000    </a:t>
            </a:r>
            <a:r>
              <a:rPr lang="en-US" b="1" dirty="0"/>
              <a:t>200.23.16.0/23</a:t>
            </a:r>
            <a:r>
              <a:rPr lang="en-US" dirty="0"/>
              <a:t> </a:t>
            </a:r>
          </a:p>
          <a:p>
            <a:r>
              <a:rPr lang="en-US" dirty="0"/>
              <a:t>Organization 1    </a:t>
            </a:r>
            <a:r>
              <a:rPr lang="en-US" u="sng" dirty="0"/>
              <a:t>11001000  00010111  0001001</a:t>
            </a:r>
            <a:r>
              <a:rPr lang="en-US" dirty="0"/>
              <a:t>0  00000000    </a:t>
            </a:r>
            <a:r>
              <a:rPr lang="en-US" b="1" dirty="0"/>
              <a:t>200.23.18.0/23</a:t>
            </a:r>
            <a:r>
              <a:rPr lang="en-US" dirty="0"/>
              <a:t> </a:t>
            </a:r>
          </a:p>
          <a:p>
            <a:r>
              <a:rPr lang="en-US" dirty="0"/>
              <a:t>Organization 2    </a:t>
            </a:r>
            <a:r>
              <a:rPr lang="en-US" u="sng" dirty="0"/>
              <a:t>11001000  00010111  0001010</a:t>
            </a:r>
            <a:r>
              <a:rPr lang="en-US" dirty="0"/>
              <a:t>0  00000000    </a:t>
            </a:r>
            <a:r>
              <a:rPr lang="en-US" b="1" dirty="0"/>
              <a:t>200.23.20.0/23 </a:t>
            </a:r>
          </a:p>
          <a:p>
            <a:r>
              <a:rPr lang="en-US" dirty="0"/>
              <a:t>   ...                                          …..                                   ….                ….</a:t>
            </a:r>
          </a:p>
          <a:p>
            <a:r>
              <a:rPr lang="en-US" dirty="0"/>
              <a:t>Organization 7    </a:t>
            </a:r>
            <a:r>
              <a:rPr lang="en-US" u="sng" dirty="0"/>
              <a:t>11001000  00010111  0001111</a:t>
            </a:r>
            <a:r>
              <a:rPr lang="en-US" dirty="0"/>
              <a:t>0  00000000    </a:t>
            </a:r>
            <a:r>
              <a:rPr lang="en-US" b="1" dirty="0"/>
              <a:t>200.23.30.0/23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5222790" y="5997146"/>
            <a:ext cx="2051222" cy="420130"/>
          </a:xfrm>
          <a:prstGeom prst="wedgeRoundRectCallout">
            <a:avLst>
              <a:gd name="adj1" fmla="val -41881"/>
              <a:gd name="adj2" fmla="val -15600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 bits,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B7209FC7-5477-471E-9FAE-44072D3142B0}" type="slidenum">
              <a:rPr lang="en-US">
                <a:latin typeface="Tahoma" pitchFamily="34" charset="0"/>
              </a:rPr>
              <a:pPr/>
              <a:t>46</a:t>
            </a:fld>
            <a:endParaRPr lang="en-US">
              <a:latin typeface="Tahoma" pitchFamily="34" charset="0"/>
            </a:endParaRPr>
          </a:p>
        </p:txBody>
      </p:sp>
      <p:pic>
        <p:nvPicPr>
          <p:cNvPr id="57348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001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IP addressing: the last word...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Q:</a:t>
            </a:r>
            <a:r>
              <a:rPr lang="en-US">
                <a:cs typeface="+mn-cs"/>
              </a:rPr>
              <a:t> how does an ISP get block of addresses?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solidFill>
                  <a:srgbClr val="000099"/>
                </a:solidFill>
                <a:cs typeface="+mn-cs"/>
              </a:rPr>
              <a:t>ICANN</a:t>
            </a:r>
            <a:r>
              <a:rPr lang="en-US">
                <a:cs typeface="+mn-cs"/>
              </a:rPr>
              <a:t>: </a:t>
            </a:r>
            <a:r>
              <a:rPr lang="en-US">
                <a:solidFill>
                  <a:srgbClr val="000099"/>
                </a:solidFill>
                <a:cs typeface="+mn-cs"/>
              </a:rPr>
              <a:t>I</a:t>
            </a:r>
            <a:r>
              <a:rPr lang="en-US">
                <a:cs typeface="+mn-cs"/>
              </a:rPr>
              <a:t>nternet </a:t>
            </a:r>
            <a:r>
              <a:rPr lang="en-US">
                <a:solidFill>
                  <a:srgbClr val="000099"/>
                </a:solidFill>
                <a:cs typeface="+mn-cs"/>
              </a:rPr>
              <a:t>C</a:t>
            </a:r>
            <a:r>
              <a:rPr lang="en-US">
                <a:cs typeface="+mn-cs"/>
              </a:rPr>
              <a:t>orporation for </a:t>
            </a:r>
            <a:r>
              <a:rPr lang="en-US">
                <a:solidFill>
                  <a:srgbClr val="000099"/>
                </a:solidFill>
                <a:cs typeface="+mn-cs"/>
              </a:rPr>
              <a:t>A</a:t>
            </a:r>
            <a:r>
              <a:rPr lang="en-US">
                <a:cs typeface="+mn-cs"/>
              </a:rPr>
              <a:t>ssigned 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    </a:t>
            </a:r>
            <a:r>
              <a:rPr lang="en-US">
                <a:solidFill>
                  <a:srgbClr val="000099"/>
                </a:solidFill>
                <a:cs typeface="+mn-cs"/>
              </a:rPr>
              <a:t>N</a:t>
            </a:r>
            <a:r>
              <a:rPr lang="en-US">
                <a:cs typeface="+mn-cs"/>
              </a:rPr>
              <a:t>ames and </a:t>
            </a:r>
            <a:r>
              <a:rPr lang="en-US">
                <a:solidFill>
                  <a:srgbClr val="000099"/>
                </a:solidFill>
                <a:cs typeface="+mn-cs"/>
              </a:rPr>
              <a:t>N</a:t>
            </a:r>
            <a:r>
              <a:rPr lang="en-US">
                <a:cs typeface="+mn-cs"/>
              </a:rPr>
              <a:t>umbers http://www.icann.org/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allocates addresses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manages DNS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assigns domain names, resolves disputes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3DC17C77-27D6-467F-952D-E3F38D598DDB}" type="slidenum">
              <a:rPr lang="en-US">
                <a:latin typeface="Tahoma" pitchFamily="34" charset="0"/>
              </a:rPr>
              <a:pPr/>
              <a:t>47</a:t>
            </a:fld>
            <a:endParaRPr lang="en-US">
              <a:latin typeface="Tahoma" pitchFamily="34" charset="0"/>
            </a:endParaRPr>
          </a:p>
        </p:txBody>
      </p:sp>
      <p:sp>
        <p:nvSpPr>
          <p:cNvPr id="58372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 smtClean="0"/>
              <a:t>(Well</a:t>
            </a:r>
            <a:r>
              <a:rPr lang="en-US" sz="3100" dirty="0"/>
              <a:t>, it was not really the last word</a:t>
            </a:r>
            <a:r>
              <a:rPr lang="en-US" sz="3100" dirty="0" smtClean="0"/>
              <a:t>…)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cs typeface="+mj-cs"/>
              </a:rPr>
              <a:t>NAT</a:t>
            </a:r>
            <a:r>
              <a:rPr lang="en-US" sz="4000" dirty="0">
                <a:cs typeface="+mj-cs"/>
              </a:rPr>
              <a:t>: network address </a:t>
            </a:r>
            <a:r>
              <a:rPr lang="en-US" sz="4000" dirty="0" smtClean="0">
                <a:cs typeface="+mj-cs"/>
              </a:rPr>
              <a:t>translation </a:t>
            </a:r>
            <a:br>
              <a:rPr lang="en-US" sz="4000" dirty="0" smtClean="0">
                <a:cs typeface="+mj-cs"/>
              </a:rPr>
            </a:br>
            <a:endParaRPr lang="en-US" sz="3100" dirty="0">
              <a:cs typeface="+mj-cs"/>
            </a:endParaRPr>
          </a:p>
        </p:txBody>
      </p:sp>
      <p:sp>
        <p:nvSpPr>
          <p:cNvPr id="58374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9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10.0.0.2</a:t>
            </a:r>
          </a:p>
        </p:txBody>
      </p:sp>
      <p:sp>
        <p:nvSpPr>
          <p:cNvPr id="58381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10.0.0.3</a:t>
            </a:r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58383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4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58385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6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7" name="Text Box 81"/>
          <p:cNvSpPr txBox="1">
            <a:spLocks noChangeArrowheads="1"/>
          </p:cNvSpPr>
          <p:nvPr/>
        </p:nvSpPr>
        <p:spPr bwMode="auto">
          <a:xfrm>
            <a:off x="4716463" y="1674813"/>
            <a:ext cx="2279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local network</a:t>
            </a:r>
          </a:p>
          <a:p>
            <a:pPr algn="ctr"/>
            <a:r>
              <a:rPr lang="en-US"/>
              <a:t>(e.g., home network)</a:t>
            </a:r>
          </a:p>
          <a:p>
            <a:pPr algn="ctr"/>
            <a:r>
              <a:rPr lang="en-US"/>
              <a:t>10.0.0/24</a:t>
            </a:r>
          </a:p>
        </p:txBody>
      </p:sp>
      <p:sp>
        <p:nvSpPr>
          <p:cNvPr id="58388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9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0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1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2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3" name="Text Box 88"/>
          <p:cNvSpPr txBox="1">
            <a:spLocks noChangeArrowheads="1"/>
          </p:cNvSpPr>
          <p:nvPr/>
        </p:nvSpPr>
        <p:spPr bwMode="auto">
          <a:xfrm>
            <a:off x="1654175" y="16621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rest of</a:t>
            </a:r>
          </a:p>
          <a:p>
            <a:pPr algn="ctr"/>
            <a:r>
              <a:rPr lang="en-US"/>
              <a:t>Internet</a:t>
            </a:r>
          </a:p>
        </p:txBody>
      </p:sp>
      <p:sp>
        <p:nvSpPr>
          <p:cNvPr id="58394" name="Text Box 90"/>
          <p:cNvSpPr txBox="1">
            <a:spLocks noChangeArrowheads="1"/>
          </p:cNvSpPr>
          <p:nvPr/>
        </p:nvSpPr>
        <p:spPr bwMode="auto">
          <a:xfrm>
            <a:off x="4260850" y="4741864"/>
            <a:ext cx="3836945" cy="153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>
                <a:latin typeface="Gill Sans MT" pitchFamily="34" charset="0"/>
              </a:rPr>
              <a:t>datagrams with source or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itchFamily="34" charset="0"/>
              </a:rPr>
              <a:t>destination in this network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itchFamily="34" charset="0"/>
              </a:rPr>
              <a:t>have 10.0.0/24 address for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itchFamily="34" charset="0"/>
              </a:rPr>
              <a:t>source, destination (as usual</a:t>
            </a:r>
            <a:r>
              <a:rPr lang="en-US" sz="2400" dirty="0" smtClean="0">
                <a:latin typeface="Gill Sans MT" pitchFamily="34" charset="0"/>
              </a:rPr>
              <a:t>)</a:t>
            </a:r>
          </a:p>
        </p:txBody>
      </p:sp>
      <p:sp>
        <p:nvSpPr>
          <p:cNvPr id="58395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all</a:t>
            </a:r>
            <a:r>
              <a:rPr lang="en-US" sz="2400" dirty="0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sz="2400" dirty="0">
                <a:latin typeface="Gill Sans MT" pitchFamily="34" charset="0"/>
              </a:rPr>
              <a:t>datagrams </a:t>
            </a: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leaving</a:t>
            </a:r>
            <a:r>
              <a:rPr lang="en-US" sz="2400" dirty="0">
                <a:latin typeface="Gill Sans MT" pitchFamily="34" charset="0"/>
              </a:rPr>
              <a:t> local</a:t>
            </a:r>
          </a:p>
          <a:p>
            <a:pPr algn="r"/>
            <a:r>
              <a:rPr lang="en-US" sz="2400" dirty="0">
                <a:latin typeface="Gill Sans MT" pitchFamily="34" charset="0"/>
              </a:rPr>
              <a:t>network have </a:t>
            </a: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same</a:t>
            </a:r>
            <a:r>
              <a:rPr lang="en-US" sz="2400" dirty="0">
                <a:latin typeface="Gill Sans MT" pitchFamily="34" charset="0"/>
              </a:rPr>
              <a:t> single source NAT IP address: 138.76.29.7,different source port numbers</a:t>
            </a:r>
          </a:p>
        </p:txBody>
      </p:sp>
      <p:pic>
        <p:nvPicPr>
          <p:cNvPr id="58396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38702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7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8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8399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5840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1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1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8412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15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6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13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4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400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58407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8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1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58405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6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2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58403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4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71256" y="4366181"/>
            <a:ext cx="4912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(it is all about </a:t>
            </a:r>
            <a:r>
              <a:rPr lang="en-US" dirty="0" smtClean="0">
                <a:solidFill>
                  <a:srgbClr val="CC0000"/>
                </a:solidFill>
              </a:rPr>
              <a:t>extending </a:t>
            </a:r>
            <a:r>
              <a:rPr lang="en-US" dirty="0">
                <a:solidFill>
                  <a:srgbClr val="CC0000"/>
                </a:solidFill>
              </a:rPr>
              <a:t>the IP address space</a:t>
            </a:r>
            <a:r>
              <a:rPr lang="en-US" dirty="0"/>
              <a:t>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BF7B097A-8152-408C-9702-94C06D723BF1}" type="slidenum">
              <a:rPr lang="en-US">
                <a:latin typeface="Tahoma" pitchFamily="34" charset="0"/>
              </a:rPr>
              <a:pPr/>
              <a:t>48</a:t>
            </a:fld>
            <a:endParaRPr lang="en-US">
              <a:latin typeface="Tahoma" pitchFamily="34" charset="0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motivation:</a:t>
            </a:r>
            <a:r>
              <a:rPr lang="en-US" smtClean="0">
                <a:ea typeface="ＭＳ Ｐゴシック" pitchFamily="34" charset="-128"/>
              </a:rPr>
              <a:t> local network uses just one IP address as far as outside world is concerned: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range of addresses not needed from ISP:  just one IP address for all devices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can change addresses of devices in local network without notifying outside world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can change ISP without changing addresses of devices in local network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devices inside local net not explicitly addressable, visible by outside world (a security plus)</a:t>
            </a:r>
          </a:p>
          <a:p>
            <a:pPr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NAT: network address translation</a:t>
            </a:r>
          </a:p>
        </p:txBody>
      </p:sp>
      <p:pic>
        <p:nvPicPr>
          <p:cNvPr id="59398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D7540155-B6A9-45A6-97C4-EE789238BACF}" type="slidenum">
              <a:rPr lang="en-US">
                <a:latin typeface="Tahoma" pitchFamily="34" charset="0"/>
              </a:rPr>
              <a:pPr/>
              <a:t>49</a:t>
            </a:fld>
            <a:endParaRPr lang="en-US">
              <a:latin typeface="Tahoma" pitchFamily="34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 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implementation</a:t>
            </a: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r>
              <a:rPr lang="en-US" dirty="0" smtClean="0">
                <a:ea typeface="ＭＳ Ｐゴシック" pitchFamily="34" charset="-128"/>
              </a:rPr>
              <a:t> NAT router must: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outgoing datagrams:</a:t>
            </a:r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replace</a:t>
            </a:r>
            <a:r>
              <a:rPr lang="en-US" dirty="0" smtClean="0">
                <a:ea typeface="ＭＳ Ｐゴシック" pitchFamily="34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400" dirty="0" smtClean="0">
                <a:latin typeface="Gill Sans MT" pitchFamily="34" charset="0"/>
                <a:ea typeface="ＭＳ Ｐゴシック" pitchFamily="34" charset="-128"/>
              </a:rPr>
              <a:t>. . . remote clients/servers will respond using (NAT IP address, new port #) as destination </a:t>
            </a:r>
            <a:r>
              <a:rPr lang="en-US" sz="2400" dirty="0" err="1" smtClean="0">
                <a:latin typeface="Gill Sans MT" pitchFamily="34" charset="0"/>
                <a:ea typeface="ＭＳ Ｐゴシック" pitchFamily="34" charset="-128"/>
              </a:rPr>
              <a:t>addr</a:t>
            </a:r>
            <a:r>
              <a:rPr lang="en-US" sz="2400" dirty="0" smtClean="0">
                <a:latin typeface="Gill Sans MT" pitchFamily="34" charset="0"/>
                <a:ea typeface="ＭＳ Ｐゴシック" pitchFamily="34" charset="-128"/>
              </a:rPr>
              <a:t/>
            </a:r>
            <a:br>
              <a:rPr lang="en-US" sz="2400" dirty="0" smtClean="0">
                <a:latin typeface="Gill Sans MT" pitchFamily="34" charset="0"/>
                <a:ea typeface="ＭＳ Ｐゴシック" pitchFamily="34" charset="-128"/>
              </a:rPr>
            </a:br>
            <a:endParaRPr lang="en-US" sz="2400" dirty="0" smtClean="0">
              <a:latin typeface="Gill Sans MT" pitchFamily="34" charset="0"/>
              <a:ea typeface="ＭＳ Ｐゴシック" pitchFamily="34" charset="-128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remember (in NAT translation table)</a:t>
            </a:r>
            <a:r>
              <a:rPr lang="en-US" i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every (source IP address, port #)  to (NAT IP address, new port #) translation pair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incoming datagrams:</a:t>
            </a:r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replace</a:t>
            </a:r>
            <a:r>
              <a:rPr lang="en-US" dirty="0" smtClean="0">
                <a:ea typeface="ＭＳ Ｐゴシック" pitchFamily="34" charset="-128"/>
              </a:rPr>
              <a:t> (NAT IP address, new port #) in </a:t>
            </a:r>
            <a:r>
              <a:rPr lang="en-US" dirty="0" err="1" smtClean="0">
                <a:ea typeface="ＭＳ Ｐゴシック" pitchFamily="34" charset="-128"/>
              </a:rPr>
              <a:t>dest</a:t>
            </a:r>
            <a:r>
              <a:rPr lang="en-US" dirty="0" smtClean="0">
                <a:ea typeface="ＭＳ Ｐゴシック" pitchFamily="34" charset="-128"/>
              </a:rPr>
              <a:t>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NAT: network address translation</a:t>
            </a:r>
          </a:p>
        </p:txBody>
      </p:sp>
      <p:pic>
        <p:nvPicPr>
          <p:cNvPr id="60422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F4E1833A-965E-478C-B821-466F47E0ED1D}" type="slidenum">
              <a:rPr lang="en-US">
                <a:latin typeface="Tahoma" pitchFamily="34" charset="0"/>
              </a:rPr>
              <a:pPr/>
              <a:t>5</a:t>
            </a:fld>
            <a:endParaRPr lang="en-US">
              <a:latin typeface="Tahoma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Network service model</a:t>
            </a:r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609600" y="1430338"/>
            <a:ext cx="7554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sz="2800" dirty="0">
                <a:latin typeface="Gill Sans MT" pitchFamily="34" charset="0"/>
              </a:rPr>
              <a:t> What </a:t>
            </a:r>
            <a:r>
              <a:rPr lang="en-US" sz="2800" i="1" dirty="0">
                <a:solidFill>
                  <a:srgbClr val="000099"/>
                </a:solidFill>
                <a:latin typeface="Gill Sans MT" pitchFamily="34" charset="0"/>
              </a:rPr>
              <a:t>service model</a:t>
            </a:r>
            <a:r>
              <a:rPr lang="en-US" sz="2800" dirty="0">
                <a:latin typeface="Gill Sans MT" pitchFamily="34" charset="0"/>
              </a:rPr>
              <a:t> for </a:t>
            </a:r>
            <a:r>
              <a:rPr lang="ja-JP" altLang="en-US" sz="2800" dirty="0">
                <a:latin typeface="Gill Sans MT" pitchFamily="34" charset="0"/>
              </a:rPr>
              <a:t>“</a:t>
            </a:r>
            <a:r>
              <a:rPr lang="en-US" altLang="ja-JP" sz="2800" dirty="0">
                <a:latin typeface="Gill Sans MT" pitchFamily="34" charset="0"/>
              </a:rPr>
              <a:t>channel</a:t>
            </a:r>
            <a:r>
              <a:rPr lang="ja-JP" altLang="en-US" sz="2800" dirty="0">
                <a:latin typeface="Gill Sans MT" pitchFamily="34" charset="0"/>
              </a:rPr>
              <a:t>”</a:t>
            </a:r>
            <a:r>
              <a:rPr lang="en-US" altLang="ja-JP" sz="2800" dirty="0">
                <a:latin typeface="Gill Sans MT" pitchFamily="34" charset="0"/>
              </a:rPr>
              <a:t> </a:t>
            </a:r>
            <a:r>
              <a:rPr lang="en-US" altLang="ja-JP" sz="2800" dirty="0" smtClean="0">
                <a:latin typeface="Gill Sans MT" pitchFamily="34" charset="0"/>
              </a:rPr>
              <a:t>carrying packets</a:t>
            </a:r>
            <a:r>
              <a:rPr lang="en-US" altLang="ja-JP" sz="2800" dirty="0" smtClean="0">
                <a:latin typeface="Gill Sans MT" pitchFamily="34" charset="0"/>
              </a:rPr>
              <a:t> </a:t>
            </a:r>
            <a:r>
              <a:rPr lang="en-US" altLang="ja-JP" sz="2800" dirty="0">
                <a:latin typeface="Gill Sans MT" pitchFamily="34" charset="0"/>
              </a:rPr>
              <a:t>from sender to receiver?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2587625"/>
            <a:ext cx="3810000" cy="2528888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example services for </a:t>
            </a:r>
            <a:r>
              <a:rPr lang="en-US" b="1" i="1" dirty="0">
                <a:solidFill>
                  <a:srgbClr val="CC0000"/>
                </a:solidFill>
                <a:cs typeface="+mn-cs"/>
              </a:rPr>
              <a:t>individual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datagrams: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guaranteed delivery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guaranteed delivery with less than 40 </a:t>
            </a:r>
            <a:r>
              <a:rPr lang="en-US" sz="2400" dirty="0" err="1">
                <a:cs typeface="+mn-cs"/>
              </a:rPr>
              <a:t>msec</a:t>
            </a:r>
            <a:r>
              <a:rPr lang="en-US" sz="2400" dirty="0">
                <a:cs typeface="+mn-cs"/>
              </a:rPr>
              <a:t> delay</a:t>
            </a:r>
          </a:p>
        </p:txBody>
      </p:sp>
      <p:sp>
        <p:nvSpPr>
          <p:cNvPr id="9223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2579688"/>
            <a:ext cx="3810000" cy="3686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example services for a </a:t>
            </a:r>
            <a:r>
              <a:rPr lang="en-US" b="1" i="1" dirty="0" smtClean="0">
                <a:solidFill>
                  <a:srgbClr val="CC0000"/>
                </a:solidFill>
                <a:ea typeface="ＭＳ Ｐゴシック" pitchFamily="34" charset="-128"/>
              </a:rPr>
              <a:t>flow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of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packets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endParaRPr lang="en-US" i="1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in-order </a:t>
            </a:r>
            <a:r>
              <a:rPr lang="en-US" sz="2400" dirty="0" smtClean="0">
                <a:ea typeface="ＭＳ Ｐゴシック" pitchFamily="34" charset="-128"/>
              </a:rPr>
              <a:t>delivery</a:t>
            </a:r>
          </a:p>
          <a:p>
            <a:r>
              <a:rPr lang="en-US" sz="2400" dirty="0" smtClean="0">
                <a:ea typeface="ＭＳ Ｐゴシック" pitchFamily="34" charset="-128"/>
              </a:rPr>
              <a:t>guaranteed minimum bandwidth to flow</a:t>
            </a:r>
          </a:p>
          <a:p>
            <a:r>
              <a:rPr lang="en-US" sz="2400" dirty="0" smtClean="0">
                <a:ea typeface="ＭＳ Ｐゴシック" pitchFamily="34" charset="-128"/>
              </a:rPr>
              <a:t>restrictions on changes in inter-packet </a:t>
            </a:r>
            <a:r>
              <a:rPr lang="en-US" sz="2400" dirty="0" smtClean="0">
                <a:ea typeface="ＭＳ Ｐゴシック" pitchFamily="34" charset="-128"/>
              </a:rPr>
              <a:t>time-spacing</a:t>
            </a:r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9224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334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AF231B94-AB41-49DF-BD6E-2FB65685D931}" type="slidenum">
              <a:rPr lang="en-US">
                <a:latin typeface="Tahoma" pitchFamily="34" charset="0"/>
              </a:rPr>
              <a:pPr/>
              <a:t>50</a:t>
            </a:fld>
            <a:endParaRPr lang="en-US">
              <a:latin typeface="Tahoma" pitchFamily="34" charset="0"/>
            </a:endParaRPr>
          </a:p>
        </p:txBody>
      </p:sp>
      <p:sp>
        <p:nvSpPr>
          <p:cNvPr id="61444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7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8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9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1450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10.0.0.2</a:t>
            </a:r>
          </a:p>
        </p:txBody>
      </p:sp>
      <p:sp>
        <p:nvSpPr>
          <p:cNvPr id="61451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61542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61547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8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/>
                  <a:t>S: 10.0.0.1, 3345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61549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61554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5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5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550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61551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5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53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1543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1249 h 264"/>
                <a:gd name="T2" fmla="*/ 2554 w 417"/>
                <a:gd name="T3" fmla="*/ 1249 h 264"/>
                <a:gd name="T4" fmla="*/ 2554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544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61545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6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sp>
        <p:nvSpPr>
          <p:cNvPr id="61453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1454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5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61456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61540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b="1" i="1">
                  <a:solidFill>
                    <a:srgbClr val="CC0000"/>
                  </a:solidFill>
                </a:rPr>
                <a:t>1: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>
                  <a:solidFill>
                    <a:srgbClr val="000099"/>
                  </a:solidFill>
                </a:rPr>
                <a:t>host 10.0.0.1 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sends datagram to 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128.119.40.186, 80</a:t>
              </a:r>
            </a:p>
          </p:txBody>
        </p:sp>
        <p:sp>
          <p:nvSpPr>
            <p:cNvPr id="61541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58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59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NAT translation table</a:t>
            </a:r>
          </a:p>
          <a:p>
            <a:pPr algn="ctr"/>
            <a:r>
              <a:rPr lang="en-US"/>
              <a:t>WAN side addr        LAN side addr</a:t>
            </a:r>
          </a:p>
        </p:txBody>
      </p:sp>
      <p:sp>
        <p:nvSpPr>
          <p:cNvPr id="61461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62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63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CC0000"/>
                </a:solidFill>
              </a:rPr>
              <a:t>138.76.29.7, 5001   10.0.0.1, 3345</a:t>
            </a:r>
          </a:p>
          <a:p>
            <a:pPr algn="ctr"/>
            <a:r>
              <a:rPr lang="en-US"/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61526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7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10.0.0.1, 3345</a:t>
              </a:r>
            </a:p>
            <a:p>
              <a:endParaRPr lang="en-US" sz="1200"/>
            </a:p>
          </p:txBody>
        </p:sp>
        <p:grpSp>
          <p:nvGrpSpPr>
            <p:cNvPr id="61528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61537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38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39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529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61534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35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36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530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531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61532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3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61511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61516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7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/>
                  <a:t>S: 138.76.29.7, 5001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61518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61523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24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25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519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61520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21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22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1512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513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61514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5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0" y="1671638"/>
            <a:ext cx="5154613" cy="2052637"/>
            <a:chOff x="0" y="1306"/>
            <a:chExt cx="3247" cy="1293"/>
          </a:xfrm>
        </p:grpSpPr>
        <p:sp>
          <p:nvSpPr>
            <p:cNvPr id="61507" name="Text Box 82"/>
            <p:cNvSpPr txBox="1">
              <a:spLocks noChangeArrowheads="1"/>
            </p:cNvSpPr>
            <p:nvPr/>
          </p:nvSpPr>
          <p:spPr bwMode="auto">
            <a:xfrm>
              <a:off x="0" y="1306"/>
              <a:ext cx="131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b="1" i="1">
                  <a:solidFill>
                    <a:srgbClr val="CC0000"/>
                  </a:solidFill>
                </a:rPr>
                <a:t>2: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>
                  <a:solidFill>
                    <a:srgbClr val="000099"/>
                  </a:solidFill>
                </a:rPr>
                <a:t>NAT router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changes datagram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source addr from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10.0.0.1, 3345 to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138.76.29.7, 5001,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updates table</a:t>
              </a:r>
            </a:p>
          </p:txBody>
        </p:sp>
        <p:sp>
          <p:nvSpPr>
            <p:cNvPr id="61508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09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10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61493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4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138.76.29.7, 5001</a:t>
              </a:r>
            </a:p>
            <a:p>
              <a:endParaRPr lang="en-US" sz="1200"/>
            </a:p>
          </p:txBody>
        </p:sp>
        <p:grpSp>
          <p:nvGrpSpPr>
            <p:cNvPr id="61495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61504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5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6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96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61501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2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3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497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498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61499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0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b="1" i="1">
                <a:solidFill>
                  <a:srgbClr val="CC0000"/>
                </a:solidFill>
              </a:rPr>
              <a:t>3: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99"/>
                </a:solidFill>
              </a:rPr>
              <a:t>reply arrives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 dest. address: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b="1" i="1">
                <a:solidFill>
                  <a:srgbClr val="CC0000"/>
                </a:solidFill>
              </a:rPr>
              <a:t>4: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99"/>
                </a:solidFill>
              </a:rPr>
              <a:t>NAT router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changes datagram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dest addr from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138.76.29.7, 5001 to 10.0.0.1, 3345 </a:t>
            </a:r>
          </a:p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61471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NAT: network address translation</a:t>
            </a:r>
          </a:p>
        </p:txBody>
      </p:sp>
      <p:pic>
        <p:nvPicPr>
          <p:cNvPr id="61473" name="Picture 1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4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6148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148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148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1488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1491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2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89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0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5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61483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4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1476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61481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2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1477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61479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0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78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72D76BD7-4602-49C6-84DE-43BAD73DF284}" type="slidenum">
              <a:rPr lang="en-US">
                <a:latin typeface="Tahoma" pitchFamily="34" charset="0"/>
              </a:rPr>
              <a:pPr/>
              <a:t>51</a:t>
            </a:fld>
            <a:endParaRPr lang="en-US">
              <a:latin typeface="Tahoma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16-bit port-number field: 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64k simultaneous connections with a single LAN-side address!</a:t>
            </a:r>
          </a:p>
          <a:p>
            <a:r>
              <a:rPr lang="en-US" dirty="0" smtClean="0">
                <a:ea typeface="ＭＳ Ｐゴシック" pitchFamily="34" charset="-128"/>
              </a:rPr>
              <a:t>NAT is controversial: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routers should only process up to layer 3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violates end-to-end argument</a:t>
            </a:r>
          </a:p>
          <a:p>
            <a:pPr lvl="2"/>
            <a:r>
              <a:rPr lang="en-US" sz="2400" dirty="0" smtClean="0">
                <a:latin typeface="Gill Sans MT" pitchFamily="34" charset="0"/>
                <a:ea typeface="ＭＳ Ｐゴシック" pitchFamily="34" charset="-128"/>
              </a:rPr>
              <a:t>NAT possibility must be taken into account by app designers, e.g., P2P applications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address shortage should instead be solved by IPv6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NAT: network address translation</a:t>
            </a:r>
          </a:p>
        </p:txBody>
      </p:sp>
      <p:pic>
        <p:nvPicPr>
          <p:cNvPr id="62470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DAC38D6F-96A9-46E0-87CE-B845265E7651}" type="slidenum">
              <a:rPr lang="en-US">
                <a:latin typeface="Tahoma" pitchFamily="34" charset="0"/>
              </a:rPr>
              <a:pPr/>
              <a:t>52</a:t>
            </a:fld>
            <a:endParaRPr lang="en-US">
              <a:latin typeface="Tahoma" pitchFamily="34" charset="0"/>
            </a:endParaRPr>
          </a:p>
        </p:txBody>
      </p:sp>
      <p:pic>
        <p:nvPicPr>
          <p:cNvPr id="63492" name="Picture 10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795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 traversal problem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583" y="1347787"/>
            <a:ext cx="5159580" cy="5159375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ea typeface="ＭＳ Ｐゴシック" pitchFamily="34" charset="-128"/>
              </a:rPr>
              <a:t>client wants to connect to server with address 10.0.0.1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server address 10.0.0.1 local to LAN (client can</a:t>
            </a:r>
            <a:r>
              <a:rPr lang="ja-JP" altLang="en-US" sz="2000" dirty="0" smtClean="0">
                <a:ea typeface="ＭＳ Ｐゴシック" pitchFamily="34" charset="-128"/>
              </a:rPr>
              <a:t>’</a:t>
            </a:r>
            <a:r>
              <a:rPr lang="en-US" altLang="ja-JP" sz="2000" dirty="0" smtClean="0">
                <a:ea typeface="ＭＳ Ｐゴシック" pitchFamily="34" charset="-128"/>
              </a:rPr>
              <a:t>t use it as destination </a:t>
            </a:r>
            <a:r>
              <a:rPr lang="en-US" altLang="ja-JP" sz="2000" dirty="0" err="1" smtClean="0">
                <a:ea typeface="ＭＳ Ｐゴシック" pitchFamily="34" charset="-128"/>
              </a:rPr>
              <a:t>addr</a:t>
            </a:r>
            <a:r>
              <a:rPr lang="en-US" altLang="ja-JP" sz="2000" dirty="0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only one externally visible </a:t>
            </a:r>
            <a:r>
              <a:rPr lang="en-US" sz="2000" dirty="0" smtClean="0">
                <a:ea typeface="ＭＳ Ｐゴシック" pitchFamily="34" charset="-128"/>
              </a:rPr>
              <a:t>address</a:t>
            </a:r>
            <a:r>
              <a:rPr lang="en-US" sz="2000" dirty="0" smtClean="0">
                <a:ea typeface="ＭＳ Ｐゴシック" pitchFamily="34" charset="-128"/>
              </a:rPr>
              <a:t>: 138.76.29.7</a:t>
            </a:r>
          </a:p>
          <a:p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solution1:</a:t>
            </a:r>
            <a:r>
              <a:rPr lang="en-US" sz="2400" dirty="0" smtClean="0">
                <a:ea typeface="ＭＳ Ｐゴシック" pitchFamily="34" charset="-128"/>
              </a:rPr>
              <a:t> statically configure NAT to forward incoming connection requests at given port to server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e.g., (123.76.29.7, port 2500) always forwarded to 10.0.0.1 port </a:t>
            </a:r>
            <a:r>
              <a:rPr lang="en-US" sz="2000" dirty="0" smtClean="0">
                <a:ea typeface="ＭＳ Ｐゴシック" pitchFamily="34" charset="-128"/>
              </a:rPr>
              <a:t>25000</a:t>
            </a:r>
          </a:p>
          <a:p>
            <a:r>
              <a:rPr lang="en-US" sz="2200" i="1" dirty="0" smtClean="0">
                <a:solidFill>
                  <a:srgbClr val="C00000"/>
                </a:solidFill>
                <a:ea typeface="ＭＳ Ｐゴシック" pitchFamily="34" charset="-128"/>
              </a:rPr>
              <a:t>Solution 2</a:t>
            </a:r>
            <a:r>
              <a:rPr lang="en-US" sz="2200" i="1" dirty="0" smtClean="0">
                <a:ea typeface="ＭＳ Ｐゴシック" pitchFamily="34" charset="-128"/>
              </a:rPr>
              <a:t>:</a:t>
            </a:r>
            <a:r>
              <a:rPr lang="en-US" sz="2200" dirty="0" smtClean="0">
                <a:ea typeface="ＭＳ Ｐゴシック" pitchFamily="34" charset="-128"/>
              </a:rPr>
              <a:t> automate the above through a protocol (universal plug-and-play)</a:t>
            </a:r>
          </a:p>
          <a:p>
            <a:r>
              <a:rPr lang="en-US" sz="2200" i="1" dirty="0" smtClean="0">
                <a:solidFill>
                  <a:srgbClr val="C00000"/>
                </a:solidFill>
                <a:ea typeface="ＭＳ Ｐゴシック" pitchFamily="34" charset="-128"/>
              </a:rPr>
              <a:t>Solution 3</a:t>
            </a:r>
            <a:r>
              <a:rPr lang="en-US" sz="2200" dirty="0" smtClean="0">
                <a:ea typeface="ＭＳ Ｐゴシック" pitchFamily="34" charset="-128"/>
              </a:rPr>
              <a:t>: through a proxy/relay 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(will discuss in connection to p2p applications)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3495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147483647 w 1056"/>
              <a:gd name="T1" fmla="*/ 2147483647 h 1567"/>
              <a:gd name="T2" fmla="*/ 2147483647 w 1056"/>
              <a:gd name="T3" fmla="*/ 2147483647 h 1567"/>
              <a:gd name="T4" fmla="*/ 2147483647 w 1056"/>
              <a:gd name="T5" fmla="*/ 2147483647 h 1567"/>
              <a:gd name="T6" fmla="*/ 2147483647 w 1056"/>
              <a:gd name="T7" fmla="*/ 2147483647 h 1567"/>
              <a:gd name="T8" fmla="*/ 2147483647 w 1056"/>
              <a:gd name="T9" fmla="*/ 2147483647 h 1567"/>
              <a:gd name="T10" fmla="*/ 2147483647 w 1056"/>
              <a:gd name="T11" fmla="*/ 2147483647 h 1567"/>
              <a:gd name="T12" fmla="*/ 2147483647 w 1056"/>
              <a:gd name="T13" fmla="*/ 2147483647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2147483647 w 1056"/>
              <a:gd name="T19" fmla="*/ 2147483647 h 1567"/>
              <a:gd name="T20" fmla="*/ 2147483647 w 1056"/>
              <a:gd name="T21" fmla="*/ 2147483647 h 1567"/>
              <a:gd name="T22" fmla="*/ 2147483647 w 1056"/>
              <a:gd name="T23" fmla="*/ 2147483647 h 1567"/>
              <a:gd name="T24" fmla="*/ 2147483647 w 1056"/>
              <a:gd name="T25" fmla="*/ 2147483647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7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8" name="Text Box 37"/>
          <p:cNvSpPr txBox="1">
            <a:spLocks noChangeArrowheads="1"/>
          </p:cNvSpPr>
          <p:nvPr/>
        </p:nvSpPr>
        <p:spPr bwMode="auto">
          <a:xfrm>
            <a:off x="7905750" y="1997075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3499" name="Text Box 56"/>
          <p:cNvSpPr txBox="1">
            <a:spLocks noChangeArrowheads="1"/>
          </p:cNvSpPr>
          <p:nvPr/>
        </p:nvSpPr>
        <p:spPr bwMode="auto">
          <a:xfrm>
            <a:off x="7134225" y="2946400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3500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1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2" name="Text Box 88"/>
          <p:cNvSpPr txBox="1">
            <a:spLocks noChangeArrowheads="1"/>
          </p:cNvSpPr>
          <p:nvPr/>
        </p:nvSpPr>
        <p:spPr bwMode="auto">
          <a:xfrm>
            <a:off x="6613525" y="3551238"/>
            <a:ext cx="781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>
                <a:solidFill>
                  <a:srgbClr val="CC0000"/>
                </a:solidFill>
              </a:rPr>
              <a:t>NAT </a:t>
            </a:r>
          </a:p>
          <a:p>
            <a:pPr algn="ctr">
              <a:lnSpc>
                <a:spcPct val="85000"/>
              </a:lnSpc>
            </a:pPr>
            <a:r>
              <a:rPr lang="en-US">
                <a:solidFill>
                  <a:srgbClr val="CC0000"/>
                </a:solidFill>
              </a:rPr>
              <a:t>router</a:t>
            </a:r>
          </a:p>
        </p:txBody>
      </p:sp>
      <p:sp>
        <p:nvSpPr>
          <p:cNvPr id="63503" name="Text Box 89"/>
          <p:cNvSpPr txBox="1">
            <a:spLocks noChangeArrowheads="1"/>
          </p:cNvSpPr>
          <p:nvPr/>
        </p:nvSpPr>
        <p:spPr bwMode="auto">
          <a:xfrm>
            <a:off x="5295900" y="3503613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63504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5" name="Text Box 102"/>
          <p:cNvSpPr txBox="1">
            <a:spLocks noChangeArrowheads="1"/>
          </p:cNvSpPr>
          <p:nvPr/>
        </p:nvSpPr>
        <p:spPr bwMode="auto">
          <a:xfrm>
            <a:off x="5046663" y="218281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client</a:t>
            </a:r>
          </a:p>
        </p:txBody>
      </p:sp>
      <p:sp>
        <p:nvSpPr>
          <p:cNvPr id="63506" name="Text Box 103"/>
          <p:cNvSpPr txBox="1">
            <a:spLocks noChangeArrowheads="1"/>
          </p:cNvSpPr>
          <p:nvPr/>
        </p:nvSpPr>
        <p:spPr bwMode="auto">
          <a:xfrm>
            <a:off x="5668963" y="24050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320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63507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3508" name="Group 116"/>
          <p:cNvGrpSpPr>
            <a:grpSpLocks/>
          </p:cNvGrpSpPr>
          <p:nvPr/>
        </p:nvGrpSpPr>
        <p:grpSpPr bwMode="auto">
          <a:xfrm>
            <a:off x="6656388" y="3203575"/>
            <a:ext cx="587375" cy="323850"/>
            <a:chOff x="4396" y="1245"/>
            <a:chExt cx="672" cy="248"/>
          </a:xfrm>
        </p:grpSpPr>
        <p:sp>
          <p:nvSpPr>
            <p:cNvPr id="6355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pitchFamily="34" charset="0"/>
              </a:endParaRPr>
            </a:p>
          </p:txBody>
        </p:sp>
        <p:sp>
          <p:nvSpPr>
            <p:cNvPr id="6355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pitchFamily="34" charset="0"/>
              </a:endParaRPr>
            </a:p>
          </p:txBody>
        </p:sp>
        <p:sp>
          <p:nvSpPr>
            <p:cNvPr id="6355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pitchFamily="34" charset="0"/>
              </a:endParaRPr>
            </a:p>
          </p:txBody>
        </p:sp>
        <p:grpSp>
          <p:nvGrpSpPr>
            <p:cNvPr id="63556" name="Group 12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3559" name="Freeform 12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0" name="Freeform 12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57" name="Line 123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8" name="Line 12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09" name="Group 128"/>
          <p:cNvGrpSpPr>
            <a:grpSpLocks/>
          </p:cNvGrpSpPr>
          <p:nvPr/>
        </p:nvGrpSpPr>
        <p:grpSpPr bwMode="auto">
          <a:xfrm>
            <a:off x="5021263" y="2652713"/>
            <a:ext cx="685800" cy="649287"/>
            <a:chOff x="-44" y="1473"/>
            <a:chExt cx="981" cy="1105"/>
          </a:xfrm>
        </p:grpSpPr>
        <p:pic>
          <p:nvPicPr>
            <p:cNvPr id="63551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52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10" name="Group 131"/>
          <p:cNvGrpSpPr>
            <a:grpSpLocks/>
          </p:cNvGrpSpPr>
          <p:nvPr/>
        </p:nvGrpSpPr>
        <p:grpSpPr bwMode="auto">
          <a:xfrm flipH="1">
            <a:off x="8108950" y="3163888"/>
            <a:ext cx="641350" cy="558800"/>
            <a:chOff x="-44" y="1473"/>
            <a:chExt cx="981" cy="1105"/>
          </a:xfrm>
        </p:grpSpPr>
        <p:pic>
          <p:nvPicPr>
            <p:cNvPr id="63549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50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11" name="Group 134"/>
          <p:cNvGrpSpPr>
            <a:grpSpLocks/>
          </p:cNvGrpSpPr>
          <p:nvPr/>
        </p:nvGrpSpPr>
        <p:grpSpPr bwMode="auto">
          <a:xfrm flipH="1">
            <a:off x="8083550" y="3927475"/>
            <a:ext cx="641350" cy="558800"/>
            <a:chOff x="-44" y="1473"/>
            <a:chExt cx="981" cy="1105"/>
          </a:xfrm>
        </p:grpSpPr>
        <p:pic>
          <p:nvPicPr>
            <p:cNvPr id="63547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48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3512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3513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63515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7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20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545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6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1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22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543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4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3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4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25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541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2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6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27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3539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0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8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0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1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3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4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5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6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3537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8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14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D3C44E68-A305-48D4-886E-393099059D59}" type="slidenum">
              <a:rPr lang="en-US">
                <a:latin typeface="Tahoma" pitchFamily="34" charset="0"/>
              </a:rPr>
              <a:pPr/>
              <a:t>53</a:t>
            </a:fld>
            <a:endParaRPr lang="en-US">
              <a:latin typeface="Tahoma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 traversal problem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781550" cy="5159375"/>
          </a:xfrm>
        </p:spPr>
        <p:txBody>
          <a:bodyPr/>
          <a:lstStyle/>
          <a:p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solution 2:</a:t>
            </a:r>
            <a:r>
              <a:rPr lang="en-US" sz="2400" smtClean="0">
                <a:ea typeface="ＭＳ Ｐゴシック" pitchFamily="34" charset="-128"/>
              </a:rPr>
              <a:t> Universal Plug and Play (UPnP) Internet Gateway Device (IGD) Protocol.  Allows NATed host to:</a:t>
            </a:r>
          </a:p>
          <a:p>
            <a:pPr lvl="1">
              <a:spcBef>
                <a:spcPct val="0"/>
              </a:spcBef>
              <a:buSzPct val="65000"/>
              <a:buFont typeface="Wingdings" pitchFamily="2" charset="2"/>
              <a:buChar char="v"/>
            </a:pPr>
            <a:r>
              <a:rPr lang="en-US" smtClean="0">
                <a:ea typeface="ＭＳ Ｐゴシック" pitchFamily="34" charset="-128"/>
              </a:rPr>
              <a:t>learn public IP address (138.76.29.7)</a:t>
            </a:r>
          </a:p>
          <a:p>
            <a:pPr lvl="1">
              <a:spcBef>
                <a:spcPct val="0"/>
              </a:spcBef>
              <a:buSzPct val="65000"/>
              <a:buFont typeface="Wingdings" pitchFamily="2" charset="2"/>
              <a:buChar char="v"/>
            </a:pPr>
            <a:r>
              <a:rPr lang="en-US" smtClean="0">
                <a:ea typeface="ＭＳ Ｐゴシック" pitchFamily="34" charset="-128"/>
              </a:rPr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endParaRPr lang="en-US" smtClean="0">
              <a:ea typeface="ＭＳ Ｐゴシック" pitchFamily="34" charset="-128"/>
            </a:endParaRP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i.e., automate static NAT port map configuration</a:t>
            </a:r>
          </a:p>
        </p:txBody>
      </p:sp>
      <p:grpSp>
        <p:nvGrpSpPr>
          <p:cNvPr id="64518" name="Group 158"/>
          <p:cNvGrpSpPr>
            <a:grpSpLocks/>
          </p:cNvGrpSpPr>
          <p:nvPr/>
        </p:nvGrpSpPr>
        <p:grpSpPr bwMode="auto">
          <a:xfrm>
            <a:off x="6345238" y="1997075"/>
            <a:ext cx="2479675" cy="2676525"/>
            <a:chOff x="3997" y="1258"/>
            <a:chExt cx="1562" cy="1686"/>
          </a:xfrm>
        </p:grpSpPr>
        <p:sp>
          <p:nvSpPr>
            <p:cNvPr id="64556" name="Freeform 96"/>
            <p:cNvSpPr>
              <a:spLocks/>
            </p:cNvSpPr>
            <p:nvPr/>
          </p:nvSpPr>
          <p:spPr bwMode="auto">
            <a:xfrm>
              <a:off x="4482" y="1377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6"/>
                <a:gd name="T40" fmla="*/ 0 h 1567"/>
                <a:gd name="T41" fmla="*/ 1056 w 1056"/>
                <a:gd name="T42" fmla="*/ 1567 h 15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7" name="Line 99"/>
            <p:cNvSpPr>
              <a:spLocks noChangeShapeType="1"/>
            </p:cNvSpPr>
            <p:nvPr/>
          </p:nvSpPr>
          <p:spPr bwMode="auto">
            <a:xfrm flipV="1">
              <a:off x="5061" y="2594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58" name="Text Box 100"/>
            <p:cNvSpPr txBox="1">
              <a:spLocks noChangeArrowheads="1"/>
            </p:cNvSpPr>
            <p:nvPr/>
          </p:nvSpPr>
          <p:spPr bwMode="auto">
            <a:xfrm>
              <a:off x="4980" y="1258"/>
              <a:ext cx="57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10.0.0.1</a:t>
              </a:r>
            </a:p>
          </p:txBody>
        </p:sp>
        <p:sp>
          <p:nvSpPr>
            <p:cNvPr id="64559" name="Text Box 104"/>
            <p:cNvSpPr txBox="1">
              <a:spLocks noChangeArrowheads="1"/>
            </p:cNvSpPr>
            <p:nvPr/>
          </p:nvSpPr>
          <p:spPr bwMode="auto">
            <a:xfrm>
              <a:off x="4166" y="2237"/>
              <a:ext cx="49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>
                  <a:solidFill>
                    <a:srgbClr val="CC0000"/>
                  </a:solidFill>
                </a:rPr>
                <a:t>NAT </a:t>
              </a:r>
            </a:p>
            <a:p>
              <a:pPr algn="ctr">
                <a:lnSpc>
                  <a:spcPct val="85000"/>
                </a:lnSpc>
              </a:pPr>
              <a:r>
                <a:rPr lang="en-US">
                  <a:solidFill>
                    <a:srgbClr val="CC0000"/>
                  </a:solidFill>
                </a:rPr>
                <a:t>router</a:t>
              </a:r>
            </a:p>
          </p:txBody>
        </p:sp>
        <p:sp>
          <p:nvSpPr>
            <p:cNvPr id="64560" name="Line 106"/>
            <p:cNvSpPr>
              <a:spLocks noChangeShapeType="1"/>
            </p:cNvSpPr>
            <p:nvPr/>
          </p:nvSpPr>
          <p:spPr bwMode="auto">
            <a:xfrm>
              <a:off x="3997" y="2156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561" name="Group 109"/>
            <p:cNvGrpSpPr>
              <a:grpSpLocks/>
            </p:cNvGrpSpPr>
            <p:nvPr/>
          </p:nvGrpSpPr>
          <p:grpSpPr bwMode="auto">
            <a:xfrm>
              <a:off x="4193" y="2018"/>
              <a:ext cx="370" cy="204"/>
              <a:chOff x="4396" y="1245"/>
              <a:chExt cx="672" cy="248"/>
            </a:xfrm>
          </p:grpSpPr>
          <p:sp>
            <p:nvSpPr>
              <p:cNvPr id="6457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pitchFamily="34" charset="0"/>
                </a:endParaRPr>
              </a:p>
            </p:txBody>
          </p:sp>
          <p:sp>
            <p:nvSpPr>
              <p:cNvPr id="6457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pitchFamily="34" charset="0"/>
                </a:endParaRPr>
              </a:p>
            </p:txBody>
          </p:sp>
          <p:sp>
            <p:nvSpPr>
              <p:cNvPr id="6457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pitchFamily="34" charset="0"/>
                </a:endParaRPr>
              </a:p>
            </p:txBody>
          </p:sp>
          <p:grpSp>
            <p:nvGrpSpPr>
              <p:cNvPr id="64574" name="Group 11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64577" name="Freeform 1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78" name="Freeform 1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575" name="Line 116"/>
              <p:cNvSpPr>
                <a:spLocks noChangeShapeType="1"/>
              </p:cNvSpPr>
              <p:nvPr/>
            </p:nvSpPr>
            <p:spPr bwMode="auto">
              <a:xfrm>
                <a:off x="4400" y="1322"/>
                <a:ext cx="0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6" name="Line 11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62" name="Group 118"/>
            <p:cNvGrpSpPr>
              <a:grpSpLocks/>
            </p:cNvGrpSpPr>
            <p:nvPr/>
          </p:nvGrpSpPr>
          <p:grpSpPr bwMode="auto">
            <a:xfrm flipH="1">
              <a:off x="5108" y="1993"/>
              <a:ext cx="404" cy="352"/>
              <a:chOff x="-44" y="1473"/>
              <a:chExt cx="981" cy="1105"/>
            </a:xfrm>
          </p:grpSpPr>
          <p:pic>
            <p:nvPicPr>
              <p:cNvPr id="64569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570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563" name="Group 121"/>
            <p:cNvGrpSpPr>
              <a:grpSpLocks/>
            </p:cNvGrpSpPr>
            <p:nvPr/>
          </p:nvGrpSpPr>
          <p:grpSpPr bwMode="auto">
            <a:xfrm flipH="1">
              <a:off x="5092" y="2474"/>
              <a:ext cx="404" cy="352"/>
              <a:chOff x="-44" y="1473"/>
              <a:chExt cx="981" cy="1105"/>
            </a:xfrm>
          </p:grpSpPr>
          <p:pic>
            <p:nvPicPr>
              <p:cNvPr id="64567" name="Picture 12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568" name="Freeform 12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4564" name="Oval 150"/>
            <p:cNvSpPr>
              <a:spLocks noChangeArrowheads="1"/>
            </p:cNvSpPr>
            <p:nvPr/>
          </p:nvSpPr>
          <p:spPr bwMode="auto">
            <a:xfrm>
              <a:off x="5299" y="1852"/>
              <a:ext cx="7" cy="1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5" name="Freeform 92"/>
            <p:cNvSpPr>
              <a:spLocks/>
            </p:cNvSpPr>
            <p:nvPr/>
          </p:nvSpPr>
          <p:spPr bwMode="auto">
            <a:xfrm>
              <a:off x="4564" y="1425"/>
              <a:ext cx="735" cy="680"/>
            </a:xfrm>
            <a:custGeom>
              <a:avLst/>
              <a:gdLst>
                <a:gd name="T0" fmla="*/ 0 w 735"/>
                <a:gd name="T1" fmla="*/ 423 h 742"/>
                <a:gd name="T2" fmla="*/ 398 w 735"/>
                <a:gd name="T3" fmla="*/ 397 h 742"/>
                <a:gd name="T4" fmla="*/ 416 w 735"/>
                <a:gd name="T5" fmla="*/ 166 h 742"/>
                <a:gd name="T6" fmla="*/ 452 w 735"/>
                <a:gd name="T7" fmla="*/ 25 h 742"/>
                <a:gd name="T8" fmla="*/ 735 w 735"/>
                <a:gd name="T9" fmla="*/ 19 h 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742"/>
                <a:gd name="T17" fmla="*/ 735 w 735"/>
                <a:gd name="T18" fmla="*/ 742 h 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742">
                  <a:moveTo>
                    <a:pt x="0" y="715"/>
                  </a:moveTo>
                  <a:cubicBezTo>
                    <a:pt x="66" y="708"/>
                    <a:pt x="329" y="742"/>
                    <a:pt x="398" y="670"/>
                  </a:cubicBezTo>
                  <a:cubicBezTo>
                    <a:pt x="467" y="598"/>
                    <a:pt x="407" y="386"/>
                    <a:pt x="416" y="281"/>
                  </a:cubicBezTo>
                  <a:cubicBezTo>
                    <a:pt x="425" y="176"/>
                    <a:pt x="399" y="82"/>
                    <a:pt x="452" y="41"/>
                  </a:cubicBezTo>
                  <a:cubicBezTo>
                    <a:pt x="505" y="0"/>
                    <a:pt x="676" y="34"/>
                    <a:pt x="735" y="32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66" name="Text Box 93"/>
            <p:cNvSpPr txBox="1">
              <a:spLocks noChangeArrowheads="1"/>
            </p:cNvSpPr>
            <p:nvPr/>
          </p:nvSpPr>
          <p:spPr bwMode="auto">
            <a:xfrm>
              <a:off x="4612" y="1569"/>
              <a:ext cx="3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IGD</a:t>
              </a:r>
            </a:p>
          </p:txBody>
        </p:sp>
      </p:grpSp>
      <p:pic>
        <p:nvPicPr>
          <p:cNvPr id="64519" name="Picture 9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795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1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4522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64524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6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29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4554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5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0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31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4552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2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34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4550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5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36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4548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9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7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8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1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3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4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5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4546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7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23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2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32928" cy="1143000"/>
          </a:xfrm>
        </p:spPr>
        <p:txBody>
          <a:bodyPr/>
          <a:lstStyle/>
          <a:p>
            <a:r>
              <a:rPr lang="en-US" sz="3200" dirty="0"/>
              <a:t>Getting a datagram from source to </a:t>
            </a:r>
            <a:r>
              <a:rPr lang="en-US" sz="3200" dirty="0" err="1"/>
              <a:t>dest</a:t>
            </a:r>
            <a:r>
              <a:rPr lang="en-US" sz="3200" dirty="0"/>
              <a:t>.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4: 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4a-</a:t>
            </a:r>
            <a:fld id="{0711F6B2-A4FD-4DA8-B604-3F0991B469F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53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56444296-C2A3-4140-A422-318114C967B4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5371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1143000"/>
          </a:xfrm>
        </p:spPr>
        <p:txBody>
          <a:bodyPr/>
          <a:lstStyle/>
          <a:p>
            <a:pPr algn="ctr"/>
            <a:r>
              <a:rPr lang="en-US" sz="3200" dirty="0" smtClean="0"/>
              <a:t>Getting a datagram from source to </a:t>
            </a:r>
            <a:r>
              <a:rPr lang="en-US" sz="3200" dirty="0" err="1" smtClean="0"/>
              <a:t>dest</a:t>
            </a:r>
            <a:r>
              <a:rPr lang="en-US" sz="3200" dirty="0" smtClean="0"/>
              <a:t>.</a:t>
            </a:r>
            <a:endParaRPr lang="en-US" dirty="0" smtClean="0"/>
          </a:p>
        </p:txBody>
      </p:sp>
      <p:sp>
        <p:nvSpPr>
          <p:cNvPr id="15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314575"/>
            <a:ext cx="3695700" cy="5238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IP datagram:</a:t>
            </a:r>
            <a:r>
              <a:rPr lang="en-US" sz="2400" smtClean="0"/>
              <a:t> </a:t>
            </a:r>
          </a:p>
        </p:txBody>
      </p:sp>
      <p:grpSp>
        <p:nvGrpSpPr>
          <p:cNvPr id="15373" name="Group 4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896" y="749"/>
            <a:chExt cx="2786" cy="1987"/>
          </a:xfrm>
        </p:grpSpPr>
        <p:sp>
          <p:nvSpPr>
            <p:cNvPr id="15396" name="Freeform 5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97" name="Freeform 6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98" name="Freeform 7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2" name="Object 8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0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9" name="Line 9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00" name="Line 10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01" name="Line 11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02" name="Line 12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3" name="Object 13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1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Object 14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03" name="Line 15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5404" name="Group 16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5436" name="Oval 1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7" name="Line 1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8" name="Line 1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9" name="Rectangle 2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5440" name="Oval 2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5441" name="Group 2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54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47" name="Line 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48" name="Line 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5442" name="Group 2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544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44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45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5405" name="Text Box 30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223.1.1.1</a:t>
              </a:r>
              <a:endParaRPr lang="en-US"/>
            </a:p>
          </p:txBody>
        </p:sp>
        <p:sp>
          <p:nvSpPr>
            <p:cNvPr id="15406" name="Rectangle 31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07" name="Text Box 32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223.1.1.2</a:t>
              </a:r>
              <a:endParaRPr lang="en-US"/>
            </a:p>
          </p:txBody>
        </p:sp>
        <p:sp>
          <p:nvSpPr>
            <p:cNvPr id="15408" name="Text Box 33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223.1.1.3</a:t>
              </a:r>
              <a:endParaRPr lang="en-US"/>
            </a:p>
          </p:txBody>
        </p:sp>
        <p:sp>
          <p:nvSpPr>
            <p:cNvPr id="15409" name="Text Box 34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223.1.1.4</a:t>
              </a:r>
              <a:endParaRPr lang="en-US"/>
            </a:p>
          </p:txBody>
        </p:sp>
        <p:sp>
          <p:nvSpPr>
            <p:cNvPr id="15410" name="Line 35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11" name="Text Box 36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223.1.2.9</a:t>
              </a:r>
              <a:endParaRPr lang="en-US"/>
            </a:p>
          </p:txBody>
        </p:sp>
        <p:sp>
          <p:nvSpPr>
            <p:cNvPr id="15412" name="Line 37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5" name="Object 38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13" name="Line 39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6" name="Object 40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14" name="Line 41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15" name="Rectangle 42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16" name="Text Box 43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223.1.2.2</a:t>
              </a:r>
              <a:endParaRPr lang="en-US"/>
            </a:p>
          </p:txBody>
        </p:sp>
        <p:sp>
          <p:nvSpPr>
            <p:cNvPr id="15417" name="Rectangle 44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18" name="Text Box 45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223.1.2.1</a:t>
              </a:r>
              <a:endParaRPr lang="en-US"/>
            </a:p>
          </p:txBody>
        </p:sp>
        <p:sp>
          <p:nvSpPr>
            <p:cNvPr id="15419" name="Line 46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20" name="Line 47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21" name="Line 48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22" name="Line 49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7" name="Object 50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5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51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6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23" name="Text Box 52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</a:t>
              </a:r>
              <a:endParaRPr lang="en-US"/>
            </a:p>
          </p:txBody>
        </p:sp>
        <p:sp>
          <p:nvSpPr>
            <p:cNvPr id="15424" name="Text Box 53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223.1.3.1</a:t>
              </a:r>
              <a:endParaRPr lang="en-US"/>
            </a:p>
          </p:txBody>
        </p:sp>
        <p:sp>
          <p:nvSpPr>
            <p:cNvPr id="15425" name="Rectangle 54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26" name="Text Box 55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223.1.3.27</a:t>
              </a:r>
              <a:endParaRPr lang="en-US"/>
            </a:p>
          </p:txBody>
        </p:sp>
        <p:grpSp>
          <p:nvGrpSpPr>
            <p:cNvPr id="15427" name="Group 56"/>
            <p:cNvGrpSpPr>
              <a:grpSpLocks/>
            </p:cNvGrpSpPr>
            <p:nvPr/>
          </p:nvGrpSpPr>
          <p:grpSpPr bwMode="auto">
            <a:xfrm>
              <a:off x="3008" y="791"/>
              <a:ext cx="233" cy="250"/>
              <a:chOff x="2822" y="1181"/>
              <a:chExt cx="233" cy="250"/>
            </a:xfrm>
          </p:grpSpPr>
          <p:sp>
            <p:nvSpPr>
              <p:cNvPr id="15434" name="Rectangle 57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5" name="Text Box 58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428" name="Group 59"/>
            <p:cNvGrpSpPr>
              <a:grpSpLocks/>
            </p:cNvGrpSpPr>
            <p:nvPr/>
          </p:nvGrpSpPr>
          <p:grpSpPr bwMode="auto">
            <a:xfrm>
              <a:off x="3002" y="1571"/>
              <a:ext cx="217" cy="250"/>
              <a:chOff x="2822" y="1181"/>
              <a:chExt cx="217" cy="250"/>
            </a:xfrm>
          </p:grpSpPr>
          <p:sp>
            <p:nvSpPr>
              <p:cNvPr id="15432" name="Rectangle 60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3" name="Text Box 61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429" name="Group 62"/>
            <p:cNvGrpSpPr>
              <a:grpSpLocks/>
            </p:cNvGrpSpPr>
            <p:nvPr/>
          </p:nvGrpSpPr>
          <p:grpSpPr bwMode="auto">
            <a:xfrm>
              <a:off x="5276" y="1799"/>
              <a:ext cx="216" cy="250"/>
              <a:chOff x="2822" y="1181"/>
              <a:chExt cx="216" cy="250"/>
            </a:xfrm>
          </p:grpSpPr>
          <p:sp>
            <p:nvSpPr>
              <p:cNvPr id="15430" name="Rectangle 63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1" name="Text Box 64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374" name="Group 65"/>
          <p:cNvGrpSpPr>
            <a:grpSpLocks/>
          </p:cNvGrpSpPr>
          <p:nvPr/>
        </p:nvGrpSpPr>
        <p:grpSpPr bwMode="auto">
          <a:xfrm>
            <a:off x="469900" y="2870200"/>
            <a:ext cx="3673475" cy="660400"/>
            <a:chOff x="404" y="2612"/>
            <a:chExt cx="2314" cy="416"/>
          </a:xfrm>
        </p:grpSpPr>
        <p:sp>
          <p:nvSpPr>
            <p:cNvPr id="15386" name="Rectangle 66"/>
            <p:cNvSpPr>
              <a:spLocks noChangeArrowheads="1"/>
            </p:cNvSpPr>
            <p:nvPr/>
          </p:nvSpPr>
          <p:spPr bwMode="auto">
            <a:xfrm>
              <a:off x="456" y="2646"/>
              <a:ext cx="2262" cy="31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5387" name="Group 67"/>
            <p:cNvGrpSpPr>
              <a:grpSpLocks/>
            </p:cNvGrpSpPr>
            <p:nvPr/>
          </p:nvGrpSpPr>
          <p:grpSpPr bwMode="auto">
            <a:xfrm>
              <a:off x="404" y="2612"/>
              <a:ext cx="2266" cy="416"/>
              <a:chOff x="1034" y="1406"/>
              <a:chExt cx="2266" cy="416"/>
            </a:xfrm>
          </p:grpSpPr>
          <p:sp>
            <p:nvSpPr>
              <p:cNvPr id="15388" name="Rectangle 68"/>
              <p:cNvSpPr>
                <a:spLocks noChangeArrowheads="1"/>
              </p:cNvSpPr>
              <p:nvPr/>
            </p:nvSpPr>
            <p:spPr bwMode="auto">
              <a:xfrm>
                <a:off x="1038" y="1470"/>
                <a:ext cx="2262" cy="31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389" name="Text Box 69"/>
              <p:cNvSpPr txBox="1">
                <a:spLocks noChangeArrowheads="1"/>
              </p:cNvSpPr>
              <p:nvPr/>
            </p:nvSpPr>
            <p:spPr bwMode="auto">
              <a:xfrm>
                <a:off x="1034" y="1418"/>
                <a:ext cx="50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misc</a:t>
                </a:r>
              </a:p>
              <a:p>
                <a:pPr algn="ctr"/>
                <a:r>
                  <a:rPr lang="en-US"/>
                  <a:t>fields</a:t>
                </a:r>
              </a:p>
            </p:txBody>
          </p:sp>
          <p:sp>
            <p:nvSpPr>
              <p:cNvPr id="15390" name="Line 70"/>
              <p:cNvSpPr>
                <a:spLocks noChangeShapeType="1"/>
              </p:cNvSpPr>
              <p:nvPr/>
            </p:nvSpPr>
            <p:spPr bwMode="auto">
              <a:xfrm>
                <a:off x="1518" y="147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391" name="Text Box 71"/>
              <p:cNvSpPr txBox="1">
                <a:spLocks noChangeArrowheads="1"/>
              </p:cNvSpPr>
              <p:nvPr/>
            </p:nvSpPr>
            <p:spPr bwMode="auto">
              <a:xfrm>
                <a:off x="1513" y="1406"/>
                <a:ext cx="62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source</a:t>
                </a:r>
              </a:p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IP addr</a:t>
                </a:r>
                <a:endParaRPr lang="en-US"/>
              </a:p>
            </p:txBody>
          </p:sp>
          <p:sp>
            <p:nvSpPr>
              <p:cNvPr id="15392" name="Text Box 72"/>
              <p:cNvSpPr txBox="1">
                <a:spLocks noChangeArrowheads="1"/>
              </p:cNvSpPr>
              <p:nvPr/>
            </p:nvSpPr>
            <p:spPr bwMode="auto">
              <a:xfrm>
                <a:off x="2089" y="1418"/>
                <a:ext cx="62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dest</a:t>
                </a:r>
              </a:p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IP addr</a:t>
                </a:r>
                <a:endParaRPr lang="en-US"/>
              </a:p>
            </p:txBody>
          </p:sp>
          <p:sp>
            <p:nvSpPr>
              <p:cNvPr id="15393" name="Line 73"/>
              <p:cNvSpPr>
                <a:spLocks noChangeShapeType="1"/>
              </p:cNvSpPr>
              <p:nvPr/>
            </p:nvSpPr>
            <p:spPr bwMode="auto">
              <a:xfrm>
                <a:off x="2124" y="147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394" name="Line 74"/>
              <p:cNvSpPr>
                <a:spLocks noChangeShapeType="1"/>
              </p:cNvSpPr>
              <p:nvPr/>
            </p:nvSpPr>
            <p:spPr bwMode="auto">
              <a:xfrm>
                <a:off x="2712" y="1482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395" name="Text Box 75"/>
              <p:cNvSpPr txBox="1">
                <a:spLocks noChangeArrowheads="1"/>
              </p:cNvSpPr>
              <p:nvPr/>
            </p:nvSpPr>
            <p:spPr bwMode="auto">
              <a:xfrm>
                <a:off x="2781" y="1514"/>
                <a:ext cx="4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data</a:t>
                </a:r>
              </a:p>
            </p:txBody>
          </p:sp>
        </p:grpSp>
      </p:grpSp>
      <p:sp>
        <p:nvSpPr>
          <p:cNvPr id="15375" name="Rectangle 76"/>
          <p:cNvSpPr>
            <a:spLocks noChangeArrowheads="1"/>
          </p:cNvSpPr>
          <p:nvPr/>
        </p:nvSpPr>
        <p:spPr bwMode="auto">
          <a:xfrm>
            <a:off x="514350" y="3619500"/>
            <a:ext cx="3695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datagram remains unchanged, as it travels source to destination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addr fields of interest here</a:t>
            </a:r>
            <a:endParaRPr lang="en-US" sz="240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 </a:t>
            </a:r>
          </a:p>
        </p:txBody>
      </p:sp>
      <p:grpSp>
        <p:nvGrpSpPr>
          <p:cNvPr id="15376" name="Group 77"/>
          <p:cNvGrpSpPr>
            <a:grpSpLocks/>
          </p:cNvGrpSpPr>
          <p:nvPr/>
        </p:nvGrpSpPr>
        <p:grpSpPr bwMode="auto">
          <a:xfrm>
            <a:off x="5146675" y="1477963"/>
            <a:ext cx="3536950" cy="1425575"/>
            <a:chOff x="1442" y="3085"/>
            <a:chExt cx="2228" cy="898"/>
          </a:xfrm>
        </p:grpSpPr>
        <p:sp>
          <p:nvSpPr>
            <p:cNvPr id="15379" name="Text Box 78"/>
            <p:cNvSpPr txBox="1">
              <a:spLocks noChangeArrowheads="1"/>
            </p:cNvSpPr>
            <p:nvPr/>
          </p:nvSpPr>
          <p:spPr bwMode="auto">
            <a:xfrm>
              <a:off x="1442" y="3085"/>
              <a:ext cx="2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Dest. Net.  next router  Nhops</a:t>
              </a:r>
            </a:p>
          </p:txBody>
        </p:sp>
        <p:sp>
          <p:nvSpPr>
            <p:cNvPr id="15380" name="Text Box 79"/>
            <p:cNvSpPr txBox="1">
              <a:spLocks noChangeArrowheads="1"/>
            </p:cNvSpPr>
            <p:nvPr/>
          </p:nvSpPr>
          <p:spPr bwMode="auto">
            <a:xfrm>
              <a:off x="1466" y="3337"/>
              <a:ext cx="20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223.1.1                             1</a:t>
              </a:r>
            </a:p>
          </p:txBody>
        </p:sp>
        <p:sp>
          <p:nvSpPr>
            <p:cNvPr id="15381" name="Text Box 80"/>
            <p:cNvSpPr txBox="1">
              <a:spLocks noChangeArrowheads="1"/>
            </p:cNvSpPr>
            <p:nvPr/>
          </p:nvSpPr>
          <p:spPr bwMode="auto">
            <a:xfrm>
              <a:off x="1472" y="352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223.1.2      223.1.1.4        2</a:t>
              </a:r>
            </a:p>
          </p:txBody>
        </p:sp>
        <p:sp>
          <p:nvSpPr>
            <p:cNvPr id="15382" name="Text Box 81"/>
            <p:cNvSpPr txBox="1">
              <a:spLocks noChangeArrowheads="1"/>
            </p:cNvSpPr>
            <p:nvPr/>
          </p:nvSpPr>
          <p:spPr bwMode="auto">
            <a:xfrm>
              <a:off x="1478" y="373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223.1.3      223.1.1.4        2</a:t>
              </a:r>
            </a:p>
          </p:txBody>
        </p:sp>
        <p:sp>
          <p:nvSpPr>
            <p:cNvPr id="15383" name="Line 82"/>
            <p:cNvSpPr>
              <a:spLocks noChangeShapeType="1"/>
            </p:cNvSpPr>
            <p:nvPr/>
          </p:nvSpPr>
          <p:spPr bwMode="auto">
            <a:xfrm flipV="1">
              <a:off x="1500" y="3324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4" name="Line 83"/>
            <p:cNvSpPr>
              <a:spLocks noChangeShapeType="1"/>
            </p:cNvSpPr>
            <p:nvPr/>
          </p:nvSpPr>
          <p:spPr bwMode="auto">
            <a:xfrm>
              <a:off x="2226" y="3174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5" name="Line 84"/>
            <p:cNvSpPr>
              <a:spLocks noChangeShapeType="1"/>
            </p:cNvSpPr>
            <p:nvPr/>
          </p:nvSpPr>
          <p:spPr bwMode="auto">
            <a:xfrm>
              <a:off x="3096" y="3168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5377" name="Freeform 85"/>
          <p:cNvSpPr>
            <a:spLocks/>
          </p:cNvSpPr>
          <p:nvPr/>
        </p:nvSpPr>
        <p:spPr bwMode="auto">
          <a:xfrm>
            <a:off x="4867275" y="2085975"/>
            <a:ext cx="295275" cy="1143000"/>
          </a:xfrm>
          <a:custGeom>
            <a:avLst/>
            <a:gdLst>
              <a:gd name="T0" fmla="*/ 468749107 w 186"/>
              <a:gd name="T1" fmla="*/ 0 h 720"/>
              <a:gd name="T2" fmla="*/ 151209375 w 186"/>
              <a:gd name="T3" fmla="*/ 1814512678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8" name="Rectangle 86"/>
          <p:cNvSpPr>
            <a:spLocks noChangeArrowheads="1"/>
          </p:cNvSpPr>
          <p:nvPr/>
        </p:nvSpPr>
        <p:spPr bwMode="auto">
          <a:xfrm>
            <a:off x="3665538" y="1123950"/>
            <a:ext cx="475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forwarding </a:t>
            </a:r>
            <a:r>
              <a:rPr lang="en-US" sz="2400" dirty="0">
                <a:solidFill>
                  <a:schemeClr val="accent2"/>
                </a:solidFill>
              </a:rPr>
              <a:t>table in 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6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60E3A92D-EE70-4D9A-866B-42577B3A8873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1143000"/>
          </a:xfrm>
        </p:spPr>
        <p:txBody>
          <a:bodyPr/>
          <a:lstStyle/>
          <a:p>
            <a:pPr algn="ctr"/>
            <a:r>
              <a:rPr lang="en-US" sz="3200" smtClean="0"/>
              <a:t>Getting a datagram from source to dest.</a:t>
            </a:r>
            <a:endParaRPr lang="en-US" smtClean="0"/>
          </a:p>
        </p:txBody>
      </p:sp>
      <p:grpSp>
        <p:nvGrpSpPr>
          <p:cNvPr id="16396" name="Group 3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896" y="749"/>
            <a:chExt cx="2786" cy="1987"/>
          </a:xfrm>
        </p:grpSpPr>
        <p:sp>
          <p:nvSpPr>
            <p:cNvPr id="16416" name="Freeform 4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17" name="Freeform 5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18" name="Freeform 6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86" name="Object 7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4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9" name="Line 8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0" name="Line 9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1" name="Line 10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2" name="Line 11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87" name="Object 12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5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8" name="Object 13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6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3" name="Line 14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24" name="Group 15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6456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7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8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9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460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6461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46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67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68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462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46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64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65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6425" name="Text Box 29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223.1.1.1</a:t>
              </a:r>
              <a:endParaRPr lang="en-US"/>
            </a:p>
          </p:txBody>
        </p:sp>
        <p:sp>
          <p:nvSpPr>
            <p:cNvPr id="16426" name="Rectangle 30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7" name="Text Box 31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223.1.1.2</a:t>
              </a:r>
              <a:endParaRPr lang="en-US"/>
            </a:p>
          </p:txBody>
        </p:sp>
        <p:sp>
          <p:nvSpPr>
            <p:cNvPr id="16428" name="Text Box 32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223.1.1.3</a:t>
              </a:r>
              <a:endParaRPr lang="en-US"/>
            </a:p>
          </p:txBody>
        </p:sp>
        <p:sp>
          <p:nvSpPr>
            <p:cNvPr id="16429" name="Text Box 33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223.1.1.4</a:t>
              </a:r>
              <a:endParaRPr lang="en-US"/>
            </a:p>
          </p:txBody>
        </p:sp>
        <p:sp>
          <p:nvSpPr>
            <p:cNvPr id="16430" name="Line 34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1" name="Text Box 35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223.1.2.9</a:t>
              </a:r>
              <a:endParaRPr lang="en-US"/>
            </a:p>
          </p:txBody>
        </p:sp>
        <p:sp>
          <p:nvSpPr>
            <p:cNvPr id="16432" name="Line 36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89" name="Object 37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3" name="Line 38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90" name="Object 39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4" name="Line 40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5" name="Rectangle 41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6" name="Text Box 42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223.1.2.2</a:t>
              </a:r>
              <a:endParaRPr lang="en-US"/>
            </a:p>
          </p:txBody>
        </p:sp>
        <p:sp>
          <p:nvSpPr>
            <p:cNvPr id="16437" name="Rectangle 43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8" name="Text Box 44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223.1.2.1</a:t>
              </a:r>
              <a:endParaRPr lang="en-US"/>
            </a:p>
          </p:txBody>
        </p:sp>
        <p:sp>
          <p:nvSpPr>
            <p:cNvPr id="16439" name="Line 45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0" name="Line 46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1" name="Line 47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2" name="Line 48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91" name="Object 49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9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50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0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43" name="Text Box 51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</a:t>
              </a:r>
              <a:endParaRPr lang="en-US"/>
            </a:p>
          </p:txBody>
        </p:sp>
        <p:sp>
          <p:nvSpPr>
            <p:cNvPr id="16444" name="Text Box 52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223.1.3.1</a:t>
              </a:r>
              <a:endParaRPr lang="en-US"/>
            </a:p>
          </p:txBody>
        </p:sp>
        <p:sp>
          <p:nvSpPr>
            <p:cNvPr id="16445" name="Rectangle 53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6" name="Text Box 54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223.1.3.27</a:t>
              </a:r>
              <a:endParaRPr lang="en-US"/>
            </a:p>
          </p:txBody>
        </p:sp>
        <p:grpSp>
          <p:nvGrpSpPr>
            <p:cNvPr id="16447" name="Group 55"/>
            <p:cNvGrpSpPr>
              <a:grpSpLocks/>
            </p:cNvGrpSpPr>
            <p:nvPr/>
          </p:nvGrpSpPr>
          <p:grpSpPr bwMode="auto">
            <a:xfrm>
              <a:off x="3008" y="791"/>
              <a:ext cx="233" cy="250"/>
              <a:chOff x="2822" y="1181"/>
              <a:chExt cx="233" cy="250"/>
            </a:xfrm>
          </p:grpSpPr>
          <p:sp>
            <p:nvSpPr>
              <p:cNvPr id="16454" name="Rectangle 5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5" name="Text Box 57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448" name="Group 58"/>
            <p:cNvGrpSpPr>
              <a:grpSpLocks/>
            </p:cNvGrpSpPr>
            <p:nvPr/>
          </p:nvGrpSpPr>
          <p:grpSpPr bwMode="auto">
            <a:xfrm>
              <a:off x="3002" y="1571"/>
              <a:ext cx="217" cy="250"/>
              <a:chOff x="2822" y="1181"/>
              <a:chExt cx="217" cy="250"/>
            </a:xfrm>
          </p:grpSpPr>
          <p:sp>
            <p:nvSpPr>
              <p:cNvPr id="16452" name="Rectangle 59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3" name="Text Box 60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449" name="Group 61"/>
            <p:cNvGrpSpPr>
              <a:grpSpLocks/>
            </p:cNvGrpSpPr>
            <p:nvPr/>
          </p:nvGrpSpPr>
          <p:grpSpPr bwMode="auto">
            <a:xfrm>
              <a:off x="5276" y="1799"/>
              <a:ext cx="216" cy="250"/>
              <a:chOff x="2822" y="1181"/>
              <a:chExt cx="216" cy="250"/>
            </a:xfrm>
          </p:grpSpPr>
          <p:sp>
            <p:nvSpPr>
              <p:cNvPr id="16450" name="Rectangle 62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1" name="Text Box 63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6397" name="Rectangle 64"/>
          <p:cNvSpPr>
            <a:spLocks noChangeArrowheads="1"/>
          </p:cNvSpPr>
          <p:nvPr/>
        </p:nvSpPr>
        <p:spPr bwMode="auto">
          <a:xfrm>
            <a:off x="371475" y="2305050"/>
            <a:ext cx="43338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Starting at A, given IP datagram addressed to B: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look up net. address of B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find B is on </a:t>
            </a:r>
            <a:r>
              <a:rPr lang="en-US" sz="2000">
                <a:solidFill>
                  <a:srgbClr val="FF0000"/>
                </a:solidFill>
              </a:rPr>
              <a:t>same net</a:t>
            </a:r>
            <a:r>
              <a:rPr lang="en-US" sz="2000"/>
              <a:t>. as A </a:t>
            </a:r>
            <a:r>
              <a:rPr lang="en-US" sz="1600"/>
              <a:t>(</a:t>
            </a:r>
            <a:r>
              <a:rPr lang="en-US"/>
              <a:t>B and A are directly connected)</a:t>
            </a:r>
            <a:endParaRPr lang="en-US" sz="16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link layer</a:t>
            </a:r>
            <a:r>
              <a:rPr lang="en-US" sz="2000"/>
              <a:t> will send datagram directly to B (inside link-layer frame)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endParaRPr lang="en-US" sz="200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 </a:t>
            </a:r>
          </a:p>
        </p:txBody>
      </p:sp>
      <p:grpSp>
        <p:nvGrpSpPr>
          <p:cNvPr id="16398" name="Group 65"/>
          <p:cNvGrpSpPr>
            <a:grpSpLocks/>
          </p:cNvGrpSpPr>
          <p:nvPr/>
        </p:nvGrpSpPr>
        <p:grpSpPr bwMode="auto">
          <a:xfrm>
            <a:off x="5146675" y="1477963"/>
            <a:ext cx="3536950" cy="1425575"/>
            <a:chOff x="1442" y="3085"/>
            <a:chExt cx="2228" cy="898"/>
          </a:xfrm>
        </p:grpSpPr>
        <p:sp>
          <p:nvSpPr>
            <p:cNvPr id="16409" name="Text Box 66"/>
            <p:cNvSpPr txBox="1">
              <a:spLocks noChangeArrowheads="1"/>
            </p:cNvSpPr>
            <p:nvPr/>
          </p:nvSpPr>
          <p:spPr bwMode="auto">
            <a:xfrm>
              <a:off x="1442" y="3085"/>
              <a:ext cx="2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Dest. Net.  next router  Nhops</a:t>
              </a:r>
            </a:p>
          </p:txBody>
        </p:sp>
        <p:sp>
          <p:nvSpPr>
            <p:cNvPr id="16410" name="Text Box 67"/>
            <p:cNvSpPr txBox="1">
              <a:spLocks noChangeArrowheads="1"/>
            </p:cNvSpPr>
            <p:nvPr/>
          </p:nvSpPr>
          <p:spPr bwMode="auto">
            <a:xfrm>
              <a:off x="1466" y="3337"/>
              <a:ext cx="20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223.1.1                             1</a:t>
              </a:r>
            </a:p>
          </p:txBody>
        </p:sp>
        <p:sp>
          <p:nvSpPr>
            <p:cNvPr id="16411" name="Text Box 68"/>
            <p:cNvSpPr txBox="1">
              <a:spLocks noChangeArrowheads="1"/>
            </p:cNvSpPr>
            <p:nvPr/>
          </p:nvSpPr>
          <p:spPr bwMode="auto">
            <a:xfrm>
              <a:off x="1472" y="352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223.1.2      223.1.1.4        2</a:t>
              </a:r>
            </a:p>
          </p:txBody>
        </p:sp>
        <p:sp>
          <p:nvSpPr>
            <p:cNvPr id="16412" name="Text Box 69"/>
            <p:cNvSpPr txBox="1">
              <a:spLocks noChangeArrowheads="1"/>
            </p:cNvSpPr>
            <p:nvPr/>
          </p:nvSpPr>
          <p:spPr bwMode="auto">
            <a:xfrm>
              <a:off x="1478" y="373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223.1.3      223.1.1.4        2</a:t>
              </a:r>
            </a:p>
          </p:txBody>
        </p:sp>
        <p:sp>
          <p:nvSpPr>
            <p:cNvPr id="16413" name="Line 70"/>
            <p:cNvSpPr>
              <a:spLocks noChangeShapeType="1"/>
            </p:cNvSpPr>
            <p:nvPr/>
          </p:nvSpPr>
          <p:spPr bwMode="auto">
            <a:xfrm flipV="1">
              <a:off x="1500" y="3324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14" name="Line 71"/>
            <p:cNvSpPr>
              <a:spLocks noChangeShapeType="1"/>
            </p:cNvSpPr>
            <p:nvPr/>
          </p:nvSpPr>
          <p:spPr bwMode="auto">
            <a:xfrm>
              <a:off x="2226" y="3174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15" name="Line 72"/>
            <p:cNvSpPr>
              <a:spLocks noChangeShapeType="1"/>
            </p:cNvSpPr>
            <p:nvPr/>
          </p:nvSpPr>
          <p:spPr bwMode="auto">
            <a:xfrm>
              <a:off x="3096" y="3168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6399" name="Freeform 73"/>
          <p:cNvSpPr>
            <a:spLocks/>
          </p:cNvSpPr>
          <p:nvPr/>
        </p:nvSpPr>
        <p:spPr bwMode="auto">
          <a:xfrm>
            <a:off x="4867275" y="2085975"/>
            <a:ext cx="295275" cy="1143000"/>
          </a:xfrm>
          <a:custGeom>
            <a:avLst/>
            <a:gdLst>
              <a:gd name="T0" fmla="*/ 468749107 w 186"/>
              <a:gd name="T1" fmla="*/ 0 h 720"/>
              <a:gd name="T2" fmla="*/ 151209375 w 186"/>
              <a:gd name="T3" fmla="*/ 1814512678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0" name="Rectangle 74"/>
          <p:cNvSpPr>
            <a:spLocks noChangeArrowheads="1"/>
          </p:cNvSpPr>
          <p:nvPr/>
        </p:nvSpPr>
        <p:spPr bwMode="auto">
          <a:xfrm>
            <a:off x="542925" y="1524000"/>
            <a:ext cx="3590925" cy="504825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1" name="Rectangle 75"/>
          <p:cNvSpPr>
            <a:spLocks noChangeArrowheads="1"/>
          </p:cNvSpPr>
          <p:nvPr/>
        </p:nvSpPr>
        <p:spPr bwMode="auto">
          <a:xfrm>
            <a:off x="466725" y="1590675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2" name="Text Box 76"/>
          <p:cNvSpPr txBox="1">
            <a:spLocks noChangeArrowheads="1"/>
          </p:cNvSpPr>
          <p:nvPr/>
        </p:nvSpPr>
        <p:spPr bwMode="auto">
          <a:xfrm>
            <a:off x="460375" y="1508125"/>
            <a:ext cx="79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misc</a:t>
            </a:r>
          </a:p>
          <a:p>
            <a:pPr algn="ctr"/>
            <a:r>
              <a:rPr lang="en-US"/>
              <a:t>fields</a:t>
            </a:r>
          </a:p>
        </p:txBody>
      </p:sp>
      <p:sp>
        <p:nvSpPr>
          <p:cNvPr id="16403" name="Line 77"/>
          <p:cNvSpPr>
            <a:spLocks noChangeShapeType="1"/>
          </p:cNvSpPr>
          <p:nvPr/>
        </p:nvSpPr>
        <p:spPr bwMode="auto">
          <a:xfrm>
            <a:off x="1228725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4" name="Text Box 78"/>
          <p:cNvSpPr txBox="1">
            <a:spLocks noChangeArrowheads="1"/>
          </p:cNvSpPr>
          <p:nvPr/>
        </p:nvSpPr>
        <p:spPr bwMode="auto">
          <a:xfrm>
            <a:off x="1196975" y="1670050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223.1.1.1</a:t>
            </a:r>
            <a:endParaRPr lang="en-US"/>
          </a:p>
        </p:txBody>
      </p:sp>
      <p:sp>
        <p:nvSpPr>
          <p:cNvPr id="16405" name="Text Box 79"/>
          <p:cNvSpPr txBox="1">
            <a:spLocks noChangeArrowheads="1"/>
          </p:cNvSpPr>
          <p:nvPr/>
        </p:nvSpPr>
        <p:spPr bwMode="auto">
          <a:xfrm>
            <a:off x="2197100" y="1670050"/>
            <a:ext cx="1120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223.1.1.3</a:t>
            </a:r>
            <a:endParaRPr lang="en-US"/>
          </a:p>
        </p:txBody>
      </p:sp>
      <p:sp>
        <p:nvSpPr>
          <p:cNvPr id="16406" name="Line 80"/>
          <p:cNvSpPr>
            <a:spLocks noChangeShapeType="1"/>
          </p:cNvSpPr>
          <p:nvPr/>
        </p:nvSpPr>
        <p:spPr bwMode="auto">
          <a:xfrm>
            <a:off x="2219325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7" name="Line 81"/>
          <p:cNvSpPr>
            <a:spLocks noChangeShapeType="1"/>
          </p:cNvSpPr>
          <p:nvPr/>
        </p:nvSpPr>
        <p:spPr bwMode="auto">
          <a:xfrm>
            <a:off x="3238500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8" name="Text Box 82"/>
          <p:cNvSpPr txBox="1">
            <a:spLocks noChangeArrowheads="1"/>
          </p:cNvSpPr>
          <p:nvPr/>
        </p:nvSpPr>
        <p:spPr bwMode="auto">
          <a:xfrm>
            <a:off x="3233738" y="1660525"/>
            <a:ext cx="66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7041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74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761286E4-844A-412E-AE44-FD9709E03E7E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1143000"/>
          </a:xfrm>
        </p:spPr>
        <p:txBody>
          <a:bodyPr/>
          <a:lstStyle/>
          <a:p>
            <a:pPr algn="ctr"/>
            <a:r>
              <a:rPr lang="en-US" sz="3200" smtClean="0"/>
              <a:t>Getting a datagram from source to dest.</a:t>
            </a:r>
            <a:endParaRPr lang="en-US" smtClean="0"/>
          </a:p>
        </p:txBody>
      </p:sp>
      <p:grpSp>
        <p:nvGrpSpPr>
          <p:cNvPr id="17420" name="Group 3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896" y="749"/>
            <a:chExt cx="2786" cy="1987"/>
          </a:xfrm>
        </p:grpSpPr>
        <p:sp>
          <p:nvSpPr>
            <p:cNvPr id="17440" name="Freeform 4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1" name="Freeform 5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2" name="Freeform 6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0" name="Object 7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8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3" name="Line 8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4" name="Line 9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5" name="Line 10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6" name="Line 11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1" name="Object 12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9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2" name="Object 13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0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7" name="Line 14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7448" name="Group 15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7480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81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82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83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7484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7485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49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91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92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7486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487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88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89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7449" name="Text Box 29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223.1.1.1</a:t>
              </a:r>
              <a:endParaRPr lang="en-US"/>
            </a:p>
          </p:txBody>
        </p:sp>
        <p:sp>
          <p:nvSpPr>
            <p:cNvPr id="17450" name="Rectangle 30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51" name="Text Box 31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223.1.1.2</a:t>
              </a:r>
              <a:endParaRPr lang="en-US"/>
            </a:p>
          </p:txBody>
        </p:sp>
        <p:sp>
          <p:nvSpPr>
            <p:cNvPr id="17452" name="Text Box 32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223.1.1.3</a:t>
              </a:r>
              <a:endParaRPr lang="en-US"/>
            </a:p>
          </p:txBody>
        </p:sp>
        <p:sp>
          <p:nvSpPr>
            <p:cNvPr id="17453" name="Text Box 33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223.1.1.4</a:t>
              </a:r>
              <a:endParaRPr lang="en-US"/>
            </a:p>
          </p:txBody>
        </p:sp>
        <p:sp>
          <p:nvSpPr>
            <p:cNvPr id="17454" name="Line 34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55" name="Text Box 35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223.1.2.9</a:t>
              </a:r>
              <a:endParaRPr lang="en-US"/>
            </a:p>
          </p:txBody>
        </p:sp>
        <p:sp>
          <p:nvSpPr>
            <p:cNvPr id="17456" name="Line 36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3" name="Object 37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1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57" name="Line 38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4" name="Object 39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2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58" name="Line 40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59" name="Rectangle 41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0" name="Text Box 42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223.1.2.2</a:t>
              </a:r>
              <a:endParaRPr lang="en-US"/>
            </a:p>
          </p:txBody>
        </p:sp>
        <p:sp>
          <p:nvSpPr>
            <p:cNvPr id="17461" name="Rectangle 43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2" name="Text Box 44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223.1.2.1</a:t>
              </a:r>
              <a:endParaRPr lang="en-US"/>
            </a:p>
          </p:txBody>
        </p:sp>
        <p:sp>
          <p:nvSpPr>
            <p:cNvPr id="17463" name="Line 45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4" name="Line 46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5" name="Line 47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6" name="Line 48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5" name="Object 49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3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6" name="Object 50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4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67" name="Text Box 51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</a:t>
              </a:r>
              <a:endParaRPr lang="en-US"/>
            </a:p>
          </p:txBody>
        </p:sp>
        <p:sp>
          <p:nvSpPr>
            <p:cNvPr id="17468" name="Text Box 52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223.1.3.1</a:t>
              </a:r>
              <a:endParaRPr lang="en-US"/>
            </a:p>
          </p:txBody>
        </p:sp>
        <p:sp>
          <p:nvSpPr>
            <p:cNvPr id="17469" name="Rectangle 53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70" name="Text Box 54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223.1.3.27</a:t>
              </a:r>
              <a:endParaRPr lang="en-US"/>
            </a:p>
          </p:txBody>
        </p:sp>
        <p:grpSp>
          <p:nvGrpSpPr>
            <p:cNvPr id="17471" name="Group 55"/>
            <p:cNvGrpSpPr>
              <a:grpSpLocks/>
            </p:cNvGrpSpPr>
            <p:nvPr/>
          </p:nvGrpSpPr>
          <p:grpSpPr bwMode="auto">
            <a:xfrm>
              <a:off x="3008" y="791"/>
              <a:ext cx="233" cy="250"/>
              <a:chOff x="2822" y="1181"/>
              <a:chExt cx="233" cy="250"/>
            </a:xfrm>
          </p:grpSpPr>
          <p:sp>
            <p:nvSpPr>
              <p:cNvPr id="17478" name="Rectangle 5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79" name="Text Box 57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472" name="Group 58"/>
            <p:cNvGrpSpPr>
              <a:grpSpLocks/>
            </p:cNvGrpSpPr>
            <p:nvPr/>
          </p:nvGrpSpPr>
          <p:grpSpPr bwMode="auto">
            <a:xfrm>
              <a:off x="3002" y="1571"/>
              <a:ext cx="217" cy="250"/>
              <a:chOff x="2822" y="1181"/>
              <a:chExt cx="217" cy="250"/>
            </a:xfrm>
          </p:grpSpPr>
          <p:sp>
            <p:nvSpPr>
              <p:cNvPr id="17476" name="Rectangle 59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77" name="Text Box 60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473" name="Group 61"/>
            <p:cNvGrpSpPr>
              <a:grpSpLocks/>
            </p:cNvGrpSpPr>
            <p:nvPr/>
          </p:nvGrpSpPr>
          <p:grpSpPr bwMode="auto">
            <a:xfrm>
              <a:off x="5276" y="1799"/>
              <a:ext cx="216" cy="250"/>
              <a:chOff x="2822" y="1181"/>
              <a:chExt cx="216" cy="250"/>
            </a:xfrm>
          </p:grpSpPr>
          <p:sp>
            <p:nvSpPr>
              <p:cNvPr id="17474" name="Rectangle 62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75" name="Text Box 63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7421" name="Group 64"/>
          <p:cNvGrpSpPr>
            <a:grpSpLocks/>
          </p:cNvGrpSpPr>
          <p:nvPr/>
        </p:nvGrpSpPr>
        <p:grpSpPr bwMode="auto">
          <a:xfrm>
            <a:off x="5146675" y="1477963"/>
            <a:ext cx="3536950" cy="1425575"/>
            <a:chOff x="1442" y="3085"/>
            <a:chExt cx="2228" cy="898"/>
          </a:xfrm>
        </p:grpSpPr>
        <p:sp>
          <p:nvSpPr>
            <p:cNvPr id="17433" name="Text Box 65"/>
            <p:cNvSpPr txBox="1">
              <a:spLocks noChangeArrowheads="1"/>
            </p:cNvSpPr>
            <p:nvPr/>
          </p:nvSpPr>
          <p:spPr bwMode="auto">
            <a:xfrm>
              <a:off x="1442" y="3085"/>
              <a:ext cx="2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Dest. Net.  next router  Nhops</a:t>
              </a:r>
            </a:p>
          </p:txBody>
        </p:sp>
        <p:sp>
          <p:nvSpPr>
            <p:cNvPr id="17434" name="Text Box 66"/>
            <p:cNvSpPr txBox="1">
              <a:spLocks noChangeArrowheads="1"/>
            </p:cNvSpPr>
            <p:nvPr/>
          </p:nvSpPr>
          <p:spPr bwMode="auto">
            <a:xfrm>
              <a:off x="1466" y="3337"/>
              <a:ext cx="20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223.1.1                             1</a:t>
              </a:r>
            </a:p>
          </p:txBody>
        </p:sp>
        <p:sp>
          <p:nvSpPr>
            <p:cNvPr id="17435" name="Text Box 67"/>
            <p:cNvSpPr txBox="1">
              <a:spLocks noChangeArrowheads="1"/>
            </p:cNvSpPr>
            <p:nvPr/>
          </p:nvSpPr>
          <p:spPr bwMode="auto">
            <a:xfrm>
              <a:off x="1472" y="352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223.1.2      223.1.1.4        2</a:t>
              </a:r>
            </a:p>
          </p:txBody>
        </p:sp>
        <p:sp>
          <p:nvSpPr>
            <p:cNvPr id="17436" name="Text Box 68"/>
            <p:cNvSpPr txBox="1">
              <a:spLocks noChangeArrowheads="1"/>
            </p:cNvSpPr>
            <p:nvPr/>
          </p:nvSpPr>
          <p:spPr bwMode="auto">
            <a:xfrm>
              <a:off x="1478" y="373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223.1.3      223.1.1.4        2</a:t>
              </a:r>
            </a:p>
          </p:txBody>
        </p:sp>
        <p:sp>
          <p:nvSpPr>
            <p:cNvPr id="17437" name="Line 69"/>
            <p:cNvSpPr>
              <a:spLocks noChangeShapeType="1"/>
            </p:cNvSpPr>
            <p:nvPr/>
          </p:nvSpPr>
          <p:spPr bwMode="auto">
            <a:xfrm flipV="1">
              <a:off x="1500" y="3324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38" name="Line 70"/>
            <p:cNvSpPr>
              <a:spLocks noChangeShapeType="1"/>
            </p:cNvSpPr>
            <p:nvPr/>
          </p:nvSpPr>
          <p:spPr bwMode="auto">
            <a:xfrm>
              <a:off x="2226" y="3174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39" name="Line 71"/>
            <p:cNvSpPr>
              <a:spLocks noChangeShapeType="1"/>
            </p:cNvSpPr>
            <p:nvPr/>
          </p:nvSpPr>
          <p:spPr bwMode="auto">
            <a:xfrm>
              <a:off x="3096" y="3168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7422" name="Freeform 72"/>
          <p:cNvSpPr>
            <a:spLocks/>
          </p:cNvSpPr>
          <p:nvPr/>
        </p:nvSpPr>
        <p:spPr bwMode="auto">
          <a:xfrm>
            <a:off x="4867275" y="2085975"/>
            <a:ext cx="295275" cy="1143000"/>
          </a:xfrm>
          <a:custGeom>
            <a:avLst/>
            <a:gdLst>
              <a:gd name="T0" fmla="*/ 468749107 w 186"/>
              <a:gd name="T1" fmla="*/ 0 h 720"/>
              <a:gd name="T2" fmla="*/ 151209375 w 186"/>
              <a:gd name="T3" fmla="*/ 1814512678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23" name="Rectangle 73"/>
          <p:cNvSpPr>
            <a:spLocks noChangeArrowheads="1"/>
          </p:cNvSpPr>
          <p:nvPr/>
        </p:nvSpPr>
        <p:spPr bwMode="auto">
          <a:xfrm>
            <a:off x="409575" y="2286000"/>
            <a:ext cx="40671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Starting at A, dest. E:</a:t>
            </a: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look up network address of 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 on </a:t>
            </a:r>
            <a:r>
              <a:rPr lang="en-US" sz="2000" i="1">
                <a:solidFill>
                  <a:srgbClr val="FF0000"/>
                </a:solidFill>
              </a:rPr>
              <a:t>different</a:t>
            </a:r>
            <a:r>
              <a:rPr lang="en-US" sz="2000">
                <a:solidFill>
                  <a:srgbClr val="FF0000"/>
                </a:solidFill>
              </a:rPr>
              <a:t> network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routing table: next hop router to E is 223.1.1.4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link layer</a:t>
            </a:r>
            <a:r>
              <a:rPr lang="en-US" sz="2000"/>
              <a:t> is asked to send datagram to router 223.1.1.4 (inside link-layer frame)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datagram arrives at 223.1.1.4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continued…..</a:t>
            </a:r>
          </a:p>
        </p:txBody>
      </p:sp>
      <p:sp>
        <p:nvSpPr>
          <p:cNvPr id="17424" name="Rectangle 74"/>
          <p:cNvSpPr>
            <a:spLocks noChangeArrowheads="1"/>
          </p:cNvSpPr>
          <p:nvPr/>
        </p:nvSpPr>
        <p:spPr bwMode="auto">
          <a:xfrm>
            <a:off x="561975" y="1504950"/>
            <a:ext cx="3590925" cy="504825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25" name="Rectangle 75"/>
          <p:cNvSpPr>
            <a:spLocks noChangeArrowheads="1"/>
          </p:cNvSpPr>
          <p:nvPr/>
        </p:nvSpPr>
        <p:spPr bwMode="auto">
          <a:xfrm>
            <a:off x="485775" y="1571625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26" name="Text Box 76"/>
          <p:cNvSpPr txBox="1">
            <a:spLocks noChangeArrowheads="1"/>
          </p:cNvSpPr>
          <p:nvPr/>
        </p:nvSpPr>
        <p:spPr bwMode="auto">
          <a:xfrm>
            <a:off x="479425" y="1489075"/>
            <a:ext cx="79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misc</a:t>
            </a:r>
          </a:p>
          <a:p>
            <a:pPr algn="ctr"/>
            <a:r>
              <a:rPr lang="en-US"/>
              <a:t>fields</a:t>
            </a:r>
          </a:p>
        </p:txBody>
      </p:sp>
      <p:sp>
        <p:nvSpPr>
          <p:cNvPr id="17427" name="Line 77"/>
          <p:cNvSpPr>
            <a:spLocks noChangeShapeType="1"/>
          </p:cNvSpPr>
          <p:nvPr/>
        </p:nvSpPr>
        <p:spPr bwMode="auto">
          <a:xfrm>
            <a:off x="1247775" y="1581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28" name="Text Box 78"/>
          <p:cNvSpPr txBox="1">
            <a:spLocks noChangeArrowheads="1"/>
          </p:cNvSpPr>
          <p:nvPr/>
        </p:nvSpPr>
        <p:spPr bwMode="auto">
          <a:xfrm>
            <a:off x="1216025" y="1651000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223.1.1.1</a:t>
            </a:r>
            <a:endParaRPr lang="en-US"/>
          </a:p>
        </p:txBody>
      </p:sp>
      <p:sp>
        <p:nvSpPr>
          <p:cNvPr id="17429" name="Text Box 79"/>
          <p:cNvSpPr txBox="1">
            <a:spLocks noChangeArrowheads="1"/>
          </p:cNvSpPr>
          <p:nvPr/>
        </p:nvSpPr>
        <p:spPr bwMode="auto">
          <a:xfrm>
            <a:off x="2198688" y="1651000"/>
            <a:ext cx="1157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223.1.2.3</a:t>
            </a:r>
            <a:endParaRPr lang="en-US"/>
          </a:p>
        </p:txBody>
      </p:sp>
      <p:sp>
        <p:nvSpPr>
          <p:cNvPr id="17430" name="Line 80"/>
          <p:cNvSpPr>
            <a:spLocks noChangeShapeType="1"/>
          </p:cNvSpPr>
          <p:nvPr/>
        </p:nvSpPr>
        <p:spPr bwMode="auto">
          <a:xfrm>
            <a:off x="2238375" y="1581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31" name="Line 81"/>
          <p:cNvSpPr>
            <a:spLocks noChangeShapeType="1"/>
          </p:cNvSpPr>
          <p:nvPr/>
        </p:nvSpPr>
        <p:spPr bwMode="auto">
          <a:xfrm>
            <a:off x="3286125" y="15716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32" name="Text Box 82"/>
          <p:cNvSpPr txBox="1">
            <a:spLocks noChangeArrowheads="1"/>
          </p:cNvSpPr>
          <p:nvPr/>
        </p:nvSpPr>
        <p:spPr bwMode="auto">
          <a:xfrm>
            <a:off x="3348038" y="1641475"/>
            <a:ext cx="66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118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84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20A413D9-4EFE-4631-9E24-3FE6270E4CD2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8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1143000"/>
          </a:xfrm>
        </p:spPr>
        <p:txBody>
          <a:bodyPr/>
          <a:lstStyle/>
          <a:p>
            <a:pPr algn="ctr"/>
            <a:r>
              <a:rPr lang="en-US" sz="3200" smtClean="0"/>
              <a:t>Getting a datagram from source to dest.</a:t>
            </a:r>
          </a:p>
        </p:txBody>
      </p:sp>
      <p:grpSp>
        <p:nvGrpSpPr>
          <p:cNvPr id="18444" name="Group 3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896" y="749"/>
            <a:chExt cx="2786" cy="1987"/>
          </a:xfrm>
        </p:grpSpPr>
        <p:sp>
          <p:nvSpPr>
            <p:cNvPr id="18466" name="Freeform 4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7" name="Freeform 5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8" name="Freeform 6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4" name="Object 7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2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69" name="Line 8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0" name="Line 9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1" name="Line 10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2" name="Line 11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5" name="Object 12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3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6" name="Object 13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4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3" name="Line 14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8474" name="Group 15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8506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7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8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9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8510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8511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851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17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18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8512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851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14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15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8475" name="Text Box 29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223.1.1.1</a:t>
              </a:r>
              <a:endParaRPr lang="en-US"/>
            </a:p>
          </p:txBody>
        </p:sp>
        <p:sp>
          <p:nvSpPr>
            <p:cNvPr id="18476" name="Rectangle 30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7" name="Text Box 31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223.1.1.2</a:t>
              </a:r>
              <a:endParaRPr lang="en-US"/>
            </a:p>
          </p:txBody>
        </p:sp>
        <p:sp>
          <p:nvSpPr>
            <p:cNvPr id="18478" name="Text Box 32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223.1.1.3</a:t>
              </a:r>
              <a:endParaRPr lang="en-US"/>
            </a:p>
          </p:txBody>
        </p:sp>
        <p:sp>
          <p:nvSpPr>
            <p:cNvPr id="18479" name="Text Box 33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223.1.1.4</a:t>
              </a:r>
              <a:endParaRPr lang="en-US"/>
            </a:p>
          </p:txBody>
        </p:sp>
        <p:sp>
          <p:nvSpPr>
            <p:cNvPr id="18480" name="Line 34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81" name="Text Box 35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223.1.2.9</a:t>
              </a:r>
              <a:endParaRPr lang="en-US"/>
            </a:p>
          </p:txBody>
        </p:sp>
        <p:sp>
          <p:nvSpPr>
            <p:cNvPr id="18482" name="Line 36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7" name="Object 37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5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83" name="Line 38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8" name="Object 39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6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84" name="Line 40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85" name="Rectangle 41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86" name="Text Box 42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223.1.2.2</a:t>
              </a:r>
              <a:endParaRPr lang="en-US"/>
            </a:p>
          </p:txBody>
        </p:sp>
        <p:sp>
          <p:nvSpPr>
            <p:cNvPr id="18487" name="Rectangle 43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88" name="Text Box 44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223.1.2.1</a:t>
              </a:r>
              <a:endParaRPr lang="en-US"/>
            </a:p>
          </p:txBody>
        </p:sp>
        <p:sp>
          <p:nvSpPr>
            <p:cNvPr id="18489" name="Line 45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90" name="Line 46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91" name="Line 47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92" name="Line 48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9" name="Object 49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7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0" name="Object 50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8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93" name="Text Box 51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</a:t>
              </a:r>
              <a:endParaRPr lang="en-US"/>
            </a:p>
          </p:txBody>
        </p:sp>
        <p:sp>
          <p:nvSpPr>
            <p:cNvPr id="18494" name="Text Box 52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223.1.3.1</a:t>
              </a:r>
              <a:endParaRPr lang="en-US"/>
            </a:p>
          </p:txBody>
        </p:sp>
        <p:sp>
          <p:nvSpPr>
            <p:cNvPr id="18495" name="Rectangle 53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96" name="Text Box 54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223.1.3.27</a:t>
              </a:r>
              <a:endParaRPr lang="en-US"/>
            </a:p>
          </p:txBody>
        </p:sp>
        <p:grpSp>
          <p:nvGrpSpPr>
            <p:cNvPr id="18497" name="Group 55"/>
            <p:cNvGrpSpPr>
              <a:grpSpLocks/>
            </p:cNvGrpSpPr>
            <p:nvPr/>
          </p:nvGrpSpPr>
          <p:grpSpPr bwMode="auto">
            <a:xfrm>
              <a:off x="3008" y="791"/>
              <a:ext cx="233" cy="250"/>
              <a:chOff x="2822" y="1181"/>
              <a:chExt cx="233" cy="250"/>
            </a:xfrm>
          </p:grpSpPr>
          <p:sp>
            <p:nvSpPr>
              <p:cNvPr id="18504" name="Rectangle 5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5" name="Text Box 57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498" name="Group 58"/>
            <p:cNvGrpSpPr>
              <a:grpSpLocks/>
            </p:cNvGrpSpPr>
            <p:nvPr/>
          </p:nvGrpSpPr>
          <p:grpSpPr bwMode="auto">
            <a:xfrm>
              <a:off x="3002" y="1571"/>
              <a:ext cx="217" cy="250"/>
              <a:chOff x="2822" y="1181"/>
              <a:chExt cx="217" cy="250"/>
            </a:xfrm>
          </p:grpSpPr>
          <p:sp>
            <p:nvSpPr>
              <p:cNvPr id="18502" name="Rectangle 59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3" name="Text Box 60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499" name="Group 61"/>
            <p:cNvGrpSpPr>
              <a:grpSpLocks/>
            </p:cNvGrpSpPr>
            <p:nvPr/>
          </p:nvGrpSpPr>
          <p:grpSpPr bwMode="auto">
            <a:xfrm>
              <a:off x="5276" y="1799"/>
              <a:ext cx="216" cy="250"/>
              <a:chOff x="2822" y="1181"/>
              <a:chExt cx="216" cy="250"/>
            </a:xfrm>
          </p:grpSpPr>
          <p:sp>
            <p:nvSpPr>
              <p:cNvPr id="18500" name="Rectangle 62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1" name="Text Box 63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8445" name="Freeform 64"/>
          <p:cNvSpPr>
            <a:spLocks/>
          </p:cNvSpPr>
          <p:nvPr/>
        </p:nvSpPr>
        <p:spPr bwMode="auto">
          <a:xfrm>
            <a:off x="6848475" y="2905125"/>
            <a:ext cx="238125" cy="1476375"/>
          </a:xfrm>
          <a:custGeom>
            <a:avLst/>
            <a:gdLst>
              <a:gd name="T0" fmla="*/ 317539658 w 150"/>
              <a:gd name="T1" fmla="*/ 0 h 720"/>
              <a:gd name="T2" fmla="*/ 0 w 150"/>
              <a:gd name="T3" fmla="*/ 2147483647 h 720"/>
              <a:gd name="T4" fmla="*/ 0 60000 65536"/>
              <a:gd name="T5" fmla="*/ 0 60000 65536"/>
              <a:gd name="T6" fmla="*/ 0 w 150"/>
              <a:gd name="T7" fmla="*/ 0 h 720"/>
              <a:gd name="T8" fmla="*/ 150 w 150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" h="720">
                <a:moveTo>
                  <a:pt x="126" y="0"/>
                </a:moveTo>
                <a:cubicBezTo>
                  <a:pt x="150" y="210"/>
                  <a:pt x="138" y="450"/>
                  <a:pt x="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46" name="Rectangle 65"/>
          <p:cNvSpPr>
            <a:spLocks noChangeArrowheads="1"/>
          </p:cNvSpPr>
          <p:nvPr/>
        </p:nvSpPr>
        <p:spPr bwMode="auto">
          <a:xfrm>
            <a:off x="323850" y="2286000"/>
            <a:ext cx="41529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Arriving at 223.1.4, destined for 223.1.2.2</a:t>
            </a: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look up network address of 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 on </a:t>
            </a:r>
            <a:r>
              <a:rPr lang="en-US" sz="2000" i="1"/>
              <a:t>same </a:t>
            </a:r>
            <a:r>
              <a:rPr lang="en-US" sz="2000"/>
              <a:t>network as router’s interface 223.1.2.9</a:t>
            </a:r>
            <a:r>
              <a:rPr lang="en-US" sz="240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router, E directly attached</a:t>
            </a:r>
            <a:endParaRPr lang="en-US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link layer</a:t>
            </a:r>
            <a:r>
              <a:rPr lang="en-US" sz="2000"/>
              <a:t> sends datagram to 223.1.2.2 (inside link-layer frame) via interface 223.1.2.9</a:t>
            </a:r>
            <a:r>
              <a:rPr lang="en-US" sz="2400"/>
              <a:t> </a:t>
            </a: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datagram arrives at 223.1.2.2</a:t>
            </a:r>
            <a:r>
              <a:rPr lang="en-US" sz="2000">
                <a:solidFill>
                  <a:srgbClr val="FF0000"/>
                </a:solidFill>
              </a:rPr>
              <a:t>!!!</a:t>
            </a:r>
            <a:r>
              <a:rPr lang="en-US" sz="2000"/>
              <a:t> (hooray!)</a:t>
            </a:r>
          </a:p>
        </p:txBody>
      </p:sp>
      <p:sp>
        <p:nvSpPr>
          <p:cNvPr id="18447" name="Rectangle 66"/>
          <p:cNvSpPr>
            <a:spLocks noChangeArrowheads="1"/>
          </p:cNvSpPr>
          <p:nvPr/>
        </p:nvSpPr>
        <p:spPr bwMode="auto">
          <a:xfrm>
            <a:off x="561975" y="1504950"/>
            <a:ext cx="3590925" cy="504825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48" name="Rectangle 67"/>
          <p:cNvSpPr>
            <a:spLocks noChangeArrowheads="1"/>
          </p:cNvSpPr>
          <p:nvPr/>
        </p:nvSpPr>
        <p:spPr bwMode="auto">
          <a:xfrm>
            <a:off x="485775" y="1571625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49" name="Text Box 68"/>
          <p:cNvSpPr txBox="1">
            <a:spLocks noChangeArrowheads="1"/>
          </p:cNvSpPr>
          <p:nvPr/>
        </p:nvSpPr>
        <p:spPr bwMode="auto">
          <a:xfrm>
            <a:off x="479425" y="1489075"/>
            <a:ext cx="79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misc</a:t>
            </a:r>
          </a:p>
          <a:p>
            <a:pPr algn="ctr"/>
            <a:r>
              <a:rPr lang="en-US"/>
              <a:t>fields</a:t>
            </a:r>
          </a:p>
        </p:txBody>
      </p:sp>
      <p:sp>
        <p:nvSpPr>
          <p:cNvPr id="18450" name="Line 69"/>
          <p:cNvSpPr>
            <a:spLocks noChangeShapeType="1"/>
          </p:cNvSpPr>
          <p:nvPr/>
        </p:nvSpPr>
        <p:spPr bwMode="auto">
          <a:xfrm>
            <a:off x="1247775" y="1581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51" name="Text Box 70"/>
          <p:cNvSpPr txBox="1">
            <a:spLocks noChangeArrowheads="1"/>
          </p:cNvSpPr>
          <p:nvPr/>
        </p:nvSpPr>
        <p:spPr bwMode="auto">
          <a:xfrm>
            <a:off x="1216025" y="1651000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223.1.1.1</a:t>
            </a:r>
            <a:endParaRPr lang="en-US"/>
          </a:p>
        </p:txBody>
      </p:sp>
      <p:sp>
        <p:nvSpPr>
          <p:cNvPr id="18452" name="Text Box 71"/>
          <p:cNvSpPr txBox="1">
            <a:spLocks noChangeArrowheads="1"/>
          </p:cNvSpPr>
          <p:nvPr/>
        </p:nvSpPr>
        <p:spPr bwMode="auto">
          <a:xfrm>
            <a:off x="2198688" y="1651000"/>
            <a:ext cx="1157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223.1.2.3</a:t>
            </a:r>
            <a:endParaRPr lang="en-US"/>
          </a:p>
        </p:txBody>
      </p:sp>
      <p:sp>
        <p:nvSpPr>
          <p:cNvPr id="18453" name="Line 72"/>
          <p:cNvSpPr>
            <a:spLocks noChangeShapeType="1"/>
          </p:cNvSpPr>
          <p:nvPr/>
        </p:nvSpPr>
        <p:spPr bwMode="auto">
          <a:xfrm>
            <a:off x="2238375" y="1581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54" name="Line 73"/>
          <p:cNvSpPr>
            <a:spLocks noChangeShapeType="1"/>
          </p:cNvSpPr>
          <p:nvPr/>
        </p:nvSpPr>
        <p:spPr bwMode="auto">
          <a:xfrm>
            <a:off x="3286125" y="15716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55" name="Text Box 74"/>
          <p:cNvSpPr txBox="1">
            <a:spLocks noChangeArrowheads="1"/>
          </p:cNvSpPr>
          <p:nvPr/>
        </p:nvSpPr>
        <p:spPr bwMode="auto">
          <a:xfrm>
            <a:off x="3348038" y="1641475"/>
            <a:ext cx="66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  <p:grpSp>
        <p:nvGrpSpPr>
          <p:cNvPr id="18456" name="Group 75"/>
          <p:cNvGrpSpPr>
            <a:grpSpLocks/>
          </p:cNvGrpSpPr>
          <p:nvPr/>
        </p:nvGrpSpPr>
        <p:grpSpPr bwMode="auto">
          <a:xfrm>
            <a:off x="4775200" y="1249363"/>
            <a:ext cx="4089400" cy="1711325"/>
            <a:chOff x="3242" y="751"/>
            <a:chExt cx="2576" cy="1078"/>
          </a:xfrm>
        </p:grpSpPr>
        <p:sp>
          <p:nvSpPr>
            <p:cNvPr id="18457" name="Text Box 76"/>
            <p:cNvSpPr txBox="1">
              <a:spLocks noChangeArrowheads="1"/>
            </p:cNvSpPr>
            <p:nvPr/>
          </p:nvSpPr>
          <p:spPr bwMode="auto">
            <a:xfrm>
              <a:off x="3242" y="931"/>
              <a:ext cx="25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  network   router  Nhops  interface</a:t>
              </a:r>
            </a:p>
          </p:txBody>
        </p:sp>
        <p:sp>
          <p:nvSpPr>
            <p:cNvPr id="18458" name="Text Box 77"/>
            <p:cNvSpPr txBox="1">
              <a:spLocks noChangeArrowheads="1"/>
            </p:cNvSpPr>
            <p:nvPr/>
          </p:nvSpPr>
          <p:spPr bwMode="auto">
            <a:xfrm>
              <a:off x="3266" y="1183"/>
              <a:ext cx="25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223.1.1         -          1       </a:t>
              </a:r>
              <a:r>
                <a:rPr lang="en-US" sz="1600">
                  <a:latin typeface="Arial" pitchFamily="34" charset="0"/>
                </a:rPr>
                <a:t>223.1.1.4</a:t>
              </a:r>
              <a:r>
                <a:rPr lang="en-US" sz="2000">
                  <a:latin typeface="Arial" pitchFamily="34" charset="0"/>
                </a:rPr>
                <a:t> </a:t>
              </a:r>
            </a:p>
          </p:txBody>
        </p:sp>
        <p:sp>
          <p:nvSpPr>
            <p:cNvPr id="18459" name="Text Box 78"/>
            <p:cNvSpPr txBox="1">
              <a:spLocks noChangeArrowheads="1"/>
            </p:cNvSpPr>
            <p:nvPr/>
          </p:nvSpPr>
          <p:spPr bwMode="auto">
            <a:xfrm>
              <a:off x="3272" y="1369"/>
              <a:ext cx="24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223.1.2         -          1       </a:t>
              </a:r>
              <a:r>
                <a:rPr lang="en-US" sz="1600">
                  <a:latin typeface="Arial" pitchFamily="34" charset="0"/>
                </a:rPr>
                <a:t>223.1.2.9</a:t>
              </a:r>
            </a:p>
          </p:txBody>
        </p:sp>
        <p:sp>
          <p:nvSpPr>
            <p:cNvPr id="18460" name="Text Box 79"/>
            <p:cNvSpPr txBox="1">
              <a:spLocks noChangeArrowheads="1"/>
            </p:cNvSpPr>
            <p:nvPr/>
          </p:nvSpPr>
          <p:spPr bwMode="auto">
            <a:xfrm>
              <a:off x="3278" y="1579"/>
              <a:ext cx="25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223.1.3         -          1       </a:t>
              </a:r>
              <a:r>
                <a:rPr lang="en-US" sz="1600">
                  <a:latin typeface="Arial" pitchFamily="34" charset="0"/>
                </a:rPr>
                <a:t>223.1.3.27</a:t>
              </a:r>
            </a:p>
          </p:txBody>
        </p:sp>
        <p:sp>
          <p:nvSpPr>
            <p:cNvPr id="18461" name="Line 80"/>
            <p:cNvSpPr>
              <a:spLocks noChangeShapeType="1"/>
            </p:cNvSpPr>
            <p:nvPr/>
          </p:nvSpPr>
          <p:spPr bwMode="auto">
            <a:xfrm flipV="1">
              <a:off x="3300" y="1170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2" name="Line 81"/>
            <p:cNvSpPr>
              <a:spLocks noChangeShapeType="1"/>
            </p:cNvSpPr>
            <p:nvPr/>
          </p:nvSpPr>
          <p:spPr bwMode="auto">
            <a:xfrm>
              <a:off x="4026" y="1020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3" name="Line 82"/>
            <p:cNvSpPr>
              <a:spLocks noChangeShapeType="1"/>
            </p:cNvSpPr>
            <p:nvPr/>
          </p:nvSpPr>
          <p:spPr bwMode="auto">
            <a:xfrm>
              <a:off x="4566" y="1050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4" name="Text Box 83"/>
            <p:cNvSpPr txBox="1">
              <a:spLocks noChangeArrowheads="1"/>
            </p:cNvSpPr>
            <p:nvPr/>
          </p:nvSpPr>
          <p:spPr bwMode="auto">
            <a:xfrm>
              <a:off x="3248" y="751"/>
              <a:ext cx="12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    Dest.      next</a:t>
              </a:r>
            </a:p>
          </p:txBody>
        </p:sp>
        <p:sp>
          <p:nvSpPr>
            <p:cNvPr id="18465" name="Line 84"/>
            <p:cNvSpPr>
              <a:spLocks noChangeShapeType="1"/>
            </p:cNvSpPr>
            <p:nvPr/>
          </p:nvSpPr>
          <p:spPr bwMode="auto">
            <a:xfrm>
              <a:off x="5088" y="1032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941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E5F796D-CA6A-49D6-98E5-6CEBBA236D92}" type="slidenum">
              <a:rPr lang="en-US">
                <a:latin typeface="Tahoma" pitchFamily="34" charset="0"/>
              </a:rPr>
              <a:pPr/>
              <a:t>59</a:t>
            </a:fld>
            <a:endParaRPr lang="en-US"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Roadmap</a:t>
            </a:r>
            <a:endParaRPr lang="en-US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</a:t>
            </a:r>
            <a:r>
              <a:rPr lang="en-US" dirty="0" smtClean="0">
                <a:cs typeface="+mn-cs"/>
              </a:rPr>
              <a:t>of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network layer services: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b="1" dirty="0">
                <a:solidFill>
                  <a:srgbClr val="CC0000"/>
                </a:solidFill>
              </a:rPr>
              <a:t>forwarding</a:t>
            </a:r>
            <a:r>
              <a:rPr lang="en-US" dirty="0"/>
              <a:t> versus </a:t>
            </a:r>
            <a:r>
              <a:rPr lang="en-US" b="1" dirty="0">
                <a:solidFill>
                  <a:srgbClr val="CC0000"/>
                </a:solidFill>
              </a:rPr>
              <a:t>routing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network </a:t>
            </a:r>
            <a:r>
              <a:rPr lang="en-US" dirty="0"/>
              <a:t>layer </a:t>
            </a:r>
            <a:r>
              <a:rPr lang="en-US" b="1" dirty="0">
                <a:solidFill>
                  <a:srgbClr val="CC0000"/>
                </a:solidFill>
              </a:rPr>
              <a:t>service models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how </a:t>
            </a:r>
            <a:r>
              <a:rPr lang="en-US" dirty="0"/>
              <a:t>a </a:t>
            </a:r>
            <a:r>
              <a:rPr lang="en-US" b="1" dirty="0">
                <a:solidFill>
                  <a:srgbClr val="CC0000"/>
                </a:solidFill>
              </a:rPr>
              <a:t>router works</a:t>
            </a:r>
          </a:p>
          <a:p>
            <a:pPr marL="342900" lvl="1" indent="-342900">
              <a:buSzPct val="65000"/>
              <a:buFont typeface="Wingdings" charset="0"/>
              <a:buChar char="§"/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Internet Network layer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C00000"/>
                </a:solidFill>
              </a:rPr>
              <a:t>IP, Addressing </a:t>
            </a:r>
            <a:r>
              <a:rPr lang="en-US" dirty="0" smtClean="0"/>
              <a:t>&amp; related</a:t>
            </a:r>
          </a:p>
          <a:p>
            <a:pPr marL="742950" lvl="2" indent="-342900">
              <a:buSzPct val="65000"/>
              <a:buFont typeface="Wingdings" charset="0"/>
              <a:buChar char="§"/>
              <a:defRPr/>
            </a:pPr>
            <a:r>
              <a:rPr lang="en-US" dirty="0" smtClean="0">
                <a:latin typeface="+mn-lt"/>
              </a:rPr>
              <a:t>ICMP, IPv6</a:t>
            </a:r>
            <a:endParaRPr lang="en-US" dirty="0" smtClean="0">
              <a:latin typeface="+mn-lt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routing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path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selection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charset="0"/>
              <a:buChar char="v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</a:rPr>
              <a:t>instantiation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</a:rPr>
              <a:t>, implementation in the Internet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2449" y="2977376"/>
            <a:ext cx="800284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sv-SE" dirty="0" err="1"/>
              <a:t>T</a:t>
            </a:r>
            <a:r>
              <a:rPr lang="sv-SE" dirty="0" err="1" smtClean="0"/>
              <a:t>oday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403155" y="4492673"/>
            <a:ext cx="659155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Next</a:t>
            </a:r>
            <a:endParaRPr lang="sv-S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57" y="402431"/>
            <a:ext cx="18716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0" y="3891775"/>
            <a:ext cx="914400" cy="2676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C587D7E4-A3AC-4750-8EFF-913D1667C4FE}" type="slidenum">
              <a:rPr lang="en-US">
                <a:latin typeface="Tahoma" pitchFamily="34" charset="0"/>
              </a:rPr>
              <a:pPr/>
              <a:t>6</a:t>
            </a:fld>
            <a:endParaRPr lang="en-US">
              <a:latin typeface="Tahoma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>
                <a:cs typeface="+mj-cs"/>
              </a:rPr>
              <a:t>Connection, connection-less service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datagram </a:t>
            </a:r>
            <a:r>
              <a:rPr lang="en-US" dirty="0">
                <a:cs typeface="+mn-cs"/>
              </a:rPr>
              <a:t>network provides network-layer </a:t>
            </a:r>
            <a:r>
              <a:rPr lang="en-US" i="1" dirty="0">
                <a:solidFill>
                  <a:srgbClr val="000099"/>
                </a:solidFill>
                <a:cs typeface="+mn-cs"/>
              </a:rPr>
              <a:t>connectionless</a:t>
            </a: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service (Internet model)</a:t>
            </a:r>
            <a:endParaRPr lang="en-US" dirty="0"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virtual-circuit</a:t>
            </a:r>
            <a:r>
              <a:rPr lang="en-US" dirty="0">
                <a:cs typeface="+mn-cs"/>
              </a:rPr>
              <a:t> network provides network-layer </a:t>
            </a:r>
            <a:r>
              <a:rPr lang="en-US" i="1" dirty="0">
                <a:solidFill>
                  <a:srgbClr val="000099"/>
                </a:solidFill>
                <a:cs typeface="+mn-cs"/>
              </a:rPr>
              <a:t>connection</a:t>
            </a: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service (not in Internet)</a:t>
            </a:r>
            <a:endParaRPr lang="en-US" dirty="0"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analogous to TCP/UDP </a:t>
            </a:r>
            <a:r>
              <a:rPr lang="en-US" dirty="0" smtClean="0">
                <a:cs typeface="+mn-cs"/>
              </a:rPr>
              <a:t>connection-oriented </a:t>
            </a:r>
            <a:r>
              <a:rPr lang="en-US" dirty="0">
                <a:cs typeface="+mn-cs"/>
              </a:rPr>
              <a:t>/ connectionless transport-layer services, </a:t>
            </a:r>
            <a:r>
              <a:rPr lang="en-US" b="1" dirty="0">
                <a:solidFill>
                  <a:srgbClr val="C00000"/>
                </a:solidFill>
                <a:cs typeface="+mn-cs"/>
              </a:rPr>
              <a:t>but</a:t>
            </a:r>
            <a:r>
              <a:rPr lang="en-US" dirty="0">
                <a:cs typeface="+mn-cs"/>
              </a:rPr>
              <a:t>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</a:rPr>
              <a:t>service: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host-to-host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</a:rPr>
              <a:t>no choice: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network provides one or the other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</a:rPr>
              <a:t>implementation: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 network core</a:t>
            </a:r>
          </a:p>
        </p:txBody>
      </p:sp>
      <p:pic>
        <p:nvPicPr>
          <p:cNvPr id="12294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043B6D3E-C743-4190-92CA-94588DF536A7}" type="slidenum">
              <a:rPr lang="en-US">
                <a:latin typeface="Tahoma" pitchFamily="34" charset="0"/>
              </a:rPr>
              <a:pPr/>
              <a:t>60</a:t>
            </a:fld>
            <a:endParaRPr lang="en-US">
              <a:latin typeface="Tahoma" pitchFamily="34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ICMP: internet control message protocol</a:t>
            </a:r>
            <a:endParaRPr lang="en-US" sz="4000" dirty="0" smtClean="0">
              <a:ea typeface="ＭＳ Ｐゴシック" pitchFamily="34" charset="-128"/>
            </a:endParaRP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ea typeface="ＭＳ Ｐゴシック" pitchFamily="34" charset="-128"/>
              </a:rPr>
              <a:t>used by hosts &amp; routers to communicate network-level information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error reporting: unreachable host, network, port, protocol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echo request/reply (used by ping)</a:t>
            </a:r>
          </a:p>
          <a:p>
            <a:r>
              <a:rPr lang="en-US" sz="2400" dirty="0" smtClean="0">
                <a:ea typeface="ＭＳ Ｐゴシック" pitchFamily="34" charset="-128"/>
              </a:rPr>
              <a:t>network-layer 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above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IP: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ICMP </a:t>
            </a:r>
            <a:r>
              <a:rPr lang="en-US" sz="2000" dirty="0" err="1" smtClean="0">
                <a:ea typeface="ＭＳ Ｐゴシック" pitchFamily="34" charset="-128"/>
              </a:rPr>
              <a:t>msgs</a:t>
            </a:r>
            <a:r>
              <a:rPr lang="en-US" sz="2000" dirty="0" smtClean="0">
                <a:ea typeface="ＭＳ Ｐゴシック" pitchFamily="34" charset="-128"/>
              </a:rPr>
              <a:t> carried in IP datagrams</a:t>
            </a:r>
          </a:p>
          <a:p>
            <a:r>
              <a:rPr lang="en-US" sz="2400" dirty="0" smtClean="0">
                <a:solidFill>
                  <a:srgbClr val="000099"/>
                </a:solidFill>
                <a:ea typeface="ＭＳ Ｐゴシック" pitchFamily="34" charset="-128"/>
              </a:rPr>
              <a:t>ICMP message:</a:t>
            </a:r>
            <a:r>
              <a:rPr lang="en-US" sz="2400" dirty="0" smtClean="0">
                <a:ea typeface="ＭＳ Ｐゴシック" pitchFamily="34" charset="-128"/>
              </a:rPr>
              <a:t> type, code plus first 8 bytes of IP datagram causing error</a:t>
            </a:r>
          </a:p>
        </p:txBody>
      </p:sp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u="sng" dirty="0"/>
              <a:t>Type</a:t>
            </a:r>
            <a:r>
              <a:rPr lang="en-US" dirty="0"/>
              <a:t>  </a:t>
            </a:r>
            <a:r>
              <a:rPr lang="en-US" u="sng" dirty="0"/>
              <a:t>Code</a:t>
            </a:r>
            <a:r>
              <a:rPr lang="en-US" dirty="0"/>
              <a:t>  </a:t>
            </a:r>
            <a:r>
              <a:rPr lang="en-US" u="sng" dirty="0"/>
              <a:t>description</a:t>
            </a:r>
            <a:endParaRPr lang="en-US" dirty="0"/>
          </a:p>
          <a:p>
            <a:r>
              <a:rPr lang="en-US" dirty="0"/>
              <a:t>0        0         echo reply (ping)</a:t>
            </a:r>
          </a:p>
          <a:p>
            <a:r>
              <a:rPr lang="en-US" dirty="0">
                <a:solidFill>
                  <a:srgbClr val="C00000"/>
                </a:solidFill>
              </a:rPr>
              <a:t>3        0         </a:t>
            </a:r>
            <a:r>
              <a:rPr lang="en-US" dirty="0" err="1">
                <a:solidFill>
                  <a:srgbClr val="C00000"/>
                </a:solidFill>
              </a:rPr>
              <a:t>dest</a:t>
            </a:r>
            <a:r>
              <a:rPr lang="en-US" dirty="0">
                <a:solidFill>
                  <a:srgbClr val="C00000"/>
                </a:solidFill>
              </a:rPr>
              <a:t>. network unreachable</a:t>
            </a:r>
          </a:p>
          <a:p>
            <a:r>
              <a:rPr lang="en-US" dirty="0">
                <a:solidFill>
                  <a:srgbClr val="C00000"/>
                </a:solidFill>
              </a:rPr>
              <a:t>3        1         </a:t>
            </a:r>
            <a:r>
              <a:rPr lang="en-US" dirty="0" err="1">
                <a:solidFill>
                  <a:srgbClr val="C00000"/>
                </a:solidFill>
              </a:rPr>
              <a:t>dest</a:t>
            </a:r>
            <a:r>
              <a:rPr lang="en-US" dirty="0">
                <a:solidFill>
                  <a:srgbClr val="C00000"/>
                </a:solidFill>
              </a:rPr>
              <a:t> host unreachable</a:t>
            </a:r>
          </a:p>
          <a:p>
            <a:r>
              <a:rPr lang="en-US" dirty="0"/>
              <a:t>3        2         </a:t>
            </a:r>
            <a:r>
              <a:rPr lang="en-US" dirty="0" err="1"/>
              <a:t>dest</a:t>
            </a:r>
            <a:r>
              <a:rPr lang="en-US" dirty="0"/>
              <a:t> protocol unreachable</a:t>
            </a:r>
          </a:p>
          <a:p>
            <a:r>
              <a:rPr lang="en-US" dirty="0">
                <a:solidFill>
                  <a:srgbClr val="C00000"/>
                </a:solidFill>
              </a:rPr>
              <a:t>3        3         </a:t>
            </a:r>
            <a:r>
              <a:rPr lang="en-US" dirty="0" err="1">
                <a:solidFill>
                  <a:srgbClr val="C00000"/>
                </a:solidFill>
              </a:rPr>
              <a:t>dest</a:t>
            </a:r>
            <a:r>
              <a:rPr lang="en-US" dirty="0">
                <a:solidFill>
                  <a:srgbClr val="C00000"/>
                </a:solidFill>
              </a:rPr>
              <a:t> port unreachable</a:t>
            </a:r>
          </a:p>
          <a:p>
            <a:r>
              <a:rPr lang="en-US" dirty="0"/>
              <a:t>3        6         </a:t>
            </a:r>
            <a:r>
              <a:rPr lang="en-US" dirty="0" err="1"/>
              <a:t>dest</a:t>
            </a:r>
            <a:r>
              <a:rPr lang="en-US" dirty="0"/>
              <a:t> network unknown</a:t>
            </a:r>
          </a:p>
          <a:p>
            <a:r>
              <a:rPr lang="en-US" dirty="0"/>
              <a:t>3        7         </a:t>
            </a:r>
            <a:r>
              <a:rPr lang="en-US" dirty="0" err="1"/>
              <a:t>dest</a:t>
            </a:r>
            <a:r>
              <a:rPr lang="en-US" dirty="0"/>
              <a:t> host unknown</a:t>
            </a:r>
          </a:p>
          <a:p>
            <a:r>
              <a:rPr lang="en-US" dirty="0"/>
              <a:t>4        0         source quench (congestion</a:t>
            </a:r>
          </a:p>
          <a:p>
            <a:r>
              <a:rPr lang="en-US" dirty="0"/>
              <a:t>                     control - not used)</a:t>
            </a:r>
          </a:p>
          <a:p>
            <a:r>
              <a:rPr lang="en-US" dirty="0"/>
              <a:t>8        0         echo request (ping)</a:t>
            </a:r>
          </a:p>
          <a:p>
            <a:r>
              <a:rPr lang="en-US" dirty="0"/>
              <a:t>9        0         route advertisement</a:t>
            </a:r>
          </a:p>
          <a:p>
            <a:r>
              <a:rPr lang="en-US" dirty="0"/>
              <a:t>10      0         router discovery</a:t>
            </a:r>
          </a:p>
          <a:p>
            <a:r>
              <a:rPr lang="en-US" dirty="0"/>
              <a:t>11      0         TTL expired</a:t>
            </a:r>
          </a:p>
          <a:p>
            <a:r>
              <a:rPr lang="en-US" dirty="0"/>
              <a:t>12      0         bad IP header</a:t>
            </a:r>
          </a:p>
          <a:p>
            <a:endParaRPr lang="en-US" dirty="0"/>
          </a:p>
        </p:txBody>
      </p:sp>
      <p:pic>
        <p:nvPicPr>
          <p:cNvPr id="67591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uild="p"/>
      <p:bldP spid="6759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86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6BEB283B-9D02-4D1D-BB60-07CA94037F7F}" type="slidenum">
              <a:rPr lang="en-US">
                <a:latin typeface="Tahoma" pitchFamily="34" charset="0"/>
              </a:rPr>
              <a:pPr/>
              <a:t>61</a:t>
            </a:fld>
            <a:endParaRPr lang="en-US">
              <a:latin typeface="Tahoma" pitchFamily="34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source sends series of </a:t>
            </a:r>
            <a:r>
              <a:rPr lang="en-US" sz="2400" dirty="0" smtClean="0">
                <a:cs typeface="+mn-cs"/>
              </a:rPr>
              <a:t>UDP segments to </a:t>
            </a:r>
            <a:r>
              <a:rPr lang="en-US" sz="2400" dirty="0" err="1">
                <a:cs typeface="+mn-cs"/>
              </a:rPr>
              <a:t>dest</a:t>
            </a:r>
            <a:endParaRPr lang="en-US" sz="2400" dirty="0"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000" dirty="0"/>
              <a:t>first set has TTL =1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/>
              <a:t>second set has TTL=2, etc.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/>
              <a:t>unlikely port number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when </a:t>
            </a:r>
            <a:r>
              <a:rPr lang="en-US" sz="2400" i="1" dirty="0">
                <a:cs typeface="+mn-cs"/>
              </a:rPr>
              <a:t>n</a:t>
            </a:r>
            <a:r>
              <a:rPr lang="en-US" sz="2400" dirty="0">
                <a:cs typeface="+mn-cs"/>
              </a:rPr>
              <a:t>th set of datagrams  arrives to nth router: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/>
              <a:t>router discards datagrams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/>
              <a:t>and sends source ICMP messages (type 11, code 0)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/>
              <a:t>ICMP messages includes 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when ICMP messages </a:t>
            </a:r>
            <a:r>
              <a:rPr lang="en-US" sz="2400" dirty="0" smtClean="0">
                <a:cs typeface="+mn-cs"/>
              </a:rPr>
              <a:t>arrive, </a:t>
            </a:r>
            <a:r>
              <a:rPr lang="en-US" sz="2400" dirty="0">
                <a:cs typeface="+mn-cs"/>
              </a:rPr>
              <a:t>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pitchFamily="34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 dirty="0">
                <a:latin typeface="Gill Sans MT" pitchFamily="34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 dirty="0">
                <a:latin typeface="Gill Sans MT" pitchFamily="34" charset="0"/>
              </a:rPr>
              <a:t>destination returns ICMP </a:t>
            </a:r>
            <a:r>
              <a:rPr lang="ja-JP" altLang="en-US" sz="2400" dirty="0">
                <a:latin typeface="Gill Sans MT" pitchFamily="34" charset="0"/>
              </a:rPr>
              <a:t>“</a:t>
            </a:r>
            <a:r>
              <a:rPr lang="en-US" altLang="ja-JP" sz="2400" dirty="0">
                <a:latin typeface="Gill Sans MT" pitchFamily="34" charset="0"/>
              </a:rPr>
              <a:t>port unreachable</a:t>
            </a:r>
            <a:r>
              <a:rPr lang="ja-JP" altLang="en-US" sz="2400" dirty="0">
                <a:latin typeface="Gill Sans MT" pitchFamily="34" charset="0"/>
              </a:rPr>
              <a:t>”</a:t>
            </a:r>
            <a:r>
              <a:rPr lang="en-US" altLang="ja-JP" sz="2400" dirty="0">
                <a:latin typeface="Gill Sans MT" pitchFamily="34" charset="0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 dirty="0">
                <a:latin typeface="Gill Sans MT" pitchFamily="34" charset="0"/>
              </a:rPr>
              <a:t>source stops</a:t>
            </a:r>
          </a:p>
        </p:txBody>
      </p:sp>
      <p:pic>
        <p:nvPicPr>
          <p:cNvPr id="68616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Line 38"/>
          <p:cNvSpPr>
            <a:spLocks noChangeShapeType="1"/>
          </p:cNvSpPr>
          <p:nvPr/>
        </p:nvSpPr>
        <p:spPr bwMode="auto">
          <a:xfrm>
            <a:off x="1285875" y="588645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Line 105"/>
          <p:cNvSpPr>
            <a:spLocks noChangeShapeType="1"/>
          </p:cNvSpPr>
          <p:nvPr/>
        </p:nvSpPr>
        <p:spPr bwMode="auto">
          <a:xfrm flipV="1">
            <a:off x="2079625" y="593725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Line 106"/>
          <p:cNvSpPr>
            <a:spLocks noChangeShapeType="1"/>
          </p:cNvSpPr>
          <p:nvPr/>
        </p:nvSpPr>
        <p:spPr bwMode="auto">
          <a:xfrm>
            <a:off x="3014663" y="59213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Line 108"/>
          <p:cNvSpPr>
            <a:spLocks noChangeShapeType="1"/>
          </p:cNvSpPr>
          <p:nvPr/>
        </p:nvSpPr>
        <p:spPr bwMode="auto">
          <a:xfrm flipH="1">
            <a:off x="2776538" y="565308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113"/>
          <p:cNvSpPr>
            <a:spLocks noChangeShapeType="1"/>
          </p:cNvSpPr>
          <p:nvPr/>
        </p:nvSpPr>
        <p:spPr bwMode="auto">
          <a:xfrm flipH="1">
            <a:off x="3990975" y="598170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Line 260"/>
          <p:cNvSpPr>
            <a:spLocks noChangeShapeType="1"/>
          </p:cNvSpPr>
          <p:nvPr/>
        </p:nvSpPr>
        <p:spPr bwMode="auto">
          <a:xfrm>
            <a:off x="5110163" y="59467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Line 261"/>
          <p:cNvSpPr>
            <a:spLocks noChangeShapeType="1"/>
          </p:cNvSpPr>
          <p:nvPr/>
        </p:nvSpPr>
        <p:spPr bwMode="auto">
          <a:xfrm flipH="1">
            <a:off x="6048375" y="589280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Line 291"/>
          <p:cNvSpPr>
            <a:spLocks noChangeShapeType="1"/>
          </p:cNvSpPr>
          <p:nvPr/>
        </p:nvSpPr>
        <p:spPr bwMode="auto">
          <a:xfrm>
            <a:off x="2744788" y="605313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Line 292"/>
          <p:cNvSpPr>
            <a:spLocks noChangeShapeType="1"/>
          </p:cNvSpPr>
          <p:nvPr/>
        </p:nvSpPr>
        <p:spPr bwMode="auto">
          <a:xfrm>
            <a:off x="4668838" y="564038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Line 294"/>
          <p:cNvSpPr>
            <a:spLocks noChangeShapeType="1"/>
          </p:cNvSpPr>
          <p:nvPr/>
        </p:nvSpPr>
        <p:spPr bwMode="auto">
          <a:xfrm flipH="1">
            <a:off x="3386138" y="624363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Line 295"/>
          <p:cNvSpPr>
            <a:spLocks noChangeShapeType="1"/>
          </p:cNvSpPr>
          <p:nvPr/>
        </p:nvSpPr>
        <p:spPr bwMode="auto">
          <a:xfrm>
            <a:off x="3741738" y="574833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6054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61658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5800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68631" name="Group 21"/>
          <p:cNvGrpSpPr>
            <a:grpSpLocks/>
          </p:cNvGrpSpPr>
          <p:nvPr/>
        </p:nvGrpSpPr>
        <p:grpSpPr bwMode="auto">
          <a:xfrm>
            <a:off x="517525" y="5541963"/>
            <a:ext cx="820738" cy="688975"/>
            <a:chOff x="-44" y="1473"/>
            <a:chExt cx="981" cy="1105"/>
          </a:xfrm>
        </p:grpSpPr>
        <p:pic>
          <p:nvPicPr>
            <p:cNvPr id="68683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84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632" name="Group 24"/>
          <p:cNvGrpSpPr>
            <a:grpSpLocks/>
          </p:cNvGrpSpPr>
          <p:nvPr/>
        </p:nvGrpSpPr>
        <p:grpSpPr bwMode="auto">
          <a:xfrm flipH="1">
            <a:off x="6565900" y="5580063"/>
            <a:ext cx="754063" cy="669925"/>
            <a:chOff x="-44" y="1473"/>
            <a:chExt cx="981" cy="1105"/>
          </a:xfrm>
        </p:grpSpPr>
        <p:pic>
          <p:nvPicPr>
            <p:cNvPr id="68681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82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633" name="Group 27"/>
          <p:cNvGrpSpPr>
            <a:grpSpLocks/>
          </p:cNvGrpSpPr>
          <p:nvPr/>
        </p:nvGrpSpPr>
        <p:grpSpPr bwMode="auto">
          <a:xfrm>
            <a:off x="5513388" y="6080125"/>
            <a:ext cx="617537" cy="250825"/>
            <a:chOff x="2356" y="1300"/>
            <a:chExt cx="555" cy="194"/>
          </a:xfrm>
        </p:grpSpPr>
        <p:sp>
          <p:nvSpPr>
            <p:cNvPr id="6867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7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7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8676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8679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80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77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34" name="Group 36"/>
          <p:cNvGrpSpPr>
            <a:grpSpLocks/>
          </p:cNvGrpSpPr>
          <p:nvPr/>
        </p:nvGrpSpPr>
        <p:grpSpPr bwMode="auto">
          <a:xfrm>
            <a:off x="4545013" y="5808663"/>
            <a:ext cx="617537" cy="250825"/>
            <a:chOff x="2356" y="1300"/>
            <a:chExt cx="555" cy="194"/>
          </a:xfrm>
        </p:grpSpPr>
        <p:sp>
          <p:nvSpPr>
            <p:cNvPr id="6866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6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6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8668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8671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72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69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0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35" name="Group 45"/>
          <p:cNvGrpSpPr>
            <a:grpSpLocks/>
          </p:cNvGrpSpPr>
          <p:nvPr/>
        </p:nvGrpSpPr>
        <p:grpSpPr bwMode="auto">
          <a:xfrm>
            <a:off x="3394075" y="6018213"/>
            <a:ext cx="617538" cy="250825"/>
            <a:chOff x="2356" y="1300"/>
            <a:chExt cx="555" cy="194"/>
          </a:xfrm>
        </p:grpSpPr>
        <p:sp>
          <p:nvSpPr>
            <p:cNvPr id="6865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5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5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8660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8663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64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61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36" name="Group 54"/>
          <p:cNvGrpSpPr>
            <a:grpSpLocks/>
          </p:cNvGrpSpPr>
          <p:nvPr/>
        </p:nvGrpSpPr>
        <p:grpSpPr bwMode="auto">
          <a:xfrm>
            <a:off x="2392363" y="5772150"/>
            <a:ext cx="617537" cy="250825"/>
            <a:chOff x="2356" y="1300"/>
            <a:chExt cx="555" cy="194"/>
          </a:xfrm>
        </p:grpSpPr>
        <p:sp>
          <p:nvSpPr>
            <p:cNvPr id="6864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5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5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8652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8655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6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53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37" name="Group 63"/>
          <p:cNvGrpSpPr>
            <a:grpSpLocks/>
          </p:cNvGrpSpPr>
          <p:nvPr/>
        </p:nvGrpSpPr>
        <p:grpSpPr bwMode="auto">
          <a:xfrm>
            <a:off x="1517650" y="6038850"/>
            <a:ext cx="617538" cy="250825"/>
            <a:chOff x="2356" y="1300"/>
            <a:chExt cx="555" cy="194"/>
          </a:xfrm>
        </p:grpSpPr>
        <p:sp>
          <p:nvSpPr>
            <p:cNvPr id="6864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4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4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8644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8647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8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45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6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82612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86263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77691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6E93979-20E9-4ACE-9923-926890DB1266}" type="slidenum">
              <a:rPr lang="en-US">
                <a:latin typeface="Tahoma" pitchFamily="34" charset="0"/>
              </a:rPr>
              <a:pPr/>
              <a:t>62</a:t>
            </a:fld>
            <a:endParaRPr lang="en-US">
              <a:latin typeface="Tahoma" pitchFamily="34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IPv6: motivation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5105400"/>
          </a:xfrm>
        </p:spPr>
        <p:txBody>
          <a:bodyPr/>
          <a:lstStyle/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initial motivation:</a:t>
            </a:r>
            <a:r>
              <a:rPr lang="en-US" i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32-bit address space soon to be completely allocated.  </a:t>
            </a:r>
          </a:p>
          <a:p>
            <a:r>
              <a:rPr lang="en-US" dirty="0" smtClean="0">
                <a:ea typeface="ＭＳ Ｐゴシック" pitchFamily="34" charset="-128"/>
              </a:rPr>
              <a:t>additional motivation: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header format helps speed processing/forwarding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header changes to facilitate </a:t>
            </a:r>
            <a:r>
              <a:rPr lang="en-US" dirty="0" err="1" smtClean="0">
                <a:ea typeface="ＭＳ Ｐゴシック" pitchFamily="34" charset="-128"/>
              </a:rPr>
              <a:t>QoS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IPv6 datagram format: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fixed-length 40 byte header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no fragmentation allowed</a:t>
            </a:r>
          </a:p>
          <a:p>
            <a:pPr lvl="1"/>
            <a:r>
              <a:rPr lang="en-US" i="1" dirty="0" smtClean="0">
                <a:ea typeface="ＭＳ Ｐゴシック" pitchFamily="34" charset="-128"/>
              </a:rPr>
              <a:t>128-bit addresses   </a:t>
            </a:r>
            <a:r>
              <a:rPr lang="en-US" dirty="0" smtClean="0">
                <a:ea typeface="ＭＳ Ｐゴシック" pitchFamily="34" charset="-128"/>
              </a:rPr>
              <a:t>(2</a:t>
            </a:r>
            <a:r>
              <a:rPr lang="en-US" baseline="30000" dirty="0" smtClean="0">
                <a:ea typeface="ＭＳ Ｐゴシック" pitchFamily="34" charset="-128"/>
              </a:rPr>
              <a:t>128 </a:t>
            </a:r>
            <a:r>
              <a:rPr lang="en-US" dirty="0" smtClean="0">
                <a:ea typeface="ＭＳ Ｐゴシック" pitchFamily="34" charset="-128"/>
              </a:rPr>
              <a:t> = 10</a:t>
            </a:r>
            <a:r>
              <a:rPr lang="en-US" baseline="30000" dirty="0" smtClean="0">
                <a:ea typeface="ＭＳ Ｐゴシック" pitchFamily="34" charset="-128"/>
              </a:rPr>
              <a:t>38</a:t>
            </a:r>
            <a:r>
              <a:rPr lang="en-US" dirty="0" smtClean="0">
                <a:ea typeface="ＭＳ Ｐゴシック" pitchFamily="34" charset="-128"/>
              </a:rPr>
              <a:t> hosts)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Standard subnet size: </a:t>
            </a:r>
            <a:r>
              <a:rPr lang="en-US" i="1" dirty="0" smtClean="0">
                <a:ea typeface="ＭＳ Ｐゴシック" pitchFamily="34" charset="-128"/>
              </a:rPr>
              <a:t>2</a:t>
            </a:r>
            <a:r>
              <a:rPr lang="en-US" i="1" baseline="30000" dirty="0" smtClean="0">
                <a:ea typeface="ＭＳ Ｐゴシック" pitchFamily="34" charset="-128"/>
              </a:rPr>
              <a:t>64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hosts</a:t>
            </a:r>
          </a:p>
        </p:txBody>
      </p:sp>
      <p:pic>
        <p:nvPicPr>
          <p:cNvPr id="69638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DF4BDF1D-EDD0-4CD0-A522-A5790BA42C73}" type="slidenum">
              <a:rPr lang="en-US">
                <a:latin typeface="Tahoma" pitchFamily="34" charset="0"/>
              </a:rPr>
              <a:pPr/>
              <a:t>63</a:t>
            </a:fld>
            <a:endParaRPr lang="en-US">
              <a:latin typeface="Tahoma" pitchFamily="34" charset="0"/>
            </a:endParaRPr>
          </a:p>
        </p:txBody>
      </p:sp>
      <p:pic>
        <p:nvPicPr>
          <p:cNvPr id="70660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715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80"/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 datagram format</a:t>
            </a:r>
          </a:p>
        </p:txBody>
      </p:sp>
      <p:sp>
        <p:nvSpPr>
          <p:cNvPr id="70663" name="Rectangle 4"/>
          <p:cNvSpPr>
            <a:spLocks noChangeArrowheads="1"/>
          </p:cNvSpPr>
          <p:nvPr/>
        </p:nvSpPr>
        <p:spPr bwMode="auto">
          <a:xfrm>
            <a:off x="479425" y="1306513"/>
            <a:ext cx="7519516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/>
          <a:p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priority:</a:t>
            </a:r>
            <a:r>
              <a:rPr lang="en-US" sz="2400" dirty="0">
                <a:latin typeface="Gill Sans MT" pitchFamily="34" charset="0"/>
              </a:rPr>
              <a:t>  identify priority among datagrams in flow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flow Label:</a:t>
            </a:r>
            <a:r>
              <a:rPr lang="en-US" sz="2400" dirty="0">
                <a:latin typeface="Gill Sans MT" pitchFamily="34" charset="0"/>
              </a:rPr>
              <a:t> identify datagrams in same </a:t>
            </a:r>
            <a:r>
              <a:rPr lang="ja-JP" altLang="en-US" sz="2400" dirty="0">
                <a:latin typeface="Gill Sans MT" pitchFamily="34" charset="0"/>
              </a:rPr>
              <a:t>“</a:t>
            </a:r>
            <a:r>
              <a:rPr lang="en-US" altLang="ja-JP" sz="2400" dirty="0">
                <a:latin typeface="Gill Sans MT" pitchFamily="34" charset="0"/>
              </a:rPr>
              <a:t>flow.</a:t>
            </a:r>
            <a:r>
              <a:rPr lang="ja-JP" altLang="en-US" sz="2400" dirty="0">
                <a:latin typeface="Gill Sans MT" pitchFamily="34" charset="0"/>
              </a:rPr>
              <a:t>”</a:t>
            </a:r>
            <a:r>
              <a:rPr lang="en-US" altLang="ja-JP" sz="2400" dirty="0">
                <a:latin typeface="Gill Sans MT" pitchFamily="34" charset="0"/>
              </a:rPr>
              <a:t> </a:t>
            </a:r>
          </a:p>
          <a:p>
            <a:r>
              <a:rPr lang="en-US" sz="2400" dirty="0">
                <a:latin typeface="Gill Sans MT" pitchFamily="34" charset="0"/>
              </a:rPr>
              <a:t>                    (concept of</a:t>
            </a:r>
            <a:r>
              <a:rPr lang="ja-JP" altLang="en-US" sz="2400" dirty="0">
                <a:latin typeface="Gill Sans MT" pitchFamily="34" charset="0"/>
              </a:rPr>
              <a:t>“</a:t>
            </a:r>
            <a:r>
              <a:rPr lang="en-US" altLang="ja-JP" sz="2400" dirty="0">
                <a:latin typeface="Gill Sans MT" pitchFamily="34" charset="0"/>
              </a:rPr>
              <a:t>flow</a:t>
            </a:r>
            <a:r>
              <a:rPr lang="ja-JP" altLang="en-US" sz="2400" dirty="0">
                <a:latin typeface="Gill Sans MT" pitchFamily="34" charset="0"/>
              </a:rPr>
              <a:t>”</a:t>
            </a:r>
            <a:r>
              <a:rPr lang="en-US" altLang="ja-JP" sz="2400" dirty="0">
                <a:latin typeface="Gill Sans MT" pitchFamily="34" charset="0"/>
              </a:rPr>
              <a:t> not well defined</a:t>
            </a:r>
            <a:r>
              <a:rPr lang="en-US" altLang="ja-JP" sz="2400" dirty="0" smtClean="0">
                <a:latin typeface="Gill Sans MT" pitchFamily="34" charset="0"/>
              </a:rPr>
              <a:t>).</a:t>
            </a:r>
            <a:endParaRPr lang="en-US" altLang="ja-JP" sz="2400" dirty="0">
              <a:latin typeface="Gill Sans MT" pitchFamily="34" charset="0"/>
            </a:endParaRPr>
          </a:p>
        </p:txBody>
      </p:sp>
      <p:sp>
        <p:nvSpPr>
          <p:cNvPr id="70664" name="Rectangle 56"/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60"/>
          <p:cNvSpPr>
            <a:spLocks noChangeShapeType="1"/>
          </p:cNvSpPr>
          <p:nvPr/>
        </p:nvSpPr>
        <p:spPr bwMode="auto">
          <a:xfrm>
            <a:off x="2143125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6" name="Line 61"/>
          <p:cNvSpPr>
            <a:spLocks noChangeShapeType="1"/>
          </p:cNvSpPr>
          <p:nvPr/>
        </p:nvSpPr>
        <p:spPr bwMode="auto">
          <a:xfrm>
            <a:off x="2794000" y="335438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7" name="Line 63"/>
          <p:cNvSpPr>
            <a:spLocks noChangeShapeType="1"/>
          </p:cNvSpPr>
          <p:nvPr/>
        </p:nvSpPr>
        <p:spPr bwMode="auto">
          <a:xfrm>
            <a:off x="3482975" y="335121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8" name="Line 64"/>
          <p:cNvSpPr>
            <a:spLocks noChangeShapeType="1"/>
          </p:cNvSpPr>
          <p:nvPr/>
        </p:nvSpPr>
        <p:spPr bwMode="auto">
          <a:xfrm>
            <a:off x="4410075" y="364966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9" name="Line 65"/>
          <p:cNvSpPr>
            <a:spLocks noChangeShapeType="1"/>
          </p:cNvSpPr>
          <p:nvPr/>
        </p:nvSpPr>
        <p:spPr bwMode="auto">
          <a:xfrm>
            <a:off x="5556250" y="365283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0" name="Line 66"/>
          <p:cNvSpPr>
            <a:spLocks noChangeShapeType="1"/>
          </p:cNvSpPr>
          <p:nvPr/>
        </p:nvSpPr>
        <p:spPr bwMode="auto">
          <a:xfrm>
            <a:off x="2130425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1" name="Line 67"/>
          <p:cNvSpPr>
            <a:spLocks noChangeShapeType="1"/>
          </p:cNvSpPr>
          <p:nvPr/>
        </p:nvSpPr>
        <p:spPr bwMode="auto">
          <a:xfrm>
            <a:off x="2147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2" name="Line 68"/>
          <p:cNvSpPr>
            <a:spLocks noChangeShapeType="1"/>
          </p:cNvSpPr>
          <p:nvPr/>
        </p:nvSpPr>
        <p:spPr bwMode="auto">
          <a:xfrm>
            <a:off x="2133600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150076" y="5175250"/>
            <a:ext cx="4737100" cy="9874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673" name="Text Box 69"/>
          <p:cNvSpPr txBox="1">
            <a:spLocks noChangeArrowheads="1"/>
          </p:cNvSpPr>
          <p:nvPr/>
        </p:nvSpPr>
        <p:spPr bwMode="auto">
          <a:xfrm>
            <a:off x="4046538" y="54403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data</a:t>
            </a:r>
          </a:p>
        </p:txBody>
      </p:sp>
      <p:sp>
        <p:nvSpPr>
          <p:cNvPr id="70674" name="Text Box 70"/>
          <p:cNvSpPr txBox="1">
            <a:spLocks noChangeArrowheads="1"/>
          </p:cNvSpPr>
          <p:nvPr/>
        </p:nvSpPr>
        <p:spPr bwMode="auto">
          <a:xfrm>
            <a:off x="3378200" y="4578350"/>
            <a:ext cx="216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/>
              <a:t>destination address</a:t>
            </a:r>
          </a:p>
          <a:p>
            <a:pPr algn="ctr">
              <a:lnSpc>
                <a:spcPct val="85000"/>
              </a:lnSpc>
            </a:pPr>
            <a:r>
              <a:rPr lang="en-US"/>
              <a:t>(128 bits)</a:t>
            </a:r>
          </a:p>
        </p:txBody>
      </p:sp>
      <p:sp>
        <p:nvSpPr>
          <p:cNvPr id="70675" name="Text Box 71"/>
          <p:cNvSpPr txBox="1">
            <a:spLocks noChangeArrowheads="1"/>
          </p:cNvSpPr>
          <p:nvPr/>
        </p:nvSpPr>
        <p:spPr bwMode="auto">
          <a:xfrm>
            <a:off x="3543300" y="3971925"/>
            <a:ext cx="1746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/>
              <a:t>source address</a:t>
            </a:r>
          </a:p>
          <a:p>
            <a:pPr algn="ctr">
              <a:lnSpc>
                <a:spcPct val="85000"/>
              </a:lnSpc>
            </a:pPr>
            <a:r>
              <a:rPr lang="en-US"/>
              <a:t>(128 bits)</a:t>
            </a:r>
          </a:p>
        </p:txBody>
      </p:sp>
      <p:sp>
        <p:nvSpPr>
          <p:cNvPr id="70676" name="Text Box 72"/>
          <p:cNvSpPr txBox="1">
            <a:spLocks noChangeArrowheads="1"/>
          </p:cNvSpPr>
          <p:nvPr/>
        </p:nvSpPr>
        <p:spPr bwMode="auto">
          <a:xfrm>
            <a:off x="2627313" y="36195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payload len</a:t>
            </a:r>
          </a:p>
        </p:txBody>
      </p:sp>
      <p:sp>
        <p:nvSpPr>
          <p:cNvPr id="70677" name="Text Box 73"/>
          <p:cNvSpPr txBox="1">
            <a:spLocks noChangeArrowheads="1"/>
          </p:cNvSpPr>
          <p:nvPr/>
        </p:nvSpPr>
        <p:spPr bwMode="auto">
          <a:xfrm>
            <a:off x="4408488" y="36274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next hdr</a:t>
            </a:r>
          </a:p>
        </p:txBody>
      </p:sp>
      <p:sp>
        <p:nvSpPr>
          <p:cNvPr id="70678" name="Text Box 74"/>
          <p:cNvSpPr txBox="1">
            <a:spLocks noChangeArrowheads="1"/>
          </p:cNvSpPr>
          <p:nvPr/>
        </p:nvSpPr>
        <p:spPr bwMode="auto">
          <a:xfrm>
            <a:off x="5664200" y="361315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hop limit</a:t>
            </a:r>
          </a:p>
        </p:txBody>
      </p:sp>
      <p:sp>
        <p:nvSpPr>
          <p:cNvPr id="70679" name="Text Box 75"/>
          <p:cNvSpPr txBox="1">
            <a:spLocks noChangeArrowheads="1"/>
          </p:cNvSpPr>
          <p:nvPr/>
        </p:nvSpPr>
        <p:spPr bwMode="auto">
          <a:xfrm>
            <a:off x="4533900" y="33194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flow label</a:t>
            </a:r>
          </a:p>
        </p:txBody>
      </p:sp>
      <p:sp>
        <p:nvSpPr>
          <p:cNvPr id="70680" name="Text Box 76"/>
          <p:cNvSpPr txBox="1">
            <a:spLocks noChangeArrowheads="1"/>
          </p:cNvSpPr>
          <p:nvPr/>
        </p:nvSpPr>
        <p:spPr bwMode="auto">
          <a:xfrm>
            <a:off x="2913063" y="33051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pri</a:t>
            </a:r>
          </a:p>
        </p:txBody>
      </p:sp>
      <p:sp>
        <p:nvSpPr>
          <p:cNvPr id="70681" name="Text Box 77"/>
          <p:cNvSpPr txBox="1">
            <a:spLocks noChangeArrowheads="1"/>
          </p:cNvSpPr>
          <p:nvPr/>
        </p:nvSpPr>
        <p:spPr bwMode="auto">
          <a:xfrm>
            <a:off x="2206625" y="33131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ver</a:t>
            </a:r>
          </a:p>
        </p:txBody>
      </p:sp>
      <p:sp>
        <p:nvSpPr>
          <p:cNvPr id="70682" name="Line 79"/>
          <p:cNvSpPr>
            <a:spLocks noChangeShapeType="1"/>
          </p:cNvSpPr>
          <p:nvPr/>
        </p:nvSpPr>
        <p:spPr bwMode="auto">
          <a:xfrm>
            <a:off x="2119313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3" name="Text Box 78"/>
          <p:cNvSpPr txBox="1">
            <a:spLocks noChangeArrowheads="1"/>
          </p:cNvSpPr>
          <p:nvPr/>
        </p:nvSpPr>
        <p:spPr bwMode="auto">
          <a:xfrm>
            <a:off x="3978275" y="62103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32 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13876C51-EB25-43DC-BF30-2EFB9206FAC2}" type="slidenum">
              <a:rPr lang="en-US">
                <a:latin typeface="Tahoma" pitchFamily="34" charset="0"/>
              </a:rPr>
              <a:pPr/>
              <a:t>64</a:t>
            </a:fld>
            <a:endParaRPr lang="en-US">
              <a:latin typeface="Tahoma" pitchFamily="34" charset="0"/>
            </a:endParaRPr>
          </a:p>
        </p:txBody>
      </p:sp>
      <p:pic>
        <p:nvPicPr>
          <p:cNvPr id="71684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04298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Other changes from IPv4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checksum</a:t>
            </a: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r>
              <a:rPr lang="en-US" i="1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removed entirely to reduce processing time at each hop</a:t>
            </a:r>
          </a:p>
          <a:p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options:</a:t>
            </a:r>
            <a:r>
              <a:rPr lang="en-US" smtClean="0">
                <a:ea typeface="ＭＳ Ｐゴシック" pitchFamily="34" charset="-128"/>
              </a:rPr>
              <a:t> allowed, but outside of header, indicated by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Next Header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field</a:t>
            </a:r>
          </a:p>
          <a:p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ICMPv6:</a:t>
            </a:r>
            <a:r>
              <a:rPr lang="en-US" smtClean="0">
                <a:ea typeface="ＭＳ Ｐゴシック" pitchFamily="34" charset="-128"/>
              </a:rPr>
              <a:t> new version of ICMP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additional message types, e.g.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Packet Too Big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multicast group management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701BD3A3-CA5A-4E43-B971-4CA42B28813C}" type="slidenum">
              <a:rPr lang="en-US">
                <a:latin typeface="Tahoma" pitchFamily="34" charset="0"/>
              </a:rPr>
              <a:pPr/>
              <a:t>65</a:t>
            </a:fld>
            <a:endParaRPr lang="en-US">
              <a:latin typeface="Tahoma" pitchFamily="34" charset="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Transition from IPv4 to IPv6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8256587" cy="248761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ea typeface="ＭＳ Ｐゴシック" pitchFamily="34" charset="-128"/>
              </a:rPr>
              <a:t>not all routers can be upgraded simultaneously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>
                <a:ea typeface="ＭＳ Ｐゴシック" pitchFamily="34" charset="-128"/>
              </a:rPr>
              <a:t>how will network operate with mixed IPv4 and IPv6 routers? </a:t>
            </a:r>
          </a:p>
          <a:p>
            <a:pPr>
              <a:lnSpc>
                <a:spcPct val="110000"/>
              </a:lnSpc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tunneling:</a:t>
            </a:r>
            <a:r>
              <a:rPr lang="en-US" dirty="0" smtClean="0">
                <a:ea typeface="ＭＳ Ｐゴシック" pitchFamily="34" charset="-128"/>
              </a:rPr>
              <a:t> IPv6 datagram carried as </a:t>
            </a:r>
            <a:r>
              <a:rPr lang="en-US" i="1" dirty="0" smtClean="0">
                <a:ea typeface="ＭＳ Ｐゴシック" pitchFamily="34" charset="-128"/>
              </a:rPr>
              <a:t>payload</a:t>
            </a:r>
            <a:r>
              <a:rPr lang="en-US" dirty="0" smtClean="0">
                <a:ea typeface="ＭＳ Ｐゴシック" pitchFamily="34" charset="-128"/>
              </a:rPr>
              <a:t> in IPv4 datagram among IPv4 routers</a:t>
            </a:r>
          </a:p>
        </p:txBody>
      </p:sp>
      <p:pic>
        <p:nvPicPr>
          <p:cNvPr id="72710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55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11" name="Group 47"/>
          <p:cNvGrpSpPr>
            <a:grpSpLocks/>
          </p:cNvGrpSpPr>
          <p:nvPr/>
        </p:nvGrpSpPr>
        <p:grpSpPr bwMode="auto">
          <a:xfrm>
            <a:off x="2101850" y="5351463"/>
            <a:ext cx="4854575" cy="473075"/>
            <a:chOff x="1163" y="3504"/>
            <a:chExt cx="3058" cy="298"/>
          </a:xfrm>
        </p:grpSpPr>
        <p:sp>
          <p:nvSpPr>
            <p:cNvPr id="72744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5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46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47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48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49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0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1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2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3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4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5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6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7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8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9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2712" name="Text Box 48"/>
          <p:cNvSpPr txBox="1">
            <a:spLocks noChangeArrowheads="1"/>
          </p:cNvSpPr>
          <p:nvPr/>
        </p:nvSpPr>
        <p:spPr bwMode="auto">
          <a:xfrm>
            <a:off x="1597025" y="4549775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IPv4 source, dest addr </a:t>
            </a:r>
          </a:p>
        </p:txBody>
      </p:sp>
      <p:sp>
        <p:nvSpPr>
          <p:cNvPr id="72713" name="Text Box 50"/>
          <p:cNvSpPr txBox="1">
            <a:spLocks noChangeArrowheads="1"/>
          </p:cNvSpPr>
          <p:nvPr/>
        </p:nvSpPr>
        <p:spPr bwMode="auto">
          <a:xfrm>
            <a:off x="1303338" y="4318000"/>
            <a:ext cx="165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IPv4 header fields </a:t>
            </a:r>
          </a:p>
        </p:txBody>
      </p:sp>
      <p:sp>
        <p:nvSpPr>
          <p:cNvPr id="72714" name="Line 55"/>
          <p:cNvSpPr>
            <a:spLocks noChangeShapeType="1"/>
          </p:cNvSpPr>
          <p:nvPr/>
        </p:nvSpPr>
        <p:spPr bwMode="auto">
          <a:xfrm>
            <a:off x="2855913" y="4808538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5" name="Line 56"/>
          <p:cNvSpPr>
            <a:spLocks noChangeShapeType="1"/>
          </p:cNvSpPr>
          <p:nvPr/>
        </p:nvSpPr>
        <p:spPr bwMode="auto">
          <a:xfrm>
            <a:off x="2860675" y="4803775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6" name="Line 57"/>
          <p:cNvSpPr>
            <a:spLocks noChangeShapeType="1"/>
          </p:cNvSpPr>
          <p:nvPr/>
        </p:nvSpPr>
        <p:spPr bwMode="auto">
          <a:xfrm>
            <a:off x="2260600" y="4560888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7" name="Text Box 23"/>
          <p:cNvSpPr txBox="1">
            <a:spLocks noChangeArrowheads="1"/>
          </p:cNvSpPr>
          <p:nvPr/>
        </p:nvSpPr>
        <p:spPr bwMode="auto">
          <a:xfrm>
            <a:off x="3663950" y="6178550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IPv4 datagram</a:t>
            </a:r>
          </a:p>
        </p:txBody>
      </p:sp>
      <p:sp>
        <p:nvSpPr>
          <p:cNvPr id="72718" name="Line 24"/>
          <p:cNvSpPr>
            <a:spLocks noChangeShapeType="1"/>
          </p:cNvSpPr>
          <p:nvPr/>
        </p:nvSpPr>
        <p:spPr bwMode="auto">
          <a:xfrm>
            <a:off x="5284788" y="6367463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9" name="Line 25"/>
          <p:cNvSpPr>
            <a:spLocks noChangeShapeType="1"/>
          </p:cNvSpPr>
          <p:nvPr/>
        </p:nvSpPr>
        <p:spPr bwMode="auto">
          <a:xfrm flipH="1">
            <a:off x="2095500" y="6367463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4384675" y="5829300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IPv6 datagram</a:t>
            </a:r>
          </a:p>
        </p:txBody>
      </p:sp>
      <p:sp>
        <p:nvSpPr>
          <p:cNvPr id="418881" name="Line 65"/>
          <p:cNvSpPr>
            <a:spLocks noChangeShapeType="1"/>
          </p:cNvSpPr>
          <p:nvPr/>
        </p:nvSpPr>
        <p:spPr bwMode="auto">
          <a:xfrm>
            <a:off x="6021388" y="5999163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 flipH="1">
            <a:off x="3522663" y="5999163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3" name="Rectangle 69"/>
          <p:cNvSpPr>
            <a:spLocks noChangeArrowheads="1"/>
          </p:cNvSpPr>
          <p:nvPr/>
        </p:nvSpPr>
        <p:spPr bwMode="auto">
          <a:xfrm>
            <a:off x="3490913" y="5386388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  <p:bldP spid="418881" grpId="0" animBg="1"/>
      <p:bldP spid="41888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3F1C544A-2AD5-4549-A428-3597E3B2E96C}" type="slidenum">
              <a:rPr lang="en-US">
                <a:latin typeface="Tahoma" pitchFamily="34" charset="0"/>
              </a:rPr>
              <a:pPr/>
              <a:t>66</a:t>
            </a:fld>
            <a:endParaRPr lang="en-US">
              <a:latin typeface="Tahoma" pitchFamily="34" charset="0"/>
            </a:endParaRPr>
          </a:p>
        </p:txBody>
      </p:sp>
      <p:grpSp>
        <p:nvGrpSpPr>
          <p:cNvPr id="2" name="Group 352"/>
          <p:cNvGrpSpPr>
            <a:grpSpLocks/>
          </p:cNvGrpSpPr>
          <p:nvPr/>
        </p:nvGrpSpPr>
        <p:grpSpPr bwMode="auto">
          <a:xfrm>
            <a:off x="2557463" y="3384550"/>
            <a:ext cx="817562" cy="2981325"/>
            <a:chOff x="1611" y="2132"/>
            <a:chExt cx="515" cy="1878"/>
          </a:xfrm>
        </p:grpSpPr>
        <p:grpSp>
          <p:nvGrpSpPr>
            <p:cNvPr id="74910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74914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15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/>
                  <a:t>flow: X</a:t>
                </a:r>
              </a:p>
              <a:p>
                <a:r>
                  <a:rPr lang="en-US" sz="1400"/>
                  <a:t>src: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data</a:t>
                </a:r>
              </a:p>
            </p:txBody>
          </p:sp>
        </p:grpSp>
        <p:sp>
          <p:nvSpPr>
            <p:cNvPr id="74911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912" name="Text Box 204"/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A-to-B: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</a:t>
              </a:r>
            </a:p>
          </p:txBody>
        </p:sp>
        <p:sp>
          <p:nvSpPr>
            <p:cNvPr id="74913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353"/>
          <p:cNvGrpSpPr>
            <a:grpSpLocks/>
          </p:cNvGrpSpPr>
          <p:nvPr/>
        </p:nvGrpSpPr>
        <p:grpSpPr bwMode="auto">
          <a:xfrm>
            <a:off x="3532188" y="3376613"/>
            <a:ext cx="1185862" cy="3319462"/>
            <a:chOff x="2225" y="2127"/>
            <a:chExt cx="747" cy="2091"/>
          </a:xfrm>
        </p:grpSpPr>
        <p:grpSp>
          <p:nvGrpSpPr>
            <p:cNvPr id="74901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74905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4906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74908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09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400"/>
                    <a:t>Flow: X</a:t>
                  </a:r>
                </a:p>
                <a:p>
                  <a:r>
                    <a:rPr lang="en-US" sz="1400"/>
                    <a:t>Src: A</a:t>
                  </a:r>
                </a:p>
                <a:p>
                  <a:r>
                    <a:rPr lang="en-US" sz="1400"/>
                    <a:t>Dest: F</a:t>
                  </a:r>
                </a:p>
                <a:p>
                  <a:endParaRPr lang="en-US" sz="1400"/>
                </a:p>
                <a:p>
                  <a:endParaRPr lang="en-US" sz="1400"/>
                </a:p>
                <a:p>
                  <a:r>
                    <a:rPr lang="en-US" sz="1400"/>
                    <a:t>data</a:t>
                  </a:r>
                </a:p>
              </p:txBody>
            </p:sp>
          </p:grpSp>
          <p:sp>
            <p:nvSpPr>
              <p:cNvPr id="74907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  <p:sp>
          <p:nvSpPr>
            <p:cNvPr id="74902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903" name="Text Box 20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IPv4</a:t>
              </a:r>
            </a:p>
          </p:txBody>
        </p:sp>
        <p:sp>
          <p:nvSpPr>
            <p:cNvPr id="74904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355"/>
          <p:cNvGrpSpPr>
            <a:grpSpLocks/>
          </p:cNvGrpSpPr>
          <p:nvPr/>
        </p:nvGrpSpPr>
        <p:grpSpPr bwMode="auto">
          <a:xfrm>
            <a:off x="6748463" y="3379788"/>
            <a:ext cx="881062" cy="2998787"/>
            <a:chOff x="4251" y="2129"/>
            <a:chExt cx="555" cy="1889"/>
          </a:xfrm>
        </p:grpSpPr>
        <p:sp>
          <p:nvSpPr>
            <p:cNvPr id="74895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96" name="Text Box 206"/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E-to-F: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</a:t>
              </a:r>
            </a:p>
          </p:txBody>
        </p:sp>
        <p:sp>
          <p:nvSpPr>
            <p:cNvPr id="74897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4898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74899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00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/>
                  <a:t>flow: X</a:t>
                </a:r>
              </a:p>
              <a:p>
                <a:r>
                  <a:rPr lang="en-US" sz="1400"/>
                  <a:t>src: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data</a:t>
                </a:r>
              </a:p>
            </p:txBody>
          </p:sp>
        </p:grpSp>
      </p:grpSp>
      <p:grpSp>
        <p:nvGrpSpPr>
          <p:cNvPr id="9" name="Group 354"/>
          <p:cNvGrpSpPr>
            <a:grpSpLocks/>
          </p:cNvGrpSpPr>
          <p:nvPr/>
        </p:nvGrpSpPr>
        <p:grpSpPr bwMode="auto">
          <a:xfrm>
            <a:off x="5567363" y="3378200"/>
            <a:ext cx="1176337" cy="3330575"/>
            <a:chOff x="3507" y="2128"/>
            <a:chExt cx="741" cy="2098"/>
          </a:xfrm>
        </p:grpSpPr>
        <p:sp>
          <p:nvSpPr>
            <p:cNvPr id="74886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87" name="Text Box 210"/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IPv4</a:t>
              </a:r>
            </a:p>
          </p:txBody>
        </p:sp>
        <p:sp>
          <p:nvSpPr>
            <p:cNvPr id="74888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4889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74890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4891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74893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94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400"/>
                    <a:t>Flow: X</a:t>
                  </a:r>
                </a:p>
                <a:p>
                  <a:r>
                    <a:rPr lang="en-US" sz="1400"/>
                    <a:t>Src: A</a:t>
                  </a:r>
                </a:p>
                <a:p>
                  <a:r>
                    <a:rPr lang="en-US" sz="1400"/>
                    <a:t>Dest: F</a:t>
                  </a:r>
                </a:p>
                <a:p>
                  <a:endParaRPr lang="en-US" sz="1400"/>
                </a:p>
                <a:p>
                  <a:endParaRPr lang="en-US" sz="1400"/>
                </a:p>
                <a:p>
                  <a:r>
                    <a:rPr lang="en-US" sz="1400"/>
                    <a:t>data</a:t>
                  </a:r>
                </a:p>
              </p:txBody>
            </p:sp>
          </p:grpSp>
          <p:sp>
            <p:nvSpPr>
              <p:cNvPr id="74892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74760" name="Text Box 224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physical view:</a:t>
            </a:r>
          </a:p>
        </p:txBody>
      </p:sp>
      <p:sp>
        <p:nvSpPr>
          <p:cNvPr id="74761" name="Line 225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4762" name="Group 228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7487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7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8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4881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4884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5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82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83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3" name="Group 237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74855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A</a:t>
              </a:r>
            </a:p>
          </p:txBody>
        </p:sp>
        <p:sp>
          <p:nvSpPr>
            <p:cNvPr id="74856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B</a:t>
              </a:r>
            </a:p>
          </p:txBody>
        </p:sp>
        <p:sp>
          <p:nvSpPr>
            <p:cNvPr id="74857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58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sp>
          <p:nvSpPr>
            <p:cNvPr id="74859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grpSp>
          <p:nvGrpSpPr>
            <p:cNvPr id="74860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7487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7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7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73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76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7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74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5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61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7486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6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6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65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68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9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66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7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4764" name="Group 261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74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4850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4853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4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51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2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5" name="Group 270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74824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E</a:t>
              </a:r>
            </a:p>
          </p:txBody>
        </p:sp>
        <p:sp>
          <p:nvSpPr>
            <p:cNvPr id="74825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26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sp>
          <p:nvSpPr>
            <p:cNvPr id="74827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grpSp>
          <p:nvGrpSpPr>
            <p:cNvPr id="74828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7483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4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4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42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45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46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43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4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29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7483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3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3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34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37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38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35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6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30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F</a:t>
              </a:r>
            </a:p>
          </p:txBody>
        </p:sp>
      </p:grpSp>
      <p:sp>
        <p:nvSpPr>
          <p:cNvPr id="74766" name="Text Box 294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74767" name="Text Box 295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D</a:t>
            </a:r>
          </a:p>
        </p:txBody>
      </p:sp>
      <p:grpSp>
        <p:nvGrpSpPr>
          <p:cNvPr id="74768" name="Group 296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74773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4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logical view:</a:t>
              </a:r>
            </a:p>
          </p:txBody>
        </p:sp>
        <p:sp>
          <p:nvSpPr>
            <p:cNvPr id="74775" name="Text Box 299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74776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74801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E</a:t>
                </a:r>
              </a:p>
            </p:txBody>
          </p:sp>
          <p:sp>
            <p:nvSpPr>
              <p:cNvPr id="74802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4803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sp>
            <p:nvSpPr>
              <p:cNvPr id="74804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grpSp>
            <p:nvGrpSpPr>
              <p:cNvPr id="74805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7481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1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1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819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822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23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20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21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806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7480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0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1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811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814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15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12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3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07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F</a:t>
                </a:r>
              </a:p>
            </p:txBody>
          </p:sp>
        </p:grpSp>
        <p:grpSp>
          <p:nvGrpSpPr>
            <p:cNvPr id="74777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74778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A</a:t>
                </a:r>
              </a:p>
            </p:txBody>
          </p:sp>
          <p:sp>
            <p:nvSpPr>
              <p:cNvPr id="74779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B</a:t>
                </a:r>
              </a:p>
            </p:txBody>
          </p:sp>
          <p:sp>
            <p:nvSpPr>
              <p:cNvPr id="74780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4781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sp>
            <p:nvSpPr>
              <p:cNvPr id="74782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grpSp>
            <p:nvGrpSpPr>
              <p:cNvPr id="74783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74793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9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95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796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799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00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797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8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84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74785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8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87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788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791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92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789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0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74769" name="Picture 34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4511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1" name="Text Box 35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74772" name="Text Box 35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72722" name="Rectangle 349"/>
          <p:cNvSpPr>
            <a:spLocks noGrp="1" noChangeArrowheads="1"/>
          </p:cNvSpPr>
          <p:nvPr>
            <p:ph type="title"/>
          </p:nvPr>
        </p:nvSpPr>
        <p:spPr>
          <a:xfrm>
            <a:off x="307975" y="188187"/>
            <a:ext cx="8287385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Tunneling  </a:t>
            </a:r>
            <a:r>
              <a:rPr lang="en-US" sz="3200" dirty="0" smtClean="0">
                <a:cs typeface="+mj-cs"/>
              </a:rPr>
              <a:t>(6in4 – static tunnel)</a:t>
            </a:r>
            <a:endParaRPr lang="en-US" sz="32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E5F796D-CA6A-49D6-98E5-6CEBBA236D92}" type="slidenum">
              <a:rPr lang="en-US">
                <a:latin typeface="Tahoma" pitchFamily="34" charset="0"/>
              </a:rPr>
              <a:pPr/>
              <a:t>67</a:t>
            </a:fld>
            <a:endParaRPr lang="en-US"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Roadmap</a:t>
            </a:r>
            <a:endParaRPr lang="en-US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</a:t>
            </a:r>
            <a:r>
              <a:rPr lang="en-US" dirty="0" smtClean="0">
                <a:cs typeface="+mn-cs"/>
              </a:rPr>
              <a:t>of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network layer services: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b="1" dirty="0">
                <a:solidFill>
                  <a:srgbClr val="CC0000"/>
                </a:solidFill>
              </a:rPr>
              <a:t>forwarding</a:t>
            </a:r>
            <a:r>
              <a:rPr lang="en-US" dirty="0"/>
              <a:t> versus </a:t>
            </a:r>
            <a:r>
              <a:rPr lang="en-US" b="1" dirty="0">
                <a:solidFill>
                  <a:srgbClr val="CC0000"/>
                </a:solidFill>
              </a:rPr>
              <a:t>routing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network </a:t>
            </a:r>
            <a:r>
              <a:rPr lang="en-US" dirty="0"/>
              <a:t>layer </a:t>
            </a:r>
            <a:r>
              <a:rPr lang="en-US" b="1" dirty="0">
                <a:solidFill>
                  <a:srgbClr val="CC0000"/>
                </a:solidFill>
              </a:rPr>
              <a:t>service models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how </a:t>
            </a:r>
            <a:r>
              <a:rPr lang="en-US" dirty="0"/>
              <a:t>a </a:t>
            </a:r>
            <a:r>
              <a:rPr lang="en-US" b="1" dirty="0">
                <a:solidFill>
                  <a:srgbClr val="CC0000"/>
                </a:solidFill>
              </a:rPr>
              <a:t>router works</a:t>
            </a:r>
          </a:p>
          <a:p>
            <a:pPr marL="342900" lvl="1" indent="-342900">
              <a:buSzPct val="65000"/>
              <a:buFont typeface="Wingdings" charset="0"/>
              <a:buChar char="§"/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Internet Network layer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C00000"/>
                </a:solidFill>
              </a:rPr>
              <a:t>IP, Addressing </a:t>
            </a:r>
            <a:r>
              <a:rPr lang="en-US" dirty="0" smtClean="0"/>
              <a:t>&amp; related</a:t>
            </a:r>
            <a:endParaRPr lang="en-US" dirty="0" smtClean="0"/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routing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path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selection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charset="0"/>
              <a:buChar char="v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</a:rPr>
              <a:t>instantiation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</a:rPr>
              <a:t>, implementation in the Internet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2449" y="2977376"/>
            <a:ext cx="800284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sv-SE" dirty="0" err="1"/>
              <a:t>T</a:t>
            </a:r>
            <a:r>
              <a:rPr lang="sv-SE" dirty="0" err="1" smtClean="0"/>
              <a:t>oday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403155" y="4492673"/>
            <a:ext cx="659155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Next</a:t>
            </a:r>
            <a:endParaRPr lang="sv-S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57" y="402431"/>
            <a:ext cx="18716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2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Main </a:t>
            </a:r>
            <a:r>
              <a:rPr lang="sv-SE" dirty="0" err="1" smtClean="0"/>
              <a:t>textbook</a:t>
            </a:r>
            <a:r>
              <a:rPr lang="sv-SE" dirty="0" smtClean="0"/>
              <a:t>:  </a:t>
            </a:r>
            <a:r>
              <a:rPr lang="sv-SE" dirty="0" err="1" smtClean="0"/>
              <a:t>careful</a:t>
            </a:r>
            <a:r>
              <a:rPr lang="sv-SE" dirty="0" smtClean="0"/>
              <a:t>: 4.1-4.6, </a:t>
            </a:r>
            <a:r>
              <a:rPr lang="sv-SE" dirty="0" err="1" smtClean="0"/>
              <a:t>quick</a:t>
            </a:r>
            <a:r>
              <a:rPr lang="sv-SE" dirty="0" smtClean="0"/>
              <a:t>/</a:t>
            </a:r>
            <a:r>
              <a:rPr lang="sv-SE" dirty="0" err="1" smtClean="0"/>
              <a:t>optional</a:t>
            </a:r>
            <a:r>
              <a:rPr lang="sv-SE" dirty="0" smtClean="0"/>
              <a:t>: 4.7</a:t>
            </a:r>
          </a:p>
          <a:p>
            <a:endParaRPr lang="sv-SE" dirty="0"/>
          </a:p>
          <a:p>
            <a:r>
              <a:rPr lang="sv-SE" dirty="0" err="1" smtClean="0"/>
              <a:t>Further</a:t>
            </a:r>
            <a:r>
              <a:rPr lang="sv-SE" dirty="0" smtClean="0"/>
              <a:t>, </a:t>
            </a:r>
            <a:r>
              <a:rPr lang="sv-SE" dirty="0" err="1" smtClean="0"/>
              <a:t>optional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r>
              <a:rPr lang="sv-SE" dirty="0" smtClean="0"/>
              <a:t>: cf </a:t>
            </a:r>
            <a:r>
              <a:rPr lang="sv-SE" dirty="0" err="1" smtClean="0"/>
              <a:t>embedded</a:t>
            </a:r>
            <a:r>
              <a:rPr lang="sv-SE" dirty="0" smtClean="0"/>
              <a:t>, no-</a:t>
            </a:r>
            <a:r>
              <a:rPr lang="sv-SE" dirty="0" err="1" smtClean="0"/>
              <a:t>ppt</a:t>
            </a:r>
            <a:r>
              <a:rPr lang="sv-SE" dirty="0" smtClean="0"/>
              <a:t>-show </a:t>
            </a:r>
            <a:r>
              <a:rPr lang="sv-SE" dirty="0" err="1" smtClean="0"/>
              <a:t>slides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2971376A-6F60-4934-813B-1607C3449CD5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83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r>
              <a:rPr lang="sv-SE" dirty="0" smtClean="0"/>
              <a:t> for </a:t>
            </a:r>
            <a:r>
              <a:rPr lang="sv-SE" dirty="0" err="1" smtClean="0"/>
              <a:t>this</a:t>
            </a:r>
            <a:r>
              <a:rPr lang="sv-SE" dirty="0" smtClean="0"/>
              <a:t> part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819030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§"/>
              <a:defRPr/>
            </a:pPr>
            <a:r>
              <a:rPr lang="en-US" sz="2000" dirty="0" smtClean="0"/>
              <a:t>network </a:t>
            </a:r>
            <a:r>
              <a:rPr lang="en-US" sz="2000" dirty="0"/>
              <a:t>layer </a:t>
            </a:r>
            <a:r>
              <a:rPr lang="en-US" sz="2000" b="1" dirty="0">
                <a:solidFill>
                  <a:srgbClr val="CC0000"/>
                </a:solidFill>
              </a:rPr>
              <a:t>service </a:t>
            </a:r>
            <a:r>
              <a:rPr lang="en-US" sz="2000" b="1" dirty="0" smtClean="0">
                <a:solidFill>
                  <a:srgbClr val="CC0000"/>
                </a:solidFill>
              </a:rPr>
              <a:t>models</a:t>
            </a:r>
          </a:p>
          <a:p>
            <a:pPr lvl="1">
              <a:buFont typeface="Wingdings" charset="0"/>
              <a:buChar char="§"/>
              <a:defRPr/>
            </a:pPr>
            <a:r>
              <a:rPr lang="sv-SE" sz="2000" dirty="0" err="1" smtClean="0"/>
              <a:t>Contrast</a:t>
            </a:r>
            <a:r>
              <a:rPr lang="sv-SE" sz="2000" dirty="0" smtClean="0"/>
              <a:t> </a:t>
            </a:r>
            <a:r>
              <a:rPr lang="sv-SE" sz="2000" dirty="0" err="1"/>
              <a:t>virtual</a:t>
            </a:r>
            <a:r>
              <a:rPr lang="sv-SE" sz="2000" dirty="0"/>
              <a:t> </a:t>
            </a:r>
            <a:r>
              <a:rPr lang="sv-SE" sz="2000" dirty="0" err="1"/>
              <a:t>circuit</a:t>
            </a:r>
            <a:r>
              <a:rPr lang="sv-SE" sz="2000" dirty="0"/>
              <a:t> and </a:t>
            </a:r>
            <a:r>
              <a:rPr lang="sv-SE" sz="2000" dirty="0" err="1"/>
              <a:t>datagram</a:t>
            </a:r>
            <a:r>
              <a:rPr lang="sv-SE" sz="2000" dirty="0"/>
              <a:t> </a:t>
            </a:r>
            <a:r>
              <a:rPr lang="sv-SE" sz="2000" dirty="0" err="1"/>
              <a:t>routing</a:t>
            </a:r>
            <a:r>
              <a:rPr lang="sv-SE" sz="2000" dirty="0"/>
              <a:t>  (</a:t>
            </a:r>
            <a:r>
              <a:rPr lang="sv-SE" sz="2000" dirty="0" err="1"/>
              <a:t>simplicity</a:t>
            </a:r>
            <a:r>
              <a:rPr lang="sv-SE" sz="2000" dirty="0"/>
              <a:t>, </a:t>
            </a:r>
            <a:r>
              <a:rPr lang="sv-SE" sz="2000" dirty="0" err="1"/>
              <a:t>cost</a:t>
            </a:r>
            <a:r>
              <a:rPr lang="sv-SE" sz="2000" dirty="0"/>
              <a:t>, purposes, </a:t>
            </a:r>
            <a:r>
              <a:rPr lang="sv-SE" sz="2000" dirty="0" err="1"/>
              <a:t>what</a:t>
            </a:r>
            <a:r>
              <a:rPr lang="sv-SE" sz="2000" dirty="0"/>
              <a:t> service </a:t>
            </a:r>
            <a:r>
              <a:rPr lang="sv-SE" sz="2000" dirty="0" err="1"/>
              <a:t>types</a:t>
            </a:r>
            <a:r>
              <a:rPr lang="sv-SE" sz="2000" dirty="0"/>
              <a:t> </a:t>
            </a:r>
            <a:r>
              <a:rPr lang="sv-SE" sz="2000" dirty="0" err="1"/>
              <a:t>they</a:t>
            </a:r>
            <a:r>
              <a:rPr lang="sv-SE" sz="2000" dirty="0"/>
              <a:t> </a:t>
            </a:r>
            <a:r>
              <a:rPr lang="sv-SE" sz="2000" dirty="0" err="1"/>
              <a:t>may</a:t>
            </a:r>
            <a:r>
              <a:rPr lang="sv-SE" sz="2000" dirty="0"/>
              <a:t> </a:t>
            </a:r>
            <a:r>
              <a:rPr lang="sv-SE" sz="2000" dirty="0" err="1"/>
              <a:t>enable</a:t>
            </a:r>
            <a:r>
              <a:rPr lang="sv-SE" sz="2000" dirty="0" smtClean="0"/>
              <a:t>)</a:t>
            </a:r>
            <a:endParaRPr lang="en-US" sz="2000" b="1" dirty="0">
              <a:solidFill>
                <a:srgbClr val="CC0000"/>
              </a:solidFill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000" b="1" dirty="0">
                <a:solidFill>
                  <a:srgbClr val="CC0000"/>
                </a:solidFill>
              </a:rPr>
              <a:t>forwarding</a:t>
            </a:r>
            <a:r>
              <a:rPr lang="en-US" sz="2000" dirty="0"/>
              <a:t> versus </a:t>
            </a:r>
            <a:r>
              <a:rPr lang="en-US" sz="2000" b="1" dirty="0" smtClean="0">
                <a:solidFill>
                  <a:srgbClr val="CC0000"/>
                </a:solidFill>
              </a:rPr>
              <a:t>routing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sv-SE" sz="2000" dirty="0" err="1" smtClean="0"/>
              <a:t>Explain</a:t>
            </a:r>
            <a:r>
              <a:rPr lang="sv-SE" sz="2000" dirty="0" smtClean="0"/>
              <a:t> </a:t>
            </a:r>
            <a:r>
              <a:rPr lang="sv-SE" sz="2000" dirty="0"/>
              <a:t>the </a:t>
            </a:r>
            <a:r>
              <a:rPr lang="sv-SE" sz="2000" dirty="0" err="1"/>
              <a:t>interplay</a:t>
            </a:r>
            <a:r>
              <a:rPr lang="sv-SE" sz="2000" dirty="0"/>
              <a:t>  </a:t>
            </a:r>
            <a:r>
              <a:rPr lang="sv-SE" sz="2000" dirty="0" err="1"/>
              <a:t>between</a:t>
            </a:r>
            <a:r>
              <a:rPr lang="sv-SE" sz="2000" dirty="0"/>
              <a:t> </a:t>
            </a:r>
            <a:r>
              <a:rPr lang="sv-SE" sz="2000" dirty="0" err="1"/>
              <a:t>routing</a:t>
            </a:r>
            <a:r>
              <a:rPr lang="sv-SE" sz="2000" dirty="0"/>
              <a:t> and </a:t>
            </a:r>
            <a:r>
              <a:rPr lang="sv-SE" sz="2000" dirty="0" err="1" smtClean="0"/>
              <a:t>forwarding</a:t>
            </a:r>
            <a:endParaRPr lang="en-US" sz="2000" b="1" dirty="0">
              <a:solidFill>
                <a:srgbClr val="CC0000"/>
              </a:solidFill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000" dirty="0"/>
              <a:t>how a </a:t>
            </a:r>
            <a:r>
              <a:rPr lang="en-US" sz="2000" b="1" dirty="0">
                <a:solidFill>
                  <a:srgbClr val="CC0000"/>
                </a:solidFill>
              </a:rPr>
              <a:t>router works</a:t>
            </a:r>
          </a:p>
          <a:p>
            <a:pPr lvl="1"/>
            <a:r>
              <a:rPr lang="sv-SE" sz="2000" dirty="0" err="1" smtClean="0"/>
              <a:t>What</a:t>
            </a:r>
            <a:r>
              <a:rPr lang="sv-SE" sz="2000" dirty="0" smtClean="0"/>
              <a:t> </a:t>
            </a:r>
            <a:r>
              <a:rPr lang="sv-SE" sz="2000" dirty="0" smtClean="0"/>
              <a:t>is inside a router? </a:t>
            </a:r>
            <a:r>
              <a:rPr lang="sv-SE" sz="2000" dirty="0" err="1" smtClean="0"/>
              <a:t>How</a:t>
            </a:r>
            <a:r>
              <a:rPr lang="sv-SE" sz="2000" dirty="0" smtClean="0"/>
              <a:t>/</a:t>
            </a:r>
            <a:r>
              <a:rPr lang="sv-SE" sz="2000" dirty="0" err="1" smtClean="0"/>
              <a:t>where</a:t>
            </a:r>
            <a:r>
              <a:rPr lang="sv-SE" sz="2000" dirty="0" smtClean="0"/>
              <a:t> do </a:t>
            </a:r>
            <a:r>
              <a:rPr lang="sv-SE" sz="2000" dirty="0" err="1" smtClean="0"/>
              <a:t>queueing</a:t>
            </a:r>
            <a:r>
              <a:rPr lang="sv-SE" sz="2000" dirty="0" smtClean="0"/>
              <a:t> </a:t>
            </a:r>
            <a:r>
              <a:rPr lang="sv-SE" sz="2000" dirty="0" err="1" smtClean="0"/>
              <a:t>delays</a:t>
            </a:r>
            <a:r>
              <a:rPr lang="sv-SE" sz="2000" dirty="0" smtClean="0"/>
              <a:t> </a:t>
            </a:r>
            <a:r>
              <a:rPr lang="sv-SE" sz="2000" dirty="0" err="1" smtClean="0"/>
              <a:t>happen</a:t>
            </a:r>
            <a:r>
              <a:rPr lang="sv-SE" sz="2000" dirty="0" smtClean="0"/>
              <a:t> inside a router? </a:t>
            </a:r>
            <a:r>
              <a:rPr lang="sv-SE" sz="2000" dirty="0" err="1" smtClean="0"/>
              <a:t>Where</a:t>
            </a:r>
            <a:r>
              <a:rPr lang="sv-SE" sz="2000" dirty="0" smtClean="0"/>
              <a:t>/</a:t>
            </a:r>
            <a:r>
              <a:rPr lang="sv-SE" sz="2000" dirty="0" err="1" smtClean="0"/>
              <a:t>why</a:t>
            </a:r>
            <a:r>
              <a:rPr lang="sv-SE" sz="2000" dirty="0" smtClean="0"/>
              <a:t> </a:t>
            </a:r>
            <a:r>
              <a:rPr lang="sv-SE" sz="2000" dirty="0" err="1" smtClean="0"/>
              <a:t>can</a:t>
            </a:r>
            <a:r>
              <a:rPr lang="sv-SE" sz="2000" dirty="0" smtClean="0"/>
              <a:t> packets be </a:t>
            </a:r>
            <a:r>
              <a:rPr lang="sv-SE" sz="2000" dirty="0" err="1" smtClean="0"/>
              <a:t>dropped</a:t>
            </a:r>
            <a:r>
              <a:rPr lang="sv-SE" sz="2000" dirty="0" smtClean="0"/>
              <a:t> at a router?</a:t>
            </a:r>
          </a:p>
          <a:p>
            <a:r>
              <a:rPr lang="sv-SE" sz="2000" dirty="0" err="1" smtClean="0"/>
              <a:t>What</a:t>
            </a:r>
            <a:r>
              <a:rPr lang="sv-SE" sz="2000" dirty="0" smtClean="0"/>
              <a:t> is </a:t>
            </a:r>
            <a:r>
              <a:rPr lang="sv-SE" sz="2000" dirty="0" err="1" smtClean="0"/>
              <a:t>subnet</a:t>
            </a:r>
            <a:r>
              <a:rPr lang="sv-SE" sz="2000" dirty="0" smtClean="0"/>
              <a:t>? </a:t>
            </a:r>
            <a:r>
              <a:rPr lang="sv-SE" sz="2000" dirty="0" err="1" smtClean="0"/>
              <a:t>What</a:t>
            </a:r>
            <a:r>
              <a:rPr lang="sv-SE" sz="2000" dirty="0" smtClean="0"/>
              <a:t> is </a:t>
            </a:r>
            <a:r>
              <a:rPr lang="sv-SE" sz="2000" dirty="0" err="1" smtClean="0"/>
              <a:t>subnet</a:t>
            </a:r>
            <a:r>
              <a:rPr lang="sv-SE" sz="2000" dirty="0" smtClean="0"/>
              <a:t> </a:t>
            </a:r>
            <a:r>
              <a:rPr lang="sv-SE" sz="2000" dirty="0" err="1" smtClean="0"/>
              <a:t>masking</a:t>
            </a:r>
            <a:r>
              <a:rPr lang="sv-SE" sz="2000" dirty="0" smtClean="0"/>
              <a:t>? </a:t>
            </a:r>
            <a:endParaRPr lang="sv-SE" sz="2000" dirty="0"/>
          </a:p>
          <a:p>
            <a:pPr lvl="1"/>
            <a:r>
              <a:rPr lang="sv-SE" sz="2000" dirty="0" err="1" smtClean="0"/>
              <a:t>Train</a:t>
            </a:r>
            <a:r>
              <a:rPr lang="sv-SE" sz="2000" dirty="0" smtClean="0"/>
              <a:t>/</a:t>
            </a:r>
            <a:r>
              <a:rPr lang="sv-SE" sz="2000" dirty="0" err="1" smtClean="0"/>
              <a:t>exercise</a:t>
            </a:r>
            <a:r>
              <a:rPr lang="sv-SE" sz="2000" dirty="0" smtClean="0"/>
              <a:t> </a:t>
            </a:r>
            <a:r>
              <a:rPr lang="sv-SE" sz="2000" dirty="0" err="1" smtClean="0"/>
              <a:t>masking</a:t>
            </a:r>
            <a:r>
              <a:rPr lang="sv-SE" sz="2000" dirty="0" smtClean="0"/>
              <a:t> </a:t>
            </a:r>
            <a:r>
              <a:rPr lang="sv-SE" sz="2000" dirty="0" err="1" smtClean="0"/>
              <a:t>calculations</a:t>
            </a:r>
            <a:endParaRPr lang="sv-SE" sz="2000" dirty="0" smtClean="0"/>
          </a:p>
          <a:p>
            <a:r>
              <a:rPr lang="sv-SE" sz="2000" dirty="0" err="1" smtClean="0"/>
              <a:t>Explain</a:t>
            </a:r>
            <a:r>
              <a:rPr lang="sv-SE" sz="2000" dirty="0" smtClean="0"/>
              <a:t> </a:t>
            </a:r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get an IP packet from source </a:t>
            </a:r>
            <a:r>
              <a:rPr lang="sv-SE" sz="2000" dirty="0" err="1" smtClean="0"/>
              <a:t>to</a:t>
            </a:r>
            <a:r>
              <a:rPr lang="sv-SE" sz="2000" dirty="0" smtClean="0"/>
              <a:t> destination</a:t>
            </a:r>
          </a:p>
          <a:p>
            <a:r>
              <a:rPr lang="sv-SE" sz="2000" dirty="0" err="1" smtClean="0"/>
              <a:t>Explain</a:t>
            </a:r>
            <a:r>
              <a:rPr lang="sv-SE" sz="2000" dirty="0" smtClean="0"/>
              <a:t> </a:t>
            </a:r>
            <a:r>
              <a:rPr lang="sv-SE" sz="2000" dirty="0" err="1" smtClean="0"/>
              <a:t>how</a:t>
            </a:r>
            <a:r>
              <a:rPr lang="sv-SE" sz="2000" dirty="0" smtClean="0"/>
              <a:t> NAT </a:t>
            </a:r>
            <a:r>
              <a:rPr lang="sv-SE" sz="2000" dirty="0" err="1" smtClean="0"/>
              <a:t>works</a:t>
            </a:r>
            <a:r>
              <a:rPr lang="sv-SE" sz="2000" dirty="0" smtClean="0"/>
              <a:t>.</a:t>
            </a:r>
            <a:endParaRPr lang="sv-SE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4: 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4a-</a:t>
            </a:r>
            <a:fld id="{3B104EAA-D122-4B7C-9296-9F021DE2210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6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610D416E-DB74-4197-96A0-9BD0994F698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Virtual circuits: 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8913" y="795338"/>
            <a:ext cx="8789987" cy="223043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“source-to-</a:t>
            </a:r>
            <a:r>
              <a:rPr lang="en-US" sz="2000" dirty="0" err="1" smtClean="0">
                <a:solidFill>
                  <a:srgbClr val="FF0000"/>
                </a:solidFill>
              </a:rPr>
              <a:t>dest</a:t>
            </a:r>
            <a:r>
              <a:rPr lang="en-US" sz="2000" dirty="0" smtClean="0">
                <a:solidFill>
                  <a:srgbClr val="FF0000"/>
                </a:solidFill>
              </a:rPr>
              <a:t> path behaves almost like telephone circuit”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call setup, teardown for each call </a:t>
            </a:r>
            <a:r>
              <a:rPr lang="en-US" sz="2000" i="1" dirty="0" smtClean="0"/>
              <a:t>before</a:t>
            </a:r>
            <a:r>
              <a:rPr lang="en-US" sz="2000" dirty="0" smtClean="0"/>
              <a:t> data can flow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signaling protocols</a:t>
            </a:r>
            <a:r>
              <a:rPr lang="en-US" sz="1800" dirty="0" smtClean="0"/>
              <a:t> to setup, </a:t>
            </a:r>
            <a:r>
              <a:rPr lang="en-US" sz="1800" dirty="0" smtClean="0"/>
              <a:t>maintain,  </a:t>
            </a:r>
            <a:r>
              <a:rPr lang="en-US" sz="1800" dirty="0" smtClean="0"/>
              <a:t>teardown VC (ATM, frame-relay, X.25; not in IP)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each packet carries VC identifier (not destination host)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FF0000"/>
                </a:solidFill>
              </a:rPr>
              <a:t>every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router maintains “state” for </a:t>
            </a:r>
            <a:r>
              <a:rPr lang="en-US" sz="2000" dirty="0" smtClean="0">
                <a:solidFill>
                  <a:srgbClr val="FF0000"/>
                </a:solidFill>
              </a:rPr>
              <a:t>each</a:t>
            </a:r>
            <a:r>
              <a:rPr lang="en-US" sz="2000" dirty="0" smtClean="0"/>
              <a:t> passing connection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resources (bandwidth, buffers) may be </a:t>
            </a:r>
            <a:r>
              <a:rPr lang="en-US" sz="2000" i="1" dirty="0" smtClean="0"/>
              <a:t>allocated </a:t>
            </a:r>
            <a:r>
              <a:rPr lang="en-US" sz="2000" dirty="0" smtClean="0"/>
              <a:t>to </a:t>
            </a:r>
            <a:r>
              <a:rPr lang="en-US" sz="2000" dirty="0"/>
              <a:t>VC (dedicated resources = predictable service)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1800" dirty="0" smtClean="0"/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3371850" y="4783138"/>
            <a:ext cx="2847975" cy="1481137"/>
          </a:xfrm>
          <a:custGeom>
            <a:avLst/>
            <a:gdLst>
              <a:gd name="T0" fmla="*/ 15120940 w 1794"/>
              <a:gd name="T1" fmla="*/ 1217234342 h 933"/>
              <a:gd name="T2" fmla="*/ 272176900 w 1794"/>
              <a:gd name="T3" fmla="*/ 315018648 h 933"/>
              <a:gd name="T4" fmla="*/ 1408768151 w 1794"/>
              <a:gd name="T5" fmla="*/ 252015573 h 933"/>
              <a:gd name="T6" fmla="*/ 2147483647 w 1794"/>
              <a:gd name="T7" fmla="*/ 73083719 h 933"/>
              <a:gd name="T8" fmla="*/ 2147483647 w 1794"/>
              <a:gd name="T9" fmla="*/ 693041958 h 933"/>
              <a:gd name="T10" fmla="*/ 2147483647 w 1794"/>
              <a:gd name="T11" fmla="*/ 2084167970 h 933"/>
              <a:gd name="T12" fmla="*/ 2147483647 w 1794"/>
              <a:gd name="T13" fmla="*/ 2147483647 h 933"/>
              <a:gd name="T14" fmla="*/ 2116931468 w 1794"/>
              <a:gd name="T15" fmla="*/ 2147483647 h 933"/>
              <a:gd name="T16" fmla="*/ 1043344800 w 1794"/>
              <a:gd name="T17" fmla="*/ 2147483647 h 933"/>
              <a:gd name="T18" fmla="*/ 360383139 w 1794"/>
              <a:gd name="T19" fmla="*/ 2096769537 h 933"/>
              <a:gd name="T20" fmla="*/ 15120940 w 1794"/>
              <a:gd name="T21" fmla="*/ 1217234342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7" name="Line 101"/>
          <p:cNvSpPr>
            <a:spLocks noChangeShapeType="1"/>
          </p:cNvSpPr>
          <p:nvPr/>
        </p:nvSpPr>
        <p:spPr bwMode="auto">
          <a:xfrm rot="5400000" flipV="1">
            <a:off x="2725738" y="45259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8" name="Freeform 107"/>
          <p:cNvSpPr>
            <a:spLocks/>
          </p:cNvSpPr>
          <p:nvPr/>
        </p:nvSpPr>
        <p:spPr bwMode="auto">
          <a:xfrm>
            <a:off x="4010025" y="5076825"/>
            <a:ext cx="542925" cy="295275"/>
          </a:xfrm>
          <a:custGeom>
            <a:avLst/>
            <a:gdLst>
              <a:gd name="T0" fmla="*/ 0 w 342"/>
              <a:gd name="T1" fmla="*/ 468749107 h 186"/>
              <a:gd name="T2" fmla="*/ 86189352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59" name="Group 111"/>
          <p:cNvGrpSpPr>
            <a:grpSpLocks/>
          </p:cNvGrpSpPr>
          <p:nvPr/>
        </p:nvGrpSpPr>
        <p:grpSpPr bwMode="auto">
          <a:xfrm>
            <a:off x="3516313" y="5251450"/>
            <a:ext cx="501650" cy="233363"/>
            <a:chOff x="3600" y="219"/>
            <a:chExt cx="360" cy="175"/>
          </a:xfrm>
        </p:grpSpPr>
        <p:sp>
          <p:nvSpPr>
            <p:cNvPr id="2209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10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11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12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213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214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19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0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1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215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16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17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18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0" name="Group 125"/>
          <p:cNvGrpSpPr>
            <a:grpSpLocks/>
          </p:cNvGrpSpPr>
          <p:nvPr/>
        </p:nvGrpSpPr>
        <p:grpSpPr bwMode="auto">
          <a:xfrm>
            <a:off x="3868738" y="5889625"/>
            <a:ext cx="501650" cy="233363"/>
            <a:chOff x="3600" y="219"/>
            <a:chExt cx="360" cy="175"/>
          </a:xfrm>
        </p:grpSpPr>
        <p:sp>
          <p:nvSpPr>
            <p:cNvPr id="2196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97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98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99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200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201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6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7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8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202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3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4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5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1" name="Group 139"/>
          <p:cNvGrpSpPr>
            <a:grpSpLocks/>
          </p:cNvGrpSpPr>
          <p:nvPr/>
        </p:nvGrpSpPr>
        <p:grpSpPr bwMode="auto">
          <a:xfrm>
            <a:off x="4543425" y="4946650"/>
            <a:ext cx="501650" cy="233363"/>
            <a:chOff x="3600" y="219"/>
            <a:chExt cx="360" cy="175"/>
          </a:xfrm>
        </p:grpSpPr>
        <p:sp>
          <p:nvSpPr>
            <p:cNvPr id="2183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84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85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86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187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88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93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4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5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89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90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1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2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2" name="Group 153"/>
          <p:cNvGrpSpPr>
            <a:grpSpLocks/>
          </p:cNvGrpSpPr>
          <p:nvPr/>
        </p:nvGrpSpPr>
        <p:grpSpPr bwMode="auto">
          <a:xfrm>
            <a:off x="4465638" y="5611813"/>
            <a:ext cx="500062" cy="233362"/>
            <a:chOff x="3600" y="219"/>
            <a:chExt cx="360" cy="175"/>
          </a:xfrm>
        </p:grpSpPr>
        <p:sp>
          <p:nvSpPr>
            <p:cNvPr id="2170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71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72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73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174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75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80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1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2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76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7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8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9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3" name="Group 167"/>
          <p:cNvGrpSpPr>
            <a:grpSpLocks/>
          </p:cNvGrpSpPr>
          <p:nvPr/>
        </p:nvGrpSpPr>
        <p:grpSpPr bwMode="auto">
          <a:xfrm>
            <a:off x="5100638" y="5908675"/>
            <a:ext cx="501650" cy="233363"/>
            <a:chOff x="3600" y="219"/>
            <a:chExt cx="360" cy="175"/>
          </a:xfrm>
        </p:grpSpPr>
        <p:sp>
          <p:nvSpPr>
            <p:cNvPr id="2157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8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9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0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161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62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67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8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9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63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64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5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6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4" name="Group 209"/>
          <p:cNvGrpSpPr>
            <a:grpSpLocks/>
          </p:cNvGrpSpPr>
          <p:nvPr/>
        </p:nvGrpSpPr>
        <p:grpSpPr bwMode="auto">
          <a:xfrm>
            <a:off x="5545138" y="5253038"/>
            <a:ext cx="501650" cy="233362"/>
            <a:chOff x="3600" y="219"/>
            <a:chExt cx="360" cy="175"/>
          </a:xfrm>
        </p:grpSpPr>
        <p:sp>
          <p:nvSpPr>
            <p:cNvPr id="2144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45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46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47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148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49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4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5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6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50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1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2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3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5" name="Group 427"/>
          <p:cNvGrpSpPr>
            <a:grpSpLocks/>
          </p:cNvGrpSpPr>
          <p:nvPr/>
        </p:nvGrpSpPr>
        <p:grpSpPr bwMode="auto">
          <a:xfrm>
            <a:off x="498475" y="3446463"/>
            <a:ext cx="1566863" cy="1987550"/>
            <a:chOff x="2366" y="929"/>
            <a:chExt cx="987" cy="1252"/>
          </a:xfrm>
        </p:grpSpPr>
        <p:graphicFrame>
          <p:nvGraphicFramePr>
            <p:cNvPr id="2051" name="Object 4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35" name="Group 402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2136" name="Rectangle 403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7" name="Rectangle 404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8" name="Rectangle 405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9" name="Text Box 406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application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/>
                <a:r>
                  <a:rPr lang="en-US" sz="2000"/>
                  <a:t>data link</a:t>
                </a:r>
              </a:p>
              <a:p>
                <a:pPr algn="ctr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140" name="Line 407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1" name="Line 408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2" name="Line 409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3" name="Line 410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066" name="Freeform 420"/>
          <p:cNvSpPr>
            <a:spLocks/>
          </p:cNvSpPr>
          <p:nvPr/>
        </p:nvSpPr>
        <p:spPr bwMode="auto">
          <a:xfrm>
            <a:off x="5051425" y="5070475"/>
            <a:ext cx="504825" cy="307975"/>
          </a:xfrm>
          <a:custGeom>
            <a:avLst/>
            <a:gdLst>
              <a:gd name="T0" fmla="*/ 0 w 318"/>
              <a:gd name="T1" fmla="*/ 0 h 194"/>
              <a:gd name="T2" fmla="*/ 801409578 w 318"/>
              <a:gd name="T3" fmla="*/ 48891035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7" name="Freeform 421"/>
          <p:cNvSpPr>
            <a:spLocks/>
          </p:cNvSpPr>
          <p:nvPr/>
        </p:nvSpPr>
        <p:spPr bwMode="auto">
          <a:xfrm>
            <a:off x="3986213" y="5462588"/>
            <a:ext cx="481012" cy="238125"/>
          </a:xfrm>
          <a:custGeom>
            <a:avLst/>
            <a:gdLst>
              <a:gd name="T0" fmla="*/ 0 w 294"/>
              <a:gd name="T1" fmla="*/ 0 h 174"/>
              <a:gd name="T2" fmla="*/ 786981320 w 294"/>
              <a:gd name="T3" fmla="*/ 325882245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8" name="Freeform 422"/>
          <p:cNvSpPr>
            <a:spLocks/>
          </p:cNvSpPr>
          <p:nvPr/>
        </p:nvSpPr>
        <p:spPr bwMode="auto">
          <a:xfrm>
            <a:off x="4933950" y="5438775"/>
            <a:ext cx="628650" cy="247650"/>
          </a:xfrm>
          <a:custGeom>
            <a:avLst/>
            <a:gdLst>
              <a:gd name="T0" fmla="*/ 0 w 378"/>
              <a:gd name="T1" fmla="*/ 352474233 h 174"/>
              <a:gd name="T2" fmla="*/ 1045504900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9" name="Freeform 423"/>
          <p:cNvSpPr>
            <a:spLocks/>
          </p:cNvSpPr>
          <p:nvPr/>
        </p:nvSpPr>
        <p:spPr bwMode="auto">
          <a:xfrm>
            <a:off x="5600700" y="5492750"/>
            <a:ext cx="206375" cy="508000"/>
          </a:xfrm>
          <a:custGeom>
            <a:avLst/>
            <a:gdLst>
              <a:gd name="T0" fmla="*/ 0 w 118"/>
              <a:gd name="T1" fmla="*/ 516128001 h 500"/>
              <a:gd name="T2" fmla="*/ 360937648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70" name="Freeform 424"/>
          <p:cNvSpPr>
            <a:spLocks/>
          </p:cNvSpPr>
          <p:nvPr/>
        </p:nvSpPr>
        <p:spPr bwMode="auto">
          <a:xfrm>
            <a:off x="4365625" y="6026150"/>
            <a:ext cx="736600" cy="74613"/>
          </a:xfrm>
          <a:custGeom>
            <a:avLst/>
            <a:gdLst>
              <a:gd name="T0" fmla="*/ 1466431257 w 370"/>
              <a:gd name="T1" fmla="*/ 173971858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71" name="Freeform 425"/>
          <p:cNvSpPr>
            <a:spLocks/>
          </p:cNvSpPr>
          <p:nvPr/>
        </p:nvSpPr>
        <p:spPr bwMode="auto">
          <a:xfrm>
            <a:off x="3829050" y="5486400"/>
            <a:ext cx="193675" cy="425450"/>
          </a:xfrm>
          <a:custGeom>
            <a:avLst/>
            <a:gdLst>
              <a:gd name="T0" fmla="*/ 196171868 w 176"/>
              <a:gd name="T1" fmla="*/ 435073225 h 412"/>
              <a:gd name="T2" fmla="*/ 213125027 w 176"/>
              <a:gd name="T3" fmla="*/ 439339083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72" name="Group 428"/>
          <p:cNvGrpSpPr>
            <a:grpSpLocks/>
          </p:cNvGrpSpPr>
          <p:nvPr/>
        </p:nvGrpSpPr>
        <p:grpSpPr bwMode="auto">
          <a:xfrm>
            <a:off x="7280275" y="3617913"/>
            <a:ext cx="1566863" cy="1987550"/>
            <a:chOff x="2366" y="929"/>
            <a:chExt cx="987" cy="1252"/>
          </a:xfrm>
        </p:grpSpPr>
        <p:graphicFrame>
          <p:nvGraphicFramePr>
            <p:cNvPr id="2050" name="Object 42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26" name="Group 43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2127" name="Rectangle 43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28" name="Rectangle 43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29" name="Rectangle 43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0" name="Text Box 43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application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/>
                <a:r>
                  <a:rPr lang="en-US" sz="2000"/>
                  <a:t>data link</a:t>
                </a:r>
              </a:p>
              <a:p>
                <a:pPr algn="ctr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131" name="Line 43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2" name="Line 43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3" name="Line 43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4" name="Line 43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073" name="Line 439"/>
          <p:cNvSpPr>
            <a:spLocks noChangeShapeType="1"/>
          </p:cNvSpPr>
          <p:nvPr/>
        </p:nvSpPr>
        <p:spPr bwMode="auto">
          <a:xfrm rot="-5400000" flipH="1" flipV="1">
            <a:off x="6721475" y="4708525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1927225" y="4651375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1. Initiate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50006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7561263 w 3342"/>
              <a:gd name="T3" fmla="*/ 589716838 h 543"/>
              <a:gd name="T4" fmla="*/ 2147483647 w 3342"/>
              <a:gd name="T5" fmla="*/ 589716838 h 543"/>
              <a:gd name="T6" fmla="*/ 2147483647 w 3342"/>
              <a:gd name="T7" fmla="*/ 1368446213 h 543"/>
              <a:gd name="T8" fmla="*/ 2147483647 w 3342"/>
              <a:gd name="T9" fmla="*/ 1368446213 h 543"/>
              <a:gd name="T10" fmla="*/ 2147483647 w 3342"/>
              <a:gd name="T11" fmla="*/ 756047172 h 543"/>
              <a:gd name="T12" fmla="*/ 2147483647 w 3342"/>
              <a:gd name="T13" fmla="*/ 771168112 h 543"/>
              <a:gd name="T14" fmla="*/ 2147483647 w 3342"/>
              <a:gd name="T15" fmla="*/ 3024189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646738" y="471805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2. incoming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768975" y="4384675"/>
            <a:ext cx="163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3. Accept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62175" y="4648200"/>
            <a:ext cx="5057775" cy="1123950"/>
          </a:xfrm>
          <a:custGeom>
            <a:avLst/>
            <a:gdLst>
              <a:gd name="T0" fmla="*/ 0 w 3186"/>
              <a:gd name="T1" fmla="*/ 30241877 h 708"/>
              <a:gd name="T2" fmla="*/ 0 w 3186"/>
              <a:gd name="T3" fmla="*/ 960178803 h 708"/>
              <a:gd name="T4" fmla="*/ 2147483647 w 3186"/>
              <a:gd name="T5" fmla="*/ 967740063 h 708"/>
              <a:gd name="T6" fmla="*/ 2147483647 w 3186"/>
              <a:gd name="T7" fmla="*/ 1784270803 h 708"/>
              <a:gd name="T8" fmla="*/ 2147483647 w 3186"/>
              <a:gd name="T9" fmla="*/ 1784270803 h 708"/>
              <a:gd name="T10" fmla="*/ 2147483647 w 3186"/>
              <a:gd name="T11" fmla="*/ 1199594358 h 708"/>
              <a:gd name="T12" fmla="*/ 2147483647 w 3186"/>
              <a:gd name="T13" fmla="*/ 1184473426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1892300" y="4365625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4. Call connected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1922463" y="4060825"/>
            <a:ext cx="2224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5. Data flow begins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603875" y="4013200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6. Receive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324350"/>
            <a:ext cx="4895850" cy="1343025"/>
          </a:xfrm>
          <a:custGeom>
            <a:avLst/>
            <a:gdLst>
              <a:gd name="T0" fmla="*/ 0 w 3084"/>
              <a:gd name="T1" fmla="*/ 45362812 h 846"/>
              <a:gd name="T2" fmla="*/ 0 w 3084"/>
              <a:gd name="T3" fmla="*/ 1338203773 h 846"/>
              <a:gd name="T4" fmla="*/ 2132052306 w 3084"/>
              <a:gd name="T5" fmla="*/ 1345763446 h 846"/>
              <a:gd name="T6" fmla="*/ 2147483647 w 3084"/>
              <a:gd name="T7" fmla="*/ 2132052366 h 846"/>
              <a:gd name="T8" fmla="*/ 2147483647 w 3084"/>
              <a:gd name="T9" fmla="*/ 2124492693 h 846"/>
              <a:gd name="T10" fmla="*/ 2147483647 w 3084"/>
              <a:gd name="T11" fmla="*/ 1595259637 h 846"/>
              <a:gd name="T12" fmla="*/ 2147483647 w 3084"/>
              <a:gd name="T13" fmla="*/ 159525963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" name="Group 530"/>
          <p:cNvGrpSpPr>
            <a:grpSpLocks/>
          </p:cNvGrpSpPr>
          <p:nvPr/>
        </p:nvGrpSpPr>
        <p:grpSpPr bwMode="auto">
          <a:xfrm>
            <a:off x="3514725" y="5241925"/>
            <a:ext cx="2530475" cy="600075"/>
            <a:chOff x="2214" y="3302"/>
            <a:chExt cx="1594" cy="378"/>
          </a:xfrm>
        </p:grpSpPr>
        <p:grpSp>
          <p:nvGrpSpPr>
            <p:cNvPr id="2084" name="Group 501"/>
            <p:cNvGrpSpPr>
              <a:grpSpLocks/>
            </p:cNvGrpSpPr>
            <p:nvPr/>
          </p:nvGrpSpPr>
          <p:grpSpPr bwMode="auto">
            <a:xfrm>
              <a:off x="2214" y="3302"/>
              <a:ext cx="316" cy="147"/>
              <a:chOff x="3120" y="2318"/>
              <a:chExt cx="316" cy="147"/>
            </a:xfrm>
          </p:grpSpPr>
          <p:sp>
            <p:nvSpPr>
              <p:cNvPr id="2113" name="Oval 488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14" name="Line 489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15" name="Line 490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16" name="Rectangle 491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117" name="Oval 492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18" name="Group 493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123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24" name="Line 4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25" name="Line 4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19" name="Group 497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120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21" name="Line 4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22" name="Line 5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5" name="Group 502"/>
            <p:cNvGrpSpPr>
              <a:grpSpLocks/>
            </p:cNvGrpSpPr>
            <p:nvPr/>
          </p:nvGrpSpPr>
          <p:grpSpPr bwMode="auto">
            <a:xfrm>
              <a:off x="2808" y="3533"/>
              <a:ext cx="316" cy="147"/>
              <a:chOff x="3120" y="2318"/>
              <a:chExt cx="316" cy="147"/>
            </a:xfrm>
          </p:grpSpPr>
          <p:sp>
            <p:nvSpPr>
              <p:cNvPr id="2100" name="Oval 503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01" name="Line 504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02" name="Line 505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03" name="Rectangle 506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104" name="Oval 507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05" name="Group 508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110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11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12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06" name="Group 512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107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08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09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6" name="Group 516"/>
            <p:cNvGrpSpPr>
              <a:grpSpLocks/>
            </p:cNvGrpSpPr>
            <p:nvPr/>
          </p:nvGrpSpPr>
          <p:grpSpPr bwMode="auto">
            <a:xfrm>
              <a:off x="3492" y="3302"/>
              <a:ext cx="316" cy="147"/>
              <a:chOff x="3120" y="2318"/>
              <a:chExt cx="316" cy="147"/>
            </a:xfrm>
          </p:grpSpPr>
          <p:sp>
            <p:nvSpPr>
              <p:cNvPr id="2087" name="Oval 517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88" name="Line 518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89" name="Line 519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90" name="Rectangle 520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091" name="Oval 521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092" name="Group 522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097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98" name="Line 5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99" name="Line 5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093" name="Group 526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094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95" name="Line 5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96" name="Line 5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371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complementary</a:t>
            </a:r>
            <a:r>
              <a:rPr lang="sv-SE" dirty="0" smtClean="0"/>
              <a:t> </a:t>
            </a:r>
            <a:r>
              <a:rPr lang="sv-SE" dirty="0" smtClean="0"/>
              <a:t>material /</a:t>
            </a:r>
            <a:r>
              <a:rPr lang="sv-SE" dirty="0" smtClean="0"/>
              <a:t>video-</a:t>
            </a:r>
            <a:r>
              <a:rPr lang="sv-SE" dirty="0" err="1" smtClean="0"/>
              <a:t>links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How does PGP choose its routes </a:t>
            </a:r>
            <a:r>
              <a:rPr lang="en-US" sz="7200" u="sng" dirty="0" smtClean="0">
                <a:hlinkClick r:id="rId2"/>
              </a:rPr>
              <a:t>http://www.youtube.com/watch?v=RGe0qt9Wz4U&amp;feature=plcp</a:t>
            </a:r>
            <a:r>
              <a:rPr lang="en-US" sz="7200" dirty="0" smtClean="0"/>
              <a:t> </a:t>
            </a:r>
            <a:endParaRPr lang="sv-SE" sz="7200" dirty="0" smtClean="0"/>
          </a:p>
          <a:p>
            <a:pPr marL="0" indent="0">
              <a:buNone/>
            </a:pPr>
            <a:r>
              <a:rPr lang="en-US" sz="7200" dirty="0" smtClean="0"/>
              <a:t> </a:t>
            </a:r>
            <a:endParaRPr lang="sv-SE" sz="7200" dirty="0" smtClean="0"/>
          </a:p>
          <a:p>
            <a:r>
              <a:rPr lang="en-US" sz="7200" dirty="0" smtClean="0"/>
              <a:t>IP addresses and  subnets </a:t>
            </a:r>
            <a:r>
              <a:rPr lang="en-US" sz="7200" u="sng" dirty="0" smtClean="0">
                <a:hlinkClick r:id="rId3"/>
              </a:rPr>
              <a:t>http://www.youtube.com/watch?v=ZTJIkjgyuZE&amp;list=PLE9F3F05C381ED8E8&amp;feature=plcp</a:t>
            </a:r>
            <a:r>
              <a:rPr lang="en-US" sz="7200" dirty="0" smtClean="0"/>
              <a:t> </a:t>
            </a:r>
            <a:endParaRPr lang="sv-SE" sz="7200" dirty="0" smtClean="0"/>
          </a:p>
          <a:p>
            <a:pPr marL="0" indent="0">
              <a:buNone/>
            </a:pPr>
            <a:r>
              <a:rPr lang="en-US" sz="7200" dirty="0" smtClean="0"/>
              <a:t> </a:t>
            </a:r>
            <a:endParaRPr lang="sv-SE" sz="7200" dirty="0" smtClean="0"/>
          </a:p>
          <a:p>
            <a:pPr marL="0" indent="0">
              <a:buNone/>
            </a:pPr>
            <a:r>
              <a:rPr lang="en-US" sz="7200" b="1" dirty="0" smtClean="0"/>
              <a:t>Some taste of layer 2: no worries if not all details fall in place, need the lecture also to grasp them. The lecture will be held next </a:t>
            </a:r>
            <a:r>
              <a:rPr lang="en-US" sz="7200" b="1" dirty="0" smtClean="0"/>
              <a:t>week</a:t>
            </a:r>
            <a:endParaRPr lang="sv-SE" sz="7200" b="1" dirty="0" smtClean="0"/>
          </a:p>
          <a:p>
            <a:pPr marL="0" indent="0">
              <a:buNone/>
            </a:pPr>
            <a:r>
              <a:rPr lang="en-US" sz="7200" dirty="0" smtClean="0"/>
              <a:t> </a:t>
            </a:r>
            <a:endParaRPr lang="sv-SE" sz="7200" dirty="0" smtClean="0"/>
          </a:p>
          <a:p>
            <a:r>
              <a:rPr lang="en-US" sz="7200" dirty="0" smtClean="0"/>
              <a:t>Hubs, switches, routers </a:t>
            </a:r>
            <a:r>
              <a:rPr lang="en-US" sz="7200" u="sng" dirty="0" smtClean="0">
                <a:hlinkClick r:id="rId4"/>
              </a:rPr>
              <a:t>http://www.youtube.com/watch?v=reXS_e3fTAk&amp;feature=related</a:t>
            </a:r>
            <a:r>
              <a:rPr lang="en-US" sz="7200" dirty="0" smtClean="0"/>
              <a:t> </a:t>
            </a:r>
            <a:endParaRPr lang="sv-SE" sz="7200" dirty="0" smtClean="0"/>
          </a:p>
          <a:p>
            <a:r>
              <a:rPr lang="en-US" sz="7200" dirty="0" smtClean="0"/>
              <a:t> </a:t>
            </a:r>
            <a:endParaRPr lang="sv-SE" sz="7200" dirty="0" smtClean="0"/>
          </a:p>
          <a:p>
            <a:r>
              <a:rPr lang="en-US" sz="7200" dirty="0" smtClean="0"/>
              <a:t>What is a broadcast + MAC address  </a:t>
            </a:r>
            <a:r>
              <a:rPr lang="en-US" sz="7200" u="sng" dirty="0" smtClean="0">
                <a:hlinkClick r:id="rId5"/>
              </a:rPr>
              <a:t>http://www.youtube.com/watch?v=BmZNcjLtmwo&amp;feature=plcp</a:t>
            </a:r>
            <a:r>
              <a:rPr lang="en-US" sz="7200" dirty="0" smtClean="0"/>
              <a:t> </a:t>
            </a:r>
            <a:endParaRPr lang="sv-SE" sz="7200" dirty="0" smtClean="0"/>
          </a:p>
          <a:p>
            <a:pPr marL="0" indent="0">
              <a:buNone/>
            </a:pPr>
            <a:r>
              <a:rPr lang="en-US" sz="7200" dirty="0" smtClean="0"/>
              <a:t> </a:t>
            </a:r>
            <a:endParaRPr lang="sv-SE" sz="7200" dirty="0" smtClean="0"/>
          </a:p>
          <a:p>
            <a:r>
              <a:rPr lang="en-US" sz="7200" dirty="0" smtClean="0"/>
              <a:t>Broadcast domains: </a:t>
            </a:r>
            <a:r>
              <a:rPr lang="en-US" sz="7200" u="sng" dirty="0" smtClean="0">
                <a:hlinkClick r:id="rId6"/>
              </a:rPr>
              <a:t>http://www.youtube.com/watch?v=EhJO1TCQX5I&amp;feature=plcp</a:t>
            </a:r>
            <a:r>
              <a:rPr lang="en-US" sz="7200" dirty="0" smtClean="0"/>
              <a:t> </a:t>
            </a:r>
            <a:endParaRPr lang="sv-SE" sz="72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25062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4: 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4a-</a:t>
            </a:r>
            <a:fld id="{3B104EAA-D122-4B7C-9296-9F021DE2210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846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E305A6B3-77C0-4425-AD44-F48ACE199D6F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layer service models:</a:t>
            </a: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309563" y="1506538"/>
            <a:ext cx="15382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 pitchFamily="34" charset="0"/>
              </a:rPr>
              <a:t>Network</a:t>
            </a:r>
          </a:p>
          <a:p>
            <a:pPr algn="r"/>
            <a:r>
              <a:rPr lang="en-US" sz="2000">
                <a:latin typeface="Arial" pitchFamily="34" charset="0"/>
              </a:rPr>
              <a:t>Architecture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Internet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ATM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ATM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ATM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ATM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3096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Service</a:t>
            </a:r>
          </a:p>
          <a:p>
            <a:r>
              <a:rPr lang="en-US" sz="2000">
                <a:latin typeface="Arial" pitchFamily="34" charset="0"/>
              </a:rPr>
              <a:t>Model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best effort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CBR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VBR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ABR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UBR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3300413" y="1801813"/>
            <a:ext cx="15382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Bandwidth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none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constant</a:t>
            </a:r>
          </a:p>
          <a:p>
            <a:r>
              <a:rPr lang="en-US" sz="2000">
                <a:latin typeface="Arial" pitchFamily="34" charset="0"/>
              </a:rPr>
              <a:t>rate</a:t>
            </a:r>
          </a:p>
          <a:p>
            <a:r>
              <a:rPr lang="en-US" sz="2000">
                <a:latin typeface="Arial" pitchFamily="34" charset="0"/>
              </a:rPr>
              <a:t>guaranteed</a:t>
            </a:r>
          </a:p>
          <a:p>
            <a:r>
              <a:rPr lang="en-US" sz="2000">
                <a:latin typeface="Arial" pitchFamily="34" charset="0"/>
              </a:rPr>
              <a:t>rate</a:t>
            </a:r>
          </a:p>
          <a:p>
            <a:r>
              <a:rPr lang="en-US" sz="2000">
                <a:latin typeface="Arial" pitchFamily="34" charset="0"/>
              </a:rPr>
              <a:t>guaranteed </a:t>
            </a:r>
          </a:p>
          <a:p>
            <a:r>
              <a:rPr lang="en-US" sz="2000">
                <a:latin typeface="Arial" pitchFamily="34" charset="0"/>
              </a:rPr>
              <a:t>minimum</a:t>
            </a:r>
          </a:p>
          <a:p>
            <a:r>
              <a:rPr lang="en-US" sz="2000">
                <a:latin typeface="Arial" pitchFamily="34" charset="0"/>
              </a:rPr>
              <a:t>none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>
            <a:off x="409575" y="2324100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57" name="Line 7"/>
          <p:cNvSpPr>
            <a:spLocks noChangeShapeType="1"/>
          </p:cNvSpPr>
          <p:nvPr/>
        </p:nvSpPr>
        <p:spPr bwMode="auto">
          <a:xfrm>
            <a:off x="514350" y="30575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58" name="Line 8"/>
          <p:cNvSpPr>
            <a:spLocks noChangeShapeType="1"/>
          </p:cNvSpPr>
          <p:nvPr/>
        </p:nvSpPr>
        <p:spPr bwMode="auto">
          <a:xfrm>
            <a:off x="561975" y="367665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59" name="Line 9"/>
          <p:cNvSpPr>
            <a:spLocks noChangeShapeType="1"/>
          </p:cNvSpPr>
          <p:nvPr/>
        </p:nvSpPr>
        <p:spPr bwMode="auto">
          <a:xfrm>
            <a:off x="561975" y="430530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>
            <a:off x="571500" y="48863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1" name="Text Box 11"/>
          <p:cNvSpPr txBox="1">
            <a:spLocks noChangeArrowheads="1"/>
          </p:cNvSpPr>
          <p:nvPr/>
        </p:nvSpPr>
        <p:spPr bwMode="auto">
          <a:xfrm>
            <a:off x="4700588" y="1801813"/>
            <a:ext cx="7207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Loss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2" name="Text Box 12"/>
          <p:cNvSpPr txBox="1">
            <a:spLocks noChangeArrowheads="1"/>
          </p:cNvSpPr>
          <p:nvPr/>
        </p:nvSpPr>
        <p:spPr bwMode="auto">
          <a:xfrm>
            <a:off x="5424488" y="1811338"/>
            <a:ext cx="8318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Order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3" name="Text Box 13"/>
          <p:cNvSpPr txBox="1">
            <a:spLocks noChangeArrowheads="1"/>
          </p:cNvSpPr>
          <p:nvPr/>
        </p:nvSpPr>
        <p:spPr bwMode="auto">
          <a:xfrm>
            <a:off x="6281738" y="1811338"/>
            <a:ext cx="9477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Timing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4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4811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Congestion</a:t>
            </a:r>
          </a:p>
          <a:p>
            <a:r>
              <a:rPr lang="en-US" sz="2000">
                <a:latin typeface="Arial" pitchFamily="34" charset="0"/>
              </a:rPr>
              <a:t>feedback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 (inferred</a:t>
            </a:r>
          </a:p>
          <a:p>
            <a:r>
              <a:rPr lang="en-US" sz="2000">
                <a:latin typeface="Arial" pitchFamily="34" charset="0"/>
              </a:rPr>
              <a:t>via loss)</a:t>
            </a: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r>
              <a:rPr lang="en-US" sz="2000">
                <a:latin typeface="Arial" pitchFamily="34" charset="0"/>
              </a:rPr>
              <a:t>congestion</a:t>
            </a: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r>
              <a:rPr lang="en-US" sz="2000">
                <a:latin typeface="Arial" pitchFamily="34" charset="0"/>
              </a:rPr>
              <a:t>congestion</a:t>
            </a: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5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Guarantees ?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6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7" name="Rectangle 17"/>
          <p:cNvSpPr>
            <a:spLocks noChangeArrowheads="1"/>
          </p:cNvSpPr>
          <p:nvPr/>
        </p:nvSpPr>
        <p:spPr bwMode="auto">
          <a:xfrm>
            <a:off x="447675" y="5457825"/>
            <a:ext cx="7781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Internet model being </a:t>
            </a:r>
            <a:r>
              <a:rPr lang="en-US" sz="2000" dirty="0" err="1"/>
              <a:t>extented</a:t>
            </a:r>
            <a:r>
              <a:rPr lang="en-US" sz="2000" dirty="0"/>
              <a:t>: </a:t>
            </a:r>
            <a:r>
              <a:rPr lang="en-US" sz="2000" dirty="0" err="1"/>
              <a:t>Intserv</a:t>
            </a:r>
            <a:r>
              <a:rPr lang="en-US" sz="2000" dirty="0"/>
              <a:t>, </a:t>
            </a:r>
            <a:r>
              <a:rPr lang="en-US" sz="2000" dirty="0" err="1"/>
              <a:t>Diffserv</a:t>
            </a:r>
            <a:endParaRPr lang="en-US" sz="2000" dirty="0"/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(will study these later on)</a:t>
            </a:r>
          </a:p>
        </p:txBody>
      </p:sp>
    </p:spTree>
    <p:extLst>
      <p:ext uri="{BB962C8B-B14F-4D97-AF65-F5344CB8AC3E}">
        <p14:creationId xmlns:p14="http://schemas.microsoft.com/office/powerpoint/2010/main" val="29747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8EE7F718-84AB-4011-BD34-582CDD82D864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 traversal problem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client want to connect to server with address 10.0.0.1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server address 10.0.0.1 local to LAN (client can’t use it as destination addr)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only one externally visible NATted address: 138.76.29.7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solution 1 (manual): statically configure NAT to forward incoming connection requests at given port to server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e.g., (123.76.29.7, port 2500) always forwarded to 10.0.0.1 port 2500</a:t>
            </a:r>
          </a:p>
        </p:txBody>
      </p:sp>
      <p:sp>
        <p:nvSpPr>
          <p:cNvPr id="12297" name="Freeform 4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74696210 w 1056"/>
              <a:gd name="T1" fmla="*/ 1703625545 h 1567"/>
              <a:gd name="T2" fmla="*/ 1507053138 w 1056"/>
              <a:gd name="T3" fmla="*/ 1630539861 h 1567"/>
              <a:gd name="T4" fmla="*/ 1343242263 w 1056"/>
              <a:gd name="T5" fmla="*/ 1547375541 h 1567"/>
              <a:gd name="T6" fmla="*/ 1426408175 w 1056"/>
              <a:gd name="T7" fmla="*/ 425905593 h 1567"/>
              <a:gd name="T8" fmla="*/ 2003523292 w 1056"/>
              <a:gd name="T9" fmla="*/ 95765913 h 1567"/>
              <a:gd name="T10" fmla="*/ 2147483647 w 1056"/>
              <a:gd name="T11" fmla="*/ 226814045 h 1567"/>
              <a:gd name="T12" fmla="*/ 2147483647 w 1056"/>
              <a:gd name="T13" fmla="*/ 1459169324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1491932207 w 1056"/>
              <a:gd name="T19" fmla="*/ 2147483647 h 1567"/>
              <a:gd name="T20" fmla="*/ 1192032958 w 1056"/>
              <a:gd name="T21" fmla="*/ 2147483647 h 1567"/>
              <a:gd name="T22" fmla="*/ 153728716 w 1056"/>
              <a:gd name="T23" fmla="*/ 2111890649 h 1567"/>
              <a:gd name="T24" fmla="*/ 274696210 w 1056"/>
              <a:gd name="T25" fmla="*/ 1703625545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6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Line 7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2299" name="Line 8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2300" name="Line 9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2301" name="Line 10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2302" name="Text Box 11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12304" name="Line 13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2305" name="Line 14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2306" name="Text Box 15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NAT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12307" name="Text Box 16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12308" name="Group 17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12327" name="AutoShape 18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28" name="Rectangle 19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29" name="Rectangle 20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30" name="AutoShape 21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31" name="Line 22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32" name="Line 23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33" name="Rectangle 24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34" name="Rectangle 25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2309" name="Line 26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12310" name="Group 27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12314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15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16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17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2318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2319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324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5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6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320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321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2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3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2292" name="Object 41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559050"/>
                        <a:ext cx="5635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Text Box 42"/>
          <p:cNvSpPr txBox="1">
            <a:spLocks noChangeArrowheads="1"/>
          </p:cNvSpPr>
          <p:nvPr/>
        </p:nvSpPr>
        <p:spPr bwMode="auto">
          <a:xfrm>
            <a:off x="5046663" y="2187575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sp>
        <p:nvSpPr>
          <p:cNvPr id="12312" name="Text Box 43"/>
          <p:cNvSpPr txBox="1">
            <a:spLocks noChangeArrowheads="1"/>
          </p:cNvSpPr>
          <p:nvPr/>
        </p:nvSpPr>
        <p:spPr bwMode="auto">
          <a:xfrm>
            <a:off x="5781675" y="2268538"/>
            <a:ext cx="396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12313" name="Line 4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0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8AE13FE7-1059-4249-82B1-8DFC5CF6865C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 traversal problem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r>
              <a:rPr lang="en-US" sz="2400" dirty="0" smtClean="0"/>
              <a:t>solution 2 (protocol) : Universal Plug and Play (UPnP) Internet Gateway Device (IGD) Protocol.  Allows </a:t>
            </a:r>
            <a:r>
              <a:rPr lang="en-US" sz="2400" dirty="0" err="1" smtClean="0"/>
              <a:t>NATted</a:t>
            </a:r>
            <a:r>
              <a:rPr lang="en-US" sz="2400" dirty="0" smtClean="0"/>
              <a:t> host to: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dirty="0" smtClean="0"/>
              <a:t>learn public IP address (138.76.29.7)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dirty="0" smtClean="0"/>
              <a:t>enumerate existing port mappings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dirty="0" smtClean="0"/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endParaRPr lang="en-US" dirty="0" smtClean="0"/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/>
              <a:t>i.e., automate static NAT port map configuration</a:t>
            </a:r>
          </a:p>
        </p:txBody>
      </p:sp>
      <p:sp>
        <p:nvSpPr>
          <p:cNvPr id="13320" name="Freeform 4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74696210 w 1056"/>
              <a:gd name="T1" fmla="*/ 1703625545 h 1567"/>
              <a:gd name="T2" fmla="*/ 1507053138 w 1056"/>
              <a:gd name="T3" fmla="*/ 1630539861 h 1567"/>
              <a:gd name="T4" fmla="*/ 1343242263 w 1056"/>
              <a:gd name="T5" fmla="*/ 1547375541 h 1567"/>
              <a:gd name="T6" fmla="*/ 1426408175 w 1056"/>
              <a:gd name="T7" fmla="*/ 425905593 h 1567"/>
              <a:gd name="T8" fmla="*/ 2003523292 w 1056"/>
              <a:gd name="T9" fmla="*/ 95765913 h 1567"/>
              <a:gd name="T10" fmla="*/ 2147483647 w 1056"/>
              <a:gd name="T11" fmla="*/ 226814045 h 1567"/>
              <a:gd name="T12" fmla="*/ 2147483647 w 1056"/>
              <a:gd name="T13" fmla="*/ 1459169324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1491932207 w 1056"/>
              <a:gd name="T19" fmla="*/ 2147483647 h 1567"/>
              <a:gd name="T20" fmla="*/ 1192032958 w 1056"/>
              <a:gd name="T21" fmla="*/ 2147483647 h 1567"/>
              <a:gd name="T22" fmla="*/ 153728716 w 1056"/>
              <a:gd name="T23" fmla="*/ 2111890649 h 1567"/>
              <a:gd name="T24" fmla="*/ 274696210 w 1056"/>
              <a:gd name="T25" fmla="*/ 1703625545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Line 7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3322" name="Line 8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3323" name="Line 9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3324" name="Line 10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3325" name="Text Box 11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3328" name="Line 14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NAT </a:t>
            </a:r>
          </a:p>
          <a:p>
            <a:pPr algn="ctr"/>
            <a:r>
              <a:rPr lang="en-US"/>
              <a:t>router</a:t>
            </a:r>
          </a:p>
        </p:txBody>
      </p:sp>
      <p:sp>
        <p:nvSpPr>
          <p:cNvPr id="13330" name="Text Box 16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13331" name="Group 17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13349" name="AutoShape 18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0" name="Rectangle 19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1" name="Rectangle 20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2" name="AutoShape 21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3" name="Line 22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4" name="Line 23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5" name="Rectangle 24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6" name="Rectangle 25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3332" name="Line 26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13333" name="Group 27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13336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37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38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39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3340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41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346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47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48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3342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343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44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45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3334" name="Freeform 41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1513364300 h 742"/>
              <a:gd name="T2" fmla="*/ 1003022681 w 735"/>
              <a:gd name="T3" fmla="*/ 1418118097 h 742"/>
              <a:gd name="T4" fmla="*/ 1048385498 w 735"/>
              <a:gd name="T5" fmla="*/ 594762295 h 742"/>
              <a:gd name="T6" fmla="*/ 1139111132 w 735"/>
              <a:gd name="T7" fmla="*/ 86780446 h 742"/>
              <a:gd name="T8" fmla="*/ 1852316610 w 735"/>
              <a:gd name="T9" fmla="*/ 67730624 h 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5"/>
              <a:gd name="T16" fmla="*/ 0 h 742"/>
              <a:gd name="T17" fmla="*/ 735 w 735"/>
              <a:gd name="T18" fmla="*/ 742 h 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3335" name="Text Box 42"/>
          <p:cNvSpPr txBox="1">
            <a:spLocks noChangeArrowheads="1"/>
          </p:cNvSpPr>
          <p:nvPr/>
        </p:nvSpPr>
        <p:spPr bwMode="auto">
          <a:xfrm>
            <a:off x="7321550" y="2495550"/>
            <a:ext cx="63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IGD</a:t>
            </a:r>
          </a:p>
        </p:txBody>
      </p:sp>
    </p:spTree>
    <p:extLst>
      <p:ext uri="{BB962C8B-B14F-4D97-AF65-F5344CB8AC3E}">
        <p14:creationId xmlns:p14="http://schemas.microsoft.com/office/powerpoint/2010/main" val="33329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78E03132-0D59-4A43-A787-5356C8A00874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 traversal problem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r>
              <a:rPr lang="en-US" sz="2400" smtClean="0"/>
              <a:t>solution 3 (application): relaying (used in Skype)</a:t>
            </a:r>
          </a:p>
          <a:p>
            <a:pPr lvl="1"/>
            <a:r>
              <a:rPr lang="en-US" smtClean="0"/>
              <a:t>NATed server establishes connection to relay</a:t>
            </a:r>
          </a:p>
          <a:p>
            <a:pPr lvl="1"/>
            <a:r>
              <a:rPr lang="en-US" smtClean="0"/>
              <a:t>External client connects to relay</a:t>
            </a:r>
          </a:p>
          <a:p>
            <a:pPr lvl="1"/>
            <a:r>
              <a:rPr lang="en-US" smtClean="0"/>
              <a:t>relay bridges packets between two connections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14346" name="Freeform 4"/>
          <p:cNvSpPr>
            <a:spLocks/>
          </p:cNvSpPr>
          <p:nvPr/>
        </p:nvSpPr>
        <p:spPr bwMode="auto">
          <a:xfrm>
            <a:off x="6699250" y="3778250"/>
            <a:ext cx="1676400" cy="2487613"/>
          </a:xfrm>
          <a:custGeom>
            <a:avLst/>
            <a:gdLst>
              <a:gd name="T0" fmla="*/ 274696210 w 1056"/>
              <a:gd name="T1" fmla="*/ 1703626230 h 1567"/>
              <a:gd name="T2" fmla="*/ 1507053138 w 1056"/>
              <a:gd name="T3" fmla="*/ 1630542104 h 1567"/>
              <a:gd name="T4" fmla="*/ 1343242263 w 1056"/>
              <a:gd name="T5" fmla="*/ 1547376163 h 1567"/>
              <a:gd name="T6" fmla="*/ 1426408175 w 1056"/>
              <a:gd name="T7" fmla="*/ 425907351 h 1567"/>
              <a:gd name="T8" fmla="*/ 2003523292 w 1056"/>
              <a:gd name="T9" fmla="*/ 95765952 h 1567"/>
              <a:gd name="T10" fmla="*/ 2147483647 w 1056"/>
              <a:gd name="T11" fmla="*/ 226814137 h 1567"/>
              <a:gd name="T12" fmla="*/ 2147483647 w 1056"/>
              <a:gd name="T13" fmla="*/ 1459171498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1491932207 w 1056"/>
              <a:gd name="T19" fmla="*/ 2147483647 h 1567"/>
              <a:gd name="T20" fmla="*/ 1192032958 w 1056"/>
              <a:gd name="T21" fmla="*/ 2147483647 h 1567"/>
              <a:gd name="T22" fmla="*/ 153728716 w 1056"/>
              <a:gd name="T23" fmla="*/ 2111891498 h 1567"/>
              <a:gd name="T24" fmla="*/ 274696210 w 1056"/>
              <a:gd name="T25" fmla="*/ 1703626230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7735888" y="473075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4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8" y="4730750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7707313" y="549592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313" y="5495925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Line 7"/>
          <p:cNvSpPr>
            <a:spLocks noChangeShapeType="1"/>
          </p:cNvSpPr>
          <p:nvPr/>
        </p:nvSpPr>
        <p:spPr bwMode="auto">
          <a:xfrm flipV="1">
            <a:off x="6767513" y="4945063"/>
            <a:ext cx="1073150" cy="2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48" name="Line 8"/>
          <p:cNvSpPr>
            <a:spLocks noChangeShapeType="1"/>
          </p:cNvSpPr>
          <p:nvPr/>
        </p:nvSpPr>
        <p:spPr bwMode="auto">
          <a:xfrm flipH="1">
            <a:off x="7607300" y="421005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49" name="Line 9"/>
          <p:cNvSpPr>
            <a:spLocks noChangeShapeType="1"/>
          </p:cNvSpPr>
          <p:nvPr/>
        </p:nvSpPr>
        <p:spPr bwMode="auto">
          <a:xfrm>
            <a:off x="7612063" y="420528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50" name="Line 10"/>
          <p:cNvSpPr>
            <a:spLocks noChangeShapeType="1"/>
          </p:cNvSpPr>
          <p:nvPr/>
        </p:nvSpPr>
        <p:spPr bwMode="auto">
          <a:xfrm flipV="1">
            <a:off x="7618413" y="571023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51" name="Text Box 11"/>
          <p:cNvSpPr txBox="1">
            <a:spLocks noChangeArrowheads="1"/>
          </p:cNvSpPr>
          <p:nvPr/>
        </p:nvSpPr>
        <p:spPr bwMode="auto">
          <a:xfrm>
            <a:off x="7545388" y="4327525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14352" name="Line 12"/>
          <p:cNvSpPr>
            <a:spLocks noChangeShapeType="1"/>
          </p:cNvSpPr>
          <p:nvPr/>
        </p:nvSpPr>
        <p:spPr bwMode="auto">
          <a:xfrm flipH="1">
            <a:off x="6102350" y="503237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53" name="Text Box 13"/>
          <p:cNvSpPr txBox="1">
            <a:spLocks noChangeArrowheads="1"/>
          </p:cNvSpPr>
          <p:nvPr/>
        </p:nvSpPr>
        <p:spPr bwMode="auto">
          <a:xfrm>
            <a:off x="6149975" y="5114925"/>
            <a:ext cx="87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NAT </a:t>
            </a:r>
          </a:p>
          <a:p>
            <a:pPr algn="ctr"/>
            <a:r>
              <a:rPr lang="en-US"/>
              <a:t>router</a:t>
            </a:r>
          </a:p>
        </p:txBody>
      </p:sp>
      <p:sp>
        <p:nvSpPr>
          <p:cNvPr id="14354" name="Text Box 14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14355" name="Line 15"/>
          <p:cNvSpPr>
            <a:spLocks noChangeShapeType="1"/>
          </p:cNvSpPr>
          <p:nvPr/>
        </p:nvSpPr>
        <p:spPr bwMode="auto">
          <a:xfrm>
            <a:off x="5929313" y="5014913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14356" name="Group 16"/>
          <p:cNvGrpSpPr>
            <a:grpSpLocks/>
          </p:cNvGrpSpPr>
          <p:nvPr/>
        </p:nvGrpSpPr>
        <p:grpSpPr bwMode="auto">
          <a:xfrm>
            <a:off x="6246813" y="4826000"/>
            <a:ext cx="555625" cy="307975"/>
            <a:chOff x="3600" y="219"/>
            <a:chExt cx="360" cy="175"/>
          </a:xfrm>
        </p:grpSpPr>
        <p:sp>
          <p:nvSpPr>
            <p:cNvPr id="14376" name="Oval 1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7" name="Line 1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8" name="Line 1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9" name="Rectangle 2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4380" name="Oval 2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4381" name="Group 2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386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7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8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4382" name="Group 2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38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4340" name="Object 30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6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7" name="Text Box 31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graphicFrame>
        <p:nvGraphicFramePr>
          <p:cNvPr id="14341" name="Object 32"/>
          <p:cNvGraphicFramePr>
            <a:graphicFrameLocks noChangeAspect="1"/>
          </p:cNvGraphicFramePr>
          <p:nvPr/>
        </p:nvGraphicFramePr>
        <p:xfrm>
          <a:off x="7626350" y="3941763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7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50" y="3941763"/>
                        <a:ext cx="5794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8" name="Picture 33" descr="kw_skype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2863" y="3625850"/>
            <a:ext cx="736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59" name="Group 34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14368" name="AutoShape 3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9" name="Rectangle 3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0" name="Rectangle 3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1" name="AutoShape 3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2" name="Line 3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3" name="Line 4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4" name="Rectangle 4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5" name="Rectangle 4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14360" name="Picture 43" descr="kw_skype_rel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44" descr="kw_skype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229" name="Freeform 45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2147483647 w 1597"/>
              <a:gd name="T1" fmla="*/ 153728656 h 655"/>
              <a:gd name="T2" fmla="*/ 2147483647 w 1597"/>
              <a:gd name="T3" fmla="*/ 196572069 h 655"/>
              <a:gd name="T4" fmla="*/ 2147483647 w 1597"/>
              <a:gd name="T5" fmla="*/ 1338201430 h 655"/>
              <a:gd name="T6" fmla="*/ 2147483647 w 1597"/>
              <a:gd name="T7" fmla="*/ 1441528541 h 655"/>
              <a:gd name="T8" fmla="*/ 0 w 1597"/>
              <a:gd name="T9" fmla="*/ 90725572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7"/>
              <a:gd name="T16" fmla="*/ 0 h 655"/>
              <a:gd name="T17" fmla="*/ 1597 w 1597"/>
              <a:gd name="T18" fmla="*/ 655 h 6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221230" name="Text Box 46"/>
          <p:cNvSpPr txBox="1">
            <a:spLocks noChangeArrowheads="1"/>
          </p:cNvSpPr>
          <p:nvPr/>
        </p:nvSpPr>
        <p:spPr bwMode="auto">
          <a:xfrm>
            <a:off x="5118100" y="3867150"/>
            <a:ext cx="1946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NATted host</a:t>
            </a:r>
          </a:p>
        </p:txBody>
      </p:sp>
      <p:sp>
        <p:nvSpPr>
          <p:cNvPr id="221231" name="Text Box 47"/>
          <p:cNvSpPr txBox="1">
            <a:spLocks noChangeArrowheads="1"/>
          </p:cNvSpPr>
          <p:nvPr/>
        </p:nvSpPr>
        <p:spPr bwMode="auto">
          <a:xfrm>
            <a:off x="914400" y="3603625"/>
            <a:ext cx="1946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client</a:t>
            </a:r>
          </a:p>
        </p:txBody>
      </p:sp>
      <p:sp>
        <p:nvSpPr>
          <p:cNvPr id="221232" name="Freeform 48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768648357 h 322"/>
              <a:gd name="T2" fmla="*/ 2147483647 w 1763"/>
              <a:gd name="T3" fmla="*/ 768648357 h 322"/>
              <a:gd name="T4" fmla="*/ 2147483647 w 1763"/>
              <a:gd name="T5" fmla="*/ 506550619 h 322"/>
              <a:gd name="T6" fmla="*/ 2147483647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322"/>
              <a:gd name="T14" fmla="*/ 1763 w 1763"/>
              <a:gd name="T15" fmla="*/ 322 h 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221233" name="Freeform 49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667839710 h 265"/>
              <a:gd name="T2" fmla="*/ 264615273 w 227"/>
              <a:gd name="T3" fmla="*/ 7559666 h 265"/>
              <a:gd name="T4" fmla="*/ 572073926 w 227"/>
              <a:gd name="T5" fmla="*/ 622476972 h 265"/>
              <a:gd name="T6" fmla="*/ 0 60000 65536"/>
              <a:gd name="T7" fmla="*/ 0 60000 65536"/>
              <a:gd name="T8" fmla="*/ 0 60000 65536"/>
              <a:gd name="T9" fmla="*/ 0 w 227"/>
              <a:gd name="T10" fmla="*/ 0 h 265"/>
              <a:gd name="T11" fmla="*/ 227 w 227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221234" name="Text Box 50"/>
          <p:cNvSpPr txBox="1">
            <a:spLocks noChangeArrowheads="1"/>
          </p:cNvSpPr>
          <p:nvPr/>
        </p:nvSpPr>
        <p:spPr bwMode="auto">
          <a:xfrm>
            <a:off x="3186113" y="4584700"/>
            <a:ext cx="194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/>
              <a:t> relaying </a:t>
            </a:r>
          </a:p>
          <a:p>
            <a:r>
              <a:rPr lang="en-US"/>
              <a:t>established</a:t>
            </a:r>
          </a:p>
        </p:txBody>
      </p:sp>
    </p:spTree>
    <p:extLst>
      <p:ext uri="{BB962C8B-B14F-4D97-AF65-F5344CB8AC3E}">
        <p14:creationId xmlns:p14="http://schemas.microsoft.com/office/powerpoint/2010/main" val="28915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2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2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29" grpId="0" animBg="1"/>
      <p:bldP spid="221230" grpId="0"/>
      <p:bldP spid="221231" grpId="0"/>
      <p:bldP spid="221232" grpId="0" animBg="1"/>
      <p:bldP spid="221233" grpId="0" animBg="1"/>
      <p:bldP spid="22123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3D2F9109-9889-4F9D-9A36-182803446FE9}" type="slidenum">
              <a:rPr lang="en-US">
                <a:latin typeface="Tahoma" pitchFamily="34" charset="0"/>
              </a:rPr>
              <a:pPr/>
              <a:t>76</a:t>
            </a:fld>
            <a:endParaRPr lang="en-US">
              <a:latin typeface="Tahoma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IP fragmentation, reassembly</a:t>
            </a:r>
            <a:endParaRPr lang="en-US" sz="4800" dirty="0" smtClean="0">
              <a:ea typeface="ＭＳ Ｐゴシック" pitchFamily="34" charset="-128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150" y="1439863"/>
            <a:ext cx="3810000" cy="509428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network links have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MTU</a:t>
            </a:r>
            <a:r>
              <a:rPr lang="en-US" sz="2400" dirty="0" smtClean="0">
                <a:ea typeface="ＭＳ Ｐゴシック" pitchFamily="34" charset="-128"/>
              </a:rPr>
              <a:t> (</a:t>
            </a:r>
            <a:r>
              <a:rPr lang="en-US" sz="2400" dirty="0" err="1" smtClean="0">
                <a:ea typeface="ＭＳ Ｐゴシック" pitchFamily="34" charset="-128"/>
              </a:rPr>
              <a:t>max.transfer</a:t>
            </a:r>
            <a:r>
              <a:rPr lang="en-US" sz="2400" dirty="0" smtClean="0">
                <a:ea typeface="ＭＳ Ｐゴシック" pitchFamily="34" charset="-128"/>
              </a:rPr>
              <a:t> size) - largest possible link-level frame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different link types, different MTUs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large IP datagram divided (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fragmented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) within net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one datagram becomes several datagrams</a:t>
            </a:r>
          </a:p>
          <a:p>
            <a:pPr lvl="1">
              <a:lnSpc>
                <a:spcPct val="120000"/>
              </a:lnSpc>
            </a:pP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reassembled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only at final destination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IP header bits </a:t>
            </a:r>
            <a:r>
              <a:rPr lang="en-US" dirty="0" smtClean="0">
                <a:ea typeface="ＭＳ Ｐゴシック" pitchFamily="34" charset="-128"/>
              </a:rPr>
              <a:t>to identify + </a:t>
            </a:r>
            <a:r>
              <a:rPr lang="en-US" dirty="0" smtClean="0">
                <a:ea typeface="ＭＳ Ｐゴシック" pitchFamily="34" charset="-128"/>
              </a:rPr>
              <a:t>order related fragments</a:t>
            </a:r>
          </a:p>
        </p:txBody>
      </p:sp>
      <p:sp>
        <p:nvSpPr>
          <p:cNvPr id="36870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20"/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21"/>
          <p:cNvSpPr>
            <a:spLocks noChangeShapeType="1"/>
          </p:cNvSpPr>
          <p:nvPr/>
        </p:nvSpPr>
        <p:spPr bwMode="auto">
          <a:xfrm flipH="1" flipV="1">
            <a:off x="6503988" y="320675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5003800" y="2955925"/>
            <a:ext cx="1222375" cy="403225"/>
            <a:chOff x="3152" y="1862"/>
            <a:chExt cx="770" cy="254"/>
          </a:xfrm>
        </p:grpSpPr>
        <p:grpSp>
          <p:nvGrpSpPr>
            <p:cNvPr id="36995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36997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8" name="Rectangle 122"/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96" name="Line 132"/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6648" name="Text Box 136"/>
          <p:cNvSpPr txBox="1">
            <a:spLocks noChangeArrowheads="1"/>
          </p:cNvSpPr>
          <p:nvPr/>
        </p:nvSpPr>
        <p:spPr bwMode="auto">
          <a:xfrm>
            <a:off x="6615113" y="2241550"/>
            <a:ext cx="2466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i="1">
                <a:solidFill>
                  <a:srgbClr val="CC0000"/>
                </a:solidFill>
              </a:rPr>
              <a:t>fragmentation:</a:t>
            </a:r>
            <a:r>
              <a:rPr lang="en-US" sz="1600"/>
              <a:t> </a:t>
            </a:r>
          </a:p>
          <a:p>
            <a:r>
              <a:rPr lang="en-US" sz="1600" b="1" i="1">
                <a:solidFill>
                  <a:srgbClr val="000099"/>
                </a:solidFill>
              </a:rPr>
              <a:t>in:</a:t>
            </a:r>
            <a:r>
              <a:rPr lang="en-US" sz="1600"/>
              <a:t> one large datagram</a:t>
            </a:r>
          </a:p>
          <a:p>
            <a:r>
              <a:rPr lang="en-US" sz="1600" b="1" i="1">
                <a:solidFill>
                  <a:srgbClr val="000099"/>
                </a:solidFill>
              </a:rPr>
              <a:t>out:</a:t>
            </a:r>
            <a:r>
              <a:rPr lang="en-US" sz="1600"/>
              <a:t> 3 smaller datagrams</a:t>
            </a:r>
            <a:endParaRPr lang="en-US"/>
          </a:p>
        </p:txBody>
      </p:sp>
      <p:sp>
        <p:nvSpPr>
          <p:cNvPr id="36884" name="Line 118"/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20"/>
          <p:cNvGrpSpPr>
            <a:grpSpLocks/>
          </p:cNvGrpSpPr>
          <p:nvPr/>
        </p:nvGrpSpPr>
        <p:grpSpPr bwMode="auto">
          <a:xfrm>
            <a:off x="5407025" y="4352925"/>
            <a:ext cx="708025" cy="558800"/>
            <a:chOff x="3406" y="2742"/>
            <a:chExt cx="446" cy="352"/>
          </a:xfrm>
        </p:grpSpPr>
        <p:grpSp>
          <p:nvGrpSpPr>
            <p:cNvPr id="36983" name="Group 137"/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36993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4" name="Rectangle 139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84" name="Group 140"/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36991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2" name="Rectangle 142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85" name="Group 143"/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36989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0" name="Rectangle 145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86" name="Line 146"/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7" name="Line 147"/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8" name="Line 148"/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3"/>
          <p:cNvGrpSpPr>
            <a:grpSpLocks/>
          </p:cNvGrpSpPr>
          <p:nvPr/>
        </p:nvGrpSpPr>
        <p:grpSpPr bwMode="auto">
          <a:xfrm>
            <a:off x="4287838" y="3871913"/>
            <a:ext cx="1395412" cy="490537"/>
            <a:chOff x="2701" y="2439"/>
            <a:chExt cx="879" cy="309"/>
          </a:xfrm>
        </p:grpSpPr>
        <p:grpSp>
          <p:nvGrpSpPr>
            <p:cNvPr id="36977" name="Group 232"/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36979" name="Group 149"/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36981" name="Rectangle 150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82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980" name="Line 152"/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78" name="Text Box 153"/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 i="1">
                  <a:solidFill>
                    <a:srgbClr val="CC0000"/>
                  </a:solidFill>
                </a:rPr>
                <a:t>reassembly</a:t>
              </a:r>
              <a:endParaRPr lang="en-US" i="1">
                <a:solidFill>
                  <a:srgbClr val="CC0000"/>
                </a:solidFill>
              </a:endParaRPr>
            </a:p>
          </p:txBody>
        </p:sp>
      </p:grpSp>
      <p:pic>
        <p:nvPicPr>
          <p:cNvPr id="36887" name="Picture 15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8" name="Group 162"/>
          <p:cNvGrpSpPr>
            <a:grpSpLocks/>
          </p:cNvGrpSpPr>
          <p:nvPr/>
        </p:nvGrpSpPr>
        <p:grpSpPr bwMode="auto">
          <a:xfrm>
            <a:off x="3849688" y="1708150"/>
            <a:ext cx="838200" cy="1720850"/>
            <a:chOff x="2345" y="1140"/>
            <a:chExt cx="528" cy="1084"/>
          </a:xfrm>
        </p:grpSpPr>
        <p:sp>
          <p:nvSpPr>
            <p:cNvPr id="36967" name="Line 8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" name="Line 10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" name="Line 15"/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70" name="Group 15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36975" name="Picture 1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76" name="Freeform 1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971" name="Text Box 158"/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800"/>
                <a:t>…</a:t>
              </a:r>
            </a:p>
          </p:txBody>
        </p:sp>
        <p:grpSp>
          <p:nvGrpSpPr>
            <p:cNvPr id="36972" name="Group 15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36973" name="Picture 16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74" name="Freeform 16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6889" name="Group 163"/>
          <p:cNvGrpSpPr>
            <a:grpSpLocks/>
          </p:cNvGrpSpPr>
          <p:nvPr/>
        </p:nvGrpSpPr>
        <p:grpSpPr bwMode="auto">
          <a:xfrm>
            <a:off x="5970588" y="2895600"/>
            <a:ext cx="698500" cy="355600"/>
            <a:chOff x="4396" y="1245"/>
            <a:chExt cx="672" cy="248"/>
          </a:xfrm>
        </p:grpSpPr>
        <p:sp>
          <p:nvSpPr>
            <p:cNvPr id="3695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6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6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62" name="Group 1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65" name="Freeform 1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6" name="Freeform 1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63" name="Line 17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4" name="Line 1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0" name="Group 172"/>
          <p:cNvGrpSpPr>
            <a:grpSpLocks/>
          </p:cNvGrpSpPr>
          <p:nvPr/>
        </p:nvGrpSpPr>
        <p:grpSpPr bwMode="auto">
          <a:xfrm>
            <a:off x="4757738" y="1790700"/>
            <a:ext cx="698500" cy="355600"/>
            <a:chOff x="4396" y="1245"/>
            <a:chExt cx="672" cy="248"/>
          </a:xfrm>
        </p:grpSpPr>
        <p:sp>
          <p:nvSpPr>
            <p:cNvPr id="3695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5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5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54" name="Group 1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57" name="Freeform 1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8" name="Freeform 1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55" name="Line 1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Line 1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1" name="Group 181"/>
          <p:cNvGrpSpPr>
            <a:grpSpLocks/>
          </p:cNvGrpSpPr>
          <p:nvPr/>
        </p:nvGrpSpPr>
        <p:grpSpPr bwMode="auto">
          <a:xfrm>
            <a:off x="4764088" y="2425700"/>
            <a:ext cx="698500" cy="355600"/>
            <a:chOff x="4396" y="1245"/>
            <a:chExt cx="672" cy="248"/>
          </a:xfrm>
        </p:grpSpPr>
        <p:sp>
          <p:nvSpPr>
            <p:cNvPr id="3694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4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4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46" name="Group 18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49" name="Freeform 1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0" name="Freeform 1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47" name="Line 18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8" name="Line 18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2" name="Group 190"/>
          <p:cNvGrpSpPr>
            <a:grpSpLocks/>
          </p:cNvGrpSpPr>
          <p:nvPr/>
        </p:nvGrpSpPr>
        <p:grpSpPr bwMode="auto">
          <a:xfrm>
            <a:off x="5595938" y="2000250"/>
            <a:ext cx="698500" cy="355600"/>
            <a:chOff x="4396" y="1245"/>
            <a:chExt cx="672" cy="248"/>
          </a:xfrm>
        </p:grpSpPr>
        <p:sp>
          <p:nvSpPr>
            <p:cNvPr id="3693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3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3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38" name="Group 19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41" name="Freeform 1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2" name="Freeform 1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39" name="Line 19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Line 19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00"/>
          <p:cNvGrpSpPr>
            <a:grpSpLocks/>
          </p:cNvGrpSpPr>
          <p:nvPr/>
        </p:nvGrpSpPr>
        <p:grpSpPr bwMode="auto">
          <a:xfrm>
            <a:off x="6421438" y="3103563"/>
            <a:ext cx="1033462" cy="801687"/>
            <a:chOff x="4045" y="1955"/>
            <a:chExt cx="651" cy="505"/>
          </a:xfrm>
        </p:grpSpPr>
        <p:grpSp>
          <p:nvGrpSpPr>
            <p:cNvPr id="36923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36933" name="Rectangle 124"/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4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4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36931" name="Rectangle 127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2" name="Rectangle 128"/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5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36929" name="Rectangle 130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0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26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7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8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94" name="Group 201"/>
          <p:cNvGrpSpPr>
            <a:grpSpLocks/>
          </p:cNvGrpSpPr>
          <p:nvPr/>
        </p:nvGrpSpPr>
        <p:grpSpPr bwMode="auto">
          <a:xfrm>
            <a:off x="6694488" y="3886200"/>
            <a:ext cx="698500" cy="355600"/>
            <a:chOff x="4396" y="1245"/>
            <a:chExt cx="672" cy="248"/>
          </a:xfrm>
        </p:grpSpPr>
        <p:sp>
          <p:nvSpPr>
            <p:cNvPr id="369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18" name="Group 20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21" name="Freeform 2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2" name="Freeform 2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19" name="Line 20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Line 20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5" name="Group 210"/>
          <p:cNvGrpSpPr>
            <a:grpSpLocks/>
          </p:cNvGrpSpPr>
          <p:nvPr/>
        </p:nvGrpSpPr>
        <p:grpSpPr bwMode="auto">
          <a:xfrm>
            <a:off x="5791200" y="4954588"/>
            <a:ext cx="698500" cy="355600"/>
            <a:chOff x="4396" y="1245"/>
            <a:chExt cx="672" cy="248"/>
          </a:xfrm>
        </p:grpSpPr>
        <p:sp>
          <p:nvSpPr>
            <p:cNvPr id="369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10" name="Group 21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13" name="Freeform 2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4" name="Freeform 2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11" name="Line 21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Line 21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6" name="Group 221"/>
          <p:cNvGrpSpPr>
            <a:grpSpLocks/>
          </p:cNvGrpSpPr>
          <p:nvPr/>
        </p:nvGrpSpPr>
        <p:grpSpPr bwMode="auto">
          <a:xfrm>
            <a:off x="4752975" y="4400550"/>
            <a:ext cx="738188" cy="1385888"/>
            <a:chOff x="2345" y="1140"/>
            <a:chExt cx="528" cy="1084"/>
          </a:xfrm>
        </p:grpSpPr>
        <p:sp>
          <p:nvSpPr>
            <p:cNvPr id="36897" name="Line 222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Line 223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9" name="Line 224"/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00" name="Group 22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36905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6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901" name="Text Box 228"/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800"/>
                <a:t>…</a:t>
              </a:r>
            </a:p>
          </p:txBody>
        </p:sp>
        <p:grpSp>
          <p:nvGrpSpPr>
            <p:cNvPr id="36902" name="Group 22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36903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4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55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2E11812E-C810-485A-B7AA-75DDC1995840}" type="slidenum">
              <a:rPr lang="en-US">
                <a:latin typeface="Tahoma" pitchFamily="34" charset="0"/>
              </a:rPr>
              <a:pPr/>
              <a:t>77</a:t>
            </a:fld>
            <a:endParaRPr lang="en-US">
              <a:latin typeface="Tahoma" pitchFamily="34" charset="0"/>
            </a:endParaRP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3595688" y="1527175"/>
            <a:ext cx="4248150" cy="660400"/>
            <a:chOff x="3006" y="1205"/>
            <a:chExt cx="2676" cy="416"/>
          </a:xfrm>
        </p:grpSpPr>
        <p:sp>
          <p:nvSpPr>
            <p:cNvPr id="37944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945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ID</a:t>
              </a:r>
            </a:p>
            <a:p>
              <a:r>
                <a:rPr lang="en-US"/>
                <a:t>=x</a:t>
              </a:r>
            </a:p>
          </p:txBody>
        </p:sp>
        <p:sp>
          <p:nvSpPr>
            <p:cNvPr id="37947" name="Text Box 8"/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offset</a:t>
              </a:r>
            </a:p>
            <a:p>
              <a:pPr algn="ctr"/>
              <a:r>
                <a:rPr lang="en-US"/>
                <a:t>=0</a:t>
              </a:r>
            </a:p>
          </p:txBody>
        </p:sp>
        <p:sp>
          <p:nvSpPr>
            <p:cNvPr id="37948" name="Text Box 9"/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fragflag</a:t>
              </a:r>
            </a:p>
            <a:p>
              <a:pPr algn="ctr"/>
              <a:r>
                <a:rPr lang="en-US"/>
                <a:t>=0</a:t>
              </a:r>
            </a:p>
          </p:txBody>
        </p:sp>
        <p:sp>
          <p:nvSpPr>
            <p:cNvPr id="37949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length</a:t>
              </a:r>
            </a:p>
            <a:p>
              <a:r>
                <a:rPr lang="en-US"/>
                <a:t>=4000</a:t>
              </a:r>
            </a:p>
          </p:txBody>
        </p:sp>
        <p:sp>
          <p:nvSpPr>
            <p:cNvPr id="37950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1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2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3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4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5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684588" y="2290763"/>
            <a:ext cx="4711700" cy="3278187"/>
            <a:chOff x="2321" y="1443"/>
            <a:chExt cx="2968" cy="2065"/>
          </a:xfrm>
        </p:grpSpPr>
        <p:grpSp>
          <p:nvGrpSpPr>
            <p:cNvPr id="37901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16"/>
              <a:chOff x="3006" y="1205"/>
              <a:chExt cx="2676" cy="416"/>
            </a:xfrm>
          </p:grpSpPr>
          <p:sp>
            <p:nvSpPr>
              <p:cNvPr id="37932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7933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4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ID</a:t>
                </a:r>
              </a:p>
              <a:p>
                <a:r>
                  <a:rPr lang="en-US"/>
                  <a:t>=x</a:t>
                </a:r>
              </a:p>
            </p:txBody>
          </p:sp>
          <p:sp>
            <p:nvSpPr>
              <p:cNvPr id="37935" name="Text Box 21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offset</a:t>
                </a:r>
              </a:p>
              <a:p>
                <a:pPr algn="ctr"/>
                <a:r>
                  <a:rPr lang="en-US"/>
                  <a:t>=0</a:t>
                </a:r>
              </a:p>
            </p:txBody>
          </p:sp>
          <p:sp>
            <p:nvSpPr>
              <p:cNvPr id="37936" name="Text Box 22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fragflag</a:t>
                </a:r>
              </a:p>
              <a:p>
                <a:pPr algn="ctr"/>
                <a:r>
                  <a:rPr lang="en-US"/>
                  <a:t>=1</a:t>
                </a:r>
              </a:p>
            </p:txBody>
          </p:sp>
          <p:sp>
            <p:nvSpPr>
              <p:cNvPr id="37937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length</a:t>
                </a:r>
              </a:p>
              <a:p>
                <a:r>
                  <a:rPr lang="en-US"/>
                  <a:t>=1500</a:t>
                </a:r>
              </a:p>
            </p:txBody>
          </p:sp>
          <p:sp>
            <p:nvSpPr>
              <p:cNvPr id="37938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9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0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1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2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3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02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16"/>
              <a:chOff x="3006" y="1205"/>
              <a:chExt cx="2676" cy="416"/>
            </a:xfrm>
          </p:grpSpPr>
          <p:sp>
            <p:nvSpPr>
              <p:cNvPr id="37920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7921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2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ID</a:t>
                </a:r>
              </a:p>
              <a:p>
                <a:r>
                  <a:rPr lang="en-US"/>
                  <a:t>=x</a:t>
                </a:r>
              </a:p>
            </p:txBody>
          </p:sp>
          <p:sp>
            <p:nvSpPr>
              <p:cNvPr id="37923" name="Text Box 34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offset</a:t>
                </a:r>
              </a:p>
              <a:p>
                <a:pPr algn="ctr"/>
                <a:r>
                  <a:rPr lang="en-US"/>
                  <a:t>=185</a:t>
                </a:r>
              </a:p>
            </p:txBody>
          </p:sp>
          <p:sp>
            <p:nvSpPr>
              <p:cNvPr id="37924" name="Text Box 35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fragflag</a:t>
                </a:r>
              </a:p>
              <a:p>
                <a:pPr algn="ctr"/>
                <a:r>
                  <a:rPr lang="en-US"/>
                  <a:t>=1</a:t>
                </a:r>
              </a:p>
            </p:txBody>
          </p:sp>
          <p:sp>
            <p:nvSpPr>
              <p:cNvPr id="37925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length</a:t>
                </a:r>
              </a:p>
              <a:p>
                <a:r>
                  <a:rPr lang="en-US"/>
                  <a:t>=1500</a:t>
                </a:r>
              </a:p>
            </p:txBody>
          </p:sp>
          <p:sp>
            <p:nvSpPr>
              <p:cNvPr id="37926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7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8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9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0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1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03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16"/>
              <a:chOff x="3006" y="1205"/>
              <a:chExt cx="2676" cy="416"/>
            </a:xfrm>
          </p:grpSpPr>
          <p:sp>
            <p:nvSpPr>
              <p:cNvPr id="37908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7909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0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ID</a:t>
                </a:r>
              </a:p>
              <a:p>
                <a:r>
                  <a:rPr lang="en-US"/>
                  <a:t>=x</a:t>
                </a:r>
              </a:p>
            </p:txBody>
          </p:sp>
          <p:sp>
            <p:nvSpPr>
              <p:cNvPr id="37911" name="Text Box 47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offset</a:t>
                </a:r>
              </a:p>
              <a:p>
                <a:pPr algn="ctr"/>
                <a:r>
                  <a:rPr lang="en-US"/>
                  <a:t>=370</a:t>
                </a:r>
              </a:p>
            </p:txBody>
          </p:sp>
          <p:sp>
            <p:nvSpPr>
              <p:cNvPr id="37912" name="Text Box 48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fragflag</a:t>
                </a:r>
              </a:p>
              <a:p>
                <a:pPr algn="ctr"/>
                <a:r>
                  <a:rPr lang="en-US"/>
                  <a:t>=0</a:t>
                </a:r>
              </a:p>
            </p:txBody>
          </p:sp>
          <p:sp>
            <p:nvSpPr>
              <p:cNvPr id="37913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dirty="0"/>
                  <a:t>length</a:t>
                </a:r>
              </a:p>
              <a:p>
                <a:r>
                  <a:rPr lang="en-US" dirty="0"/>
                  <a:t>=</a:t>
                </a:r>
                <a:r>
                  <a:rPr lang="en-US" dirty="0" smtClean="0"/>
                  <a:t>1040</a:t>
                </a:r>
                <a:endParaRPr lang="en-US" dirty="0"/>
              </a:p>
            </p:txBody>
          </p:sp>
          <p:sp>
            <p:nvSpPr>
              <p:cNvPr id="37914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5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6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7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8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9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04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</a:rPr>
                <a:t>one large datagram becomes</a:t>
              </a:r>
            </a:p>
            <a:p>
              <a:r>
                <a:rPr lang="en-US" i="1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37894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example: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>
                <a:latin typeface="Gill Sans MT" pitchFamily="34" charset="0"/>
              </a:rPr>
              <a:t>4000 byte datagram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>
                <a:latin typeface="Gill Sans MT" pitchFamily="34" charset="0"/>
              </a:rPr>
              <a:t>MTU = 1500 bytes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000">
              <a:latin typeface="Gill Sans MT" pitchFamily="34" charset="0"/>
            </a:endParaRPr>
          </a:p>
        </p:txBody>
      </p:sp>
      <p:sp>
        <p:nvSpPr>
          <p:cNvPr id="577597" name="Text Box 61"/>
          <p:cNvSpPr txBox="1">
            <a:spLocks noChangeArrowheads="1"/>
          </p:cNvSpPr>
          <p:nvPr/>
        </p:nvSpPr>
        <p:spPr bwMode="auto">
          <a:xfrm>
            <a:off x="1042988" y="323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1480 bytes in </a:t>
            </a:r>
            <a:br>
              <a:rPr lang="en-US"/>
            </a:br>
            <a:r>
              <a:rPr lang="en-US"/>
              <a:t>data field</a:t>
            </a:r>
          </a:p>
        </p:txBody>
      </p:sp>
      <p:sp>
        <p:nvSpPr>
          <p:cNvPr id="577599" name="Text Box 63"/>
          <p:cNvSpPr txBox="1">
            <a:spLocks noChangeArrowheads="1"/>
          </p:cNvSpPr>
          <p:nvPr/>
        </p:nvSpPr>
        <p:spPr bwMode="auto">
          <a:xfrm>
            <a:off x="1504950" y="40719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offset =</a:t>
            </a:r>
          </a:p>
          <a:p>
            <a:r>
              <a:rPr lang="en-US"/>
              <a:t>1480/8 </a:t>
            </a:r>
          </a:p>
        </p:txBody>
      </p:sp>
      <p:sp>
        <p:nvSpPr>
          <p:cNvPr id="36873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fragmentation, reassembly</a:t>
            </a:r>
          </a:p>
        </p:txBody>
      </p:sp>
      <p:pic>
        <p:nvPicPr>
          <p:cNvPr id="37898" name="Picture 6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604" name="Line 68"/>
          <p:cNvSpPr>
            <a:spLocks noChangeShapeType="1"/>
          </p:cNvSpPr>
          <p:nvPr/>
        </p:nvSpPr>
        <p:spPr bwMode="auto">
          <a:xfrm>
            <a:off x="1985963" y="35909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7605" name="Line 69"/>
          <p:cNvSpPr>
            <a:spLocks noChangeShapeType="1"/>
          </p:cNvSpPr>
          <p:nvPr/>
        </p:nvSpPr>
        <p:spPr bwMode="auto">
          <a:xfrm flipH="1">
            <a:off x="2319338" y="4394200"/>
            <a:ext cx="467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  <p:bldP spid="577604" grpId="0" animBg="1"/>
      <p:bldP spid="5776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FC6D1E7B-A249-4B17-B773-9290AE6777DF}" type="slidenum">
              <a:rPr lang="en-US">
                <a:latin typeface="Tahoma" pitchFamily="34" charset="0"/>
              </a:rPr>
              <a:pPr/>
              <a:t>8</a:t>
            </a:fld>
            <a:endParaRPr lang="en-US">
              <a:latin typeface="Tahoma" pitchFamily="34" charset="0"/>
            </a:endParaRPr>
          </a:p>
        </p:txBody>
      </p:sp>
      <p:pic>
        <p:nvPicPr>
          <p:cNvPr id="14340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VC implementation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 VC consists of: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>
                <a:solidFill>
                  <a:srgbClr val="CC0000"/>
                </a:solidFill>
              </a:rPr>
              <a:t>path</a:t>
            </a:r>
            <a:r>
              <a:rPr lang="en-US"/>
              <a:t> from source to destination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>
                <a:solidFill>
                  <a:srgbClr val="CC0000"/>
                </a:solidFill>
              </a:rPr>
              <a:t>VC numbers</a:t>
            </a:r>
            <a:r>
              <a:rPr lang="en-US"/>
              <a:t>, one number for each link along path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>
                <a:solidFill>
                  <a:srgbClr val="CC0000"/>
                </a:solidFill>
              </a:rPr>
              <a:t>entries in forwarding tables</a:t>
            </a:r>
            <a:r>
              <a:rPr lang="en-US"/>
              <a:t> in routers along path</a:t>
            </a:r>
          </a:p>
          <a:p>
            <a:pPr marL="533400" indent="-533400"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packet belonging to VC carries VC number (rather than dest address)</a:t>
            </a:r>
          </a:p>
          <a:p>
            <a:pPr marL="533400" indent="-533400"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VC number can be changed on each link.</a:t>
            </a:r>
          </a:p>
          <a:p>
            <a:pPr marL="914400" lvl="1" indent="-457200">
              <a:buFont typeface="Wingdings" charset="0"/>
              <a:buChar char="§"/>
              <a:defRPr/>
            </a:pPr>
            <a:r>
              <a:rPr lang="en-US"/>
              <a:t>new VC number comes from forwarding table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233DD9D5-6F8F-4946-996F-709DE3A24C89}" type="slidenum">
              <a:rPr lang="en-US">
                <a:latin typeface="Tahoma" pitchFamily="34" charset="0"/>
              </a:rPr>
              <a:pPr/>
              <a:t>9</a:t>
            </a:fld>
            <a:endParaRPr lang="en-US">
              <a:latin typeface="Tahoma" pitchFamily="34" charset="0"/>
            </a:endParaRPr>
          </a:p>
        </p:txBody>
      </p:sp>
      <p:pic>
        <p:nvPicPr>
          <p:cNvPr id="15364" name="Picture 20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9509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369888" y="223838"/>
            <a:ext cx="7772400" cy="10033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>
                <a:cs typeface="+mj-cs"/>
              </a:rPr>
              <a:t>VC forwarding table</a:t>
            </a:r>
          </a:p>
        </p:txBody>
      </p:sp>
      <p:sp>
        <p:nvSpPr>
          <p:cNvPr id="15366" name="Freeform 7"/>
          <p:cNvSpPr>
            <a:spLocks/>
          </p:cNvSpPr>
          <p:nvPr/>
        </p:nvSpPr>
        <p:spPr bwMode="auto">
          <a:xfrm>
            <a:off x="5492750" y="12303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115"/>
          <p:cNvSpPr>
            <a:spLocks noChangeShapeType="1"/>
          </p:cNvSpPr>
          <p:nvPr/>
        </p:nvSpPr>
        <p:spPr bwMode="auto">
          <a:xfrm>
            <a:off x="6132513" y="18288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Line 117"/>
          <p:cNvSpPr>
            <a:spLocks noChangeShapeType="1"/>
          </p:cNvSpPr>
          <p:nvPr/>
        </p:nvSpPr>
        <p:spPr bwMode="auto">
          <a:xfrm>
            <a:off x="6427788" y="1700213"/>
            <a:ext cx="79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9" name="Line 118"/>
          <p:cNvSpPr>
            <a:spLocks noChangeShapeType="1"/>
          </p:cNvSpPr>
          <p:nvPr/>
        </p:nvSpPr>
        <p:spPr bwMode="auto">
          <a:xfrm>
            <a:off x="6364288" y="2332038"/>
            <a:ext cx="82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0" name="Line 119"/>
          <p:cNvSpPr>
            <a:spLocks noChangeShapeType="1"/>
          </p:cNvSpPr>
          <p:nvPr/>
        </p:nvSpPr>
        <p:spPr bwMode="auto">
          <a:xfrm>
            <a:off x="7445375" y="1816100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1" name="Line 120"/>
          <p:cNvSpPr>
            <a:spLocks noChangeShapeType="1"/>
          </p:cNvSpPr>
          <p:nvPr/>
        </p:nvSpPr>
        <p:spPr bwMode="auto">
          <a:xfrm>
            <a:off x="5334000" y="1712913"/>
            <a:ext cx="554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2" name="Line 121"/>
          <p:cNvSpPr>
            <a:spLocks noChangeShapeType="1"/>
          </p:cNvSpPr>
          <p:nvPr/>
        </p:nvSpPr>
        <p:spPr bwMode="auto">
          <a:xfrm>
            <a:off x="7704138" y="1712913"/>
            <a:ext cx="74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3" name="Line 122"/>
          <p:cNvSpPr>
            <a:spLocks noChangeShapeType="1"/>
          </p:cNvSpPr>
          <p:nvPr/>
        </p:nvSpPr>
        <p:spPr bwMode="auto">
          <a:xfrm>
            <a:off x="7651750" y="2332038"/>
            <a:ext cx="3746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4" name="Line 123"/>
          <p:cNvSpPr>
            <a:spLocks noChangeShapeType="1"/>
          </p:cNvSpPr>
          <p:nvPr/>
        </p:nvSpPr>
        <p:spPr bwMode="auto">
          <a:xfrm>
            <a:off x="5681663" y="2344738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5" name="Line 126"/>
          <p:cNvSpPr>
            <a:spLocks noChangeShapeType="1"/>
          </p:cNvSpPr>
          <p:nvPr/>
        </p:nvSpPr>
        <p:spPr bwMode="auto">
          <a:xfrm>
            <a:off x="5429250" y="1633538"/>
            <a:ext cx="4111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6" name="Line 127"/>
          <p:cNvSpPr>
            <a:spLocks noChangeShapeType="1"/>
          </p:cNvSpPr>
          <p:nvPr/>
        </p:nvSpPr>
        <p:spPr bwMode="auto">
          <a:xfrm>
            <a:off x="7815263" y="1635125"/>
            <a:ext cx="5826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7" name="Line 128"/>
          <p:cNvSpPr>
            <a:spLocks noChangeShapeType="1"/>
          </p:cNvSpPr>
          <p:nvPr/>
        </p:nvSpPr>
        <p:spPr bwMode="auto">
          <a:xfrm>
            <a:off x="6491288" y="1622425"/>
            <a:ext cx="6810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8" name="Text Box 129"/>
          <p:cNvSpPr txBox="1">
            <a:spLocks noChangeArrowheads="1"/>
          </p:cNvSpPr>
          <p:nvPr/>
        </p:nvSpPr>
        <p:spPr bwMode="auto">
          <a:xfrm>
            <a:off x="5510213" y="13541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CC0000"/>
                </a:solidFill>
              </a:rPr>
              <a:t>12</a:t>
            </a:r>
          </a:p>
        </p:txBody>
      </p:sp>
      <p:sp>
        <p:nvSpPr>
          <p:cNvPr id="15379" name="Text Box 130"/>
          <p:cNvSpPr txBox="1">
            <a:spLocks noChangeArrowheads="1"/>
          </p:cNvSpPr>
          <p:nvPr/>
        </p:nvSpPr>
        <p:spPr bwMode="auto">
          <a:xfrm>
            <a:off x="6670675" y="12779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CC0000"/>
                </a:solidFill>
              </a:rPr>
              <a:t>22</a:t>
            </a:r>
          </a:p>
        </p:txBody>
      </p:sp>
      <p:sp>
        <p:nvSpPr>
          <p:cNvPr id="15380" name="Text Box 131"/>
          <p:cNvSpPr txBox="1">
            <a:spLocks noChangeArrowheads="1"/>
          </p:cNvSpPr>
          <p:nvPr/>
        </p:nvSpPr>
        <p:spPr bwMode="auto">
          <a:xfrm>
            <a:off x="7829550" y="13160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CC0000"/>
                </a:solidFill>
              </a:rPr>
              <a:t>32</a:t>
            </a:r>
          </a:p>
        </p:txBody>
      </p:sp>
      <p:sp>
        <p:nvSpPr>
          <p:cNvPr id="15381" name="Text Box 132"/>
          <p:cNvSpPr txBox="1">
            <a:spLocks noChangeArrowheads="1"/>
          </p:cNvSpPr>
          <p:nvPr/>
        </p:nvSpPr>
        <p:spPr bwMode="auto">
          <a:xfrm>
            <a:off x="5678488" y="16637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</a:t>
            </a:r>
          </a:p>
        </p:txBody>
      </p:sp>
      <p:sp>
        <p:nvSpPr>
          <p:cNvPr id="15382" name="Text Box 133"/>
          <p:cNvSpPr txBox="1">
            <a:spLocks noChangeArrowheads="1"/>
          </p:cNvSpPr>
          <p:nvPr/>
        </p:nvSpPr>
        <p:spPr bwMode="auto">
          <a:xfrm>
            <a:off x="6065838" y="17780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</a:t>
            </a:r>
          </a:p>
        </p:txBody>
      </p:sp>
      <p:sp>
        <p:nvSpPr>
          <p:cNvPr id="15383" name="Text Box 134"/>
          <p:cNvSpPr txBox="1">
            <a:spLocks noChangeArrowheads="1"/>
          </p:cNvSpPr>
          <p:nvPr/>
        </p:nvSpPr>
        <p:spPr bwMode="auto">
          <a:xfrm>
            <a:off x="6375400" y="16240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3</a:t>
            </a:r>
          </a:p>
        </p:txBody>
      </p:sp>
      <p:sp>
        <p:nvSpPr>
          <p:cNvPr id="15384" name="Text Box 135"/>
          <p:cNvSpPr txBox="1">
            <a:spLocks noChangeArrowheads="1"/>
          </p:cNvSpPr>
          <p:nvPr/>
        </p:nvSpPr>
        <p:spPr bwMode="auto">
          <a:xfrm>
            <a:off x="3981450" y="1963738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VC number</a:t>
            </a:r>
          </a:p>
        </p:txBody>
      </p:sp>
      <p:sp>
        <p:nvSpPr>
          <p:cNvPr id="15385" name="Line 137"/>
          <p:cNvSpPr>
            <a:spLocks noChangeShapeType="1"/>
          </p:cNvSpPr>
          <p:nvPr/>
        </p:nvSpPr>
        <p:spPr bwMode="auto">
          <a:xfrm flipV="1">
            <a:off x="5268913" y="1522413"/>
            <a:ext cx="366712" cy="6715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6" name="Text Box 138"/>
          <p:cNvSpPr txBox="1">
            <a:spLocks noChangeArrowheads="1"/>
          </p:cNvSpPr>
          <p:nvPr/>
        </p:nvSpPr>
        <p:spPr bwMode="auto">
          <a:xfrm>
            <a:off x="4470400" y="2320925"/>
            <a:ext cx="1060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/>
              <a:t>interface</a:t>
            </a:r>
          </a:p>
          <a:p>
            <a:pPr>
              <a:lnSpc>
                <a:spcPct val="85000"/>
              </a:lnSpc>
            </a:pPr>
            <a:r>
              <a:rPr lang="en-US"/>
              <a:t>number</a:t>
            </a:r>
          </a:p>
        </p:txBody>
      </p:sp>
      <p:sp>
        <p:nvSpPr>
          <p:cNvPr id="15387" name="Line 139"/>
          <p:cNvSpPr>
            <a:spLocks noChangeShapeType="1"/>
          </p:cNvSpPr>
          <p:nvPr/>
        </p:nvSpPr>
        <p:spPr bwMode="auto">
          <a:xfrm flipV="1">
            <a:off x="5480050" y="1873250"/>
            <a:ext cx="325438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8" name="Text Box 143"/>
          <p:cNvSpPr txBox="1">
            <a:spLocks noChangeArrowheads="1"/>
          </p:cNvSpPr>
          <p:nvPr/>
        </p:nvSpPr>
        <p:spPr bwMode="auto">
          <a:xfrm>
            <a:off x="492125" y="3297238"/>
            <a:ext cx="774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Incoming interface    Incoming VC #     Outgoing interface    Outgoing VC #</a:t>
            </a:r>
          </a:p>
        </p:txBody>
      </p:sp>
      <p:sp>
        <p:nvSpPr>
          <p:cNvPr id="15389" name="Line 145"/>
          <p:cNvSpPr>
            <a:spLocks noChangeShapeType="1"/>
          </p:cNvSpPr>
          <p:nvPr/>
        </p:nvSpPr>
        <p:spPr bwMode="auto">
          <a:xfrm>
            <a:off x="2609850" y="3346450"/>
            <a:ext cx="0" cy="2125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0" name="Line 146"/>
          <p:cNvSpPr>
            <a:spLocks noChangeShapeType="1"/>
          </p:cNvSpPr>
          <p:nvPr/>
        </p:nvSpPr>
        <p:spPr bwMode="auto">
          <a:xfrm>
            <a:off x="4414838" y="3384550"/>
            <a:ext cx="0" cy="211296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1" name="Line 147"/>
          <p:cNvSpPr>
            <a:spLocks noChangeShapeType="1"/>
          </p:cNvSpPr>
          <p:nvPr/>
        </p:nvSpPr>
        <p:spPr bwMode="auto">
          <a:xfrm>
            <a:off x="6543675" y="3346450"/>
            <a:ext cx="0" cy="2189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2" name="Text Box 148"/>
          <p:cNvSpPr txBox="1">
            <a:spLocks noChangeArrowheads="1"/>
          </p:cNvSpPr>
          <p:nvPr/>
        </p:nvSpPr>
        <p:spPr bwMode="auto">
          <a:xfrm>
            <a:off x="1312863" y="3825875"/>
            <a:ext cx="6559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1                          12                               3                          22</a:t>
            </a:r>
          </a:p>
          <a:p>
            <a:r>
              <a:rPr lang="en-US"/>
              <a:t>2                          63                               1                          18 </a:t>
            </a:r>
          </a:p>
          <a:p>
            <a:r>
              <a:rPr lang="en-US"/>
              <a:t>3                           7                                2                          17</a:t>
            </a:r>
          </a:p>
          <a:p>
            <a:r>
              <a:rPr lang="en-US"/>
              <a:t>1                          97                               3                           87</a:t>
            </a:r>
          </a:p>
          <a:p>
            <a:r>
              <a:rPr lang="en-US"/>
              <a:t>…                          …                                …                            …</a:t>
            </a:r>
          </a:p>
        </p:txBody>
      </p:sp>
      <p:sp>
        <p:nvSpPr>
          <p:cNvPr id="15393" name="Text Box 149"/>
          <p:cNvSpPr txBox="1">
            <a:spLocks noChangeArrowheads="1"/>
          </p:cNvSpPr>
          <p:nvPr/>
        </p:nvSpPr>
        <p:spPr bwMode="auto">
          <a:xfrm>
            <a:off x="1289050" y="4237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/>
          </a:p>
        </p:txBody>
      </p:sp>
      <p:sp>
        <p:nvSpPr>
          <p:cNvPr id="15394" name="Text Box 151"/>
          <p:cNvSpPr txBox="1">
            <a:spLocks noChangeArrowheads="1"/>
          </p:cNvSpPr>
          <p:nvPr/>
        </p:nvSpPr>
        <p:spPr bwMode="auto">
          <a:xfrm>
            <a:off x="255588" y="2436813"/>
            <a:ext cx="2327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forwarding table in</a:t>
            </a:r>
          </a:p>
          <a:p>
            <a:pPr>
              <a:lnSpc>
                <a:spcPct val="85000"/>
              </a:lnSpc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northwest router:</a:t>
            </a:r>
          </a:p>
        </p:txBody>
      </p:sp>
      <p:sp>
        <p:nvSpPr>
          <p:cNvPr id="15395" name="Text Box 152"/>
          <p:cNvSpPr txBox="1">
            <a:spLocks noChangeArrowheads="1"/>
          </p:cNvSpPr>
          <p:nvPr/>
        </p:nvSpPr>
        <p:spPr bwMode="auto">
          <a:xfrm>
            <a:off x="739775" y="5621338"/>
            <a:ext cx="7003199" cy="52322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VC routers maintain connection </a:t>
            </a:r>
            <a:r>
              <a:rPr lang="en-US" sz="2800" b="1" i="1" dirty="0">
                <a:solidFill>
                  <a:srgbClr val="CC0000"/>
                </a:solidFill>
                <a:latin typeface="Gill Sans MT" pitchFamily="34" charset="0"/>
              </a:rPr>
              <a:t>state</a:t>
            </a:r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 information!</a:t>
            </a:r>
          </a:p>
        </p:txBody>
      </p:sp>
      <p:sp>
        <p:nvSpPr>
          <p:cNvPr id="15396" name="Line 153"/>
          <p:cNvSpPr>
            <a:spLocks noChangeShapeType="1"/>
          </p:cNvSpPr>
          <p:nvPr/>
        </p:nvSpPr>
        <p:spPr bwMode="auto">
          <a:xfrm>
            <a:off x="612775" y="3679825"/>
            <a:ext cx="74945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397" name="Group 154"/>
          <p:cNvGrpSpPr>
            <a:grpSpLocks/>
          </p:cNvGrpSpPr>
          <p:nvPr/>
        </p:nvGrpSpPr>
        <p:grpSpPr bwMode="auto">
          <a:xfrm>
            <a:off x="4826000" y="1403350"/>
            <a:ext cx="542925" cy="538163"/>
            <a:chOff x="-44" y="1473"/>
            <a:chExt cx="981" cy="1105"/>
          </a:xfrm>
        </p:grpSpPr>
        <p:pic>
          <p:nvPicPr>
            <p:cNvPr id="15437" name="Picture 15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38" name="Freeform 1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398" name="Group 157"/>
          <p:cNvGrpSpPr>
            <a:grpSpLocks/>
          </p:cNvGrpSpPr>
          <p:nvPr/>
        </p:nvGrpSpPr>
        <p:grpSpPr bwMode="auto">
          <a:xfrm flipH="1">
            <a:off x="8367713" y="1433513"/>
            <a:ext cx="542925" cy="538162"/>
            <a:chOff x="-44" y="1473"/>
            <a:chExt cx="981" cy="1105"/>
          </a:xfrm>
        </p:grpSpPr>
        <p:pic>
          <p:nvPicPr>
            <p:cNvPr id="15435" name="Picture 15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36" name="Freeform 1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399" name="Group 169"/>
          <p:cNvGrpSpPr>
            <a:grpSpLocks/>
          </p:cNvGrpSpPr>
          <p:nvPr/>
        </p:nvGrpSpPr>
        <p:grpSpPr bwMode="auto">
          <a:xfrm>
            <a:off x="5864225" y="1552575"/>
            <a:ext cx="600075" cy="287338"/>
            <a:chOff x="4396" y="1245"/>
            <a:chExt cx="672" cy="248"/>
          </a:xfrm>
        </p:grpSpPr>
        <p:sp>
          <p:nvSpPr>
            <p:cNvPr id="1542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2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2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5430" name="Group 17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433" name="Freeform 17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17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31" name="Line 176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17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00" name="Group 178"/>
          <p:cNvGrpSpPr>
            <a:grpSpLocks/>
          </p:cNvGrpSpPr>
          <p:nvPr/>
        </p:nvGrpSpPr>
        <p:grpSpPr bwMode="auto">
          <a:xfrm>
            <a:off x="5880100" y="2209800"/>
            <a:ext cx="600075" cy="287338"/>
            <a:chOff x="4396" y="1245"/>
            <a:chExt cx="672" cy="248"/>
          </a:xfrm>
        </p:grpSpPr>
        <p:sp>
          <p:nvSpPr>
            <p:cNvPr id="1541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2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2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5422" name="Group 18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425" name="Freeform 18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18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23" name="Line 185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18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01" name="Group 187"/>
          <p:cNvGrpSpPr>
            <a:grpSpLocks/>
          </p:cNvGrpSpPr>
          <p:nvPr/>
        </p:nvGrpSpPr>
        <p:grpSpPr bwMode="auto">
          <a:xfrm>
            <a:off x="7188200" y="1565275"/>
            <a:ext cx="600075" cy="287338"/>
            <a:chOff x="4396" y="1245"/>
            <a:chExt cx="672" cy="248"/>
          </a:xfrm>
        </p:grpSpPr>
        <p:sp>
          <p:nvSpPr>
            <p:cNvPr id="154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5414" name="Group 19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417" name="Freeform 1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1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15" name="Line 194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19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02" name="Group 196"/>
          <p:cNvGrpSpPr>
            <a:grpSpLocks/>
          </p:cNvGrpSpPr>
          <p:nvPr/>
        </p:nvGrpSpPr>
        <p:grpSpPr bwMode="auto">
          <a:xfrm>
            <a:off x="7188200" y="2178050"/>
            <a:ext cx="600075" cy="287338"/>
            <a:chOff x="4396" y="1245"/>
            <a:chExt cx="672" cy="248"/>
          </a:xfrm>
        </p:grpSpPr>
        <p:sp>
          <p:nvSpPr>
            <p:cNvPr id="154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5406" name="Group 20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409" name="Freeform 2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2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7" name="Line 20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20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14005</TotalTime>
  <Words>5122</Words>
  <Application>Microsoft Office PowerPoint</Application>
  <PresentationFormat>On-screen Show (4:3)</PresentationFormat>
  <Paragraphs>1543</Paragraphs>
  <Slides>77</Slides>
  <Notes>8</Notes>
  <HiddenSlides>14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Default Design</vt:lpstr>
      <vt:lpstr>1_Default Design</vt:lpstr>
      <vt:lpstr>Clip</vt:lpstr>
      <vt:lpstr>Chapter 4: Network Layer Part A</vt:lpstr>
      <vt:lpstr>Network layer</vt:lpstr>
      <vt:lpstr>Roadmap</vt:lpstr>
      <vt:lpstr>PowerPoint Presentation</vt:lpstr>
      <vt:lpstr>Network service model</vt:lpstr>
      <vt:lpstr>Connection, connection-less service</vt:lpstr>
      <vt:lpstr>Virtual circuits: </vt:lpstr>
      <vt:lpstr>VC implementation</vt:lpstr>
      <vt:lpstr>VC forwarding table</vt:lpstr>
      <vt:lpstr>Datagram networks (the Internet model)</vt:lpstr>
      <vt:lpstr>Internet Datagram forwarding  table</vt:lpstr>
      <vt:lpstr>Datagram forwarding  table</vt:lpstr>
      <vt:lpstr>Longest prefix matching</vt:lpstr>
      <vt:lpstr>Datagram or VC network: why?</vt:lpstr>
      <vt:lpstr>Roadmap</vt:lpstr>
      <vt:lpstr>Router architecture overview</vt:lpstr>
      <vt:lpstr>Input port functions</vt:lpstr>
      <vt:lpstr>Switching fabrics</vt:lpstr>
      <vt:lpstr>Switching via memory</vt:lpstr>
      <vt:lpstr>Switching via a bus</vt:lpstr>
      <vt:lpstr>Switching via interconnection network</vt:lpstr>
      <vt:lpstr>Switching Via An Interconnection Network</vt:lpstr>
      <vt:lpstr>Input port queuing</vt:lpstr>
      <vt:lpstr>Output ports</vt:lpstr>
      <vt:lpstr>Output port queueing</vt:lpstr>
      <vt:lpstr>How much buffering?</vt:lpstr>
      <vt:lpstr>Example contemporary routers</vt:lpstr>
      <vt:lpstr>Roadmap</vt:lpstr>
      <vt:lpstr>The Internet network layer</vt:lpstr>
      <vt:lpstr>IPv4 datagram format</vt:lpstr>
      <vt:lpstr>IP addressing: introduction</vt:lpstr>
      <vt:lpstr>Subnets</vt:lpstr>
      <vt:lpstr>Subnets</vt:lpstr>
      <vt:lpstr>Subnets</vt:lpstr>
      <vt:lpstr>IP addressing: CIDR</vt:lpstr>
      <vt:lpstr>Subnets, masks, calculations </vt:lpstr>
      <vt:lpstr>Classless Address: example</vt:lpstr>
      <vt:lpstr>CIDR Address Mask</vt:lpstr>
      <vt:lpstr>IP addresses: how to get one?</vt:lpstr>
      <vt:lpstr>IP addresses: how to get one?</vt:lpstr>
      <vt:lpstr>DHCP: Dynamic Host Configuration Protocol</vt:lpstr>
      <vt:lpstr>DHCP client-server scenario</vt:lpstr>
      <vt:lpstr>DHCP client-server scenario</vt:lpstr>
      <vt:lpstr>DHCP: more than an IP address</vt:lpstr>
      <vt:lpstr>IP addresses: how to get one?</vt:lpstr>
      <vt:lpstr>IP addressing: the last word...</vt:lpstr>
      <vt:lpstr>(Well, it was not really the last word…) NAT: network address translation  </vt:lpstr>
      <vt:lpstr>NAT: network address translation</vt:lpstr>
      <vt:lpstr>NAT: network address translation</vt:lpstr>
      <vt:lpstr>NAT: network address translation</vt:lpstr>
      <vt:lpstr>NAT: network address translation</vt:lpstr>
      <vt:lpstr>NAT traversal problem</vt:lpstr>
      <vt:lpstr>NAT traversal problem</vt:lpstr>
      <vt:lpstr>Getting a datagram from source to dest.</vt:lpstr>
      <vt:lpstr>Getting a datagram from source to dest.</vt:lpstr>
      <vt:lpstr>Getting a datagram from source to dest.</vt:lpstr>
      <vt:lpstr>Getting a datagram from source to dest.</vt:lpstr>
      <vt:lpstr>Getting a datagram from source to dest.</vt:lpstr>
      <vt:lpstr>Roadmap</vt:lpstr>
      <vt:lpstr>ICMP: internet control message protocol</vt:lpstr>
      <vt:lpstr>Traceroute and ICMP</vt:lpstr>
      <vt:lpstr>IPv6: motivation</vt:lpstr>
      <vt:lpstr>IPv6 datagram format</vt:lpstr>
      <vt:lpstr>Other changes from IPv4</vt:lpstr>
      <vt:lpstr>Transition from IPv4 to IPv6</vt:lpstr>
      <vt:lpstr>Tunneling  (6in4 – static tunnel)</vt:lpstr>
      <vt:lpstr>Roadmap</vt:lpstr>
      <vt:lpstr>Reading instructions</vt:lpstr>
      <vt:lpstr>Review questions for this part</vt:lpstr>
      <vt:lpstr>Some complementary material /video-links</vt:lpstr>
      <vt:lpstr>Extra slides</vt:lpstr>
      <vt:lpstr>Network layer service models:</vt:lpstr>
      <vt:lpstr>NAT traversal problem</vt:lpstr>
      <vt:lpstr>NAT traversal problem</vt:lpstr>
      <vt:lpstr>NAT traversal problem</vt:lpstr>
      <vt:lpstr>IP fragmentation, reassembly</vt:lpstr>
      <vt:lpstr>IP fragmentation, reassembly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Marina Papatriantafilou</cp:lastModifiedBy>
  <cp:revision>446</cp:revision>
  <dcterms:created xsi:type="dcterms:W3CDTF">1999-10-08T19:08:27Z</dcterms:created>
  <dcterms:modified xsi:type="dcterms:W3CDTF">2013-11-14T12:07:31Z</dcterms:modified>
</cp:coreProperties>
</file>