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02" r:id="rId2"/>
    <p:sldId id="320" r:id="rId3"/>
    <p:sldId id="321" r:id="rId4"/>
    <p:sldId id="519" r:id="rId5"/>
    <p:sldId id="322" r:id="rId6"/>
    <p:sldId id="485" r:id="rId7"/>
    <p:sldId id="523" r:id="rId8"/>
    <p:sldId id="508" r:id="rId9"/>
    <p:sldId id="509" r:id="rId10"/>
    <p:sldId id="510" r:id="rId11"/>
    <p:sldId id="511" r:id="rId12"/>
    <p:sldId id="512" r:id="rId13"/>
    <p:sldId id="513" r:id="rId14"/>
    <p:sldId id="522" r:id="rId15"/>
    <p:sldId id="517" r:id="rId16"/>
    <p:sldId id="518" r:id="rId17"/>
    <p:sldId id="524" r:id="rId18"/>
    <p:sldId id="378" r:id="rId19"/>
    <p:sldId id="379" r:id="rId20"/>
    <p:sldId id="381" r:id="rId21"/>
    <p:sldId id="326" r:id="rId22"/>
    <p:sldId id="480" r:id="rId23"/>
    <p:sldId id="515" r:id="rId24"/>
    <p:sldId id="503" r:id="rId25"/>
    <p:sldId id="386" r:id="rId26"/>
    <p:sldId id="451" r:id="rId27"/>
    <p:sldId id="525" r:id="rId28"/>
    <p:sldId id="334" r:id="rId29"/>
    <p:sldId id="494" r:id="rId30"/>
    <p:sldId id="495" r:id="rId31"/>
    <p:sldId id="465" r:id="rId32"/>
    <p:sldId id="339" r:id="rId33"/>
    <p:sldId id="340" r:id="rId34"/>
    <p:sldId id="526" r:id="rId35"/>
    <p:sldId id="395" r:id="rId36"/>
    <p:sldId id="394" r:id="rId37"/>
    <p:sldId id="398" r:id="rId38"/>
    <p:sldId id="397" r:id="rId39"/>
    <p:sldId id="399" r:id="rId40"/>
    <p:sldId id="505" r:id="rId41"/>
    <p:sldId id="400" r:id="rId42"/>
    <p:sldId id="354" r:id="rId43"/>
    <p:sldId id="528" r:id="rId44"/>
    <p:sldId id="530" r:id="rId45"/>
    <p:sldId id="506" r:id="rId46"/>
    <p:sldId id="443" r:id="rId47"/>
    <p:sldId id="444" r:id="rId48"/>
    <p:sldId id="347" r:id="rId49"/>
    <p:sldId id="348" r:id="rId50"/>
    <p:sldId id="401" r:id="rId51"/>
    <p:sldId id="531" r:id="rId52"/>
    <p:sldId id="532" r:id="rId53"/>
    <p:sldId id="534" r:id="rId54"/>
    <p:sldId id="535" r:id="rId55"/>
    <p:sldId id="536" r:id="rId56"/>
  </p:sldIdLst>
  <p:sldSz cx="9144000" cy="6858000" type="screen4x3"/>
  <p:notesSz cx="70485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0000"/>
    <a:srgbClr val="FF0000"/>
    <a:srgbClr val="FF66FF"/>
    <a:srgbClr val="FFFF99"/>
    <a:srgbClr val="FF33CC"/>
    <a:srgbClr val="777777"/>
    <a:srgbClr val="FFFF00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6" autoAdjust="0"/>
    <p:restoredTop sz="94660"/>
  </p:normalViewPr>
  <p:slideViewPr>
    <p:cSldViewPr snapToGrid="0">
      <p:cViewPr>
        <p:scale>
          <a:sx n="60" d="100"/>
          <a:sy n="60" d="100"/>
        </p:scale>
        <p:origin x="-510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6.wmf"/><Relationship Id="rId5" Type="http://schemas.openxmlformats.org/officeDocument/2006/relationships/image" Target="../media/image19.e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EB6D23-1809-4684-A979-936951D7D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65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2B75FEC-0522-4E49-9C9B-889704D96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82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baseline="0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46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1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3 - Transport  layer</a:t>
            </a:r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DE157C36-5AFF-4B82-A4F8-37F4DEA6271F}" type="slidenum">
              <a:rPr lang="en-US" sz="1200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476926F9-56FA-4C3A-856E-56D5CB57E2B0}" type="slidenum">
              <a:rPr lang="en-US" sz="1200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Mod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8EE960-47C9-4AC3-A4C7-DE7F90A532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Chapter 3 - Transport  layer</a:t>
            </a:r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TO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 TO</a:t>
            </a:r>
          </a:p>
          <a:p>
            <a:r>
              <a:rPr lang="en-US" dirty="0" smtClean="0"/>
              <a:t>RFC</a:t>
            </a:r>
            <a:r>
              <a:rPr lang="en-US" baseline="0" dirty="0" smtClean="0"/>
              <a:t> 2581 obsolete…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B75FEC-0522-4E49-9C9B-889704D9623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A6DD3D7-494F-475D-9B69-529ACF733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0EF324D1-951A-461E-AE03-3922EB58D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7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C390F29-A711-41E4-98DA-C820E75A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3b-</a:t>
            </a:r>
            <a:fld id="{5989E90D-7A84-4E91-8461-F889BA8209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3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4841B6CC-2380-4967-992E-4FCCAC249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3b-</a:t>
            </a:r>
            <a:fld id="{12FCA8EF-88B6-4E38-9B27-576EE51AD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8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6ABB89AD-D715-4E43-BFF5-B5C92471C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F447E4BD-9E40-4F30-BABB-77B20E3CB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7A0E1D86-E29E-4493-AE47-350283924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0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E57F3508-AEFA-4C94-9F93-B13DA19D7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3-</a:t>
            </a:r>
            <a:fld id="{DDBBE0F8-4EBB-4277-9353-9E2BFF68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362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 smtClean="0"/>
              <a:t>3b-</a:t>
            </a:r>
            <a:fld id="{E7695AE5-FAE6-4C2A-93DA-8CB8EF8E67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8975" indent="-2317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video/default.aspx?id=104005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23568" y="123568"/>
            <a:ext cx="8909223" cy="6598509"/>
          </a:xfrm>
          <a:prstGeom prst="rect">
            <a:avLst/>
          </a:prstGeom>
          <a:ln w="127000"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3b-</a:t>
            </a:r>
            <a:fld id="{54C51D55-1571-4331-BE14-AF0DBCAAD380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smtClean="0"/>
              <a:t>Chapter 3: Transport Layer</a:t>
            </a:r>
            <a:br>
              <a:rPr lang="en-US" sz="3600" smtClean="0"/>
            </a:br>
            <a:r>
              <a:rPr lang="en-US" sz="3600" smtClean="0"/>
              <a:t>Part B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019300"/>
            <a:ext cx="7181850" cy="40005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3200" smtClean="0"/>
              <a:t>Course on Computer Communication and Networks,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sv-SE" sz="3200" smtClean="0"/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sv-SE" sz="2400" smtClean="0"/>
              <a:t>The slides are adaptation of the slides made available by the authors of the course’s main  textbook</a:t>
            </a:r>
            <a:endParaRPr lang="en-US" sz="2400" smtClean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351" y="4122846"/>
            <a:ext cx="20478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sv-SE" sz="2400">
              <a:latin typeface="Times New Roman" pitchFamily="18" charset="0"/>
            </a:endParaRPr>
          </a:p>
        </p:txBody>
      </p:sp>
      <p:sp>
        <p:nvSpPr>
          <p:cNvPr id="8294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294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FAA5387-14A0-4855-A505-5DB5B5006FB7}" type="slidenum">
              <a:rPr lang="en-US" sz="1200" smtClean="0"/>
              <a:pPr>
                <a:defRPr/>
              </a:pPr>
              <a:t>10</a:t>
            </a:fld>
            <a:endParaRPr lang="en-US" sz="1200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7507287" cy="84931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TCP 3-way handshake: FSM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71685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8270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6" name="Group 47"/>
          <p:cNvGrpSpPr>
            <a:grpSpLocks/>
          </p:cNvGrpSpPr>
          <p:nvPr/>
        </p:nvGrpSpPr>
        <p:grpSpPr bwMode="auto">
          <a:xfrm>
            <a:off x="3690938" y="1246188"/>
            <a:ext cx="876300" cy="827087"/>
            <a:chOff x="1778" y="1720"/>
            <a:chExt cx="722" cy="642"/>
          </a:xfrm>
        </p:grpSpPr>
        <p:sp>
          <p:nvSpPr>
            <p:cNvPr id="82988" name="Oval 4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9" name="Oval 4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1" name="Text Box 43"/>
          <p:cNvSpPr txBox="1">
            <a:spLocks noChangeArrowheads="1"/>
          </p:cNvSpPr>
          <p:nvPr/>
        </p:nvSpPr>
        <p:spPr bwMode="auto">
          <a:xfrm>
            <a:off x="3686175" y="1466850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closed</a:t>
            </a:r>
          </a:p>
        </p:txBody>
      </p:sp>
      <p:sp>
        <p:nvSpPr>
          <p:cNvPr id="82952" name="Text Box 46"/>
          <p:cNvSpPr txBox="1">
            <a:spLocks noChangeArrowheads="1"/>
          </p:cNvSpPr>
          <p:nvPr/>
        </p:nvSpPr>
        <p:spPr bwMode="auto">
          <a:xfrm>
            <a:off x="3597275" y="2498725"/>
            <a:ext cx="34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Symbol" charset="0"/>
              </a:rPr>
              <a:t>L</a:t>
            </a:r>
          </a:p>
        </p:txBody>
      </p:sp>
      <p:grpSp>
        <p:nvGrpSpPr>
          <p:cNvPr id="71689" name="Group 48"/>
          <p:cNvGrpSpPr>
            <a:grpSpLocks/>
          </p:cNvGrpSpPr>
          <p:nvPr/>
        </p:nvGrpSpPr>
        <p:grpSpPr bwMode="auto">
          <a:xfrm>
            <a:off x="3652838" y="3175000"/>
            <a:ext cx="876300" cy="827088"/>
            <a:chOff x="1778" y="1720"/>
            <a:chExt cx="722" cy="642"/>
          </a:xfrm>
        </p:grpSpPr>
        <p:sp>
          <p:nvSpPr>
            <p:cNvPr id="82986" name="Oval 49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7" name="Oval 50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4" name="Text Box 51"/>
          <p:cNvSpPr txBox="1">
            <a:spLocks noChangeArrowheads="1"/>
          </p:cNvSpPr>
          <p:nvPr/>
        </p:nvSpPr>
        <p:spPr bwMode="auto">
          <a:xfrm>
            <a:off x="3711575" y="339566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listen</a:t>
            </a:r>
          </a:p>
        </p:txBody>
      </p:sp>
      <p:grpSp>
        <p:nvGrpSpPr>
          <p:cNvPr id="71691" name="Group 52"/>
          <p:cNvGrpSpPr>
            <a:grpSpLocks/>
          </p:cNvGrpSpPr>
          <p:nvPr/>
        </p:nvGrpSpPr>
        <p:grpSpPr bwMode="auto">
          <a:xfrm>
            <a:off x="1643063" y="4227513"/>
            <a:ext cx="876300" cy="827087"/>
            <a:chOff x="1778" y="1720"/>
            <a:chExt cx="722" cy="642"/>
          </a:xfrm>
        </p:grpSpPr>
        <p:sp>
          <p:nvSpPr>
            <p:cNvPr id="82984" name="Oval 53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5" name="Oval 54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6" name="Text Box 55"/>
          <p:cNvSpPr txBox="1">
            <a:spLocks noChangeArrowheads="1"/>
          </p:cNvSpPr>
          <p:nvPr/>
        </p:nvSpPr>
        <p:spPr bwMode="auto">
          <a:xfrm>
            <a:off x="1733550" y="44259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rcvd</a:t>
            </a:r>
          </a:p>
        </p:txBody>
      </p:sp>
      <p:grpSp>
        <p:nvGrpSpPr>
          <p:cNvPr id="71693" name="Group 56"/>
          <p:cNvGrpSpPr>
            <a:grpSpLocks/>
          </p:cNvGrpSpPr>
          <p:nvPr/>
        </p:nvGrpSpPr>
        <p:grpSpPr bwMode="auto">
          <a:xfrm>
            <a:off x="5119688" y="4189413"/>
            <a:ext cx="876300" cy="827087"/>
            <a:chOff x="1778" y="1720"/>
            <a:chExt cx="722" cy="642"/>
          </a:xfrm>
        </p:grpSpPr>
        <p:sp>
          <p:nvSpPr>
            <p:cNvPr id="82982" name="Oval 57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3" name="Oval 58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58" name="Text Box 59"/>
          <p:cNvSpPr txBox="1">
            <a:spLocks noChangeArrowheads="1"/>
          </p:cNvSpPr>
          <p:nvPr/>
        </p:nvSpPr>
        <p:spPr bwMode="auto">
          <a:xfrm>
            <a:off x="5210175" y="4387850"/>
            <a:ext cx="6540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SYN</a:t>
            </a:r>
          </a:p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sent</a:t>
            </a:r>
          </a:p>
        </p:txBody>
      </p:sp>
      <p:grpSp>
        <p:nvGrpSpPr>
          <p:cNvPr id="71695" name="Group 60"/>
          <p:cNvGrpSpPr>
            <a:grpSpLocks/>
          </p:cNvGrpSpPr>
          <p:nvPr/>
        </p:nvGrpSpPr>
        <p:grpSpPr bwMode="auto">
          <a:xfrm>
            <a:off x="3686175" y="5060950"/>
            <a:ext cx="876300" cy="827088"/>
            <a:chOff x="1778" y="1720"/>
            <a:chExt cx="722" cy="642"/>
          </a:xfrm>
        </p:grpSpPr>
        <p:sp>
          <p:nvSpPr>
            <p:cNvPr id="82980" name="Oval 61"/>
            <p:cNvSpPr>
              <a:spLocks noChangeArrowheads="1"/>
            </p:cNvSpPr>
            <p:nvPr/>
          </p:nvSpPr>
          <p:spPr bwMode="auto">
            <a:xfrm>
              <a:off x="1825" y="1720"/>
              <a:ext cx="675" cy="612"/>
            </a:xfrm>
            <a:prstGeom prst="ellipse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81" name="Oval 62"/>
            <p:cNvSpPr>
              <a:spLocks noChangeArrowheads="1"/>
            </p:cNvSpPr>
            <p:nvPr/>
          </p:nvSpPr>
          <p:spPr bwMode="auto">
            <a:xfrm>
              <a:off x="1778" y="1750"/>
              <a:ext cx="675" cy="6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2960" name="Text Box 63"/>
          <p:cNvSpPr txBox="1">
            <a:spLocks noChangeArrowheads="1"/>
          </p:cNvSpPr>
          <p:nvPr/>
        </p:nvSpPr>
        <p:spPr bwMode="auto">
          <a:xfrm>
            <a:off x="3648075" y="5348288"/>
            <a:ext cx="933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1800" smtClean="0">
                <a:latin typeface="Arial" charset="0"/>
              </a:rPr>
              <a:t>ESTAB</a:t>
            </a:r>
          </a:p>
        </p:txBody>
      </p:sp>
      <p:sp>
        <p:nvSpPr>
          <p:cNvPr id="82961" name="Text Box 66"/>
          <p:cNvSpPr txBox="1">
            <a:spLocks noChangeArrowheads="1"/>
          </p:cNvSpPr>
          <p:nvPr/>
        </p:nvSpPr>
        <p:spPr bwMode="auto">
          <a:xfrm>
            <a:off x="5526088" y="2687638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82962" name="Line 67"/>
          <p:cNvSpPr>
            <a:spLocks noChangeShapeType="1"/>
          </p:cNvSpPr>
          <p:nvPr/>
        </p:nvSpPr>
        <p:spPr bwMode="auto">
          <a:xfrm>
            <a:off x="5656263" y="3317875"/>
            <a:ext cx="2528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3" name="Text Box 68"/>
          <p:cNvSpPr txBox="1">
            <a:spLocks noChangeArrowheads="1"/>
          </p:cNvSpPr>
          <p:nvPr/>
        </p:nvSpPr>
        <p:spPr bwMode="auto">
          <a:xfrm>
            <a:off x="5621338" y="3351213"/>
            <a:ext cx="1262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SYN(seq=x)</a:t>
            </a:r>
          </a:p>
        </p:txBody>
      </p:sp>
      <p:sp>
        <p:nvSpPr>
          <p:cNvPr id="71700" name="Freeform 69"/>
          <p:cNvSpPr>
            <a:spLocks/>
          </p:cNvSpPr>
          <p:nvPr/>
        </p:nvSpPr>
        <p:spPr bwMode="auto">
          <a:xfrm>
            <a:off x="4583113" y="1727200"/>
            <a:ext cx="914400" cy="2384425"/>
          </a:xfrm>
          <a:custGeom>
            <a:avLst/>
            <a:gdLst>
              <a:gd name="T0" fmla="*/ 0 w 576"/>
              <a:gd name="T1" fmla="*/ 0 h 1138"/>
              <a:gd name="T2" fmla="*/ 2147483647 w 576"/>
              <a:gd name="T3" fmla="*/ 0 h 1138"/>
              <a:gd name="T4" fmla="*/ 2147483647 w 576"/>
              <a:gd name="T5" fmla="*/ 2147483647 h 11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1138">
                <a:moveTo>
                  <a:pt x="0" y="0"/>
                </a:moveTo>
                <a:lnTo>
                  <a:pt x="576" y="0"/>
                </a:lnTo>
                <a:lnTo>
                  <a:pt x="576" y="113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5" name="Line 70"/>
          <p:cNvSpPr>
            <a:spLocks noChangeShapeType="1"/>
          </p:cNvSpPr>
          <p:nvPr/>
        </p:nvSpPr>
        <p:spPr bwMode="auto">
          <a:xfrm>
            <a:off x="4075113" y="2133600"/>
            <a:ext cx="0" cy="10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66" name="Text Box 71"/>
          <p:cNvSpPr txBox="1">
            <a:spLocks noChangeArrowheads="1"/>
          </p:cNvSpPr>
          <p:nvPr/>
        </p:nvSpPr>
        <p:spPr bwMode="auto">
          <a:xfrm>
            <a:off x="1524000" y="2074863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sp>
        <p:nvSpPr>
          <p:cNvPr id="82967" name="Line 72"/>
          <p:cNvSpPr>
            <a:spLocks noChangeShapeType="1"/>
          </p:cNvSpPr>
          <p:nvPr/>
        </p:nvSpPr>
        <p:spPr bwMode="auto">
          <a:xfrm>
            <a:off x="1882775" y="2522538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1704" name="Freeform 73"/>
          <p:cNvSpPr>
            <a:spLocks/>
          </p:cNvSpPr>
          <p:nvPr/>
        </p:nvSpPr>
        <p:spPr bwMode="auto">
          <a:xfrm>
            <a:off x="2051050" y="3836988"/>
            <a:ext cx="1579563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69" name="Text Box 74"/>
          <p:cNvSpPr txBox="1">
            <a:spLocks noChangeArrowheads="1"/>
          </p:cNvSpPr>
          <p:nvPr/>
        </p:nvSpPr>
        <p:spPr bwMode="auto">
          <a:xfrm>
            <a:off x="1785938" y="2838450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SYN(x)</a:t>
            </a:r>
          </a:p>
        </p:txBody>
      </p:sp>
      <p:sp>
        <p:nvSpPr>
          <p:cNvPr id="82970" name="Line 75"/>
          <p:cNvSpPr>
            <a:spLocks noChangeShapeType="1"/>
          </p:cNvSpPr>
          <p:nvPr/>
        </p:nvSpPr>
        <p:spPr bwMode="auto">
          <a:xfrm>
            <a:off x="1246188" y="313690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1" name="Text Box 76"/>
          <p:cNvSpPr txBox="1">
            <a:spLocks noChangeArrowheads="1"/>
          </p:cNvSpPr>
          <p:nvPr/>
        </p:nvSpPr>
        <p:spPr bwMode="auto">
          <a:xfrm>
            <a:off x="930275" y="2989263"/>
            <a:ext cx="260667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SYNACK(seq=y,ACKnum=x+1)</a:t>
            </a:r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create new socket for </a:t>
            </a:r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communication back to client</a:t>
            </a:r>
          </a:p>
        </p:txBody>
      </p:sp>
      <p:sp>
        <p:nvSpPr>
          <p:cNvPr id="71708" name="Freeform 77"/>
          <p:cNvSpPr>
            <a:spLocks/>
          </p:cNvSpPr>
          <p:nvPr/>
        </p:nvSpPr>
        <p:spPr bwMode="auto">
          <a:xfrm flipV="1">
            <a:off x="2046288" y="5076825"/>
            <a:ext cx="1579562" cy="373063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09" name="Freeform 78"/>
          <p:cNvSpPr>
            <a:spLocks/>
          </p:cNvSpPr>
          <p:nvPr/>
        </p:nvSpPr>
        <p:spPr bwMode="auto">
          <a:xfrm flipH="1" flipV="1">
            <a:off x="4613275" y="5094288"/>
            <a:ext cx="947738" cy="373062"/>
          </a:xfrm>
          <a:custGeom>
            <a:avLst/>
            <a:gdLst>
              <a:gd name="T0" fmla="*/ 2147483647 w 1123"/>
              <a:gd name="T1" fmla="*/ 0 h 235"/>
              <a:gd name="T2" fmla="*/ 0 w 1123"/>
              <a:gd name="T3" fmla="*/ 0 h 235"/>
              <a:gd name="T4" fmla="*/ 0 w 1123"/>
              <a:gd name="T5" fmla="*/ 2147483647 h 2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23" h="235">
                <a:moveTo>
                  <a:pt x="1123" y="0"/>
                </a:moveTo>
                <a:lnTo>
                  <a:pt x="0" y="0"/>
                </a:lnTo>
                <a:lnTo>
                  <a:pt x="0" y="235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974" name="Text Box 79"/>
          <p:cNvSpPr txBox="1">
            <a:spLocks noChangeArrowheads="1"/>
          </p:cNvSpPr>
          <p:nvPr/>
        </p:nvSpPr>
        <p:spPr bwMode="auto">
          <a:xfrm>
            <a:off x="5608638" y="4970463"/>
            <a:ext cx="26066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SYNACK(seq=y,ACKnum=x+1)</a:t>
            </a:r>
          </a:p>
          <a:p>
            <a:pPr>
              <a:lnSpc>
                <a:spcPct val="90000"/>
              </a:lnSpc>
              <a:defRPr/>
            </a:pPr>
            <a:endParaRPr lang="en-US" sz="1400" smtClean="0"/>
          </a:p>
        </p:txBody>
      </p:sp>
      <p:sp>
        <p:nvSpPr>
          <p:cNvPr id="82975" name="Line 80"/>
          <p:cNvSpPr>
            <a:spLocks noChangeShapeType="1"/>
          </p:cNvSpPr>
          <p:nvPr/>
        </p:nvSpPr>
        <p:spPr bwMode="auto">
          <a:xfrm>
            <a:off x="5718175" y="5435600"/>
            <a:ext cx="252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6" name="Text Box 81"/>
          <p:cNvSpPr txBox="1">
            <a:spLocks noChangeArrowheads="1"/>
          </p:cNvSpPr>
          <p:nvPr/>
        </p:nvSpPr>
        <p:spPr bwMode="auto">
          <a:xfrm>
            <a:off x="6018213" y="524827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 smtClean="0"/>
          </a:p>
        </p:txBody>
      </p:sp>
      <p:sp>
        <p:nvSpPr>
          <p:cNvPr id="82977" name="Line 82"/>
          <p:cNvSpPr>
            <a:spLocks noChangeShapeType="1"/>
          </p:cNvSpPr>
          <p:nvPr/>
        </p:nvSpPr>
        <p:spPr bwMode="auto">
          <a:xfrm>
            <a:off x="849313" y="5822950"/>
            <a:ext cx="1965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2978" name="Text Box 83"/>
          <p:cNvSpPr txBox="1">
            <a:spLocks noChangeArrowheads="1"/>
          </p:cNvSpPr>
          <p:nvPr/>
        </p:nvSpPr>
        <p:spPr bwMode="auto">
          <a:xfrm>
            <a:off x="909638" y="5356225"/>
            <a:ext cx="17446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US" sz="1400" smtClean="0"/>
          </a:p>
          <a:p>
            <a:pPr>
              <a:lnSpc>
                <a:spcPct val="90000"/>
              </a:lnSpc>
              <a:defRPr/>
            </a:pPr>
            <a:r>
              <a:rPr lang="en-US" sz="1400" smtClean="0"/>
              <a:t>ACK(ACKnum=y+1)</a:t>
            </a:r>
          </a:p>
          <a:p>
            <a:pPr>
              <a:lnSpc>
                <a:spcPct val="90000"/>
              </a:lnSpc>
              <a:defRPr/>
            </a:pPr>
            <a:endParaRPr lang="en-US" sz="1400" smtClean="0"/>
          </a:p>
        </p:txBody>
      </p:sp>
      <p:sp>
        <p:nvSpPr>
          <p:cNvPr id="82979" name="Text Box 84"/>
          <p:cNvSpPr txBox="1">
            <a:spLocks noChangeArrowheads="1"/>
          </p:cNvSpPr>
          <p:nvPr/>
        </p:nvSpPr>
        <p:spPr bwMode="auto">
          <a:xfrm>
            <a:off x="1560513" y="5788025"/>
            <a:ext cx="34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Symbol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5112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39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0AD8813-BCF2-4AB6-9038-85AF49E0F9E1}" type="slidenum">
              <a:rPr lang="en-US" sz="1200" smtClean="0"/>
              <a:pPr>
                <a:defRPr/>
              </a:pPr>
              <a:t>11</a:t>
            </a:fld>
            <a:endParaRPr lang="en-US" sz="1200" smtClean="0"/>
          </a:p>
        </p:txBody>
      </p:sp>
      <p:pic>
        <p:nvPicPr>
          <p:cNvPr id="72708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closing a connection</a:t>
            </a:r>
          </a:p>
        </p:txBody>
      </p:sp>
      <p:sp>
        <p:nvSpPr>
          <p:cNvPr id="83974" name="Rectangle 47"/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client, server </a:t>
            </a:r>
            <a:r>
              <a:rPr lang="en-US" dirty="0" smtClean="0">
                <a:ea typeface="ＭＳ Ｐゴシック" charset="0"/>
                <a:cs typeface="+mn-cs"/>
              </a:rPr>
              <a:t>both close </a:t>
            </a:r>
            <a:r>
              <a:rPr lang="en-US" dirty="0">
                <a:ea typeface="ＭＳ Ｐゴシック" charset="0"/>
                <a:cs typeface="+mn-cs"/>
              </a:rPr>
              <a:t>their side of </a:t>
            </a:r>
            <a:r>
              <a:rPr lang="en-US" dirty="0" smtClean="0">
                <a:ea typeface="ＭＳ Ｐゴシック" charset="0"/>
                <a:cs typeface="+mn-cs"/>
              </a:rPr>
              <a:t>the connection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 TCP segment with FIN bit = </a:t>
            </a:r>
            <a:r>
              <a:rPr lang="en-US" dirty="0" smtClean="0">
                <a:ea typeface="ＭＳ Ｐゴシック" charset="0"/>
              </a:rPr>
              <a:t>1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respond to received FIN with ACK</a:t>
            </a:r>
          </a:p>
          <a:p>
            <a:pPr lvl="2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on receiving FIN, ACK can be combined with own </a:t>
            </a:r>
            <a:r>
              <a:rPr lang="en-US" dirty="0" smtClean="0">
                <a:ea typeface="ＭＳ Ｐゴシック" charset="0"/>
              </a:rPr>
              <a:t>FIN</a:t>
            </a:r>
            <a:br>
              <a:rPr lang="en-US" dirty="0" smtClean="0">
                <a:ea typeface="ＭＳ Ｐゴシック" charset="0"/>
              </a:rPr>
            </a:b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simultaneous FIN exchanges can be </a:t>
            </a:r>
            <a:r>
              <a:rPr lang="en-US" dirty="0" smtClean="0">
                <a:ea typeface="ＭＳ Ｐゴシック" charset="0"/>
                <a:cs typeface="+mn-cs"/>
              </a:rPr>
              <a:t>handled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RST: alternative way to close connection immediately, when error occurs</a:t>
            </a:r>
          </a:p>
          <a:p>
            <a:pPr lvl="1"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15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06DD840-AA9F-4DA6-8219-F80E60EE20DC}" type="slidenum">
              <a:rPr lang="en-US" sz="1200" smtClean="0"/>
              <a:pPr>
                <a:defRPr/>
              </a:pPr>
              <a:t>12</a:t>
            </a:fld>
            <a:endParaRPr lang="en-US" sz="1200" smtClean="0"/>
          </a:p>
        </p:txBody>
      </p:sp>
      <p:pic>
        <p:nvPicPr>
          <p:cNvPr id="74756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Line 4"/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4998" name="Line 10"/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6362" name="Group 74"/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85085" name="Text Box 34"/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FIN_WAIT_2</a:t>
              </a:r>
            </a:p>
          </p:txBody>
        </p:sp>
        <p:sp>
          <p:nvSpPr>
            <p:cNvPr id="85086" name="Line 35"/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1" name="Group 73"/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85083" name="Text Box 37"/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CLOSE_WAIT</a:t>
              </a:r>
            </a:p>
          </p:txBody>
        </p:sp>
        <p:sp>
          <p:nvSpPr>
            <p:cNvPr id="85084" name="Line 38"/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3" name="Group 75"/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85080" name="Line 41"/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1" name="Rectangle 42"/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82" name="Text Box 43"/>
            <p:cNvSpPr txBox="1">
              <a:spLocks noChangeArrowheads="1"/>
            </p:cNvSpPr>
            <p:nvPr/>
          </p:nvSpPr>
          <p:spPr bwMode="auto">
            <a:xfrm>
              <a:off x="2521" y="2562"/>
              <a:ext cx="91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FIN=1, </a:t>
              </a:r>
              <a:r>
                <a:rPr lang="en-US" dirty="0" err="1" smtClean="0"/>
                <a:t>seq</a:t>
              </a:r>
              <a:r>
                <a:rPr lang="en-US" dirty="0" smtClean="0"/>
                <a:t>=y</a:t>
              </a:r>
            </a:p>
          </p:txBody>
        </p:sp>
      </p:grpSp>
      <p:grpSp>
        <p:nvGrpSpPr>
          <p:cNvPr id="396368" name="Group 80"/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85077" name="Line 44"/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8" name="Rectangle 46"/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9" name="Text Box 47"/>
            <p:cNvSpPr txBox="1">
              <a:spLocks noChangeArrowheads="1"/>
            </p:cNvSpPr>
            <p:nvPr/>
          </p:nvSpPr>
          <p:spPr bwMode="auto">
            <a:xfrm>
              <a:off x="2289" y="2958"/>
              <a:ext cx="14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ACK=1; </a:t>
              </a:r>
              <a:r>
                <a:rPr lang="en-US" dirty="0" err="1" smtClean="0"/>
                <a:t>ACKnum</a:t>
              </a:r>
              <a:r>
                <a:rPr lang="en-US" dirty="0" smtClean="0"/>
                <a:t>=y+1</a:t>
              </a:r>
            </a:p>
          </p:txBody>
        </p:sp>
      </p:grpSp>
      <p:grpSp>
        <p:nvGrpSpPr>
          <p:cNvPr id="396360" name="Group 72"/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85072" name="Line 13"/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3" name="Rectangle 14"/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74" name="Text Box 15"/>
            <p:cNvSpPr txBox="1">
              <a:spLocks noChangeArrowheads="1"/>
            </p:cNvSpPr>
            <p:nvPr/>
          </p:nvSpPr>
          <p:spPr bwMode="auto">
            <a:xfrm>
              <a:off x="2243" y="1875"/>
              <a:ext cx="144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ACK=1; </a:t>
              </a:r>
              <a:r>
                <a:rPr lang="en-US" dirty="0" err="1" smtClean="0"/>
                <a:t>ACKnum</a:t>
              </a:r>
              <a:r>
                <a:rPr lang="en-US" dirty="0" smtClean="0"/>
                <a:t>=x+1</a:t>
              </a:r>
            </a:p>
          </p:txBody>
        </p:sp>
        <p:sp>
          <p:nvSpPr>
            <p:cNvPr id="85075" name="Text Box 21"/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wait for server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close</a:t>
              </a:r>
            </a:p>
          </p:txBody>
        </p:sp>
        <p:sp>
          <p:nvSpPr>
            <p:cNvPr id="85076" name="Text Box 49"/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still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</p:grpSp>
      <p:grpSp>
        <p:nvGrpSpPr>
          <p:cNvPr id="396366" name="Group 78"/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85068" name="Text Box 50"/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send data</a:t>
              </a:r>
            </a:p>
          </p:txBody>
        </p:sp>
        <p:grpSp>
          <p:nvGrpSpPr>
            <p:cNvPr id="74829" name="Group 76"/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85070" name="Line 39"/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71" name="Text Box 55"/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LAST_ACK</a:t>
                </a:r>
              </a:p>
            </p:txBody>
          </p:sp>
        </p:grpSp>
      </p:grpSp>
      <p:grpSp>
        <p:nvGrpSpPr>
          <p:cNvPr id="396370" name="Group 82"/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85066" name="Text Box 11"/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7" name="Line 57"/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5" name="Group 77"/>
          <p:cNvGrpSpPr>
            <a:grpSpLocks/>
          </p:cNvGrpSpPr>
          <p:nvPr/>
        </p:nvGrpSpPr>
        <p:grpSpPr bwMode="auto">
          <a:xfrm>
            <a:off x="650876" y="3605215"/>
            <a:ext cx="1268413" cy="1046163"/>
            <a:chOff x="410" y="2271"/>
            <a:chExt cx="799" cy="659"/>
          </a:xfrm>
        </p:grpSpPr>
        <p:sp>
          <p:nvSpPr>
            <p:cNvPr id="85064" name="Text Box 58"/>
            <p:cNvSpPr txBox="1">
              <a:spLocks noChangeArrowheads="1"/>
            </p:cNvSpPr>
            <p:nvPr/>
          </p:nvSpPr>
          <p:spPr bwMode="auto">
            <a:xfrm>
              <a:off x="410" y="2717"/>
              <a:ext cx="7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TIME_WAIT</a:t>
              </a:r>
            </a:p>
          </p:txBody>
        </p:sp>
        <p:sp>
          <p:nvSpPr>
            <p:cNvPr id="85065" name="Line 60"/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69" name="Group 81"/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85058" name="Line 52"/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9" name="Text Box 51"/>
            <p:cNvSpPr txBox="1">
              <a:spLocks noChangeArrowheads="1"/>
            </p:cNvSpPr>
            <p:nvPr/>
          </p:nvSpPr>
          <p:spPr bwMode="auto">
            <a:xfrm>
              <a:off x="1338" y="3093"/>
              <a:ext cx="815" cy="3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 timed wait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(</a:t>
              </a:r>
              <a:r>
                <a:rPr lang="en-US" sz="1400" dirty="0" smtClean="0"/>
                <a:t>typically 30s)</a:t>
              </a:r>
            </a:p>
          </p:txBody>
        </p:sp>
        <p:sp>
          <p:nvSpPr>
            <p:cNvPr id="85060" name="Line 53"/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1" name="Line 54"/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62" name="Text Box 59"/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CLOSED</a:t>
              </a:r>
            </a:p>
          </p:txBody>
        </p:sp>
        <p:sp>
          <p:nvSpPr>
            <p:cNvPr id="85063" name="Line 61"/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08" name="Rectangle 62"/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TCP: </a:t>
            </a:r>
            <a:r>
              <a:rPr lang="en-US" sz="4000" dirty="0" smtClean="0">
                <a:ea typeface="ＭＳ Ｐゴシック" charset="0"/>
                <a:cs typeface="+mj-cs"/>
              </a:rPr>
              <a:t>client closing </a:t>
            </a:r>
            <a:r>
              <a:rPr lang="en-US" sz="4000" dirty="0">
                <a:ea typeface="ＭＳ Ｐゴシック" charset="0"/>
                <a:cs typeface="+mj-cs"/>
              </a:rPr>
              <a:t>a connection</a:t>
            </a:r>
          </a:p>
        </p:txBody>
      </p:sp>
      <p:grpSp>
        <p:nvGrpSpPr>
          <p:cNvPr id="396359" name="Group 71"/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85056" name="Text Box 31"/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FIN_WAIT_1</a:t>
              </a:r>
            </a:p>
          </p:txBody>
        </p:sp>
        <p:sp>
          <p:nvSpPr>
            <p:cNvPr id="85057" name="Line 32"/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6358" name="Group 70"/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85051" name="Line 6"/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2" name="Rectangle 7"/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53" name="Text Box 8"/>
            <p:cNvSpPr txBox="1">
              <a:spLocks noChangeArrowheads="1"/>
            </p:cNvSpPr>
            <p:nvPr/>
          </p:nvSpPr>
          <p:spPr bwMode="auto">
            <a:xfrm>
              <a:off x="2497" y="1493"/>
              <a:ext cx="91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/>
                <a:t>FIN=1, </a:t>
              </a:r>
              <a:r>
                <a:rPr lang="en-US" dirty="0" err="1" smtClean="0"/>
                <a:t>seq</a:t>
              </a:r>
              <a:r>
                <a:rPr lang="en-US" dirty="0" smtClean="0"/>
                <a:t>=x</a:t>
              </a:r>
            </a:p>
          </p:txBody>
        </p:sp>
        <p:sp>
          <p:nvSpPr>
            <p:cNvPr id="85054" name="Text Box 9"/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can no longer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but can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 receive data</a:t>
              </a:r>
            </a:p>
          </p:txBody>
        </p:sp>
        <p:sp>
          <p:nvSpPr>
            <p:cNvPr id="85055" name="Text Box 67"/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Courier New" charset="0"/>
                </a:rPr>
                <a:t>clientSocket.close()</a:t>
              </a:r>
            </a:p>
          </p:txBody>
        </p:sp>
      </p:grpSp>
      <p:sp>
        <p:nvSpPr>
          <p:cNvPr id="85011" name="Text Box 84"/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client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2" name="Text Box 85"/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i="1" smtClean="0">
                <a:solidFill>
                  <a:srgbClr val="000099"/>
                </a:solidFill>
              </a:rPr>
              <a:t>server state</a:t>
            </a:r>
          </a:p>
          <a:p>
            <a:pPr algn="r">
              <a:defRPr/>
            </a:pPr>
            <a:endParaRPr lang="en-US" i="1" smtClean="0">
              <a:solidFill>
                <a:srgbClr val="000099"/>
              </a:solidFill>
            </a:endParaRPr>
          </a:p>
        </p:txBody>
      </p:sp>
      <p:sp>
        <p:nvSpPr>
          <p:cNvPr id="85013" name="Text Box 86"/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sp>
        <p:nvSpPr>
          <p:cNvPr id="85014" name="Text Box 87"/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ESTAB</a:t>
            </a:r>
          </a:p>
        </p:txBody>
      </p:sp>
      <p:grpSp>
        <p:nvGrpSpPr>
          <p:cNvPr id="74775" name="Group 88"/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74809" name="Picture 8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810" name="Freeform 9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4776" name="Group 91"/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74777" name="Freeform 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18" name="Rectangle 93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79" name="Freeform 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0" name="Freeform 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21" name="Rectangle 96"/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2" name="Group 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5047" name="AutoShape 9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8" name="AutoShape 99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3" name="Rectangle 100"/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4" name="Group 1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045" name="AutoShape 102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6" name="AutoShape 103"/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25" name="Rectangle 104"/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26" name="Rectangle 105"/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4787" name="Group 1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5043" name="AutoShape 107"/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4" name="AutoShape 108"/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4788" name="Freeform 1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789" name="Group 1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5041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5042" name="AutoShape 112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5030" name="Rectangle 113"/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1" name="Freeform 1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2" name="Freeform 1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3" name="Oval 116"/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4794" name="Freeform 1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35" name="AutoShape 118"/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6" name="AutoShape 119"/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7" name="Oval 120"/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38" name="Oval 121"/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039" name="Oval 122"/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5040" name="Rectangle 123"/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63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3-</a:t>
            </a:r>
            <a:fld id="{9068DEB1-ED96-4EC1-AF24-137033F4D411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445446" name="Rectangle 6"/>
          <p:cNvSpPr>
            <a:spLocks noGrp="1" noChangeArrowheads="1"/>
          </p:cNvSpPr>
          <p:nvPr>
            <p:ph type="title"/>
          </p:nvPr>
        </p:nvSpPr>
        <p:spPr>
          <a:xfrm>
            <a:off x="409903" y="220362"/>
            <a:ext cx="8565931" cy="78263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TCP – Closing a connection: </a:t>
            </a:r>
            <a:r>
              <a:rPr lang="en-US" sz="3600" dirty="0" smtClean="0"/>
              <a:t>Reset</a:t>
            </a:r>
            <a:endParaRPr lang="en-US" sz="3600" dirty="0"/>
          </a:p>
        </p:txBody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2527300"/>
            <a:ext cx="7772400" cy="4038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/>
              <a:t>RST is used to signal an error condition and causes an immediate close of the connection on both sides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GB" sz="2000" dirty="0"/>
              <a:t>RST packets are not supposed to carry data payload, except for an optional human-readable description of what was the reason for dropping this connection. </a:t>
            </a:r>
          </a:p>
          <a:p>
            <a:pPr>
              <a:lnSpc>
                <a:spcPct val="90000"/>
              </a:lnSpc>
              <a:defRPr/>
            </a:pPr>
            <a:endParaRPr lang="en-US" sz="2000" dirty="0"/>
          </a:p>
          <a:p>
            <a:pPr>
              <a:lnSpc>
                <a:spcPct val="90000"/>
              </a:lnSpc>
              <a:defRPr/>
            </a:pPr>
            <a:r>
              <a:rPr lang="en-US" sz="2000" dirty="0"/>
              <a:t>Examples: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 TCP data segment when no session exists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Arrival of a segment with incorrect sequence number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Connection attempt to non-existing port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dirty="0"/>
              <a:t>Etc.</a:t>
            </a:r>
          </a:p>
        </p:txBody>
      </p:sp>
      <p:sp>
        <p:nvSpPr>
          <p:cNvPr id="73733" name="Line 4"/>
          <p:cNvSpPr>
            <a:spLocks noChangeShapeType="1"/>
          </p:cNvSpPr>
          <p:nvPr/>
        </p:nvSpPr>
        <p:spPr bwMode="auto">
          <a:xfrm>
            <a:off x="1995488" y="2095500"/>
            <a:ext cx="4056062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3409950" y="1771650"/>
            <a:ext cx="542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400" b="1">
                <a:latin typeface="Arial" charset="0"/>
                <a:cs typeface="Arial" charset="0"/>
              </a:rPr>
              <a:t>RST</a:t>
            </a:r>
          </a:p>
        </p:txBody>
      </p:sp>
      <p:pic>
        <p:nvPicPr>
          <p:cNvPr id="7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291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  <a:endParaRPr lang="en-US" sz="2400" dirty="0" smtClean="0"/>
          </a:p>
          <a:p>
            <a:pPr lvl="2"/>
            <a:r>
              <a:rPr lang="en-US" sz="2400" dirty="0" smtClean="0"/>
              <a:t>+ </a:t>
            </a:r>
            <a:r>
              <a:rPr lang="en-US" sz="2400" dirty="0" smtClean="0"/>
              <a:t>ti</a:t>
            </a:r>
            <a:r>
              <a:rPr lang="en-US" sz="2400" dirty="0" smtClean="0"/>
              <a:t>meout</a:t>
            </a:r>
            <a:r>
              <a:rPr lang="en-US" sz="2400" dirty="0" smtClean="0"/>
              <a:t>: how to estimate?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/>
              <a:t>TCP </a:t>
            </a:r>
            <a:r>
              <a:rPr lang="en-US" sz="2400" dirty="0" smtClean="0"/>
              <a:t>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025703" y="4060558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6C79F0A-1863-4A9E-BCCE-8674BA967042}" type="slidenum">
              <a:rPr lang="en-US" sz="1200" smtClean="0"/>
              <a:pPr>
                <a:defRPr/>
              </a:pPr>
              <a:t>15</a:t>
            </a:fld>
            <a:endParaRPr lang="en-US" sz="1200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75781" name="Rectangle 72"/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6566" name="Freeform 32"/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3" name="Rectangle 40"/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84" name="Oval 31"/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application</a:t>
            </a:r>
          </a:p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process</a:t>
            </a:r>
          </a:p>
        </p:txBody>
      </p:sp>
      <p:grpSp>
        <p:nvGrpSpPr>
          <p:cNvPr id="66569" name="Group 47"/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75832" name="Rectangle 44"/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3" name="Text Box 46"/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TCP socket</a:t>
              </a:r>
            </a:p>
            <a:p>
              <a:pPr>
                <a:defRPr/>
              </a:pPr>
              <a:r>
                <a:rPr lang="en-US" smtClean="0"/>
                <a:t>receiver buffers</a:t>
              </a:r>
            </a:p>
          </p:txBody>
        </p:sp>
      </p:grpSp>
      <p:sp>
        <p:nvSpPr>
          <p:cNvPr id="75786" name="Oval 48"/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7" name="Text Box 64"/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TCP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88" name="Oval 65"/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789" name="Text Box 66"/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IP</a:t>
            </a:r>
          </a:p>
          <a:p>
            <a:pPr algn="l">
              <a:defRPr/>
            </a:pPr>
            <a:r>
              <a:rPr lang="en-US" sz="1400" smtClean="0"/>
              <a:t>code</a:t>
            </a:r>
          </a:p>
        </p:txBody>
      </p:sp>
      <p:sp>
        <p:nvSpPr>
          <p:cNvPr id="75791" name="Line 68"/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2" name="Line 69"/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77" name="Group 56"/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75828" name="Rectangle 16"/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9" name="Rectangle 17"/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0" name="Rectangle 18"/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31" name="Rectangle 19"/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6578" name="Freeform 63"/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7 w 412"/>
              <a:gd name="T1" fmla="*/ 2147483647 h 2005"/>
              <a:gd name="T2" fmla="*/ 2147483647 w 412"/>
              <a:gd name="T3" fmla="*/ 0 h 2005"/>
              <a:gd name="T4" fmla="*/ 2147483647 w 412"/>
              <a:gd name="T5" fmla="*/ 2147483647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6579" name="Group 77"/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75825" name="Rectangle 74"/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6" name="Line 75"/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27" name="Line 76"/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796" name="Rectangle 80"/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7" name="Rectangle 86"/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8" name="Rectangle 91"/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799" name="Rectangle 92"/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6584" name="Group 99"/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75822" name="Text Box 95"/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application</a:t>
              </a:r>
            </a:p>
          </p:txBody>
        </p:sp>
        <p:sp>
          <p:nvSpPr>
            <p:cNvPr id="75823" name="Text Box 96"/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OS</a:t>
              </a:r>
            </a:p>
          </p:txBody>
        </p:sp>
        <p:sp>
          <p:nvSpPr>
            <p:cNvPr id="75824" name="Line 98"/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1" name="Text Box 103"/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receiver protocol stack</a:t>
            </a:r>
          </a:p>
        </p:txBody>
      </p:sp>
      <p:sp>
        <p:nvSpPr>
          <p:cNvPr id="75802" name="Text Box 104"/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 smtClean="0"/>
              <a:t>application</a:t>
            </a:r>
          </a:p>
          <a:p>
            <a:pPr algn="r">
              <a:defRPr/>
            </a:pPr>
            <a:r>
              <a:rPr lang="en-US" dirty="0"/>
              <a:t>m</a:t>
            </a:r>
            <a:r>
              <a:rPr lang="en-US" dirty="0" smtClean="0"/>
              <a:t>ight remove </a:t>
            </a:r>
            <a:r>
              <a:rPr lang="en-US" dirty="0" smtClean="0"/>
              <a:t>data from </a:t>
            </a:r>
          </a:p>
          <a:p>
            <a:pPr algn="r">
              <a:defRPr/>
            </a:pPr>
            <a:r>
              <a:rPr lang="en-US" dirty="0" smtClean="0"/>
              <a:t>TCP socket buffers …. </a:t>
            </a:r>
          </a:p>
        </p:txBody>
      </p:sp>
      <p:sp>
        <p:nvSpPr>
          <p:cNvPr id="75803" name="Line 105"/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4" name="Text Box 106"/>
          <p:cNvSpPr txBox="1">
            <a:spLocks noChangeArrowheads="1"/>
          </p:cNvSpPr>
          <p:nvPr/>
        </p:nvSpPr>
        <p:spPr bwMode="auto">
          <a:xfrm>
            <a:off x="3098800" y="2525713"/>
            <a:ext cx="20812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r>
              <a:rPr lang="en-US" dirty="0" smtClean="0"/>
              <a:t>… slower than TCP </a:t>
            </a:r>
          </a:p>
          <a:p>
            <a:pPr algn="r">
              <a:defRPr/>
            </a:pPr>
            <a:r>
              <a:rPr lang="en-US" dirty="0" smtClean="0"/>
              <a:t>is delivering</a:t>
            </a:r>
          </a:p>
          <a:p>
            <a:pPr algn="r">
              <a:defRPr/>
            </a:pPr>
            <a:r>
              <a:rPr lang="en-US" dirty="0" smtClean="0"/>
              <a:t>(i.e. slower than sender is sending)</a:t>
            </a:r>
          </a:p>
        </p:txBody>
      </p:sp>
      <p:sp>
        <p:nvSpPr>
          <p:cNvPr id="75805" name="Line 108"/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6" name="Line 115"/>
          <p:cNvSpPr>
            <a:spLocks noChangeShapeType="1"/>
          </p:cNvSpPr>
          <p:nvPr/>
        </p:nvSpPr>
        <p:spPr bwMode="auto">
          <a:xfrm>
            <a:off x="6383338" y="5189538"/>
            <a:ext cx="0" cy="34925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5807" name="Text Box 116"/>
          <p:cNvSpPr txBox="1">
            <a:spLocks noChangeArrowheads="1"/>
          </p:cNvSpPr>
          <p:nvPr/>
        </p:nvSpPr>
        <p:spPr bwMode="auto">
          <a:xfrm>
            <a:off x="5291138" y="5249863"/>
            <a:ext cx="1133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from sender</a:t>
            </a:r>
          </a:p>
        </p:txBody>
      </p:sp>
      <p:grpSp>
        <p:nvGrpSpPr>
          <p:cNvPr id="384123" name="Group 123"/>
          <p:cNvGrpSpPr>
            <a:grpSpLocks/>
          </p:cNvGrpSpPr>
          <p:nvPr/>
        </p:nvGrpSpPr>
        <p:grpSpPr bwMode="auto">
          <a:xfrm>
            <a:off x="363538" y="4194175"/>
            <a:ext cx="5395912" cy="1755775"/>
            <a:chOff x="221" y="2091"/>
            <a:chExt cx="3399" cy="1106"/>
          </a:xfrm>
        </p:grpSpPr>
        <p:sp>
          <p:nvSpPr>
            <p:cNvPr id="75815" name="Line 82"/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6" name="Rectangle 110"/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5817" name="Text Box 111"/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defRPr/>
              </a:pPr>
              <a:r>
                <a:rPr lang="en-US" sz="2000" smtClean="0">
                  <a:latin typeface="Gill Sans MT" pitchFamily="34" charset="0"/>
                </a:rPr>
                <a:t>receiver controls sender, so sender won</a:t>
              </a:r>
              <a:r>
                <a:rPr lang="ja-JP" altLang="en-US" sz="2000" smtClean="0">
                  <a:latin typeface="Gill Sans MT" pitchFamily="34" charset="0"/>
                </a:rPr>
                <a:t>’</a:t>
              </a:r>
              <a:r>
                <a:rPr lang="en-US" altLang="ja-JP" sz="2000" smtClean="0">
                  <a:latin typeface="Gill Sans MT" pitchFamily="34" charset="0"/>
                </a:rPr>
                <a:t>t overflow receiver</a:t>
              </a:r>
              <a:r>
                <a:rPr lang="ja-JP" altLang="en-US" sz="2000" smtClean="0">
                  <a:latin typeface="Gill Sans MT" pitchFamily="34" charset="0"/>
                </a:rPr>
                <a:t>’</a:t>
              </a:r>
              <a:r>
                <a:rPr lang="en-US" altLang="ja-JP" sz="2000" smtClean="0">
                  <a:latin typeface="Gill Sans MT" pitchFamily="34" charset="0"/>
                </a:rPr>
                <a:t>s buffer by transmitting too much, too fast</a:t>
              </a:r>
              <a:endParaRPr lang="en-US" sz="1000" smtClean="0">
                <a:latin typeface="Gill Sans MT" pitchFamily="34" charset="0"/>
              </a:endParaRPr>
            </a:p>
          </p:txBody>
        </p:sp>
        <p:grpSp>
          <p:nvGrpSpPr>
            <p:cNvPr id="66601" name="Group 112"/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75820" name="Rectangle 113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5821" name="Text Box 114"/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800" i="1" smtClean="0">
                    <a:solidFill>
                      <a:srgbClr val="CC0000"/>
                    </a:solidFill>
                    <a:latin typeface="Gill Sans MT" charset="0"/>
                  </a:rPr>
                  <a:t>flow control</a:t>
                </a:r>
              </a:p>
            </p:txBody>
          </p:sp>
        </p:grpSp>
        <p:sp>
          <p:nvSpPr>
            <p:cNvPr id="75819" name="Line 117"/>
            <p:cNvSpPr>
              <a:spLocks noChangeShapeType="1"/>
            </p:cNvSpPr>
            <p:nvPr/>
          </p:nvSpPr>
          <p:spPr bwMode="auto">
            <a:xfrm>
              <a:off x="3445" y="2578"/>
              <a:ext cx="0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5809" name="Line 118"/>
          <p:cNvSpPr>
            <a:spLocks noChangeShapeType="1"/>
          </p:cNvSpPr>
          <p:nvPr/>
        </p:nvSpPr>
        <p:spPr bwMode="auto">
          <a:xfrm>
            <a:off x="7847013" y="4767263"/>
            <a:ext cx="0" cy="4635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pic>
        <p:nvPicPr>
          <p:cNvPr id="66594" name="Picture 1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95" name="Group 124"/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66596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97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" name="Straight Arrow Connector 2"/>
          <p:cNvCxnSpPr/>
          <p:nvPr/>
        </p:nvCxnSpPr>
        <p:spPr bwMode="auto">
          <a:xfrm flipV="1">
            <a:off x="6383338" y="2771776"/>
            <a:ext cx="1" cy="228441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663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68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F74CF3E-9C08-46E2-89CB-2E3FB7059055}" type="slidenum">
              <a:rPr lang="en-US" sz="1200" smtClean="0"/>
              <a:pPr>
                <a:defRPr/>
              </a:pPr>
              <a:t>16</a:t>
            </a:fld>
            <a:endParaRPr lang="en-US" sz="1200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pic>
        <p:nvPicPr>
          <p:cNvPr id="67589" name="Picture 5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0" name="Group 72"/>
          <p:cNvGrpSpPr>
            <a:grpSpLocks/>
          </p:cNvGrpSpPr>
          <p:nvPr/>
        </p:nvGrpSpPr>
        <p:grpSpPr bwMode="auto">
          <a:xfrm>
            <a:off x="5995988" y="2230438"/>
            <a:ext cx="2578100" cy="2155825"/>
            <a:chOff x="512" y="1294"/>
            <a:chExt cx="1888" cy="1358"/>
          </a:xfrm>
        </p:grpSpPr>
        <p:grpSp>
          <p:nvGrpSpPr>
            <p:cNvPr id="67604" name="Group 17"/>
            <p:cNvGrpSpPr>
              <a:grpSpLocks/>
            </p:cNvGrpSpPr>
            <p:nvPr/>
          </p:nvGrpSpPr>
          <p:grpSpPr bwMode="auto">
            <a:xfrm>
              <a:off x="1232" y="1410"/>
              <a:ext cx="336" cy="130"/>
              <a:chOff x="2003" y="1816"/>
              <a:chExt cx="336" cy="130"/>
            </a:xfrm>
          </p:grpSpPr>
          <p:sp>
            <p:nvSpPr>
              <p:cNvPr id="76829" name="Rectangle 18"/>
              <p:cNvSpPr>
                <a:spLocks noChangeArrowheads="1"/>
              </p:cNvSpPr>
              <p:nvPr/>
            </p:nvSpPr>
            <p:spPr bwMode="auto">
              <a:xfrm>
                <a:off x="2003" y="1816"/>
                <a:ext cx="336" cy="13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0" name="Rectangle 19"/>
              <p:cNvSpPr>
                <a:spLocks noChangeArrowheads="1"/>
              </p:cNvSpPr>
              <p:nvPr/>
            </p:nvSpPr>
            <p:spPr bwMode="auto">
              <a:xfrm>
                <a:off x="2105" y="1833"/>
                <a:ext cx="108" cy="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1" name="Rectangle 20"/>
              <p:cNvSpPr>
                <a:spLocks noChangeArrowheads="1"/>
              </p:cNvSpPr>
              <p:nvPr/>
            </p:nvSpPr>
            <p:spPr bwMode="auto">
              <a:xfrm>
                <a:off x="2228" y="1891"/>
                <a:ext cx="28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6832" name="Rectangle 21"/>
              <p:cNvSpPr>
                <a:spLocks noChangeArrowheads="1"/>
              </p:cNvSpPr>
              <p:nvPr/>
            </p:nvSpPr>
            <p:spPr bwMode="auto">
              <a:xfrm>
                <a:off x="2056" y="1892"/>
                <a:ext cx="29" cy="35"/>
              </a:xfrm>
              <a:prstGeom prst="rect">
                <a:avLst/>
              </a:prstGeom>
              <a:solidFill>
                <a:srgbClr val="CC9900"/>
              </a:solidFill>
              <a:ln w="9525">
                <a:solidFill>
                  <a:srgbClr val="CC99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6821" name="Rectangle 52"/>
            <p:cNvSpPr>
              <a:spLocks noChangeArrowheads="1"/>
            </p:cNvSpPr>
            <p:nvPr/>
          </p:nvSpPr>
          <p:spPr bwMode="auto">
            <a:xfrm>
              <a:off x="526" y="1522"/>
              <a:ext cx="1871" cy="8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2" name="Line 53"/>
            <p:cNvSpPr>
              <a:spLocks noChangeShapeType="1"/>
            </p:cNvSpPr>
            <p:nvPr/>
          </p:nvSpPr>
          <p:spPr bwMode="auto">
            <a:xfrm>
              <a:off x="512" y="1863"/>
              <a:ext cx="188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3" name="AutoShape 54"/>
            <p:cNvSpPr>
              <a:spLocks noChangeArrowheads="1"/>
            </p:cNvSpPr>
            <p:nvPr/>
          </p:nvSpPr>
          <p:spPr bwMode="auto">
            <a:xfrm>
              <a:off x="1310" y="129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4" name="Rectangle 55" descr="Dark upward diagonal"/>
            <p:cNvSpPr>
              <a:spLocks noChangeArrowheads="1"/>
            </p:cNvSpPr>
            <p:nvPr/>
          </p:nvSpPr>
          <p:spPr bwMode="auto">
            <a:xfrm>
              <a:off x="534" y="1856"/>
              <a:ext cx="1848" cy="555"/>
            </a:xfrm>
            <a:prstGeom prst="rect">
              <a:avLst/>
            </a:prstGeom>
            <a:pattFill prst="dkUpDiag">
              <a:fgClr>
                <a:srgbClr val="FFFF00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5" name="AutoShape 56"/>
            <p:cNvSpPr>
              <a:spLocks noChangeArrowheads="1"/>
            </p:cNvSpPr>
            <p:nvPr/>
          </p:nvSpPr>
          <p:spPr bwMode="auto">
            <a:xfrm>
              <a:off x="1312" y="2364"/>
              <a:ext cx="157" cy="288"/>
            </a:xfrm>
            <a:prstGeom prst="upArrow">
              <a:avLst>
                <a:gd name="adj1" fmla="val 50000"/>
                <a:gd name="adj2" fmla="val 45860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6" name="Text Box 57"/>
            <p:cNvSpPr txBox="1">
              <a:spLocks noChangeArrowheads="1"/>
            </p:cNvSpPr>
            <p:nvPr/>
          </p:nvSpPr>
          <p:spPr bwMode="auto">
            <a:xfrm>
              <a:off x="814" y="1568"/>
              <a:ext cx="124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buffered data</a:t>
              </a:r>
            </a:p>
          </p:txBody>
        </p:sp>
        <p:sp>
          <p:nvSpPr>
            <p:cNvPr id="76827" name="Line 58"/>
            <p:cNvSpPr>
              <a:spLocks noChangeShapeType="1"/>
            </p:cNvSpPr>
            <p:nvPr/>
          </p:nvSpPr>
          <p:spPr bwMode="auto">
            <a:xfrm>
              <a:off x="522" y="1857"/>
              <a:ext cx="187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6828" name="Text Box 59"/>
            <p:cNvSpPr txBox="1">
              <a:spLocks noChangeArrowheads="1"/>
            </p:cNvSpPr>
            <p:nvPr/>
          </p:nvSpPr>
          <p:spPr bwMode="auto">
            <a:xfrm>
              <a:off x="653" y="2020"/>
              <a:ext cx="15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free buffer space</a:t>
              </a:r>
            </a:p>
          </p:txBody>
        </p:sp>
      </p:grpSp>
      <p:sp>
        <p:nvSpPr>
          <p:cNvPr id="76807" name="Text Box 62"/>
          <p:cNvSpPr txBox="1">
            <a:spLocks noChangeArrowheads="1"/>
          </p:cNvSpPr>
          <p:nvPr/>
        </p:nvSpPr>
        <p:spPr bwMode="auto">
          <a:xfrm>
            <a:off x="5108575" y="3375025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latin typeface="Courier New" charset="0"/>
              </a:rPr>
              <a:t>rwnd</a:t>
            </a:r>
          </a:p>
        </p:txBody>
      </p:sp>
      <p:sp>
        <p:nvSpPr>
          <p:cNvPr id="76808" name="Line 64"/>
          <p:cNvSpPr>
            <a:spLocks noChangeShapeType="1"/>
          </p:cNvSpPr>
          <p:nvPr/>
        </p:nvSpPr>
        <p:spPr bwMode="auto">
          <a:xfrm>
            <a:off x="5619750" y="3108325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09" name="Line 65"/>
          <p:cNvSpPr>
            <a:spLocks noChangeShapeType="1"/>
          </p:cNvSpPr>
          <p:nvPr/>
        </p:nvSpPr>
        <p:spPr bwMode="auto">
          <a:xfrm flipV="1">
            <a:off x="5619750" y="3633788"/>
            <a:ext cx="0" cy="322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0" name="Line 66"/>
          <p:cNvSpPr>
            <a:spLocks noChangeShapeType="1"/>
          </p:cNvSpPr>
          <p:nvPr/>
        </p:nvSpPr>
        <p:spPr bwMode="auto">
          <a:xfrm>
            <a:off x="5465763" y="3965575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1" name="Line 67"/>
          <p:cNvSpPr>
            <a:spLocks noChangeShapeType="1"/>
          </p:cNvSpPr>
          <p:nvPr/>
        </p:nvSpPr>
        <p:spPr bwMode="auto">
          <a:xfrm>
            <a:off x="5514975" y="3097213"/>
            <a:ext cx="19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2" name="Line 68"/>
          <p:cNvSpPr>
            <a:spLocks noChangeShapeType="1"/>
          </p:cNvSpPr>
          <p:nvPr/>
        </p:nvSpPr>
        <p:spPr bwMode="auto">
          <a:xfrm>
            <a:off x="5487988" y="2571750"/>
            <a:ext cx="476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3" name="Line 69"/>
          <p:cNvSpPr>
            <a:spLocks noChangeShapeType="1"/>
          </p:cNvSpPr>
          <p:nvPr/>
        </p:nvSpPr>
        <p:spPr bwMode="auto">
          <a:xfrm>
            <a:off x="5876925" y="2576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4" name="Line 70"/>
          <p:cNvSpPr>
            <a:spLocks noChangeShapeType="1"/>
          </p:cNvSpPr>
          <p:nvPr/>
        </p:nvSpPr>
        <p:spPr bwMode="auto">
          <a:xfrm flipH="1">
            <a:off x="5875338" y="3000375"/>
            <a:ext cx="0" cy="954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6815" name="Text Box 71"/>
          <p:cNvSpPr txBox="1">
            <a:spLocks noChangeArrowheads="1"/>
          </p:cNvSpPr>
          <p:nvPr/>
        </p:nvSpPr>
        <p:spPr bwMode="auto">
          <a:xfrm>
            <a:off x="4722813" y="2736850"/>
            <a:ext cx="128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b="1" smtClean="0">
                <a:latin typeface="Courier New" charset="0"/>
              </a:rPr>
              <a:t>RcvBuffer</a:t>
            </a:r>
          </a:p>
        </p:txBody>
      </p:sp>
      <p:sp>
        <p:nvSpPr>
          <p:cNvPr id="76816" name="Text Box 73"/>
          <p:cNvSpPr txBox="1">
            <a:spLocks noChangeArrowheads="1"/>
          </p:cNvSpPr>
          <p:nvPr/>
        </p:nvSpPr>
        <p:spPr bwMode="auto">
          <a:xfrm>
            <a:off x="6153150" y="4365625"/>
            <a:ext cx="222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TCP segment payloads</a:t>
            </a:r>
          </a:p>
        </p:txBody>
      </p:sp>
      <p:sp>
        <p:nvSpPr>
          <p:cNvPr id="76817" name="Text Box 74"/>
          <p:cNvSpPr txBox="1">
            <a:spLocks noChangeArrowheads="1"/>
          </p:cNvSpPr>
          <p:nvPr/>
        </p:nvSpPr>
        <p:spPr bwMode="auto">
          <a:xfrm>
            <a:off x="6226175" y="1865313"/>
            <a:ext cx="2130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to application process</a:t>
            </a:r>
          </a:p>
        </p:txBody>
      </p:sp>
      <p:sp>
        <p:nvSpPr>
          <p:cNvPr id="76818" name="Rectangle 75"/>
          <p:cNvSpPr>
            <a:spLocks noGrp="1" noChangeArrowheads="1"/>
          </p:cNvSpPr>
          <p:nvPr>
            <p:ph type="body" sz="half" idx="2"/>
          </p:nvPr>
        </p:nvSpPr>
        <p:spPr>
          <a:xfrm>
            <a:off x="493713" y="1549400"/>
            <a:ext cx="4054475" cy="490696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receiver </a:t>
            </a:r>
            <a:r>
              <a:rPr lang="ja-JP" altLang="en-US" sz="2400" dirty="0" smtClean="0">
                <a:solidFill>
                  <a:srgbClr val="C00000"/>
                </a:solidFill>
              </a:rPr>
              <a:t>“</a:t>
            </a:r>
            <a:r>
              <a:rPr lang="en-US" altLang="ja-JP" sz="2400" dirty="0" smtClean="0">
                <a:solidFill>
                  <a:srgbClr val="C00000"/>
                </a:solidFill>
              </a:rPr>
              <a:t>advertises</a:t>
            </a:r>
            <a:r>
              <a:rPr lang="ja-JP" altLang="en-US" sz="2400" dirty="0" smtClean="0">
                <a:solidFill>
                  <a:srgbClr val="C00000"/>
                </a:solidFill>
              </a:rPr>
              <a:t>”</a:t>
            </a:r>
            <a:r>
              <a:rPr lang="en-US" altLang="ja-JP" sz="2400" dirty="0" smtClean="0">
                <a:solidFill>
                  <a:srgbClr val="C00000"/>
                </a:solidFill>
              </a:rPr>
              <a:t> free buffer space </a:t>
            </a:r>
            <a:r>
              <a:rPr lang="en-US" altLang="ja-JP" sz="2400" dirty="0" smtClean="0"/>
              <a:t>by including </a:t>
            </a:r>
            <a:r>
              <a:rPr lang="en-US" altLang="ja-JP" sz="2400" b="1" dirty="0" err="1" smtClean="0">
                <a:latin typeface="Courier New" pitchFamily="49" charset="0"/>
              </a:rPr>
              <a:t>rwnd</a:t>
            </a:r>
            <a:r>
              <a:rPr lang="en-US" altLang="ja-JP" sz="2400" dirty="0" smtClean="0"/>
              <a:t> value in TCP header of receiver-to-sender segments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b="1" dirty="0" err="1" smtClean="0">
                <a:latin typeface="Courier New" pitchFamily="49" charset="0"/>
              </a:rPr>
              <a:t>RcvBuffer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dirty="0" smtClean="0"/>
              <a:t>size set via socket options (typical default is 4096 bytes)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 smtClean="0"/>
              <a:t>many operating systems </a:t>
            </a:r>
            <a:r>
              <a:rPr lang="en-US" sz="2000" dirty="0" err="1" smtClean="0"/>
              <a:t>autoadjust</a:t>
            </a:r>
            <a:r>
              <a:rPr lang="en-US" sz="2000" dirty="0" smtClean="0"/>
              <a:t> </a:t>
            </a:r>
            <a:r>
              <a:rPr lang="en-US" sz="2000" b="1" dirty="0" err="1" smtClean="0">
                <a:latin typeface="Courier New" pitchFamily="49" charset="0"/>
              </a:rPr>
              <a:t>RcvBuffer</a:t>
            </a:r>
            <a:endParaRPr lang="en-US" sz="2000" dirty="0" smtClean="0"/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sender limits amount of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(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in-flight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) data to receiver’s </a:t>
            </a:r>
            <a:r>
              <a:rPr lang="en-US" altLang="ja-JP" sz="2400" b="1" dirty="0" err="1" smtClean="0">
                <a:latin typeface="Courier New" pitchFamily="49" charset="0"/>
              </a:rPr>
              <a:t>rwnd</a:t>
            </a:r>
            <a:r>
              <a:rPr lang="en-US" altLang="ja-JP" sz="2400" b="1" dirty="0" smtClean="0">
                <a:latin typeface="Courier New" pitchFamily="49" charset="0"/>
              </a:rPr>
              <a:t> </a:t>
            </a:r>
            <a:r>
              <a:rPr lang="en-US" altLang="ja-JP" sz="2400" dirty="0" smtClean="0"/>
              <a:t>value </a:t>
            </a:r>
          </a:p>
          <a:p>
            <a:pPr>
              <a:lnSpc>
                <a:spcPct val="100000"/>
              </a:lnSpc>
              <a:defRPr/>
            </a:pPr>
            <a:r>
              <a:rPr lang="en-US" sz="2400" dirty="0" smtClean="0"/>
              <a:t>guarantees receive buffer will not overflow</a:t>
            </a:r>
          </a:p>
        </p:txBody>
      </p:sp>
      <p:sp>
        <p:nvSpPr>
          <p:cNvPr id="76819" name="Text Box 76"/>
          <p:cNvSpPr txBox="1">
            <a:spLocks noChangeArrowheads="1"/>
          </p:cNvSpPr>
          <p:nvPr/>
        </p:nvSpPr>
        <p:spPr bwMode="auto">
          <a:xfrm>
            <a:off x="5837238" y="5018088"/>
            <a:ext cx="269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1" smtClean="0"/>
              <a:t>receiver-side buffering</a:t>
            </a:r>
          </a:p>
        </p:txBody>
      </p:sp>
    </p:spTree>
    <p:extLst>
      <p:ext uri="{BB962C8B-B14F-4D97-AF65-F5344CB8AC3E}">
        <p14:creationId xmlns:p14="http://schemas.microsoft.com/office/powerpoint/2010/main" val="39205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  <a:endParaRPr lang="en-US" sz="2400" dirty="0" smtClean="0"/>
          </a:p>
          <a:p>
            <a:pPr lvl="2"/>
            <a:r>
              <a:rPr lang="en-US" sz="2400" dirty="0" smtClean="0"/>
              <a:t>+ </a:t>
            </a:r>
            <a:r>
              <a:rPr lang="en-US" sz="2400" dirty="0" smtClean="0"/>
              <a:t>ti</a:t>
            </a:r>
            <a:r>
              <a:rPr lang="en-US" sz="2400" dirty="0" smtClean="0"/>
              <a:t>meout</a:t>
            </a:r>
            <a:r>
              <a:rPr lang="en-US" sz="2400" dirty="0" smtClean="0"/>
              <a:t>: how to estimate?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/>
              <a:t>TCP </a:t>
            </a:r>
            <a:r>
              <a:rPr lang="en-US" sz="2400" dirty="0" smtClean="0"/>
              <a:t>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726158" y="4375868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2FDCA67-B5CA-4424-ADD9-F1D479AEA52D}" type="slidenum">
              <a:rPr lang="en-US" sz="1200" smtClean="0"/>
              <a:pPr>
                <a:defRPr/>
              </a:pPr>
              <a:t>18</a:t>
            </a:fld>
            <a:endParaRPr lang="en-US" sz="1200" smtClean="0"/>
          </a:p>
        </p:txBody>
      </p:sp>
      <p:pic>
        <p:nvPicPr>
          <p:cNvPr id="55300" name="Picture 10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62470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3200" dirty="0">
                <a:ea typeface="ＭＳ Ｐゴシック" charset="0"/>
                <a:cs typeface="+mn-cs"/>
              </a:rPr>
              <a:t> how to set TCP timeout value?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longer than RTT</a:t>
            </a:r>
          </a:p>
          <a:p>
            <a:pPr lvl="1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but RTT varies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dirty="0">
                <a:ea typeface="ＭＳ Ｐゴシック" charset="0"/>
                <a:cs typeface="+mn-cs"/>
              </a:rPr>
              <a:t>too short:</a:t>
            </a:r>
            <a:r>
              <a:rPr lang="en-US" dirty="0">
                <a:ea typeface="ＭＳ Ｐゴシック" charset="0"/>
                <a:cs typeface="+mn-cs"/>
              </a:rPr>
              <a:t> premature timeout, unnecessary retransmissions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i="1" dirty="0">
                <a:ea typeface="ＭＳ Ｐゴシック" charset="0"/>
                <a:cs typeface="+mn-cs"/>
              </a:rPr>
              <a:t>too long:</a:t>
            </a:r>
            <a:r>
              <a:rPr lang="en-US" dirty="0">
                <a:ea typeface="ＭＳ Ｐゴシック" charset="0"/>
                <a:cs typeface="+mn-cs"/>
              </a:rPr>
              <a:t> slow reaction to segment loss</a:t>
            </a:r>
          </a:p>
        </p:txBody>
      </p:sp>
      <p:sp>
        <p:nvSpPr>
          <p:cNvPr id="62471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899"/>
            <a:ext cx="4059237" cy="49643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Q:</a:t>
            </a:r>
            <a:r>
              <a:rPr lang="en-US" dirty="0" smtClean="0"/>
              <a:t> how to estimate RTT?</a:t>
            </a:r>
          </a:p>
          <a:p>
            <a:pPr>
              <a:lnSpc>
                <a:spcPct val="100000"/>
              </a:lnSpc>
              <a:defRPr/>
            </a:pPr>
            <a:r>
              <a:rPr lang="en-US" sz="2400" b="1" dirty="0" err="1" smtClean="0">
                <a:solidFill>
                  <a:srgbClr val="000099"/>
                </a:solidFill>
                <a:latin typeface="Courier New" pitchFamily="49" charset="0"/>
              </a:rPr>
              <a:t>SampleRTT</a:t>
            </a:r>
            <a:r>
              <a:rPr lang="en-US" sz="2400" dirty="0" smtClean="0">
                <a:solidFill>
                  <a:srgbClr val="000099"/>
                </a:solidFill>
              </a:rPr>
              <a:t>:</a:t>
            </a:r>
            <a:r>
              <a:rPr lang="en-US" sz="2400" dirty="0" smtClean="0"/>
              <a:t> measured time from segment transmission until ACK receipt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ignore retransmissions</a:t>
            </a:r>
          </a:p>
          <a:p>
            <a:pPr>
              <a:lnSpc>
                <a:spcPct val="100000"/>
              </a:lnSpc>
              <a:defRPr/>
            </a:pP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</a:rPr>
              <a:t>SampleRTT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smtClean="0"/>
              <a:t>will vary, want a “smoother” </a:t>
            </a:r>
            <a:r>
              <a:rPr lang="en-US" sz="2400" b="1" dirty="0" err="1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estimatedRTT</a:t>
            </a:r>
            <a:endParaRPr lang="en-US" altLang="ja-JP" b="1" dirty="0" smtClean="0">
              <a:solidFill>
                <a:srgbClr val="FF33CC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average several </a:t>
            </a:r>
            <a:r>
              <a:rPr lang="en-US" i="1" dirty="0" smtClean="0"/>
              <a:t>recent</a:t>
            </a:r>
            <a:r>
              <a:rPr lang="en-US" dirty="0" smtClean="0"/>
              <a:t> measurements, not just current </a:t>
            </a:r>
            <a:r>
              <a:rPr lang="en-US" b="1" dirty="0" err="1" smtClean="0">
                <a:latin typeface="Courier New" pitchFamily="49" charset="0"/>
              </a:rPr>
              <a:t>SampleRTT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build="p"/>
      <p:bldP spid="624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6329CBC-19FB-4710-9A89-D6545E117C12}" type="slidenum">
              <a:rPr lang="en-US" sz="1200" smtClean="0"/>
              <a:pPr>
                <a:defRPr/>
              </a:pPr>
              <a:t>19</a:t>
            </a:fld>
            <a:endParaRPr lang="en-US" sz="1200" smtClean="0"/>
          </a:p>
        </p:txBody>
      </p:sp>
      <p:sp>
        <p:nvSpPr>
          <p:cNvPr id="63493" name="Text Box 3"/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err="1" smtClean="0">
                <a:latin typeface="Courier New" charset="0"/>
              </a:rPr>
              <a:t>EstimatedRTT</a:t>
            </a:r>
            <a:r>
              <a:rPr lang="en-US" sz="2000" b="1" dirty="0" smtClean="0">
                <a:latin typeface="Courier New" charset="0"/>
              </a:rPr>
              <a:t> = (1-</a:t>
            </a:r>
            <a:r>
              <a:rPr lang="en-US" sz="2000" b="1" dirty="0" smtClean="0">
                <a:latin typeface="Courier New" charset="0"/>
                <a:sym typeface="Symbol" charset="0"/>
              </a:rPr>
              <a:t></a:t>
            </a:r>
            <a:r>
              <a:rPr lang="en-US" sz="2000" b="1" dirty="0" smtClean="0">
                <a:latin typeface="Courier New" charset="0"/>
              </a:rPr>
              <a:t>)*</a:t>
            </a:r>
            <a:r>
              <a:rPr lang="en-US" sz="2000" b="1" dirty="0" err="1" smtClean="0">
                <a:latin typeface="Courier New" charset="0"/>
              </a:rPr>
              <a:t>EstimatedRTT</a:t>
            </a:r>
            <a:r>
              <a:rPr lang="en-US" sz="2000" b="1" dirty="0" smtClean="0">
                <a:latin typeface="Courier New" charset="0"/>
              </a:rPr>
              <a:t> +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</a:t>
            </a:r>
            <a:r>
              <a:rPr lang="en-US" sz="2000" b="1" dirty="0" smtClean="0">
                <a:latin typeface="Courier New" charset="0"/>
              </a:rPr>
              <a:t>*</a:t>
            </a:r>
            <a:r>
              <a:rPr lang="en-US" sz="2000" b="1" dirty="0" err="1" smtClean="0">
                <a:latin typeface="Courier New" charset="0"/>
              </a:rPr>
              <a:t>SampleRTT</a:t>
            </a:r>
            <a:endParaRPr lang="en-US" sz="2000" b="1" dirty="0" smtClean="0">
              <a:latin typeface="Courier New" charset="0"/>
            </a:endParaRPr>
          </a:p>
        </p:txBody>
      </p:sp>
      <p:pic>
        <p:nvPicPr>
          <p:cNvPr id="56327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31938" y="2565400"/>
            <a:ext cx="6448425" cy="4292600"/>
            <a:chOff x="1531938" y="2565400"/>
            <a:chExt cx="6448425" cy="4292600"/>
          </a:xfrm>
        </p:grpSpPr>
        <p:pic>
          <p:nvPicPr>
            <p:cNvPr id="5633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150" y="2565400"/>
              <a:ext cx="6272213" cy="429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7" name="Text Box 18"/>
            <p:cNvSpPr txBox="1">
              <a:spLocks noChangeArrowheads="1"/>
            </p:cNvSpPr>
            <p:nvPr/>
          </p:nvSpPr>
          <p:spPr bwMode="auto">
            <a:xfrm rot="10800000">
              <a:off x="1531938" y="3535363"/>
              <a:ext cx="428625" cy="1747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RTT (milliseconds)</a:t>
              </a:r>
            </a:p>
          </p:txBody>
        </p:sp>
        <p:sp>
          <p:nvSpPr>
            <p:cNvPr id="63498" name="Text Box 19"/>
            <p:cNvSpPr txBox="1">
              <a:spLocks noChangeArrowheads="1"/>
            </p:cNvSpPr>
            <p:nvPr/>
          </p:nvSpPr>
          <p:spPr bwMode="auto">
            <a:xfrm>
              <a:off x="2265363" y="3168650"/>
              <a:ext cx="3867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RTT: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gaia.cs.umass.edu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to</a:t>
              </a:r>
              <a:r>
                <a:rPr lang="en-US" sz="1400" smtClean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US" sz="1400" smtClean="0">
                  <a:latin typeface="Arial" charset="0"/>
                </a:rPr>
                <a:t>fantasia.eurecom.fr</a:t>
              </a:r>
            </a:p>
          </p:txBody>
        </p:sp>
        <p:sp>
          <p:nvSpPr>
            <p:cNvPr id="63499" name="Text Box 20"/>
            <p:cNvSpPr txBox="1">
              <a:spLocks noChangeArrowheads="1"/>
            </p:cNvSpPr>
            <p:nvPr/>
          </p:nvSpPr>
          <p:spPr bwMode="auto">
            <a:xfrm>
              <a:off x="6221413" y="5230813"/>
              <a:ext cx="11811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sampleRTT</a:t>
              </a:r>
            </a:p>
          </p:txBody>
        </p:sp>
        <p:sp>
          <p:nvSpPr>
            <p:cNvPr id="63500" name="Text Box 21"/>
            <p:cNvSpPr txBox="1">
              <a:spLocks noChangeArrowheads="1"/>
            </p:cNvSpPr>
            <p:nvPr/>
          </p:nvSpPr>
          <p:spPr bwMode="auto">
            <a:xfrm>
              <a:off x="6215063" y="5548313"/>
              <a:ext cx="143192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EstimatedRTT</a:t>
              </a:r>
            </a:p>
          </p:txBody>
        </p:sp>
        <p:sp>
          <p:nvSpPr>
            <p:cNvPr id="63501" name="AutoShape 22"/>
            <p:cNvSpPr>
              <a:spLocks noChangeArrowheads="1"/>
            </p:cNvSpPr>
            <p:nvPr/>
          </p:nvSpPr>
          <p:spPr bwMode="auto">
            <a:xfrm>
              <a:off x="6005513" y="5343525"/>
              <a:ext cx="147637" cy="142875"/>
            </a:xfrm>
            <a:prstGeom prst="diamond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2" name="AutoShape 23"/>
            <p:cNvSpPr>
              <a:spLocks noChangeArrowheads="1"/>
            </p:cNvSpPr>
            <p:nvPr/>
          </p:nvSpPr>
          <p:spPr bwMode="auto">
            <a:xfrm rot="2776382">
              <a:off x="6011069" y="5633244"/>
              <a:ext cx="147637" cy="142875"/>
            </a:xfrm>
            <a:prstGeom prst="diamond">
              <a:avLst/>
            </a:prstGeom>
            <a:solidFill>
              <a:srgbClr val="FF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3" name="Rectangle 24"/>
            <p:cNvSpPr>
              <a:spLocks noChangeArrowheads="1"/>
            </p:cNvSpPr>
            <p:nvPr/>
          </p:nvSpPr>
          <p:spPr bwMode="auto">
            <a:xfrm>
              <a:off x="4108450" y="6389688"/>
              <a:ext cx="1863725" cy="46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5" name="Rectangle 16"/>
            <p:cNvSpPr>
              <a:spLocks noChangeArrowheads="1"/>
            </p:cNvSpPr>
            <p:nvPr/>
          </p:nvSpPr>
          <p:spPr bwMode="auto">
            <a:xfrm>
              <a:off x="4437063" y="6465888"/>
              <a:ext cx="836613" cy="155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3506" name="Text Box 17"/>
            <p:cNvSpPr txBox="1">
              <a:spLocks noChangeArrowheads="1"/>
            </p:cNvSpPr>
            <p:nvPr/>
          </p:nvSpPr>
          <p:spPr bwMode="auto">
            <a:xfrm>
              <a:off x="4041775" y="6386513"/>
              <a:ext cx="1512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 (seconds)</a:t>
              </a:r>
            </a:p>
          </p:txBody>
        </p:sp>
      </p:grp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1163638" y="1836738"/>
            <a:ext cx="7067550" cy="1161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normAutofit fontScale="92500" lnSpcReduction="20000"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exponential weighted moving average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influence of past sample decreases exponentially fast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typical value: </a:t>
            </a:r>
            <a:r>
              <a:rPr lang="en-US" sz="2400" b="1" dirty="0">
                <a:latin typeface="Courier New" charset="0"/>
                <a:ea typeface="ＭＳ Ｐゴシック" charset="0"/>
                <a:sym typeface="Symbol" charset="0"/>
              </a:rPr>
              <a:t> =</a:t>
            </a:r>
            <a:r>
              <a:rPr lang="en-US" sz="2400" dirty="0">
                <a:latin typeface="Gill Sans MT" charset="0"/>
                <a:ea typeface="ＭＳ Ｐゴシック" charset="0"/>
              </a:rPr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C89A809-BE44-4E05-90D9-4F1E38ECD9EC}" type="slidenum">
              <a:rPr lang="en-US" sz="1200" smtClean="0"/>
              <a:pPr>
                <a:defRPr/>
              </a:pPr>
              <a:t>2</a:t>
            </a:fld>
            <a:endParaRPr lang="en-US" sz="1200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TCP: Overview  </a:t>
            </a:r>
            <a:r>
              <a:rPr lang="en-US" sz="2000" dirty="0">
                <a:ea typeface="ＭＳ Ｐゴシック" charset="0"/>
                <a:cs typeface="+mj-cs"/>
              </a:rPr>
              <a:t>RFCs: 793,1122,1323, 2018, </a:t>
            </a:r>
            <a:r>
              <a:rPr lang="en-US" sz="2000" dirty="0" smtClean="0">
                <a:ea typeface="ＭＳ Ｐゴシック" charset="0"/>
                <a:cs typeface="+mj-cs"/>
              </a:rPr>
              <a:t>5681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4"/>
            <a:ext cx="3895725" cy="49388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bi-directional data flow in same connection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MSS: maximum segment size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handshaking (exchange of control </a:t>
            </a:r>
            <a:r>
              <a:rPr lang="en-US" dirty="0" err="1">
                <a:ea typeface="ＭＳ Ｐゴシック" charset="0"/>
              </a:rPr>
              <a:t>msgs</a:t>
            </a:r>
            <a:r>
              <a:rPr lang="en-US" dirty="0">
                <a:ea typeface="ＭＳ Ｐゴシック" charset="0"/>
              </a:rPr>
              <a:t>) </a:t>
            </a:r>
            <a:r>
              <a:rPr lang="en-US" dirty="0" err="1">
                <a:ea typeface="ＭＳ Ｐゴシック" charset="0"/>
              </a:rPr>
              <a:t>inits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sender &amp; </a:t>
            </a:r>
            <a:r>
              <a:rPr lang="en-US" dirty="0">
                <a:ea typeface="ＭＳ Ｐゴシック" charset="0"/>
              </a:rPr>
              <a:t>receiver state before data exchange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flow 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  <a:cs typeface="+mn-cs"/>
              </a:rPr>
              <a:t>control:</a:t>
            </a:r>
            <a:endParaRPr lang="en-US" dirty="0">
              <a:solidFill>
                <a:srgbClr val="CC0000"/>
              </a:solidFill>
              <a:ea typeface="ＭＳ Ｐゴシック" charset="0"/>
              <a:cs typeface="+mn-cs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not </a:t>
            </a:r>
            <a:r>
              <a:rPr lang="en-US" dirty="0" smtClean="0">
                <a:ea typeface="ＭＳ Ｐゴシック" charset="0"/>
              </a:rPr>
              <a:t>overwhelm receiver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</a:rPr>
              <a:t>c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ongestion control:</a:t>
            </a:r>
            <a:endParaRPr lang="en-US" dirty="0">
              <a:solidFill>
                <a:srgbClr val="CC0000"/>
              </a:solidFill>
              <a:ea typeface="ＭＳ Ｐゴシック" charset="0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will </a:t>
            </a:r>
            <a:r>
              <a:rPr lang="en-US" dirty="0" smtClean="0">
                <a:ea typeface="ＭＳ Ｐゴシック" charset="0"/>
              </a:rPr>
              <a:t>not flood network with traffic (but still try to maximize throughput)</a:t>
            </a:r>
            <a:endParaRPr lang="en-US" dirty="0">
              <a:ea typeface="ＭＳ Ｐゴシック" charset="0"/>
            </a:endParaRP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372" y="1543051"/>
            <a:ext cx="3981450" cy="383625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point-to-point: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one sender, one receiver</a:t>
            </a:r>
            <a:br>
              <a:rPr lang="en-US" sz="1900" dirty="0" smtClean="0"/>
            </a:br>
            <a:r>
              <a:rPr lang="en-US" sz="19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reliable, in-order </a:t>
            </a:r>
            <a:r>
              <a:rPr lang="en-US" sz="2200" i="1" dirty="0" smtClean="0">
                <a:solidFill>
                  <a:srgbClr val="CC0000"/>
                </a:solidFill>
              </a:rPr>
              <a:t>byte steam: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no </a:t>
            </a:r>
            <a:r>
              <a:rPr lang="ja-JP" altLang="en-US" sz="1900" dirty="0" smtClean="0"/>
              <a:t>“</a:t>
            </a:r>
            <a:r>
              <a:rPr lang="en-US" altLang="ja-JP" sz="1900" dirty="0" smtClean="0"/>
              <a:t>message boundaries</a:t>
            </a:r>
            <a:r>
              <a:rPr lang="ja-JP" altLang="en-US" sz="1900" dirty="0" smtClean="0"/>
              <a:t>”</a:t>
            </a:r>
            <a:endParaRPr lang="en-US" altLang="ja-JP" sz="1900" dirty="0" smtClean="0"/>
          </a:p>
          <a:p>
            <a:pPr>
              <a:lnSpc>
                <a:spcPct val="100000"/>
              </a:lnSpc>
              <a:defRPr/>
            </a:pPr>
            <a:r>
              <a:rPr lang="en-US" sz="2200" dirty="0" smtClean="0">
                <a:solidFill>
                  <a:srgbClr val="CC0000"/>
                </a:solidFill>
              </a:rPr>
              <a:t>pipelined: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900" dirty="0" smtClean="0"/>
              <a:t>TCP congestion and flow control set window size</a:t>
            </a:r>
            <a:endParaRPr lang="en-US" sz="1900" i="1" dirty="0" smtClean="0"/>
          </a:p>
          <a:p>
            <a:pPr>
              <a:lnSpc>
                <a:spcPct val="100000"/>
              </a:lnSpc>
              <a:defRPr/>
            </a:pPr>
            <a:endParaRPr lang="en-US" dirty="0" smtClean="0"/>
          </a:p>
        </p:txBody>
      </p:sp>
      <p:pic>
        <p:nvPicPr>
          <p:cNvPr id="51207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265915"/>
              </p:ext>
            </p:extLst>
          </p:nvPr>
        </p:nvGraphicFramePr>
        <p:xfrm>
          <a:off x="-717458" y="5275263"/>
          <a:ext cx="602615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VISIO" r:id="rId5" imgW="6602400" imgH="1122840" progId="Visio.Drawing.5">
                  <p:embed/>
                </p:oleObj>
              </mc:Choice>
              <mc:Fallback>
                <p:oleObj name="VISIO" r:id="rId5" imgW="6602400" imgH="1122840" progId="Visio.Drawing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7458" y="5275263"/>
                        <a:ext cx="6026150" cy="102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3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3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3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3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uiExpand="1" build="p"/>
      <p:bldP spid="5837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35CF663-066C-4EC0-964F-7A0027DDE331}" type="slidenum">
              <a:rPr lang="en-US" sz="1200" smtClean="0"/>
              <a:pPr>
                <a:defRPr/>
              </a:pPr>
              <a:t>20</a:t>
            </a:fld>
            <a:endParaRPr lang="en-US" sz="1200" smtClean="0"/>
          </a:p>
        </p:txBody>
      </p:sp>
      <p:sp>
        <p:nvSpPr>
          <p:cNvPr id="6451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timeout: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FF66FF"/>
                </a:solidFill>
                <a:latin typeface="Courier New" pitchFamily="49" charset="0"/>
              </a:rPr>
              <a:t>EstimatedRTT</a:t>
            </a:r>
            <a:r>
              <a:rPr lang="en-US" sz="2400" dirty="0" smtClean="0"/>
              <a:t> plus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safety margin</a:t>
            </a:r>
            <a:r>
              <a:rPr lang="ja-JP" altLang="en-US" sz="2400" dirty="0" smtClean="0"/>
              <a:t>”</a:t>
            </a:r>
            <a:endParaRPr lang="en-US" altLang="ja-JP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large variation in </a:t>
            </a:r>
            <a:r>
              <a:rPr lang="en-US" sz="2000" b="1" dirty="0" err="1" smtClean="0">
                <a:latin typeface="Courier New" pitchFamily="49" charset="0"/>
              </a:rPr>
              <a:t>EstimatedRTT</a:t>
            </a:r>
            <a:r>
              <a:rPr lang="en-US" sz="2000" b="1" dirty="0" smtClean="0">
                <a:latin typeface="Courier New" pitchFamily="49" charset="0"/>
              </a:rPr>
              <a:t> -&gt;</a:t>
            </a:r>
            <a:r>
              <a:rPr lang="en-US" sz="2000" dirty="0" smtClean="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  <a:defRPr/>
            </a:pPr>
            <a:r>
              <a:rPr lang="en-US" sz="2400" dirty="0" smtClean="0"/>
              <a:t>estimate </a:t>
            </a:r>
            <a:r>
              <a:rPr lang="en-US" sz="2400" dirty="0" err="1" smtClean="0"/>
              <a:t>SampleRTT</a:t>
            </a:r>
            <a:r>
              <a:rPr lang="en-US" sz="2400" dirty="0" smtClean="0"/>
              <a:t> deviation from </a:t>
            </a:r>
            <a:r>
              <a:rPr lang="en-US" sz="2400" dirty="0" err="1" smtClean="0"/>
              <a:t>EstimatedRTT</a:t>
            </a:r>
            <a:r>
              <a:rPr lang="en-US" sz="2400" dirty="0" smtClean="0"/>
              <a:t>: </a:t>
            </a:r>
          </a:p>
        </p:txBody>
      </p:sp>
      <p:sp>
        <p:nvSpPr>
          <p:cNvPr id="64517" name="Text Box 7"/>
          <p:cNvSpPr txBox="1">
            <a:spLocks noChangeArrowheads="1"/>
          </p:cNvSpPr>
          <p:nvPr/>
        </p:nvSpPr>
        <p:spPr bwMode="auto">
          <a:xfrm>
            <a:off x="1169988" y="3072506"/>
            <a:ext cx="6975475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err="1" smtClean="0">
                <a:latin typeface="Courier New" charset="0"/>
              </a:rPr>
              <a:t>DevRTT</a:t>
            </a:r>
            <a:r>
              <a:rPr lang="en-US" sz="2000" b="1" dirty="0" smtClean="0">
                <a:latin typeface="Courier New" charset="0"/>
              </a:rPr>
              <a:t> = (1-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</a:t>
            </a:r>
            <a:r>
              <a:rPr lang="en-US" sz="2000" b="1" dirty="0" smtClean="0">
                <a:latin typeface="Courier New" charset="0"/>
              </a:rPr>
              <a:t>)*</a:t>
            </a:r>
            <a:r>
              <a:rPr lang="en-US" sz="2000" b="1" dirty="0" err="1" smtClean="0">
                <a:latin typeface="Courier New" charset="0"/>
              </a:rPr>
              <a:t>DevRTT</a:t>
            </a:r>
            <a:r>
              <a:rPr lang="en-US" sz="2000" b="1" dirty="0" smtClean="0">
                <a:latin typeface="Courier New" charset="0"/>
              </a:rPr>
              <a:t> +</a:t>
            </a:r>
          </a:p>
          <a:p>
            <a:pPr algn="l">
              <a:defRPr/>
            </a:pPr>
            <a:r>
              <a:rPr lang="en-US" sz="2000" b="1" dirty="0" smtClean="0">
                <a:latin typeface="Courier New" charset="0"/>
              </a:rPr>
              <a:t>            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</a:t>
            </a:r>
            <a:r>
              <a:rPr lang="en-US" sz="2000" b="1" dirty="0" smtClean="0">
                <a:latin typeface="Courier New" charset="0"/>
              </a:rPr>
              <a:t>*|</a:t>
            </a:r>
            <a:r>
              <a:rPr lang="en-US" sz="2000" b="1" dirty="0" err="1" smtClean="0">
                <a:latin typeface="Courier New" charset="0"/>
              </a:rPr>
              <a:t>SampleRTT-EstimatedRTT</a:t>
            </a:r>
            <a:r>
              <a:rPr lang="en-US" sz="2000" b="1" dirty="0" smtClean="0">
                <a:latin typeface="Courier New" charset="0"/>
              </a:rPr>
              <a:t>|</a:t>
            </a:r>
          </a:p>
        </p:txBody>
      </p:sp>
      <p:pic>
        <p:nvPicPr>
          <p:cNvPr id="57350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/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64520" name="Text Box 12"/>
          <p:cNvSpPr txBox="1">
            <a:spLocks noChangeArrowheads="1"/>
          </p:cNvSpPr>
          <p:nvPr/>
        </p:nvSpPr>
        <p:spPr bwMode="auto">
          <a:xfrm>
            <a:off x="3084513" y="3793231"/>
            <a:ext cx="338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2000" b="1" dirty="0" smtClean="0">
                <a:latin typeface="Courier New" charset="0"/>
              </a:rPr>
              <a:t>(typically, </a:t>
            </a:r>
            <a:r>
              <a:rPr lang="en-US" sz="2000" b="1" dirty="0" smtClean="0">
                <a:latin typeface="Courier New" charset="0"/>
                <a:sym typeface="Symbol" charset="0"/>
              </a:rPr>
              <a:t> = 0.25)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65150" y="4368800"/>
            <a:ext cx="7918450" cy="1233488"/>
            <a:chOff x="565150" y="4368800"/>
            <a:chExt cx="7918450" cy="1233488"/>
          </a:xfrm>
        </p:grpSpPr>
        <p:sp>
          <p:nvSpPr>
            <p:cNvPr id="64521" name="Rectangle 13"/>
            <p:cNvSpPr>
              <a:spLocks noChangeArrowheads="1"/>
            </p:cNvSpPr>
            <p:nvPr/>
          </p:nvSpPr>
          <p:spPr bwMode="auto">
            <a:xfrm>
              <a:off x="565150" y="4368800"/>
              <a:ext cx="7918450" cy="52658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l">
                <a:defRPr/>
              </a:pPr>
              <a:r>
                <a:rPr lang="en-US" sz="2400" b="1" dirty="0" err="1">
                  <a:latin typeface="Courier New" charset="0"/>
                  <a:ea typeface="ＭＳ Ｐゴシック" charset="0"/>
                </a:rPr>
                <a:t>TimeoutInterval</a:t>
              </a:r>
              <a:r>
                <a:rPr lang="en-US" sz="2400" b="1" dirty="0">
                  <a:latin typeface="Courier New" charset="0"/>
                  <a:ea typeface="ＭＳ Ｐゴシック" charset="0"/>
                </a:rPr>
                <a:t> = </a:t>
              </a:r>
              <a:r>
                <a:rPr lang="en-US" sz="2400" b="1" dirty="0" err="1">
                  <a:latin typeface="Courier New" charset="0"/>
                  <a:ea typeface="ＭＳ Ｐゴシック" charset="0"/>
                </a:rPr>
                <a:t>EstimatedRTT</a:t>
              </a:r>
              <a:r>
                <a:rPr lang="en-US" sz="2400" b="1" dirty="0">
                  <a:latin typeface="Courier New" charset="0"/>
                  <a:ea typeface="ＭＳ Ｐゴシック" charset="0"/>
                </a:rPr>
                <a:t> + 4*</a:t>
              </a:r>
              <a:r>
                <a:rPr lang="en-US" sz="2400" b="1" dirty="0" err="1">
                  <a:latin typeface="Courier New" charset="0"/>
                  <a:ea typeface="ＭＳ Ｐゴシック" charset="0"/>
                </a:rPr>
                <a:t>DevRTT</a:t>
              </a:r>
              <a:endParaRPr lang="en-US" sz="2400" b="1" dirty="0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64522" name="Text Box 14"/>
            <p:cNvSpPr txBox="1">
              <a:spLocks noChangeArrowheads="1"/>
            </p:cNvSpPr>
            <p:nvPr/>
          </p:nvSpPr>
          <p:spPr bwMode="auto">
            <a:xfrm>
              <a:off x="4010025" y="5122863"/>
              <a:ext cx="18113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solidFill>
                    <a:srgbClr val="000099"/>
                  </a:solidFill>
                </a:rPr>
                <a:t>estimated RTT</a:t>
              </a:r>
            </a:p>
          </p:txBody>
        </p:sp>
        <p:sp>
          <p:nvSpPr>
            <p:cNvPr id="64523" name="Text Box 16"/>
            <p:cNvSpPr txBox="1">
              <a:spLocks noChangeArrowheads="1"/>
            </p:cNvSpPr>
            <p:nvPr/>
          </p:nvSpPr>
          <p:spPr bwMode="auto">
            <a:xfrm>
              <a:off x="6442075" y="5141913"/>
              <a:ext cx="19177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r>
                <a:rPr lang="ja-JP" altLang="en-US" sz="2000" smtClean="0">
                  <a:solidFill>
                    <a:srgbClr val="000099"/>
                  </a:solidFill>
                </a:rPr>
                <a:t>“</a:t>
              </a:r>
              <a:r>
                <a:rPr lang="en-US" altLang="ja-JP" sz="2000" smtClean="0">
                  <a:solidFill>
                    <a:srgbClr val="000099"/>
                  </a:solidFill>
                </a:rPr>
                <a:t>safety margin</a:t>
              </a:r>
              <a:r>
                <a:rPr lang="ja-JP" altLang="en-US" sz="2000" smtClean="0">
                  <a:solidFill>
                    <a:srgbClr val="000099"/>
                  </a:solidFill>
                </a:rPr>
                <a:t>”</a:t>
              </a:r>
              <a:endParaRPr lang="en-US" sz="2000" smtClean="0">
                <a:solidFill>
                  <a:srgbClr val="000099"/>
                </a:solidFill>
              </a:endParaRPr>
            </a:p>
          </p:txBody>
        </p:sp>
        <p:sp>
          <p:nvSpPr>
            <p:cNvPr id="64524" name="Line 17"/>
            <p:cNvSpPr>
              <a:spLocks noChangeShapeType="1"/>
            </p:cNvSpPr>
            <p:nvPr/>
          </p:nvSpPr>
          <p:spPr bwMode="auto">
            <a:xfrm flipV="1">
              <a:off x="4806950" y="476250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4525" name="Line 19"/>
            <p:cNvSpPr>
              <a:spLocks noChangeShapeType="1"/>
            </p:cNvSpPr>
            <p:nvPr/>
          </p:nvSpPr>
          <p:spPr bwMode="auto">
            <a:xfrm flipV="1">
              <a:off x="7378700" y="4768850"/>
              <a:ext cx="0" cy="44608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pic>
          <p:nvPicPr>
            <p:cNvPr id="57358" name="Picture 20" descr="alarm_clock_ring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1163" y="4773613"/>
              <a:ext cx="7524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7" grpId="0" animBg="1"/>
      <p:bldP spid="645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63BA8B6-B47E-4130-8F4C-B3DDDD6F1993}" type="slidenum">
              <a:rPr lang="en-US" sz="1200" smtClean="0"/>
              <a:pPr>
                <a:defRPr/>
              </a:pPr>
              <a:t>21</a:t>
            </a:fld>
            <a:endParaRPr lang="en-US" sz="1200" smtClean="0"/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69637" name="Text Box 105"/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lost ACK scenario</a:t>
            </a:r>
            <a:endParaRPr lang="en-US" sz="1000" smtClean="0"/>
          </a:p>
        </p:txBody>
      </p:sp>
      <p:sp>
        <p:nvSpPr>
          <p:cNvPr id="69638" name="Line 99"/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39" name="Line 100"/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0" name="Line 104"/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1" name="Text Box 107"/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9642" name="Text Box 111"/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9643" name="Rectangle 112"/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4" name="Text Box 113"/>
          <p:cNvSpPr txBox="1">
            <a:spLocks noChangeArrowheads="1"/>
          </p:cNvSpPr>
          <p:nvPr/>
        </p:nvSpPr>
        <p:spPr bwMode="auto">
          <a:xfrm>
            <a:off x="1222375" y="254952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sp>
        <p:nvSpPr>
          <p:cNvPr id="69645" name="Rectangle 114"/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6" name="Text Box 115"/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ACK=100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69647" name="Line 118"/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8" name="Line 119"/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49" name="Rectangle 122"/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Text Box 123"/>
          <p:cNvSpPr txBox="1">
            <a:spLocks noChangeArrowheads="1"/>
          </p:cNvSpPr>
          <p:nvPr/>
        </p:nvSpPr>
        <p:spPr bwMode="auto">
          <a:xfrm>
            <a:off x="1211263" y="4259263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sp>
        <p:nvSpPr>
          <p:cNvPr id="69651" name="Text Box 124"/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9652" name="Text Box 126"/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timeout</a:t>
            </a:r>
          </a:p>
        </p:txBody>
      </p:sp>
      <p:sp>
        <p:nvSpPr>
          <p:cNvPr id="69653" name="Line 127"/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4" name="Rectangle 128"/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5" name="Text Box 129"/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ACK=100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59416" name="Group 134"/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69710" name="Line 132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11" name="Line 133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17" name="Group 135"/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69708" name="Line 136"/>
            <p:cNvSpPr>
              <a:spLocks noChangeShapeType="1"/>
            </p:cNvSpPr>
            <p:nvPr/>
          </p:nvSpPr>
          <p:spPr bwMode="auto">
            <a:xfrm flipV="1">
              <a:off x="3130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9" name="Line 137"/>
            <p:cNvSpPr>
              <a:spLocks noChangeShapeType="1"/>
            </p:cNvSpPr>
            <p:nvPr/>
          </p:nvSpPr>
          <p:spPr bwMode="auto">
            <a:xfrm>
              <a:off x="3100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9658" name="Text Box 172"/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premature timeout</a:t>
            </a:r>
            <a:endParaRPr lang="en-US" sz="1000" smtClean="0"/>
          </a:p>
        </p:txBody>
      </p:sp>
      <p:sp>
        <p:nvSpPr>
          <p:cNvPr id="69659" name="Line 173"/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0" name="Line 174"/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1" name="Line 175"/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Text Box 177"/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9663" name="Text Box 181"/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9664" name="Rectangle 182"/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5" name="Text Box 183"/>
          <p:cNvSpPr txBox="1">
            <a:spLocks noChangeArrowheads="1"/>
          </p:cNvSpPr>
          <p:nvPr/>
        </p:nvSpPr>
        <p:spPr bwMode="auto">
          <a:xfrm>
            <a:off x="5959475" y="2555875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59426" name="Group 202"/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69706" name="Rectangle 184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7" name="Text Box 185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67" name="Line 186"/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8" name="Line 187"/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9" name="Rectangle 188"/>
          <p:cNvSpPr>
            <a:spLocks noChangeArrowheads="1"/>
          </p:cNvSpPr>
          <p:nvPr/>
        </p:nvSpPr>
        <p:spPr bwMode="auto">
          <a:xfrm>
            <a:off x="6807200" y="4308475"/>
            <a:ext cx="1057275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0" name="Text Box 189"/>
          <p:cNvSpPr txBox="1">
            <a:spLocks noChangeArrowheads="1"/>
          </p:cNvSpPr>
          <p:nvPr/>
        </p:nvSpPr>
        <p:spPr bwMode="auto">
          <a:xfrm>
            <a:off x="6727825" y="4341813"/>
            <a:ext cx="1212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Seq=92,  8</a:t>
            </a:r>
          </a:p>
          <a:p>
            <a:pPr algn="l">
              <a:defRPr/>
            </a:pPr>
            <a:r>
              <a:rPr lang="en-US" sz="1400" smtClean="0"/>
              <a:t>bytes of data</a:t>
            </a:r>
          </a:p>
        </p:txBody>
      </p:sp>
      <p:sp>
        <p:nvSpPr>
          <p:cNvPr id="69671" name="Text Box 191"/>
          <p:cNvSpPr txBox="1">
            <a:spLocks noChangeArrowheads="1"/>
          </p:cNvSpPr>
          <p:nvPr/>
        </p:nvSpPr>
        <p:spPr bwMode="auto">
          <a:xfrm rot="10800000">
            <a:off x="5421313" y="2970213"/>
            <a:ext cx="3968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timeout</a:t>
            </a:r>
          </a:p>
        </p:txBody>
      </p:sp>
      <p:sp>
        <p:nvSpPr>
          <p:cNvPr id="69672" name="Line 192"/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3" name="Rectangle 193"/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74" name="Text Box 194"/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ACK=120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59435" name="Group 195"/>
          <p:cNvGrpSpPr>
            <a:grpSpLocks/>
          </p:cNvGrpSpPr>
          <p:nvPr/>
        </p:nvGrpSpPr>
        <p:grpSpPr bwMode="auto">
          <a:xfrm>
            <a:off x="5562600" y="2427288"/>
            <a:ext cx="104775" cy="508000"/>
            <a:chOff x="3099" y="1749"/>
            <a:chExt cx="66" cy="320"/>
          </a:xfrm>
        </p:grpSpPr>
        <p:sp>
          <p:nvSpPr>
            <p:cNvPr id="69704" name="Line 196"/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5" name="Line 197"/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6" name="Group 198"/>
          <p:cNvGrpSpPr>
            <a:grpSpLocks/>
          </p:cNvGrpSpPr>
          <p:nvPr/>
        </p:nvGrpSpPr>
        <p:grpSpPr bwMode="auto">
          <a:xfrm rot="10800000">
            <a:off x="5557838" y="3670300"/>
            <a:ext cx="104775" cy="508000"/>
            <a:chOff x="3099" y="1749"/>
            <a:chExt cx="66" cy="320"/>
          </a:xfrm>
        </p:grpSpPr>
        <p:sp>
          <p:nvSpPr>
            <p:cNvPr id="69702" name="Line 199"/>
            <p:cNvSpPr>
              <a:spLocks noChangeShapeType="1"/>
            </p:cNvSpPr>
            <p:nvPr/>
          </p:nvSpPr>
          <p:spPr bwMode="auto">
            <a:xfrm flipV="1">
              <a:off x="3134" y="1750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3" name="Line 200"/>
            <p:cNvSpPr>
              <a:spLocks noChangeShapeType="1"/>
            </p:cNvSpPr>
            <p:nvPr/>
          </p:nvSpPr>
          <p:spPr bwMode="auto">
            <a:xfrm>
              <a:off x="3104" y="175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9437" name="Group 206"/>
          <p:cNvGrpSpPr>
            <a:grpSpLocks/>
          </p:cNvGrpSpPr>
          <p:nvPr/>
        </p:nvGrpSpPr>
        <p:grpSpPr bwMode="auto">
          <a:xfrm>
            <a:off x="5800725" y="2808288"/>
            <a:ext cx="2346325" cy="571500"/>
            <a:chOff x="3759" y="1622"/>
            <a:chExt cx="1478" cy="360"/>
          </a:xfrm>
        </p:grpSpPr>
        <p:sp>
          <p:nvSpPr>
            <p:cNvPr id="69699" name="Line 203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0" name="Rectangle 204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701" name="Text Box 205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69678" name="Line 207"/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9439" name="Group 208"/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69697" name="Rectangle 20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98" name="Text Box 21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69680" name="Text Box 211"/>
          <p:cNvSpPr txBox="1">
            <a:spLocks noChangeArrowheads="1"/>
          </p:cNvSpPr>
          <p:nvPr/>
        </p:nvSpPr>
        <p:spPr bwMode="auto">
          <a:xfrm>
            <a:off x="4427538" y="4495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SendBase=100</a:t>
            </a:r>
          </a:p>
        </p:txBody>
      </p:sp>
      <p:sp>
        <p:nvSpPr>
          <p:cNvPr id="69681" name="Text Box 212"/>
          <p:cNvSpPr txBox="1">
            <a:spLocks noChangeArrowheads="1"/>
          </p:cNvSpPr>
          <p:nvPr/>
        </p:nvSpPr>
        <p:spPr bwMode="auto">
          <a:xfrm>
            <a:off x="4446588" y="4837113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2" name="Text Box 213"/>
          <p:cNvSpPr txBox="1">
            <a:spLocks noChangeArrowheads="1"/>
          </p:cNvSpPr>
          <p:nvPr/>
        </p:nvSpPr>
        <p:spPr bwMode="auto">
          <a:xfrm>
            <a:off x="4465638" y="5511800"/>
            <a:ext cx="1363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SendBase=120</a:t>
            </a:r>
          </a:p>
        </p:txBody>
      </p:sp>
      <p:sp>
        <p:nvSpPr>
          <p:cNvPr id="69683" name="Text Box 214"/>
          <p:cNvSpPr txBox="1">
            <a:spLocks noChangeArrowheads="1"/>
          </p:cNvSpPr>
          <p:nvPr/>
        </p:nvSpPr>
        <p:spPr bwMode="auto">
          <a:xfrm>
            <a:off x="4492625" y="2266950"/>
            <a:ext cx="12668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SendBase=92</a:t>
            </a:r>
          </a:p>
        </p:txBody>
      </p:sp>
      <p:pic>
        <p:nvPicPr>
          <p:cNvPr id="59444" name="Picture 2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45" name="Group 219"/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59455" name="Picture 22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6" name="Freeform 2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46" name="Group 225"/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59453" name="Picture 22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4" name="Freeform 2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47" name="Group 228"/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59451" name="Picture 2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2" name="Freeform 2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48" name="Group 231"/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59449" name="Picture 23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50" name="Freeform 2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4F2B611D-F799-4210-98E6-5D8A934BB50F}" type="slidenum">
              <a:rPr lang="en-US" sz="1200" smtClean="0"/>
              <a:pPr>
                <a:defRPr/>
              </a:pPr>
              <a:t>22</a:t>
            </a:fld>
            <a:endParaRPr lang="en-US" sz="1200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0661" name="Text Box 22"/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70662" name="Text Box 34"/>
          <p:cNvSpPr txBox="1">
            <a:spLocks noChangeArrowheads="1"/>
          </p:cNvSpPr>
          <p:nvPr/>
        </p:nvSpPr>
        <p:spPr bwMode="auto">
          <a:xfrm>
            <a:off x="1639888" y="5975350"/>
            <a:ext cx="1751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cumulative ACK</a:t>
            </a:r>
            <a:endParaRPr lang="en-US" sz="1000" smtClean="0"/>
          </a:p>
        </p:txBody>
      </p:sp>
      <p:sp>
        <p:nvSpPr>
          <p:cNvPr id="70663" name="Line 35"/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4" name="Line 36"/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5" name="Line 37"/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6" name="Text Box 39"/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70667" name="Text Box 43"/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70668" name="Rectangle 44"/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69" name="Text Box 45"/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60430" name="Group 46"/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0699" name="Rectangle 47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700" name="Text Box 48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70671" name="Line 49"/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2" name="Line 50"/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3" name="Rectangle 51"/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0674" name="Text Box 52"/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Seq=120,  15 bytes of data</a:t>
            </a:r>
          </a:p>
        </p:txBody>
      </p:sp>
      <p:sp>
        <p:nvSpPr>
          <p:cNvPr id="70675" name="Rectangle 55"/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0436" name="Group 75"/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0692" name="Text Box 53"/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60453" name="Group 57"/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0697" name="Line 58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8" name="Line 59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0454" name="Group 60"/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0695" name="Line 61"/>
              <p:cNvSpPr>
                <a:spLocks noChangeShapeType="1"/>
              </p:cNvSpPr>
              <p:nvPr/>
            </p:nvSpPr>
            <p:spPr bwMode="auto">
              <a:xfrm flipV="1">
                <a:off x="3130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Line 62"/>
              <p:cNvSpPr>
                <a:spLocks noChangeShapeType="1"/>
              </p:cNvSpPr>
              <p:nvPr/>
            </p:nvSpPr>
            <p:spPr bwMode="auto">
              <a:xfrm>
                <a:off x="3100" y="1753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0437" name="Group 63"/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0689" name="Line 64"/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0" name="Rectangle 65"/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91" name="Text Box 66"/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Seq=100, 20 bytes of data</a:t>
              </a:r>
            </a:p>
          </p:txBody>
        </p:sp>
      </p:grpSp>
      <p:sp>
        <p:nvSpPr>
          <p:cNvPr id="70678" name="Line 67"/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60439" name="Group 68"/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0687" name="Rectangle 69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0688" name="Text Box 70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ACK=120</a:t>
              </a:r>
              <a:endParaRPr lang="en-US" sz="1000" smtClean="0">
                <a:latin typeface="Times New Roman" charset="0"/>
              </a:endParaRPr>
            </a:p>
          </p:txBody>
        </p:sp>
      </p:grpSp>
      <p:pic>
        <p:nvPicPr>
          <p:cNvPr id="60440" name="Picture 7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41" name="Group 84"/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60445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46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0442" name="Group 87"/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6044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4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404407CA-51CD-46D6-8277-F035B3AC21F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5030"/>
            <a:ext cx="8362950" cy="1143000"/>
          </a:xfrm>
        </p:spPr>
        <p:txBody>
          <a:bodyPr/>
          <a:lstStyle/>
          <a:p>
            <a:r>
              <a:rPr lang="en-US" sz="3600" dirty="0" smtClean="0"/>
              <a:t>TCP ACK generation</a:t>
            </a:r>
            <a:r>
              <a:rPr lang="en-US" u="none" dirty="0" smtClean="0"/>
              <a:t> </a:t>
            </a:r>
            <a:r>
              <a:rPr lang="en-US" sz="2400" u="none" dirty="0" smtClean="0"/>
              <a:t>[RFC 1122, RFC 5681]</a:t>
            </a:r>
            <a:endParaRPr lang="en-US" dirty="0" smtClean="0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210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Event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in-order segment </a:t>
            </a:r>
            <a:r>
              <a:rPr lang="en-US" sz="1800" dirty="0">
                <a:latin typeface="Arial" pitchFamily="34" charset="0"/>
              </a:rPr>
              <a:t>arrival, </a:t>
            </a:r>
          </a:p>
          <a:p>
            <a:pPr algn="l"/>
            <a:r>
              <a:rPr lang="en-US" sz="1800" dirty="0">
                <a:latin typeface="Arial" pitchFamily="34" charset="0"/>
              </a:rPr>
              <a:t>no gaps,</a:t>
            </a:r>
          </a:p>
          <a:p>
            <a:pPr algn="l"/>
            <a:r>
              <a:rPr lang="en-US" sz="1800" dirty="0">
                <a:latin typeface="Arial" pitchFamily="34" charset="0"/>
              </a:rPr>
              <a:t>everything else already </a:t>
            </a:r>
            <a:r>
              <a:rPr lang="en-US" sz="1800" dirty="0" err="1">
                <a:latin typeface="Arial" pitchFamily="34" charset="0"/>
              </a:rPr>
              <a:t>ACKed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in-order segment </a:t>
            </a:r>
            <a:r>
              <a:rPr lang="en-US" sz="1800" dirty="0">
                <a:latin typeface="Arial" pitchFamily="34" charset="0"/>
              </a:rPr>
              <a:t>arrival, </a:t>
            </a:r>
          </a:p>
          <a:p>
            <a:pPr algn="l"/>
            <a:r>
              <a:rPr lang="en-US" sz="1800" dirty="0">
                <a:latin typeface="Arial" pitchFamily="34" charset="0"/>
              </a:rPr>
              <a:t>no gaps,</a:t>
            </a:r>
          </a:p>
          <a:p>
            <a:pPr algn="l"/>
            <a:r>
              <a:rPr lang="en-US" sz="1800" dirty="0">
                <a:latin typeface="Arial" pitchFamily="34" charset="0"/>
              </a:rPr>
              <a:t>one delayed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ACK pending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out-of-order segment</a:t>
            </a:r>
            <a:r>
              <a:rPr lang="en-US" sz="1800" dirty="0">
                <a:latin typeface="Arial" pitchFamily="34" charset="0"/>
              </a:rPr>
              <a:t> arrival</a:t>
            </a:r>
          </a:p>
          <a:p>
            <a:pPr algn="l"/>
            <a:r>
              <a:rPr lang="en-US" sz="1800" dirty="0">
                <a:latin typeface="Arial" pitchFamily="34" charset="0"/>
              </a:rPr>
              <a:t>higher-than-expect seq. #</a:t>
            </a:r>
          </a:p>
          <a:p>
            <a:pPr algn="l"/>
            <a:r>
              <a:rPr lang="en-US" sz="1800" dirty="0">
                <a:latin typeface="Arial" pitchFamily="34" charset="0"/>
              </a:rPr>
              <a:t>gap detected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arrival of segment that </a:t>
            </a:r>
          </a:p>
          <a:p>
            <a:pPr algn="l"/>
            <a:r>
              <a:rPr lang="en-US" sz="1800" dirty="0">
                <a:latin typeface="Arial" pitchFamily="34" charset="0"/>
              </a:rPr>
              <a:t>partially or completely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fills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14735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TCP Receiver action</a:t>
            </a:r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D</a:t>
            </a:r>
            <a:r>
              <a:rPr lang="en-US" sz="1800" dirty="0" smtClean="0">
                <a:solidFill>
                  <a:schemeClr val="accent2"/>
                </a:solidFill>
                <a:latin typeface="Arial" pitchFamily="34" charset="0"/>
              </a:rPr>
              <a:t>elayed </a:t>
            </a:r>
            <a:r>
              <a:rPr lang="en-US" sz="1800" dirty="0">
                <a:solidFill>
                  <a:schemeClr val="accent2"/>
                </a:solidFill>
                <a:latin typeface="Arial" pitchFamily="34" charset="0"/>
              </a:rPr>
              <a:t>ACK</a:t>
            </a:r>
            <a:r>
              <a:rPr lang="en-US" sz="1800" dirty="0">
                <a:latin typeface="Arial" pitchFamily="34" charset="0"/>
              </a:rPr>
              <a:t>. Wait up to 500ms</a:t>
            </a:r>
          </a:p>
          <a:p>
            <a:pPr algn="l"/>
            <a:r>
              <a:rPr lang="en-US" sz="1800" dirty="0">
                <a:latin typeface="Arial" pitchFamily="34" charset="0"/>
              </a:rPr>
              <a:t>for next segment. If no next segment,</a:t>
            </a:r>
          </a:p>
          <a:p>
            <a:pPr algn="l"/>
            <a:r>
              <a:rPr lang="en-US" sz="1800" dirty="0">
                <a:latin typeface="Arial" pitchFamily="34" charset="0"/>
              </a:rPr>
              <a:t>send </a:t>
            </a:r>
            <a:r>
              <a:rPr lang="en-US" sz="1800" dirty="0" smtClean="0">
                <a:latin typeface="Arial" pitchFamily="34" charset="0"/>
              </a:rPr>
              <a:t>ACK </a:t>
            </a: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</a:rPr>
              <a:t>(windows 200 </a:t>
            </a:r>
            <a:r>
              <a:rPr lang="en-US" sz="1800" dirty="0" err="1" smtClean="0">
                <a:solidFill>
                  <a:schemeClr val="bg2"/>
                </a:solidFill>
                <a:latin typeface="Arial" pitchFamily="34" charset="0"/>
              </a:rPr>
              <a:t>ms</a:t>
            </a:r>
            <a:r>
              <a:rPr lang="en-US" sz="1800" dirty="0" smtClean="0">
                <a:solidFill>
                  <a:schemeClr val="bg2"/>
                </a:solidFill>
                <a:latin typeface="Arial" pitchFamily="34" charset="0"/>
              </a:rPr>
              <a:t>)</a:t>
            </a:r>
            <a:endParaRPr lang="en-US" sz="1800" dirty="0">
              <a:solidFill>
                <a:schemeClr val="bg2"/>
              </a:solidFill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immediately </a:t>
            </a:r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>
                <a:latin typeface="Arial" pitchFamily="34" charset="0"/>
              </a:rPr>
              <a:t> single</a:t>
            </a:r>
          </a:p>
          <a:p>
            <a:pPr algn="l"/>
            <a:r>
              <a:rPr lang="en-US" sz="1800" dirty="0">
                <a:latin typeface="Arial" pitchFamily="34" charset="0"/>
              </a:rPr>
              <a:t>cumulative ACK 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>
                <a:latin typeface="Arial" pitchFamily="34" charset="0"/>
              </a:rPr>
              <a:t> </a:t>
            </a:r>
            <a:r>
              <a:rPr lang="en-US" sz="1800" dirty="0" smtClean="0">
                <a:latin typeface="Arial" pitchFamily="34" charset="0"/>
              </a:rPr>
              <a:t>(duplicate) </a:t>
            </a:r>
            <a:r>
              <a:rPr lang="en-US" sz="1800" dirty="0">
                <a:latin typeface="Arial" pitchFamily="34" charset="0"/>
              </a:rPr>
              <a:t>ACK, indicating seq. #</a:t>
            </a:r>
          </a:p>
          <a:p>
            <a:pPr algn="l"/>
            <a:r>
              <a:rPr lang="en-US" sz="1800" dirty="0">
                <a:latin typeface="Arial" pitchFamily="34" charset="0"/>
              </a:rPr>
              <a:t>of next expected </a:t>
            </a:r>
            <a:r>
              <a:rPr lang="en-US" sz="1800" dirty="0" smtClean="0">
                <a:latin typeface="Arial" pitchFamily="34" charset="0"/>
              </a:rPr>
              <a:t>byte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r>
              <a:rPr lang="en-US" sz="1800" dirty="0">
                <a:latin typeface="Arial" pitchFamily="34" charset="0"/>
              </a:rPr>
              <a:t>immediate </a:t>
            </a:r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</a:rPr>
              <a:t>send</a:t>
            </a:r>
            <a:r>
              <a:rPr lang="en-US" sz="1800" dirty="0" smtClean="0">
                <a:latin typeface="Arial" pitchFamily="34" charset="0"/>
              </a:rPr>
              <a:t> ACK </a:t>
            </a:r>
            <a:r>
              <a:rPr lang="en-US" sz="1800" dirty="0">
                <a:latin typeface="Arial" pitchFamily="34" charset="0"/>
              </a:rPr>
              <a:t>if segment starts</a:t>
            </a:r>
          </a:p>
          <a:p>
            <a:pPr algn="l"/>
            <a:r>
              <a:rPr lang="en-US" sz="1800" dirty="0">
                <a:latin typeface="Arial" pitchFamily="34" charset="0"/>
              </a:rPr>
              <a:t>at lower end of gap</a:t>
            </a:r>
          </a:p>
          <a:p>
            <a:pPr algn="l"/>
            <a:endParaRPr lang="en-US" sz="1800" dirty="0">
              <a:latin typeface="Arial" pitchFamily="34" charset="0"/>
            </a:endParaRPr>
          </a:p>
          <a:p>
            <a:pPr algn="l"/>
            <a:endParaRPr lang="en-US" dirty="0"/>
          </a:p>
        </p:txBody>
      </p:sp>
      <p:sp>
        <p:nvSpPr>
          <p:cNvPr id="31751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3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4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12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sv-SE" sz="2400">
              <a:latin typeface="Times New Roman" pitchFamily="18" charset="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r>
              <a:rPr lang="en-US" sz="1200" smtClean="0"/>
              <a:t>3-</a:t>
            </a:r>
            <a:fld id="{9266D468-069C-4A46-8B94-F7A02175AB2D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0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From RFC 1122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81088"/>
            <a:ext cx="7772400" cy="4937125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TCP SHOULD implement a delayed ACK, but an ACK should not be excessively delayed</a:t>
            </a:r>
            <a:r>
              <a:rPr lang="en-US" sz="1600" dirty="0"/>
              <a:t>; in particular, the delay MUST be less than 0.5 seconds, and in a stream of full-sized segments there SHOULD be an ACK for at least every second segment.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A delayed ACK gives the application an opportunity to update the window and perhaps </a:t>
            </a:r>
            <a:r>
              <a:rPr lang="en-US" sz="1600" b="1" dirty="0"/>
              <a:t>to send an immediate response</a:t>
            </a:r>
            <a:r>
              <a:rPr lang="en-US" sz="1600" dirty="0"/>
              <a:t>. In particular, </a:t>
            </a:r>
            <a:r>
              <a:rPr lang="en-US" sz="1600" dirty="0">
                <a:solidFill>
                  <a:srgbClr val="FF0000"/>
                </a:solidFill>
              </a:rPr>
              <a:t>in the case of character-mode remote login, a delayed ACK can reduce the number of segments sent by the server by a factor of 3</a:t>
            </a:r>
            <a:r>
              <a:rPr lang="en-US" sz="1600" dirty="0"/>
              <a:t> (ACK, window update, and echo character all combined in one segment).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In addition, on some large multi-user hosts, a delayed ACK can substantially reduce protocol processing overhead by reducing the total number of packets to be processed.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However, </a:t>
            </a:r>
            <a:r>
              <a:rPr lang="en-US" sz="1600" dirty="0">
                <a:solidFill>
                  <a:srgbClr val="FF0000"/>
                </a:solidFill>
              </a:rPr>
              <a:t>excessive delays on ACK's can disturb the round-trip timing and packet "clocking" algorithms</a:t>
            </a:r>
            <a:r>
              <a:rPr lang="en-US" sz="1600" dirty="0"/>
              <a:t>.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/>
              <a:t>We also emphasize that this is a SHOULD, meaning that </a:t>
            </a:r>
            <a:r>
              <a:rPr lang="en-US" sz="1600" dirty="0">
                <a:solidFill>
                  <a:schemeClr val="accent2"/>
                </a:solidFill>
              </a:rPr>
              <a:t>an </a:t>
            </a:r>
            <a:r>
              <a:rPr lang="en-US" sz="1600" dirty="0" err="1">
                <a:solidFill>
                  <a:schemeClr val="accent2"/>
                </a:solidFill>
              </a:rPr>
              <a:t>implementor</a:t>
            </a:r>
            <a:r>
              <a:rPr lang="en-US" sz="1600" dirty="0">
                <a:solidFill>
                  <a:schemeClr val="accent2"/>
                </a:solidFill>
              </a:rPr>
              <a:t> should indeed only deviate from this requirement after careful consideration of the implications.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dirty="0" smtClean="0"/>
              <a:t>3b-</a:t>
            </a:r>
            <a:fld id="{7F3FB5D8-AC0C-4FE5-835F-69B6D961E38C}" type="slidenum">
              <a:rPr lang="en-US" sz="1200" smtClean="0"/>
              <a:pPr>
                <a:defRPr/>
              </a:pPr>
              <a:t>25</a:t>
            </a:fld>
            <a:endParaRPr lang="en-US" sz="1200" dirty="0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8202613" cy="9064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fast </a:t>
            </a:r>
            <a:r>
              <a:rPr lang="en-US" dirty="0" smtClean="0">
                <a:ea typeface="ＭＳ Ｐゴシック" charset="0"/>
                <a:cs typeface="+mj-cs"/>
              </a:rPr>
              <a:t>retransmit (RFC 5681)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time-out period  often relatively long: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long delay before resending lost </a:t>
            </a:r>
            <a:r>
              <a:rPr lang="en-US" dirty="0" smtClean="0">
                <a:ea typeface="ＭＳ Ｐゴシック" charset="0"/>
              </a:rPr>
              <a:t>packet</a:t>
            </a: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>
              <a:lnSpc>
                <a:spcPct val="100000"/>
              </a:lnSpc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  <a:cs typeface="+mn-cs"/>
              </a:rPr>
              <a:t>IMPROVEMENT: detect </a:t>
            </a:r>
            <a:r>
              <a:rPr lang="en-US" dirty="0">
                <a:ea typeface="ＭＳ Ｐゴシック" charset="0"/>
                <a:cs typeface="+mn-cs"/>
              </a:rPr>
              <a:t>lost segments via duplicate </a:t>
            </a:r>
            <a:r>
              <a:rPr lang="en-US" dirty="0" smtClean="0">
                <a:ea typeface="ＭＳ Ｐゴシック" charset="0"/>
                <a:cs typeface="+mn-cs"/>
              </a:rPr>
              <a:t>ACKs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sender </a:t>
            </a:r>
            <a:r>
              <a:rPr lang="en-US" dirty="0" smtClean="0">
                <a:ea typeface="ＭＳ Ｐゴシック" charset="0"/>
              </a:rPr>
              <a:t>sends </a:t>
            </a:r>
            <a:r>
              <a:rPr lang="en-US" dirty="0">
                <a:ea typeface="ＭＳ Ｐゴシック" charset="0"/>
              </a:rPr>
              <a:t>many </a:t>
            </a:r>
            <a:r>
              <a:rPr lang="en-US" dirty="0" smtClean="0">
                <a:ea typeface="ＭＳ Ｐゴシック" charset="0"/>
              </a:rPr>
              <a:t>segments (pipelining)</a:t>
            </a:r>
            <a:endParaRPr lang="en-US" dirty="0">
              <a:ea typeface="ＭＳ Ｐゴシック" charset="0"/>
            </a:endParaRPr>
          </a:p>
          <a:p>
            <a:pPr lvl="1">
              <a:lnSpc>
                <a:spcPct val="10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if </a:t>
            </a:r>
            <a:r>
              <a:rPr lang="en-US" dirty="0" smtClean="0">
                <a:ea typeface="ＭＳ Ｐゴシック" charset="0"/>
              </a:rPr>
              <a:t>a segment </a:t>
            </a:r>
            <a:r>
              <a:rPr lang="en-US" dirty="0">
                <a:ea typeface="ＭＳ Ｐゴシック" charset="0"/>
              </a:rPr>
              <a:t>is lost, there will likely be many duplicate ACKs.</a:t>
            </a: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4827588" y="2143125"/>
            <a:ext cx="3212542" cy="3452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latin typeface="Gill Sans MT" pitchFamily="34" charset="0"/>
              </a:rPr>
              <a:t>if sender receives 3 </a:t>
            </a:r>
            <a:r>
              <a:rPr lang="en-US" sz="2800" dirty="0" smtClean="0">
                <a:latin typeface="Gill Sans MT" pitchFamily="34" charset="0"/>
              </a:rPr>
              <a:t>duplicate ACKs </a:t>
            </a:r>
            <a:r>
              <a:rPr lang="en-US" sz="2800" dirty="0" smtClean="0">
                <a:latin typeface="Gill Sans MT" pitchFamily="34" charset="0"/>
              </a:rPr>
              <a:t>for </a:t>
            </a:r>
            <a:r>
              <a:rPr lang="en-US" sz="2800" dirty="0">
                <a:latin typeface="Gill Sans MT" pitchFamily="34" charset="0"/>
              </a:rPr>
              <a:t>same </a:t>
            </a:r>
            <a:r>
              <a:rPr lang="en-US" sz="2800" dirty="0" smtClean="0">
                <a:latin typeface="Gill Sans MT" pitchFamily="34" charset="0"/>
              </a:rPr>
              <a:t>data</a:t>
            </a:r>
          </a:p>
          <a:p>
            <a:pPr marL="457200" indent="-457200"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Arial" panose="020B0604020202020204" pitchFamily="34" charset="0"/>
              <a:buChar char="•"/>
              <a:defRPr/>
            </a:pPr>
            <a:r>
              <a:rPr lang="en-US" altLang="ja-JP" sz="2800" dirty="0" smtClean="0">
                <a:latin typeface="Gill Sans MT" pitchFamily="34" charset="0"/>
              </a:rPr>
              <a:t>resend </a:t>
            </a:r>
            <a:r>
              <a:rPr lang="en-US" altLang="ja-JP" sz="2800" dirty="0" err="1">
                <a:latin typeface="Gill Sans MT" pitchFamily="34" charset="0"/>
              </a:rPr>
              <a:t>unacked</a:t>
            </a:r>
            <a:r>
              <a:rPr lang="en-US" altLang="ja-JP" sz="2800" dirty="0">
                <a:latin typeface="Gill Sans MT" pitchFamily="34" charset="0"/>
              </a:rPr>
              <a:t> segment with smallest </a:t>
            </a:r>
            <a:r>
              <a:rPr lang="en-US" altLang="ja-JP" sz="2800" dirty="0" err="1">
                <a:latin typeface="Gill Sans MT" pitchFamily="34" charset="0"/>
              </a:rPr>
              <a:t>seq</a:t>
            </a:r>
            <a:r>
              <a:rPr lang="en-US" altLang="ja-JP" sz="2800" dirty="0">
                <a:latin typeface="Gill Sans MT" pitchFamily="34" charset="0"/>
              </a:rPr>
              <a:t> #</a:t>
            </a:r>
          </a:p>
          <a:p>
            <a:pPr marL="463550" lvl="1" indent="-238125" algn="l"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Gill Sans MT" pitchFamily="34" charset="0"/>
              </a:rPr>
              <a:t>likely that </a:t>
            </a:r>
            <a:r>
              <a:rPr lang="en-US" sz="2400" dirty="0" err="1">
                <a:latin typeface="Gill Sans MT" pitchFamily="34" charset="0"/>
              </a:rPr>
              <a:t>unacked</a:t>
            </a:r>
            <a:r>
              <a:rPr lang="en-US" sz="2400" dirty="0">
                <a:latin typeface="Gill Sans MT" pitchFamily="34" charset="0"/>
              </a:rPr>
              <a:t> segment lost, so don</a:t>
            </a:r>
            <a:r>
              <a:rPr lang="ja-JP" altLang="en-US" sz="2400" dirty="0">
                <a:latin typeface="Gill Sans MT" pitchFamily="34" charset="0"/>
              </a:rPr>
              <a:t>’</a:t>
            </a:r>
            <a:r>
              <a:rPr lang="en-US" altLang="ja-JP" sz="2400" dirty="0">
                <a:latin typeface="Gill Sans MT" pitchFamily="34" charset="0"/>
              </a:rPr>
              <a:t>t wait for timeout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4751388" y="1914525"/>
            <a:ext cx="3509962" cy="3681413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883150" y="1679575"/>
            <a:ext cx="2773363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smtClean="0">
                <a:solidFill>
                  <a:srgbClr val="CC0000"/>
                </a:solidFill>
              </a:rPr>
              <a:t>TCP fast retransmit</a:t>
            </a:r>
          </a:p>
        </p:txBody>
      </p:sp>
      <p:pic>
        <p:nvPicPr>
          <p:cNvPr id="63498" name="Picture 1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295321" y="5674820"/>
            <a:ext cx="2082800" cy="1009759"/>
          </a:xfrm>
          <a:prstGeom prst="wedgeRoundRectCallout">
            <a:avLst>
              <a:gd name="adj1" fmla="val 25911"/>
              <a:gd name="adj2" fmla="val -296834"/>
              <a:gd name="adj3" fmla="val 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Implicit NAK!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Q: Why need at least 3?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11" grpId="0" animBg="1"/>
      <p:bldP spid="72712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B45340B6-30EF-41AD-842A-B02AB6FBF0B7}" type="slidenum">
              <a:rPr lang="en-US" sz="1200" smtClean="0"/>
              <a:pPr>
                <a:defRPr/>
              </a:pPr>
              <a:t>26</a:t>
            </a:fld>
            <a:endParaRPr lang="en-US" sz="1200" smtClean="0"/>
          </a:p>
        </p:txBody>
      </p:sp>
      <p:sp>
        <p:nvSpPr>
          <p:cNvPr id="73732" name="Line 3"/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3" name="Line 9"/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4" name="Line 10"/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5" name="Line 11"/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6" name="Line 12"/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7" name="Line 14"/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8" name="Line 15"/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39" name="Line 16"/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0" name="Line 17"/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1" name="Line 18"/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2" name="Line 19"/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3" name="Text Box 20"/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FF0000"/>
                </a:solidFill>
                <a:latin typeface="Arial" charset="0"/>
              </a:rPr>
              <a:t>X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73744" name="Line 24"/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45" name="Text Box 29"/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fast retransmit after sender </a:t>
            </a:r>
          </a:p>
          <a:p>
            <a:pPr>
              <a:defRPr/>
            </a:pPr>
            <a:r>
              <a:rPr lang="en-US" sz="1800" smtClean="0"/>
              <a:t>receipt of triple duplicate ACK</a:t>
            </a:r>
            <a:endParaRPr lang="en-US" sz="1000" smtClean="0"/>
          </a:p>
        </p:txBody>
      </p:sp>
      <p:sp>
        <p:nvSpPr>
          <p:cNvPr id="73746" name="Text Box 34"/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73747" name="Text Box 38"/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73748" name="Text Box 40"/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Seq=92, 8 bytes of data</a:t>
            </a:r>
          </a:p>
        </p:txBody>
      </p:sp>
      <p:grpSp>
        <p:nvGrpSpPr>
          <p:cNvPr id="64533" name="Group 41"/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73779" name="Rectangle 42"/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80" name="Text Box 43"/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64534" name="Group 78"/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73772" name="Text Box 50"/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timeout</a:t>
              </a:r>
            </a:p>
          </p:txBody>
        </p:sp>
        <p:grpSp>
          <p:nvGrpSpPr>
            <p:cNvPr id="64557" name="Group 51"/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73777" name="Line 52"/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8" name="Line 53"/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64558" name="Group 54"/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73775" name="Line 55"/>
              <p:cNvSpPr>
                <a:spLocks noChangeShapeType="1"/>
              </p:cNvSpPr>
              <p:nvPr/>
            </p:nvSpPr>
            <p:spPr bwMode="auto">
              <a:xfrm flipV="1">
                <a:off x="3130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3776" name="Line 56"/>
              <p:cNvSpPr>
                <a:spLocks noChangeShapeType="1"/>
              </p:cNvSpPr>
              <p:nvPr/>
            </p:nvSpPr>
            <p:spPr bwMode="auto">
              <a:xfrm>
                <a:off x="3100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535" name="Group 71"/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73770" name="Rectangle 6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71" name="Text Box 6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64536" name="Group 72"/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73768" name="Rectangle 73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9" name="Text Box 74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grpSp>
        <p:nvGrpSpPr>
          <p:cNvPr id="64537" name="Group 75"/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73766" name="Rectangle 76"/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3767" name="Text Box 77"/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latin typeface="Arial" charset="0"/>
                </a:rPr>
                <a:t>ACK=100</a:t>
              </a:r>
              <a:endParaRPr lang="en-US" sz="1000" smtClean="0">
                <a:latin typeface="Times New Roman" charset="0"/>
              </a:endParaRPr>
            </a:p>
          </p:txBody>
        </p:sp>
      </p:grpSp>
      <p:sp>
        <p:nvSpPr>
          <p:cNvPr id="73754" name="Rectangle 81"/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pic>
        <p:nvPicPr>
          <p:cNvPr id="64539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6" name="Rectangle 84"/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7" name="Text Box 83"/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sp>
        <p:nvSpPr>
          <p:cNvPr id="73758" name="Rectangle 85"/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3759" name="Text Box 86"/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Seq=100, 20 bytes of data</a:t>
            </a:r>
          </a:p>
        </p:txBody>
      </p:sp>
      <p:grpSp>
        <p:nvGrpSpPr>
          <p:cNvPr id="64544" name="Group 93"/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64548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49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545" name="Group 96"/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6454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4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  <a:endParaRPr lang="en-US" sz="2400" dirty="0" smtClean="0"/>
          </a:p>
          <a:p>
            <a:pPr lvl="2"/>
            <a:r>
              <a:rPr lang="en-US" sz="2400" dirty="0" smtClean="0"/>
              <a:t>+ </a:t>
            </a:r>
            <a:r>
              <a:rPr lang="en-US" sz="2400" dirty="0" smtClean="0"/>
              <a:t>ti</a:t>
            </a:r>
            <a:r>
              <a:rPr lang="en-US" sz="2400" dirty="0" smtClean="0"/>
              <a:t>meout</a:t>
            </a:r>
            <a:r>
              <a:rPr lang="en-US" sz="2400" dirty="0" smtClean="0"/>
              <a:t>: how to estimate?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/>
              <a:t>TCP </a:t>
            </a:r>
            <a:r>
              <a:rPr lang="en-US" sz="2400" dirty="0" smtClean="0"/>
              <a:t>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852282" y="5101082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76888" y="7249316"/>
            <a:ext cx="2895600" cy="2873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/>
              <a:t>Transport</a:t>
            </a:r>
            <a:r>
              <a:rPr lang="en-US" sz="1400" dirty="0"/>
              <a:t> </a:t>
            </a:r>
            <a:r>
              <a:rPr lang="en-US" sz="1200" dirty="0"/>
              <a:t>Layer</a:t>
            </a: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4850" y="7266779"/>
            <a:ext cx="676275" cy="276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026BFB3-7492-4997-9C2C-5432190C34B4}" type="slidenum">
              <a:rPr lang="en-US" sz="1200" smtClean="0"/>
              <a:pPr>
                <a:defRPr/>
              </a:pPr>
              <a:t>28</a:t>
            </a:fld>
            <a:endParaRPr lang="en-US" sz="1200" smtClean="0"/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1265238"/>
            <a:ext cx="7762875" cy="266037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</a:rPr>
              <a:t>congestion</a:t>
            </a:r>
            <a:r>
              <a:rPr lang="en-US" sz="3200" dirty="0" smtClean="0">
                <a:solidFill>
                  <a:srgbClr val="CC0000"/>
                </a:solidFill>
              </a:rPr>
              <a:t>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dirty="0" smtClean="0"/>
              <a:t>informally: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too many sources sending too much data too fast for </a:t>
            </a:r>
            <a:r>
              <a:rPr lang="en-US" altLang="ja-JP" i="1" dirty="0" smtClean="0">
                <a:solidFill>
                  <a:srgbClr val="000099"/>
                </a:solidFill>
              </a:rPr>
              <a:t>network</a:t>
            </a:r>
            <a:r>
              <a:rPr lang="en-US" altLang="ja-JP" dirty="0" smtClean="0"/>
              <a:t> to handle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defRPr/>
            </a:pPr>
            <a:r>
              <a:rPr lang="en-US" dirty="0" smtClean="0"/>
              <a:t>manifestations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sz="2800" dirty="0" smtClean="0"/>
              <a:t>lost packets (buffer overflow at routers)</a:t>
            </a:r>
          </a:p>
          <a:p>
            <a:pPr lvl="1">
              <a:defRPr/>
            </a:pPr>
            <a:r>
              <a:rPr lang="en-US" sz="2800" dirty="0" smtClean="0"/>
              <a:t>long delays (</a:t>
            </a:r>
            <a:r>
              <a:rPr lang="en-US" sz="2800" dirty="0" err="1" smtClean="0"/>
              <a:t>queueing</a:t>
            </a:r>
            <a:r>
              <a:rPr lang="en-US" sz="2800" dirty="0" smtClean="0"/>
              <a:t> in router buffers)</a:t>
            </a:r>
          </a:p>
          <a:p>
            <a:pPr>
              <a:defRPr/>
            </a:pPr>
            <a:endParaRPr lang="en-US" sz="2400" dirty="0" smtClean="0"/>
          </a:p>
        </p:txBody>
      </p:sp>
      <p:pic>
        <p:nvPicPr>
          <p:cNvPr id="7680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Principles of congestion control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7244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-387052" y="4934508"/>
            <a:ext cx="3168352" cy="1713384"/>
          </a:xfrm>
          <a:prstGeom prst="line">
            <a:avLst/>
          </a:prstGeom>
          <a:noFill/>
          <a:ln w="31750" cap="flat" cmpd="sng" algn="ctr">
            <a:solidFill>
              <a:srgbClr val="618FF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Straight Connector 8"/>
          <p:cNvCxnSpPr/>
          <p:nvPr/>
        </p:nvCxnSpPr>
        <p:spPr>
          <a:xfrm flipH="1" flipV="1">
            <a:off x="-206882" y="4724400"/>
            <a:ext cx="3600400" cy="1728192"/>
          </a:xfrm>
          <a:prstGeom prst="line">
            <a:avLst/>
          </a:prstGeom>
          <a:noFill/>
          <a:ln w="34925" cap="flat" cmpd="sng" algn="ctr">
            <a:solidFill>
              <a:srgbClr val="618FFD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70904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3923928" y="3729010"/>
            <a:ext cx="4978524" cy="33843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779912" y="3584994"/>
            <a:ext cx="5122540" cy="34563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136900" y="4975546"/>
            <a:ext cx="2286000" cy="824841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 lvl="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kern="0" dirty="0">
                <a:solidFill>
                  <a:srgbClr val="000000"/>
                </a:solidFill>
                <a:latin typeface="Gill Sans MT"/>
              </a:rPr>
              <a:t>different from flow control!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59AC836-FF2D-4951-9A01-2456F3C7E885}" type="slidenum">
              <a:rPr lang="en-US" sz="1200" smtClean="0"/>
              <a:pPr>
                <a:defRPr/>
              </a:pPr>
              <a:t>29</a:t>
            </a:fld>
            <a:endParaRPr lang="en-US" sz="1200" smtClean="0"/>
          </a:p>
        </p:txBody>
      </p:sp>
      <p:sp>
        <p:nvSpPr>
          <p:cNvPr id="77828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29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78001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002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7830" name="Picture 1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1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3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189913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1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2141538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senders, two </a:t>
            </a:r>
            <a:r>
              <a:rPr lang="en-US" sz="2000" dirty="0" smtClean="0">
                <a:ea typeface="ＭＳ Ｐゴシック" charset="0"/>
                <a:cs typeface="+mn-cs"/>
              </a:rPr>
              <a:t>receivers, </a:t>
            </a:r>
            <a:r>
              <a:rPr lang="en-US" sz="2000" u="sng" dirty="0" smtClean="0">
                <a:ea typeface="ＭＳ Ｐゴシック" charset="0"/>
                <a:cs typeface="+mn-cs"/>
              </a:rPr>
              <a:t>average</a:t>
            </a:r>
            <a:r>
              <a:rPr lang="en-US" sz="2000" dirty="0" smtClean="0">
                <a:ea typeface="ＭＳ Ｐゴシック" charset="0"/>
                <a:cs typeface="+mn-cs"/>
              </a:rPr>
              <a:t> rate of data is </a:t>
            </a:r>
            <a:r>
              <a:rPr lang="en-US" sz="2000" dirty="0" err="1" smtClean="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000" baseline="-25000" dirty="0" err="1" smtClean="0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sz="2000" dirty="0" smtClean="0">
                <a:ea typeface="ＭＳ Ｐゴシック" charset="0"/>
                <a:cs typeface="+mn-cs"/>
              </a:rPr>
              <a:t>  </a:t>
            </a:r>
            <a:endParaRPr lang="en-US" sz="20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one router, infinite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>
                <a:ea typeface="ＭＳ Ｐゴシック" charset="0"/>
                <a:cs typeface="+mn-cs"/>
              </a:rPr>
              <a:t>output link capacity: R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ea typeface="ＭＳ Ｐゴシック" charset="0"/>
                <a:cs typeface="+mn-cs"/>
              </a:rPr>
              <a:t>(no retransmission in the “picture” yet)</a:t>
            </a:r>
            <a:endParaRPr lang="en-US" sz="20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000"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77837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1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42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7843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7799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00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844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77995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6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997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845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1200">
                <a:solidFill>
                  <a:schemeClr val="tx2"/>
                </a:solidFill>
                <a:latin typeface="Arial" charset="0"/>
              </a:rPr>
              <a:t>unlimited shared output link buffers</a:t>
            </a:r>
          </a:p>
        </p:txBody>
      </p:sp>
      <p:sp>
        <p:nvSpPr>
          <p:cNvPr id="77846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47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48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77989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0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91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2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3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94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49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A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0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dirty="0">
                <a:latin typeface="Arial" charset="0"/>
              </a:rPr>
              <a:t>original data: </a:t>
            </a:r>
            <a:r>
              <a:rPr lang="en-US" sz="2400" dirty="0" err="1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 dirty="0" err="1">
                <a:solidFill>
                  <a:srgbClr val="CC0000"/>
                </a:solidFill>
                <a:latin typeface="Arial" charset="0"/>
              </a:rPr>
              <a:t>in</a:t>
            </a:r>
            <a:r>
              <a:rPr lang="en-US" baseline="-25000" dirty="0">
                <a:solidFill>
                  <a:srgbClr val="CC0000"/>
                </a:solidFill>
                <a:latin typeface="Arial" charset="0"/>
              </a:rPr>
              <a:t> </a:t>
            </a:r>
            <a:endParaRPr lang="en-US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7851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2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77983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4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85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6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7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8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53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1000" b="1" dirty="0">
                <a:solidFill>
                  <a:schemeClr val="tx2"/>
                </a:solidFill>
                <a:latin typeface="Arial" charset="0"/>
              </a:rPr>
              <a:t>Host B</a:t>
            </a:r>
            <a:endParaRPr lang="en-US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7854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5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6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57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58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77977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8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9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0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1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82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859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77971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2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7973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4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5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6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0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1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7862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3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>
                <a:latin typeface="Arial" charset="0"/>
              </a:rPr>
              <a:t>throughput:</a:t>
            </a:r>
            <a:r>
              <a:rPr lang="en-US" sz="240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2400">
                <a:solidFill>
                  <a:srgbClr val="CC0000"/>
                </a:solidFill>
                <a:latin typeface="Symbol" pitchFamily="18" charset="2"/>
              </a:rPr>
              <a:t>l</a:t>
            </a:r>
            <a:r>
              <a:rPr lang="en-US" sz="2400" baseline="-25000">
                <a:solidFill>
                  <a:srgbClr val="CC0000"/>
                </a:solidFill>
                <a:latin typeface="Arial" charset="0"/>
              </a:rPr>
              <a:t>out</a:t>
            </a:r>
            <a:endParaRPr lang="en-US" sz="240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77864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5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6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77960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7961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81 w 855"/>
                <a:gd name="T3" fmla="*/ 0 h 390"/>
                <a:gd name="T4" fmla="*/ 81 w 855"/>
                <a:gd name="T5" fmla="*/ 291 h 390"/>
                <a:gd name="T6" fmla="*/ 4 w 855"/>
                <a:gd name="T7" fmla="*/ 291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2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3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4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5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6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7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8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69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70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7867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68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869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52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1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0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44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6" y="3102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Arial" charset="0"/>
                </a:rPr>
                <a:t>delay</a:t>
              </a:r>
              <a:endParaRPr lang="en-US" sz="2000" baseline="-25000" smtClean="0"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>
                  <a:latin typeface="Symbol" charset="0"/>
                </a:rPr>
                <a:t>l</a:t>
              </a:r>
              <a:r>
                <a:rPr lang="en-US" sz="2000" baseline="-25000" smtClean="0"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77872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77909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11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12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4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6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919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920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921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3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24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26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7873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77907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908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7874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77875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77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78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0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2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7885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7886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7887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89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90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92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C1863835-2422-40DE-B3F8-4B0737A7C5F0}" type="slidenum">
              <a:rPr lang="en-US" sz="1200" smtClean="0"/>
              <a:pPr>
                <a:defRPr/>
              </a:pPr>
              <a:t>3</a:t>
            </a:fld>
            <a:endParaRPr lang="en-US" sz="1200" smtClean="0"/>
          </a:p>
        </p:txBody>
      </p:sp>
      <p:pic>
        <p:nvPicPr>
          <p:cNvPr id="52228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7731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segment structure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399" name="Rectangle 5"/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charset="0"/>
              <a:ea typeface="ＭＳ Ｐゴシック" charset="0"/>
            </a:endParaRPr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dest port #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02" name="Line 8"/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3" name="Line 9"/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5" name="Text Box 11"/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32 bits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6" name="Line 12"/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9" name="Text Box 15"/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sequence number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10" name="Line 16"/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1" name="Text Box 17"/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latin typeface="Arial" charset="0"/>
              </a:rPr>
              <a:t>acknowledgement number</a:t>
            </a:r>
          </a:p>
        </p:txBody>
      </p:sp>
      <p:sp>
        <p:nvSpPr>
          <p:cNvPr id="59412" name="Line 18"/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3" name="Line 19"/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5" name="Line 21"/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16" name="Text Box 22"/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receive window</a:t>
            </a:r>
          </a:p>
        </p:txBody>
      </p:sp>
      <p:sp>
        <p:nvSpPr>
          <p:cNvPr id="59417" name="Text Box 23"/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Urg data pointer</a:t>
            </a:r>
          </a:p>
        </p:txBody>
      </p:sp>
      <p:sp>
        <p:nvSpPr>
          <p:cNvPr id="59418" name="Text Box 24"/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dirty="0" smtClean="0">
                <a:latin typeface="Arial" charset="0"/>
              </a:rPr>
              <a:t>checksum</a:t>
            </a:r>
          </a:p>
        </p:txBody>
      </p:sp>
      <p:sp>
        <p:nvSpPr>
          <p:cNvPr id="52251" name="Rectangle 1"/>
          <p:cNvSpPr>
            <a:spLocks noChangeArrowheads="1"/>
          </p:cNvSpPr>
          <p:nvPr/>
        </p:nvSpPr>
        <p:spPr bwMode="auto">
          <a:xfrm>
            <a:off x="3806825" y="2767013"/>
            <a:ext cx="947738" cy="3825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9" name="Text Box 25"/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F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0" name="Line 26"/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1" name="Line 27"/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2" name="Line 28"/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3" name="Line 29"/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4" name="Line 30"/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5" name="Line 31"/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26" name="Text Box 32"/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S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7" name="Text Box 33"/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R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28" name="Text Box 34"/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P</a:t>
            </a: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429" name="Text Box 35"/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A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30" name="Text Box 36"/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U</a:t>
            </a:r>
            <a:endParaRPr lang="en-US" sz="2400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59431" name="Text Box 37"/>
          <p:cNvSpPr txBox="1">
            <a:spLocks noChangeArrowheads="1"/>
          </p:cNvSpPr>
          <p:nvPr/>
        </p:nvSpPr>
        <p:spPr bwMode="auto">
          <a:xfrm>
            <a:off x="2759075" y="2697163"/>
            <a:ext cx="577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head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len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2" name="Text Box 38"/>
          <p:cNvSpPr txBox="1">
            <a:spLocks noChangeArrowheads="1"/>
          </p:cNvSpPr>
          <p:nvPr/>
        </p:nvSpPr>
        <p:spPr bwMode="auto">
          <a:xfrm>
            <a:off x="3238500" y="2697163"/>
            <a:ext cx="568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not</a:t>
            </a:r>
          </a:p>
          <a:p>
            <a:pPr>
              <a:defRPr/>
            </a:pPr>
            <a:r>
              <a:rPr lang="en-US" sz="1400" smtClean="0">
                <a:latin typeface="Arial" charset="0"/>
              </a:rPr>
              <a:t>used</a:t>
            </a:r>
            <a:endParaRPr lang="en-US" sz="1800" smtClean="0">
              <a:latin typeface="Arial" charset="0"/>
            </a:endParaRPr>
          </a:p>
        </p:txBody>
      </p:sp>
      <p:sp>
        <p:nvSpPr>
          <p:cNvPr id="59433" name="Line 39"/>
          <p:cNvSpPr>
            <a:spLocks noChangeShapeType="1"/>
          </p:cNvSpPr>
          <p:nvPr/>
        </p:nvSpPr>
        <p:spPr bwMode="auto">
          <a:xfrm flipV="1">
            <a:off x="328771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34" name="Text Box 40"/>
          <p:cNvSpPr txBox="1">
            <a:spLocks noChangeArrowheads="1"/>
          </p:cNvSpPr>
          <p:nvPr/>
        </p:nvSpPr>
        <p:spPr bwMode="auto">
          <a:xfrm>
            <a:off x="3317875" y="3648075"/>
            <a:ext cx="289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options (variable length)</a:t>
            </a:r>
            <a:endParaRPr lang="en-US" sz="2400" smtClean="0">
              <a:latin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9514" y="2266395"/>
            <a:ext cx="3705911" cy="662543"/>
            <a:chOff x="329514" y="2266395"/>
            <a:chExt cx="3705911" cy="662543"/>
          </a:xfrm>
        </p:grpSpPr>
        <p:sp>
          <p:nvSpPr>
            <p:cNvPr id="59436" name="Text Box 42"/>
            <p:cNvSpPr txBox="1">
              <a:spLocks noChangeArrowheads="1"/>
            </p:cNvSpPr>
            <p:nvPr/>
          </p:nvSpPr>
          <p:spPr bwMode="auto">
            <a:xfrm>
              <a:off x="329514" y="2266395"/>
              <a:ext cx="208824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</a:rPr>
                <a:t>ACK</a:t>
              </a:r>
              <a:r>
                <a:rPr lang="en-US" sz="1800" dirty="0" smtClean="0">
                  <a:latin typeface="Arial" charset="0"/>
                </a:rPr>
                <a:t>: ACK # valid</a:t>
              </a:r>
              <a:endParaRPr lang="en-US" sz="1000" dirty="0" smtClean="0">
                <a:latin typeface="Arial" charset="0"/>
              </a:endParaRPr>
            </a:p>
          </p:txBody>
        </p:sp>
        <p:sp>
          <p:nvSpPr>
            <p:cNvPr id="59440" name="Line 46"/>
            <p:cNvSpPr>
              <a:spLocks noChangeShapeType="1"/>
            </p:cNvSpPr>
            <p:nvPr/>
          </p:nvSpPr>
          <p:spPr bwMode="auto">
            <a:xfrm>
              <a:off x="2376488" y="2487613"/>
              <a:ext cx="1658937" cy="4413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4758" y="1427163"/>
            <a:ext cx="4059580" cy="2041525"/>
            <a:chOff x="164758" y="1427163"/>
            <a:chExt cx="4059580" cy="2041525"/>
          </a:xfrm>
        </p:grpSpPr>
        <p:sp>
          <p:nvSpPr>
            <p:cNvPr id="59435" name="Text Box 41"/>
            <p:cNvSpPr txBox="1">
              <a:spLocks noChangeArrowheads="1"/>
            </p:cNvSpPr>
            <p:nvPr/>
          </p:nvSpPr>
          <p:spPr bwMode="auto">
            <a:xfrm>
              <a:off x="164758" y="1427163"/>
              <a:ext cx="230063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URG: urgent data </a:t>
              </a:r>
            </a:p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(generally not used)</a:t>
              </a:r>
              <a:endParaRPr lang="en-US" sz="1000" dirty="0" smtClean="0">
                <a:latin typeface="Arial" charset="0"/>
              </a:endParaRPr>
            </a:p>
          </p:txBody>
        </p:sp>
        <p:sp>
          <p:nvSpPr>
            <p:cNvPr id="59437" name="Text Box 43"/>
            <p:cNvSpPr txBox="1">
              <a:spLocks noChangeArrowheads="1"/>
            </p:cNvSpPr>
            <p:nvPr/>
          </p:nvSpPr>
          <p:spPr bwMode="auto">
            <a:xfrm>
              <a:off x="169863" y="2827338"/>
              <a:ext cx="22669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PSH: push data now</a:t>
              </a:r>
            </a:p>
            <a:p>
              <a:pPr algn="r">
                <a:defRPr/>
              </a:pPr>
              <a:r>
                <a:rPr lang="en-US" sz="1800" dirty="0" smtClean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(generally not used)</a:t>
              </a:r>
            </a:p>
          </p:txBody>
        </p:sp>
        <p:sp>
          <p:nvSpPr>
            <p:cNvPr id="59439" name="Line 45"/>
            <p:cNvSpPr>
              <a:spLocks noChangeShapeType="1"/>
            </p:cNvSpPr>
            <p:nvPr/>
          </p:nvSpPr>
          <p:spPr bwMode="auto">
            <a:xfrm>
              <a:off x="2371725" y="1800225"/>
              <a:ext cx="1495425" cy="10287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59441" name="Line 47"/>
            <p:cNvSpPr>
              <a:spLocks noChangeShapeType="1"/>
            </p:cNvSpPr>
            <p:nvPr/>
          </p:nvSpPr>
          <p:spPr bwMode="auto">
            <a:xfrm flipV="1">
              <a:off x="2397125" y="3041650"/>
              <a:ext cx="1827213" cy="244475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4513" y="3105150"/>
            <a:ext cx="4160837" cy="1712913"/>
            <a:chOff x="544513" y="3105150"/>
            <a:chExt cx="4160837" cy="1712913"/>
          </a:xfrm>
        </p:grpSpPr>
        <p:sp>
          <p:nvSpPr>
            <p:cNvPr id="59438" name="Text Box 44"/>
            <p:cNvSpPr txBox="1">
              <a:spLocks noChangeArrowheads="1"/>
            </p:cNvSpPr>
            <p:nvPr/>
          </p:nvSpPr>
          <p:spPr bwMode="auto">
            <a:xfrm>
              <a:off x="544513" y="3627438"/>
              <a:ext cx="191135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800" dirty="0" smtClean="0">
                  <a:solidFill>
                    <a:schemeClr val="accent2"/>
                  </a:solidFill>
                  <a:latin typeface="Arial" charset="0"/>
                </a:rPr>
                <a:t>RST, SYN, FIN</a:t>
              </a:r>
              <a:r>
                <a:rPr lang="en-US" sz="1800" dirty="0" smtClean="0">
                  <a:latin typeface="Arial" charset="0"/>
                </a:rPr>
                <a:t>:</a:t>
              </a: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connection </a:t>
              </a:r>
              <a:r>
                <a:rPr lang="en-US" sz="1800" dirty="0" err="1" smtClean="0">
                  <a:latin typeface="Arial" charset="0"/>
                </a:rPr>
                <a:t>estab</a:t>
              </a:r>
              <a:endParaRPr lang="en-US" sz="1800" dirty="0" smtClean="0">
                <a:latin typeface="Arial" charset="0"/>
              </a:endParaRP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(setup, teardown</a:t>
              </a:r>
            </a:p>
            <a:p>
              <a:pPr algn="r">
                <a:defRPr/>
              </a:pPr>
              <a:r>
                <a:rPr lang="en-US" sz="1800" dirty="0" smtClean="0">
                  <a:latin typeface="Arial" charset="0"/>
                </a:rPr>
                <a:t>commands)</a:t>
              </a:r>
            </a:p>
          </p:txBody>
        </p:sp>
        <p:sp>
          <p:nvSpPr>
            <p:cNvPr id="52275" name="Freeform 48"/>
            <p:cNvSpPr>
              <a:spLocks/>
            </p:cNvSpPr>
            <p:nvPr/>
          </p:nvSpPr>
          <p:spPr bwMode="auto">
            <a:xfrm>
              <a:off x="2390775" y="3105150"/>
              <a:ext cx="2314575" cy="704850"/>
            </a:xfrm>
            <a:custGeom>
              <a:avLst/>
              <a:gdLst>
                <a:gd name="T0" fmla="*/ 0 w 1458"/>
                <a:gd name="T1" fmla="*/ 2147483647 h 444"/>
                <a:gd name="T2" fmla="*/ 2147483647 w 1458"/>
                <a:gd name="T3" fmla="*/ 0 h 444"/>
                <a:gd name="T4" fmla="*/ 2147483647 w 1458"/>
                <a:gd name="T5" fmla="*/ 2147483647 h 4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44" name="Text Box 50"/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counting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by bytes 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of data</a:t>
            </a:r>
          </a:p>
          <a:p>
            <a:pPr algn="l">
              <a:defRPr/>
            </a:pPr>
            <a:r>
              <a:rPr lang="en-US" sz="1800" smtClean="0">
                <a:latin typeface="Arial" charset="0"/>
              </a:rPr>
              <a:t>(not segments!)</a:t>
            </a:r>
          </a:p>
        </p:txBody>
      </p:sp>
      <p:sp>
        <p:nvSpPr>
          <p:cNvPr id="59445" name="Text Box 51"/>
          <p:cNvSpPr txBox="1">
            <a:spLocks noChangeArrowheads="1"/>
          </p:cNvSpPr>
          <p:nvPr/>
        </p:nvSpPr>
        <p:spPr bwMode="auto">
          <a:xfrm>
            <a:off x="982663" y="4960938"/>
            <a:ext cx="1365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>
                <a:latin typeface="Arial" charset="0"/>
              </a:rPr>
              <a:t>Internet</a:t>
            </a:r>
          </a:p>
          <a:p>
            <a:pPr algn="r">
              <a:defRPr/>
            </a:pPr>
            <a:r>
              <a:rPr lang="en-US" sz="1800" dirty="0" smtClean="0">
                <a:latin typeface="Arial" charset="0"/>
              </a:rPr>
              <a:t>checksum</a:t>
            </a:r>
          </a:p>
          <a:p>
            <a:pPr algn="r">
              <a:defRPr/>
            </a:pPr>
            <a:r>
              <a:rPr lang="en-US" sz="1800" dirty="0" smtClean="0">
                <a:latin typeface="Arial" charset="0"/>
              </a:rPr>
              <a:t>(as in UDP)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86550" y="3008313"/>
            <a:ext cx="2258015" cy="1200329"/>
            <a:chOff x="6686550" y="3008313"/>
            <a:chExt cx="2258015" cy="1200329"/>
          </a:xfrm>
        </p:grpSpPr>
        <p:sp>
          <p:nvSpPr>
            <p:cNvPr id="59443" name="Text Box 49"/>
            <p:cNvSpPr txBox="1">
              <a:spLocks noChangeArrowheads="1"/>
            </p:cNvSpPr>
            <p:nvPr/>
          </p:nvSpPr>
          <p:spPr bwMode="auto">
            <a:xfrm>
              <a:off x="7439025" y="3008313"/>
              <a:ext cx="150554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800" dirty="0" smtClean="0">
                  <a:latin typeface="Arial" charset="0"/>
                </a:rPr>
                <a:t># bytes </a:t>
              </a:r>
            </a:p>
            <a:p>
              <a:pPr algn="l">
                <a:defRPr/>
              </a:pPr>
              <a:r>
                <a:rPr lang="en-US" sz="1800" dirty="0" err="1" smtClean="0">
                  <a:latin typeface="Arial" charset="0"/>
                </a:rPr>
                <a:t>rcvr</a:t>
              </a:r>
              <a:r>
                <a:rPr lang="en-US" sz="1800" dirty="0" smtClean="0">
                  <a:latin typeface="Arial" charset="0"/>
                </a:rPr>
                <a:t> willing</a:t>
              </a:r>
            </a:p>
            <a:p>
              <a:pPr algn="l">
                <a:defRPr/>
              </a:pPr>
              <a:r>
                <a:rPr lang="en-US" sz="1800" dirty="0" smtClean="0">
                  <a:latin typeface="Arial" charset="0"/>
                </a:rPr>
                <a:t>to accept</a:t>
              </a:r>
              <a:br>
                <a:rPr lang="en-US" sz="1800" dirty="0" smtClean="0">
                  <a:latin typeface="Arial" charset="0"/>
                </a:rPr>
              </a:br>
              <a:r>
                <a:rPr lang="en-US" sz="1800" i="1" dirty="0" smtClean="0">
                  <a:solidFill>
                    <a:srgbClr val="FF0000"/>
                  </a:solidFill>
                  <a:latin typeface="Arial" charset="0"/>
                </a:rPr>
                <a:t>(flow control)</a:t>
              </a:r>
            </a:p>
          </p:txBody>
        </p:sp>
        <p:sp>
          <p:nvSpPr>
            <p:cNvPr id="59447" name="Line 53"/>
            <p:cNvSpPr>
              <a:spLocks noChangeShapeType="1"/>
            </p:cNvSpPr>
            <p:nvPr/>
          </p:nvSpPr>
          <p:spPr bwMode="auto">
            <a:xfrm flipH="1" flipV="1">
              <a:off x="6686550" y="3019425"/>
              <a:ext cx="809625" cy="4667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59448" name="Line 54"/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49" name="Line 55"/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08288" y="4111625"/>
            <a:ext cx="3954462" cy="2322513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9414" name="Line 20"/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8" name="Text Box 14"/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application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data </a:t>
            </a:r>
          </a:p>
          <a:p>
            <a:pPr>
              <a:defRPr/>
            </a:pPr>
            <a:r>
              <a:rPr lang="en-US" sz="2000" smtClean="0">
                <a:latin typeface="Arial" charset="0"/>
              </a:rPr>
              <a:t>(variable length)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46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0" name="Text Box 6"/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latin typeface="Arial" charset="0"/>
              </a:rPr>
              <a:t>source port #</a:t>
            </a:r>
            <a:endParaRPr lang="en-US" sz="2400" smtClean="0">
              <a:latin typeface="Arial" charset="0"/>
            </a:endParaRPr>
          </a:p>
        </p:txBody>
      </p:sp>
      <p:sp>
        <p:nvSpPr>
          <p:cNvPr id="59404" name="Line 10"/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909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smtClean="0"/>
              <a:t>Transport</a:t>
            </a:r>
            <a:r>
              <a:rPr lang="en-US" sz="1400" smtClean="0"/>
              <a:t> </a:t>
            </a:r>
            <a:r>
              <a:rPr lang="en-US" sz="1200" smtClean="0"/>
              <a:t>Layer</a:t>
            </a:r>
            <a:endParaRPr lang="en-US" sz="1200"/>
          </a:p>
        </p:txBody>
      </p:sp>
      <p:sp>
        <p:nvSpPr>
          <p:cNvPr id="8909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E995ABEE-5704-457F-8EEC-BA0E0D9A6694}" type="slidenum">
              <a:rPr lang="en-US" sz="1200" smtClean="0"/>
              <a:pPr>
                <a:defRPr/>
              </a:pPr>
              <a:t>30</a:t>
            </a:fld>
            <a:endParaRPr lang="en-US" sz="1200" smtClean="0"/>
          </a:p>
        </p:txBody>
      </p:sp>
      <p:sp>
        <p:nvSpPr>
          <p:cNvPr id="78852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53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79006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007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8854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mtClean="0">
                <a:ea typeface="ＭＳ Ｐゴシック" charset="0"/>
                <a:cs typeface="+mn-cs"/>
              </a:rPr>
              <a:t>one router, </a:t>
            </a:r>
            <a:r>
              <a:rPr lang="en-US" i="1" smtClean="0">
                <a:solidFill>
                  <a:srgbClr val="000099"/>
                </a:solidFill>
                <a:ea typeface="ＭＳ Ｐゴシック" charset="0"/>
                <a:cs typeface="+mn-cs"/>
              </a:rPr>
              <a:t>finite</a:t>
            </a:r>
            <a:r>
              <a:rPr lang="en-US" smtClean="0">
                <a:ea typeface="ＭＳ Ｐゴシック" charset="0"/>
                <a:cs typeface="+mn-cs"/>
              </a:rPr>
              <a:t> buffers </a:t>
            </a:r>
          </a:p>
          <a:p>
            <a:pPr>
              <a:buFont typeface="Wingdings" charset="0"/>
              <a:buChar char="v"/>
              <a:defRPr/>
            </a:pPr>
            <a:r>
              <a:rPr lang="en-US" smtClean="0">
                <a:ea typeface="ＭＳ Ｐゴシック" charset="0"/>
                <a:cs typeface="+mn-cs"/>
              </a:rPr>
              <a:t>sender retransmission of timed-out packet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mtClean="0">
                <a:ea typeface="ＭＳ Ｐゴシック" charset="0"/>
              </a:rPr>
              <a:t>application-layer input = application-layer output:</a:t>
            </a:r>
            <a:r>
              <a:rPr lang="en-US" smtClean="0">
                <a:latin typeface="Symbol" charset="0"/>
                <a:ea typeface="ＭＳ Ｐゴシック" charset="0"/>
              </a:rPr>
              <a:t> l</a:t>
            </a:r>
            <a:r>
              <a:rPr lang="en-US" baseline="-25000" smtClean="0">
                <a:latin typeface="Arial" charset="0"/>
                <a:ea typeface="ＭＳ Ｐゴシック" charset="0"/>
              </a:rPr>
              <a:t>in </a:t>
            </a:r>
            <a:r>
              <a:rPr lang="en-US" smtClean="0">
                <a:latin typeface="Arial" charset="0"/>
                <a:ea typeface="ＭＳ Ｐゴシック" charset="0"/>
              </a:rPr>
              <a:t>= </a:t>
            </a:r>
            <a:r>
              <a:rPr lang="en-US" smtClean="0">
                <a:latin typeface="Symbol" charset="0"/>
                <a:ea typeface="ＭＳ Ｐゴシック" charset="0"/>
              </a:rPr>
              <a:t>l</a:t>
            </a:r>
            <a:r>
              <a:rPr lang="en-US" baseline="-25000" smtClean="0">
                <a:latin typeface="Arial" charset="0"/>
                <a:ea typeface="ＭＳ Ｐゴシック" charset="0"/>
              </a:rPr>
              <a:t>out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mtClean="0">
                <a:ea typeface="ＭＳ Ｐゴシック" charset="0"/>
              </a:rPr>
              <a:t>transport-layer input includes </a:t>
            </a:r>
            <a:r>
              <a:rPr lang="en-US" i="1" smtClean="0">
                <a:ea typeface="ＭＳ Ｐゴシック" charset="0"/>
              </a:rPr>
              <a:t>retransmissions </a:t>
            </a:r>
            <a:r>
              <a:rPr lang="en-US" smtClean="0">
                <a:ea typeface="ＭＳ Ｐゴシック" charset="0"/>
              </a:rPr>
              <a:t>:</a:t>
            </a:r>
            <a:r>
              <a:rPr lang="en-US" smtClean="0">
                <a:latin typeface="Symbol" charset="0"/>
                <a:ea typeface="ＭＳ Ｐゴシック" charset="0"/>
              </a:rPr>
              <a:t> l</a:t>
            </a:r>
            <a:r>
              <a:rPr lang="en-US" baseline="-25000" smtClean="0">
                <a:latin typeface="Arial" charset="0"/>
                <a:ea typeface="ＭＳ Ｐゴシック" charset="0"/>
              </a:rPr>
              <a:t>in </a:t>
            </a:r>
            <a:r>
              <a:rPr lang="en-US" smtClean="0">
                <a:latin typeface="Arial" charset="0"/>
                <a:ea typeface="ＭＳ Ｐゴシック" charset="0"/>
              </a:rPr>
              <a:t>   </a:t>
            </a:r>
            <a:r>
              <a:rPr lang="en-US" smtClean="0">
                <a:latin typeface="Symbol" charset="0"/>
                <a:ea typeface="ＭＳ Ｐゴシック" charset="0"/>
              </a:rPr>
              <a:t>l</a:t>
            </a:r>
            <a:r>
              <a:rPr lang="en-US" baseline="-25000" smtClean="0">
                <a:latin typeface="Arial" charset="0"/>
                <a:ea typeface="ＭＳ Ｐゴシック" charset="0"/>
              </a:rPr>
              <a:t>in</a:t>
            </a:r>
            <a:endParaRPr lang="en-US" i="1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sz="2400" smtClean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mtClean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8857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8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9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61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62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8863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79003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04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005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64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5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6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7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finite shared output link buffers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68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9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70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78997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98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99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0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1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02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1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72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baseline="-25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: original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73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74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78991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92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93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4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5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6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75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>
                <a:solidFill>
                  <a:schemeClr val="tx2"/>
                </a:solidFill>
                <a:latin typeface="Arial" charset="0"/>
              </a:rPr>
              <a:t>Host B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76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7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8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0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81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78985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86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87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8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9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90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82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78979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80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81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2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3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84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3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84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85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out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8886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887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78972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973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4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5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6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7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78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88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89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0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91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92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0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'</a:t>
            </a:r>
            <a:r>
              <a:rPr lang="en-US" sz="2000" baseline="-25000">
                <a:solidFill>
                  <a:srgbClr val="FF0000"/>
                </a:solidFill>
                <a:latin typeface="Arial" charset="0"/>
              </a:rPr>
              <a:t>in</a:t>
            </a:r>
            <a:r>
              <a:rPr lang="en-US" sz="1800">
                <a:solidFill>
                  <a:srgbClr val="FF0000"/>
                </a:solidFill>
                <a:latin typeface="Arial" charset="0"/>
              </a:rPr>
              <a:t>:</a:t>
            </a:r>
            <a:r>
              <a:rPr lang="en-US" sz="14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original data, </a:t>
            </a:r>
            <a:r>
              <a:rPr lang="en-US" i="1">
                <a:solidFill>
                  <a:srgbClr val="FF0000"/>
                </a:solidFill>
                <a:latin typeface="Arial" charset="0"/>
              </a:rPr>
              <a:t>plus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retransmitted data</a:t>
            </a:r>
            <a:endParaRPr lang="en-US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9133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/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ja-JP" altLang="en-US" sz="2000" i="1" smtClean="0">
                <a:latin typeface="Comic Sans MS" pitchFamily="66" charset="0"/>
              </a:rPr>
              <a:t>‘</a:t>
            </a:r>
            <a:endParaRPr lang="en-US" sz="2000" i="1" smtClean="0">
              <a:latin typeface="Comic Sans MS" pitchFamily="66" charset="0"/>
            </a:endParaRPr>
          </a:p>
        </p:txBody>
      </p:sp>
      <p:grpSp>
        <p:nvGrpSpPr>
          <p:cNvPr id="78897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78970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5 h 62"/>
                <a:gd name="T4" fmla="*/ 4 w 49"/>
                <a:gd name="T5" fmla="*/ 10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211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78898" name="Picture 2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42325" cy="873125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Causes/costs of congestion: scenario 2</a:t>
            </a:r>
            <a:r>
              <a:rPr lang="en-US" dirty="0" smtClean="0">
                <a:ea typeface="ＭＳ Ｐゴシック" charset="0"/>
                <a:cs typeface="+mj-cs"/>
              </a:rPr>
              <a:t> 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8900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901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78938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40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41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943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945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948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949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50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52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53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4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55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96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8902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78906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7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8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9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0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911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913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916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7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917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918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2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64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78903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78904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905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20D26AF-BA6A-4C8F-935F-CA34E59EA255}" type="slidenum">
              <a:rPr lang="en-US" sz="1200" smtClean="0"/>
              <a:pPr>
                <a:defRPr/>
              </a:pPr>
              <a:t>31</a:t>
            </a:fld>
            <a:endParaRPr lang="en-US" sz="1200" smtClean="0"/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800" smtClean="0"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9881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defRPr/>
              </a:pPr>
              <a:r>
                <a:rPr lang="en-US" sz="1400" smtClean="0"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9882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costs</a:t>
            </a:r>
            <a:r>
              <a:rPr lang="ja-JP" altLang="en-US" sz="2800" dirty="0">
                <a:solidFill>
                  <a:srgbClr val="CC0000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srgbClr val="CC0000"/>
                </a:solidFill>
                <a:latin typeface="Gill Sans MT" pitchFamily="34" charset="0"/>
              </a:rPr>
              <a:t>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latin typeface="Gill Sans MT" pitchFamily="34" charset="0"/>
              </a:rPr>
              <a:t>more work (</a:t>
            </a:r>
            <a:r>
              <a:rPr lang="en-US" sz="2400" dirty="0" err="1">
                <a:latin typeface="Gill Sans MT" pitchFamily="34" charset="0"/>
              </a:rPr>
              <a:t>retrans</a:t>
            </a:r>
            <a:r>
              <a:rPr lang="en-US" sz="2400" dirty="0">
                <a:latin typeface="Gill Sans MT" pitchFamily="34" charset="0"/>
              </a:rPr>
              <a:t>) for given </a:t>
            </a:r>
            <a:r>
              <a:rPr lang="ja-JP" altLang="en-US" sz="2400" dirty="0">
                <a:latin typeface="Gill Sans MT" pitchFamily="34" charset="0"/>
              </a:rPr>
              <a:t>“</a:t>
            </a:r>
            <a:r>
              <a:rPr lang="en-US" altLang="ja-JP" sz="2400" dirty="0" err="1">
                <a:latin typeface="Gill Sans MT" pitchFamily="34" charset="0"/>
              </a:rPr>
              <a:t>goodput</a:t>
            </a:r>
            <a:r>
              <a:rPr lang="ja-JP" altLang="en-US" sz="2400" dirty="0" smtClean="0">
                <a:latin typeface="Gill Sans MT" pitchFamily="34" charset="0"/>
              </a:rPr>
              <a:t>” </a:t>
            </a:r>
            <a:r>
              <a:rPr lang="en-US" altLang="ja-JP" sz="2400" dirty="0" smtClean="0">
                <a:latin typeface="Gill Sans MT" pitchFamily="34" charset="0"/>
              </a:rPr>
              <a:t>(application-level throughput)</a:t>
            </a:r>
            <a:endParaRPr lang="en-US" altLang="ja-JP" sz="2400" dirty="0">
              <a:latin typeface="Gill Sans MT" pitchFamily="34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400" dirty="0">
                <a:latin typeface="Gill Sans MT" pitchFamily="34" charset="0"/>
              </a:rPr>
              <a:t>unneeded retransmissions: </a:t>
            </a:r>
            <a:r>
              <a:rPr lang="en-US" sz="2400" dirty="0" smtClean="0">
                <a:latin typeface="Gill Sans MT" pitchFamily="34" charset="0"/>
              </a:rPr>
              <a:t>links carry </a:t>
            </a:r>
            <a:r>
              <a:rPr lang="en-US" sz="2400" dirty="0">
                <a:latin typeface="Gill Sans MT" pitchFamily="34" charset="0"/>
              </a:rPr>
              <a:t>multiple copies of </a:t>
            </a:r>
            <a:r>
              <a:rPr lang="en-US" sz="2400" dirty="0" err="1" smtClean="0">
                <a:latin typeface="Gill Sans MT" pitchFamily="34" charset="0"/>
              </a:rPr>
              <a:t>pkt</a:t>
            </a:r>
            <a:endParaRPr lang="en-US" sz="2400" dirty="0">
              <a:latin typeface="Gill Sans MT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1400" smtClean="0"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79886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800" smtClean="0"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79887" name="Picture 27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40738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2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4225" name="Rectangle 273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>
                <a:latin typeface="Gill Sans MT" charset="0"/>
                <a:ea typeface="ＭＳ Ｐゴシック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>
                <a:latin typeface="Gill Sans MT" charset="0"/>
                <a:ea typeface="ＭＳ Ｐゴシック" charset="0"/>
              </a:rPr>
              <a:t> </a:t>
            </a:r>
            <a:r>
              <a:rPr lang="en-US" sz="2400"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>
              <a:latin typeface="Gill Sans MT" charset="0"/>
              <a:ea typeface="ＭＳ Ｐゴシック" charset="0"/>
            </a:endParaRP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E580DD3-C4B1-45B6-ADE8-521A44BCFB5B}" type="slidenum">
              <a:rPr lang="en-US" sz="1200" smtClean="0"/>
              <a:pPr>
                <a:defRPr/>
              </a:pPr>
              <a:t>32</a:t>
            </a:fld>
            <a:endParaRPr lang="en-US" sz="1200" smtClean="0"/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Gill Sans MT" pitchFamily="34" charset="0"/>
              </a:rPr>
              <a:t>another </a:t>
            </a:r>
            <a:r>
              <a:rPr lang="ja-JP" altLang="en-US" sz="2800" dirty="0">
                <a:solidFill>
                  <a:srgbClr val="FF0000"/>
                </a:solidFill>
                <a:latin typeface="Gill Sans MT" pitchFamily="34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Gill Sans MT" pitchFamily="34" charset="0"/>
              </a:rPr>
              <a:t>cost</a:t>
            </a:r>
            <a:r>
              <a:rPr lang="ja-JP" altLang="en-US" sz="2800" dirty="0">
                <a:solidFill>
                  <a:srgbClr val="FF0000"/>
                </a:solidFill>
                <a:latin typeface="Gill Sans MT" pitchFamily="34" charset="0"/>
              </a:rPr>
              <a:t>”</a:t>
            </a:r>
            <a:r>
              <a:rPr lang="en-US" altLang="ja-JP" sz="2800" dirty="0">
                <a:solidFill>
                  <a:srgbClr val="FF0000"/>
                </a:solidFill>
                <a:latin typeface="Gill Sans MT" pitchFamily="34" charset="0"/>
              </a:rPr>
              <a:t> of congestion:</a:t>
            </a:r>
            <a:r>
              <a:rPr lang="en-US" altLang="ja-JP" sz="2800" dirty="0">
                <a:latin typeface="Gill Sans MT" pitchFamily="34" charset="0"/>
              </a:rPr>
              <a:t> </a:t>
            </a:r>
          </a:p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  <a:defRPr/>
            </a:pPr>
            <a:r>
              <a:rPr lang="en-US" sz="2800" dirty="0">
                <a:latin typeface="Gill Sans MT" pitchFamily="34" charset="0"/>
              </a:rPr>
              <a:t>when </a:t>
            </a:r>
            <a:r>
              <a:rPr lang="en-US" sz="2800" dirty="0" smtClean="0">
                <a:latin typeface="Gill Sans MT" pitchFamily="34" charset="0"/>
              </a:rPr>
              <a:t>packets </a:t>
            </a:r>
            <a:r>
              <a:rPr lang="en-US" sz="2800" dirty="0">
                <a:latin typeface="Gill Sans MT" pitchFamily="34" charset="0"/>
              </a:rPr>
              <a:t>dropped, any </a:t>
            </a:r>
            <a:r>
              <a:rPr lang="ja-JP" altLang="en-US" sz="2800" dirty="0">
                <a:latin typeface="Gill Sans MT" pitchFamily="34" charset="0"/>
              </a:rPr>
              <a:t>“</a:t>
            </a:r>
            <a:r>
              <a:rPr lang="en-US" altLang="ja-JP" sz="2800" dirty="0">
                <a:latin typeface="Gill Sans MT" pitchFamily="34" charset="0"/>
              </a:rPr>
              <a:t>upstream transmission capacity used for that packet was wasted!</a:t>
            </a:r>
            <a:endParaRPr lang="en-US" sz="2800" dirty="0">
              <a:latin typeface="Gill Sans MT" pitchFamily="34" charset="0"/>
            </a:endParaRPr>
          </a:p>
        </p:txBody>
      </p:sp>
      <p:sp>
        <p:nvSpPr>
          <p:cNvPr id="80902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4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81051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52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53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4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5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6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5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06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81045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6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7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8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9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50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07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8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11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81039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0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41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2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3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44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2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81033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34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35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6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7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38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913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81011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1012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3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14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sv-SE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81015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/>
              <a:endParaRPr lang="sv-SE" sz="200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  <p:sp>
          <p:nvSpPr>
            <p:cNvPr id="81016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81017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81030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1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32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8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81027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9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019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81020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81021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2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3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4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5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26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0914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15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81009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1010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80916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17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20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21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22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81006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3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81003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24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80996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97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9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0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1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02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25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6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7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28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29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0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1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32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33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34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80993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5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35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80990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36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80983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84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5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6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7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8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89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37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938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39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40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41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sv-SE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80942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0943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80980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0944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80977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45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46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80970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80971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2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3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4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5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76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947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8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49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0950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80968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9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0951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80966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7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80952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80964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80965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80953" name="Picture 3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842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270875" cy="8731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Causes/costs of congestion: scenario 3</a:t>
            </a:r>
            <a:r>
              <a:rPr lang="en-US" dirty="0">
                <a:ea typeface="ＭＳ Ｐゴシック" charset="0"/>
                <a:cs typeface="+mj-cs"/>
              </a:rPr>
              <a:t> </a:t>
            </a: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0957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Symbol" charset="0"/>
              </a:rPr>
              <a:t>l</a:t>
            </a:r>
            <a:r>
              <a:rPr lang="en-US" sz="2400" baseline="-25000" smtClean="0"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2400" smtClean="0">
                <a:latin typeface="Symbol" pitchFamily="18" charset="2"/>
              </a:rPr>
              <a:t>l</a:t>
            </a:r>
            <a:r>
              <a:rPr lang="en-US" sz="2400" baseline="-25000" smtClean="0">
                <a:latin typeface="Arial" pitchFamily="34" charset="0"/>
              </a:rPr>
              <a:t>in</a:t>
            </a:r>
            <a:r>
              <a:rPr lang="ja-JP" altLang="en-US" sz="2400" baseline="30000" smtClean="0">
                <a:latin typeface="Arial" pitchFamily="34" charset="0"/>
              </a:rPr>
              <a:t>’</a:t>
            </a:r>
            <a:endParaRPr lang="en-US" sz="2400" baseline="30000" smtClean="0"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9728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F52354A-6CED-4444-991C-E7E34BED9487}" type="slidenum">
              <a:rPr lang="en-US" sz="1200" smtClean="0"/>
              <a:pPr>
                <a:defRPr/>
              </a:pPr>
              <a:t>33</a:t>
            </a:fld>
            <a:endParaRPr lang="en-US" sz="1200" smtClean="0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3050"/>
            <a:ext cx="8308975" cy="9175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Approaches towards congestion control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542925" y="1504950"/>
            <a:ext cx="81549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>
                <a:latin typeface="Gill Sans MT" charset="0"/>
                <a:ea typeface="ＭＳ Ｐゴシック" charset="0"/>
              </a:rPr>
              <a:t>two broad approaches towards congestion control:</a:t>
            </a:r>
          </a:p>
        </p:txBody>
      </p:sp>
      <p:pic>
        <p:nvPicPr>
          <p:cNvPr id="81926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191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7" name="Rectangle 8"/>
          <p:cNvSpPr>
            <a:spLocks noChangeArrowheads="1"/>
          </p:cNvSpPr>
          <p:nvPr/>
        </p:nvSpPr>
        <p:spPr bwMode="auto">
          <a:xfrm>
            <a:off x="508000" y="2786063"/>
            <a:ext cx="3487738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8" name="Rectangle 9"/>
          <p:cNvSpPr>
            <a:spLocks noChangeArrowheads="1"/>
          </p:cNvSpPr>
          <p:nvPr/>
        </p:nvSpPr>
        <p:spPr bwMode="auto">
          <a:xfrm>
            <a:off x="768350" y="2528888"/>
            <a:ext cx="2979738" cy="563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446638"/>
            <a:ext cx="3295650" cy="3590626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end-end congestion control: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explicit feedback from network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congestion inferred from end-system observed loss, delay</a:t>
            </a:r>
          </a:p>
          <a:p>
            <a:pPr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approach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  <a:cs typeface="+mn-cs"/>
              </a:rPr>
              <a:t>taken by TCP</a:t>
            </a:r>
            <a:endParaRPr lang="en-US" dirty="0">
              <a:solidFill>
                <a:srgbClr val="C00000"/>
              </a:solidFill>
              <a:ea typeface="ＭＳ Ｐゴシック" charset="0"/>
              <a:cs typeface="+mn-cs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678363" y="2814638"/>
            <a:ext cx="3690937" cy="32512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4865688" y="2551113"/>
            <a:ext cx="3092450" cy="565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7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6313" y="2528888"/>
            <a:ext cx="3549650" cy="3536951"/>
          </a:xfrm>
        </p:spPr>
        <p:txBody>
          <a:bodyPr>
            <a:normAutofit lnSpcReduction="10000"/>
          </a:bodyPr>
          <a:lstStyle/>
          <a:p>
            <a:pPr marL="282575" indent="-282575">
              <a:lnSpc>
                <a:spcPct val="110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 marL="282575" indent="-282575">
              <a:lnSpc>
                <a:spcPct val="11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routers provide feedback to end systems</a:t>
            </a: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single bit indicating congestion </a:t>
            </a:r>
            <a:endParaRPr lang="en-US" dirty="0">
              <a:ea typeface="ＭＳ Ｐゴシック" charset="0"/>
            </a:endParaRPr>
          </a:p>
          <a:p>
            <a:pPr marL="576263" lvl="1" indent="-179388">
              <a:lnSpc>
                <a:spcPct val="110000"/>
              </a:lnSpc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explicit </a:t>
            </a:r>
            <a:r>
              <a:rPr lang="en-US" dirty="0">
                <a:ea typeface="ＭＳ Ｐゴシック" charset="0"/>
              </a:rPr>
              <a:t>rate for sender to send at</a:t>
            </a:r>
            <a:endParaRPr lang="en-US" sz="20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  <a:endParaRPr lang="en-US" sz="2400" dirty="0" smtClean="0"/>
          </a:p>
          <a:p>
            <a:pPr lvl="2"/>
            <a:r>
              <a:rPr lang="en-US" sz="2400" dirty="0" smtClean="0"/>
              <a:t>+ </a:t>
            </a:r>
            <a:r>
              <a:rPr lang="en-US" sz="2400" dirty="0" smtClean="0"/>
              <a:t>ti</a:t>
            </a:r>
            <a:r>
              <a:rPr lang="en-US" sz="2400" dirty="0" smtClean="0"/>
              <a:t>meout</a:t>
            </a:r>
            <a:r>
              <a:rPr lang="en-US" sz="2400" dirty="0" smtClean="0"/>
              <a:t>: how to estimate?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/>
              <a:t>TCP </a:t>
            </a:r>
            <a:r>
              <a:rPr lang="en-US" sz="2400" dirty="0" smtClean="0"/>
              <a:t>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1025703" y="5463689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28199E5-9391-4F40-B3A5-9028F7BC68D5}" type="slidenum">
              <a:rPr lang="en-US" sz="1200" smtClean="0"/>
              <a:pPr>
                <a:defRPr/>
              </a:pPr>
              <a:t>35</a:t>
            </a:fld>
            <a:endParaRPr lang="en-US" sz="1200" smtClean="0"/>
          </a:p>
        </p:txBody>
      </p:sp>
      <p:pic>
        <p:nvPicPr>
          <p:cNvPr id="83972" name="Picture 1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9" y="111207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dirty="0">
                <a:ea typeface="ＭＳ Ｐゴシック" charset="0"/>
                <a:cs typeface="+mj-cs"/>
              </a:rPr>
              <a:t>TCP congestion control: </a:t>
            </a:r>
            <a:r>
              <a:rPr lang="en-US" sz="3600" dirty="0" smtClean="0">
                <a:ea typeface="ＭＳ Ｐゴシック" charset="0"/>
                <a:cs typeface="+mj-cs"/>
              </a:rPr>
              <a:t/>
            </a:r>
            <a:br>
              <a:rPr lang="en-US" sz="3600" dirty="0" smtClean="0">
                <a:ea typeface="ＭＳ Ｐゴシック" charset="0"/>
                <a:cs typeface="+mj-cs"/>
              </a:rPr>
            </a:br>
            <a:r>
              <a:rPr lang="en-US" sz="2400" dirty="0" smtClean="0">
                <a:ea typeface="ＭＳ Ｐゴシック" charset="0"/>
                <a:cs typeface="+mj-cs"/>
              </a:rPr>
              <a:t>additive </a:t>
            </a:r>
            <a:r>
              <a:rPr lang="en-US" sz="2400" dirty="0">
                <a:ea typeface="ＭＳ Ｐゴシック" charset="0"/>
                <a:cs typeface="+mj-cs"/>
              </a:rPr>
              <a:t>increase multiplicative decrease</a:t>
            </a:r>
          </a:p>
        </p:txBody>
      </p:sp>
      <p:sp>
        <p:nvSpPr>
          <p:cNvPr id="101382" name="Rectangle 8"/>
          <p:cNvSpPr>
            <a:spLocks noChangeArrowheads="1"/>
          </p:cNvSpPr>
          <p:nvPr/>
        </p:nvSpPr>
        <p:spPr bwMode="auto">
          <a:xfrm>
            <a:off x="457200" y="1447076"/>
            <a:ext cx="7191375" cy="251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47500" lnSpcReduction="20000"/>
          </a:bodyPr>
          <a:lstStyle/>
          <a:p>
            <a:pPr marL="342900" lvl="0" indent="-34290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sz="3800" kern="0" dirty="0">
                <a:solidFill>
                  <a:srgbClr val="000000"/>
                </a:solidFill>
                <a:latin typeface="+mn-lt"/>
              </a:rPr>
              <a:t>end-end control (no network </a:t>
            </a:r>
            <a:r>
              <a:rPr lang="en-US" sz="3800" kern="0" dirty="0" smtClean="0">
                <a:solidFill>
                  <a:srgbClr val="000000"/>
                </a:solidFill>
                <a:latin typeface="+mn-lt"/>
              </a:rPr>
              <a:t>assistance), sender </a:t>
            </a:r>
            <a:r>
              <a:rPr lang="en-US" sz="3800" kern="0" dirty="0">
                <a:solidFill>
                  <a:srgbClr val="000000"/>
                </a:solidFill>
                <a:latin typeface="+mn-lt"/>
              </a:rPr>
              <a:t>limits </a:t>
            </a:r>
            <a:r>
              <a:rPr lang="en-US" sz="3800" kern="0" dirty="0" smtClean="0">
                <a:solidFill>
                  <a:srgbClr val="000000"/>
                </a:solidFill>
                <a:latin typeface="+mn-lt"/>
              </a:rPr>
              <a:t>transmission</a:t>
            </a:r>
            <a:endParaRPr lang="en-US" sz="3800" kern="0" dirty="0">
              <a:solidFill>
                <a:srgbClr val="000000"/>
              </a:solidFill>
              <a:latin typeface="+mn-lt"/>
            </a:endParaRPr>
          </a:p>
          <a:p>
            <a:pPr marL="231775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</a:pPr>
            <a:r>
              <a:rPr lang="en-US" sz="3800" u="sng" kern="0" dirty="0">
                <a:solidFill>
                  <a:srgbClr val="FF0000"/>
                </a:solidFill>
                <a:latin typeface="+mn-lt"/>
              </a:rPr>
              <a:t>How does  sender perceive congestion?</a:t>
            </a:r>
            <a:endParaRPr lang="en-US" sz="3800" kern="0" dirty="0">
              <a:solidFill>
                <a:srgbClr val="000000"/>
              </a:solidFill>
              <a:latin typeface="+mn-lt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3800" kern="0" dirty="0">
                <a:solidFill>
                  <a:srgbClr val="000000"/>
                </a:solidFill>
                <a:latin typeface="+mn-lt"/>
              </a:rPr>
              <a:t>loss </a:t>
            </a:r>
            <a:r>
              <a:rPr lang="en-US" sz="3800" kern="0" dirty="0" smtClean="0">
                <a:solidFill>
                  <a:srgbClr val="000000"/>
                </a:solidFill>
                <a:latin typeface="+mn-lt"/>
              </a:rPr>
              <a:t>= </a:t>
            </a:r>
            <a:r>
              <a:rPr lang="en-US" sz="3800" kern="0" dirty="0">
                <a:solidFill>
                  <a:srgbClr val="000000"/>
                </a:solidFill>
                <a:latin typeface="+mn-lt"/>
              </a:rPr>
              <a:t>timeout </a:t>
            </a:r>
            <a:r>
              <a:rPr lang="en-US" sz="3800" i="1" kern="0" dirty="0">
                <a:solidFill>
                  <a:srgbClr val="000000"/>
                </a:solidFill>
                <a:latin typeface="+mn-lt"/>
              </a:rPr>
              <a:t>or</a:t>
            </a:r>
            <a:r>
              <a:rPr lang="en-US" sz="3800" kern="0" dirty="0">
                <a:solidFill>
                  <a:srgbClr val="000000"/>
                </a:solidFill>
                <a:latin typeface="+mn-lt"/>
              </a:rPr>
              <a:t> 3 duplicate </a:t>
            </a:r>
            <a:r>
              <a:rPr lang="en-US" sz="3800" kern="0" dirty="0" err="1">
                <a:solidFill>
                  <a:srgbClr val="000000"/>
                </a:solidFill>
                <a:latin typeface="+mn-lt"/>
              </a:rPr>
              <a:t>acks</a:t>
            </a:r>
            <a:endParaRPr lang="en-US" sz="3800" kern="0" dirty="0">
              <a:solidFill>
                <a:srgbClr val="000000"/>
              </a:solidFill>
              <a:latin typeface="+mn-lt"/>
            </a:endParaRPr>
          </a:p>
          <a:p>
            <a:pPr marL="688975" lvl="1" indent="-231775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§"/>
            </a:pPr>
            <a:r>
              <a:rPr lang="en-US" sz="3800" kern="0" dirty="0">
                <a:solidFill>
                  <a:srgbClr val="000000"/>
                </a:solidFill>
                <a:latin typeface="+mn-lt"/>
              </a:rPr>
              <a:t>TCP sender reduces rate (</a:t>
            </a:r>
            <a:r>
              <a:rPr lang="en-US" sz="3800" b="1" kern="0" dirty="0" err="1">
                <a:solidFill>
                  <a:srgbClr val="000000"/>
                </a:solidFill>
                <a:latin typeface="+mn-lt"/>
              </a:rPr>
              <a:t>CongWin</a:t>
            </a:r>
            <a:r>
              <a:rPr lang="en-US" sz="3800" kern="0" dirty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3800" kern="0" dirty="0" smtClean="0">
                <a:solidFill>
                  <a:srgbClr val="000000"/>
                </a:solidFill>
                <a:latin typeface="+mn-lt"/>
              </a:rPr>
              <a:t>then</a:t>
            </a:r>
            <a:endParaRPr lang="en-US" sz="3800" kern="0" dirty="0">
              <a:solidFill>
                <a:srgbClr val="000000"/>
              </a:solidFill>
              <a:latin typeface="+mn-lt"/>
            </a:endParaRPr>
          </a:p>
          <a:p>
            <a:pPr marL="231775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endParaRPr lang="en-US" sz="3800" i="1" dirty="0" smtClean="0">
              <a:solidFill>
                <a:srgbClr val="CC0000"/>
              </a:solidFill>
              <a:latin typeface="+mn-lt"/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3800" i="1" dirty="0" smtClean="0">
                <a:solidFill>
                  <a:srgbClr val="CC0000"/>
                </a:solidFill>
                <a:latin typeface="+mn-lt"/>
                <a:ea typeface="ＭＳ Ｐゴシック" charset="0"/>
              </a:rPr>
              <a:t>additive </a:t>
            </a:r>
            <a:r>
              <a:rPr lang="en-US" sz="38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increase:</a:t>
            </a:r>
            <a:r>
              <a:rPr lang="en-US" sz="3800" dirty="0">
                <a:latin typeface="+mn-lt"/>
                <a:ea typeface="ＭＳ Ｐゴシック" charset="0"/>
              </a:rPr>
              <a:t> increase  </a:t>
            </a:r>
            <a:r>
              <a:rPr lang="en-US" sz="3800" b="1" dirty="0" err="1">
                <a:latin typeface="+mn-lt"/>
                <a:ea typeface="ＭＳ Ｐゴシック" charset="0"/>
              </a:rPr>
              <a:t>cwnd</a:t>
            </a:r>
            <a:r>
              <a:rPr lang="en-US" sz="3800" dirty="0">
                <a:latin typeface="+mn-lt"/>
                <a:ea typeface="ＭＳ Ｐゴシック" charset="0"/>
              </a:rPr>
              <a:t> by 1 MSS every RTT until loss detected</a:t>
            </a:r>
            <a:endParaRPr lang="en-US" sz="3800" i="1" dirty="0">
              <a:latin typeface="+mn-lt"/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3800" i="1" dirty="0">
                <a:solidFill>
                  <a:srgbClr val="CC0000"/>
                </a:solidFill>
                <a:latin typeface="+mn-lt"/>
                <a:ea typeface="ＭＳ Ｐゴシック" charset="0"/>
              </a:rPr>
              <a:t>multiplicative decrease</a:t>
            </a:r>
            <a:r>
              <a:rPr lang="en-US" sz="3800" dirty="0">
                <a:solidFill>
                  <a:srgbClr val="CC0000"/>
                </a:solidFill>
                <a:latin typeface="+mn-lt"/>
                <a:ea typeface="ＭＳ Ｐゴシック" charset="0"/>
              </a:rPr>
              <a:t>:</a:t>
            </a:r>
            <a:r>
              <a:rPr lang="en-US" sz="3800" dirty="0">
                <a:latin typeface="+mn-lt"/>
                <a:ea typeface="ＭＳ Ｐゴシック" charset="0"/>
              </a:rPr>
              <a:t> cut </a:t>
            </a:r>
            <a:r>
              <a:rPr lang="en-US" sz="3800" b="1" dirty="0" err="1">
                <a:latin typeface="+mn-lt"/>
                <a:ea typeface="ＭＳ Ｐゴシック" charset="0"/>
              </a:rPr>
              <a:t>cwnd</a:t>
            </a:r>
            <a:r>
              <a:rPr lang="en-US" sz="3800" b="1" dirty="0">
                <a:latin typeface="+mn-lt"/>
                <a:ea typeface="ＭＳ Ｐゴシック" charset="0"/>
              </a:rPr>
              <a:t> </a:t>
            </a:r>
            <a:r>
              <a:rPr lang="en-US" sz="3800" dirty="0">
                <a:latin typeface="+mn-lt"/>
                <a:ea typeface="ＭＳ Ｐゴシック" charset="0"/>
              </a:rPr>
              <a:t>in half after loss </a:t>
            </a:r>
            <a:endParaRPr lang="en-US" sz="3800" dirty="0" smtClean="0">
              <a:latin typeface="+mn-lt"/>
              <a:ea typeface="ＭＳ Ｐゴシック" charset="0"/>
            </a:endParaRPr>
          </a:p>
          <a:p>
            <a:pPr marL="688975" lvl="1" indent="-231775" algn="l"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3800" dirty="0" smtClean="0">
                <a:latin typeface="+mn-lt"/>
                <a:ea typeface="ＭＳ Ｐゴシック" charset="0"/>
              </a:rPr>
              <a:t>To start with: </a:t>
            </a:r>
            <a:r>
              <a:rPr lang="en-US" sz="3800" dirty="0" smtClean="0">
                <a:solidFill>
                  <a:srgbClr val="CC0000"/>
                </a:solidFill>
                <a:latin typeface="+mn-lt"/>
                <a:ea typeface="ＭＳ Ｐゴシック" charset="0"/>
              </a:rPr>
              <a:t>slow start </a:t>
            </a:r>
            <a:endParaRPr lang="en-US" sz="3800" dirty="0">
              <a:solidFill>
                <a:srgbClr val="CC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dirty="0" smtClean="0">
                <a:latin typeface="Arial" charset="0"/>
              </a:rPr>
              <a:t>AIMD saw tooth</a:t>
            </a:r>
          </a:p>
          <a:p>
            <a:pPr algn="r">
              <a:defRPr/>
            </a:pPr>
            <a:r>
              <a:rPr lang="en-US" sz="2000" dirty="0" smtClean="0">
                <a:latin typeface="Arial" charset="0"/>
              </a:rPr>
              <a:t>behavior: probing</a:t>
            </a:r>
          </a:p>
          <a:p>
            <a:pPr algn="r">
              <a:defRPr/>
            </a:pPr>
            <a:r>
              <a:rPr lang="en-US" sz="2000" dirty="0" smtClean="0">
                <a:latin typeface="Arial" charset="0"/>
              </a:rPr>
              <a:t>for bandwidth</a:t>
            </a:r>
          </a:p>
        </p:txBody>
      </p:sp>
      <p:sp>
        <p:nvSpPr>
          <p:cNvPr id="268307" name="Line 19"/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8" name="Line 20"/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09" name="Line 21"/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68310" name="Line 22"/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268326" name="Group 38"/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101399" name="Line 23"/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3992" name="Group 37"/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101401" name="Line 24"/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2" name="Line 25"/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3" name="Line 26"/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4" name="Line 29"/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5" name="Line 30"/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1406" name="Line 31"/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sp>
        <p:nvSpPr>
          <p:cNvPr id="268321" name="Freeform 33"/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7 w 541"/>
              <a:gd name="T1" fmla="*/ 0 h 640"/>
              <a:gd name="T2" fmla="*/ 0 w 541"/>
              <a:gd name="T3" fmla="*/ 0 h 640"/>
              <a:gd name="T4" fmla="*/ 0 w 541"/>
              <a:gd name="T5" fmla="*/ 2147483647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/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7 w 502"/>
              <a:gd name="T1" fmla="*/ 0 h 630"/>
              <a:gd name="T2" fmla="*/ 2147483647 w 502"/>
              <a:gd name="T3" fmla="*/ 2147483647 h 630"/>
              <a:gd name="T4" fmla="*/ 2147483647 w 502"/>
              <a:gd name="T5" fmla="*/ 2147483647 h 630"/>
              <a:gd name="T6" fmla="*/ 0 w 502"/>
              <a:gd name="T7" fmla="*/ 2147483647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/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7 w 256"/>
              <a:gd name="T1" fmla="*/ 0 h 736"/>
              <a:gd name="T2" fmla="*/ 0 w 256"/>
              <a:gd name="T3" fmla="*/ 0 h 736"/>
              <a:gd name="T4" fmla="*/ 0 w 256"/>
              <a:gd name="T5" fmla="*/ 2147483647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/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7 w 106"/>
              <a:gd name="T1" fmla="*/ 0 h 400"/>
              <a:gd name="T2" fmla="*/ 2147483647 w 106"/>
              <a:gd name="T3" fmla="*/ 2147483647 h 400"/>
              <a:gd name="T4" fmla="*/ 0 w 106"/>
              <a:gd name="T5" fmla="*/ 2147483647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40038" y="3622675"/>
            <a:ext cx="5786437" cy="2854325"/>
            <a:chOff x="2840038" y="3622675"/>
            <a:chExt cx="5786437" cy="2854325"/>
          </a:xfrm>
        </p:grpSpPr>
        <p:sp>
          <p:nvSpPr>
            <p:cNvPr id="101384" name="Text Box 12"/>
            <p:cNvSpPr txBox="1">
              <a:spLocks noChangeArrowheads="1"/>
            </p:cNvSpPr>
            <p:nvPr/>
          </p:nvSpPr>
          <p:spPr bwMode="auto">
            <a:xfrm rot="-5400000">
              <a:off x="2074863" y="4784725"/>
              <a:ext cx="2047875" cy="517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b="1" smtClean="0">
                  <a:latin typeface="Courier New" charset="0"/>
                </a:rPr>
                <a:t>cwnd:</a:t>
              </a:r>
              <a:r>
                <a:rPr lang="en-US" sz="1400" smtClean="0">
                  <a:latin typeface="Arial" charset="0"/>
                </a:rPr>
                <a:t> TCP sender </a:t>
              </a:r>
            </a:p>
            <a:p>
              <a:pPr>
                <a:defRPr/>
              </a:pPr>
              <a:r>
                <a:rPr lang="en-US" sz="1400" smtClean="0">
                  <a:latin typeface="Arial" charset="0"/>
                </a:rPr>
                <a:t>congestion window size</a:t>
              </a:r>
            </a:p>
          </p:txBody>
        </p:sp>
        <p:sp>
          <p:nvSpPr>
            <p:cNvPr id="101386" name="Line 17"/>
            <p:cNvSpPr>
              <a:spLocks noChangeShapeType="1"/>
            </p:cNvSpPr>
            <p:nvPr/>
          </p:nvSpPr>
          <p:spPr bwMode="auto">
            <a:xfrm>
              <a:off x="3505200" y="6149975"/>
              <a:ext cx="4143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87" name="Line 18"/>
            <p:cNvSpPr>
              <a:spLocks noChangeShapeType="1"/>
            </p:cNvSpPr>
            <p:nvPr/>
          </p:nvSpPr>
          <p:spPr bwMode="auto">
            <a:xfrm>
              <a:off x="3494088" y="3735388"/>
              <a:ext cx="0" cy="2416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1393" name="Text Box 32"/>
            <p:cNvSpPr txBox="1">
              <a:spLocks noChangeArrowheads="1"/>
            </p:cNvSpPr>
            <p:nvPr/>
          </p:nvSpPr>
          <p:spPr bwMode="auto">
            <a:xfrm>
              <a:off x="4403725" y="3622675"/>
              <a:ext cx="42227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algn="l">
                <a:defRPr/>
              </a:pPr>
              <a:r>
                <a:rPr lang="en-US" dirty="0" smtClean="0"/>
                <a:t>additively increase window size …</a:t>
              </a:r>
            </a:p>
            <a:p>
              <a:pPr algn="l">
                <a:defRPr/>
              </a:pPr>
              <a:r>
                <a:rPr lang="en-US" dirty="0" smtClean="0"/>
                <a:t>…. until loss occurs (then cut window in half)</a:t>
              </a:r>
            </a:p>
          </p:txBody>
        </p:sp>
        <p:sp>
          <p:nvSpPr>
            <p:cNvPr id="101398" name="Text Box 40"/>
            <p:cNvSpPr txBox="1">
              <a:spLocks noChangeArrowheads="1"/>
            </p:cNvSpPr>
            <p:nvPr/>
          </p:nvSpPr>
          <p:spPr bwMode="auto">
            <a:xfrm>
              <a:off x="5072063" y="6140450"/>
              <a:ext cx="57626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time</a:t>
              </a:r>
            </a:p>
          </p:txBody>
        </p:sp>
      </p:grp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126565" y="1930126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rate</a:t>
            </a:r>
          </a:p>
        </p:txBody>
      </p:sp>
      <p:grpSp>
        <p:nvGrpSpPr>
          <p:cNvPr id="35" name="Group 82"/>
          <p:cNvGrpSpPr>
            <a:grpSpLocks/>
          </p:cNvGrpSpPr>
          <p:nvPr/>
        </p:nvGrpSpPr>
        <p:grpSpPr bwMode="auto">
          <a:xfrm>
            <a:off x="6532965" y="1955526"/>
            <a:ext cx="931863" cy="441325"/>
            <a:chOff x="4214" y="2517"/>
            <a:chExt cx="587" cy="278"/>
          </a:xfrm>
        </p:grpSpPr>
        <p:sp>
          <p:nvSpPr>
            <p:cNvPr id="36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  <p:sp>
          <p:nvSpPr>
            <p:cNvPr id="37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</p:grpSp>
      <p:grpSp>
        <p:nvGrpSpPr>
          <p:cNvPr id="38" name="Group 86"/>
          <p:cNvGrpSpPr>
            <a:grpSpLocks/>
          </p:cNvGrpSpPr>
          <p:nvPr/>
        </p:nvGrpSpPr>
        <p:grpSpPr bwMode="auto">
          <a:xfrm>
            <a:off x="7207653" y="1806301"/>
            <a:ext cx="712787" cy="715963"/>
            <a:chOff x="4400" y="2509"/>
            <a:chExt cx="449" cy="451"/>
          </a:xfrm>
        </p:grpSpPr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cwnd</a:t>
              </a:r>
              <a:endParaRPr lang="en-US" sz="1800" dirty="0" smtClean="0"/>
            </a:p>
          </p:txBody>
        </p:sp>
        <p:sp>
          <p:nvSpPr>
            <p:cNvPr id="40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RTT</a:t>
              </a:r>
            </a:p>
          </p:txBody>
        </p:sp>
        <p:sp>
          <p:nvSpPr>
            <p:cNvPr id="41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7925203" y="1965051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bytes/sec</a:t>
            </a:r>
          </a:p>
        </p:txBody>
      </p:sp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6082115" y="1809694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5" grpId="0"/>
      <p:bldP spid="268321" grpId="0" animBg="1"/>
      <p:bldP spid="268321" grpId="1" animBg="1"/>
      <p:bldP spid="268322" grpId="0" animBg="1"/>
      <p:bldP spid="268322" grpId="1" animBg="1"/>
      <p:bldP spid="268323" grpId="0" animBg="1"/>
      <p:bldP spid="268323" grpId="1" animBg="1"/>
      <p:bldP spid="2683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 bwMode="auto">
          <a:xfrm>
            <a:off x="0" y="548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240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240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D4A68589-F785-4CA5-BC6A-514702843390}" type="slidenum">
              <a:rPr lang="en-US" sz="1200" smtClean="0"/>
              <a:pPr>
                <a:defRPr/>
              </a:pPr>
              <a:t>36</a:t>
            </a:fld>
            <a:endParaRPr lang="en-US" sz="1200" smtClean="0"/>
          </a:p>
        </p:txBody>
      </p:sp>
      <p:pic>
        <p:nvPicPr>
          <p:cNvPr id="84996" name="Picture 8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8175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4" y="231775"/>
            <a:ext cx="8339009" cy="7699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Congestion Control: details</a:t>
            </a:r>
          </a:p>
        </p:txBody>
      </p:sp>
      <p:sp>
        <p:nvSpPr>
          <p:cNvPr id="1024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3784600"/>
            <a:ext cx="4532313" cy="2393778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sender limits transmission: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dirty="0">
                <a:ea typeface="ＭＳ Ｐゴシック" charset="0"/>
                <a:cs typeface="+mn-cs"/>
              </a:rPr>
              <a:t> is dynamic, function of perceived network congestion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24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ea typeface="ＭＳ Ｐゴシック" charset="0"/>
                <a:cs typeface="+mn-cs"/>
              </a:rPr>
              <a:t>roughly:</a:t>
            </a:r>
            <a:r>
              <a:rPr lang="en-US">
                <a:ea typeface="ＭＳ Ｐゴシック" charset="0"/>
                <a:cs typeface="+mn-cs"/>
              </a:rPr>
              <a:t> send cwnd bytes, wait RTT for ACKS, then send more bytes</a:t>
            </a:r>
          </a:p>
        </p:txBody>
      </p:sp>
      <p:sp>
        <p:nvSpPr>
          <p:cNvPr id="102408" name="Rectangle 12"/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09" name="Rectangle 13"/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0" name="Rectangle 14"/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1" name="Rectangle 15"/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2" name="Rectangle 16"/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3" name="Rectangle 17"/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4" name="Rectangle 18"/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5" name="Rectangle 19"/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6" name="Rectangle 20"/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7" name="Rectangle 21"/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8" name="Rectangle 22"/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19" name="Rectangle 23"/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0" name="Rectangle 24"/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1" name="Rectangle 25"/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2" name="Rectangle 26"/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3" name="Rectangle 27"/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4" name="Rectangle 28"/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5" name="Rectangle 29"/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6" name="Rectangle 30"/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7" name="Rectangle 31"/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8" name="Rectangle 32"/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29" name="Rectangle 33"/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0" name="Rectangle 34"/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1" name="Rectangle 35"/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2" name="Rectangle 36"/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3" name="Rectangle 37"/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4" name="Rectangle 38"/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5" name="Rectangle 39"/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6" name="Rectangle 40"/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7" name="Rectangle 41"/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8" name="Rectangle 42"/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39" name="Rectangle 43"/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0" name="Rectangle 44"/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1" name="Rectangle 45"/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2" name="Rectangle 46"/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3" name="Rectangle 47"/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4" name="Rectangle 48"/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5" name="Line 51"/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5038" name="Freeform 53"/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47" name="Line 56"/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48" name="Text Box 57"/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102449" name="Text Box 58"/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sent, not-yet ACKed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(</a:t>
            </a:r>
            <a:r>
              <a:rPr lang="ja-JP" altLang="en-US" sz="1400" smtClean="0"/>
              <a:t>“</a:t>
            </a:r>
            <a:r>
              <a:rPr lang="en-US" altLang="ja-JP" sz="1400" smtClean="0"/>
              <a:t>in-flight</a:t>
            </a:r>
            <a:r>
              <a:rPr lang="ja-JP" altLang="en-US" sz="1400" smtClean="0"/>
              <a:t>”</a:t>
            </a:r>
            <a:r>
              <a:rPr lang="en-US" altLang="ja-JP" sz="1400" smtClean="0"/>
              <a:t>)</a:t>
            </a:r>
            <a:endParaRPr lang="en-US" sz="1400" smtClean="0"/>
          </a:p>
        </p:txBody>
      </p:sp>
      <p:sp>
        <p:nvSpPr>
          <p:cNvPr id="102450" name="Text Box 59"/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last byte sent</a:t>
            </a:r>
          </a:p>
        </p:txBody>
      </p:sp>
      <p:sp>
        <p:nvSpPr>
          <p:cNvPr id="102451" name="Text Box 61"/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b="1" smtClean="0">
                <a:latin typeface="Courier New" charset="0"/>
              </a:rPr>
              <a:t>cwnd</a:t>
            </a:r>
            <a:endParaRPr lang="en-US" sz="1400" b="1" i="1" smtClean="0">
              <a:latin typeface="Courier New" charset="0"/>
            </a:endParaRPr>
          </a:p>
        </p:txBody>
      </p:sp>
      <p:grpSp>
        <p:nvGrpSpPr>
          <p:cNvPr id="85044" name="Group 62"/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102474" name="Line 63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5" name="Line 64"/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5045" name="Group 65"/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102472" name="Line 66"/>
            <p:cNvSpPr>
              <a:spLocks noChangeShapeType="1"/>
            </p:cNvSpPr>
            <p:nvPr/>
          </p:nvSpPr>
          <p:spPr bwMode="auto">
            <a:xfrm>
              <a:off x="4256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2473" name="Line 67"/>
            <p:cNvSpPr>
              <a:spLocks noChangeShapeType="1"/>
            </p:cNvSpPr>
            <p:nvPr/>
          </p:nvSpPr>
          <p:spPr bwMode="auto">
            <a:xfrm>
              <a:off x="4628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5046" name="Freeform 69"/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7 w 91"/>
              <a:gd name="T1" fmla="*/ 0 h 242"/>
              <a:gd name="T2" fmla="*/ 2147483647 w 91"/>
              <a:gd name="T3" fmla="*/ 2147483647 h 242"/>
              <a:gd name="T4" fmla="*/ 0 w 91"/>
              <a:gd name="T5" fmla="*/ 2147483647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55" name="Text Box 71"/>
          <p:cNvSpPr txBox="1">
            <a:spLocks noChangeArrowheads="1"/>
          </p:cNvSpPr>
          <p:nvPr/>
        </p:nvSpPr>
        <p:spPr bwMode="auto">
          <a:xfrm>
            <a:off x="1033463" y="4316413"/>
            <a:ext cx="281622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5425" indent="-22542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err="1" smtClean="0">
                <a:latin typeface="Courier New" charset="0"/>
              </a:rPr>
              <a:t>LastByteSent</a:t>
            </a:r>
            <a:r>
              <a:rPr lang="en-US" sz="1800" b="1" dirty="0" smtClean="0">
                <a:latin typeface="Courier New" charset="0"/>
              </a:rPr>
              <a:t>-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1800" b="1" dirty="0" smtClean="0">
                <a:latin typeface="Courier New" charset="0"/>
              </a:rPr>
              <a:t>	</a:t>
            </a:r>
            <a:r>
              <a:rPr lang="en-US" sz="1800" b="1" dirty="0" err="1" smtClean="0">
                <a:latin typeface="Courier New" charset="0"/>
              </a:rPr>
              <a:t>LastByteAcked</a:t>
            </a:r>
            <a:endParaRPr lang="en-US" sz="1800" dirty="0" smtClean="0">
              <a:latin typeface="Courier New" charset="0"/>
            </a:endParaRPr>
          </a:p>
        </p:txBody>
      </p:sp>
      <p:grpSp>
        <p:nvGrpSpPr>
          <p:cNvPr id="85048" name="Group 74"/>
          <p:cNvGrpSpPr>
            <a:grpSpLocks/>
          </p:cNvGrpSpPr>
          <p:nvPr/>
        </p:nvGrpSpPr>
        <p:grpSpPr bwMode="auto">
          <a:xfrm>
            <a:off x="3160713" y="4386263"/>
            <a:ext cx="350837" cy="336550"/>
            <a:chOff x="2059" y="2097"/>
            <a:chExt cx="221" cy="212"/>
          </a:xfrm>
        </p:grpSpPr>
        <p:sp>
          <p:nvSpPr>
            <p:cNvPr id="102470" name="Text Box 72"/>
            <p:cNvSpPr txBox="1">
              <a:spLocks noChangeArrowheads="1"/>
            </p:cNvSpPr>
            <p:nvPr/>
          </p:nvSpPr>
          <p:spPr bwMode="auto">
            <a:xfrm>
              <a:off x="2059" y="2097"/>
              <a:ext cx="2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smtClean="0"/>
                <a:t>&lt;</a:t>
              </a:r>
            </a:p>
          </p:txBody>
        </p:sp>
        <p:sp>
          <p:nvSpPr>
            <p:cNvPr id="102471" name="Line 73"/>
            <p:cNvSpPr>
              <a:spLocks noChangeShapeType="1"/>
            </p:cNvSpPr>
            <p:nvPr/>
          </p:nvSpPr>
          <p:spPr bwMode="auto">
            <a:xfrm>
              <a:off x="2133" y="2269"/>
              <a:ext cx="8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57" name="Text Box 75"/>
          <p:cNvSpPr txBox="1">
            <a:spLocks noChangeArrowheads="1"/>
          </p:cNvSpPr>
          <p:nvPr/>
        </p:nvSpPr>
        <p:spPr bwMode="auto">
          <a:xfrm>
            <a:off x="3516313" y="4365625"/>
            <a:ext cx="73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smtClean="0">
                <a:latin typeface="Courier New" charset="0"/>
              </a:rPr>
              <a:t>cwnd</a:t>
            </a:r>
          </a:p>
        </p:txBody>
      </p:sp>
      <p:sp>
        <p:nvSpPr>
          <p:cNvPr id="102458" name="Rectangle 76"/>
          <p:cNvSpPr>
            <a:spLocks noChangeArrowheads="1"/>
          </p:cNvSpPr>
          <p:nvPr/>
        </p:nvSpPr>
        <p:spPr bwMode="auto">
          <a:xfrm>
            <a:off x="896938" y="4306888"/>
            <a:ext cx="3725862" cy="642937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2459" name="Text Box 78"/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i="1" smtClean="0"/>
              <a:t>sender sequence number space </a:t>
            </a:r>
          </a:p>
        </p:txBody>
      </p:sp>
      <p:sp>
        <p:nvSpPr>
          <p:cNvPr id="102460" name="Text Box 79"/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</a:rPr>
              <a:t>rate</a:t>
            </a:r>
          </a:p>
        </p:txBody>
      </p:sp>
      <p:grpSp>
        <p:nvGrpSpPr>
          <p:cNvPr id="85053" name="Group 82"/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102468" name="Text Box 80"/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  <p:sp>
          <p:nvSpPr>
            <p:cNvPr id="102469" name="Text Box 81"/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~</a:t>
              </a:r>
            </a:p>
          </p:txBody>
        </p:sp>
      </p:grpSp>
      <p:grpSp>
        <p:nvGrpSpPr>
          <p:cNvPr id="85054" name="Group 86"/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102465" name="Text Box 83"/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cwnd</a:t>
              </a:r>
            </a:p>
          </p:txBody>
        </p:sp>
        <p:sp>
          <p:nvSpPr>
            <p:cNvPr id="102466" name="Text Box 84"/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/>
                <a:t>RTT</a:t>
              </a:r>
            </a:p>
          </p:txBody>
        </p:sp>
        <p:sp>
          <p:nvSpPr>
            <p:cNvPr id="102467" name="Line 85"/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2463" name="Text Box 87"/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bytes/sec</a:t>
            </a:r>
          </a:p>
        </p:txBody>
      </p:sp>
      <p:sp>
        <p:nvSpPr>
          <p:cNvPr id="102464" name="Rectangle 88"/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3427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F0D17B87-E7AE-431A-90AB-92A15E47CD27}" type="slidenum">
              <a:rPr lang="en-US" sz="1200" smtClean="0"/>
              <a:pPr>
                <a:defRPr/>
              </a:pPr>
              <a:t>37</a:t>
            </a:fld>
            <a:endParaRPr lang="en-US" sz="1200" smtClean="0"/>
          </a:p>
        </p:txBody>
      </p:sp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10414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Slow Start 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397000"/>
            <a:ext cx="4249737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when connection begins, increase rate exponentially until first loss event: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initially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1 MSS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double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every RTT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done by incrementing </a:t>
            </a:r>
            <a:r>
              <a:rPr lang="en-US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for every ACK received</a:t>
            </a:r>
          </a:p>
          <a:p>
            <a:pPr>
              <a:buFont typeface="Wingdings" charset="0"/>
              <a:buChar char="v"/>
              <a:defRPr/>
            </a:pPr>
            <a:r>
              <a:rPr lang="en-US" i="1" u="sng" dirty="0">
                <a:solidFill>
                  <a:srgbClr val="CC0000"/>
                </a:solidFill>
                <a:ea typeface="ＭＳ Ｐゴシック" charset="0"/>
                <a:cs typeface="+mn-cs"/>
              </a:rPr>
              <a:t>summary: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  <a:cs typeface="+mn-cs"/>
              </a:rPr>
              <a:t> </a:t>
            </a:r>
            <a:r>
              <a:rPr lang="en-US" dirty="0">
                <a:ea typeface="ＭＳ Ｐゴシック" charset="0"/>
                <a:cs typeface="+mn-cs"/>
              </a:rPr>
              <a:t>initial rate is slow but ramps up exponentially fast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5616575" y="2309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1" name="Text Box 8"/>
          <p:cNvSpPr txBox="1">
            <a:spLocks noChangeArrowheads="1"/>
          </p:cNvSpPr>
          <p:nvPr/>
        </p:nvSpPr>
        <p:spPr bwMode="auto">
          <a:xfrm>
            <a:off x="5213350" y="1171575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A</a:t>
            </a:r>
          </a:p>
        </p:txBody>
      </p:sp>
      <p:sp>
        <p:nvSpPr>
          <p:cNvPr id="103432" name="Text Box 9"/>
          <p:cNvSpPr txBox="1">
            <a:spLocks noChangeArrowheads="1"/>
          </p:cNvSpPr>
          <p:nvPr/>
        </p:nvSpPr>
        <p:spPr bwMode="auto">
          <a:xfrm rot="408567">
            <a:off x="6623050" y="2276475"/>
            <a:ext cx="1208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one segment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33" name="Text Box 10"/>
          <p:cNvSpPr txBox="1">
            <a:spLocks noChangeArrowheads="1"/>
          </p:cNvSpPr>
          <p:nvPr/>
        </p:nvSpPr>
        <p:spPr bwMode="auto">
          <a:xfrm rot="-5400000">
            <a:off x="5174456" y="2513807"/>
            <a:ext cx="52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RTT</a:t>
            </a:r>
            <a:endParaRPr lang="en-US" sz="1000" smtClean="0">
              <a:latin typeface="Arial" charset="0"/>
            </a:endParaRPr>
          </a:p>
        </p:txBody>
      </p:sp>
      <p:sp>
        <p:nvSpPr>
          <p:cNvPr id="103434" name="Text Box 12"/>
          <p:cNvSpPr txBox="1">
            <a:spLocks noChangeArrowheads="1"/>
          </p:cNvSpPr>
          <p:nvPr/>
        </p:nvSpPr>
        <p:spPr bwMode="auto">
          <a:xfrm>
            <a:off x="7650163" y="1157288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Host B</a:t>
            </a:r>
          </a:p>
        </p:txBody>
      </p:sp>
      <p:sp>
        <p:nvSpPr>
          <p:cNvPr id="103435" name="Line 13"/>
          <p:cNvSpPr>
            <a:spLocks noChangeShapeType="1"/>
          </p:cNvSpPr>
          <p:nvPr/>
        </p:nvSpPr>
        <p:spPr bwMode="auto">
          <a:xfrm>
            <a:off x="5611813" y="21240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6" name="Line 14"/>
          <p:cNvSpPr>
            <a:spLocks noChangeShapeType="1"/>
          </p:cNvSpPr>
          <p:nvPr/>
        </p:nvSpPr>
        <p:spPr bwMode="auto">
          <a:xfrm>
            <a:off x="8126413" y="2162175"/>
            <a:ext cx="0" cy="3848100"/>
          </a:xfrm>
          <a:prstGeom prst="line">
            <a:avLst/>
          </a:prstGeom>
          <a:noFill/>
          <a:ln w="19050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7" name="Line 15"/>
          <p:cNvSpPr>
            <a:spLocks noChangeShapeType="1"/>
          </p:cNvSpPr>
          <p:nvPr/>
        </p:nvSpPr>
        <p:spPr bwMode="auto">
          <a:xfrm flipH="1" flipV="1">
            <a:off x="5430838" y="2273300"/>
            <a:ext cx="4762" cy="219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8" name="Line 16"/>
          <p:cNvSpPr>
            <a:spLocks noChangeShapeType="1"/>
          </p:cNvSpPr>
          <p:nvPr/>
        </p:nvSpPr>
        <p:spPr bwMode="auto">
          <a:xfrm>
            <a:off x="5440363" y="2879725"/>
            <a:ext cx="4762" cy="223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39" name="Line 17"/>
          <p:cNvSpPr>
            <a:spLocks noChangeShapeType="1"/>
          </p:cNvSpPr>
          <p:nvPr/>
        </p:nvSpPr>
        <p:spPr bwMode="auto">
          <a:xfrm flipV="1">
            <a:off x="5592763" y="2714625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86032" name="Group 18"/>
          <p:cNvGrpSpPr>
            <a:grpSpLocks/>
          </p:cNvGrpSpPr>
          <p:nvPr/>
        </p:nvGrpSpPr>
        <p:grpSpPr bwMode="auto">
          <a:xfrm>
            <a:off x="7840663" y="5456238"/>
            <a:ext cx="615950" cy="366712"/>
            <a:chOff x="3317" y="3527"/>
            <a:chExt cx="388" cy="231"/>
          </a:xfrm>
        </p:grpSpPr>
        <p:sp>
          <p:nvSpPr>
            <p:cNvPr id="103494" name="Rectangle 19"/>
            <p:cNvSpPr>
              <a:spLocks noChangeArrowheads="1"/>
            </p:cNvSpPr>
            <p:nvPr/>
          </p:nvSpPr>
          <p:spPr bwMode="auto">
            <a:xfrm>
              <a:off x="3342" y="3576"/>
              <a:ext cx="324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5" name="Text Box 20"/>
            <p:cNvSpPr txBox="1">
              <a:spLocks noChangeArrowheads="1"/>
            </p:cNvSpPr>
            <p:nvPr/>
          </p:nvSpPr>
          <p:spPr bwMode="auto">
            <a:xfrm>
              <a:off x="3317" y="3527"/>
              <a:ext cx="3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latin typeface="Arial" charset="0"/>
                </a:rPr>
                <a:t>time</a:t>
              </a:r>
              <a:endParaRPr lang="en-US" sz="1000" smtClean="0">
                <a:latin typeface="Arial" charset="0"/>
              </a:endParaRPr>
            </a:p>
          </p:txBody>
        </p:sp>
      </p:grpSp>
      <p:sp>
        <p:nvSpPr>
          <p:cNvPr id="103441" name="Line 21"/>
          <p:cNvSpPr>
            <a:spLocks noChangeShapeType="1"/>
          </p:cNvSpPr>
          <p:nvPr/>
        </p:nvSpPr>
        <p:spPr bwMode="auto">
          <a:xfrm>
            <a:off x="5621338" y="309086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2" name="Line 22"/>
          <p:cNvSpPr>
            <a:spLocks noChangeShapeType="1"/>
          </p:cNvSpPr>
          <p:nvPr/>
        </p:nvSpPr>
        <p:spPr bwMode="auto">
          <a:xfrm>
            <a:off x="5616575" y="3176588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3" name="Line 23"/>
          <p:cNvSpPr>
            <a:spLocks noChangeShapeType="1"/>
          </p:cNvSpPr>
          <p:nvPr/>
        </p:nvSpPr>
        <p:spPr bwMode="auto">
          <a:xfrm flipV="1">
            <a:off x="5616575" y="3700463"/>
            <a:ext cx="2528888" cy="3619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4" name="Line 24"/>
          <p:cNvSpPr>
            <a:spLocks noChangeShapeType="1"/>
          </p:cNvSpPr>
          <p:nvPr/>
        </p:nvSpPr>
        <p:spPr bwMode="auto">
          <a:xfrm flipV="1">
            <a:off x="5589588" y="396081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3445" name="Text Box 25"/>
          <p:cNvSpPr txBox="1">
            <a:spLocks noChangeArrowheads="1"/>
          </p:cNvSpPr>
          <p:nvPr/>
        </p:nvSpPr>
        <p:spPr bwMode="auto">
          <a:xfrm rot="408567">
            <a:off x="6621463" y="3062288"/>
            <a:ext cx="1277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two segments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103446" name="Text Box 26"/>
          <p:cNvSpPr txBox="1">
            <a:spLocks noChangeArrowheads="1"/>
          </p:cNvSpPr>
          <p:nvPr/>
        </p:nvSpPr>
        <p:spPr bwMode="auto">
          <a:xfrm rot="408567">
            <a:off x="6713538" y="4076700"/>
            <a:ext cx="1306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charset="0"/>
              </a:rPr>
              <a:t>four segments</a:t>
            </a:r>
            <a:endParaRPr lang="en-US" sz="1000" smtClean="0">
              <a:latin typeface="Times New Roman" charset="0"/>
            </a:endParaRPr>
          </a:p>
        </p:txBody>
      </p:sp>
      <p:grpSp>
        <p:nvGrpSpPr>
          <p:cNvPr id="86039" name="Group 27"/>
          <p:cNvGrpSpPr>
            <a:grpSpLocks/>
          </p:cNvGrpSpPr>
          <p:nvPr/>
        </p:nvGrpSpPr>
        <p:grpSpPr bwMode="auto">
          <a:xfrm>
            <a:off x="5611813" y="4095750"/>
            <a:ext cx="2519362" cy="652463"/>
            <a:chOff x="3954" y="2214"/>
            <a:chExt cx="1587" cy="411"/>
          </a:xfrm>
        </p:grpSpPr>
        <p:sp>
          <p:nvSpPr>
            <p:cNvPr id="103490" name="Line 28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1" name="Line 29"/>
            <p:cNvSpPr>
              <a:spLocks noChangeShapeType="1"/>
            </p:cNvSpPr>
            <p:nvPr/>
          </p:nvSpPr>
          <p:spPr bwMode="auto">
            <a:xfrm>
              <a:off x="3954" y="227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2" name="Line 30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93" name="Line 31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86040" name="Group 32"/>
          <p:cNvGrpSpPr>
            <a:grpSpLocks/>
          </p:cNvGrpSpPr>
          <p:nvPr/>
        </p:nvGrpSpPr>
        <p:grpSpPr bwMode="auto">
          <a:xfrm flipV="1">
            <a:off x="5897563" y="4476750"/>
            <a:ext cx="2228850" cy="604838"/>
            <a:chOff x="3954" y="2214"/>
            <a:chExt cx="1587" cy="411"/>
          </a:xfrm>
        </p:grpSpPr>
        <p:sp>
          <p:nvSpPr>
            <p:cNvPr id="103486" name="Line 33"/>
            <p:cNvSpPr>
              <a:spLocks noChangeShapeType="1"/>
            </p:cNvSpPr>
            <p:nvPr/>
          </p:nvSpPr>
          <p:spPr bwMode="auto">
            <a:xfrm>
              <a:off x="3963" y="2214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7" name="Line 34"/>
            <p:cNvSpPr>
              <a:spLocks noChangeShapeType="1"/>
            </p:cNvSpPr>
            <p:nvPr/>
          </p:nvSpPr>
          <p:spPr bwMode="auto">
            <a:xfrm>
              <a:off x="3954" y="2274"/>
              <a:ext cx="1578" cy="22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8" name="Line 35"/>
            <p:cNvSpPr>
              <a:spLocks noChangeShapeType="1"/>
            </p:cNvSpPr>
            <p:nvPr/>
          </p:nvSpPr>
          <p:spPr bwMode="auto">
            <a:xfrm>
              <a:off x="3963" y="2340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89" name="Line 36"/>
            <p:cNvSpPr>
              <a:spLocks noChangeShapeType="1"/>
            </p:cNvSpPr>
            <p:nvPr/>
          </p:nvSpPr>
          <p:spPr bwMode="auto">
            <a:xfrm>
              <a:off x="3957" y="2403"/>
              <a:ext cx="1578" cy="22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pic>
        <p:nvPicPr>
          <p:cNvPr id="86041" name="Picture 3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27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42" name="Group 43"/>
          <p:cNvGrpSpPr>
            <a:grpSpLocks/>
          </p:cNvGrpSpPr>
          <p:nvPr/>
        </p:nvGrpSpPr>
        <p:grpSpPr bwMode="auto">
          <a:xfrm>
            <a:off x="5173663" y="1495425"/>
            <a:ext cx="654050" cy="601663"/>
            <a:chOff x="-44" y="1473"/>
            <a:chExt cx="981" cy="1105"/>
          </a:xfrm>
        </p:grpSpPr>
        <p:pic>
          <p:nvPicPr>
            <p:cNvPr id="86076" name="Picture 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77" name="Freeform 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3" name="Group 46"/>
          <p:cNvGrpSpPr>
            <a:grpSpLocks/>
          </p:cNvGrpSpPr>
          <p:nvPr/>
        </p:nvGrpSpPr>
        <p:grpSpPr bwMode="auto">
          <a:xfrm>
            <a:off x="7908925" y="1509713"/>
            <a:ext cx="382588" cy="547687"/>
            <a:chOff x="4140" y="429"/>
            <a:chExt cx="1425" cy="2396"/>
          </a:xfrm>
        </p:grpSpPr>
        <p:sp>
          <p:nvSpPr>
            <p:cNvPr id="86044" name="Freeform 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3" name="Rectangle 48"/>
            <p:cNvSpPr>
              <a:spLocks noChangeArrowheads="1"/>
            </p:cNvSpPr>
            <p:nvPr/>
          </p:nvSpPr>
          <p:spPr bwMode="auto">
            <a:xfrm>
              <a:off x="4205" y="429"/>
              <a:ext cx="1047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46" name="Freeform 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47" name="Freeform 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Rectangle 51"/>
            <p:cNvSpPr>
              <a:spLocks noChangeArrowheads="1"/>
            </p:cNvSpPr>
            <p:nvPr/>
          </p:nvSpPr>
          <p:spPr bwMode="auto">
            <a:xfrm>
              <a:off x="4211" y="693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49" name="Group 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3482" name="AutoShape 53"/>
              <p:cNvSpPr>
                <a:spLocks noChangeArrowheads="1"/>
              </p:cNvSpPr>
              <p:nvPr/>
            </p:nvSpPr>
            <p:spPr bwMode="auto">
              <a:xfrm>
                <a:off x="614" y="2565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3" name="AutoShape 54"/>
              <p:cNvSpPr>
                <a:spLocks noChangeArrowheads="1"/>
              </p:cNvSpPr>
              <p:nvPr/>
            </p:nvSpPr>
            <p:spPr bwMode="auto">
              <a:xfrm>
                <a:off x="629" y="2579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58" name="Rectangle 55"/>
            <p:cNvSpPr>
              <a:spLocks noChangeArrowheads="1"/>
            </p:cNvSpPr>
            <p:nvPr/>
          </p:nvSpPr>
          <p:spPr bwMode="auto">
            <a:xfrm>
              <a:off x="4223" y="1019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1" name="Group 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3480" name="AutoShape 5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81" name="AutoShape 58"/>
              <p:cNvSpPr>
                <a:spLocks noChangeArrowheads="1"/>
              </p:cNvSpPr>
              <p:nvPr/>
            </p:nvSpPr>
            <p:spPr bwMode="auto">
              <a:xfrm>
                <a:off x="631" y="2580"/>
                <a:ext cx="694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0" name="Rectangle 59"/>
            <p:cNvSpPr>
              <a:spLocks noChangeArrowheads="1"/>
            </p:cNvSpPr>
            <p:nvPr/>
          </p:nvSpPr>
          <p:spPr bwMode="auto">
            <a:xfrm>
              <a:off x="4217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61" name="Rectangle 60"/>
            <p:cNvSpPr>
              <a:spLocks noChangeArrowheads="1"/>
            </p:cNvSpPr>
            <p:nvPr/>
          </p:nvSpPr>
          <p:spPr bwMode="auto">
            <a:xfrm>
              <a:off x="4229" y="1658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6054" name="Group 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03478" name="AutoShape 62"/>
              <p:cNvSpPr>
                <a:spLocks noChangeArrowheads="1"/>
              </p:cNvSpPr>
              <p:nvPr/>
            </p:nvSpPr>
            <p:spPr bwMode="auto">
              <a:xfrm>
                <a:off x="617" y="2571"/>
                <a:ext cx="72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9" name="AutoShape 63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6055" name="Freeform 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6056" name="Group 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3476" name="AutoShape 66"/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2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477" name="AutoShape 67"/>
              <p:cNvSpPr>
                <a:spLocks noChangeArrowheads="1"/>
              </p:cNvSpPr>
              <p:nvPr/>
            </p:nvSpPr>
            <p:spPr bwMode="auto">
              <a:xfrm>
                <a:off x="626" y="2580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3465" name="Rectangle 68"/>
            <p:cNvSpPr>
              <a:spLocks noChangeArrowheads="1"/>
            </p:cNvSpPr>
            <p:nvPr/>
          </p:nvSpPr>
          <p:spPr bwMode="auto">
            <a:xfrm>
              <a:off x="5252" y="429"/>
              <a:ext cx="65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58" name="Freeform 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59" name="Freeform 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68" name="Oval 71"/>
            <p:cNvSpPr>
              <a:spLocks noChangeArrowheads="1"/>
            </p:cNvSpPr>
            <p:nvPr/>
          </p:nvSpPr>
          <p:spPr bwMode="auto">
            <a:xfrm>
              <a:off x="5518" y="2610"/>
              <a:ext cx="47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6061" name="Freeform 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70" name="AutoShape 73"/>
            <p:cNvSpPr>
              <a:spLocks noChangeArrowheads="1"/>
            </p:cNvSpPr>
            <p:nvPr/>
          </p:nvSpPr>
          <p:spPr bwMode="auto">
            <a:xfrm>
              <a:off x="4140" y="2679"/>
              <a:ext cx="1200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1" name="AutoShape 74"/>
            <p:cNvSpPr>
              <a:spLocks noChangeArrowheads="1"/>
            </p:cNvSpPr>
            <p:nvPr/>
          </p:nvSpPr>
          <p:spPr bwMode="auto">
            <a:xfrm>
              <a:off x="4205" y="2714"/>
              <a:ext cx="1070" cy="7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2" name="Oval 75"/>
            <p:cNvSpPr>
              <a:spLocks noChangeArrowheads="1"/>
            </p:cNvSpPr>
            <p:nvPr/>
          </p:nvSpPr>
          <p:spPr bwMode="auto">
            <a:xfrm>
              <a:off x="4306" y="2381"/>
              <a:ext cx="160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3" name="Oval 76"/>
            <p:cNvSpPr>
              <a:spLocks noChangeArrowheads="1"/>
            </p:cNvSpPr>
            <p:nvPr/>
          </p:nvSpPr>
          <p:spPr bwMode="auto">
            <a:xfrm>
              <a:off x="4489" y="2387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3474" name="Oval 77"/>
            <p:cNvSpPr>
              <a:spLocks noChangeArrowheads="1"/>
            </p:cNvSpPr>
            <p:nvPr/>
          </p:nvSpPr>
          <p:spPr bwMode="auto">
            <a:xfrm>
              <a:off x="4660" y="2381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3475" name="Rectangle 78"/>
            <p:cNvSpPr>
              <a:spLocks noChangeArrowheads="1"/>
            </p:cNvSpPr>
            <p:nvPr/>
          </p:nvSpPr>
          <p:spPr bwMode="auto">
            <a:xfrm>
              <a:off x="5062" y="1832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445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7EC415E-1DBF-4E32-A608-D3B1BF4D6633}" type="slidenum">
              <a:rPr lang="en-US" sz="1200" smtClean="0"/>
              <a:pPr>
                <a:defRPr/>
              </a:pPr>
              <a:t>38</a:t>
            </a:fld>
            <a:endParaRPr lang="en-US" sz="1200" smtClean="0"/>
          </a:p>
        </p:txBody>
      </p:sp>
      <p:pic>
        <p:nvPicPr>
          <p:cNvPr id="87044" name="Picture 1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031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detecting, reacting to loss</a:t>
            </a:r>
          </a:p>
        </p:txBody>
      </p:sp>
      <p:sp>
        <p:nvSpPr>
          <p:cNvPr id="1044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3999"/>
            <a:ext cx="8577263" cy="46131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3200" dirty="0">
                <a:ea typeface="ＭＳ Ｐゴシック" charset="0"/>
                <a:cs typeface="+mn-cs"/>
              </a:rPr>
              <a:t>loss indicated by timeout: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set to 1 MSS; 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window then grows exponentially (as in slow start) to threshold, then grows </a:t>
            </a:r>
            <a:r>
              <a:rPr lang="en-US" sz="2800" dirty="0" smtClean="0">
                <a:ea typeface="ＭＳ Ｐゴシック" charset="0"/>
              </a:rPr>
              <a:t>linearly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endParaRPr lang="en-US" sz="2800" dirty="0">
              <a:ea typeface="ＭＳ Ｐゴシック" charset="0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3200" dirty="0">
                <a:ea typeface="ＭＳ Ｐゴシック" charset="0"/>
                <a:cs typeface="+mn-cs"/>
              </a:rPr>
              <a:t>loss indicated by 3 duplicate ACKs: </a:t>
            </a:r>
            <a:r>
              <a:rPr lang="en-US" sz="3200" dirty="0" smtClean="0">
                <a:ea typeface="ＭＳ Ｐゴシック" charset="0"/>
                <a:cs typeface="+mn-cs"/>
              </a:rPr>
              <a:t>   [</a:t>
            </a:r>
            <a:r>
              <a:rPr lang="en-US" dirty="0" smtClean="0">
                <a:ea typeface="ＭＳ Ｐゴシック" charset="0"/>
                <a:cs typeface="+mn-cs"/>
              </a:rPr>
              <a:t>TCP RENO]</a:t>
            </a:r>
            <a:endParaRPr lang="en-US" dirty="0">
              <a:ea typeface="ＭＳ Ｐゴシック" charset="0"/>
              <a:cs typeface="+mn-cs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dup ACKs indicate network capable of  delivering some segments 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is cut in half window then grows </a:t>
            </a:r>
            <a:r>
              <a:rPr lang="en-US" sz="2800" dirty="0" smtClean="0">
                <a:ea typeface="ＭＳ Ｐゴシック" charset="0"/>
              </a:rPr>
              <a:t>linearly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endParaRPr lang="en-US" sz="2800" dirty="0">
              <a:ea typeface="ＭＳ Ｐゴシック" charset="0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TCP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Tahoe (older than Reno)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always sets 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 to 1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after timeout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or 3 duplicate </a:t>
            </a:r>
            <a:r>
              <a:rPr lang="en-US" sz="3200" dirty="0" err="1" smtClean="0">
                <a:solidFill>
                  <a:schemeClr val="bg1">
                    <a:lumMod val="50000"/>
                  </a:schemeClr>
                </a:solidFill>
                <a:ea typeface="ＭＳ Ｐゴシック" charset="0"/>
                <a:cs typeface="+mn-cs"/>
              </a:rPr>
              <a:t>acks</a:t>
            </a:r>
            <a:endParaRPr lang="en-US" sz="3200" dirty="0">
              <a:solidFill>
                <a:schemeClr val="bg1">
                  <a:lumMod val="50000"/>
                </a:schemeClr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2025" y="1770063"/>
            <a:ext cx="5105400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547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547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71C768C1-7876-4299-9990-AA79B363113B}" type="slidenum">
              <a:rPr lang="en-US" sz="1200" smtClean="0"/>
              <a:pPr>
                <a:defRPr/>
              </a:pPr>
              <a:t>39</a:t>
            </a:fld>
            <a:endParaRPr lang="en-US" sz="120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2819400" cy="2514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2400" dirty="0">
                <a:ea typeface="ＭＳ Ｐゴシック" charset="0"/>
                <a:cs typeface="+mn-cs"/>
              </a:rPr>
              <a:t> when should the exponential increase switch to linear? </a:t>
            </a:r>
          </a:p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+mn-cs"/>
              </a:rPr>
              <a:t>A:</a:t>
            </a:r>
            <a:r>
              <a:rPr lang="en-US" sz="2400" dirty="0">
                <a:ea typeface="ＭＳ Ｐゴシック" charset="0"/>
                <a:cs typeface="+mn-cs"/>
              </a:rPr>
              <a:t> when </a:t>
            </a:r>
            <a:r>
              <a:rPr lang="en-US" sz="2400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>
                <a:ea typeface="ＭＳ Ｐゴシック" charset="0"/>
                <a:cs typeface="+mn-cs"/>
              </a:rPr>
              <a:t> gets to 1/2 of its value before timeout.</a:t>
            </a:r>
          </a:p>
          <a:p>
            <a:pPr>
              <a:lnSpc>
                <a:spcPct val="120000"/>
              </a:lnSpc>
              <a:buFont typeface="Wingdings" charset="0"/>
              <a:buNone/>
              <a:defRPr/>
            </a:pPr>
            <a:endParaRPr lang="en-US" sz="2400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54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962400"/>
            <a:ext cx="3810000" cy="19111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charset="0"/>
              <a:buNone/>
              <a:defRPr/>
            </a:pPr>
            <a:r>
              <a:rPr lang="en-US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Implementation: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  <a:cs typeface="+mn-cs"/>
              </a:rPr>
              <a:t>variable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(slow start threshold)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  <a:cs typeface="+mn-cs"/>
              </a:rPr>
              <a:t>on loss event,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ssthresh</a:t>
            </a:r>
            <a:r>
              <a:rPr lang="en-US" sz="2400" dirty="0" smtClean="0">
                <a:ea typeface="ＭＳ Ｐゴシック" charset="0"/>
                <a:cs typeface="+mn-cs"/>
              </a:rPr>
              <a:t> is set to 1/2 of </a:t>
            </a:r>
            <a:r>
              <a:rPr lang="en-US" sz="2400" b="1" dirty="0" err="1" smtClean="0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 smtClean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400" dirty="0" smtClean="0">
                <a:ea typeface="ＭＳ Ｐゴシック" charset="0"/>
                <a:cs typeface="+mn-cs"/>
              </a:rPr>
              <a:t>just before loss event</a:t>
            </a:r>
            <a:endParaRPr lang="en-US" sz="2400" dirty="0">
              <a:ea typeface="ＭＳ Ｐゴシック" charset="0"/>
              <a:cs typeface="+mn-cs"/>
            </a:endParaRPr>
          </a:p>
        </p:txBody>
      </p:sp>
      <p:pic>
        <p:nvPicPr>
          <p:cNvPr id="88071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223422" cy="114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TCP </a:t>
            </a:r>
            <a:r>
              <a:rPr lang="en-US" sz="3600" dirty="0" err="1" smtClean="0">
                <a:ea typeface="ＭＳ Ｐゴシック" charset="0"/>
                <a:cs typeface="+mj-cs"/>
              </a:rPr>
              <a:t>cwnd</a:t>
            </a:r>
            <a:r>
              <a:rPr lang="en-US" sz="3600" dirty="0" smtClean="0">
                <a:ea typeface="ＭＳ Ｐゴシック" charset="0"/>
                <a:cs typeface="+mj-cs"/>
              </a:rPr>
              <a:t>: from </a:t>
            </a:r>
            <a:r>
              <a:rPr lang="en-US" sz="3600" dirty="0" smtClean="0">
                <a:ea typeface="ＭＳ Ｐゴシック" charset="0"/>
                <a:cs typeface="+mj-cs"/>
              </a:rPr>
              <a:t>exp. </a:t>
            </a:r>
            <a:r>
              <a:rPr lang="en-US" sz="3600" dirty="0" smtClean="0">
                <a:ea typeface="ＭＳ Ｐゴシック" charset="0"/>
                <a:cs typeface="+mj-cs"/>
              </a:rPr>
              <a:t>to </a:t>
            </a:r>
            <a:r>
              <a:rPr lang="en-US" sz="3600" dirty="0" smtClean="0">
                <a:ea typeface="ＭＳ Ｐゴシック" charset="0"/>
                <a:cs typeface="+mj-cs"/>
              </a:rPr>
              <a:t>linear</a:t>
            </a:r>
            <a:r>
              <a:rPr lang="en-US" sz="3600" dirty="0">
                <a:ea typeface="ＭＳ Ｐゴシック" charset="0"/>
                <a:cs typeface="+mj-cs"/>
              </a:rPr>
              <a:t> growth </a:t>
            </a:r>
            <a:endParaRPr lang="en-US" sz="3600" dirty="0">
              <a:ea typeface="ＭＳ Ｐゴシック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  <a:endParaRPr lang="en-US" sz="2400" dirty="0" smtClean="0"/>
          </a:p>
          <a:p>
            <a:pPr lvl="2"/>
            <a:r>
              <a:rPr lang="en-US" sz="2400" dirty="0" smtClean="0"/>
              <a:t>+ </a:t>
            </a:r>
            <a:r>
              <a:rPr lang="en-US" sz="2400" dirty="0" smtClean="0"/>
              <a:t>ti</a:t>
            </a:r>
            <a:r>
              <a:rPr lang="en-US" sz="2400" dirty="0" smtClean="0"/>
              <a:t>meout</a:t>
            </a:r>
            <a:r>
              <a:rPr lang="en-US" sz="2400" dirty="0" smtClean="0"/>
              <a:t>: how to estimate?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/>
              <a:t>TCP </a:t>
            </a:r>
            <a:r>
              <a:rPr lang="en-US" sz="2400" dirty="0" smtClean="0"/>
              <a:t>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726158" y="3240751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3-</a:t>
            </a:r>
            <a:fld id="{47C8AAFF-F4CF-4F73-8A35-E1CCDA4B1B54}" type="slidenum">
              <a:rPr lang="en-US"/>
              <a:pPr/>
              <a:t>40</a:t>
            </a:fld>
            <a:endParaRPr lang="en-US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82550"/>
            <a:ext cx="7772400" cy="971550"/>
          </a:xfrm>
        </p:spPr>
        <p:txBody>
          <a:bodyPr/>
          <a:lstStyle/>
          <a:p>
            <a:r>
              <a:rPr lang="en-US" sz="3600"/>
              <a:t>Fast recovery (Reno)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9144000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2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916363"/>
            <a:ext cx="8789987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E01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553980" y="6137275"/>
            <a:ext cx="20265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Session’s</a:t>
            </a:r>
            <a:r>
              <a:rPr lang="en-US" b="0" dirty="0" smtClean="0"/>
              <a:t> </a:t>
            </a:r>
            <a:r>
              <a:rPr lang="en-US" b="0" dirty="0"/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690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AC819E59-0B2C-49D6-850B-ADE710A183A0}" type="slidenum">
              <a:rPr lang="en-US" sz="1200" smtClean="0"/>
              <a:pPr>
                <a:defRPr/>
              </a:pPr>
              <a:t>41</a:t>
            </a:fld>
            <a:endParaRPr lang="en-US" sz="1200" smtClean="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8514406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/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89195" name="Group 171"/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6605" name="Text Box 172"/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606" name="Text Box 173"/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607" name="Line 174"/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604" name="Line 175"/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74671" name="Group 239"/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6597" name="Line 176"/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8" name="Text Box 181"/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en-US" sz="1000" smtClean="0">
                  <a:latin typeface="Symbol" charset="0"/>
                </a:rPr>
                <a:t>L</a:t>
              </a:r>
              <a:endParaRPr lang="en-US" sz="1200" smtClean="0">
                <a:latin typeface="Symbol" charset="0"/>
              </a:endParaRPr>
            </a:p>
          </p:txBody>
        </p:sp>
        <p:sp>
          <p:nvSpPr>
            <p:cNvPr id="106599" name="Line 182"/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92" name="Group 183"/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6601" name="Text Box 184"/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cwnd &gt; ssthresh</a:t>
                </a:r>
              </a:p>
            </p:txBody>
          </p:sp>
          <p:sp>
            <p:nvSpPr>
              <p:cNvPr id="106602" name="Line 185"/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74" name="Group 242"/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89175" name="Group 164"/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6595" name="Oval 165"/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6" name="Text Box 166"/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congestion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avoidance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grpSp>
          <p:nvGrpSpPr>
            <p:cNvPr id="89176" name="Group 190"/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6591" name="Text Box 191"/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    (MSS/cwnd)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92" name="Line 192"/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3" name="Text Box 193"/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  <p:sp>
            <p:nvSpPr>
              <p:cNvPr id="106594" name="Text Box 194"/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2400" smtClean="0">
                    <a:latin typeface="Times New Roman" charset="0"/>
                  </a:rPr>
                  <a:t>.</a:t>
                </a:r>
              </a:p>
            </p:txBody>
          </p:sp>
        </p:grpSp>
        <p:sp>
          <p:nvSpPr>
            <p:cNvPr id="89177" name="Freeform 195"/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78" name="Group 196"/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6588" name="Text Box 197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89" name="Line 198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90" name="Text Box 199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79" name="Freeform 200"/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161 w 376"/>
                <a:gd name="T1" fmla="*/ 306 h 452"/>
                <a:gd name="T2" fmla="*/ 35 w 376"/>
                <a:gd name="T3" fmla="*/ 269 h 452"/>
                <a:gd name="T4" fmla="*/ 89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/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89166" name="Group 167"/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6580" name="Oval 168"/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81" name="Text Box 169"/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  <p:sp>
            <p:nvSpPr>
              <p:cNvPr id="106582" name="Text Box 170"/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fast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recovery </a:t>
                </a:r>
              </a:p>
              <a:p>
                <a:pPr eaLnBrk="1" hangingPunct="1">
                  <a:defRPr/>
                </a:pPr>
                <a:endParaRPr lang="en-US" sz="1800" smtClean="0">
                  <a:latin typeface="Arial" charset="0"/>
                </a:endParaRPr>
              </a:p>
            </p:txBody>
          </p:sp>
        </p:grpSp>
        <p:sp>
          <p:nvSpPr>
            <p:cNvPr id="89167" name="Freeform 220"/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68" name="Group 221"/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6577" name="Text Box 222"/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 + MSS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8" name="Line 223"/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9" name="Text Box 224"/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/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89156" name="Group 212"/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6571" name="Text Box 213"/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solidFill>
                    <a:schemeClr val="bg2"/>
                  </a:solidFill>
                  <a:latin typeface="Arial" charset="0"/>
                </a:endParaRPr>
              </a:p>
            </p:txBody>
          </p:sp>
          <p:sp>
            <p:nvSpPr>
              <p:cNvPr id="106572" name="Line 214"/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73" name="Text Box 215"/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grpSp>
          <p:nvGrpSpPr>
            <p:cNvPr id="89157" name="Group 216"/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6568" name="Text Box 217"/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69" name="Text Box 218"/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85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70" name="Line 219"/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8" name="Freeform 225"/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59" name="Freeform 226"/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/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89151" name="Group 201"/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6561" name="Text Box 202"/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ssthresh= cwnd/2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 + 3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i="1" smtClean="0">
                  <a:latin typeface="Arial" charset="0"/>
                </a:endParaRPr>
              </a:p>
            </p:txBody>
          </p:sp>
          <p:sp>
            <p:nvSpPr>
              <p:cNvPr id="106562" name="Line 203"/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63" name="Text Box 204"/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dupACKcount == 3</a:t>
                </a:r>
              </a:p>
            </p:txBody>
          </p:sp>
        </p:grpSp>
        <p:sp>
          <p:nvSpPr>
            <p:cNvPr id="89152" name="Freeform 227"/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/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89145" name="Freeform 228"/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46" name="Group 229"/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6555" name="Text Box 230"/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000" smtClean="0">
                  <a:latin typeface="Arial" charset="0"/>
                </a:endParaRPr>
              </a:p>
              <a:p>
                <a:pPr algn="r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grpSp>
            <p:nvGrpSpPr>
              <p:cNvPr id="89148" name="Group 231"/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655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10655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charset="0"/>
                      <a:ea typeface="ＭＳ Ｐゴシック" charset="0"/>
                    </a:defRPr>
                  </a:lvl9pPr>
                </a:lstStyle>
                <a:p>
                  <a:pPr algn="r" eaLnBrk="1" hangingPunct="1">
                    <a:defRPr/>
                  </a:pPr>
                  <a:r>
                    <a:rPr lang="en-US" sz="1000" smtClean="0">
                      <a:latin typeface="Arial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/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89122" name="Group 161"/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6551" name="Oval 162"/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52" name="Text Box 163"/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slow </a:t>
                </a:r>
              </a:p>
              <a:p>
                <a:pPr eaLnBrk="1" hangingPunct="1">
                  <a:defRPr/>
                </a:pPr>
                <a:r>
                  <a:rPr lang="en-US" sz="1800" smtClean="0">
                    <a:latin typeface="Arial" charset="0"/>
                  </a:rPr>
                  <a:t>start</a:t>
                </a:r>
              </a:p>
            </p:txBody>
          </p:sp>
        </p:grpSp>
        <p:grpSp>
          <p:nvGrpSpPr>
            <p:cNvPr id="89123" name="Group 177"/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6548" name="Text Box 178"/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timeout</a:t>
                </a:r>
              </a:p>
            </p:txBody>
          </p:sp>
          <p:sp>
            <p:nvSpPr>
              <p:cNvPr id="106549" name="Text Box 179"/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cwnd/2 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retransmit missing segment</a:t>
                </a:r>
                <a:r>
                  <a:rPr lang="en-US" sz="1200" smtClean="0">
                    <a:latin typeface="Arial" charset="0"/>
                  </a:rPr>
                  <a:t> </a:t>
                </a:r>
              </a:p>
            </p:txBody>
          </p:sp>
          <p:sp>
            <p:nvSpPr>
              <p:cNvPr id="106550" name="Line 180"/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9124" name="Group 186"/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6545" name="Text Box 187"/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cwnd+MSS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</a:p>
              <a:p>
                <a:pPr algn="l" eaLnBrk="1" hangingPunct="1">
                  <a:lnSpc>
                    <a:spcPct val="90000"/>
                  </a:lnSpc>
                  <a:defRPr/>
                </a:pPr>
                <a:r>
                  <a:rPr lang="en-US" sz="1000" i="1" smtClean="0">
                    <a:solidFill>
                      <a:srgbClr val="000099"/>
                    </a:solidFill>
                    <a:latin typeface="Arial" charset="0"/>
                  </a:rPr>
                  <a:t>transmit new segment(s), as allowed</a:t>
                </a:r>
              </a:p>
              <a:p>
                <a:pPr algn="l"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6" name="Line 188"/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7" name="Text Box 189"/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new ACK</a:t>
                </a:r>
              </a:p>
            </p:txBody>
          </p:sp>
        </p:grpSp>
        <p:sp>
          <p:nvSpPr>
            <p:cNvPr id="89125" name="Freeform 205"/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Freeform 206"/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27" name="Group 207"/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6542" name="Text Box 208"/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dupACKcount++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3" name="Line 209"/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544" name="Text Box 210"/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Arial" charset="0"/>
                  </a:rPr>
                  <a:t>duplicate ACK</a:t>
                </a:r>
              </a:p>
            </p:txBody>
          </p:sp>
        </p:grpSp>
        <p:sp>
          <p:nvSpPr>
            <p:cNvPr id="89128" name="Freeform 211"/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37" name="Line 234"/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9130" name="Group 235"/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6539" name="Text Box 236"/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l" eaLnBrk="1" hangingPunct="1">
                  <a:defRPr/>
                </a:pPr>
                <a:r>
                  <a:rPr lang="en-US" sz="1000" smtClean="0">
                    <a:latin typeface="Symbol" charset="0"/>
                  </a:rPr>
                  <a:t>L</a:t>
                </a:r>
              </a:p>
            </p:txBody>
          </p:sp>
          <p:sp>
            <p:nvSpPr>
              <p:cNvPr id="106540" name="Text Box 237"/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cwnd = 1 MSS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ssthresh = 64 KB</a:t>
                </a:r>
              </a:p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00" smtClean="0">
                    <a:latin typeface="Arial" charset="0"/>
                  </a:rPr>
                  <a:t>dupACKcount = 0</a:t>
                </a:r>
                <a:endParaRPr lang="en-US" sz="1200" smtClean="0">
                  <a:latin typeface="Arial" charset="0"/>
                </a:endParaRPr>
              </a:p>
            </p:txBody>
          </p:sp>
          <p:sp>
            <p:nvSpPr>
              <p:cNvPr id="106541" name="Line 238"/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274687" name="Group 255"/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6527" name="Picture 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8" name="Picture 25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6529" name="Picture 2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4729" name="Group 297"/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89104" name="Group 282"/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89115" name="Group 28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5" name="Picture 28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4" name="Text Box 28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5" name="Group 287"/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89111" name="Group 288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21" name="Picture 289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22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20" name="Text Box 291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  <p:grpSp>
          <p:nvGrpSpPr>
            <p:cNvPr id="89106" name="Group 292"/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89107" name="Group 293"/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6517" name="Picture 294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6518" name="Rectangle 295"/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6516" name="Text Box 296"/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New</a:t>
                </a:r>
              </a:p>
              <a:p>
                <a:pPr>
                  <a:lnSpc>
                    <a:spcPct val="80000"/>
                  </a:lnSpc>
                  <a:defRPr/>
                </a:pPr>
                <a:r>
                  <a:rPr lang="en-US" sz="1200" b="1" i="1" smtClean="0">
                    <a:solidFill>
                      <a:schemeClr val="accent2"/>
                    </a:solidFill>
                    <a:latin typeface="Comic Sans MS" charset="0"/>
                  </a:rPr>
                  <a:t>ACK!</a:t>
                </a:r>
              </a:p>
            </p:txBody>
          </p:sp>
        </p:grpSp>
      </p:grpSp>
      <p:pic>
        <p:nvPicPr>
          <p:cNvPr id="89103" name="Picture 29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26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9FBCC22-F5C2-424E-8E6F-61C92C40444C}" type="slidenum">
              <a:rPr lang="en-US" sz="1200" smtClean="0"/>
              <a:pPr>
                <a:defRPr/>
              </a:pPr>
              <a:t>42</a:t>
            </a:fld>
            <a:endParaRPr lang="en-US" sz="1200" smtClean="0"/>
          </a:p>
        </p:txBody>
      </p:sp>
      <p:pic>
        <p:nvPicPr>
          <p:cNvPr id="95236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9048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63" y="188913"/>
            <a:ext cx="7772400" cy="981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3: summary</a:t>
            </a:r>
          </a:p>
        </p:txBody>
      </p:sp>
      <p:sp>
        <p:nvSpPr>
          <p:cNvPr id="1126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459546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principles behind transport layer services: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multiplexing, </a:t>
            </a:r>
            <a:r>
              <a:rPr lang="en-US" sz="2800" dirty="0" err="1">
                <a:ea typeface="ＭＳ Ｐゴシック" charset="0"/>
              </a:rPr>
              <a:t>demultiplexing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reliable data transfer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flow control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congestion control</a:t>
            </a:r>
          </a:p>
          <a:p>
            <a:pPr>
              <a:lnSpc>
                <a:spcPct val="120000"/>
              </a:lnSpc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  <a:cs typeface="+mn-cs"/>
              </a:rPr>
              <a:t>instantiation, implementation in the Internet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UDP</a:t>
            </a:r>
          </a:p>
          <a:p>
            <a:pPr lvl="1">
              <a:lnSpc>
                <a:spcPct val="120000"/>
              </a:lnSpc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TCP</a:t>
            </a:r>
          </a:p>
        </p:txBody>
      </p:sp>
      <p:sp>
        <p:nvSpPr>
          <p:cNvPr id="11264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95925" y="2389188"/>
            <a:ext cx="3333750" cy="2457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next:</a:t>
            </a:r>
            <a:endParaRPr lang="en-US" dirty="0" smtClean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leaving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edge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(application, transport layers)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into the network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core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>
              <a:lnSpc>
                <a:spcPct val="11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 on </a:t>
            </a:r>
            <a:r>
              <a:rPr lang="sv-SE" dirty="0" err="1" smtClean="0"/>
              <a:t>this</a:t>
            </a:r>
            <a:r>
              <a:rPr lang="sv-SE" dirty="0" smtClean="0"/>
              <a:t> part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890" y="1600200"/>
            <a:ext cx="9002110" cy="4648200"/>
          </a:xfrm>
        </p:spPr>
        <p:txBody>
          <a:bodyPr/>
          <a:lstStyle/>
          <a:p>
            <a:r>
              <a:rPr lang="sv-SE" sz="2400" dirty="0" err="1" smtClean="0"/>
              <a:t>Describe</a:t>
            </a:r>
            <a:r>
              <a:rPr lang="sv-SE" sz="2400" dirty="0" smtClean="0"/>
              <a:t>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</a:t>
            </a:r>
            <a:r>
              <a:rPr lang="sv-SE" sz="2400" dirty="0" err="1" smtClean="0"/>
              <a:t>flow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endParaRPr lang="sv-SE" sz="2400" dirty="0" smtClean="0"/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</a:t>
            </a:r>
            <a:r>
              <a:rPr lang="sv-SE" sz="2400" dirty="0" err="1" smtClean="0"/>
              <a:t>TCp</a:t>
            </a:r>
            <a:r>
              <a:rPr lang="sv-SE" sz="2400" dirty="0" smtClean="0"/>
              <a:t> do fast </a:t>
            </a:r>
            <a:r>
              <a:rPr lang="sv-SE" sz="2400" dirty="0" err="1" smtClean="0"/>
              <a:t>retransmit</a:t>
            </a:r>
            <a:r>
              <a:rPr lang="sv-SE" sz="2400" dirty="0" smtClean="0"/>
              <a:t> </a:t>
            </a:r>
            <a:r>
              <a:rPr lang="sv-SE" sz="2400" dirty="0" err="1" smtClean="0"/>
              <a:t>upon</a:t>
            </a:r>
            <a:r>
              <a:rPr lang="sv-SE" sz="2400" dirty="0" smtClean="0"/>
              <a:t> a 3rd ack and not a 2nd?</a:t>
            </a:r>
          </a:p>
          <a:p>
            <a:r>
              <a:rPr lang="sv-SE" sz="2400" dirty="0" err="1" smtClean="0"/>
              <a:t>Describe</a:t>
            </a:r>
            <a:r>
              <a:rPr lang="sv-SE" sz="2400" dirty="0" smtClean="0"/>
              <a:t>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 </a:t>
            </a:r>
            <a:r>
              <a:rPr lang="sv-SE" sz="2400" dirty="0" err="1" smtClean="0"/>
              <a:t>control</a:t>
            </a:r>
            <a:r>
              <a:rPr lang="sv-SE" sz="2400" dirty="0" smtClean="0"/>
              <a:t>: </a:t>
            </a:r>
            <a:r>
              <a:rPr lang="sv-SE" sz="2400" dirty="0" err="1" smtClean="0"/>
              <a:t>principle</a:t>
            </a:r>
            <a:r>
              <a:rPr lang="sv-SE" sz="2400" dirty="0" smtClean="0"/>
              <a:t>, </a:t>
            </a:r>
            <a:r>
              <a:rPr lang="sv-SE" sz="2400" dirty="0" err="1" smtClean="0"/>
              <a:t>method</a:t>
            </a:r>
            <a:r>
              <a:rPr lang="sv-SE" sz="2400" dirty="0" smtClean="0"/>
              <a:t> for </a:t>
            </a:r>
            <a:r>
              <a:rPr lang="sv-SE" sz="2400" dirty="0" err="1" smtClean="0"/>
              <a:t>detection</a:t>
            </a:r>
            <a:r>
              <a:rPr lang="sv-SE" sz="2400" dirty="0" smtClean="0"/>
              <a:t>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congestion</a:t>
            </a:r>
            <a:r>
              <a:rPr lang="sv-SE" sz="2400" dirty="0" smtClean="0"/>
              <a:t>, </a:t>
            </a:r>
            <a:r>
              <a:rPr lang="sv-SE" sz="2400" dirty="0" err="1" smtClean="0"/>
              <a:t>reaction</a:t>
            </a:r>
            <a:r>
              <a:rPr lang="sv-SE" sz="2400" dirty="0" smtClean="0"/>
              <a:t>.</a:t>
            </a:r>
          </a:p>
          <a:p>
            <a:r>
              <a:rPr lang="sv-SE" sz="2400" dirty="0" err="1" smtClean="0"/>
              <a:t>Can</a:t>
            </a:r>
            <a:r>
              <a:rPr lang="sv-SE" sz="2400" dirty="0" smtClean="0"/>
              <a:t> a </a:t>
            </a:r>
            <a:r>
              <a:rPr lang="sv-SE" sz="2400" dirty="0" err="1" smtClean="0"/>
              <a:t>TCP’s</a:t>
            </a:r>
            <a:r>
              <a:rPr lang="sv-SE" sz="2400" dirty="0" smtClean="0"/>
              <a:t> session </a:t>
            </a:r>
            <a:r>
              <a:rPr lang="sv-SE" sz="2400" dirty="0" err="1" smtClean="0"/>
              <a:t>sending</a:t>
            </a:r>
            <a:r>
              <a:rPr lang="sv-SE" sz="2400" dirty="0" smtClean="0"/>
              <a:t> rate </a:t>
            </a:r>
            <a:r>
              <a:rPr lang="sv-SE" sz="2400" dirty="0" err="1" smtClean="0"/>
              <a:t>increase</a:t>
            </a:r>
            <a:r>
              <a:rPr lang="sv-SE" sz="2400" dirty="0" smtClean="0"/>
              <a:t> </a:t>
            </a:r>
            <a:r>
              <a:rPr lang="sv-SE" sz="2400" dirty="0" err="1" smtClean="0"/>
              <a:t>indefinitely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TCP </a:t>
            </a:r>
            <a:r>
              <a:rPr lang="sv-SE" sz="2400" dirty="0" err="1" smtClean="0"/>
              <a:t>need</a:t>
            </a:r>
            <a:r>
              <a:rPr lang="sv-SE" sz="2400" dirty="0" smtClean="0"/>
              <a:t> </a:t>
            </a:r>
            <a:r>
              <a:rPr lang="sv-SE" sz="2400" dirty="0" err="1" smtClean="0"/>
              <a:t>connection</a:t>
            </a:r>
            <a:r>
              <a:rPr lang="sv-SE" sz="2400" dirty="0" smtClean="0"/>
              <a:t> management?</a:t>
            </a:r>
          </a:p>
          <a:p>
            <a:r>
              <a:rPr lang="sv-SE" sz="2400" dirty="0" err="1" smtClean="0"/>
              <a:t>Why</a:t>
            </a:r>
            <a:r>
              <a:rPr lang="sv-SE" sz="2400" dirty="0" smtClean="0"/>
              <a:t> </a:t>
            </a:r>
            <a:r>
              <a:rPr lang="sv-SE" sz="2400" dirty="0" err="1" smtClean="0"/>
              <a:t>does</a:t>
            </a:r>
            <a:r>
              <a:rPr lang="sv-SE" sz="2400" dirty="0" smtClean="0"/>
              <a:t> TCP </a:t>
            </a:r>
            <a:r>
              <a:rPr lang="sv-SE" sz="2400" dirty="0" err="1" smtClean="0"/>
              <a:t>use</a:t>
            </a:r>
            <a:r>
              <a:rPr lang="sv-SE" sz="2400" dirty="0" smtClean="0"/>
              <a:t> </a:t>
            </a:r>
            <a:r>
              <a:rPr lang="sv-SE" sz="2400" dirty="0" err="1" smtClean="0"/>
              <a:t>handshaking</a:t>
            </a:r>
            <a:r>
              <a:rPr lang="sv-SE" sz="2400" dirty="0" smtClean="0"/>
              <a:t> in the start and the end </a:t>
            </a:r>
            <a:r>
              <a:rPr lang="sv-SE" sz="2400" dirty="0" err="1" smtClean="0"/>
              <a:t>of</a:t>
            </a:r>
            <a:r>
              <a:rPr lang="sv-SE" sz="2400" dirty="0" smtClean="0"/>
              <a:t> </a:t>
            </a:r>
            <a:r>
              <a:rPr lang="sv-SE" sz="2400" dirty="0" err="1" smtClean="0"/>
              <a:t>connection</a:t>
            </a:r>
            <a:r>
              <a:rPr lang="sv-SE" sz="2400" dirty="0" smtClean="0"/>
              <a:t>?</a:t>
            </a:r>
          </a:p>
          <a:p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smtClean="0"/>
              <a:t>an </a:t>
            </a:r>
            <a:r>
              <a:rPr lang="sv-SE" sz="2400" dirty="0" err="1" smtClean="0"/>
              <a:t>application</a:t>
            </a:r>
            <a:r>
              <a:rPr lang="sv-SE" sz="2400" dirty="0" smtClean="0"/>
              <a:t> </a:t>
            </a:r>
            <a:r>
              <a:rPr lang="sv-SE" sz="2400" dirty="0" err="1" smtClean="0"/>
              <a:t>have</a:t>
            </a:r>
            <a:r>
              <a:rPr lang="sv-SE" sz="2400" dirty="0" smtClean="0"/>
              <a:t> </a:t>
            </a:r>
            <a:r>
              <a:rPr lang="sv-SE" sz="2400" dirty="0" err="1" smtClean="0"/>
              <a:t>reliable</a:t>
            </a:r>
            <a:r>
              <a:rPr lang="sv-SE" sz="2400" dirty="0" smtClean="0"/>
              <a:t> data transfer </a:t>
            </a:r>
            <a:r>
              <a:rPr lang="sv-SE" sz="2400" dirty="0" err="1" smtClean="0"/>
              <a:t>if</a:t>
            </a:r>
            <a:r>
              <a:rPr lang="sv-SE" sz="2400" dirty="0" smtClean="0"/>
              <a:t> it </a:t>
            </a:r>
            <a:r>
              <a:rPr lang="sv-SE" sz="2400" dirty="0" err="1" smtClean="0"/>
              <a:t>uses</a:t>
            </a:r>
            <a:r>
              <a:rPr lang="sv-SE" sz="2400" dirty="0" smtClean="0"/>
              <a:t> UDP</a:t>
            </a:r>
            <a:r>
              <a:rPr lang="sv-SE" sz="2400" dirty="0" smtClean="0"/>
              <a:t>? </a:t>
            </a:r>
            <a:r>
              <a:rPr lang="sv-SE" sz="2400" dirty="0" err="1" smtClean="0"/>
              <a:t>How</a:t>
            </a:r>
            <a:r>
              <a:rPr lang="sv-SE" sz="2400" dirty="0" smtClean="0"/>
              <a:t> or </a:t>
            </a:r>
            <a:r>
              <a:rPr lang="sv-SE" sz="2400" dirty="0" err="1" smtClean="0"/>
              <a:t>why</a:t>
            </a:r>
            <a:r>
              <a:rPr lang="sv-SE" sz="2400" dirty="0" smtClean="0"/>
              <a:t> not?</a:t>
            </a:r>
            <a:endParaRPr lang="sv-SE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Reading </a:t>
            </a:r>
            <a:r>
              <a:rPr lang="sv-SE" dirty="0" err="1" smtClean="0"/>
              <a:t>instructions</a:t>
            </a:r>
            <a:r>
              <a:rPr lang="sv-SE" dirty="0" smtClean="0"/>
              <a:t> </a:t>
            </a:r>
            <a:r>
              <a:rPr lang="sv-SE" dirty="0" err="1" smtClean="0"/>
              <a:t>chapter</a:t>
            </a:r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610601" cy="4648200"/>
          </a:xfrm>
        </p:spPr>
        <p:txBody>
          <a:bodyPr>
            <a:normAutofit fontScale="92500" lnSpcReduction="10000"/>
          </a:bodyPr>
          <a:lstStyle/>
          <a:p>
            <a:r>
              <a:rPr lang="sv-SE" b="1" dirty="0" err="1"/>
              <a:t>K</a:t>
            </a:r>
            <a:r>
              <a:rPr lang="sv-SE" b="1" dirty="0" err="1" smtClean="0"/>
              <a:t>uroseRoss</a:t>
            </a:r>
            <a:r>
              <a:rPr lang="sv-SE" b="1" dirty="0" smtClean="0"/>
              <a:t> </a:t>
            </a:r>
            <a:r>
              <a:rPr lang="sv-SE" b="1" dirty="0" err="1" smtClean="0"/>
              <a:t>book</a:t>
            </a:r>
            <a:endParaRPr lang="sv-SE" b="1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b="1" dirty="0" smtClean="0"/>
          </a:p>
          <a:p>
            <a:r>
              <a:rPr lang="sv-SE" b="1" dirty="0" err="1" smtClean="0"/>
              <a:t>Other</a:t>
            </a:r>
            <a:r>
              <a:rPr lang="sv-SE" b="1" dirty="0" smtClean="0"/>
              <a:t> </a:t>
            </a:r>
            <a:r>
              <a:rPr lang="sv-SE" b="1" dirty="0" err="1" smtClean="0"/>
              <a:t>resources</a:t>
            </a:r>
            <a:r>
              <a:rPr lang="sv-SE" b="1" dirty="0" smtClean="0"/>
              <a:t> (</a:t>
            </a:r>
            <a:r>
              <a:rPr lang="sv-SE" b="1" dirty="0" err="1" smtClean="0"/>
              <a:t>further</a:t>
            </a:r>
            <a:r>
              <a:rPr lang="sv-SE" b="1" dirty="0" smtClean="0"/>
              <a:t>, </a:t>
            </a:r>
            <a:r>
              <a:rPr lang="sv-SE" b="1" dirty="0" err="1" smtClean="0"/>
              <a:t>optional</a:t>
            </a:r>
            <a:r>
              <a:rPr lang="sv-SE" b="1" dirty="0" smtClean="0"/>
              <a:t> </a:t>
            </a:r>
            <a:r>
              <a:rPr lang="sv-SE" b="1" dirty="0" err="1" smtClean="0"/>
              <a:t>study</a:t>
            </a:r>
            <a:r>
              <a:rPr lang="sv-SE" b="1" dirty="0" smtClean="0"/>
              <a:t>)</a:t>
            </a:r>
          </a:p>
          <a:p>
            <a:endParaRPr lang="sv-SE" dirty="0" smtClean="0"/>
          </a:p>
          <a:p>
            <a:pPr lvl="1"/>
            <a:r>
              <a:rPr lang="sv-SE" sz="1800" dirty="0"/>
              <a:t>Eddie Kohler, Mark </a:t>
            </a:r>
            <a:r>
              <a:rPr lang="sv-SE" sz="1800" dirty="0" err="1"/>
              <a:t>Handley</a:t>
            </a:r>
            <a:r>
              <a:rPr lang="sv-SE" sz="1800" dirty="0"/>
              <a:t>, and Sally Floyd. 2006. Designing DCCP: </a:t>
            </a:r>
            <a:r>
              <a:rPr lang="sv-SE" sz="1800" dirty="0" err="1"/>
              <a:t>congestion</a:t>
            </a:r>
            <a:r>
              <a:rPr lang="sv-SE" sz="1800" dirty="0"/>
              <a:t> </a:t>
            </a:r>
            <a:r>
              <a:rPr lang="sv-SE" sz="1800" dirty="0" err="1"/>
              <a:t>control</a:t>
            </a:r>
            <a:r>
              <a:rPr lang="sv-SE" sz="1800" dirty="0"/>
              <a:t> </a:t>
            </a:r>
            <a:r>
              <a:rPr lang="sv-SE" sz="1800" dirty="0" err="1"/>
              <a:t>without</a:t>
            </a:r>
            <a:r>
              <a:rPr lang="sv-SE" sz="1800" dirty="0"/>
              <a:t> </a:t>
            </a:r>
            <a:r>
              <a:rPr lang="sv-SE" sz="1800" dirty="0" err="1"/>
              <a:t>reliability</a:t>
            </a:r>
            <a:r>
              <a:rPr lang="sv-SE" sz="1800" dirty="0"/>
              <a:t>. </a:t>
            </a:r>
            <a:r>
              <a:rPr lang="sv-SE" sz="1800" i="1" dirty="0"/>
              <a:t>SIGCOMM </a:t>
            </a:r>
            <a:r>
              <a:rPr lang="sv-SE" sz="1800" i="1" dirty="0" err="1"/>
              <a:t>Comput</a:t>
            </a:r>
            <a:r>
              <a:rPr lang="sv-SE" sz="1800" i="1" dirty="0"/>
              <a:t>. </a:t>
            </a:r>
            <a:r>
              <a:rPr lang="sv-SE" sz="1800" i="1" dirty="0" err="1"/>
              <a:t>Commun</a:t>
            </a:r>
            <a:r>
              <a:rPr lang="sv-SE" sz="1800" i="1" dirty="0"/>
              <a:t>. Rev.</a:t>
            </a:r>
            <a:r>
              <a:rPr lang="sv-SE" sz="1800" dirty="0"/>
              <a:t> 36, 4 (August 2006), 27-38. DOI=10.1145/1151659.1159918 http://doi.acm.org/10.1145/1151659.1159918 </a:t>
            </a:r>
            <a:endParaRPr lang="sv-SE" dirty="0"/>
          </a:p>
          <a:p>
            <a:pPr lvl="1"/>
            <a:r>
              <a:rPr lang="sv-SE" dirty="0" smtClean="0">
                <a:hlinkClick r:id="rId2"/>
              </a:rPr>
              <a:t>http</a:t>
            </a:r>
            <a:r>
              <a:rPr lang="sv-SE" dirty="0">
                <a:hlinkClick r:id="rId2"/>
              </a:rPr>
              <a:t>://research.microsoft.com/apps/video/default.aspx?id=104005</a:t>
            </a: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7779330"/>
              </p:ext>
            </p:extLst>
          </p:nvPr>
        </p:nvGraphicFramePr>
        <p:xfrm>
          <a:off x="891985" y="2063228"/>
          <a:ext cx="5562601" cy="1079574"/>
        </p:xfrm>
        <a:graphic>
          <a:graphicData uri="http://schemas.openxmlformats.org/drawingml/2006/table">
            <a:tbl>
              <a:tblPr/>
              <a:tblGrid>
                <a:gridCol w="3504439"/>
                <a:gridCol w="2058162"/>
              </a:tblGrid>
              <a:tr h="539787">
                <a:tc>
                  <a:txBody>
                    <a:bodyPr/>
                    <a:lstStyle/>
                    <a:p>
                      <a:r>
                        <a:rPr lang="sv-SE" sz="1800" b="1" dirty="0" err="1">
                          <a:effectLst/>
                        </a:rPr>
                        <a:t>Careful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b="1" dirty="0">
                          <a:effectLst/>
                        </a:rPr>
                        <a:t>Quick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  <a:tr h="539787"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 </a:t>
                      </a:r>
                      <a:r>
                        <a:rPr lang="sv-SE" sz="1800" dirty="0">
                          <a:effectLst/>
                        </a:rPr>
                        <a:t>3.1, 3.2, 3.4-3.7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 smtClean="0">
                          <a:effectLst/>
                        </a:rPr>
                        <a:t>3.3</a:t>
                      </a:r>
                      <a:endParaRPr lang="sv-SE" sz="1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Transport</a:t>
            </a:r>
            <a:r>
              <a:rPr lang="en-US" sz="1400" smtClean="0"/>
              <a:t> </a:t>
            </a:r>
            <a:r>
              <a:rPr lang="en-US" smtClean="0"/>
              <a:t>Layer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3-</a:t>
            </a:r>
            <a:fld id="{12FCA8EF-88B6-4E38-9B27-576EE51ADF2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,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3b-</a:t>
            </a:r>
            <a:fld id="{0A60F50E-8AF0-43A3-8F46-ED74D9FB86C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68531246-D27A-4563-9EF3-E1271832A2D6}" type="slidenum">
              <a:rPr lang="en-US" sz="1200" smtClean="0"/>
              <a:pPr>
                <a:defRPr/>
              </a:pPr>
              <a:t>46</a:t>
            </a:fld>
            <a:endParaRPr lang="en-US" sz="1200" smtClean="0"/>
          </a:p>
        </p:txBody>
      </p:sp>
      <p:pic>
        <p:nvPicPr>
          <p:cNvPr id="90116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25513"/>
            <a:ext cx="3824287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39713"/>
            <a:ext cx="7772400" cy="928687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throughput</a:t>
            </a:r>
          </a:p>
        </p:txBody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362075"/>
            <a:ext cx="8269288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avg. TCP throughput as function of window size, RTT?</a:t>
            </a:r>
          </a:p>
          <a:p>
            <a:pPr lvl="1">
              <a:defRPr/>
            </a:pPr>
            <a:r>
              <a:rPr lang="en-US" sz="2400" dirty="0" smtClean="0"/>
              <a:t>ignore slow start, assume always data to send</a:t>
            </a:r>
          </a:p>
          <a:p>
            <a:pPr>
              <a:defRPr/>
            </a:pPr>
            <a:r>
              <a:rPr lang="en-US" sz="2800" dirty="0" smtClean="0"/>
              <a:t>W: window size </a:t>
            </a:r>
            <a:r>
              <a:rPr lang="en-US" sz="1600" dirty="0" smtClean="0"/>
              <a:t>(measured in bytes)</a:t>
            </a:r>
            <a:r>
              <a:rPr lang="en-US" sz="2800" dirty="0" smtClean="0"/>
              <a:t> where loss occurs</a:t>
            </a:r>
          </a:p>
          <a:p>
            <a:pPr lvl="1">
              <a:defRPr/>
            </a:pPr>
            <a:r>
              <a:rPr lang="en-US" sz="2400" dirty="0" smtClean="0"/>
              <a:t>avg. window size (# in-flight bytes) is ¾ W</a:t>
            </a:r>
          </a:p>
          <a:p>
            <a:pPr lvl="1">
              <a:defRPr/>
            </a:pPr>
            <a:r>
              <a:rPr lang="en-US" sz="2400" dirty="0" smtClean="0"/>
              <a:t>avg. </a:t>
            </a:r>
            <a:r>
              <a:rPr lang="en-US" sz="2400" dirty="0" err="1" smtClean="0"/>
              <a:t>trhoughput</a:t>
            </a:r>
            <a:r>
              <a:rPr lang="en-US" sz="2400" dirty="0" smtClean="0"/>
              <a:t> is 3/4W per RTT</a:t>
            </a:r>
          </a:p>
        </p:txBody>
      </p:sp>
      <p:grpSp>
        <p:nvGrpSpPr>
          <p:cNvPr id="90119" name="Group 35"/>
          <p:cNvGrpSpPr>
            <a:grpSpLocks/>
          </p:cNvGrpSpPr>
          <p:nvPr/>
        </p:nvGrpSpPr>
        <p:grpSpPr bwMode="auto">
          <a:xfrm>
            <a:off x="1830388" y="4300538"/>
            <a:ext cx="4873625" cy="1998662"/>
            <a:chOff x="279" y="2432"/>
            <a:chExt cx="3070" cy="1259"/>
          </a:xfrm>
        </p:grpSpPr>
        <p:sp>
          <p:nvSpPr>
            <p:cNvPr id="90130" name="Freeform 26"/>
            <p:cNvSpPr>
              <a:spLocks/>
            </p:cNvSpPr>
            <p:nvPr/>
          </p:nvSpPr>
          <p:spPr bwMode="auto">
            <a:xfrm>
              <a:off x="678" y="2556"/>
              <a:ext cx="2481" cy="579"/>
            </a:xfrm>
            <a:custGeom>
              <a:avLst/>
              <a:gdLst>
                <a:gd name="T0" fmla="*/ 0 w 2481"/>
                <a:gd name="T1" fmla="*/ 573 h 579"/>
                <a:gd name="T2" fmla="*/ 414 w 2481"/>
                <a:gd name="T3" fmla="*/ 18 h 579"/>
                <a:gd name="T4" fmla="*/ 414 w 2481"/>
                <a:gd name="T5" fmla="*/ 579 h 579"/>
                <a:gd name="T6" fmla="*/ 819 w 2481"/>
                <a:gd name="T7" fmla="*/ 18 h 579"/>
                <a:gd name="T8" fmla="*/ 825 w 2481"/>
                <a:gd name="T9" fmla="*/ 579 h 579"/>
                <a:gd name="T10" fmla="*/ 1245 w 2481"/>
                <a:gd name="T11" fmla="*/ 15 h 579"/>
                <a:gd name="T12" fmla="*/ 1245 w 2481"/>
                <a:gd name="T13" fmla="*/ 576 h 579"/>
                <a:gd name="T14" fmla="*/ 1647 w 2481"/>
                <a:gd name="T15" fmla="*/ 6 h 579"/>
                <a:gd name="T16" fmla="*/ 1647 w 2481"/>
                <a:gd name="T17" fmla="*/ 570 h 579"/>
                <a:gd name="T18" fmla="*/ 2064 w 2481"/>
                <a:gd name="T19" fmla="*/ 6 h 579"/>
                <a:gd name="T20" fmla="*/ 2064 w 2481"/>
                <a:gd name="T21" fmla="*/ 564 h 579"/>
                <a:gd name="T22" fmla="*/ 2481 w 2481"/>
                <a:gd name="T23" fmla="*/ 0 h 5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81" h="579">
                  <a:moveTo>
                    <a:pt x="0" y="573"/>
                  </a:moveTo>
                  <a:lnTo>
                    <a:pt x="414" y="18"/>
                  </a:lnTo>
                  <a:lnTo>
                    <a:pt x="414" y="579"/>
                  </a:lnTo>
                  <a:lnTo>
                    <a:pt x="819" y="18"/>
                  </a:lnTo>
                  <a:lnTo>
                    <a:pt x="825" y="579"/>
                  </a:lnTo>
                  <a:lnTo>
                    <a:pt x="1245" y="15"/>
                  </a:lnTo>
                  <a:lnTo>
                    <a:pt x="1245" y="576"/>
                  </a:lnTo>
                  <a:lnTo>
                    <a:pt x="1647" y="6"/>
                  </a:lnTo>
                  <a:lnTo>
                    <a:pt x="1647" y="570"/>
                  </a:lnTo>
                  <a:lnTo>
                    <a:pt x="2064" y="6"/>
                  </a:lnTo>
                  <a:lnTo>
                    <a:pt x="2064" y="564"/>
                  </a:lnTo>
                  <a:lnTo>
                    <a:pt x="2481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539" name="Line 28"/>
            <p:cNvSpPr>
              <a:spLocks noChangeShapeType="1"/>
            </p:cNvSpPr>
            <p:nvPr/>
          </p:nvSpPr>
          <p:spPr bwMode="auto">
            <a:xfrm>
              <a:off x="675" y="3685"/>
              <a:ext cx="26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0" name="Line 29"/>
            <p:cNvSpPr>
              <a:spLocks noChangeShapeType="1"/>
            </p:cNvSpPr>
            <p:nvPr/>
          </p:nvSpPr>
          <p:spPr bwMode="auto">
            <a:xfrm>
              <a:off x="682" y="2432"/>
              <a:ext cx="0" cy="12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1" name="Line 31"/>
            <p:cNvSpPr>
              <a:spLocks noChangeShapeType="1"/>
            </p:cNvSpPr>
            <p:nvPr/>
          </p:nvSpPr>
          <p:spPr bwMode="auto">
            <a:xfrm>
              <a:off x="606" y="2571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2" name="Line 32"/>
            <p:cNvSpPr>
              <a:spLocks noChangeShapeType="1"/>
            </p:cNvSpPr>
            <p:nvPr/>
          </p:nvSpPr>
          <p:spPr bwMode="auto">
            <a:xfrm>
              <a:off x="606" y="3117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43" name="Text Box 33"/>
            <p:cNvSpPr txBox="1">
              <a:spLocks noChangeArrowheads="1"/>
            </p:cNvSpPr>
            <p:nvPr/>
          </p:nvSpPr>
          <p:spPr bwMode="auto">
            <a:xfrm>
              <a:off x="380" y="2453"/>
              <a:ext cx="2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107544" name="Text Box 34"/>
            <p:cNvSpPr txBox="1">
              <a:spLocks noChangeArrowheads="1"/>
            </p:cNvSpPr>
            <p:nvPr/>
          </p:nvSpPr>
          <p:spPr bwMode="auto">
            <a:xfrm>
              <a:off x="279" y="3008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W/2</a:t>
              </a:r>
            </a:p>
          </p:txBody>
        </p:sp>
      </p:grpSp>
      <p:grpSp>
        <p:nvGrpSpPr>
          <p:cNvPr id="90120" name="Group 45"/>
          <p:cNvGrpSpPr>
            <a:grpSpLocks/>
          </p:cNvGrpSpPr>
          <p:nvPr/>
        </p:nvGrpSpPr>
        <p:grpSpPr bwMode="auto">
          <a:xfrm>
            <a:off x="2536825" y="3744903"/>
            <a:ext cx="3992563" cy="620712"/>
            <a:chOff x="1598" y="2139"/>
            <a:chExt cx="2515" cy="391"/>
          </a:xfrm>
        </p:grpSpPr>
        <p:sp>
          <p:nvSpPr>
            <p:cNvPr id="107529" name="Text Box 36"/>
            <p:cNvSpPr txBox="1">
              <a:spLocks noChangeArrowheads="1"/>
            </p:cNvSpPr>
            <p:nvPr/>
          </p:nvSpPr>
          <p:spPr bwMode="auto">
            <a:xfrm>
              <a:off x="1598" y="2219"/>
              <a:ext cx="159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avg</a:t>
              </a:r>
              <a:r>
                <a:rPr lang="en-US" sz="1800" dirty="0" smtClean="0"/>
                <a:t> TCP </a:t>
              </a:r>
              <a:r>
                <a:rPr lang="en-US" sz="1800" dirty="0" err="1" smtClean="0"/>
                <a:t>trhoughput</a:t>
              </a:r>
              <a:r>
                <a:rPr lang="en-US" sz="1800" dirty="0" smtClean="0"/>
                <a:t> = </a:t>
              </a:r>
            </a:p>
          </p:txBody>
        </p:sp>
        <p:grpSp>
          <p:nvGrpSpPr>
            <p:cNvPr id="90122" name="Group 44"/>
            <p:cNvGrpSpPr>
              <a:grpSpLocks/>
            </p:cNvGrpSpPr>
            <p:nvPr/>
          </p:nvGrpSpPr>
          <p:grpSpPr bwMode="auto">
            <a:xfrm>
              <a:off x="2986" y="2139"/>
              <a:ext cx="1127" cy="391"/>
              <a:chOff x="3498" y="2153"/>
              <a:chExt cx="1127" cy="391"/>
            </a:xfrm>
          </p:grpSpPr>
          <p:sp>
            <p:nvSpPr>
              <p:cNvPr id="107531" name="Text Box 37"/>
              <p:cNvSpPr txBox="1">
                <a:spLocks noChangeArrowheads="1"/>
              </p:cNvSpPr>
              <p:nvPr/>
            </p:nvSpPr>
            <p:spPr bwMode="auto">
              <a:xfrm>
                <a:off x="3501" y="215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3</a:t>
                </a:r>
              </a:p>
            </p:txBody>
          </p:sp>
          <p:sp>
            <p:nvSpPr>
              <p:cNvPr id="107532" name="Text Box 38"/>
              <p:cNvSpPr txBox="1">
                <a:spLocks noChangeArrowheads="1"/>
              </p:cNvSpPr>
              <p:nvPr/>
            </p:nvSpPr>
            <p:spPr bwMode="auto">
              <a:xfrm>
                <a:off x="3498" y="2313"/>
                <a:ext cx="19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4</a:t>
                </a:r>
              </a:p>
            </p:txBody>
          </p:sp>
          <p:sp>
            <p:nvSpPr>
              <p:cNvPr id="107533" name="Line 39"/>
              <p:cNvSpPr>
                <a:spLocks noChangeShapeType="1"/>
              </p:cNvSpPr>
              <p:nvPr/>
            </p:nvSpPr>
            <p:spPr bwMode="auto">
              <a:xfrm>
                <a:off x="3550" y="2352"/>
                <a:ext cx="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4" name="Text Box 40"/>
              <p:cNvSpPr txBox="1">
                <a:spLocks noChangeArrowheads="1"/>
              </p:cNvSpPr>
              <p:nvPr/>
            </p:nvSpPr>
            <p:spPr bwMode="auto">
              <a:xfrm>
                <a:off x="3702" y="2157"/>
                <a:ext cx="24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W</a:t>
                </a:r>
              </a:p>
            </p:txBody>
          </p:sp>
          <p:sp>
            <p:nvSpPr>
              <p:cNvPr id="107535" name="Text Box 41"/>
              <p:cNvSpPr txBox="1">
                <a:spLocks noChangeArrowheads="1"/>
              </p:cNvSpPr>
              <p:nvPr/>
            </p:nvSpPr>
            <p:spPr bwMode="auto">
              <a:xfrm>
                <a:off x="3658" y="2309"/>
                <a:ext cx="37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/>
                  <a:t>RTT</a:t>
                </a:r>
              </a:p>
            </p:txBody>
          </p:sp>
          <p:sp>
            <p:nvSpPr>
              <p:cNvPr id="107536" name="Line 42"/>
              <p:cNvSpPr>
                <a:spLocks noChangeShapeType="1"/>
              </p:cNvSpPr>
              <p:nvPr/>
            </p:nvSpPr>
            <p:spPr bwMode="auto">
              <a:xfrm>
                <a:off x="3726" y="23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537" name="Text Box 43"/>
              <p:cNvSpPr txBox="1">
                <a:spLocks noChangeArrowheads="1"/>
              </p:cNvSpPr>
              <p:nvPr/>
            </p:nvSpPr>
            <p:spPr bwMode="auto">
              <a:xfrm>
                <a:off x="3975" y="2243"/>
                <a:ext cx="65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dirty="0" smtClean="0"/>
                  <a:t>bytes/sec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322B8BF4-09F6-4334-A80B-1AE878178FC6}" type="slidenum">
              <a:rPr lang="en-US" sz="1200" smtClean="0"/>
              <a:pPr>
                <a:defRPr/>
              </a:pPr>
              <a:t>47</a:t>
            </a:fld>
            <a:endParaRPr lang="en-US" sz="1200" smtClean="0"/>
          </a:p>
        </p:txBody>
      </p:sp>
      <p:pic>
        <p:nvPicPr>
          <p:cNvPr id="91140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9525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TCP Futures: TCP over </a:t>
            </a:r>
            <a:r>
              <a:rPr lang="ja-JP" altLang="en-US" sz="3200" dirty="0" smtClean="0"/>
              <a:t>“</a:t>
            </a:r>
            <a:r>
              <a:rPr lang="en-US" altLang="ja-JP" sz="3200" dirty="0" smtClean="0"/>
              <a:t>long, fat pipes</a:t>
            </a:r>
            <a:r>
              <a:rPr lang="ja-JP" altLang="en-US" sz="3200" dirty="0" smtClean="0"/>
              <a:t>”</a:t>
            </a:r>
            <a:endParaRPr lang="en-US" sz="3200" dirty="0" smtClean="0"/>
          </a:p>
        </p:txBody>
      </p:sp>
      <p:sp>
        <p:nvSpPr>
          <p:cNvPr id="1085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600200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example: 1500 byte segments, 100ms RTT, want 10 </a:t>
            </a:r>
            <a:r>
              <a:rPr lang="en-US" sz="2800" dirty="0" err="1" smtClean="0"/>
              <a:t>Gbps</a:t>
            </a:r>
            <a:r>
              <a:rPr lang="en-US" sz="2800" dirty="0" smtClean="0"/>
              <a:t> throughput</a:t>
            </a:r>
          </a:p>
          <a:p>
            <a:pPr>
              <a:defRPr/>
            </a:pPr>
            <a:r>
              <a:rPr lang="en-US" sz="2800" dirty="0" smtClean="0"/>
              <a:t>requires W = 83,333 in-flight segments</a:t>
            </a:r>
          </a:p>
          <a:p>
            <a:pPr>
              <a:defRPr/>
            </a:pPr>
            <a:r>
              <a:rPr lang="en-US" sz="2800" dirty="0" smtClean="0"/>
              <a:t>throughput in terms of segment loss probability, L </a:t>
            </a:r>
            <a:r>
              <a:rPr lang="en-US" sz="2000" dirty="0" smtClean="0"/>
              <a:t>[Mathis 1997]: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dirty="0" smtClean="0">
                <a:ea typeface="MS Mincho" pitchFamily="49" charset="-128"/>
              </a:rPr>
              <a:t>to achieve 10 </a:t>
            </a:r>
            <a:r>
              <a:rPr lang="en-US" sz="2400" dirty="0" err="1" smtClean="0">
                <a:ea typeface="MS Mincho" pitchFamily="49" charset="-128"/>
              </a:rPr>
              <a:t>Gbps</a:t>
            </a:r>
            <a:r>
              <a:rPr lang="en-US" sz="2400" dirty="0" smtClean="0">
                <a:ea typeface="MS Mincho" pitchFamily="49" charset="-128"/>
              </a:rPr>
              <a:t> throughput, need a loss rate of </a:t>
            </a:r>
            <a:r>
              <a:rPr lang="en-US" sz="2400" dirty="0" smtClean="0"/>
              <a:t>L = 2</a:t>
            </a:r>
            <a:r>
              <a:rPr lang="el-GR" sz="2400" dirty="0" smtClean="0"/>
              <a:t>·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-10  </a:t>
            </a:r>
            <a:r>
              <a:rPr lang="en-US" sz="2400" i="1" dirty="0" smtClean="0">
                <a:solidFill>
                  <a:srgbClr val="FF0000"/>
                </a:solidFill>
              </a:rPr>
              <a:t> – a very small loss rate!</a:t>
            </a:r>
          </a:p>
          <a:p>
            <a:pPr>
              <a:defRPr/>
            </a:pPr>
            <a:r>
              <a:rPr lang="en-US" sz="2800" dirty="0" smtClean="0"/>
              <a:t>new versions of TCP for high-speed</a:t>
            </a:r>
            <a:endParaRPr lang="en-US" sz="2800" baseline="30000" dirty="0" smtClean="0"/>
          </a:p>
          <a:p>
            <a:pPr>
              <a:defRPr/>
            </a:pPr>
            <a:endParaRPr lang="en-US" sz="2800" dirty="0" smtClean="0"/>
          </a:p>
        </p:txBody>
      </p:sp>
      <p:grpSp>
        <p:nvGrpSpPr>
          <p:cNvPr id="91143" name="Group 16"/>
          <p:cNvGrpSpPr>
            <a:grpSpLocks/>
          </p:cNvGrpSpPr>
          <p:nvPr/>
        </p:nvGrpSpPr>
        <p:grpSpPr bwMode="auto">
          <a:xfrm>
            <a:off x="1947863" y="3462338"/>
            <a:ext cx="4160837" cy="962025"/>
            <a:chOff x="422" y="3400"/>
            <a:chExt cx="2621" cy="606"/>
          </a:xfrm>
        </p:grpSpPr>
        <p:sp>
          <p:nvSpPr>
            <p:cNvPr id="108552" name="Text Box 6"/>
            <p:cNvSpPr txBox="1">
              <a:spLocks noChangeArrowheads="1"/>
            </p:cNvSpPr>
            <p:nvPr/>
          </p:nvSpPr>
          <p:spPr bwMode="auto">
            <a:xfrm>
              <a:off x="422" y="3566"/>
              <a:ext cx="16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TCP throughput = </a:t>
              </a:r>
            </a:p>
          </p:txBody>
        </p:sp>
        <p:sp>
          <p:nvSpPr>
            <p:cNvPr id="108553" name="Text Box 7"/>
            <p:cNvSpPr txBox="1">
              <a:spLocks noChangeArrowheads="1"/>
            </p:cNvSpPr>
            <p:nvPr/>
          </p:nvSpPr>
          <p:spPr bwMode="auto">
            <a:xfrm>
              <a:off x="2010" y="3470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>
                  <a:latin typeface="Arial" charset="0"/>
                </a:rPr>
                <a:t>1.22</a:t>
              </a:r>
            </a:p>
          </p:txBody>
        </p:sp>
        <p:grpSp>
          <p:nvGrpSpPr>
            <p:cNvPr id="91146" name="Group 15"/>
            <p:cNvGrpSpPr>
              <a:grpSpLocks/>
            </p:cNvGrpSpPr>
            <p:nvPr/>
          </p:nvGrpSpPr>
          <p:grpSpPr bwMode="auto">
            <a:xfrm>
              <a:off x="2092" y="3400"/>
              <a:ext cx="951" cy="606"/>
              <a:chOff x="2092" y="3400"/>
              <a:chExt cx="951" cy="606"/>
            </a:xfrm>
          </p:grpSpPr>
          <p:sp>
            <p:nvSpPr>
              <p:cNvPr id="108555" name="Text Box 8"/>
              <p:cNvSpPr txBox="1">
                <a:spLocks noChangeArrowheads="1"/>
              </p:cNvSpPr>
              <p:nvPr/>
            </p:nvSpPr>
            <p:spPr bwMode="auto">
              <a:xfrm>
                <a:off x="2423" y="3400"/>
                <a:ext cx="1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b="1" smtClean="0">
                    <a:latin typeface="Arial" charset="0"/>
                  </a:rPr>
                  <a:t>.</a:t>
                </a:r>
              </a:p>
            </p:txBody>
          </p:sp>
          <p:sp>
            <p:nvSpPr>
              <p:cNvPr id="108556" name="Text Box 9"/>
              <p:cNvSpPr txBox="1">
                <a:spLocks noChangeArrowheads="1"/>
              </p:cNvSpPr>
              <p:nvPr/>
            </p:nvSpPr>
            <p:spPr bwMode="auto">
              <a:xfrm>
                <a:off x="2511" y="3472"/>
                <a:ext cx="5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MSS</a:t>
                </a:r>
              </a:p>
            </p:txBody>
          </p:sp>
          <p:sp>
            <p:nvSpPr>
              <p:cNvPr id="108557" name="Line 10"/>
              <p:cNvSpPr>
                <a:spLocks noChangeShapeType="1"/>
              </p:cNvSpPr>
              <p:nvPr/>
            </p:nvSpPr>
            <p:spPr bwMode="auto">
              <a:xfrm>
                <a:off x="2092" y="3720"/>
                <a:ext cx="8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558" name="Text Box 11"/>
              <p:cNvSpPr txBox="1">
                <a:spLocks noChangeArrowheads="1"/>
              </p:cNvSpPr>
              <p:nvPr/>
            </p:nvSpPr>
            <p:spPr bwMode="auto">
              <a:xfrm>
                <a:off x="2133" y="3696"/>
                <a:ext cx="48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RTT</a:t>
                </a:r>
              </a:p>
            </p:txBody>
          </p:sp>
          <p:sp>
            <p:nvSpPr>
              <p:cNvPr id="91151" name="Freeform 13"/>
              <p:cNvSpPr>
                <a:spLocks/>
              </p:cNvSpPr>
              <p:nvPr/>
            </p:nvSpPr>
            <p:spPr bwMode="auto">
              <a:xfrm>
                <a:off x="2607" y="3740"/>
                <a:ext cx="294" cy="220"/>
              </a:xfrm>
              <a:custGeom>
                <a:avLst/>
                <a:gdLst>
                  <a:gd name="T0" fmla="*/ 0 w 294"/>
                  <a:gd name="T1" fmla="*/ 158 h 220"/>
                  <a:gd name="T2" fmla="*/ 32 w 294"/>
                  <a:gd name="T3" fmla="*/ 140 h 220"/>
                  <a:gd name="T4" fmla="*/ 72 w 294"/>
                  <a:gd name="T5" fmla="*/ 220 h 220"/>
                  <a:gd name="T6" fmla="*/ 132 w 294"/>
                  <a:gd name="T7" fmla="*/ 0 h 220"/>
                  <a:gd name="T8" fmla="*/ 294 w 294"/>
                  <a:gd name="T9" fmla="*/ 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" h="220">
                    <a:moveTo>
                      <a:pt x="0" y="158"/>
                    </a:moveTo>
                    <a:lnTo>
                      <a:pt x="32" y="140"/>
                    </a:lnTo>
                    <a:lnTo>
                      <a:pt x="72" y="220"/>
                    </a:lnTo>
                    <a:lnTo>
                      <a:pt x="132" y="0"/>
                    </a:lnTo>
                    <a:lnTo>
                      <a:pt x="294" y="0"/>
                    </a:ln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8560" name="Text Box 14"/>
              <p:cNvSpPr txBox="1">
                <a:spLocks noChangeArrowheads="1"/>
              </p:cNvSpPr>
              <p:nvPr/>
            </p:nvSpPr>
            <p:spPr bwMode="auto">
              <a:xfrm>
                <a:off x="2704" y="371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smtClean="0">
                    <a:latin typeface="Arial" charset="0"/>
                  </a:rPr>
                  <a:t>L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57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0957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B8BD0CF-63E6-405E-B205-4CB5FC383F49}" type="slidenum">
              <a:rPr lang="en-US" sz="1200" smtClean="0"/>
              <a:pPr>
                <a:defRPr/>
              </a:pPr>
              <a:t>48</a:t>
            </a:fld>
            <a:endParaRPr lang="en-US" sz="1200" smtClean="0"/>
          </a:p>
        </p:txBody>
      </p:sp>
      <p:sp>
        <p:nvSpPr>
          <p:cNvPr id="109572" name="Line 68"/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92165" name="Group 59"/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9219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9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96" name="Group 6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9" name="Freeform 6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00" name="Freeform 6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05" name="Line 66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06" name="Line 67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92166" name="Group 50"/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9218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9218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sv-SE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92188" name="Group 5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2191" name="Freeform 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92" name="Freeform 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597" name="Line 5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598" name="Line 5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5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109576" name="Rectangle 25"/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7" name="Rectangle 26"/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8" name="Rectangle 27"/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09579" name="Text Box 28"/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1</a:t>
            </a:r>
          </a:p>
        </p:txBody>
      </p:sp>
      <p:sp>
        <p:nvSpPr>
          <p:cNvPr id="109580" name="Text Box 29"/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latin typeface="Arial" charset="0"/>
              </a:rPr>
              <a:t>bottleneck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router</a:t>
            </a:r>
          </a:p>
          <a:p>
            <a:pPr>
              <a:defRPr/>
            </a:pPr>
            <a:r>
              <a:rPr lang="en-US" sz="1800" smtClean="0">
                <a:latin typeface="Arial" charset="0"/>
              </a:rPr>
              <a:t>capacity R</a:t>
            </a:r>
          </a:p>
        </p:txBody>
      </p:sp>
      <p:sp>
        <p:nvSpPr>
          <p:cNvPr id="92173" name="Freeform 40"/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41"/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92175" name="Freeform 42"/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7 h 453"/>
              <a:gd name="T2" fmla="*/ 2147483647 w 2412"/>
              <a:gd name="T3" fmla="*/ 2147483647 h 453"/>
              <a:gd name="T4" fmla="*/ 2147483647 w 2412"/>
              <a:gd name="T5" fmla="*/ 2147483647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Fairness</a:t>
            </a:r>
          </a:p>
        </p:txBody>
      </p:sp>
      <p:pic>
        <p:nvPicPr>
          <p:cNvPr id="92177" name="Picture 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6" name="Text Box 48"/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800" smtClean="0">
                <a:latin typeface="Arial" charset="0"/>
              </a:rPr>
              <a:t>TCP connection 2</a:t>
            </a:r>
          </a:p>
        </p:txBody>
      </p:sp>
      <p:grpSp>
        <p:nvGrpSpPr>
          <p:cNvPr id="92179" name="Group 69"/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92183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4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180" name="Group 72"/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92181" name="Picture 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82" name="Freeform 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0594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0595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598E6CEB-7E2E-4BE6-B545-7E88787FA0D1}" type="slidenum">
              <a:rPr lang="en-US" sz="1200" smtClean="0"/>
              <a:pPr>
                <a:defRPr/>
              </a:pPr>
              <a:t>49</a:t>
            </a:fld>
            <a:endParaRPr lang="en-US" sz="1200" smtClean="0"/>
          </a:p>
        </p:txBody>
      </p:sp>
      <p:pic>
        <p:nvPicPr>
          <p:cNvPr id="93188" name="Picture 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additive increase gives slope of 1, as throughout increases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ea typeface="ＭＳ Ｐゴシック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10599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0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1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2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10603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4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smtClean="0">
                <a:latin typeface="Arial" charset="0"/>
              </a:rPr>
              <a:t>R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5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equal bandwidth share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6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1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110607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smtClean="0">
                <a:latin typeface="Arial" charset="0"/>
              </a:rPr>
              <a:t>Connection 2 throughput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mtClean="0">
                <a:latin typeface="Arial" charset="0"/>
              </a:rPr>
              <a:t>congestion avoidance: additive increase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loss: decrease window by factor of 2</a:t>
            </a:r>
            <a:endParaRPr lang="en-US" sz="1000" smtClean="0">
              <a:latin typeface="Arial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04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258E76C6-8101-43B0-883F-FC71EDDDC0C5}" type="slidenum">
              <a:rPr lang="en-US" sz="1200" smtClean="0"/>
              <a:pPr>
                <a:defRPr/>
              </a:pPr>
              <a:t>5</a:t>
            </a:fld>
            <a:endParaRPr lang="en-US" sz="1200" smtClean="0"/>
          </a:p>
        </p:txBody>
      </p:sp>
      <p:pic>
        <p:nvPicPr>
          <p:cNvPr id="53252" name="Picture 3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042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648200"/>
          </a:xfrm>
        </p:spPr>
        <p:txBody>
          <a:bodyPr>
            <a:normAutofit fontScale="92500" lnSpcReduction="20000"/>
          </a:bodyPr>
          <a:lstStyle/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sequence numbers:</a:t>
            </a:r>
            <a:endParaRPr lang="en-US" sz="2400" dirty="0" smtClean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ja-JP" altLang="en-US" dirty="0" smtClean="0"/>
              <a:t>“</a:t>
            </a:r>
            <a:r>
              <a:rPr lang="en-US" altLang="ja-JP" dirty="0" smtClean="0"/>
              <a:t>number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of first byte in segment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data</a:t>
            </a:r>
            <a:endParaRPr lang="en-US" altLang="ja-JP" sz="2000" dirty="0" smtClean="0"/>
          </a:p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u="sng" dirty="0" smtClean="0">
                <a:solidFill>
                  <a:srgbClr val="CC0000"/>
                </a:solidFill>
              </a:rPr>
              <a:t>acknowledgements:</a:t>
            </a:r>
            <a:endParaRPr lang="en-US" sz="2400" dirty="0" smtClean="0">
              <a:solidFill>
                <a:srgbClr val="CC0000"/>
              </a:solidFill>
            </a:endParaRP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err="1" smtClean="0"/>
              <a:t>seq</a:t>
            </a:r>
            <a:r>
              <a:rPr lang="en-US" dirty="0" smtClean="0"/>
              <a:t> # of next byte expected from other side</a:t>
            </a: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smtClean="0"/>
              <a:t>cumulative ACK</a:t>
            </a:r>
          </a:p>
          <a:p>
            <a:pPr marL="512763" lvl="1" indent="-163513">
              <a:lnSpc>
                <a:spcPct val="110000"/>
              </a:lnSpc>
              <a:defRPr/>
            </a:pPr>
            <a:endParaRPr lang="en-US" dirty="0" smtClean="0"/>
          </a:p>
          <a:p>
            <a:pPr marL="234950" indent="-123825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Q:</a:t>
            </a:r>
            <a:r>
              <a:rPr lang="en-US" sz="2400" dirty="0" smtClean="0"/>
              <a:t> how does receiver handle out-of-order segments?</a:t>
            </a:r>
          </a:p>
          <a:p>
            <a:pPr marL="512763" lvl="1" indent="-163513">
              <a:lnSpc>
                <a:spcPct val="110000"/>
              </a:lnSpc>
              <a:defRPr/>
            </a:pPr>
            <a:r>
              <a:rPr lang="en-US" dirty="0" smtClean="0"/>
              <a:t>A: TCP spec </a:t>
            </a:r>
            <a:r>
              <a:rPr lang="en-US" dirty="0" err="1" smtClean="0"/>
              <a:t>doesn</a:t>
            </a:r>
            <a:r>
              <a:rPr lang="ja-JP" altLang="en-US" dirty="0" smtClean="0"/>
              <a:t>’</a:t>
            </a:r>
            <a:r>
              <a:rPr lang="en-US" altLang="ja-JP" dirty="0" smtClean="0"/>
              <a:t>t say, - up to </a:t>
            </a:r>
            <a:r>
              <a:rPr lang="en-US" altLang="ja-JP" dirty="0" err="1" smtClean="0"/>
              <a:t>implementor</a:t>
            </a:r>
            <a:r>
              <a:rPr lang="en-US" altLang="ja-JP" dirty="0" smtClean="0"/>
              <a:t> (keep, drop, …)</a:t>
            </a:r>
            <a:endParaRPr lang="en-US" dirty="0" smtClean="0"/>
          </a:p>
        </p:txBody>
      </p:sp>
      <p:grpSp>
        <p:nvGrpSpPr>
          <p:cNvPr id="187584" name="Group 192"/>
          <p:cNvGrpSpPr>
            <a:grpSpLocks/>
          </p:cNvGrpSpPr>
          <p:nvPr/>
        </p:nvGrpSpPr>
        <p:grpSpPr bwMode="auto">
          <a:xfrm>
            <a:off x="5770563" y="3816351"/>
            <a:ext cx="2897187" cy="2543176"/>
            <a:chOff x="3599" y="2404"/>
            <a:chExt cx="1825" cy="1602"/>
          </a:xfrm>
        </p:grpSpPr>
        <p:sp>
          <p:nvSpPr>
            <p:cNvPr id="60505" name="Rectangle 167"/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38" name="Group 148"/>
            <p:cNvGrpSpPr>
              <a:grpSpLocks/>
            </p:cNvGrpSpPr>
            <p:nvPr/>
          </p:nvGrpSpPr>
          <p:grpSpPr bwMode="auto">
            <a:xfrm>
              <a:off x="3733" y="3291"/>
              <a:ext cx="1252" cy="715"/>
              <a:chOff x="1976" y="2984"/>
              <a:chExt cx="1252" cy="715"/>
            </a:xfrm>
          </p:grpSpPr>
          <p:sp>
            <p:nvSpPr>
              <p:cNvPr id="60509" name="Rectangle 149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0" name="Text Box 150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511" name="Text Box 151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512" name="Text Box 152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513" name="Text Box 153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514" name="Text Box 154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515" name="Line 155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6" name="Line 156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7" name="Line 157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8" name="Line 158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19" name="Line 159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0" name="Line 160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1" name="Text Box 161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522" name="Text Box 162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60523" name="Line 163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524" name="Line 164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507" name="Text Box 166"/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incoming segment to sender</a:t>
              </a:r>
            </a:p>
          </p:txBody>
        </p:sp>
        <p:sp>
          <p:nvSpPr>
            <p:cNvPr id="53340" name="Freeform 168"/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6095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/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0503" name="Rectangle 194"/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4" name="Text Box 193"/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400" smtClean="0">
                  <a:solidFill>
                    <a:schemeClr val="bg1"/>
                  </a:solidFill>
                  <a:latin typeface="Arial Narrow" charset="0"/>
                </a:rPr>
                <a:t>A</a:t>
              </a:r>
            </a:p>
          </p:txBody>
        </p:sp>
      </p:grpSp>
      <p:sp>
        <p:nvSpPr>
          <p:cNvPr id="60425" name="Rectangle 37"/>
          <p:cNvSpPr>
            <a:spLocks noChangeArrowheads="1"/>
          </p:cNvSpPr>
          <p:nvPr/>
        </p:nvSpPr>
        <p:spPr bwMode="auto">
          <a:xfrm>
            <a:off x="46974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6" name="Rectangle 39"/>
          <p:cNvSpPr>
            <a:spLocks noChangeArrowheads="1"/>
          </p:cNvSpPr>
          <p:nvPr/>
        </p:nvSpPr>
        <p:spPr bwMode="auto">
          <a:xfrm>
            <a:off x="4794250" y="304006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7" name="Rectangle 40"/>
          <p:cNvSpPr>
            <a:spLocks noChangeArrowheads="1"/>
          </p:cNvSpPr>
          <p:nvPr/>
        </p:nvSpPr>
        <p:spPr bwMode="auto">
          <a:xfrm>
            <a:off x="4892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8" name="Rectangle 41"/>
          <p:cNvSpPr>
            <a:spLocks noChangeArrowheads="1"/>
          </p:cNvSpPr>
          <p:nvPr/>
        </p:nvSpPr>
        <p:spPr bwMode="auto">
          <a:xfrm>
            <a:off x="498951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29" name="Rectangle 42"/>
          <p:cNvSpPr>
            <a:spLocks noChangeArrowheads="1"/>
          </p:cNvSpPr>
          <p:nvPr/>
        </p:nvSpPr>
        <p:spPr bwMode="auto">
          <a:xfrm>
            <a:off x="5084763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0" name="Rectangle 43"/>
          <p:cNvSpPr>
            <a:spLocks noChangeArrowheads="1"/>
          </p:cNvSpPr>
          <p:nvPr/>
        </p:nvSpPr>
        <p:spPr bwMode="auto">
          <a:xfrm>
            <a:off x="5181600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1" name="Rectangle 45"/>
          <p:cNvSpPr>
            <a:spLocks noChangeArrowheads="1"/>
          </p:cNvSpPr>
          <p:nvPr/>
        </p:nvSpPr>
        <p:spPr bwMode="auto">
          <a:xfrm>
            <a:off x="52736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2" name="Rectangle 46"/>
          <p:cNvSpPr>
            <a:spLocks noChangeArrowheads="1"/>
          </p:cNvSpPr>
          <p:nvPr/>
        </p:nvSpPr>
        <p:spPr bwMode="auto">
          <a:xfrm>
            <a:off x="536892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3" name="Rectangle 47"/>
          <p:cNvSpPr>
            <a:spLocks noChangeArrowheads="1"/>
          </p:cNvSpPr>
          <p:nvPr/>
        </p:nvSpPr>
        <p:spPr bwMode="auto">
          <a:xfrm>
            <a:off x="5464175" y="3038475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4" name="Rectangle 50"/>
          <p:cNvSpPr>
            <a:spLocks noChangeArrowheads="1"/>
          </p:cNvSpPr>
          <p:nvPr/>
        </p:nvSpPr>
        <p:spPr bwMode="auto">
          <a:xfrm>
            <a:off x="5570538" y="3038475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5" name="Rectangle 51"/>
          <p:cNvSpPr>
            <a:spLocks noChangeArrowheads="1"/>
          </p:cNvSpPr>
          <p:nvPr/>
        </p:nvSpPr>
        <p:spPr bwMode="auto">
          <a:xfrm>
            <a:off x="5668963" y="304006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6" name="Rectangle 52"/>
          <p:cNvSpPr>
            <a:spLocks noChangeArrowheads="1"/>
          </p:cNvSpPr>
          <p:nvPr/>
        </p:nvSpPr>
        <p:spPr bwMode="auto">
          <a:xfrm>
            <a:off x="5765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7" name="Rectangle 53"/>
          <p:cNvSpPr>
            <a:spLocks noChangeArrowheads="1"/>
          </p:cNvSpPr>
          <p:nvPr/>
        </p:nvSpPr>
        <p:spPr bwMode="auto">
          <a:xfrm>
            <a:off x="58626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8" name="Rectangle 54"/>
          <p:cNvSpPr>
            <a:spLocks noChangeArrowheads="1"/>
          </p:cNvSpPr>
          <p:nvPr/>
        </p:nvSpPr>
        <p:spPr bwMode="auto">
          <a:xfrm>
            <a:off x="595947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39" name="Rectangle 55"/>
          <p:cNvSpPr>
            <a:spLocks noChangeArrowheads="1"/>
          </p:cNvSpPr>
          <p:nvPr/>
        </p:nvSpPr>
        <p:spPr bwMode="auto">
          <a:xfrm>
            <a:off x="6054725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0" name="Rectangle 56"/>
          <p:cNvSpPr>
            <a:spLocks noChangeArrowheads="1"/>
          </p:cNvSpPr>
          <p:nvPr/>
        </p:nvSpPr>
        <p:spPr bwMode="auto">
          <a:xfrm>
            <a:off x="614680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1" name="Rectangle 57"/>
          <p:cNvSpPr>
            <a:spLocks noChangeArrowheads="1"/>
          </p:cNvSpPr>
          <p:nvPr/>
        </p:nvSpPr>
        <p:spPr bwMode="auto">
          <a:xfrm>
            <a:off x="6242050" y="3038475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2" name="Rectangle 58"/>
          <p:cNvSpPr>
            <a:spLocks noChangeArrowheads="1"/>
          </p:cNvSpPr>
          <p:nvPr/>
        </p:nvSpPr>
        <p:spPr bwMode="auto">
          <a:xfrm>
            <a:off x="63388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3" name="Rectangle 59"/>
          <p:cNvSpPr>
            <a:spLocks noChangeArrowheads="1"/>
          </p:cNvSpPr>
          <p:nvPr/>
        </p:nvSpPr>
        <p:spPr bwMode="auto">
          <a:xfrm>
            <a:off x="642778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4" name="Rectangle 60"/>
          <p:cNvSpPr>
            <a:spLocks noChangeArrowheads="1"/>
          </p:cNvSpPr>
          <p:nvPr/>
        </p:nvSpPr>
        <p:spPr bwMode="auto">
          <a:xfrm>
            <a:off x="6523038" y="3038475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5" name="Rectangle 61"/>
          <p:cNvSpPr>
            <a:spLocks noChangeArrowheads="1"/>
          </p:cNvSpPr>
          <p:nvPr/>
        </p:nvSpPr>
        <p:spPr bwMode="auto">
          <a:xfrm>
            <a:off x="6616700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6" name="Rectangle 62"/>
          <p:cNvSpPr>
            <a:spLocks noChangeArrowheads="1"/>
          </p:cNvSpPr>
          <p:nvPr/>
        </p:nvSpPr>
        <p:spPr bwMode="auto">
          <a:xfrm>
            <a:off x="6708775" y="3036888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7" name="Rectangle 63"/>
          <p:cNvSpPr>
            <a:spLocks noChangeArrowheads="1"/>
          </p:cNvSpPr>
          <p:nvPr/>
        </p:nvSpPr>
        <p:spPr bwMode="auto">
          <a:xfrm>
            <a:off x="68056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8" name="Rectangle 64"/>
          <p:cNvSpPr>
            <a:spLocks noChangeArrowheads="1"/>
          </p:cNvSpPr>
          <p:nvPr/>
        </p:nvSpPr>
        <p:spPr bwMode="auto">
          <a:xfrm>
            <a:off x="69008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49" name="Rectangle 65"/>
          <p:cNvSpPr>
            <a:spLocks noChangeArrowheads="1"/>
          </p:cNvSpPr>
          <p:nvPr/>
        </p:nvSpPr>
        <p:spPr bwMode="auto">
          <a:xfrm>
            <a:off x="698976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0" name="Rectangle 66"/>
          <p:cNvSpPr>
            <a:spLocks noChangeArrowheads="1"/>
          </p:cNvSpPr>
          <p:nvPr/>
        </p:nvSpPr>
        <p:spPr bwMode="auto">
          <a:xfrm>
            <a:off x="7085013" y="3036888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1" name="Rectangle 68"/>
          <p:cNvSpPr>
            <a:spLocks noChangeArrowheads="1"/>
          </p:cNvSpPr>
          <p:nvPr/>
        </p:nvSpPr>
        <p:spPr bwMode="auto">
          <a:xfrm>
            <a:off x="71818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2" name="Rectangle 69"/>
          <p:cNvSpPr>
            <a:spLocks noChangeArrowheads="1"/>
          </p:cNvSpPr>
          <p:nvPr/>
        </p:nvSpPr>
        <p:spPr bwMode="auto">
          <a:xfrm>
            <a:off x="7278688" y="304006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3" name="Rectangle 70"/>
          <p:cNvSpPr>
            <a:spLocks noChangeArrowheads="1"/>
          </p:cNvSpPr>
          <p:nvPr/>
        </p:nvSpPr>
        <p:spPr bwMode="auto">
          <a:xfrm>
            <a:off x="7375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4" name="Rectangle 71"/>
          <p:cNvSpPr>
            <a:spLocks noChangeArrowheads="1"/>
          </p:cNvSpPr>
          <p:nvPr/>
        </p:nvSpPr>
        <p:spPr bwMode="auto">
          <a:xfrm>
            <a:off x="74739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5" name="Rectangle 72"/>
          <p:cNvSpPr>
            <a:spLocks noChangeArrowheads="1"/>
          </p:cNvSpPr>
          <p:nvPr/>
        </p:nvSpPr>
        <p:spPr bwMode="auto">
          <a:xfrm>
            <a:off x="756920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6" name="Rectangle 73"/>
          <p:cNvSpPr>
            <a:spLocks noChangeArrowheads="1"/>
          </p:cNvSpPr>
          <p:nvPr/>
        </p:nvSpPr>
        <p:spPr bwMode="auto">
          <a:xfrm>
            <a:off x="7664450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7" name="Rectangle 74"/>
          <p:cNvSpPr>
            <a:spLocks noChangeArrowheads="1"/>
          </p:cNvSpPr>
          <p:nvPr/>
        </p:nvSpPr>
        <p:spPr bwMode="auto">
          <a:xfrm>
            <a:off x="7756525" y="3038475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8" name="Rectangle 75"/>
          <p:cNvSpPr>
            <a:spLocks noChangeArrowheads="1"/>
          </p:cNvSpPr>
          <p:nvPr/>
        </p:nvSpPr>
        <p:spPr bwMode="auto">
          <a:xfrm>
            <a:off x="7853363" y="3038475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59" name="Rectangle 76"/>
          <p:cNvSpPr>
            <a:spLocks noChangeArrowheads="1"/>
          </p:cNvSpPr>
          <p:nvPr/>
        </p:nvSpPr>
        <p:spPr bwMode="auto">
          <a:xfrm>
            <a:off x="7948613" y="3038475"/>
            <a:ext cx="65087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0" name="Rectangle 78"/>
          <p:cNvSpPr>
            <a:spLocks noChangeArrowheads="1"/>
          </p:cNvSpPr>
          <p:nvPr/>
        </p:nvSpPr>
        <p:spPr bwMode="auto">
          <a:xfrm>
            <a:off x="4654550" y="3776663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1" name="Rectangle 79"/>
          <p:cNvSpPr>
            <a:spLocks noChangeArrowheads="1"/>
          </p:cNvSpPr>
          <p:nvPr/>
        </p:nvSpPr>
        <p:spPr bwMode="auto">
          <a:xfrm>
            <a:off x="4740275" y="2928938"/>
            <a:ext cx="3408363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2" name="Line 80"/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3" name="Line 82"/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4" name="Line 83"/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5" name="Line 84"/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6" name="Line 87"/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7" name="Line 88"/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8" name="Line 89"/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69" name="Line 90"/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0470" name="Text Box 91"/>
          <p:cNvSpPr txBox="1">
            <a:spLocks noChangeArrowheads="1"/>
          </p:cNvSpPr>
          <p:nvPr/>
        </p:nvSpPr>
        <p:spPr bwMode="auto">
          <a:xfrm>
            <a:off x="4730750" y="4138613"/>
            <a:ext cx="693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ACKed</a:t>
            </a:r>
          </a:p>
        </p:txBody>
      </p:sp>
      <p:sp>
        <p:nvSpPr>
          <p:cNvPr id="60471" name="Text Box 92"/>
          <p:cNvSpPr txBox="1">
            <a:spLocks noChangeArrowheads="1"/>
          </p:cNvSpPr>
          <p:nvPr/>
        </p:nvSpPr>
        <p:spPr bwMode="auto">
          <a:xfrm>
            <a:off x="5711825" y="4144963"/>
            <a:ext cx="10668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sent, not-yet ACKed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(</a:t>
            </a:r>
            <a:r>
              <a:rPr lang="ja-JP" altLang="en-US" sz="1400" smtClean="0"/>
              <a:t>“</a:t>
            </a:r>
            <a:r>
              <a:rPr lang="en-US" altLang="ja-JP" sz="1400" smtClean="0"/>
              <a:t>in-flight</a:t>
            </a:r>
            <a:r>
              <a:rPr lang="ja-JP" altLang="en-US" sz="1400" smtClean="0"/>
              <a:t>”</a:t>
            </a:r>
            <a:r>
              <a:rPr lang="en-US" altLang="ja-JP" sz="1400" smtClean="0"/>
              <a:t>)</a:t>
            </a:r>
            <a:endParaRPr lang="en-US" sz="1400" smtClean="0"/>
          </a:p>
        </p:txBody>
      </p:sp>
      <p:sp>
        <p:nvSpPr>
          <p:cNvPr id="60472" name="Text Box 93"/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but 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yet sent</a:t>
            </a:r>
          </a:p>
        </p:txBody>
      </p:sp>
      <p:sp>
        <p:nvSpPr>
          <p:cNvPr id="60473" name="Text Box 94"/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1400" smtClean="0"/>
              <a:t>not 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1400" smtClean="0"/>
              <a:t>usable</a:t>
            </a:r>
          </a:p>
        </p:txBody>
      </p:sp>
      <p:sp>
        <p:nvSpPr>
          <p:cNvPr id="60474" name="Text Box 96"/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400" smtClean="0"/>
              <a:t>window size</a:t>
            </a:r>
          </a:p>
          <a:p>
            <a:pPr>
              <a:lnSpc>
                <a:spcPct val="90000"/>
              </a:lnSpc>
              <a:defRPr/>
            </a:pPr>
            <a:r>
              <a:rPr lang="en-US" sz="1400" i="1" smtClean="0"/>
              <a:t> N</a:t>
            </a:r>
          </a:p>
        </p:txBody>
      </p:sp>
      <p:grpSp>
        <p:nvGrpSpPr>
          <p:cNvPr id="53307" name="Group 99"/>
          <p:cNvGrpSpPr>
            <a:grpSpLocks/>
          </p:cNvGrpSpPr>
          <p:nvPr/>
        </p:nvGrpSpPr>
        <p:grpSpPr bwMode="auto">
          <a:xfrm>
            <a:off x="6557963" y="2797175"/>
            <a:ext cx="593725" cy="136525"/>
            <a:chOff x="4250" y="1692"/>
            <a:chExt cx="374" cy="86"/>
          </a:xfrm>
        </p:grpSpPr>
        <p:sp>
          <p:nvSpPr>
            <p:cNvPr id="60501" name="Line 97"/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2" name="Line 98"/>
            <p:cNvSpPr>
              <a:spLocks noChangeShapeType="1"/>
            </p:cNvSpPr>
            <p:nvPr/>
          </p:nvSpPr>
          <p:spPr bwMode="auto">
            <a:xfrm>
              <a:off x="4622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53308" name="Group 100"/>
          <p:cNvGrpSpPr>
            <a:grpSpLocks/>
          </p:cNvGrpSpPr>
          <p:nvPr/>
        </p:nvGrpSpPr>
        <p:grpSpPr bwMode="auto">
          <a:xfrm rot="10800000">
            <a:off x="5665788" y="2822575"/>
            <a:ext cx="593725" cy="136525"/>
            <a:chOff x="4250" y="1692"/>
            <a:chExt cx="374" cy="86"/>
          </a:xfrm>
        </p:grpSpPr>
        <p:sp>
          <p:nvSpPr>
            <p:cNvPr id="60499" name="Line 101"/>
            <p:cNvSpPr>
              <a:spLocks noChangeShapeType="1"/>
            </p:cNvSpPr>
            <p:nvPr/>
          </p:nvSpPr>
          <p:spPr bwMode="auto">
            <a:xfrm>
              <a:off x="4251" y="1739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0500" name="Line 102"/>
            <p:cNvSpPr>
              <a:spLocks noChangeShapeType="1"/>
            </p:cNvSpPr>
            <p:nvPr/>
          </p:nvSpPr>
          <p:spPr bwMode="auto">
            <a:xfrm>
              <a:off x="4623" y="1693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60477" name="Text Box 196"/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lvl="1">
              <a:defRPr/>
            </a:pPr>
            <a:r>
              <a:rPr lang="en-US" sz="1400" i="1" smtClean="0"/>
              <a:t>sender sequence number space </a:t>
            </a:r>
          </a:p>
        </p:txBody>
      </p:sp>
      <p:grpSp>
        <p:nvGrpSpPr>
          <p:cNvPr id="187591" name="Group 199"/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0479" name="Rectangle 171"/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53312" name="Group 172"/>
            <p:cNvGrpSpPr>
              <a:grpSpLocks/>
            </p:cNvGrpSpPr>
            <p:nvPr/>
          </p:nvGrpSpPr>
          <p:grpSpPr bwMode="auto">
            <a:xfrm>
              <a:off x="2820" y="872"/>
              <a:ext cx="1252" cy="715"/>
              <a:chOff x="1976" y="2984"/>
              <a:chExt cx="1252" cy="715"/>
            </a:xfrm>
          </p:grpSpPr>
          <p:sp>
            <p:nvSpPr>
              <p:cNvPr id="60483" name="Rectangle 173"/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84" name="Text Box 174"/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source port #</a:t>
                </a:r>
              </a:p>
            </p:txBody>
          </p:sp>
          <p:sp>
            <p:nvSpPr>
              <p:cNvPr id="60485" name="Text Box 175"/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dest port #</a:t>
                </a:r>
              </a:p>
            </p:txBody>
          </p:sp>
          <p:sp>
            <p:nvSpPr>
              <p:cNvPr id="60486" name="Text Box 176"/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solidFill>
                      <a:schemeClr val="bg1"/>
                    </a:solidFill>
                    <a:latin typeface="Arial" charset="0"/>
                  </a:rPr>
                  <a:t>sequence number</a:t>
                </a:r>
              </a:p>
            </p:txBody>
          </p:sp>
          <p:sp>
            <p:nvSpPr>
              <p:cNvPr id="60487" name="Text Box 177"/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acknowledgement number</a:t>
                </a:r>
              </a:p>
            </p:txBody>
          </p:sp>
          <p:sp>
            <p:nvSpPr>
              <p:cNvPr id="60488" name="Text Box 178"/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latin typeface="Arial" charset="0"/>
                  </a:rPr>
                  <a:t>checksum</a:t>
                </a:r>
              </a:p>
            </p:txBody>
          </p:sp>
          <p:sp>
            <p:nvSpPr>
              <p:cNvPr id="60489" name="Line 179"/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0" name="Line 180"/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1" name="Line 181"/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2" name="Line 182"/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3" name="Line 183"/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4" name="Line 184"/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5" name="Text Box 185"/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>
                    <a:latin typeface="Arial" charset="0"/>
                  </a:rPr>
                  <a:t>rwnd</a:t>
                </a:r>
              </a:p>
            </p:txBody>
          </p:sp>
          <p:sp>
            <p:nvSpPr>
              <p:cNvPr id="60496" name="Text Box 186"/>
              <p:cNvSpPr txBox="1">
                <a:spLocks noChangeArrowheads="1"/>
              </p:cNvSpPr>
              <p:nvPr/>
            </p:nvSpPr>
            <p:spPr bwMode="auto">
              <a:xfrm>
                <a:off x="2841" y="3544"/>
                <a:ext cx="116" cy="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endParaRPr lang="en-US" sz="1000" dirty="0" smtClean="0">
                  <a:latin typeface="Arial" charset="0"/>
                </a:endParaRPr>
              </a:p>
            </p:txBody>
          </p:sp>
          <p:sp>
            <p:nvSpPr>
              <p:cNvPr id="60497" name="Line 187"/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60498" name="Line 188"/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0481" name="Text Box 189"/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outgoing segment from sender</a:t>
              </a:r>
            </a:p>
          </p:txBody>
        </p:sp>
        <p:sp>
          <p:nvSpPr>
            <p:cNvPr id="53314" name="Freeform 190"/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454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1618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111619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18033E98-1FDF-4877-9FB3-396581C96C54}" type="slidenum">
              <a:rPr lang="en-US" sz="1200" smtClean="0"/>
              <a:pPr>
                <a:defRPr/>
              </a:pPr>
              <a:t>50</a:t>
            </a:fld>
            <a:endParaRPr lang="en-US" sz="1200" smtClean="0"/>
          </a:p>
        </p:txBody>
      </p:sp>
      <p:pic>
        <p:nvPicPr>
          <p:cNvPr id="94212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116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8963" y="1206500"/>
            <a:ext cx="457835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 sz="2000">
              <a:ea typeface="ＭＳ Ｐゴシック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781556F4-1FB7-4643-82BB-9241FA3404D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TCP delay </a:t>
            </a:r>
            <a:r>
              <a:rPr lang="en-US" sz="3600" dirty="0" smtClean="0"/>
              <a:t>modeling (slow start</a:t>
            </a:r>
            <a:r>
              <a:rPr lang="en-US" dirty="0"/>
              <a:t> </a:t>
            </a:r>
            <a:r>
              <a:rPr lang="en-US" dirty="0" smtClean="0"/>
              <a:t>– related)</a:t>
            </a:r>
            <a:endParaRPr lang="en-US" dirty="0" smtClean="0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481138"/>
            <a:ext cx="42608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How long does it take to receive an object from a Web server after sending a request? </a:t>
            </a:r>
          </a:p>
          <a:p>
            <a:r>
              <a:rPr lang="en-US" sz="2000" smtClean="0"/>
              <a:t>TCP connection establishment</a:t>
            </a:r>
          </a:p>
          <a:p>
            <a:r>
              <a:rPr lang="en-US" sz="2000" smtClean="0"/>
              <a:t>data transfer delay</a:t>
            </a:r>
            <a:endParaRPr lang="en-US" sz="2400" smtClean="0"/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67225" y="15240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Notation, assumptions:</a:t>
            </a:r>
          </a:p>
          <a:p>
            <a:r>
              <a:rPr lang="en-US" sz="2000" dirty="0" smtClean="0"/>
              <a:t>Assume one link between client and server of rate R</a:t>
            </a:r>
          </a:p>
          <a:p>
            <a:r>
              <a:rPr lang="en-US" sz="2000" dirty="0" smtClean="0"/>
              <a:t>Assume: fixed congestion window, W segments</a:t>
            </a:r>
          </a:p>
          <a:p>
            <a:r>
              <a:rPr lang="en-US" sz="2000" dirty="0" smtClean="0"/>
              <a:t>S: MSS (bits)</a:t>
            </a:r>
          </a:p>
          <a:p>
            <a:r>
              <a:rPr lang="en-US" sz="2000" dirty="0" smtClean="0"/>
              <a:t>O: object size (bits)</a:t>
            </a:r>
          </a:p>
          <a:p>
            <a:r>
              <a:rPr lang="en-US" sz="2000" dirty="0" smtClean="0"/>
              <a:t>no retransmissions (no loss, no corruption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Receiver has unbounded buffer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036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1BD0A4C0-5686-4235-AABF-520B0EA64CD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TCP delay Modeling: </a:t>
            </a:r>
            <a:r>
              <a:rPr lang="en-US" sz="3600" dirty="0" smtClean="0"/>
              <a:t>simplified, fixed </a:t>
            </a:r>
            <a:r>
              <a:rPr lang="en-US" sz="3600" dirty="0" smtClean="0"/>
              <a:t>window</a:t>
            </a:r>
          </a:p>
        </p:txBody>
      </p:sp>
      <p:pic>
        <p:nvPicPr>
          <p:cNvPr id="53253" name="Picture 5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" y="1481138"/>
            <a:ext cx="41052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figur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575" y="1646238"/>
            <a:ext cx="441960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3988" y="4976813"/>
            <a:ext cx="4140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Case 1: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&gt; RTT + S/R: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ACK for first segment in window returns before window’s worth of </a:t>
            </a:r>
            <a:r>
              <a:rPr lang="en-US" sz="2000" dirty="0" smtClean="0">
                <a:latin typeface="Comic Sans MS" pitchFamily="66" charset="0"/>
              </a:rPr>
              <a:t>data </a:t>
            </a:r>
            <a:r>
              <a:rPr lang="en-US" sz="2000" dirty="0" err="1" smtClean="0">
                <a:latin typeface="Comic Sans MS" pitchFamily="66" charset="0"/>
              </a:rPr>
              <a:t>nsent</a:t>
            </a:r>
            <a:endParaRPr lang="en-US" sz="2000" dirty="0">
              <a:latin typeface="Comic Sans MS" pitchFamily="66" charset="0"/>
            </a:endParaRP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delay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= 2RTT + O/R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484688" y="4793317"/>
            <a:ext cx="44561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Case 2: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WS/R &lt; RTT + S/R: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algn="l"/>
            <a:r>
              <a:rPr lang="en-US" sz="2000" dirty="0">
                <a:latin typeface="Comic Sans MS" pitchFamily="66" charset="0"/>
              </a:rPr>
              <a:t>wait for ACK after sending window’s worth of data sent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delay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= 2RTT + O/R</a:t>
            </a:r>
          </a:p>
          <a:p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+ (K-1)[S/R + RTT - WS/R]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367463" y="1176338"/>
            <a:ext cx="139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K:= O/WS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39965"/>
              </p:ext>
            </p:extLst>
          </p:nvPr>
        </p:nvGraphicFramePr>
        <p:xfrm>
          <a:off x="3395553" y="6369267"/>
          <a:ext cx="4116388" cy="1934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5" imgW="2768600" imgH="1308100" progId="Equation.3">
                  <p:embed/>
                </p:oleObj>
              </mc:Choice>
              <mc:Fallback>
                <p:oleObj name="Equation" r:id="rId5" imgW="2768600" imgH="1308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553" y="6369267"/>
                        <a:ext cx="4116388" cy="19341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E2DC744A-7B10-4D67-A744-3082F1E81C1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774700" y="0"/>
            <a:ext cx="7770813" cy="990600"/>
          </a:xfrm>
        </p:spPr>
        <p:txBody>
          <a:bodyPr/>
          <a:lstStyle/>
          <a:p>
            <a:r>
              <a:rPr lang="en-US" sz="2800" dirty="0" smtClean="0"/>
              <a:t>TCP Delay Modeling: Slow Start </a:t>
            </a:r>
            <a:endParaRPr lang="en-US" dirty="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68227"/>
              </p:ext>
            </p:extLst>
          </p:nvPr>
        </p:nvGraphicFramePr>
        <p:xfrm>
          <a:off x="2895600" y="722578"/>
          <a:ext cx="6248400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VISIO" r:id="rId3" imgW="8266320" imgH="7030800" progId="Visio.Drawing.5">
                  <p:embed/>
                </p:oleObj>
              </mc:Choice>
              <mc:Fallback>
                <p:oleObj name="VISIO" r:id="rId3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722578"/>
                        <a:ext cx="6248400" cy="531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19746" y="5117770"/>
            <a:ext cx="517109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u="sng" dirty="0">
                <a:solidFill>
                  <a:srgbClr val="FF0000"/>
                </a:solidFill>
                <a:latin typeface="Comic Sans MS" pitchFamily="66" charset="0"/>
              </a:rPr>
              <a:t>Example:</a:t>
            </a:r>
            <a:endParaRPr lang="en-US" sz="1800" dirty="0">
              <a:solidFill>
                <a:srgbClr val="FF0000"/>
              </a:solidFill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O/S  = 15 segments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K = 4 windows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Q = 2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Server 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idles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P = </a:t>
            </a:r>
            <a:r>
              <a:rPr lang="en-US" sz="1800" dirty="0" smtClean="0">
                <a:latin typeface="Comic Sans MS" pitchFamily="66" charset="0"/>
              </a:rPr>
              <a:t>min{K-1,Q</a:t>
            </a:r>
            <a:r>
              <a:rPr lang="en-US" sz="1800" dirty="0">
                <a:latin typeface="Comic Sans MS" pitchFamily="66" charset="0"/>
              </a:rPr>
              <a:t>} = </a:t>
            </a:r>
            <a:r>
              <a:rPr lang="en-US" sz="1800" dirty="0" smtClean="0">
                <a:latin typeface="Comic Sans MS" pitchFamily="66" charset="0"/>
              </a:rPr>
              <a:t>2 </a:t>
            </a:r>
            <a:r>
              <a:rPr lang="en-US" sz="1800" dirty="0" smtClean="0">
                <a:solidFill>
                  <a:schemeClr val="accent2"/>
                </a:solidFill>
                <a:latin typeface="Comic Sans MS" pitchFamily="66" charset="0"/>
              </a:rPr>
              <a:t>times</a:t>
            </a:r>
            <a:endParaRPr lang="en-US" sz="1800" dirty="0"/>
          </a:p>
          <a:p>
            <a:pPr algn="l">
              <a:buFontTx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algn="l"/>
            <a:endParaRPr lang="en-US" sz="1800" dirty="0">
              <a:latin typeface="Comic Sans MS" pitchFamily="66" charset="0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190499" y="914400"/>
            <a:ext cx="362475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u="sng" dirty="0">
                <a:solidFill>
                  <a:srgbClr val="FF0000"/>
                </a:solidFill>
                <a:latin typeface="Comic Sans MS" pitchFamily="66" charset="0"/>
              </a:rPr>
              <a:t>Delay components:</a:t>
            </a:r>
            <a:endParaRPr lang="en-US" sz="2000" dirty="0">
              <a:latin typeface="Comic Sans MS" pitchFamily="66" charset="0"/>
            </a:endParaRPr>
          </a:p>
          <a:p>
            <a:pPr algn="l">
              <a:buFontTx/>
              <a:buChar char="•"/>
            </a:pPr>
            <a:r>
              <a:rPr lang="en-US" sz="2000" dirty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2 RTT for connection </a:t>
            </a:r>
            <a:r>
              <a:rPr lang="en-US" sz="1800" dirty="0" err="1">
                <a:latin typeface="Comic Sans MS" pitchFamily="66" charset="0"/>
              </a:rPr>
              <a:t>estab</a:t>
            </a:r>
            <a:r>
              <a:rPr lang="en-US" sz="1800" dirty="0">
                <a:latin typeface="Comic Sans MS" pitchFamily="66" charset="0"/>
              </a:rPr>
              <a:t> and request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O/R to transmit object</a:t>
            </a:r>
          </a:p>
          <a:p>
            <a:pPr algn="l">
              <a:buFontTx/>
              <a:buChar char="•"/>
            </a:pPr>
            <a:r>
              <a:rPr lang="en-US" sz="1800" dirty="0">
                <a:latin typeface="Comic Sans MS" pitchFamily="66" charset="0"/>
              </a:rPr>
              <a:t> time server idles due to slow start</a:t>
            </a:r>
          </a:p>
          <a:p>
            <a:pPr algn="l">
              <a:buFontTx/>
              <a:buChar char="•"/>
            </a:pPr>
            <a:endParaRPr lang="en-US" sz="1800" dirty="0">
              <a:latin typeface="Comic Sans MS" pitchFamily="66" charset="0"/>
            </a:endParaRP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Server idles: </a:t>
            </a:r>
            <a:b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 P =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mic Sans MS" pitchFamily="66" charset="0"/>
              </a:rPr>
              <a:t>min{K-1,Q} times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0499" y="3670843"/>
            <a:ext cx="349994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Comic Sans MS" pitchFamily="66" charset="0"/>
              </a:rPr>
              <a:t>where </a:t>
            </a:r>
          </a:p>
          <a:p>
            <a:pPr algn="l">
              <a:buFontTx/>
              <a:buChar char="-"/>
            </a:pPr>
            <a:r>
              <a:rPr lang="en-US" sz="1800" dirty="0">
                <a:latin typeface="Comic Sans MS" pitchFamily="66" charset="0"/>
              </a:rPr>
              <a:t> Q  = </a:t>
            </a:r>
            <a:r>
              <a:rPr lang="en-US" sz="1800" dirty="0">
                <a:latin typeface="Comic Sans MS" pitchFamily="66" charset="0"/>
              </a:rPr>
              <a:t>#</a:t>
            </a:r>
            <a:r>
              <a:rPr lang="en-US" sz="1800" dirty="0" smtClean="0">
                <a:latin typeface="Comic Sans MS" pitchFamily="66" charset="0"/>
              </a:rPr>
              <a:t>times server stalls </a:t>
            </a:r>
            <a:r>
              <a:rPr lang="en-US" sz="1800" dirty="0">
                <a:latin typeface="Comic Sans MS" pitchFamily="66" charset="0"/>
              </a:rPr>
              <a:t>until cong. window </a:t>
            </a:r>
            <a:r>
              <a:rPr lang="en-US" sz="1800" dirty="0" smtClean="0">
                <a:latin typeface="Comic Sans MS" pitchFamily="66" charset="0"/>
              </a:rPr>
              <a:t>is  </a:t>
            </a:r>
            <a:r>
              <a:rPr lang="en-US" sz="1800" dirty="0" smtClean="0">
                <a:latin typeface="Comic Sans MS" pitchFamily="66" charset="0"/>
              </a:rPr>
              <a:t>larger </a:t>
            </a:r>
            <a:r>
              <a:rPr lang="en-US" sz="1800" dirty="0">
                <a:latin typeface="Comic Sans MS" pitchFamily="66" charset="0"/>
              </a:rPr>
              <a:t>than a “full-utilization” window (if the object were of unbounded size).</a:t>
            </a:r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- </a:t>
            </a:r>
            <a:r>
              <a:rPr lang="en-US" sz="1800" dirty="0">
                <a:latin typeface="Comic Sans MS" pitchFamily="66" charset="0"/>
              </a:rPr>
              <a:t>K = </a:t>
            </a:r>
            <a:r>
              <a:rPr lang="en-US" sz="1800" dirty="0">
                <a:latin typeface="Comic Sans MS" pitchFamily="66" charset="0"/>
              </a:rPr>
              <a:t>#</a:t>
            </a:r>
            <a:r>
              <a:rPr lang="en-US" sz="1800" dirty="0" smtClean="0">
                <a:latin typeface="Comic Sans MS" pitchFamily="66" charset="0"/>
              </a:rPr>
              <a:t>(incremental-sized</a:t>
            </a:r>
            <a:r>
              <a:rPr lang="en-US" sz="1800" dirty="0">
                <a:latin typeface="Comic Sans MS" pitchFamily="66" charset="0"/>
              </a:rPr>
              <a:t>) congestion-windows that “cover” the object.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30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908541D9-E6F5-4546-9D75-3B8438A97D2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TCP Delay Modeling </a:t>
            </a:r>
            <a:r>
              <a:rPr lang="en-US" sz="2800" dirty="0" smtClean="0"/>
              <a:t>(slow start - </a:t>
            </a:r>
            <a:r>
              <a:rPr lang="en-US" sz="2800" dirty="0" err="1" smtClean="0"/>
              <a:t>cont</a:t>
            </a:r>
            <a:r>
              <a:rPr lang="en-US" sz="2800" dirty="0" smtClean="0"/>
              <a:t>)</a:t>
            </a:r>
            <a:endParaRPr lang="en-US" dirty="0" smtClean="0"/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9075" y="4419600"/>
          <a:ext cx="411638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3" imgW="2768400" imgH="1307880" progId="Equation.3">
                  <p:embed/>
                </p:oleObj>
              </mc:Choice>
              <mc:Fallback>
                <p:oleObj name="Equation" r:id="rId3" imgW="276840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419600"/>
                        <a:ext cx="4116388" cy="194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134938" y="3048000"/>
          <a:ext cx="4638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5" imgW="3276360" imgH="469800" progId="Equation.3">
                  <p:embed/>
                </p:oleObj>
              </mc:Choice>
              <mc:Fallback>
                <p:oleObj name="Equation" r:id="rId5" imgW="3276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3048000"/>
                        <a:ext cx="4638675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204788" y="989013"/>
          <a:ext cx="5054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7" imgW="3504960" imgH="609480" progId="Equation.3">
                  <p:embed/>
                </p:oleObj>
              </mc:Choice>
              <mc:Fallback>
                <p:oleObj name="Equation" r:id="rId7" imgW="35049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8" y="989013"/>
                        <a:ext cx="50546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74638" y="2224088"/>
          <a:ext cx="3651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9" imgW="2539800" imgH="393480" progId="Equation.3">
                  <p:embed/>
                </p:oleObj>
              </mc:Choice>
              <mc:Fallback>
                <p:oleObj name="Equation" r:id="rId9" imgW="253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8" y="2224088"/>
                        <a:ext cx="3651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7"/>
          <p:cNvGraphicFramePr>
            <a:graphicFrameLocks noChangeAspect="1"/>
          </p:cNvGraphicFramePr>
          <p:nvPr/>
        </p:nvGraphicFramePr>
        <p:xfrm>
          <a:off x="4114800" y="1981200"/>
          <a:ext cx="5214938" cy="443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VISIO" r:id="rId11" imgW="8266320" imgH="7030800" progId="Visio.Drawing.5">
                  <p:embed/>
                </p:oleObj>
              </mc:Choice>
              <mc:Fallback>
                <p:oleObj name="VISIO" r:id="rId11" imgW="8266320" imgH="7030800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81200"/>
                        <a:ext cx="5214938" cy="443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4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3b-</a:t>
            </a:r>
            <a:fld id="{43C07F59-9B9F-4D04-B53B-0B19DD2EBCF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669213" cy="838200"/>
          </a:xfrm>
        </p:spPr>
        <p:txBody>
          <a:bodyPr/>
          <a:lstStyle/>
          <a:p>
            <a:r>
              <a:rPr lang="en-US" sz="3600" smtClean="0"/>
              <a:t>TCP Delay Modeling (4)</a:t>
            </a:r>
            <a:endParaRPr lang="en-US" smtClean="0"/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2000250" y="2274888"/>
          <a:ext cx="4230688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4" imgW="2425680" imgH="1752480" progId="Equation.3">
                  <p:embed/>
                </p:oleObj>
              </mc:Choice>
              <mc:Fallback>
                <p:oleObj name="Equation" r:id="rId4" imgW="2425680" imgH="1752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274888"/>
                        <a:ext cx="4230688" cy="305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57200" y="5486400"/>
            <a:ext cx="706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Calculation of Q, number  of idles for infinite-size object,</a:t>
            </a:r>
          </a:p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is similar.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609600" y="1066800"/>
            <a:ext cx="58134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Recall K = number of windows that cover object</a:t>
            </a:r>
          </a:p>
          <a:p>
            <a:pPr algn="l"/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  <a:p>
            <a:pPr algn="l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How do we calculate K ?</a:t>
            </a:r>
          </a:p>
        </p:txBody>
      </p:sp>
    </p:spTree>
    <p:extLst>
      <p:ext uri="{BB962C8B-B14F-4D97-AF65-F5344CB8AC3E}">
        <p14:creationId xmlns:p14="http://schemas.microsoft.com/office/powerpoint/2010/main" val="20923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8745F417-87D8-498F-A847-74AC421E46F5}" type="slidenum">
              <a:rPr lang="en-US" sz="1200" smtClean="0"/>
              <a:pPr>
                <a:defRPr/>
              </a:pPr>
              <a:t>6</a:t>
            </a:fld>
            <a:endParaRPr lang="en-US" sz="1200" smtClean="0"/>
          </a:p>
        </p:txBody>
      </p:sp>
      <p:pic>
        <p:nvPicPr>
          <p:cNvPr id="54276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Line 3"/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6" name="Line 4"/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47" name="Rectangle 5"/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</a:t>
            </a:r>
            <a:r>
              <a:rPr lang="en-US" sz="4000">
                <a:ea typeface="ＭＳ Ｐゴシック" charset="0"/>
                <a:cs typeface="+mj-cs"/>
              </a:rPr>
              <a:t>ACK</a:t>
            </a:r>
            <a:r>
              <a:rPr lang="en-US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smtClean="0"/>
              <a:t>User</a:t>
            </a:r>
          </a:p>
          <a:p>
            <a:pPr algn="r">
              <a:lnSpc>
                <a:spcPct val="90000"/>
              </a:lnSpc>
              <a:defRPr/>
            </a:pPr>
            <a:r>
              <a:rPr lang="en-US" smtClean="0"/>
              <a:t>types</a:t>
            </a:r>
          </a:p>
          <a:p>
            <a:pPr algn="r">
              <a:lnSpc>
                <a:spcPct val="90000"/>
              </a:lnSpc>
              <a:defRPr/>
            </a:pPr>
            <a:r>
              <a:rPr lang="ja-JP" altLang="en-US" smtClean="0"/>
              <a:t>‘</a:t>
            </a:r>
            <a:r>
              <a:rPr lang="en-US" altLang="ja-JP" smtClean="0"/>
              <a:t>C</a:t>
            </a:r>
            <a:r>
              <a:rPr lang="ja-JP" altLang="en-US" smtClean="0"/>
              <a:t>’</a:t>
            </a:r>
            <a:endParaRPr lang="en-US" sz="1000" smtClean="0"/>
          </a:p>
        </p:txBody>
      </p:sp>
      <p:sp>
        <p:nvSpPr>
          <p:cNvPr id="61449" name="Text Box 8"/>
          <p:cNvSpPr txBox="1">
            <a:spLocks noChangeArrowheads="1"/>
          </p:cNvSpPr>
          <p:nvPr/>
        </p:nvSpPr>
        <p:spPr bwMode="auto">
          <a:xfrm>
            <a:off x="1484744" y="4304535"/>
            <a:ext cx="183313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dirty="0" smtClean="0"/>
              <a:t>host ACKs receipt </a:t>
            </a:r>
          </a:p>
          <a:p>
            <a:pPr algn="r">
              <a:lnSpc>
                <a:spcPct val="90000"/>
              </a:lnSpc>
              <a:defRPr/>
            </a:pPr>
            <a:r>
              <a:rPr lang="en-US" dirty="0" smtClean="0"/>
              <a:t>of echoed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endParaRPr lang="en-US" sz="1000" dirty="0" smtClean="0"/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5894388" y="3097128"/>
            <a:ext cx="25411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dirty="0" smtClean="0"/>
              <a:t>host ACKs receipt of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r>
              <a:rPr lang="en-US" altLang="ja-JP" dirty="0" smtClean="0"/>
              <a:t>, echoes </a:t>
            </a:r>
            <a:r>
              <a:rPr lang="en-US" dirty="0" smtClean="0"/>
              <a:t>back </a:t>
            </a:r>
            <a:r>
              <a:rPr lang="ja-JP" altLang="en-US" dirty="0" smtClean="0"/>
              <a:t>‘</a:t>
            </a:r>
            <a:r>
              <a:rPr lang="en-US" altLang="ja-JP" dirty="0" smtClean="0"/>
              <a:t>C</a:t>
            </a:r>
            <a:r>
              <a:rPr lang="ja-JP" altLang="en-US" dirty="0" smtClean="0"/>
              <a:t>’</a:t>
            </a:r>
            <a:endParaRPr lang="en-US" dirty="0" smtClean="0"/>
          </a:p>
        </p:txBody>
      </p:sp>
      <p:sp>
        <p:nvSpPr>
          <p:cNvPr id="61451" name="Line 10"/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3478213" y="5291138"/>
            <a:ext cx="2379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000099"/>
                </a:solidFill>
              </a:rPr>
              <a:t>simple telnet scenario</a:t>
            </a:r>
            <a:endParaRPr lang="en-US" sz="1000" smtClean="0">
              <a:solidFill>
                <a:srgbClr val="000099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B</a:t>
            </a:r>
          </a:p>
        </p:txBody>
      </p:sp>
      <p:sp>
        <p:nvSpPr>
          <p:cNvPr id="61454" name="Text Box 17"/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Host A</a:t>
            </a:r>
          </a:p>
        </p:txBody>
      </p:sp>
      <p:sp>
        <p:nvSpPr>
          <p:cNvPr id="61455" name="Rectangle 18"/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6" name="Text Box 19"/>
          <p:cNvSpPr txBox="1">
            <a:spLocks noChangeArrowheads="1"/>
          </p:cNvSpPr>
          <p:nvPr/>
        </p:nvSpPr>
        <p:spPr bwMode="auto">
          <a:xfrm>
            <a:off x="3398838" y="2859088"/>
            <a:ext cx="242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smtClean="0"/>
              <a:t>Seq=42, ACK=79, data = </a:t>
            </a:r>
            <a:r>
              <a:rPr lang="ja-JP" altLang="en-US" sz="1400" smtClean="0"/>
              <a:t>‘</a:t>
            </a:r>
            <a:r>
              <a:rPr lang="en-US" altLang="ja-JP" sz="1400" smtClean="0"/>
              <a:t>C</a:t>
            </a:r>
            <a:r>
              <a:rPr lang="ja-JP" altLang="en-US" sz="1400" smtClean="0"/>
              <a:t>’</a:t>
            </a:r>
            <a:endParaRPr lang="en-US" sz="1400" smtClean="0"/>
          </a:p>
        </p:txBody>
      </p:sp>
      <p:sp>
        <p:nvSpPr>
          <p:cNvPr id="61457" name="Rectangle 20"/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3402013" y="3754438"/>
            <a:ext cx="24177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400" smtClean="0">
                <a:latin typeface="Arial" pitchFamily="34" charset="0"/>
              </a:rPr>
              <a:t>Seq=79, ACK=43, data = </a:t>
            </a:r>
            <a:r>
              <a:rPr lang="ja-JP" altLang="en-US" sz="1400" smtClean="0">
                <a:latin typeface="Arial" pitchFamily="34" charset="0"/>
              </a:rPr>
              <a:t>‘</a:t>
            </a:r>
            <a:r>
              <a:rPr lang="en-US" altLang="ja-JP" sz="1400" smtClean="0">
                <a:latin typeface="Arial" pitchFamily="34" charset="0"/>
              </a:rPr>
              <a:t>C</a:t>
            </a:r>
            <a:r>
              <a:rPr lang="ja-JP" altLang="en-US" sz="1400" smtClean="0">
                <a:latin typeface="Arial" pitchFamily="34" charset="0"/>
              </a:rPr>
              <a:t>’</a:t>
            </a:r>
            <a:endParaRPr lang="en-US" sz="1000" smtClean="0">
              <a:latin typeface="Times New Roman" pitchFamily="18" charset="0"/>
            </a:endParaRPr>
          </a:p>
        </p:txBody>
      </p:sp>
      <p:sp>
        <p:nvSpPr>
          <p:cNvPr id="61459" name="Rectangle 22"/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>
                <a:latin typeface="Arial" charset="0"/>
              </a:rPr>
              <a:t>Seq=43, ACK=80</a:t>
            </a:r>
            <a:endParaRPr lang="en-US" sz="1000" smtClean="0">
              <a:latin typeface="Times New Roman" charset="0"/>
            </a:endParaRPr>
          </a:p>
        </p:txBody>
      </p:sp>
      <p:sp>
        <p:nvSpPr>
          <p:cNvPr id="61461" name="Line 24"/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54295" name="Group 27"/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54299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296" name="Group 30"/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54297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3: Transport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3b-</a:t>
            </a:r>
            <a:fld id="{F2B0524B-4689-4349-8A61-994FB85E9567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Transport Layer</a:t>
            </a: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56290" y="1371600"/>
            <a:ext cx="732571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transport layer services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multiplexing/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demultiplexing</a:t>
            </a:r>
            <a:endParaRPr lang="en-US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connectionless transport: UDP</a:t>
            </a:r>
          </a:p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principles of reliable data transfer</a:t>
            </a:r>
          </a:p>
          <a:p>
            <a:r>
              <a:rPr lang="en-US" sz="2400" dirty="0" smtClean="0"/>
              <a:t>connection-oriented transport: TCP</a:t>
            </a:r>
          </a:p>
          <a:p>
            <a:pPr lvl="1"/>
            <a:r>
              <a:rPr lang="en-US" dirty="0" smtClean="0"/>
              <a:t>reliable transfer</a:t>
            </a:r>
          </a:p>
          <a:p>
            <a:pPr lvl="2"/>
            <a:r>
              <a:rPr lang="en-US" sz="2400" dirty="0" smtClean="0"/>
              <a:t>Acknowledgements</a:t>
            </a:r>
          </a:p>
          <a:p>
            <a:pPr lvl="2"/>
            <a:r>
              <a:rPr lang="en-US" sz="2400" dirty="0" smtClean="0"/>
              <a:t>Connection </a:t>
            </a:r>
            <a:r>
              <a:rPr lang="en-US" sz="2400" dirty="0"/>
              <a:t>management</a:t>
            </a:r>
          </a:p>
          <a:p>
            <a:pPr lvl="2"/>
            <a:r>
              <a:rPr lang="en-US" sz="2400" dirty="0" smtClean="0"/>
              <a:t>Flow control and buffer space </a:t>
            </a:r>
            <a:endParaRPr lang="en-US" sz="2400" dirty="0" smtClean="0"/>
          </a:p>
          <a:p>
            <a:pPr lvl="2"/>
            <a:r>
              <a:rPr lang="en-US" sz="2400" dirty="0" smtClean="0"/>
              <a:t>+ </a:t>
            </a:r>
            <a:r>
              <a:rPr lang="en-US" sz="2400" dirty="0" smtClean="0"/>
              <a:t>ti</a:t>
            </a:r>
            <a:r>
              <a:rPr lang="en-US" sz="2400" dirty="0" smtClean="0"/>
              <a:t>meout</a:t>
            </a:r>
            <a:r>
              <a:rPr lang="en-US" sz="2400" dirty="0" smtClean="0"/>
              <a:t>: how to estimate?</a:t>
            </a:r>
          </a:p>
          <a:p>
            <a:pPr lvl="1"/>
            <a:r>
              <a:rPr lang="en-US" dirty="0" smtClean="0"/>
              <a:t>Congestion control</a:t>
            </a:r>
          </a:p>
          <a:p>
            <a:pPr lvl="2"/>
            <a:r>
              <a:rPr lang="en-US" sz="2400" dirty="0" smtClean="0"/>
              <a:t>Principles</a:t>
            </a:r>
          </a:p>
          <a:p>
            <a:pPr lvl="2"/>
            <a:r>
              <a:rPr lang="en-US" sz="2400" dirty="0" smtClean="0"/>
              <a:t>TCP </a:t>
            </a:r>
            <a:r>
              <a:rPr lang="en-US" sz="2400" dirty="0" smtClean="0"/>
              <a:t>congestion control</a:t>
            </a:r>
          </a:p>
          <a:p>
            <a:endParaRPr lang="en-US" sz="2400" dirty="0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9866" y="1230502"/>
            <a:ext cx="2783052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726158" y="3682186"/>
            <a:ext cx="978408" cy="311211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sv-SE" sz="2400">
              <a:latin typeface="Times New Roman" pitchFamily="18" charset="0"/>
            </a:endParaRPr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0BFE6DCB-5079-43AF-B5C3-3F5B7B130227}" type="slidenum">
              <a:rPr lang="en-US" sz="1200" smtClean="0"/>
              <a:pPr>
                <a:defRPr/>
              </a:pPr>
              <a:t>8</a:t>
            </a:fld>
            <a:endParaRPr lang="en-US" sz="1200" smtClean="0"/>
          </a:p>
        </p:txBody>
      </p:sp>
      <p:pic>
        <p:nvPicPr>
          <p:cNvPr id="69636" name="Picture 8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62"/>
          <p:cNvSpPr>
            <a:spLocks noChangeArrowheads="1"/>
          </p:cNvSpPr>
          <p:nvPr/>
        </p:nvSpPr>
        <p:spPr bwMode="auto">
          <a:xfrm>
            <a:off x="1249363" y="293687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4" name="Rectangle 45"/>
          <p:cNvSpPr>
            <a:spLocks noChangeArrowheads="1"/>
          </p:cNvSpPr>
          <p:nvPr/>
        </p:nvSpPr>
        <p:spPr bwMode="auto">
          <a:xfrm>
            <a:off x="1209675" y="299085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5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Connection Management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7885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1"/>
            <a:ext cx="8335963" cy="187007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2800" dirty="0" smtClean="0"/>
              <a:t>before exchanging data, sender/receiver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handshake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: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agree to establish connection (each knowing the other willing to establish connection)</a:t>
            </a:r>
          </a:p>
          <a:p>
            <a:pPr>
              <a:lnSpc>
                <a:spcPct val="110000"/>
              </a:lnSpc>
              <a:defRPr/>
            </a:pPr>
            <a:r>
              <a:rPr lang="en-US" sz="2400" dirty="0" smtClean="0"/>
              <a:t>agree on connection parameters</a:t>
            </a:r>
          </a:p>
        </p:txBody>
      </p:sp>
      <p:sp>
        <p:nvSpPr>
          <p:cNvPr id="78857" name="Line 55"/>
          <p:cNvSpPr>
            <a:spLocks noChangeShapeType="1"/>
          </p:cNvSpPr>
          <p:nvPr/>
        </p:nvSpPr>
        <p:spPr bwMode="auto">
          <a:xfrm>
            <a:off x="1209675" y="343217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58" name="Text Box 6"/>
          <p:cNvSpPr txBox="1">
            <a:spLocks noChangeArrowheads="1"/>
          </p:cNvSpPr>
          <p:nvPr/>
        </p:nvSpPr>
        <p:spPr bwMode="auto">
          <a:xfrm>
            <a:off x="1223963" y="354488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dirty="0" smtClean="0"/>
              <a:t>connection state: ESTAB</a:t>
            </a:r>
          </a:p>
          <a:p>
            <a:pPr algn="l">
              <a:defRPr/>
            </a:pPr>
            <a:r>
              <a:rPr lang="en-US" sz="1400" dirty="0" smtClean="0"/>
              <a:t>connection variables:</a:t>
            </a:r>
          </a:p>
          <a:p>
            <a:pPr lvl="1" algn="l">
              <a:defRPr/>
            </a:pPr>
            <a:r>
              <a:rPr lang="en-US" sz="1400" dirty="0" err="1" smtClean="0"/>
              <a:t>seq</a:t>
            </a:r>
            <a:r>
              <a:rPr lang="en-US" sz="1400" dirty="0" smtClean="0"/>
              <a:t> # client-to-server</a:t>
            </a:r>
          </a:p>
          <a:p>
            <a:pPr lvl="1" algn="l">
              <a:defRPr/>
            </a:pPr>
            <a:r>
              <a:rPr lang="en-US" sz="1400" dirty="0" smtClean="0"/>
              <a:t>         server-to-client</a:t>
            </a:r>
          </a:p>
          <a:p>
            <a:pPr lvl="1" algn="l">
              <a:defRPr/>
            </a:pPr>
            <a:r>
              <a:rPr lang="en-US" sz="1400" b="1" dirty="0" err="1" smtClean="0">
                <a:latin typeface="Courier New" charset="0"/>
              </a:rPr>
              <a:t>rcvBuffer</a:t>
            </a:r>
            <a:r>
              <a:rPr lang="en-US" sz="1400" dirty="0" smtClean="0"/>
              <a:t> size</a:t>
            </a:r>
          </a:p>
          <a:p>
            <a:pPr lvl="1" algn="l">
              <a:defRPr/>
            </a:pPr>
            <a:r>
              <a:rPr lang="en-US" sz="1400" dirty="0" smtClean="0"/>
              <a:t>   at </a:t>
            </a:r>
            <a:r>
              <a:rPr lang="en-US" sz="1400" dirty="0" err="1" smtClean="0"/>
              <a:t>server,client</a:t>
            </a:r>
            <a:r>
              <a:rPr lang="en-US" sz="1400" dirty="0" smtClean="0"/>
              <a:t> </a:t>
            </a:r>
          </a:p>
          <a:p>
            <a:pPr lvl="1" algn="l">
              <a:defRPr/>
            </a:pPr>
            <a:r>
              <a:rPr lang="en-US" sz="1400" dirty="0" smtClean="0"/>
              <a:t>           </a:t>
            </a:r>
          </a:p>
        </p:txBody>
      </p:sp>
      <p:grpSp>
        <p:nvGrpSpPr>
          <p:cNvPr id="69643" name="Group 46"/>
          <p:cNvGrpSpPr>
            <a:grpSpLocks/>
          </p:cNvGrpSpPr>
          <p:nvPr/>
        </p:nvGrpSpPr>
        <p:grpSpPr bwMode="auto">
          <a:xfrm>
            <a:off x="2157413" y="3346450"/>
            <a:ext cx="438150" cy="206375"/>
            <a:chOff x="344" y="1846"/>
            <a:chExt cx="336" cy="130"/>
          </a:xfrm>
        </p:grpSpPr>
        <p:sp>
          <p:nvSpPr>
            <p:cNvPr id="78921" name="Rectangle 47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2" name="Rectangle 48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3" name="Rectangle 49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4" name="Rectangle 50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60" name="Text Box 54"/>
          <p:cNvSpPr txBox="1">
            <a:spLocks noChangeArrowheads="1"/>
          </p:cNvSpPr>
          <p:nvPr/>
        </p:nvSpPr>
        <p:spPr bwMode="auto">
          <a:xfrm>
            <a:off x="1154113" y="304800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61" name="Line 56"/>
          <p:cNvSpPr>
            <a:spLocks noChangeShapeType="1"/>
          </p:cNvSpPr>
          <p:nvPr/>
        </p:nvSpPr>
        <p:spPr bwMode="auto">
          <a:xfrm>
            <a:off x="1216025" y="492760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2" name="Text Box 57"/>
          <p:cNvSpPr txBox="1">
            <a:spLocks noChangeArrowheads="1"/>
          </p:cNvSpPr>
          <p:nvPr/>
        </p:nvSpPr>
        <p:spPr bwMode="auto">
          <a:xfrm>
            <a:off x="1168400" y="499586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63" name="Rectangle 58"/>
          <p:cNvSpPr>
            <a:spLocks noChangeArrowheads="1"/>
          </p:cNvSpPr>
          <p:nvPr/>
        </p:nvSpPr>
        <p:spPr bwMode="auto">
          <a:xfrm>
            <a:off x="1181100" y="534987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4" name="Line 59"/>
          <p:cNvSpPr>
            <a:spLocks noChangeShapeType="1"/>
          </p:cNvSpPr>
          <p:nvPr/>
        </p:nvSpPr>
        <p:spPr bwMode="auto">
          <a:xfrm>
            <a:off x="1209675" y="533876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5" name="Line 60"/>
          <p:cNvSpPr>
            <a:spLocks noChangeShapeType="1"/>
          </p:cNvSpPr>
          <p:nvPr/>
        </p:nvSpPr>
        <p:spPr bwMode="auto">
          <a:xfrm>
            <a:off x="3473450" y="531018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50" name="Freeform 8"/>
          <p:cNvSpPr>
            <a:spLocks/>
          </p:cNvSpPr>
          <p:nvPr/>
        </p:nvSpPr>
        <p:spPr bwMode="auto">
          <a:xfrm flipH="1">
            <a:off x="736600" y="2994025"/>
            <a:ext cx="468313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7" name="Rectangle 63"/>
          <p:cNvSpPr>
            <a:spLocks noChangeArrowheads="1"/>
          </p:cNvSpPr>
          <p:nvPr/>
        </p:nvSpPr>
        <p:spPr bwMode="auto">
          <a:xfrm>
            <a:off x="5551488" y="2943225"/>
            <a:ext cx="2279650" cy="2414588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8" name="Rectangle 64"/>
          <p:cNvSpPr>
            <a:spLocks noChangeArrowheads="1"/>
          </p:cNvSpPr>
          <p:nvPr/>
        </p:nvSpPr>
        <p:spPr bwMode="auto">
          <a:xfrm>
            <a:off x="5511800" y="2997200"/>
            <a:ext cx="2270125" cy="24717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69" name="Line 65"/>
          <p:cNvSpPr>
            <a:spLocks noChangeShapeType="1"/>
          </p:cNvSpPr>
          <p:nvPr/>
        </p:nvSpPr>
        <p:spPr bwMode="auto">
          <a:xfrm>
            <a:off x="5511800" y="3438525"/>
            <a:ext cx="2270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0" name="Text Box 66"/>
          <p:cNvSpPr txBox="1">
            <a:spLocks noChangeArrowheads="1"/>
          </p:cNvSpPr>
          <p:nvPr/>
        </p:nvSpPr>
        <p:spPr bwMode="auto">
          <a:xfrm>
            <a:off x="5526088" y="3551238"/>
            <a:ext cx="233521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230188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smtClean="0"/>
              <a:t>connection state: ESTAB</a:t>
            </a:r>
          </a:p>
          <a:p>
            <a:pPr algn="l">
              <a:defRPr/>
            </a:pPr>
            <a:r>
              <a:rPr lang="en-US" sz="1400" smtClean="0"/>
              <a:t>connection Variables:</a:t>
            </a:r>
          </a:p>
          <a:p>
            <a:pPr lvl="1" algn="l">
              <a:defRPr/>
            </a:pPr>
            <a:r>
              <a:rPr lang="en-US" sz="1400" smtClean="0"/>
              <a:t>seq # client-to-server</a:t>
            </a:r>
          </a:p>
          <a:p>
            <a:pPr lvl="1" algn="l">
              <a:defRPr/>
            </a:pPr>
            <a:r>
              <a:rPr lang="en-US" sz="1400" smtClean="0"/>
              <a:t>          server-to-client</a:t>
            </a:r>
          </a:p>
          <a:p>
            <a:pPr lvl="1" algn="l">
              <a:defRPr/>
            </a:pPr>
            <a:r>
              <a:rPr lang="en-US" sz="1400" b="1" smtClean="0">
                <a:latin typeface="Courier New" charset="0"/>
              </a:rPr>
              <a:t>rcvBuffer</a:t>
            </a:r>
            <a:r>
              <a:rPr lang="en-US" sz="1400" smtClean="0"/>
              <a:t> size</a:t>
            </a:r>
          </a:p>
          <a:p>
            <a:pPr lvl="1" algn="l">
              <a:defRPr/>
            </a:pPr>
            <a:r>
              <a:rPr lang="en-US" sz="1400" smtClean="0"/>
              <a:t>   at server,client </a:t>
            </a:r>
          </a:p>
          <a:p>
            <a:pPr lvl="1" algn="l">
              <a:defRPr/>
            </a:pPr>
            <a:r>
              <a:rPr lang="en-US" sz="1400" smtClean="0"/>
              <a:t>           </a:t>
            </a:r>
          </a:p>
        </p:txBody>
      </p:sp>
      <p:grpSp>
        <p:nvGrpSpPr>
          <p:cNvPr id="69655" name="Group 67"/>
          <p:cNvGrpSpPr>
            <a:grpSpLocks/>
          </p:cNvGrpSpPr>
          <p:nvPr/>
        </p:nvGrpSpPr>
        <p:grpSpPr bwMode="auto">
          <a:xfrm>
            <a:off x="6459538" y="3352800"/>
            <a:ext cx="438150" cy="206375"/>
            <a:chOff x="344" y="1846"/>
            <a:chExt cx="336" cy="130"/>
          </a:xfrm>
        </p:grpSpPr>
        <p:sp>
          <p:nvSpPr>
            <p:cNvPr id="78917" name="Rectangle 68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8" name="Rectangle 69"/>
            <p:cNvSpPr>
              <a:spLocks noChangeArrowheads="1"/>
            </p:cNvSpPr>
            <p:nvPr/>
          </p:nvSpPr>
          <p:spPr bwMode="auto">
            <a:xfrm>
              <a:off x="454" y="1863"/>
              <a:ext cx="112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19" name="Rectangle 70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20" name="Rectangle 71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78872" name="Text Box 72"/>
          <p:cNvSpPr txBox="1">
            <a:spLocks noChangeArrowheads="1"/>
          </p:cNvSpPr>
          <p:nvPr/>
        </p:nvSpPr>
        <p:spPr bwMode="auto">
          <a:xfrm>
            <a:off x="5456238" y="3054350"/>
            <a:ext cx="114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application</a:t>
            </a:r>
          </a:p>
        </p:txBody>
      </p:sp>
      <p:sp>
        <p:nvSpPr>
          <p:cNvPr id="78873" name="Line 73"/>
          <p:cNvSpPr>
            <a:spLocks noChangeShapeType="1"/>
          </p:cNvSpPr>
          <p:nvPr/>
        </p:nvSpPr>
        <p:spPr bwMode="auto">
          <a:xfrm>
            <a:off x="5518150" y="4933950"/>
            <a:ext cx="2268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4" name="Text Box 74"/>
          <p:cNvSpPr txBox="1">
            <a:spLocks noChangeArrowheads="1"/>
          </p:cNvSpPr>
          <p:nvPr/>
        </p:nvSpPr>
        <p:spPr bwMode="auto">
          <a:xfrm>
            <a:off x="5470525" y="5002213"/>
            <a:ext cx="908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</a:t>
            </a:r>
          </a:p>
        </p:txBody>
      </p:sp>
      <p:sp>
        <p:nvSpPr>
          <p:cNvPr id="78875" name="Rectangle 75"/>
          <p:cNvSpPr>
            <a:spLocks noChangeArrowheads="1"/>
          </p:cNvSpPr>
          <p:nvPr/>
        </p:nvSpPr>
        <p:spPr bwMode="auto">
          <a:xfrm>
            <a:off x="5483225" y="5356225"/>
            <a:ext cx="2335213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6" name="Line 76"/>
          <p:cNvSpPr>
            <a:spLocks noChangeShapeType="1"/>
          </p:cNvSpPr>
          <p:nvPr/>
        </p:nvSpPr>
        <p:spPr bwMode="auto">
          <a:xfrm>
            <a:off x="5511800" y="5345113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78877" name="Line 77"/>
          <p:cNvSpPr>
            <a:spLocks noChangeShapeType="1"/>
          </p:cNvSpPr>
          <p:nvPr/>
        </p:nvSpPr>
        <p:spPr bwMode="auto">
          <a:xfrm>
            <a:off x="7775575" y="5316538"/>
            <a:ext cx="0" cy="2365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69662" name="Freeform 78"/>
          <p:cNvSpPr>
            <a:spLocks/>
          </p:cNvSpPr>
          <p:nvPr/>
        </p:nvSpPr>
        <p:spPr bwMode="auto">
          <a:xfrm>
            <a:off x="7793038" y="2933700"/>
            <a:ext cx="468312" cy="249078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79" name="Text Box 83"/>
          <p:cNvSpPr txBox="1">
            <a:spLocks noChangeArrowheads="1"/>
          </p:cNvSpPr>
          <p:nvPr/>
        </p:nvSpPr>
        <p:spPr bwMode="auto">
          <a:xfrm>
            <a:off x="1087438" y="5815013"/>
            <a:ext cx="28940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clientSocket =   </a:t>
            </a:r>
          </a:p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  newSocket("hostname","port number");</a:t>
            </a:r>
          </a:p>
        </p:txBody>
      </p:sp>
      <p:sp>
        <p:nvSpPr>
          <p:cNvPr id="78880" name="Text Box 85"/>
          <p:cNvSpPr txBox="1">
            <a:spLocks noChangeArrowheads="1"/>
          </p:cNvSpPr>
          <p:nvPr/>
        </p:nvSpPr>
        <p:spPr bwMode="auto">
          <a:xfrm>
            <a:off x="5387975" y="5829300"/>
            <a:ext cx="289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smtClean="0">
                <a:latin typeface="Courier New" charset="0"/>
              </a:rPr>
              <a:t>Socket connectionSocket = welcomeSocket.accept();</a:t>
            </a:r>
          </a:p>
        </p:txBody>
      </p:sp>
      <p:grpSp>
        <p:nvGrpSpPr>
          <p:cNvPr id="69665" name="Group 89"/>
          <p:cNvGrpSpPr>
            <a:grpSpLocks/>
          </p:cNvGrpSpPr>
          <p:nvPr/>
        </p:nvGrpSpPr>
        <p:grpSpPr bwMode="auto">
          <a:xfrm>
            <a:off x="260350" y="5026025"/>
            <a:ext cx="698500" cy="612775"/>
            <a:chOff x="-44" y="1473"/>
            <a:chExt cx="981" cy="1105"/>
          </a:xfrm>
        </p:grpSpPr>
        <p:pic>
          <p:nvPicPr>
            <p:cNvPr id="6969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70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9666" name="Group 92"/>
          <p:cNvGrpSpPr>
            <a:grpSpLocks/>
          </p:cNvGrpSpPr>
          <p:nvPr/>
        </p:nvGrpSpPr>
        <p:grpSpPr bwMode="auto">
          <a:xfrm>
            <a:off x="8075613" y="4924425"/>
            <a:ext cx="415925" cy="627063"/>
            <a:chOff x="4140" y="429"/>
            <a:chExt cx="1425" cy="2396"/>
          </a:xfrm>
        </p:grpSpPr>
        <p:sp>
          <p:nvSpPr>
            <p:cNvPr id="69667" name="Freeform 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4" name="Rectangle 94"/>
            <p:cNvSpPr>
              <a:spLocks noChangeArrowheads="1"/>
            </p:cNvSpPr>
            <p:nvPr/>
          </p:nvSpPr>
          <p:spPr bwMode="auto">
            <a:xfrm>
              <a:off x="4205" y="429"/>
              <a:ext cx="1050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69" name="Freeform 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70" name="Freeform 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87" name="Rectangle 97"/>
            <p:cNvSpPr>
              <a:spLocks noChangeArrowheads="1"/>
            </p:cNvSpPr>
            <p:nvPr/>
          </p:nvSpPr>
          <p:spPr bwMode="auto">
            <a:xfrm>
              <a:off x="4211" y="696"/>
              <a:ext cx="598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2" name="Group 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8913" name="AutoShape 99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4" name="AutoShape 10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89" name="Rectangle 101"/>
            <p:cNvSpPr>
              <a:spLocks noChangeArrowheads="1"/>
            </p:cNvSpPr>
            <p:nvPr/>
          </p:nvSpPr>
          <p:spPr bwMode="auto">
            <a:xfrm>
              <a:off x="4222" y="101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4" name="Group 1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8911" name="AutoShape 103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1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2" name="AutoShape 10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7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1" name="Rectangle 105"/>
            <p:cNvSpPr>
              <a:spLocks noChangeArrowheads="1"/>
            </p:cNvSpPr>
            <p:nvPr/>
          </p:nvSpPr>
          <p:spPr bwMode="auto">
            <a:xfrm>
              <a:off x="4216" y="1357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892" name="Rectangle 106"/>
            <p:cNvSpPr>
              <a:spLocks noChangeArrowheads="1"/>
            </p:cNvSpPr>
            <p:nvPr/>
          </p:nvSpPr>
          <p:spPr bwMode="auto">
            <a:xfrm>
              <a:off x="4227" y="1654"/>
              <a:ext cx="598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69677" name="Group 1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909" name="AutoShape 108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25" cy="12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10" name="AutoShape 109"/>
              <p:cNvSpPr>
                <a:spLocks noChangeArrowheads="1"/>
              </p:cNvSpPr>
              <p:nvPr/>
            </p:nvSpPr>
            <p:spPr bwMode="auto">
              <a:xfrm>
                <a:off x="625" y="2588"/>
                <a:ext cx="691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69678" name="Freeform 1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679" name="Group 1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8907" name="AutoShape 11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8908" name="AutoShape 113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1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78896" name="Rectangle 114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1" name="Freeform 1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82" name="Freeform 1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99" name="Oval 117"/>
            <p:cNvSpPr>
              <a:spLocks noChangeArrowheads="1"/>
            </p:cNvSpPr>
            <p:nvPr/>
          </p:nvSpPr>
          <p:spPr bwMode="auto">
            <a:xfrm>
              <a:off x="5516" y="2613"/>
              <a:ext cx="49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69684" name="Freeform 1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01" name="AutoShape 119"/>
            <p:cNvSpPr>
              <a:spLocks noChangeArrowheads="1"/>
            </p:cNvSpPr>
            <p:nvPr/>
          </p:nvSpPr>
          <p:spPr bwMode="auto">
            <a:xfrm>
              <a:off x="4140" y="2679"/>
              <a:ext cx="1197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2" name="AutoShape 120"/>
            <p:cNvSpPr>
              <a:spLocks noChangeArrowheads="1"/>
            </p:cNvSpPr>
            <p:nvPr/>
          </p:nvSpPr>
          <p:spPr bwMode="auto">
            <a:xfrm>
              <a:off x="4205" y="2710"/>
              <a:ext cx="1071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3" name="Oval 121"/>
            <p:cNvSpPr>
              <a:spLocks noChangeArrowheads="1"/>
            </p:cNvSpPr>
            <p:nvPr/>
          </p:nvSpPr>
          <p:spPr bwMode="auto">
            <a:xfrm>
              <a:off x="4309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4" name="Oval 122"/>
            <p:cNvSpPr>
              <a:spLocks noChangeArrowheads="1"/>
            </p:cNvSpPr>
            <p:nvPr/>
          </p:nvSpPr>
          <p:spPr bwMode="auto">
            <a:xfrm>
              <a:off x="4488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905" name="Oval 123"/>
            <p:cNvSpPr>
              <a:spLocks noChangeArrowheads="1"/>
            </p:cNvSpPr>
            <p:nvPr/>
          </p:nvSpPr>
          <p:spPr bwMode="auto">
            <a:xfrm>
              <a:off x="4662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906" name="Rectangle 124"/>
            <p:cNvSpPr>
              <a:spLocks noChangeArrowheads="1"/>
            </p:cNvSpPr>
            <p:nvPr/>
          </p:nvSpPr>
          <p:spPr bwMode="auto">
            <a:xfrm>
              <a:off x="5065" y="1836"/>
              <a:ext cx="82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78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Transport</a:t>
            </a:r>
            <a:r>
              <a:rPr lang="en-US" sz="1400"/>
              <a:t> </a:t>
            </a:r>
            <a:r>
              <a:rPr lang="en-US" sz="1200"/>
              <a:t>Layer</a:t>
            </a: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1200" smtClean="0"/>
              <a:t>3-</a:t>
            </a:r>
            <a:fld id="{E581A9ED-FBDD-40ED-A2BE-D435C73591AA}" type="slidenum">
              <a:rPr lang="en-US" sz="1200" smtClean="0"/>
              <a:pPr>
                <a:defRPr/>
              </a:pPr>
              <a:t>9</a:t>
            </a:fld>
            <a:endParaRPr lang="en-US" sz="1200" smtClean="0"/>
          </a:p>
        </p:txBody>
      </p:sp>
      <p:pic>
        <p:nvPicPr>
          <p:cNvPr id="70660" name="Picture 8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7221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63" y="20787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+mj-cs"/>
              </a:rPr>
              <a:t>Setting up a connection: TCP </a:t>
            </a:r>
            <a:r>
              <a:rPr lang="en-US" sz="3600" dirty="0">
                <a:ea typeface="ＭＳ Ｐゴシック" charset="0"/>
                <a:cs typeface="+mj-cs"/>
              </a:rPr>
              <a:t>3-way handshake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 flipH="1">
            <a:off x="3282950" y="2471097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394342" name="Group 102"/>
          <p:cNvGrpSpPr>
            <a:grpSpLocks/>
          </p:cNvGrpSpPr>
          <p:nvPr/>
        </p:nvGrpSpPr>
        <p:grpSpPr bwMode="auto">
          <a:xfrm>
            <a:off x="1296988" y="2398072"/>
            <a:ext cx="4494212" cy="955675"/>
            <a:chOff x="810" y="1363"/>
            <a:chExt cx="2831" cy="602"/>
          </a:xfrm>
        </p:grpSpPr>
        <p:sp>
          <p:nvSpPr>
            <p:cNvPr id="81992" name="Line 10"/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3" name="Rectangle 12"/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4" name="Text Box 13"/>
            <p:cNvSpPr txBox="1">
              <a:spLocks noChangeArrowheads="1"/>
            </p:cNvSpPr>
            <p:nvPr/>
          </p:nvSpPr>
          <p:spPr bwMode="auto">
            <a:xfrm>
              <a:off x="2378" y="1624"/>
              <a:ext cx="96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SYN=1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=x</a:t>
              </a:r>
            </a:p>
          </p:txBody>
        </p:sp>
        <p:sp>
          <p:nvSpPr>
            <p:cNvPr id="81995" name="Text Box 21"/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choose init seq num, x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smtClean="0"/>
                <a:t>send TCP SYN msg</a:t>
              </a:r>
            </a:p>
          </p:txBody>
        </p:sp>
      </p:grpSp>
      <p:sp>
        <p:nvSpPr>
          <p:cNvPr id="81928" name="Line 22"/>
          <p:cNvSpPr>
            <a:spLocks noChangeShapeType="1"/>
          </p:cNvSpPr>
          <p:nvPr/>
        </p:nvSpPr>
        <p:spPr bwMode="auto">
          <a:xfrm flipH="1">
            <a:off x="5872163" y="2540947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394332" name="Text Box 92"/>
          <p:cNvSpPr txBox="1">
            <a:spLocks noChangeArrowheads="1"/>
          </p:cNvSpPr>
          <p:nvPr/>
        </p:nvSpPr>
        <p:spPr bwMode="auto">
          <a:xfrm>
            <a:off x="8058150" y="5379397"/>
            <a:ext cx="77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ESTAB</a:t>
            </a:r>
          </a:p>
        </p:txBody>
      </p:sp>
      <p:grpSp>
        <p:nvGrpSpPr>
          <p:cNvPr id="394349" name="Group 109"/>
          <p:cNvGrpSpPr>
            <a:grpSpLocks/>
          </p:cNvGrpSpPr>
          <p:nvPr/>
        </p:nvGrpSpPr>
        <p:grpSpPr bwMode="auto">
          <a:xfrm>
            <a:off x="3281363" y="3067997"/>
            <a:ext cx="4519612" cy="1425575"/>
            <a:chOff x="2060" y="1785"/>
            <a:chExt cx="2847" cy="898"/>
          </a:xfrm>
        </p:grpSpPr>
        <p:sp>
          <p:nvSpPr>
            <p:cNvPr id="81988" name="Line 11"/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9" name="Rectangle 14"/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90" name="Text Box 83"/>
            <p:cNvSpPr txBox="1">
              <a:spLocks noChangeArrowheads="1"/>
            </p:cNvSpPr>
            <p:nvPr/>
          </p:nvSpPr>
          <p:spPr bwMode="auto">
            <a:xfrm>
              <a:off x="2202" y="2169"/>
              <a:ext cx="144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SYN=1</a:t>
              </a:r>
              <a:r>
                <a:rPr lang="en-US" dirty="0" smtClean="0"/>
                <a:t>, </a:t>
              </a:r>
              <a:r>
                <a:rPr lang="en-US" dirty="0" err="1" smtClean="0"/>
                <a:t>Seq</a:t>
              </a:r>
              <a:r>
                <a:rPr lang="en-US" dirty="0" smtClean="0"/>
                <a:t>=y</a:t>
              </a:r>
            </a:p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ACK=1</a:t>
              </a:r>
              <a:r>
                <a:rPr lang="en-US" dirty="0" smtClean="0"/>
                <a:t>; </a:t>
              </a:r>
              <a:r>
                <a:rPr lang="en-US" dirty="0" err="1" smtClean="0"/>
                <a:t>ACKnum</a:t>
              </a:r>
              <a:r>
                <a:rPr lang="en-US" dirty="0" smtClean="0"/>
                <a:t>=x+1</a:t>
              </a:r>
            </a:p>
          </p:txBody>
        </p:sp>
        <p:sp>
          <p:nvSpPr>
            <p:cNvPr id="81991" name="Text Box 93"/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choose </a:t>
              </a:r>
              <a:r>
                <a:rPr lang="en-US" sz="1400" dirty="0" err="1" smtClean="0"/>
                <a:t>init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seq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num</a:t>
              </a:r>
              <a:r>
                <a:rPr lang="en-US" sz="1400" dirty="0" smtClean="0"/>
                <a:t>, y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smtClean="0"/>
                <a:t>send TCP SYN/ACK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dirty="0" err="1" smtClean="0"/>
                <a:t>msg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acking</a:t>
              </a:r>
              <a:r>
                <a:rPr lang="en-US" sz="1400" dirty="0" smtClean="0"/>
                <a:t> SYN</a:t>
              </a:r>
            </a:p>
          </p:txBody>
        </p:sp>
      </p:grpSp>
      <p:grpSp>
        <p:nvGrpSpPr>
          <p:cNvPr id="394350" name="Group 110"/>
          <p:cNvGrpSpPr>
            <a:grpSpLocks/>
          </p:cNvGrpSpPr>
          <p:nvPr/>
        </p:nvGrpSpPr>
        <p:grpSpPr bwMode="auto">
          <a:xfrm>
            <a:off x="998538" y="4166547"/>
            <a:ext cx="6630987" cy="1373188"/>
            <a:chOff x="622" y="2477"/>
            <a:chExt cx="4177" cy="865"/>
          </a:xfrm>
        </p:grpSpPr>
        <p:sp>
          <p:nvSpPr>
            <p:cNvPr id="81983" name="Line 84"/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4" name="Rectangle 89"/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1985" name="Text Box 90"/>
            <p:cNvSpPr txBox="1">
              <a:spLocks noChangeArrowheads="1"/>
            </p:cNvSpPr>
            <p:nvPr/>
          </p:nvSpPr>
          <p:spPr bwMode="auto">
            <a:xfrm>
              <a:off x="2135" y="2852"/>
              <a:ext cx="144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FF0000"/>
                  </a:solidFill>
                </a:rPr>
                <a:t>ACK=1</a:t>
              </a:r>
              <a:r>
                <a:rPr lang="en-US" dirty="0" smtClean="0"/>
                <a:t>, </a:t>
              </a:r>
              <a:r>
                <a:rPr lang="en-US" dirty="0" err="1" smtClean="0"/>
                <a:t>ACKnum</a:t>
              </a:r>
              <a:r>
                <a:rPr lang="en-US" dirty="0" smtClean="0"/>
                <a:t>=y+1</a:t>
              </a:r>
            </a:p>
          </p:txBody>
        </p:sp>
        <p:sp>
          <p:nvSpPr>
            <p:cNvPr id="81986" name="Text Box 94"/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received SYN/ACK(x)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indicates server is live;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send ACK for SYN/ACK;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this segment may contain 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400" dirty="0" smtClean="0"/>
                <a:t>client-to-server data</a:t>
              </a:r>
            </a:p>
          </p:txBody>
        </p:sp>
        <p:sp>
          <p:nvSpPr>
            <p:cNvPr id="81987" name="Text Box 95"/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received ACK(y) </a:t>
              </a:r>
            </a:p>
            <a:p>
              <a:pPr algn="l">
                <a:lnSpc>
                  <a:spcPct val="90000"/>
                </a:lnSpc>
                <a:defRPr/>
              </a:pPr>
              <a:r>
                <a:rPr lang="en-US" sz="1400" smtClean="0"/>
                <a:t>indicates client is live</a:t>
              </a:r>
            </a:p>
          </p:txBody>
        </p:sp>
      </p:grpSp>
      <p:grpSp>
        <p:nvGrpSpPr>
          <p:cNvPr id="394345" name="Group 105"/>
          <p:cNvGrpSpPr>
            <a:grpSpLocks/>
          </p:cNvGrpSpPr>
          <p:nvPr/>
        </p:nvGrpSpPr>
        <p:grpSpPr bwMode="auto">
          <a:xfrm>
            <a:off x="300038" y="2436172"/>
            <a:ext cx="1030287" cy="700088"/>
            <a:chOff x="182" y="1387"/>
            <a:chExt cx="649" cy="441"/>
          </a:xfrm>
        </p:grpSpPr>
        <p:sp>
          <p:nvSpPr>
            <p:cNvPr id="81981" name="Text Box 91"/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SYNSENT</a:t>
              </a:r>
            </a:p>
          </p:txBody>
        </p:sp>
        <p:sp>
          <p:nvSpPr>
            <p:cNvPr id="81982" name="Line 103"/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51" name="Group 111"/>
          <p:cNvGrpSpPr>
            <a:grpSpLocks/>
          </p:cNvGrpSpPr>
          <p:nvPr/>
        </p:nvGrpSpPr>
        <p:grpSpPr bwMode="auto">
          <a:xfrm>
            <a:off x="301625" y="3096572"/>
            <a:ext cx="771525" cy="1622425"/>
            <a:chOff x="183" y="1803"/>
            <a:chExt cx="486" cy="1022"/>
          </a:xfrm>
        </p:grpSpPr>
        <p:sp>
          <p:nvSpPr>
            <p:cNvPr id="81979" name="Text Box 16"/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ESTAB</a:t>
              </a:r>
            </a:p>
          </p:txBody>
        </p:sp>
        <p:sp>
          <p:nvSpPr>
            <p:cNvPr id="81980" name="Line 104"/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394348" name="Group 108"/>
          <p:cNvGrpSpPr>
            <a:grpSpLocks/>
          </p:cNvGrpSpPr>
          <p:nvPr/>
        </p:nvGrpSpPr>
        <p:grpSpPr bwMode="auto">
          <a:xfrm>
            <a:off x="7754938" y="2491735"/>
            <a:ext cx="1119187" cy="1192212"/>
            <a:chOff x="4878" y="1422"/>
            <a:chExt cx="705" cy="751"/>
          </a:xfrm>
        </p:grpSpPr>
        <p:sp>
          <p:nvSpPr>
            <p:cNvPr id="81977" name="Text Box 99"/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SYN RCVD</a:t>
              </a:r>
            </a:p>
          </p:txBody>
        </p:sp>
        <p:sp>
          <p:nvSpPr>
            <p:cNvPr id="81978" name="Line 106"/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94347" name="Line 107"/>
          <p:cNvSpPr>
            <a:spLocks noChangeShapeType="1"/>
          </p:cNvSpPr>
          <p:nvPr/>
        </p:nvSpPr>
        <p:spPr bwMode="auto">
          <a:xfrm>
            <a:off x="8469313" y="3693472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grpSp>
        <p:nvGrpSpPr>
          <p:cNvPr id="70672" name="Group 113"/>
          <p:cNvGrpSpPr>
            <a:grpSpLocks/>
          </p:cNvGrpSpPr>
          <p:nvPr/>
        </p:nvGrpSpPr>
        <p:grpSpPr bwMode="auto">
          <a:xfrm>
            <a:off x="309563" y="1747197"/>
            <a:ext cx="8548687" cy="736600"/>
            <a:chOff x="195" y="1002"/>
            <a:chExt cx="5385" cy="464"/>
          </a:xfrm>
        </p:grpSpPr>
        <p:sp>
          <p:nvSpPr>
            <p:cNvPr id="81937" name="Text Box 114"/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client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39" name="Text Box 116"/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i="1" smtClean="0">
                  <a:solidFill>
                    <a:srgbClr val="000099"/>
                  </a:solidFill>
                </a:rPr>
                <a:t>server state</a:t>
              </a:r>
            </a:p>
            <a:p>
              <a:pPr algn="r">
                <a:defRPr/>
              </a:pPr>
              <a:endParaRPr lang="en-US" i="1" smtClean="0">
                <a:solidFill>
                  <a:srgbClr val="000099"/>
                </a:solidFill>
              </a:endParaRPr>
            </a:p>
          </p:txBody>
        </p:sp>
        <p:sp>
          <p:nvSpPr>
            <p:cNvPr id="81940" name="Text Box 117"/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LISTEN</a:t>
              </a:r>
            </a:p>
          </p:txBody>
        </p:sp>
        <p:grpSp>
          <p:nvGrpSpPr>
            <p:cNvPr id="70677" name="Group 118"/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70711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712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0678" name="Group 121"/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70679" name="Freeform 12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4" name="Rectangle 123"/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81" name="Freeform 12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82" name="Freeform 12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7" name="Rectangle 126"/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4" name="Group 12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1973" name="AutoShape 128"/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4" name="AutoShape 129"/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49" name="Rectangle 130"/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6" name="Group 13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1971" name="AutoShape 132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2" name="AutoShape 133"/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1" name="Rectangle 134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52" name="Rectangle 135"/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70689" name="Group 13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1969" name="AutoShape 137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70" name="AutoShape 138"/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0690" name="Freeform 13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0691" name="Group 14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1967" name="AutoShape 141"/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81968" name="AutoShape 142"/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81956" name="Rectangle 143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3" name="Freeform 14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4" name="Freeform 14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Oval 146"/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70696" name="Freeform 14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AutoShape 148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2" name="AutoShape 149"/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3" name="Oval 150"/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4" name="Oval 151"/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965" name="Oval 152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1966" name="Rectangle 153"/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08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21639</TotalTime>
  <Words>3776</Words>
  <Application>Microsoft Office PowerPoint</Application>
  <PresentationFormat>On-screen Show (4:3)</PresentationFormat>
  <Paragraphs>964</Paragraphs>
  <Slides>55</Slides>
  <Notes>13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Default Design</vt:lpstr>
      <vt:lpstr>VISIO</vt:lpstr>
      <vt:lpstr>Equation</vt:lpstr>
      <vt:lpstr>Chapter 3: Transport Layer Part B</vt:lpstr>
      <vt:lpstr>TCP: Overview  RFCs: 793,1122,1323, 2018, 5681</vt:lpstr>
      <vt:lpstr>TCP segment structure</vt:lpstr>
      <vt:lpstr>Roadmap Transport Layer</vt:lpstr>
      <vt:lpstr>TCP seq. numbers, ACKs</vt:lpstr>
      <vt:lpstr>TCP seq. numbers, ACKs</vt:lpstr>
      <vt:lpstr>Roadmap Transport Layer</vt:lpstr>
      <vt:lpstr>Connection Management</vt:lpstr>
      <vt:lpstr>Setting up a connection: TCP 3-way handshake</vt:lpstr>
      <vt:lpstr>TCP 3-way handshake: FSM</vt:lpstr>
      <vt:lpstr>TCP: closing a connection</vt:lpstr>
      <vt:lpstr>TCP: client closing a connection</vt:lpstr>
      <vt:lpstr>TCP – Closing a connection: Reset</vt:lpstr>
      <vt:lpstr>Roadmap Transport Layer</vt:lpstr>
      <vt:lpstr>TCP flow control</vt:lpstr>
      <vt:lpstr>TCP flow control</vt:lpstr>
      <vt:lpstr>Roadmap Transport Layer</vt:lpstr>
      <vt:lpstr>TCP round trip time, timeout</vt:lpstr>
      <vt:lpstr>TCP round trip time, timeout</vt:lpstr>
      <vt:lpstr>TCP round trip time, timeout</vt:lpstr>
      <vt:lpstr>TCP: retransmission scenarios</vt:lpstr>
      <vt:lpstr>TCP: retransmission scenarios</vt:lpstr>
      <vt:lpstr>TCP ACK generation [RFC 1122, RFC 5681]</vt:lpstr>
      <vt:lpstr>From RFC 1122</vt:lpstr>
      <vt:lpstr>TCP fast retransmit (RFC 5681)</vt:lpstr>
      <vt:lpstr>TCP fast retransmit</vt:lpstr>
      <vt:lpstr>Roadmap Transport Layer</vt:lpstr>
      <vt:lpstr>Principles of congestion control</vt:lpstr>
      <vt:lpstr>Causes/costs of congestion: scenario 1 </vt:lpstr>
      <vt:lpstr>Causes/costs of congestion: scenario 2 </vt:lpstr>
      <vt:lpstr>Causes/costs of congestion: scenario 2 </vt:lpstr>
      <vt:lpstr>Causes/costs of congestion: scenario 3 </vt:lpstr>
      <vt:lpstr>Approaches towards congestion control</vt:lpstr>
      <vt:lpstr>Roadmap Transport Layer</vt:lpstr>
      <vt:lpstr>TCP congestion control:  additive increase multiplicative decrease</vt:lpstr>
      <vt:lpstr>TCP Congestion Control: details</vt:lpstr>
      <vt:lpstr>TCP Slow Start </vt:lpstr>
      <vt:lpstr>TCP: detecting, reacting to loss</vt:lpstr>
      <vt:lpstr>TCP cwnd: from exp. to linear growth </vt:lpstr>
      <vt:lpstr>Fast recovery (Reno)</vt:lpstr>
      <vt:lpstr>Summary: TCP Congestion Control</vt:lpstr>
      <vt:lpstr>Chapter 3: summary</vt:lpstr>
      <vt:lpstr>Some review questions on this part</vt:lpstr>
      <vt:lpstr>Reading instructions chapter 3</vt:lpstr>
      <vt:lpstr>Extra slides, for further study</vt:lpstr>
      <vt:lpstr>TCP throughput</vt:lpstr>
      <vt:lpstr>TCP Futures: TCP over “long, fat pipes”</vt:lpstr>
      <vt:lpstr>TCP Fairness</vt:lpstr>
      <vt:lpstr>Why is TCP fair?</vt:lpstr>
      <vt:lpstr>Fairness (more)</vt:lpstr>
      <vt:lpstr>TCP delay modeling (slow start – related)</vt:lpstr>
      <vt:lpstr>TCP delay Modeling: simplified, fixed window</vt:lpstr>
      <vt:lpstr>TCP Delay Modeling: Slow Start </vt:lpstr>
      <vt:lpstr>TCP Delay Modeling (slow start - cont)</vt:lpstr>
      <vt:lpstr>TCP Delay Modeling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Marina Papatriantafilou</cp:lastModifiedBy>
  <cp:revision>386</cp:revision>
  <cp:lastPrinted>2000-04-27T09:23:27Z</cp:lastPrinted>
  <dcterms:created xsi:type="dcterms:W3CDTF">1999-10-08T19:08:27Z</dcterms:created>
  <dcterms:modified xsi:type="dcterms:W3CDTF">2013-11-12T20:56:50Z</dcterms:modified>
</cp:coreProperties>
</file>