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55"/>
  </p:notesMasterIdLst>
  <p:handoutMasterIdLst>
    <p:handoutMasterId r:id="rId56"/>
  </p:handoutMasterIdLst>
  <p:sldIdLst>
    <p:sldId id="500" r:id="rId2"/>
    <p:sldId id="258" r:id="rId3"/>
    <p:sldId id="259" r:id="rId4"/>
    <p:sldId id="506" r:id="rId5"/>
    <p:sldId id="513" r:id="rId6"/>
    <p:sldId id="261" r:id="rId7"/>
    <p:sldId id="371" r:id="rId8"/>
    <p:sldId id="372" r:id="rId9"/>
    <p:sldId id="373" r:id="rId10"/>
    <p:sldId id="468" r:id="rId11"/>
    <p:sldId id="469" r:id="rId12"/>
    <p:sldId id="507" r:id="rId13"/>
    <p:sldId id="263" r:id="rId14"/>
    <p:sldId id="264" r:id="rId15"/>
    <p:sldId id="508" r:id="rId16"/>
    <p:sldId id="509" r:id="rId17"/>
    <p:sldId id="447" r:id="rId18"/>
    <p:sldId id="409" r:id="rId19"/>
    <p:sldId id="410" r:id="rId20"/>
    <p:sldId id="411" r:id="rId21"/>
    <p:sldId id="477" r:id="rId22"/>
    <p:sldId id="413" r:id="rId23"/>
    <p:sldId id="414" r:id="rId24"/>
    <p:sldId id="415" r:id="rId25"/>
    <p:sldId id="454" r:id="rId26"/>
    <p:sldId id="417" r:id="rId27"/>
    <p:sldId id="418" r:id="rId28"/>
    <p:sldId id="419" r:id="rId29"/>
    <p:sldId id="420" r:id="rId30"/>
    <p:sldId id="452" r:id="rId31"/>
    <p:sldId id="423" r:id="rId32"/>
    <p:sldId id="472" r:id="rId33"/>
    <p:sldId id="473" r:id="rId34"/>
    <p:sldId id="456" r:id="rId35"/>
    <p:sldId id="427" r:id="rId36"/>
    <p:sldId id="428" r:id="rId37"/>
    <p:sldId id="429" r:id="rId38"/>
    <p:sldId id="457" r:id="rId39"/>
    <p:sldId id="458" r:id="rId40"/>
    <p:sldId id="433" r:id="rId41"/>
    <p:sldId id="434" r:id="rId42"/>
    <p:sldId id="459" r:id="rId43"/>
    <p:sldId id="436" r:id="rId44"/>
    <p:sldId id="437" r:id="rId45"/>
    <p:sldId id="474" r:id="rId46"/>
    <p:sldId id="510" r:id="rId47"/>
    <p:sldId id="511" r:id="rId48"/>
    <p:sldId id="501" r:id="rId49"/>
    <p:sldId id="512" r:id="rId50"/>
    <p:sldId id="502" r:id="rId51"/>
    <p:sldId id="503" r:id="rId52"/>
    <p:sldId id="504" r:id="rId53"/>
    <p:sldId id="505" r:id="rId54"/>
  </p:sldIdLst>
  <p:sldSz cx="9144000" cy="6858000" type="screen4x3"/>
  <p:notesSz cx="7048500" cy="92964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Tahoma" pitchFamily="34" charset="0"/>
        <a:ea typeface="MS PGothic" pitchFamily="34" charset="-128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Tahoma" pitchFamily="34" charset="0"/>
        <a:ea typeface="MS PGothic" pitchFamily="34" charset="-128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Tahoma" pitchFamily="34" charset="0"/>
        <a:ea typeface="MS PGothic" pitchFamily="34" charset="-128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Tahoma" pitchFamily="34" charset="0"/>
        <a:ea typeface="MS PGothic" pitchFamily="34" charset="-128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Tahoma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Tahoma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Tahoma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Tahoma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Tahoma" pitchFamily="34" charset="0"/>
        <a:ea typeface="MS PGothic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77777"/>
    <a:srgbClr val="FFFF99"/>
    <a:srgbClr val="FFFFCC"/>
    <a:srgbClr val="FFFF00"/>
    <a:srgbClr val="DDDDDD"/>
    <a:srgbClr val="FFCCFF"/>
    <a:srgbClr val="FF99CC"/>
    <a:srgbClr val="000099"/>
    <a:srgbClr val="CC0000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-27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5435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397" tIns="46698" rIns="93397" bIns="46698" numCol="1" anchor="t" anchorCtr="0" compatLnSpc="1">
            <a:prstTxWarp prst="textNoShape">
              <a:avLst/>
            </a:prstTxWarp>
          </a:bodyPr>
          <a:lstStyle>
            <a:lvl1pPr algn="l" defTabSz="933450">
              <a:defRPr sz="1200">
                <a:latin typeface="Times New Roman" pitchFamily="-109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85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94150" y="0"/>
            <a:ext cx="305435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397" tIns="46698" rIns="93397" bIns="46698" numCol="1" anchor="t" anchorCtr="0" compatLnSpc="1">
            <a:prstTxWarp prst="textNoShape">
              <a:avLst/>
            </a:prstTxWarp>
          </a:bodyPr>
          <a:lstStyle>
            <a:lvl1pPr algn="r" defTabSz="933450">
              <a:defRPr sz="1200">
                <a:latin typeface="Times New Roman" pitchFamily="-109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85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263"/>
            <a:ext cx="3054350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397" tIns="46698" rIns="93397" bIns="46698" numCol="1" anchor="b" anchorCtr="0" compatLnSpc="1">
            <a:prstTxWarp prst="textNoShape">
              <a:avLst/>
            </a:prstTxWarp>
          </a:bodyPr>
          <a:lstStyle>
            <a:lvl1pPr algn="l" defTabSz="933450">
              <a:defRPr sz="1200">
                <a:latin typeface="Times New Roman" pitchFamily="-109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85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94150" y="8831263"/>
            <a:ext cx="3054350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397" tIns="46698" rIns="93397" bIns="46698" numCol="1" anchor="b" anchorCtr="0" compatLnSpc="1">
            <a:prstTxWarp prst="textNoShape">
              <a:avLst/>
            </a:prstTxWarp>
          </a:bodyPr>
          <a:lstStyle>
            <a:lvl1pPr algn="r" defTabSz="93345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B5EB6D23-1809-4684-A979-936951D7D7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0653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5435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397" tIns="46698" rIns="93397" bIns="46698" numCol="1" anchor="t" anchorCtr="0" compatLnSpc="1">
            <a:prstTxWarp prst="textNoShape">
              <a:avLst/>
            </a:prstTxWarp>
          </a:bodyPr>
          <a:lstStyle>
            <a:lvl1pPr algn="l" defTabSz="933450">
              <a:defRPr sz="1200">
                <a:latin typeface="Times New Roman" pitchFamily="-109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94150" y="0"/>
            <a:ext cx="305435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397" tIns="46698" rIns="93397" bIns="46698" numCol="1" anchor="t" anchorCtr="0" compatLnSpc="1">
            <a:prstTxWarp prst="textNoShape">
              <a:avLst/>
            </a:prstTxWarp>
          </a:bodyPr>
          <a:lstStyle>
            <a:lvl1pPr algn="r" defTabSz="933450">
              <a:defRPr sz="1200">
                <a:latin typeface="Times New Roman" pitchFamily="-109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36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0015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  <a:ext uri="{FAA26D3D-D897-4be2-8F04-BA451C77F1D7}"/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9800" y="4416425"/>
            <a:ext cx="5168900" cy="4183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397" tIns="46698" rIns="93397" bIns="4669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3"/>
            <a:ext cx="3054350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397" tIns="46698" rIns="93397" bIns="46698" numCol="1" anchor="b" anchorCtr="0" compatLnSpc="1">
            <a:prstTxWarp prst="textNoShape">
              <a:avLst/>
            </a:prstTxWarp>
          </a:bodyPr>
          <a:lstStyle>
            <a:lvl1pPr algn="l" defTabSz="933450">
              <a:defRPr sz="1200">
                <a:latin typeface="Times New Roman" pitchFamily="-109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94150" y="8831263"/>
            <a:ext cx="3054350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397" tIns="46698" rIns="93397" bIns="46698" numCol="1" anchor="b" anchorCtr="0" compatLnSpc="1">
            <a:prstTxWarp prst="textNoShape">
              <a:avLst/>
            </a:prstTxWarp>
          </a:bodyPr>
          <a:lstStyle>
            <a:lvl1pPr algn="r" defTabSz="93345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F2B75FEC-0522-4E49-9C9B-889704D962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5782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9" charset="0"/>
        <a:ea typeface="MS PGothic" pitchFamily="34" charset="-128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9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9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9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9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3F74A50-03D6-4F81-96E6-C0963F021501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Kurose and Ross forgot to say anything about wrapping the carry and adding it to low order bit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3-</a:t>
            </a:r>
            <a:fld id="{FA6DD3D7-494F-475D-9B69-529ACF733E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769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3-</a:t>
            </a:r>
            <a:fld id="{0EF324D1-951A-461E-AE03-3922EB58DC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6729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62700" y="228600"/>
            <a:ext cx="1943100" cy="6019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228600"/>
            <a:ext cx="5676900" cy="6019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3-</a:t>
            </a:r>
            <a:fld id="{4C390F29-A711-41E4-98DA-C820E75A26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848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3-</a:t>
            </a:r>
            <a:fld id="{5989E90D-7A84-4E91-8461-F889BA8209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0322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3-</a:t>
            </a:r>
            <a:fld id="{4841B6CC-2380-4967-992E-4FCCAC2495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8583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600200"/>
            <a:ext cx="3810000" cy="46482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1600200"/>
            <a:ext cx="3810000" cy="46482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3-</a:t>
            </a:r>
            <a:fld id="{12FCA8EF-88B6-4E38-9B27-576EE51ADF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7863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3-</a:t>
            </a:r>
            <a:fld id="{6ABB89AD-D715-4E43-BFF5-B5C92471CD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0462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3-</a:t>
            </a:r>
            <a:fld id="{F447E4BD-9E40-4F30-BABB-77B20E3CB7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4118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3-</a:t>
            </a:r>
            <a:fld id="{7A0E1D86-E29E-4493-AE47-350283924A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5065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3-</a:t>
            </a:r>
            <a:fld id="{E57F3508-AEFA-4C94-9F93-B13DA19D7F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7115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3-</a:t>
            </a:r>
            <a:fld id="{DDBBE0F8-4EBB-4277-9353-9E2BFF6887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6159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228600"/>
            <a:ext cx="836295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600200"/>
            <a:ext cx="7772400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Times New Roman" pitchFamily="-109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76888" y="6445250"/>
            <a:ext cx="2895600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ahoma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24850" y="6462713"/>
            <a:ext cx="676275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r>
              <a:rPr lang="en-US"/>
              <a:t>3-</a:t>
            </a:r>
            <a:fld id="{E7695AE5-FAE6-4C2A-93DA-8CB8EF8E67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+mj-lt"/>
          <a:ea typeface="MS PGothic" pitchFamily="34" charset="-128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MS PGothic" pitchFamily="34" charset="-128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MS PGothic" pitchFamily="34" charset="-128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MS PGothic" pitchFamily="34" charset="-128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MS PGothic" pitchFamily="34" charset="-128"/>
          <a:cs typeface="ＭＳ Ｐゴシック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</a:defRPr>
      </a:lvl9pPr>
    </p:titleStyle>
    <p:bodyStyle>
      <a:lvl1pPr marL="342900" indent="-342900"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lr>
          <a:srgbClr val="000099"/>
        </a:buClr>
        <a:buSzPct val="65000"/>
        <a:buFont typeface="Wingdings" pitchFamily="2" charset="2"/>
        <a:buChar char="v"/>
        <a:defRPr sz="32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688975" indent="-231775"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lr>
          <a:srgbClr val="000099"/>
        </a:buClr>
        <a:buFont typeface="Wingdings" pitchFamily="2" charset="2"/>
        <a:buChar char="§"/>
        <a:defRPr sz="2800">
          <a:solidFill>
            <a:schemeClr val="tx1"/>
          </a:solidFill>
          <a:latin typeface="+mn-lt"/>
          <a:ea typeface="MS PGothic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imes New Roman" pitchFamily="-109" charset="0"/>
          <a:ea typeface="MS PGothic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  <a:ea typeface="MS PGothic" pitchFamily="34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3" Type="http://schemas.openxmlformats.org/officeDocument/2006/relationships/image" Target="../media/image3.png"/><Relationship Id="rId21" Type="http://schemas.openxmlformats.org/officeDocument/2006/relationships/image" Target="../media/image21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" Type="http://schemas.openxmlformats.org/officeDocument/2006/relationships/image" Target="../media/image2.png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Relationship Id="rId22" Type="http://schemas.openxmlformats.org/officeDocument/2006/relationships/image" Target="../media/image2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18" Type="http://schemas.openxmlformats.org/officeDocument/2006/relationships/image" Target="../media/image27.png"/><Relationship Id="rId3" Type="http://schemas.openxmlformats.org/officeDocument/2006/relationships/image" Target="../media/image3.png"/><Relationship Id="rId21" Type="http://schemas.openxmlformats.org/officeDocument/2006/relationships/image" Target="../media/image22.png"/><Relationship Id="rId7" Type="http://schemas.openxmlformats.org/officeDocument/2006/relationships/image" Target="../media/image24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" Type="http://schemas.openxmlformats.org/officeDocument/2006/relationships/image" Target="../media/image2.png"/><Relationship Id="rId16" Type="http://schemas.openxmlformats.org/officeDocument/2006/relationships/image" Target="../media/image17.png"/><Relationship Id="rId20" Type="http://schemas.openxmlformats.org/officeDocument/2006/relationships/image" Target="../media/image2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.png"/><Relationship Id="rId11" Type="http://schemas.openxmlformats.org/officeDocument/2006/relationships/image" Target="../media/image12.png"/><Relationship Id="rId5" Type="http://schemas.openxmlformats.org/officeDocument/2006/relationships/image" Target="../media/image5.png"/><Relationship Id="rId15" Type="http://schemas.openxmlformats.org/officeDocument/2006/relationships/image" Target="../media/image16.png"/><Relationship Id="rId10" Type="http://schemas.openxmlformats.org/officeDocument/2006/relationships/image" Target="../media/image25.png"/><Relationship Id="rId19" Type="http://schemas.openxmlformats.org/officeDocument/2006/relationships/image" Target="../media/image20.png"/><Relationship Id="rId4" Type="http://schemas.openxmlformats.org/officeDocument/2006/relationships/image" Target="../media/image4.png"/><Relationship Id="rId9" Type="http://schemas.openxmlformats.org/officeDocument/2006/relationships/image" Target="../media/image10.png"/><Relationship Id="rId14" Type="http://schemas.openxmlformats.org/officeDocument/2006/relationships/image" Target="../media/image26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2.png"/><Relationship Id="rId4" Type="http://schemas.openxmlformats.org/officeDocument/2006/relationships/image" Target="../media/image36.w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37.wmf"/><Relationship Id="rId4" Type="http://schemas.openxmlformats.org/officeDocument/2006/relationships/oleObject" Target="../embeddings/oleObject2.bin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9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40.wmf"/><Relationship Id="rId4" Type="http://schemas.openxmlformats.org/officeDocument/2006/relationships/oleObject" Target="../embeddings/oleObject3.bin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media.pearsoncmg.com/aw/aw_kurose_network_4/applets/go-back-n/index.html" TargetMode="Externa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media.pearsoncmg.com/aw/aw_kurose_network_4/applets/SR/index.html" TargetMode="Externa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://media.pearsoncmg.com/aw/aw_kurose_network_4/applets/SR/index.html" TargetMode="External"/><Relationship Id="rId2" Type="http://schemas.openxmlformats.org/officeDocument/2006/relationships/hyperlink" Target="http://media.pearsoncmg.com/aw/aw_kurose_network_4/applets/go-back-n/index.html" TargetMode="External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 bwMode="auto">
          <a:xfrm>
            <a:off x="123568" y="123568"/>
            <a:ext cx="8909223" cy="6598509"/>
          </a:xfrm>
          <a:prstGeom prst="rect">
            <a:avLst/>
          </a:prstGeom>
          <a:ln w="127000">
            <a:headEnd type="none" w="med" len="med"/>
            <a:tailEnd type="none" w="med" len="med"/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4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3: Transport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2051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r>
              <a:rPr lang="en-US" sz="1200" smtClean="0"/>
              <a:t>3a-</a:t>
            </a:r>
            <a:fld id="{E5A25CFA-C1EB-4488-B09F-D44AAAD68CAF}" type="slidenum">
              <a:rPr lang="en-US" sz="1200" smtClean="0"/>
              <a:pPr/>
              <a:t>1</a:t>
            </a:fld>
            <a:endParaRPr lang="en-US" sz="1200" smtClean="0"/>
          </a:p>
        </p:txBody>
      </p:sp>
      <p:sp>
        <p:nvSpPr>
          <p:cNvPr id="1741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sz="3600" smtClean="0"/>
              <a:t>Chapter 3: Transport Layer</a:t>
            </a:r>
            <a:br>
              <a:rPr lang="en-US" sz="3600" smtClean="0"/>
            </a:br>
            <a:r>
              <a:rPr lang="en-US" sz="3600" smtClean="0"/>
              <a:t>Part A</a:t>
            </a:r>
          </a:p>
        </p:txBody>
      </p:sp>
      <p:sp>
        <p:nvSpPr>
          <p:cNvPr id="1741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04850" y="2019300"/>
            <a:ext cx="7181850" cy="4000500"/>
          </a:xfrm>
        </p:spPr>
        <p:txBody>
          <a:bodyPr/>
          <a:lstStyle/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sv-SE" sz="3200" dirty="0" smtClean="0"/>
              <a:t>Course on Computer Communication and </a:t>
            </a:r>
            <a:r>
              <a:rPr lang="sv-SE" sz="3200" dirty="0" err="1" smtClean="0"/>
              <a:t>Networks</a:t>
            </a:r>
            <a:r>
              <a:rPr lang="sv-SE" sz="3200" dirty="0" smtClean="0"/>
              <a:t>, CTH/GU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endParaRPr lang="sv-SE" sz="3200" dirty="0" smtClean="0"/>
          </a:p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sv-SE" sz="2400" dirty="0" smtClean="0"/>
              <a:t>The </a:t>
            </a:r>
            <a:r>
              <a:rPr lang="sv-SE" sz="2400" dirty="0" err="1" smtClean="0"/>
              <a:t>slides</a:t>
            </a:r>
            <a:r>
              <a:rPr lang="sv-SE" sz="2400" dirty="0" smtClean="0"/>
              <a:t> </a:t>
            </a:r>
            <a:r>
              <a:rPr lang="sv-SE" sz="2400" dirty="0" err="1" smtClean="0"/>
              <a:t>are</a:t>
            </a:r>
            <a:r>
              <a:rPr lang="sv-SE" sz="2400" dirty="0" smtClean="0"/>
              <a:t> adaptation </a:t>
            </a:r>
            <a:r>
              <a:rPr lang="sv-SE" sz="2400" dirty="0" err="1" smtClean="0"/>
              <a:t>of</a:t>
            </a:r>
            <a:r>
              <a:rPr lang="sv-SE" sz="2400" dirty="0" smtClean="0"/>
              <a:t> the </a:t>
            </a:r>
            <a:r>
              <a:rPr lang="sv-SE" sz="2400" dirty="0" err="1" smtClean="0"/>
              <a:t>slides</a:t>
            </a:r>
            <a:r>
              <a:rPr lang="sv-SE" sz="2400" dirty="0" smtClean="0"/>
              <a:t> </a:t>
            </a:r>
            <a:r>
              <a:rPr lang="sv-SE" sz="2400" dirty="0" err="1" smtClean="0"/>
              <a:t>made</a:t>
            </a:r>
            <a:r>
              <a:rPr lang="sv-SE" sz="2400" dirty="0" smtClean="0"/>
              <a:t> </a:t>
            </a:r>
            <a:r>
              <a:rPr lang="sv-SE" sz="2400" dirty="0" err="1" smtClean="0"/>
              <a:t>available</a:t>
            </a:r>
            <a:r>
              <a:rPr lang="sv-SE" sz="2400" dirty="0" smtClean="0"/>
              <a:t> by the </a:t>
            </a:r>
            <a:r>
              <a:rPr lang="sv-SE" sz="2400" dirty="0" err="1" smtClean="0"/>
              <a:t>authors</a:t>
            </a:r>
            <a:r>
              <a:rPr lang="sv-SE" sz="2400" dirty="0" smtClean="0"/>
              <a:t> </a:t>
            </a:r>
            <a:r>
              <a:rPr lang="sv-SE" sz="2400" dirty="0" err="1" smtClean="0"/>
              <a:t>of</a:t>
            </a:r>
            <a:r>
              <a:rPr lang="sv-SE" sz="2400" dirty="0" smtClean="0"/>
              <a:t> the </a:t>
            </a:r>
            <a:r>
              <a:rPr lang="sv-SE" sz="2400" dirty="0" err="1" smtClean="0"/>
              <a:t>course’s</a:t>
            </a:r>
            <a:r>
              <a:rPr lang="sv-SE" sz="2400" dirty="0" smtClean="0"/>
              <a:t> </a:t>
            </a:r>
            <a:r>
              <a:rPr lang="sv-SE" sz="2400" dirty="0" err="1" smtClean="0"/>
              <a:t>main</a:t>
            </a:r>
            <a:r>
              <a:rPr lang="sv-SE" sz="2400" dirty="0" smtClean="0"/>
              <a:t>  </a:t>
            </a:r>
            <a:r>
              <a:rPr lang="sv-SE" sz="2400" dirty="0" err="1" smtClean="0"/>
              <a:t>textbook</a:t>
            </a:r>
            <a:endParaRPr lang="en-US" sz="2400" dirty="0" smtClean="0"/>
          </a:p>
        </p:txBody>
      </p:sp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0351" y="4122846"/>
            <a:ext cx="2047875" cy="2543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Footer Placeholder 4"/>
          <p:cNvSpPr>
            <a:spLocks noGrp="1"/>
          </p:cNvSpPr>
          <p:nvPr>
            <p:ph type="ftr" sz="quarter" idx="1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/>
              <a:t>Transport</a:t>
            </a:r>
            <a:r>
              <a:rPr lang="en-US" sz="1400"/>
              <a:t> </a:t>
            </a:r>
            <a:r>
              <a:rPr lang="en-US" sz="1200"/>
              <a:t>Layer</a:t>
            </a:r>
          </a:p>
        </p:txBody>
      </p:sp>
      <p:sp>
        <p:nvSpPr>
          <p:cNvPr id="13315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>
              <a:defRPr/>
            </a:pPr>
            <a:r>
              <a:rPr lang="en-US" sz="1200" smtClean="0"/>
              <a:t>3-</a:t>
            </a:r>
            <a:fld id="{ED1564EB-4D56-484B-BA31-050E7CFB7C4C}" type="slidenum">
              <a:rPr lang="en-US" sz="1200" smtClean="0"/>
              <a:pPr>
                <a:defRPr/>
              </a:pPr>
              <a:t>10</a:t>
            </a:fld>
            <a:endParaRPr lang="en-US" sz="1200" smtClean="0"/>
          </a:p>
        </p:txBody>
      </p:sp>
      <p:pic>
        <p:nvPicPr>
          <p:cNvPr id="11268" name="Picture 159" descr="underline_ba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200" y="881063"/>
            <a:ext cx="82280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7" name="Rectangle 3"/>
          <p:cNvSpPr>
            <a:spLocks noGrp="1" noChangeArrowheads="1"/>
          </p:cNvSpPr>
          <p:nvPr>
            <p:ph type="title"/>
          </p:nvPr>
        </p:nvSpPr>
        <p:spPr>
          <a:xfrm>
            <a:off x="244475" y="200025"/>
            <a:ext cx="8085138" cy="935038"/>
          </a:xfrm>
        </p:spPr>
        <p:txBody>
          <a:bodyPr/>
          <a:lstStyle/>
          <a:p>
            <a:pPr>
              <a:defRPr/>
            </a:pPr>
            <a:r>
              <a:rPr lang="en-US" sz="4000" dirty="0" smtClean="0">
                <a:ea typeface="ＭＳ Ｐゴシック" charset="0"/>
                <a:cs typeface="+mj-cs"/>
              </a:rPr>
              <a:t>TCP </a:t>
            </a:r>
            <a:r>
              <a:rPr lang="en-US" sz="4000" dirty="0" err="1" smtClean="0">
                <a:ea typeface="ＭＳ Ｐゴシック" charset="0"/>
                <a:cs typeface="+mj-cs"/>
              </a:rPr>
              <a:t>demux</a:t>
            </a:r>
            <a:r>
              <a:rPr lang="en-US" sz="4000" dirty="0">
                <a:ea typeface="ＭＳ Ｐゴシック" charset="0"/>
                <a:cs typeface="+mj-cs"/>
              </a:rPr>
              <a:t>: example</a:t>
            </a:r>
          </a:p>
        </p:txBody>
      </p:sp>
      <p:sp>
        <p:nvSpPr>
          <p:cNvPr id="11270" name="Freeform 5"/>
          <p:cNvSpPr>
            <a:spLocks/>
          </p:cNvSpPr>
          <p:nvPr/>
        </p:nvSpPr>
        <p:spPr bwMode="auto">
          <a:xfrm>
            <a:off x="2819400" y="1765300"/>
            <a:ext cx="552450" cy="2082800"/>
          </a:xfrm>
          <a:custGeom>
            <a:avLst/>
            <a:gdLst>
              <a:gd name="T0" fmla="*/ 0 w 348"/>
              <a:gd name="T1" fmla="*/ 2147483647 h 1312"/>
              <a:gd name="T2" fmla="*/ 2147483647 w 348"/>
              <a:gd name="T3" fmla="*/ 0 h 1312"/>
              <a:gd name="T4" fmla="*/ 2147483647 w 348"/>
              <a:gd name="T5" fmla="*/ 2147483647 h 1312"/>
              <a:gd name="T6" fmla="*/ 2147483647 w 348"/>
              <a:gd name="T7" fmla="*/ 2147483647 h 1312"/>
              <a:gd name="T8" fmla="*/ 0 w 348"/>
              <a:gd name="T9" fmla="*/ 2147483647 h 131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48" h="1312">
                <a:moveTo>
                  <a:pt x="0" y="1306"/>
                </a:moveTo>
                <a:lnTo>
                  <a:pt x="348" y="0"/>
                </a:lnTo>
                <a:lnTo>
                  <a:pt x="342" y="1258"/>
                </a:lnTo>
                <a:lnTo>
                  <a:pt x="180" y="1312"/>
                </a:lnTo>
                <a:lnTo>
                  <a:pt x="0" y="1306"/>
                </a:lnTo>
                <a:close/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chemeClr val="folHlink"/>
              </a:gs>
            </a:gsLst>
            <a:lin ang="0" scaled="1"/>
          </a:gradFill>
          <a:ln w="9525">
            <a:solidFill>
              <a:srgbClr val="DDDDD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1" name="Freeform 6"/>
          <p:cNvSpPr>
            <a:spLocks/>
          </p:cNvSpPr>
          <p:nvPr/>
        </p:nvSpPr>
        <p:spPr bwMode="auto">
          <a:xfrm>
            <a:off x="417513" y="1944688"/>
            <a:ext cx="460375" cy="2193925"/>
          </a:xfrm>
          <a:custGeom>
            <a:avLst/>
            <a:gdLst>
              <a:gd name="T0" fmla="*/ 2147483647 w 290"/>
              <a:gd name="T1" fmla="*/ 2147483647 h 1382"/>
              <a:gd name="T2" fmla="*/ 0 w 290"/>
              <a:gd name="T3" fmla="*/ 2147483647 h 1382"/>
              <a:gd name="T4" fmla="*/ 2147483647 w 290"/>
              <a:gd name="T5" fmla="*/ 0 h 1382"/>
              <a:gd name="T6" fmla="*/ 2147483647 w 290"/>
              <a:gd name="T7" fmla="*/ 2147483647 h 1382"/>
              <a:gd name="T8" fmla="*/ 2147483647 w 290"/>
              <a:gd name="T9" fmla="*/ 2147483647 h 1382"/>
              <a:gd name="T10" fmla="*/ 2147483647 w 290"/>
              <a:gd name="T11" fmla="*/ 2147483647 h 138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90" h="1382">
                <a:moveTo>
                  <a:pt x="15" y="1382"/>
                </a:moveTo>
                <a:lnTo>
                  <a:pt x="0" y="1360"/>
                </a:lnTo>
                <a:lnTo>
                  <a:pt x="290" y="0"/>
                </a:lnTo>
                <a:lnTo>
                  <a:pt x="284" y="1258"/>
                </a:lnTo>
                <a:lnTo>
                  <a:pt x="182" y="1382"/>
                </a:lnTo>
                <a:lnTo>
                  <a:pt x="15" y="1382"/>
                </a:lnTo>
                <a:close/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chemeClr val="folHlink"/>
              </a:gs>
            </a:gsLst>
            <a:lin ang="0" scaled="1"/>
          </a:gradFill>
          <a:ln w="9525">
            <a:solidFill>
              <a:srgbClr val="DDDDD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2" name="Rectangle 23"/>
          <p:cNvSpPr>
            <a:spLocks noChangeArrowheads="1"/>
          </p:cNvSpPr>
          <p:nvPr/>
        </p:nvSpPr>
        <p:spPr bwMode="auto">
          <a:xfrm>
            <a:off x="933450" y="1911350"/>
            <a:ext cx="1296988" cy="1981200"/>
          </a:xfrm>
          <a:prstGeom prst="rect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l"/>
            <a:endParaRPr lang="sv-SE" sz="2400">
              <a:latin typeface="Times New Roman" pitchFamily="18" charset="0"/>
            </a:endParaRPr>
          </a:p>
        </p:txBody>
      </p:sp>
      <p:sp>
        <p:nvSpPr>
          <p:cNvPr id="11273" name="Rectangle 24"/>
          <p:cNvSpPr>
            <a:spLocks noChangeArrowheads="1"/>
          </p:cNvSpPr>
          <p:nvPr/>
        </p:nvSpPr>
        <p:spPr bwMode="auto">
          <a:xfrm>
            <a:off x="895350" y="1965325"/>
            <a:ext cx="1273175" cy="1979613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sv-SE" sz="2400">
              <a:latin typeface="Times New Roman" pitchFamily="18" charset="0"/>
            </a:endParaRPr>
          </a:p>
        </p:txBody>
      </p:sp>
      <p:sp>
        <p:nvSpPr>
          <p:cNvPr id="11274" name="Line 25"/>
          <p:cNvSpPr>
            <a:spLocks noChangeShapeType="1"/>
          </p:cNvSpPr>
          <p:nvPr/>
        </p:nvSpPr>
        <p:spPr bwMode="auto">
          <a:xfrm>
            <a:off x="904875" y="2725738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75" name="Text Box 26"/>
          <p:cNvSpPr txBox="1">
            <a:spLocks noChangeArrowheads="1"/>
          </p:cNvSpPr>
          <p:nvPr/>
        </p:nvSpPr>
        <p:spPr bwMode="auto">
          <a:xfrm>
            <a:off x="862013" y="2708275"/>
            <a:ext cx="1317625" cy="32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>
              <a:lnSpc>
                <a:spcPct val="110000"/>
              </a:lnSpc>
            </a:pPr>
            <a:r>
              <a:rPr lang="en-US" sz="1400"/>
              <a:t>transport</a:t>
            </a:r>
          </a:p>
        </p:txBody>
      </p:sp>
      <p:sp>
        <p:nvSpPr>
          <p:cNvPr id="11276" name="Line 27"/>
          <p:cNvSpPr>
            <a:spLocks noChangeShapeType="1"/>
          </p:cNvSpPr>
          <p:nvPr/>
        </p:nvSpPr>
        <p:spPr bwMode="auto">
          <a:xfrm>
            <a:off x="912813" y="3046413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77" name="Line 28"/>
          <p:cNvSpPr>
            <a:spLocks noChangeShapeType="1"/>
          </p:cNvSpPr>
          <p:nvPr/>
        </p:nvSpPr>
        <p:spPr bwMode="auto">
          <a:xfrm>
            <a:off x="898525" y="3355975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78" name="Line 29"/>
          <p:cNvSpPr>
            <a:spLocks noChangeShapeType="1"/>
          </p:cNvSpPr>
          <p:nvPr/>
        </p:nvSpPr>
        <p:spPr bwMode="auto">
          <a:xfrm>
            <a:off x="898525" y="3641725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79" name="Text Box 26"/>
          <p:cNvSpPr txBox="1">
            <a:spLocks noChangeArrowheads="1"/>
          </p:cNvSpPr>
          <p:nvPr/>
        </p:nvSpPr>
        <p:spPr bwMode="auto">
          <a:xfrm>
            <a:off x="896938" y="1955800"/>
            <a:ext cx="1317625" cy="32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>
              <a:lnSpc>
                <a:spcPct val="110000"/>
              </a:lnSpc>
            </a:pPr>
            <a:r>
              <a:rPr lang="en-US" sz="1400"/>
              <a:t>application</a:t>
            </a:r>
          </a:p>
        </p:txBody>
      </p:sp>
      <p:sp>
        <p:nvSpPr>
          <p:cNvPr id="11280" name="Text Box 26"/>
          <p:cNvSpPr txBox="1">
            <a:spLocks noChangeArrowheads="1"/>
          </p:cNvSpPr>
          <p:nvPr/>
        </p:nvSpPr>
        <p:spPr bwMode="auto">
          <a:xfrm>
            <a:off x="852488" y="3613150"/>
            <a:ext cx="1317625" cy="32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>
              <a:lnSpc>
                <a:spcPct val="110000"/>
              </a:lnSpc>
            </a:pPr>
            <a:r>
              <a:rPr lang="en-US" sz="1400"/>
              <a:t>physical</a:t>
            </a:r>
          </a:p>
        </p:txBody>
      </p:sp>
      <p:sp>
        <p:nvSpPr>
          <p:cNvPr id="11281" name="Text Box 26"/>
          <p:cNvSpPr txBox="1">
            <a:spLocks noChangeArrowheads="1"/>
          </p:cNvSpPr>
          <p:nvPr/>
        </p:nvSpPr>
        <p:spPr bwMode="auto">
          <a:xfrm>
            <a:off x="871538" y="3327400"/>
            <a:ext cx="1317625" cy="32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>
              <a:lnSpc>
                <a:spcPct val="110000"/>
              </a:lnSpc>
            </a:pPr>
            <a:r>
              <a:rPr lang="en-US" sz="1400"/>
              <a:t>link</a:t>
            </a:r>
          </a:p>
        </p:txBody>
      </p:sp>
      <p:sp>
        <p:nvSpPr>
          <p:cNvPr id="11282" name="Text Box 26"/>
          <p:cNvSpPr txBox="1">
            <a:spLocks noChangeArrowheads="1"/>
          </p:cNvSpPr>
          <p:nvPr/>
        </p:nvSpPr>
        <p:spPr bwMode="auto">
          <a:xfrm>
            <a:off x="862013" y="3032125"/>
            <a:ext cx="1317625" cy="32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>
              <a:lnSpc>
                <a:spcPct val="110000"/>
              </a:lnSpc>
            </a:pPr>
            <a:r>
              <a:rPr lang="en-US" sz="1400"/>
              <a:t>network</a:t>
            </a:r>
          </a:p>
        </p:txBody>
      </p:sp>
      <p:sp>
        <p:nvSpPr>
          <p:cNvPr id="13331" name="Oval 19"/>
          <p:cNvSpPr>
            <a:spLocks noChangeArrowheads="1"/>
          </p:cNvSpPr>
          <p:nvPr/>
        </p:nvSpPr>
        <p:spPr bwMode="auto">
          <a:xfrm>
            <a:off x="1231900" y="2241550"/>
            <a:ext cx="598488" cy="304800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>
                <a:latin typeface="Arial" charset="0"/>
                <a:ea typeface="ＭＳ Ｐゴシック" charset="0"/>
              </a:rPr>
              <a:t>P3</a:t>
            </a:r>
          </a:p>
        </p:txBody>
      </p:sp>
      <p:grpSp>
        <p:nvGrpSpPr>
          <p:cNvPr id="11284" name="Group 20"/>
          <p:cNvGrpSpPr>
            <a:grpSpLocks/>
          </p:cNvGrpSpPr>
          <p:nvPr/>
        </p:nvGrpSpPr>
        <p:grpSpPr bwMode="auto">
          <a:xfrm>
            <a:off x="1200150" y="2565400"/>
            <a:ext cx="620713" cy="228600"/>
            <a:chOff x="1287" y="2524"/>
            <a:chExt cx="260" cy="100"/>
          </a:xfrm>
        </p:grpSpPr>
        <p:sp>
          <p:nvSpPr>
            <p:cNvPr id="13451" name="Rectangle 21"/>
            <p:cNvSpPr>
              <a:spLocks noChangeArrowheads="1"/>
            </p:cNvSpPr>
            <p:nvPr/>
          </p:nvSpPr>
          <p:spPr bwMode="auto">
            <a:xfrm>
              <a:off x="1287" y="2524"/>
              <a:ext cx="260" cy="1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3452" name="Rectangle 22"/>
            <p:cNvSpPr>
              <a:spLocks noChangeArrowheads="1"/>
            </p:cNvSpPr>
            <p:nvPr/>
          </p:nvSpPr>
          <p:spPr bwMode="auto">
            <a:xfrm>
              <a:off x="1338" y="2537"/>
              <a:ext cx="155" cy="7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3453" name="Rectangle 23"/>
            <p:cNvSpPr>
              <a:spLocks noChangeArrowheads="1"/>
            </p:cNvSpPr>
            <p:nvPr/>
          </p:nvSpPr>
          <p:spPr bwMode="auto">
            <a:xfrm>
              <a:off x="1503" y="2582"/>
              <a:ext cx="27" cy="26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3454" name="Rectangle 24"/>
            <p:cNvSpPr>
              <a:spLocks noChangeArrowheads="1"/>
            </p:cNvSpPr>
            <p:nvPr/>
          </p:nvSpPr>
          <p:spPr bwMode="auto">
            <a:xfrm>
              <a:off x="1298" y="2583"/>
              <a:ext cx="27" cy="27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sp>
        <p:nvSpPr>
          <p:cNvPr id="11285" name="Rectangle 23"/>
          <p:cNvSpPr>
            <a:spLocks noChangeArrowheads="1"/>
          </p:cNvSpPr>
          <p:nvPr/>
        </p:nvSpPr>
        <p:spPr bwMode="auto">
          <a:xfrm>
            <a:off x="3432175" y="1677988"/>
            <a:ext cx="2254250" cy="1981200"/>
          </a:xfrm>
          <a:prstGeom prst="rect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l"/>
            <a:endParaRPr lang="sv-SE" sz="2400">
              <a:latin typeface="Times New Roman" pitchFamily="18" charset="0"/>
            </a:endParaRPr>
          </a:p>
        </p:txBody>
      </p:sp>
      <p:sp>
        <p:nvSpPr>
          <p:cNvPr id="11286" name="Rectangle 24"/>
          <p:cNvSpPr>
            <a:spLocks noChangeArrowheads="1"/>
          </p:cNvSpPr>
          <p:nvPr/>
        </p:nvSpPr>
        <p:spPr bwMode="auto">
          <a:xfrm>
            <a:off x="3378200" y="1755775"/>
            <a:ext cx="2225675" cy="1979613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sv-SE" sz="2400">
              <a:latin typeface="Times New Roman" pitchFamily="18" charset="0"/>
            </a:endParaRPr>
          </a:p>
        </p:txBody>
      </p:sp>
      <p:sp>
        <p:nvSpPr>
          <p:cNvPr id="11287" name="Text Box 26"/>
          <p:cNvSpPr txBox="1">
            <a:spLocks noChangeArrowheads="1"/>
          </p:cNvSpPr>
          <p:nvPr/>
        </p:nvSpPr>
        <p:spPr bwMode="auto">
          <a:xfrm>
            <a:off x="3803650" y="2484438"/>
            <a:ext cx="1317625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>
              <a:lnSpc>
                <a:spcPct val="110000"/>
              </a:lnSpc>
            </a:pPr>
            <a:r>
              <a:rPr lang="en-US" sz="1400"/>
              <a:t>transport</a:t>
            </a:r>
          </a:p>
        </p:txBody>
      </p:sp>
      <p:sp>
        <p:nvSpPr>
          <p:cNvPr id="11288" name="Text Box 26"/>
          <p:cNvSpPr txBox="1">
            <a:spLocks noChangeArrowheads="1"/>
          </p:cNvSpPr>
          <p:nvPr/>
        </p:nvSpPr>
        <p:spPr bwMode="auto">
          <a:xfrm>
            <a:off x="3857625" y="1708150"/>
            <a:ext cx="1317625" cy="32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>
              <a:lnSpc>
                <a:spcPct val="110000"/>
              </a:lnSpc>
            </a:pPr>
            <a:r>
              <a:rPr lang="en-US" sz="1400"/>
              <a:t>application</a:t>
            </a:r>
          </a:p>
        </p:txBody>
      </p:sp>
      <p:sp>
        <p:nvSpPr>
          <p:cNvPr id="11289" name="Text Box 26"/>
          <p:cNvSpPr txBox="1">
            <a:spLocks noChangeArrowheads="1"/>
          </p:cNvSpPr>
          <p:nvPr/>
        </p:nvSpPr>
        <p:spPr bwMode="auto">
          <a:xfrm>
            <a:off x="3797300" y="3389313"/>
            <a:ext cx="1317625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>
              <a:lnSpc>
                <a:spcPct val="110000"/>
              </a:lnSpc>
            </a:pPr>
            <a:r>
              <a:rPr lang="en-US" sz="1400"/>
              <a:t>physical</a:t>
            </a:r>
          </a:p>
        </p:txBody>
      </p:sp>
      <p:sp>
        <p:nvSpPr>
          <p:cNvPr id="11290" name="Text Box 26"/>
          <p:cNvSpPr txBox="1">
            <a:spLocks noChangeArrowheads="1"/>
          </p:cNvSpPr>
          <p:nvPr/>
        </p:nvSpPr>
        <p:spPr bwMode="auto">
          <a:xfrm>
            <a:off x="3797300" y="3103563"/>
            <a:ext cx="1317625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>
              <a:lnSpc>
                <a:spcPct val="110000"/>
              </a:lnSpc>
            </a:pPr>
            <a:r>
              <a:rPr lang="en-US" sz="1400"/>
              <a:t>link</a:t>
            </a:r>
          </a:p>
        </p:txBody>
      </p:sp>
      <p:sp>
        <p:nvSpPr>
          <p:cNvPr id="13339" name="Oval 36"/>
          <p:cNvSpPr>
            <a:spLocks noChangeArrowheads="1"/>
          </p:cNvSpPr>
          <p:nvPr/>
        </p:nvSpPr>
        <p:spPr bwMode="auto">
          <a:xfrm>
            <a:off x="3497263" y="2014538"/>
            <a:ext cx="598487" cy="304800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>
                <a:latin typeface="Arial" charset="0"/>
                <a:ea typeface="ＭＳ Ｐゴシック" charset="0"/>
              </a:rPr>
              <a:t>P4</a:t>
            </a:r>
          </a:p>
        </p:txBody>
      </p:sp>
      <p:sp>
        <p:nvSpPr>
          <p:cNvPr id="11292" name="Rectangle 23"/>
          <p:cNvSpPr>
            <a:spLocks noChangeArrowheads="1"/>
          </p:cNvSpPr>
          <p:nvPr/>
        </p:nvSpPr>
        <p:spPr bwMode="auto">
          <a:xfrm>
            <a:off x="6567488" y="1903413"/>
            <a:ext cx="1296987" cy="1981200"/>
          </a:xfrm>
          <a:prstGeom prst="rect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l"/>
            <a:endParaRPr lang="sv-SE" sz="2400">
              <a:latin typeface="Times New Roman" pitchFamily="18" charset="0"/>
            </a:endParaRPr>
          </a:p>
        </p:txBody>
      </p:sp>
      <p:sp>
        <p:nvSpPr>
          <p:cNvPr id="11293" name="Rectangle 24"/>
          <p:cNvSpPr>
            <a:spLocks noChangeArrowheads="1"/>
          </p:cNvSpPr>
          <p:nvPr/>
        </p:nvSpPr>
        <p:spPr bwMode="auto">
          <a:xfrm>
            <a:off x="6370638" y="1944688"/>
            <a:ext cx="1631950" cy="197961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sv-SE" sz="2400">
              <a:latin typeface="Times New Roman" pitchFamily="18" charset="0"/>
            </a:endParaRPr>
          </a:p>
        </p:txBody>
      </p:sp>
      <p:sp>
        <p:nvSpPr>
          <p:cNvPr id="11294" name="Text Box 26"/>
          <p:cNvSpPr txBox="1">
            <a:spLocks noChangeArrowheads="1"/>
          </p:cNvSpPr>
          <p:nvPr/>
        </p:nvSpPr>
        <p:spPr bwMode="auto">
          <a:xfrm>
            <a:off x="6496050" y="2700338"/>
            <a:ext cx="1317625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>
              <a:lnSpc>
                <a:spcPct val="110000"/>
              </a:lnSpc>
            </a:pPr>
            <a:r>
              <a:rPr lang="en-US" sz="1400"/>
              <a:t>transport</a:t>
            </a:r>
          </a:p>
        </p:txBody>
      </p:sp>
      <p:sp>
        <p:nvSpPr>
          <p:cNvPr id="11295" name="Text Box 26"/>
          <p:cNvSpPr txBox="1">
            <a:spLocks noChangeArrowheads="1"/>
          </p:cNvSpPr>
          <p:nvPr/>
        </p:nvSpPr>
        <p:spPr bwMode="auto">
          <a:xfrm>
            <a:off x="6530975" y="1947863"/>
            <a:ext cx="1317625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>
              <a:lnSpc>
                <a:spcPct val="110000"/>
              </a:lnSpc>
            </a:pPr>
            <a:r>
              <a:rPr lang="en-US" sz="1400"/>
              <a:t>application</a:t>
            </a:r>
          </a:p>
        </p:txBody>
      </p:sp>
      <p:sp>
        <p:nvSpPr>
          <p:cNvPr id="11296" name="Text Box 26"/>
          <p:cNvSpPr txBox="1">
            <a:spLocks noChangeArrowheads="1"/>
          </p:cNvSpPr>
          <p:nvPr/>
        </p:nvSpPr>
        <p:spPr bwMode="auto">
          <a:xfrm>
            <a:off x="6538913" y="3605213"/>
            <a:ext cx="1317625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>
              <a:lnSpc>
                <a:spcPct val="110000"/>
              </a:lnSpc>
            </a:pPr>
            <a:r>
              <a:rPr lang="en-US" sz="1400"/>
              <a:t>physical</a:t>
            </a:r>
          </a:p>
        </p:txBody>
      </p:sp>
      <p:sp>
        <p:nvSpPr>
          <p:cNvPr id="11297" name="Text Box 26"/>
          <p:cNvSpPr txBox="1">
            <a:spLocks noChangeArrowheads="1"/>
          </p:cNvSpPr>
          <p:nvPr/>
        </p:nvSpPr>
        <p:spPr bwMode="auto">
          <a:xfrm>
            <a:off x="6505575" y="3319463"/>
            <a:ext cx="1317625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>
              <a:lnSpc>
                <a:spcPct val="110000"/>
              </a:lnSpc>
            </a:pPr>
            <a:r>
              <a:rPr lang="en-US" sz="1400"/>
              <a:t>link</a:t>
            </a:r>
          </a:p>
        </p:txBody>
      </p:sp>
      <p:sp>
        <p:nvSpPr>
          <p:cNvPr id="11298" name="Text Box 26"/>
          <p:cNvSpPr txBox="1">
            <a:spLocks noChangeArrowheads="1"/>
          </p:cNvSpPr>
          <p:nvPr/>
        </p:nvSpPr>
        <p:spPr bwMode="auto">
          <a:xfrm>
            <a:off x="6496050" y="3024188"/>
            <a:ext cx="1317625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>
              <a:lnSpc>
                <a:spcPct val="110000"/>
              </a:lnSpc>
            </a:pPr>
            <a:r>
              <a:rPr lang="en-US" sz="1400"/>
              <a:t>network</a:t>
            </a:r>
          </a:p>
        </p:txBody>
      </p:sp>
      <p:sp>
        <p:nvSpPr>
          <p:cNvPr id="13347" name="Oval 53"/>
          <p:cNvSpPr>
            <a:spLocks noChangeArrowheads="1"/>
          </p:cNvSpPr>
          <p:nvPr/>
        </p:nvSpPr>
        <p:spPr bwMode="auto">
          <a:xfrm>
            <a:off x="6451600" y="2241550"/>
            <a:ext cx="598488" cy="304800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>
                <a:latin typeface="Arial" charset="0"/>
                <a:ea typeface="ＭＳ Ｐゴシック" charset="0"/>
              </a:rPr>
              <a:t>P2</a:t>
            </a:r>
          </a:p>
        </p:txBody>
      </p:sp>
      <p:sp>
        <p:nvSpPr>
          <p:cNvPr id="11300" name="Freeform 54"/>
          <p:cNvSpPr>
            <a:spLocks/>
          </p:cNvSpPr>
          <p:nvPr/>
        </p:nvSpPr>
        <p:spPr bwMode="auto">
          <a:xfrm>
            <a:off x="8026400" y="1924050"/>
            <a:ext cx="504825" cy="2133600"/>
          </a:xfrm>
          <a:custGeom>
            <a:avLst/>
            <a:gdLst>
              <a:gd name="T0" fmla="*/ 2147483647 w 318"/>
              <a:gd name="T1" fmla="*/ 2147483647 h 1344"/>
              <a:gd name="T2" fmla="*/ 2147483647 w 318"/>
              <a:gd name="T3" fmla="*/ 0 h 1344"/>
              <a:gd name="T4" fmla="*/ 0 w 318"/>
              <a:gd name="T5" fmla="*/ 2147483647 h 1344"/>
              <a:gd name="T6" fmla="*/ 2147483647 w 318"/>
              <a:gd name="T7" fmla="*/ 2147483647 h 1344"/>
              <a:gd name="T8" fmla="*/ 2147483647 w 318"/>
              <a:gd name="T9" fmla="*/ 2147483647 h 134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18" h="1344">
                <a:moveTo>
                  <a:pt x="318" y="1344"/>
                </a:moveTo>
                <a:lnTo>
                  <a:pt x="12" y="0"/>
                </a:lnTo>
                <a:lnTo>
                  <a:pt x="0" y="1224"/>
                </a:lnTo>
                <a:lnTo>
                  <a:pt x="121" y="1344"/>
                </a:lnTo>
                <a:lnTo>
                  <a:pt x="318" y="1344"/>
                </a:lnTo>
                <a:close/>
              </a:path>
            </a:pathLst>
          </a:custGeom>
          <a:gradFill rotWithShape="1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solidFill>
              <a:srgbClr val="DDDDD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1301" name="Group 76"/>
          <p:cNvGrpSpPr>
            <a:grpSpLocks/>
          </p:cNvGrpSpPr>
          <p:nvPr/>
        </p:nvGrpSpPr>
        <p:grpSpPr bwMode="auto">
          <a:xfrm>
            <a:off x="1816100" y="5170488"/>
            <a:ext cx="2024063" cy="652462"/>
            <a:chOff x="1079" y="3697"/>
            <a:chExt cx="1275" cy="411"/>
          </a:xfrm>
        </p:grpSpPr>
        <p:sp>
          <p:nvSpPr>
            <p:cNvPr id="13448" name="Rectangle 77"/>
            <p:cNvSpPr>
              <a:spLocks noChangeArrowheads="1"/>
            </p:cNvSpPr>
            <p:nvPr/>
          </p:nvSpPr>
          <p:spPr bwMode="auto">
            <a:xfrm>
              <a:off x="1553" y="3697"/>
              <a:ext cx="678" cy="13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3449" name="Line 78"/>
            <p:cNvSpPr>
              <a:spLocks noChangeShapeType="1"/>
            </p:cNvSpPr>
            <p:nvPr/>
          </p:nvSpPr>
          <p:spPr bwMode="auto">
            <a:xfrm flipV="1">
              <a:off x="2179" y="3770"/>
              <a:ext cx="175" cy="0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3450" name="Text Box 79"/>
            <p:cNvSpPr txBox="1">
              <a:spLocks noChangeArrowheads="1"/>
            </p:cNvSpPr>
            <p:nvPr/>
          </p:nvSpPr>
          <p:spPr bwMode="auto">
            <a:xfrm>
              <a:off x="1079" y="3822"/>
              <a:ext cx="1233" cy="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r">
                <a:lnSpc>
                  <a:spcPct val="85000"/>
                </a:lnSpc>
                <a:defRPr/>
              </a:pPr>
              <a:r>
                <a:rPr lang="en-US" sz="1400" smtClean="0"/>
                <a:t>source IP,port: A,9157</a:t>
              </a:r>
            </a:p>
            <a:p>
              <a:pPr algn="r">
                <a:lnSpc>
                  <a:spcPct val="85000"/>
                </a:lnSpc>
                <a:defRPr/>
              </a:pPr>
              <a:r>
                <a:rPr lang="en-US" sz="1400" smtClean="0"/>
                <a:t>dest IP, port: B,80</a:t>
              </a:r>
            </a:p>
          </p:txBody>
        </p:sp>
      </p:grpSp>
      <p:grpSp>
        <p:nvGrpSpPr>
          <p:cNvPr id="11302" name="Group 80"/>
          <p:cNvGrpSpPr>
            <a:grpSpLocks/>
          </p:cNvGrpSpPr>
          <p:nvPr/>
        </p:nvGrpSpPr>
        <p:grpSpPr bwMode="auto">
          <a:xfrm>
            <a:off x="1666875" y="4479925"/>
            <a:ext cx="1887538" cy="652463"/>
            <a:chOff x="2741" y="3750"/>
            <a:chExt cx="1189" cy="411"/>
          </a:xfrm>
        </p:grpSpPr>
        <p:sp>
          <p:nvSpPr>
            <p:cNvPr id="13445" name="Rectangle 81"/>
            <p:cNvSpPr>
              <a:spLocks noChangeArrowheads="1"/>
            </p:cNvSpPr>
            <p:nvPr/>
          </p:nvSpPr>
          <p:spPr bwMode="auto">
            <a:xfrm>
              <a:off x="2859" y="3750"/>
              <a:ext cx="678" cy="13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3446" name="Line 82"/>
            <p:cNvSpPr>
              <a:spLocks noChangeShapeType="1"/>
            </p:cNvSpPr>
            <p:nvPr/>
          </p:nvSpPr>
          <p:spPr bwMode="auto">
            <a:xfrm flipV="1">
              <a:off x="2741" y="3837"/>
              <a:ext cx="175" cy="0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3447" name="Text Box 83"/>
            <p:cNvSpPr txBox="1">
              <a:spLocks noChangeArrowheads="1"/>
            </p:cNvSpPr>
            <p:nvPr/>
          </p:nvSpPr>
          <p:spPr bwMode="auto">
            <a:xfrm>
              <a:off x="2813" y="3875"/>
              <a:ext cx="1117" cy="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l">
                <a:lnSpc>
                  <a:spcPct val="85000"/>
                </a:lnSpc>
                <a:defRPr/>
              </a:pPr>
              <a:r>
                <a:rPr lang="en-US" sz="1400" smtClean="0"/>
                <a:t>source IP,port: B,80</a:t>
              </a:r>
            </a:p>
            <a:p>
              <a:pPr algn="l">
                <a:lnSpc>
                  <a:spcPct val="85000"/>
                </a:lnSpc>
                <a:defRPr/>
              </a:pPr>
              <a:r>
                <a:rPr lang="en-US" sz="1400" smtClean="0"/>
                <a:t>dest IP,port: A,9157</a:t>
              </a:r>
            </a:p>
          </p:txBody>
        </p:sp>
      </p:grpSp>
      <p:sp>
        <p:nvSpPr>
          <p:cNvPr id="13351" name="Text Box 93"/>
          <p:cNvSpPr txBox="1">
            <a:spLocks noChangeArrowheads="1"/>
          </p:cNvSpPr>
          <p:nvPr/>
        </p:nvSpPr>
        <p:spPr bwMode="auto">
          <a:xfrm flipH="1">
            <a:off x="88900" y="4705350"/>
            <a:ext cx="1147763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lnSpc>
                <a:spcPct val="80000"/>
              </a:lnSpc>
              <a:defRPr/>
            </a:pPr>
            <a:r>
              <a:rPr lang="en-US" sz="1800" smtClean="0">
                <a:latin typeface="Gill Sans MT" charset="0"/>
              </a:rPr>
              <a:t>host: IP address A</a:t>
            </a:r>
          </a:p>
        </p:txBody>
      </p:sp>
      <p:sp>
        <p:nvSpPr>
          <p:cNvPr id="13352" name="Text Box 94"/>
          <p:cNvSpPr txBox="1">
            <a:spLocks noChangeArrowheads="1"/>
          </p:cNvSpPr>
          <p:nvPr/>
        </p:nvSpPr>
        <p:spPr bwMode="auto">
          <a:xfrm flipH="1">
            <a:off x="7845425" y="4602163"/>
            <a:ext cx="1147763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lnSpc>
                <a:spcPct val="80000"/>
              </a:lnSpc>
              <a:defRPr/>
            </a:pPr>
            <a:r>
              <a:rPr lang="en-US" sz="1800" smtClean="0">
                <a:latin typeface="Gill Sans MT" charset="0"/>
              </a:rPr>
              <a:t>host: IP address C</a:t>
            </a:r>
          </a:p>
        </p:txBody>
      </p:sp>
      <p:sp>
        <p:nvSpPr>
          <p:cNvPr id="13353" name="Line 96"/>
          <p:cNvSpPr>
            <a:spLocks noChangeShapeType="1"/>
          </p:cNvSpPr>
          <p:nvPr/>
        </p:nvSpPr>
        <p:spPr bwMode="auto">
          <a:xfrm>
            <a:off x="3354388" y="3432175"/>
            <a:ext cx="223361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13354" name="Line 97"/>
          <p:cNvSpPr>
            <a:spLocks noChangeShapeType="1"/>
          </p:cNvSpPr>
          <p:nvPr/>
        </p:nvSpPr>
        <p:spPr bwMode="auto">
          <a:xfrm>
            <a:off x="3370263" y="3130550"/>
            <a:ext cx="223361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11307" name="Text Box 26"/>
          <p:cNvSpPr txBox="1">
            <a:spLocks noChangeArrowheads="1"/>
          </p:cNvSpPr>
          <p:nvPr/>
        </p:nvSpPr>
        <p:spPr bwMode="auto">
          <a:xfrm>
            <a:off x="3757613" y="2795588"/>
            <a:ext cx="1317625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>
              <a:lnSpc>
                <a:spcPct val="110000"/>
              </a:lnSpc>
            </a:pPr>
            <a:r>
              <a:rPr lang="en-US" sz="1400"/>
              <a:t>network</a:t>
            </a:r>
          </a:p>
        </p:txBody>
      </p:sp>
      <p:sp>
        <p:nvSpPr>
          <p:cNvPr id="13356" name="Line 99"/>
          <p:cNvSpPr>
            <a:spLocks noChangeShapeType="1"/>
          </p:cNvSpPr>
          <p:nvPr/>
        </p:nvSpPr>
        <p:spPr bwMode="auto">
          <a:xfrm>
            <a:off x="3373438" y="2808288"/>
            <a:ext cx="223361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13357" name="Line 100"/>
          <p:cNvSpPr>
            <a:spLocks noChangeShapeType="1"/>
          </p:cNvSpPr>
          <p:nvPr/>
        </p:nvSpPr>
        <p:spPr bwMode="auto">
          <a:xfrm>
            <a:off x="3376613" y="2486025"/>
            <a:ext cx="223361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grpSp>
        <p:nvGrpSpPr>
          <p:cNvPr id="11310" name="Group 101"/>
          <p:cNvGrpSpPr>
            <a:grpSpLocks/>
          </p:cNvGrpSpPr>
          <p:nvPr/>
        </p:nvGrpSpPr>
        <p:grpSpPr bwMode="auto">
          <a:xfrm>
            <a:off x="3552825" y="2347913"/>
            <a:ext cx="473075" cy="228600"/>
            <a:chOff x="1287" y="2524"/>
            <a:chExt cx="260" cy="100"/>
          </a:xfrm>
        </p:grpSpPr>
        <p:sp>
          <p:nvSpPr>
            <p:cNvPr id="13441" name="Rectangle 102"/>
            <p:cNvSpPr>
              <a:spLocks noChangeArrowheads="1"/>
            </p:cNvSpPr>
            <p:nvPr/>
          </p:nvSpPr>
          <p:spPr bwMode="auto">
            <a:xfrm>
              <a:off x="1287" y="2524"/>
              <a:ext cx="260" cy="1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3442" name="Rectangle 103"/>
            <p:cNvSpPr>
              <a:spLocks noChangeArrowheads="1"/>
            </p:cNvSpPr>
            <p:nvPr/>
          </p:nvSpPr>
          <p:spPr bwMode="auto">
            <a:xfrm>
              <a:off x="1338" y="2537"/>
              <a:ext cx="155" cy="7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3443" name="Rectangle 104"/>
            <p:cNvSpPr>
              <a:spLocks noChangeArrowheads="1"/>
            </p:cNvSpPr>
            <p:nvPr/>
          </p:nvSpPr>
          <p:spPr bwMode="auto">
            <a:xfrm>
              <a:off x="1503" y="2582"/>
              <a:ext cx="27" cy="26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3444" name="Rectangle 105"/>
            <p:cNvSpPr>
              <a:spLocks noChangeArrowheads="1"/>
            </p:cNvSpPr>
            <p:nvPr/>
          </p:nvSpPr>
          <p:spPr bwMode="auto">
            <a:xfrm>
              <a:off x="1298" y="2583"/>
              <a:ext cx="27" cy="27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sp>
        <p:nvSpPr>
          <p:cNvPr id="13359" name="Oval 106"/>
          <p:cNvSpPr>
            <a:spLocks noChangeArrowheads="1"/>
          </p:cNvSpPr>
          <p:nvPr/>
        </p:nvSpPr>
        <p:spPr bwMode="auto">
          <a:xfrm>
            <a:off x="4864100" y="2019300"/>
            <a:ext cx="598488" cy="304800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>
                <a:latin typeface="Arial" charset="0"/>
                <a:ea typeface="ＭＳ Ｐゴシック" charset="0"/>
              </a:rPr>
              <a:t>P6</a:t>
            </a:r>
          </a:p>
        </p:txBody>
      </p:sp>
      <p:sp>
        <p:nvSpPr>
          <p:cNvPr id="13360" name="Oval 112"/>
          <p:cNvSpPr>
            <a:spLocks noChangeArrowheads="1"/>
          </p:cNvSpPr>
          <p:nvPr/>
        </p:nvSpPr>
        <p:spPr bwMode="auto">
          <a:xfrm>
            <a:off x="4192588" y="2017713"/>
            <a:ext cx="598487" cy="304800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>
                <a:latin typeface="Arial" charset="0"/>
                <a:ea typeface="ＭＳ Ｐゴシック" charset="0"/>
              </a:rPr>
              <a:t>P5</a:t>
            </a:r>
          </a:p>
        </p:txBody>
      </p:sp>
      <p:grpSp>
        <p:nvGrpSpPr>
          <p:cNvPr id="11313" name="Group 118"/>
          <p:cNvGrpSpPr>
            <a:grpSpLocks/>
          </p:cNvGrpSpPr>
          <p:nvPr/>
        </p:nvGrpSpPr>
        <p:grpSpPr bwMode="auto">
          <a:xfrm>
            <a:off x="4257675" y="2352675"/>
            <a:ext cx="473075" cy="228600"/>
            <a:chOff x="1287" y="2524"/>
            <a:chExt cx="260" cy="100"/>
          </a:xfrm>
        </p:grpSpPr>
        <p:sp>
          <p:nvSpPr>
            <p:cNvPr id="13437" name="Rectangle 119"/>
            <p:cNvSpPr>
              <a:spLocks noChangeArrowheads="1"/>
            </p:cNvSpPr>
            <p:nvPr/>
          </p:nvSpPr>
          <p:spPr bwMode="auto">
            <a:xfrm>
              <a:off x="1287" y="2524"/>
              <a:ext cx="260" cy="1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3438" name="Rectangle 120"/>
            <p:cNvSpPr>
              <a:spLocks noChangeArrowheads="1"/>
            </p:cNvSpPr>
            <p:nvPr/>
          </p:nvSpPr>
          <p:spPr bwMode="auto">
            <a:xfrm>
              <a:off x="1338" y="2537"/>
              <a:ext cx="155" cy="7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3439" name="Rectangle 121"/>
            <p:cNvSpPr>
              <a:spLocks noChangeArrowheads="1"/>
            </p:cNvSpPr>
            <p:nvPr/>
          </p:nvSpPr>
          <p:spPr bwMode="auto">
            <a:xfrm>
              <a:off x="1503" y="2582"/>
              <a:ext cx="27" cy="26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3440" name="Rectangle 122"/>
            <p:cNvSpPr>
              <a:spLocks noChangeArrowheads="1"/>
            </p:cNvSpPr>
            <p:nvPr/>
          </p:nvSpPr>
          <p:spPr bwMode="auto">
            <a:xfrm>
              <a:off x="1298" y="2583"/>
              <a:ext cx="27" cy="27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grpSp>
        <p:nvGrpSpPr>
          <p:cNvPr id="11314" name="Group 123"/>
          <p:cNvGrpSpPr>
            <a:grpSpLocks/>
          </p:cNvGrpSpPr>
          <p:nvPr/>
        </p:nvGrpSpPr>
        <p:grpSpPr bwMode="auto">
          <a:xfrm>
            <a:off x="4929188" y="2357438"/>
            <a:ext cx="473075" cy="228600"/>
            <a:chOff x="1287" y="2524"/>
            <a:chExt cx="260" cy="100"/>
          </a:xfrm>
        </p:grpSpPr>
        <p:sp>
          <p:nvSpPr>
            <p:cNvPr id="13433" name="Rectangle 124"/>
            <p:cNvSpPr>
              <a:spLocks noChangeArrowheads="1"/>
            </p:cNvSpPr>
            <p:nvPr/>
          </p:nvSpPr>
          <p:spPr bwMode="auto">
            <a:xfrm>
              <a:off x="1287" y="2524"/>
              <a:ext cx="260" cy="1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3434" name="Rectangle 125"/>
            <p:cNvSpPr>
              <a:spLocks noChangeArrowheads="1"/>
            </p:cNvSpPr>
            <p:nvPr/>
          </p:nvSpPr>
          <p:spPr bwMode="auto">
            <a:xfrm>
              <a:off x="1338" y="2537"/>
              <a:ext cx="155" cy="7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3435" name="Rectangle 126"/>
            <p:cNvSpPr>
              <a:spLocks noChangeArrowheads="1"/>
            </p:cNvSpPr>
            <p:nvPr/>
          </p:nvSpPr>
          <p:spPr bwMode="auto">
            <a:xfrm>
              <a:off x="1503" y="2582"/>
              <a:ext cx="27" cy="26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3436" name="Rectangle 127"/>
            <p:cNvSpPr>
              <a:spLocks noChangeArrowheads="1"/>
            </p:cNvSpPr>
            <p:nvPr/>
          </p:nvSpPr>
          <p:spPr bwMode="auto">
            <a:xfrm>
              <a:off x="1298" y="2583"/>
              <a:ext cx="27" cy="27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sp>
        <p:nvSpPr>
          <p:cNvPr id="13363" name="Line 133"/>
          <p:cNvSpPr>
            <a:spLocks noChangeShapeType="1"/>
          </p:cNvSpPr>
          <p:nvPr/>
        </p:nvSpPr>
        <p:spPr bwMode="auto">
          <a:xfrm>
            <a:off x="6362700" y="3648075"/>
            <a:ext cx="16383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13364" name="Line 134"/>
          <p:cNvSpPr>
            <a:spLocks noChangeShapeType="1"/>
          </p:cNvSpPr>
          <p:nvPr/>
        </p:nvSpPr>
        <p:spPr bwMode="auto">
          <a:xfrm>
            <a:off x="6353175" y="3352800"/>
            <a:ext cx="16383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13365" name="Line 135"/>
          <p:cNvSpPr>
            <a:spLocks noChangeShapeType="1"/>
          </p:cNvSpPr>
          <p:nvPr/>
        </p:nvSpPr>
        <p:spPr bwMode="auto">
          <a:xfrm>
            <a:off x="6353175" y="3057525"/>
            <a:ext cx="16383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13366" name="Line 136"/>
          <p:cNvSpPr>
            <a:spLocks noChangeShapeType="1"/>
          </p:cNvSpPr>
          <p:nvPr/>
        </p:nvSpPr>
        <p:spPr bwMode="auto">
          <a:xfrm>
            <a:off x="6353175" y="2752725"/>
            <a:ext cx="16383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grpSp>
        <p:nvGrpSpPr>
          <p:cNvPr id="11319" name="Group 128"/>
          <p:cNvGrpSpPr>
            <a:grpSpLocks/>
          </p:cNvGrpSpPr>
          <p:nvPr/>
        </p:nvGrpSpPr>
        <p:grpSpPr bwMode="auto">
          <a:xfrm>
            <a:off x="6505575" y="2579688"/>
            <a:ext cx="473075" cy="228600"/>
            <a:chOff x="1287" y="2524"/>
            <a:chExt cx="260" cy="100"/>
          </a:xfrm>
        </p:grpSpPr>
        <p:sp>
          <p:nvSpPr>
            <p:cNvPr id="13429" name="Rectangle 129"/>
            <p:cNvSpPr>
              <a:spLocks noChangeArrowheads="1"/>
            </p:cNvSpPr>
            <p:nvPr/>
          </p:nvSpPr>
          <p:spPr bwMode="auto">
            <a:xfrm>
              <a:off x="1287" y="2524"/>
              <a:ext cx="260" cy="1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3430" name="Rectangle 130"/>
            <p:cNvSpPr>
              <a:spLocks noChangeArrowheads="1"/>
            </p:cNvSpPr>
            <p:nvPr/>
          </p:nvSpPr>
          <p:spPr bwMode="auto">
            <a:xfrm>
              <a:off x="1338" y="2537"/>
              <a:ext cx="155" cy="7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3431" name="Rectangle 131"/>
            <p:cNvSpPr>
              <a:spLocks noChangeArrowheads="1"/>
            </p:cNvSpPr>
            <p:nvPr/>
          </p:nvSpPr>
          <p:spPr bwMode="auto">
            <a:xfrm>
              <a:off x="1503" y="2582"/>
              <a:ext cx="27" cy="26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3432" name="Rectangle 132"/>
            <p:cNvSpPr>
              <a:spLocks noChangeArrowheads="1"/>
            </p:cNvSpPr>
            <p:nvPr/>
          </p:nvSpPr>
          <p:spPr bwMode="auto">
            <a:xfrm>
              <a:off x="1298" y="2583"/>
              <a:ext cx="27" cy="27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grpSp>
        <p:nvGrpSpPr>
          <p:cNvPr id="11320" name="Group 137"/>
          <p:cNvGrpSpPr>
            <a:grpSpLocks/>
          </p:cNvGrpSpPr>
          <p:nvPr/>
        </p:nvGrpSpPr>
        <p:grpSpPr bwMode="auto">
          <a:xfrm>
            <a:off x="7300913" y="2570163"/>
            <a:ext cx="473075" cy="228600"/>
            <a:chOff x="1287" y="2524"/>
            <a:chExt cx="260" cy="100"/>
          </a:xfrm>
        </p:grpSpPr>
        <p:sp>
          <p:nvSpPr>
            <p:cNvPr id="13425" name="Rectangle 138"/>
            <p:cNvSpPr>
              <a:spLocks noChangeArrowheads="1"/>
            </p:cNvSpPr>
            <p:nvPr/>
          </p:nvSpPr>
          <p:spPr bwMode="auto">
            <a:xfrm>
              <a:off x="1287" y="2524"/>
              <a:ext cx="260" cy="1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3426" name="Rectangle 139"/>
            <p:cNvSpPr>
              <a:spLocks noChangeArrowheads="1"/>
            </p:cNvSpPr>
            <p:nvPr/>
          </p:nvSpPr>
          <p:spPr bwMode="auto">
            <a:xfrm>
              <a:off x="1338" y="2537"/>
              <a:ext cx="155" cy="7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3427" name="Rectangle 140"/>
            <p:cNvSpPr>
              <a:spLocks noChangeArrowheads="1"/>
            </p:cNvSpPr>
            <p:nvPr/>
          </p:nvSpPr>
          <p:spPr bwMode="auto">
            <a:xfrm>
              <a:off x="1503" y="2582"/>
              <a:ext cx="27" cy="26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3428" name="Rectangle 141"/>
            <p:cNvSpPr>
              <a:spLocks noChangeArrowheads="1"/>
            </p:cNvSpPr>
            <p:nvPr/>
          </p:nvSpPr>
          <p:spPr bwMode="auto">
            <a:xfrm>
              <a:off x="1298" y="2583"/>
              <a:ext cx="27" cy="27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sp>
        <p:nvSpPr>
          <p:cNvPr id="13369" name="Oval 143"/>
          <p:cNvSpPr>
            <a:spLocks noChangeArrowheads="1"/>
          </p:cNvSpPr>
          <p:nvPr/>
        </p:nvSpPr>
        <p:spPr bwMode="auto">
          <a:xfrm>
            <a:off x="7242175" y="2236788"/>
            <a:ext cx="598488" cy="304800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>
                <a:latin typeface="Arial" charset="0"/>
                <a:ea typeface="ＭＳ Ｐゴシック" charset="0"/>
              </a:rPr>
              <a:t>P3</a:t>
            </a:r>
          </a:p>
        </p:txBody>
      </p:sp>
      <p:sp>
        <p:nvSpPr>
          <p:cNvPr id="11322" name="Freeform 144"/>
          <p:cNvSpPr>
            <a:spLocks/>
          </p:cNvSpPr>
          <p:nvPr/>
        </p:nvSpPr>
        <p:spPr bwMode="auto">
          <a:xfrm>
            <a:off x="1493838" y="2439988"/>
            <a:ext cx="2695575" cy="2695575"/>
          </a:xfrm>
          <a:custGeom>
            <a:avLst/>
            <a:gdLst>
              <a:gd name="T0" fmla="*/ 0 w 1698"/>
              <a:gd name="T1" fmla="*/ 2147483647 h 1698"/>
              <a:gd name="T2" fmla="*/ 0 w 1698"/>
              <a:gd name="T3" fmla="*/ 2147483647 h 1698"/>
              <a:gd name="T4" fmla="*/ 2147483647 w 1698"/>
              <a:gd name="T5" fmla="*/ 2147483647 h 1698"/>
              <a:gd name="T6" fmla="*/ 2147483647 w 1698"/>
              <a:gd name="T7" fmla="*/ 2147483647 h 1698"/>
              <a:gd name="T8" fmla="*/ 2147483647 w 1698"/>
              <a:gd name="T9" fmla="*/ 0 h 169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698" h="1698">
                <a:moveTo>
                  <a:pt x="0" y="131"/>
                </a:moveTo>
                <a:lnTo>
                  <a:pt x="0" y="1698"/>
                </a:lnTo>
                <a:lnTo>
                  <a:pt x="1698" y="1690"/>
                </a:lnTo>
                <a:lnTo>
                  <a:pt x="1691" y="148"/>
                </a:lnTo>
                <a:lnTo>
                  <a:pt x="1443" y="0"/>
                </a:lnTo>
              </a:path>
            </a:pathLst>
          </a:custGeom>
          <a:noFill/>
          <a:ln w="28575" cap="flat" cmpd="sng">
            <a:solidFill>
              <a:srgbClr val="CC0000"/>
            </a:solidFill>
            <a:prstDash val="solid"/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323" name="Freeform 145"/>
          <p:cNvSpPr>
            <a:spLocks/>
          </p:cNvSpPr>
          <p:nvPr/>
        </p:nvSpPr>
        <p:spPr bwMode="auto">
          <a:xfrm>
            <a:off x="4479925" y="2471738"/>
            <a:ext cx="3089275" cy="3252787"/>
          </a:xfrm>
          <a:custGeom>
            <a:avLst/>
            <a:gdLst>
              <a:gd name="T0" fmla="*/ 0 w 1946"/>
              <a:gd name="T1" fmla="*/ 0 h 1801"/>
              <a:gd name="T2" fmla="*/ 0 w 1946"/>
              <a:gd name="T3" fmla="*/ 2147483647 h 1801"/>
              <a:gd name="T4" fmla="*/ 2147483647 w 1946"/>
              <a:gd name="T5" fmla="*/ 2147483647 h 1801"/>
              <a:gd name="T6" fmla="*/ 2147483647 w 1946"/>
              <a:gd name="T7" fmla="*/ 2147483647 h 1801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946" h="1801">
                <a:moveTo>
                  <a:pt x="0" y="0"/>
                </a:moveTo>
                <a:lnTo>
                  <a:pt x="0" y="1801"/>
                </a:lnTo>
                <a:lnTo>
                  <a:pt x="1946" y="1794"/>
                </a:lnTo>
                <a:lnTo>
                  <a:pt x="1925" y="132"/>
                </a:lnTo>
              </a:path>
            </a:pathLst>
          </a:custGeom>
          <a:noFill/>
          <a:ln w="28575" cap="flat" cmpd="sng">
            <a:solidFill>
              <a:srgbClr val="CC0000"/>
            </a:solidFill>
            <a:prstDash val="solid"/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324" name="Freeform 146"/>
          <p:cNvSpPr>
            <a:spLocks/>
          </p:cNvSpPr>
          <p:nvPr/>
        </p:nvSpPr>
        <p:spPr bwMode="auto">
          <a:xfrm>
            <a:off x="5138738" y="2460625"/>
            <a:ext cx="1609725" cy="2465388"/>
          </a:xfrm>
          <a:custGeom>
            <a:avLst/>
            <a:gdLst>
              <a:gd name="T0" fmla="*/ 0 w 1014"/>
              <a:gd name="T1" fmla="*/ 0 h 1480"/>
              <a:gd name="T2" fmla="*/ 0 w 1014"/>
              <a:gd name="T3" fmla="*/ 2147483647 h 1480"/>
              <a:gd name="T4" fmla="*/ 2147483647 w 1014"/>
              <a:gd name="T5" fmla="*/ 2147483647 h 1480"/>
              <a:gd name="T6" fmla="*/ 2147483647 w 1014"/>
              <a:gd name="T7" fmla="*/ 2147483647 h 148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014" h="1480">
                <a:moveTo>
                  <a:pt x="0" y="0"/>
                </a:moveTo>
                <a:lnTo>
                  <a:pt x="0" y="1480"/>
                </a:lnTo>
                <a:lnTo>
                  <a:pt x="1014" y="1480"/>
                </a:lnTo>
                <a:lnTo>
                  <a:pt x="1014" y="146"/>
                </a:lnTo>
              </a:path>
            </a:pathLst>
          </a:custGeom>
          <a:noFill/>
          <a:ln w="28575" cap="flat" cmpd="sng">
            <a:solidFill>
              <a:srgbClr val="CC0000"/>
            </a:solidFill>
            <a:prstDash val="solid"/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grpSp>
        <p:nvGrpSpPr>
          <p:cNvPr id="11325" name="Group 147"/>
          <p:cNvGrpSpPr>
            <a:grpSpLocks/>
          </p:cNvGrpSpPr>
          <p:nvPr/>
        </p:nvGrpSpPr>
        <p:grpSpPr bwMode="auto">
          <a:xfrm>
            <a:off x="5237163" y="4684713"/>
            <a:ext cx="2071687" cy="652462"/>
            <a:chOff x="2741" y="3750"/>
            <a:chExt cx="1305" cy="411"/>
          </a:xfrm>
        </p:grpSpPr>
        <p:sp>
          <p:nvSpPr>
            <p:cNvPr id="13422" name="Rectangle 148"/>
            <p:cNvSpPr>
              <a:spLocks noChangeArrowheads="1"/>
            </p:cNvSpPr>
            <p:nvPr/>
          </p:nvSpPr>
          <p:spPr bwMode="auto">
            <a:xfrm>
              <a:off x="2859" y="3750"/>
              <a:ext cx="678" cy="13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3423" name="Line 149"/>
            <p:cNvSpPr>
              <a:spLocks noChangeShapeType="1"/>
            </p:cNvSpPr>
            <p:nvPr/>
          </p:nvSpPr>
          <p:spPr bwMode="auto">
            <a:xfrm flipV="1">
              <a:off x="2741" y="3837"/>
              <a:ext cx="175" cy="0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3424" name="Text Box 150"/>
            <p:cNvSpPr txBox="1">
              <a:spLocks noChangeArrowheads="1"/>
            </p:cNvSpPr>
            <p:nvPr/>
          </p:nvSpPr>
          <p:spPr bwMode="auto">
            <a:xfrm>
              <a:off x="2813" y="3875"/>
              <a:ext cx="1233" cy="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l">
                <a:lnSpc>
                  <a:spcPct val="85000"/>
                </a:lnSpc>
                <a:defRPr/>
              </a:pPr>
              <a:r>
                <a:rPr lang="en-US" sz="1400" smtClean="0"/>
                <a:t>source IP,port: C,5775</a:t>
              </a:r>
            </a:p>
            <a:p>
              <a:pPr algn="l">
                <a:lnSpc>
                  <a:spcPct val="85000"/>
                </a:lnSpc>
                <a:defRPr/>
              </a:pPr>
              <a:r>
                <a:rPr lang="en-US" sz="1400" smtClean="0"/>
                <a:t>dest IP,port: B,80</a:t>
              </a:r>
            </a:p>
          </p:txBody>
        </p:sp>
      </p:grpSp>
      <p:grpSp>
        <p:nvGrpSpPr>
          <p:cNvPr id="11326" name="Group 151"/>
          <p:cNvGrpSpPr>
            <a:grpSpLocks/>
          </p:cNvGrpSpPr>
          <p:nvPr/>
        </p:nvGrpSpPr>
        <p:grpSpPr bwMode="auto">
          <a:xfrm>
            <a:off x="5307013" y="5473700"/>
            <a:ext cx="2063750" cy="661988"/>
            <a:chOff x="2741" y="3750"/>
            <a:chExt cx="1300" cy="417"/>
          </a:xfrm>
        </p:grpSpPr>
        <p:sp>
          <p:nvSpPr>
            <p:cNvPr id="13419" name="Rectangle 152"/>
            <p:cNvSpPr>
              <a:spLocks noChangeArrowheads="1"/>
            </p:cNvSpPr>
            <p:nvPr/>
          </p:nvSpPr>
          <p:spPr bwMode="auto">
            <a:xfrm>
              <a:off x="2859" y="3750"/>
              <a:ext cx="678" cy="13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3420" name="Line 153"/>
            <p:cNvSpPr>
              <a:spLocks noChangeShapeType="1"/>
            </p:cNvSpPr>
            <p:nvPr/>
          </p:nvSpPr>
          <p:spPr bwMode="auto">
            <a:xfrm flipV="1">
              <a:off x="2741" y="3837"/>
              <a:ext cx="175" cy="0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3421" name="Text Box 154"/>
            <p:cNvSpPr txBox="1">
              <a:spLocks noChangeArrowheads="1"/>
            </p:cNvSpPr>
            <p:nvPr/>
          </p:nvSpPr>
          <p:spPr bwMode="auto">
            <a:xfrm>
              <a:off x="2813" y="3875"/>
              <a:ext cx="1228" cy="2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l">
                <a:lnSpc>
                  <a:spcPct val="85000"/>
                </a:lnSpc>
                <a:defRPr/>
              </a:pPr>
              <a:r>
                <a:rPr lang="en-US" sz="1400" dirty="0" smtClean="0"/>
                <a:t>source </a:t>
              </a:r>
              <a:r>
                <a:rPr lang="en-US" sz="1400" dirty="0" err="1" smtClean="0"/>
                <a:t>IP,port</a:t>
              </a:r>
              <a:r>
                <a:rPr lang="en-US" sz="1400" dirty="0" smtClean="0"/>
                <a:t>: C,9157</a:t>
              </a:r>
            </a:p>
            <a:p>
              <a:pPr algn="l">
                <a:lnSpc>
                  <a:spcPct val="85000"/>
                </a:lnSpc>
                <a:defRPr/>
              </a:pPr>
              <a:r>
                <a:rPr lang="en-US" sz="1400" dirty="0" err="1" smtClean="0"/>
                <a:t>dest</a:t>
              </a:r>
              <a:r>
                <a:rPr lang="en-US" sz="1400" dirty="0" smtClean="0"/>
                <a:t> </a:t>
              </a:r>
              <a:r>
                <a:rPr lang="en-US" sz="1400" dirty="0" err="1" smtClean="0"/>
                <a:t>IP,port</a:t>
              </a:r>
              <a:r>
                <a:rPr lang="en-US" sz="1400" dirty="0" smtClean="0"/>
                <a:t>: B,80</a:t>
              </a:r>
            </a:p>
          </p:txBody>
        </p:sp>
      </p:grpSp>
      <p:sp>
        <p:nvSpPr>
          <p:cNvPr id="364699" name="Text Box 155"/>
          <p:cNvSpPr txBox="1">
            <a:spLocks noChangeArrowheads="1"/>
          </p:cNvSpPr>
          <p:nvPr/>
        </p:nvSpPr>
        <p:spPr bwMode="auto">
          <a:xfrm>
            <a:off x="508000" y="6081713"/>
            <a:ext cx="4859338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mtClean="0">
                <a:solidFill>
                  <a:srgbClr val="CC0000"/>
                </a:solidFill>
              </a:rPr>
              <a:t>three segments, all destined to IP address: B,</a:t>
            </a:r>
          </a:p>
          <a:p>
            <a:pPr>
              <a:defRPr/>
            </a:pPr>
            <a:r>
              <a:rPr lang="en-US" smtClean="0">
                <a:solidFill>
                  <a:srgbClr val="CC0000"/>
                </a:solidFill>
              </a:rPr>
              <a:t> dest port: 80 are demultiplexed to </a:t>
            </a:r>
            <a:r>
              <a:rPr lang="en-US" i="1" smtClean="0">
                <a:solidFill>
                  <a:srgbClr val="CC0000"/>
                </a:solidFill>
              </a:rPr>
              <a:t>different </a:t>
            </a:r>
            <a:r>
              <a:rPr lang="en-US" smtClean="0">
                <a:solidFill>
                  <a:srgbClr val="CC0000"/>
                </a:solidFill>
              </a:rPr>
              <a:t>sockets</a:t>
            </a:r>
          </a:p>
        </p:txBody>
      </p:sp>
      <p:sp>
        <p:nvSpPr>
          <p:cNvPr id="364700" name="Line 156"/>
          <p:cNvSpPr>
            <a:spLocks noChangeShapeType="1"/>
          </p:cNvSpPr>
          <p:nvPr/>
        </p:nvSpPr>
        <p:spPr bwMode="auto">
          <a:xfrm>
            <a:off x="3502025" y="5770563"/>
            <a:ext cx="285750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364701" name="Line 157"/>
          <p:cNvSpPr>
            <a:spLocks noChangeShapeType="1"/>
          </p:cNvSpPr>
          <p:nvPr/>
        </p:nvSpPr>
        <p:spPr bwMode="auto">
          <a:xfrm>
            <a:off x="6570663" y="5292725"/>
            <a:ext cx="285750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364702" name="Line 158"/>
          <p:cNvSpPr>
            <a:spLocks noChangeShapeType="1"/>
          </p:cNvSpPr>
          <p:nvPr/>
        </p:nvSpPr>
        <p:spPr bwMode="auto">
          <a:xfrm>
            <a:off x="6646863" y="6086475"/>
            <a:ext cx="285750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13379" name="Text Box 160"/>
          <p:cNvSpPr txBox="1">
            <a:spLocks noChangeArrowheads="1"/>
          </p:cNvSpPr>
          <p:nvPr/>
        </p:nvSpPr>
        <p:spPr bwMode="auto">
          <a:xfrm flipH="1">
            <a:off x="5046663" y="3702050"/>
            <a:ext cx="1147762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lnSpc>
                <a:spcPct val="80000"/>
              </a:lnSpc>
              <a:defRPr/>
            </a:pPr>
            <a:r>
              <a:rPr lang="en-US" sz="1800" smtClean="0">
                <a:latin typeface="Gill Sans MT" charset="0"/>
              </a:rPr>
              <a:t>server: IP address B</a:t>
            </a:r>
          </a:p>
        </p:txBody>
      </p:sp>
      <p:grpSp>
        <p:nvGrpSpPr>
          <p:cNvPr id="11332" name="Group 161"/>
          <p:cNvGrpSpPr>
            <a:grpSpLocks/>
          </p:cNvGrpSpPr>
          <p:nvPr/>
        </p:nvGrpSpPr>
        <p:grpSpPr bwMode="auto">
          <a:xfrm>
            <a:off x="2820988" y="3192463"/>
            <a:ext cx="358775" cy="704850"/>
            <a:chOff x="4140" y="429"/>
            <a:chExt cx="1425" cy="2396"/>
          </a:xfrm>
        </p:grpSpPr>
        <p:sp>
          <p:nvSpPr>
            <p:cNvPr id="11339" name="Freeform 162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14 w 354"/>
                <a:gd name="T1" fmla="*/ 0 h 2742"/>
                <a:gd name="T2" fmla="*/ 74 w 354"/>
                <a:gd name="T3" fmla="*/ 95 h 2742"/>
                <a:gd name="T4" fmla="*/ 73 w 354"/>
                <a:gd name="T5" fmla="*/ 734 h 2742"/>
                <a:gd name="T6" fmla="*/ 0 w 354"/>
                <a:gd name="T7" fmla="*/ 768 h 2742"/>
                <a:gd name="T8" fmla="*/ 14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88" name="Rectangle 163"/>
            <p:cNvSpPr>
              <a:spLocks noChangeArrowheads="1"/>
            </p:cNvSpPr>
            <p:nvPr/>
          </p:nvSpPr>
          <p:spPr bwMode="auto">
            <a:xfrm>
              <a:off x="4203" y="429"/>
              <a:ext cx="1053" cy="2283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1341" name="Freeform 164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45 w 211"/>
                <a:gd name="T3" fmla="*/ 61 h 2537"/>
                <a:gd name="T4" fmla="*/ 2 w 211"/>
                <a:gd name="T5" fmla="*/ 699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42" name="Freeform 165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70 w 328"/>
                <a:gd name="T3" fmla="*/ 36 h 226"/>
                <a:gd name="T4" fmla="*/ 70 w 328"/>
                <a:gd name="T5" fmla="*/ 64 h 226"/>
                <a:gd name="T6" fmla="*/ 0 w 328"/>
                <a:gd name="T7" fmla="*/ 28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91" name="Rectangle 166"/>
            <p:cNvSpPr>
              <a:spLocks noChangeArrowheads="1"/>
            </p:cNvSpPr>
            <p:nvPr/>
          </p:nvSpPr>
          <p:spPr bwMode="auto">
            <a:xfrm>
              <a:off x="4209" y="693"/>
              <a:ext cx="599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11344" name="Group 167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13417" name="AutoShape 168"/>
              <p:cNvSpPr>
                <a:spLocks noChangeArrowheads="1"/>
              </p:cNvSpPr>
              <p:nvPr/>
            </p:nvSpPr>
            <p:spPr bwMode="auto">
              <a:xfrm>
                <a:off x="617" y="2567"/>
                <a:ext cx="724" cy="14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13418" name="AutoShape 169"/>
              <p:cNvSpPr>
                <a:spLocks noChangeArrowheads="1"/>
              </p:cNvSpPr>
              <p:nvPr/>
            </p:nvSpPr>
            <p:spPr bwMode="auto">
              <a:xfrm>
                <a:off x="633" y="2582"/>
                <a:ext cx="692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13393" name="Rectangle 170"/>
            <p:cNvSpPr>
              <a:spLocks noChangeArrowheads="1"/>
            </p:cNvSpPr>
            <p:nvPr/>
          </p:nvSpPr>
          <p:spPr bwMode="auto">
            <a:xfrm>
              <a:off x="4222" y="1017"/>
              <a:ext cx="599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11346" name="Group 171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13415" name="AutoShape 172"/>
              <p:cNvSpPr>
                <a:spLocks noChangeArrowheads="1"/>
              </p:cNvSpPr>
              <p:nvPr/>
            </p:nvSpPr>
            <p:spPr bwMode="auto">
              <a:xfrm>
                <a:off x="612" y="2570"/>
                <a:ext cx="724" cy="162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13416" name="AutoShape 173"/>
              <p:cNvSpPr>
                <a:spLocks noChangeArrowheads="1"/>
              </p:cNvSpPr>
              <p:nvPr/>
            </p:nvSpPr>
            <p:spPr bwMode="auto">
              <a:xfrm>
                <a:off x="628" y="2586"/>
                <a:ext cx="692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13395" name="Rectangle 174"/>
            <p:cNvSpPr>
              <a:spLocks noChangeArrowheads="1"/>
            </p:cNvSpPr>
            <p:nvPr/>
          </p:nvSpPr>
          <p:spPr bwMode="auto">
            <a:xfrm>
              <a:off x="4216" y="1357"/>
              <a:ext cx="599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3396" name="Rectangle 175"/>
            <p:cNvSpPr>
              <a:spLocks noChangeArrowheads="1"/>
            </p:cNvSpPr>
            <p:nvPr/>
          </p:nvSpPr>
          <p:spPr bwMode="auto">
            <a:xfrm>
              <a:off x="4228" y="1654"/>
              <a:ext cx="593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11349" name="Group 176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13413" name="AutoShape 177"/>
              <p:cNvSpPr>
                <a:spLocks noChangeArrowheads="1"/>
              </p:cNvSpPr>
              <p:nvPr/>
            </p:nvSpPr>
            <p:spPr bwMode="auto">
              <a:xfrm>
                <a:off x="611" y="2568"/>
                <a:ext cx="730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13414" name="AutoShape 178"/>
              <p:cNvSpPr>
                <a:spLocks noChangeArrowheads="1"/>
              </p:cNvSpPr>
              <p:nvPr/>
            </p:nvSpPr>
            <p:spPr bwMode="auto">
              <a:xfrm>
                <a:off x="627" y="2583"/>
                <a:ext cx="699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11350" name="Freeform 179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70 w 328"/>
                <a:gd name="T3" fmla="*/ 35 h 226"/>
                <a:gd name="T4" fmla="*/ 70 w 328"/>
                <a:gd name="T5" fmla="*/ 62 h 226"/>
                <a:gd name="T6" fmla="*/ 0 w 328"/>
                <a:gd name="T7" fmla="*/ 2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1351" name="Group 180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13411" name="AutoShape 181"/>
              <p:cNvSpPr>
                <a:spLocks noChangeArrowheads="1"/>
              </p:cNvSpPr>
              <p:nvPr/>
            </p:nvSpPr>
            <p:spPr bwMode="auto">
              <a:xfrm>
                <a:off x="614" y="2566"/>
                <a:ext cx="723" cy="14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13412" name="AutoShape 182"/>
              <p:cNvSpPr>
                <a:spLocks noChangeArrowheads="1"/>
              </p:cNvSpPr>
              <p:nvPr/>
            </p:nvSpPr>
            <p:spPr bwMode="auto">
              <a:xfrm>
                <a:off x="630" y="2582"/>
                <a:ext cx="691" cy="10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13400" name="Rectangle 183"/>
            <p:cNvSpPr>
              <a:spLocks noChangeArrowheads="1"/>
            </p:cNvSpPr>
            <p:nvPr/>
          </p:nvSpPr>
          <p:spPr bwMode="auto">
            <a:xfrm>
              <a:off x="5250" y="429"/>
              <a:ext cx="69" cy="2288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1353" name="Freeform 184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62 w 296"/>
                <a:gd name="T3" fmla="*/ 39 h 256"/>
                <a:gd name="T4" fmla="*/ 62 w 296"/>
                <a:gd name="T5" fmla="*/ 71 h 256"/>
                <a:gd name="T6" fmla="*/ 0 w 296"/>
                <a:gd name="T7" fmla="*/ 27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54" name="Freeform 185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65 w 304"/>
                <a:gd name="T3" fmla="*/ 46 h 288"/>
                <a:gd name="T4" fmla="*/ 61 w 304"/>
                <a:gd name="T5" fmla="*/ 81 h 288"/>
                <a:gd name="T6" fmla="*/ 2 w 304"/>
                <a:gd name="T7" fmla="*/ 35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03" name="Oval 186"/>
            <p:cNvSpPr>
              <a:spLocks noChangeArrowheads="1"/>
            </p:cNvSpPr>
            <p:nvPr/>
          </p:nvSpPr>
          <p:spPr bwMode="auto">
            <a:xfrm>
              <a:off x="5515" y="2609"/>
              <a:ext cx="50" cy="97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1356" name="Freeform 187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30 h 240"/>
                <a:gd name="T2" fmla="*/ 2 w 306"/>
                <a:gd name="T3" fmla="*/ 68 h 240"/>
                <a:gd name="T4" fmla="*/ 65 w 306"/>
                <a:gd name="T5" fmla="*/ 31 h 240"/>
                <a:gd name="T6" fmla="*/ 62 w 306"/>
                <a:gd name="T7" fmla="*/ 0 h 240"/>
                <a:gd name="T8" fmla="*/ 0 w 306"/>
                <a:gd name="T9" fmla="*/ 3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05" name="AutoShape 188"/>
            <p:cNvSpPr>
              <a:spLocks noChangeArrowheads="1"/>
            </p:cNvSpPr>
            <p:nvPr/>
          </p:nvSpPr>
          <p:spPr bwMode="auto">
            <a:xfrm>
              <a:off x="4140" y="2679"/>
              <a:ext cx="1198" cy="146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3406" name="AutoShape 189"/>
            <p:cNvSpPr>
              <a:spLocks noChangeArrowheads="1"/>
            </p:cNvSpPr>
            <p:nvPr/>
          </p:nvSpPr>
          <p:spPr bwMode="auto">
            <a:xfrm>
              <a:off x="4203" y="2712"/>
              <a:ext cx="1072" cy="8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3407" name="Oval 190"/>
            <p:cNvSpPr>
              <a:spLocks noChangeArrowheads="1"/>
            </p:cNvSpPr>
            <p:nvPr/>
          </p:nvSpPr>
          <p:spPr bwMode="auto">
            <a:xfrm>
              <a:off x="4310" y="2382"/>
              <a:ext cx="158" cy="146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3408" name="Oval 191"/>
            <p:cNvSpPr>
              <a:spLocks noChangeArrowheads="1"/>
            </p:cNvSpPr>
            <p:nvPr/>
          </p:nvSpPr>
          <p:spPr bwMode="auto">
            <a:xfrm>
              <a:off x="4487" y="2382"/>
              <a:ext cx="158" cy="14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1800">
                <a:solidFill>
                  <a:srgbClr val="FF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3409" name="Oval 192"/>
            <p:cNvSpPr>
              <a:spLocks noChangeArrowheads="1"/>
            </p:cNvSpPr>
            <p:nvPr/>
          </p:nvSpPr>
          <p:spPr bwMode="auto">
            <a:xfrm>
              <a:off x="4663" y="2382"/>
              <a:ext cx="158" cy="140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3410" name="Rectangle 193"/>
            <p:cNvSpPr>
              <a:spLocks noChangeArrowheads="1"/>
            </p:cNvSpPr>
            <p:nvPr/>
          </p:nvSpPr>
          <p:spPr bwMode="auto">
            <a:xfrm>
              <a:off x="5061" y="1837"/>
              <a:ext cx="88" cy="761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grpSp>
        <p:nvGrpSpPr>
          <p:cNvPr id="11333" name="Group 194"/>
          <p:cNvGrpSpPr>
            <a:grpSpLocks/>
          </p:cNvGrpSpPr>
          <p:nvPr/>
        </p:nvGrpSpPr>
        <p:grpSpPr bwMode="auto">
          <a:xfrm>
            <a:off x="-44450" y="3613150"/>
            <a:ext cx="711200" cy="669925"/>
            <a:chOff x="-44" y="1473"/>
            <a:chExt cx="981" cy="1105"/>
          </a:xfrm>
        </p:grpSpPr>
        <p:pic>
          <p:nvPicPr>
            <p:cNvPr id="11337" name="Picture 195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338" name="Freeform 19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2326 w 356"/>
                <a:gd name="T3" fmla="*/ 131 h 368"/>
                <a:gd name="T4" fmla="*/ 2759 w 356"/>
                <a:gd name="T5" fmla="*/ 2736 h 368"/>
                <a:gd name="T6" fmla="*/ 608 w 356"/>
                <a:gd name="T7" fmla="*/ 3422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11334" name="Group 197"/>
          <p:cNvGrpSpPr>
            <a:grpSpLocks/>
          </p:cNvGrpSpPr>
          <p:nvPr/>
        </p:nvGrpSpPr>
        <p:grpSpPr bwMode="auto">
          <a:xfrm flipH="1">
            <a:off x="8258175" y="3529013"/>
            <a:ext cx="711200" cy="669925"/>
            <a:chOff x="-44" y="1473"/>
            <a:chExt cx="981" cy="1105"/>
          </a:xfrm>
        </p:grpSpPr>
        <p:pic>
          <p:nvPicPr>
            <p:cNvPr id="11335" name="Picture 198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336" name="Freeform 199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2326 w 356"/>
                <a:gd name="T3" fmla="*/ 131 h 368"/>
                <a:gd name="T4" fmla="*/ 2759 w 356"/>
                <a:gd name="T5" fmla="*/ 2736 h 368"/>
                <a:gd name="T6" fmla="*/ 608 w 356"/>
                <a:gd name="T7" fmla="*/ 3422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64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64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64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64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469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Footer Placeholder 4"/>
          <p:cNvSpPr>
            <a:spLocks noGrp="1"/>
          </p:cNvSpPr>
          <p:nvPr>
            <p:ph type="ftr" sz="quarter" idx="1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/>
              <a:t>Transport</a:t>
            </a:r>
            <a:r>
              <a:rPr lang="en-US" sz="1400"/>
              <a:t> </a:t>
            </a:r>
            <a:r>
              <a:rPr lang="en-US" sz="1200"/>
              <a:t>Layer</a:t>
            </a:r>
          </a:p>
        </p:txBody>
      </p:sp>
      <p:sp>
        <p:nvSpPr>
          <p:cNvPr id="14339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>
              <a:defRPr/>
            </a:pPr>
            <a:r>
              <a:rPr lang="en-US" sz="1200" smtClean="0"/>
              <a:t>3-</a:t>
            </a:r>
            <a:fld id="{FB66CFC1-147B-4651-BF2C-2E8EDFEC7A9F}" type="slidenum">
              <a:rPr lang="en-US" sz="1200" smtClean="0"/>
              <a:pPr>
                <a:defRPr/>
              </a:pPr>
              <a:t>11</a:t>
            </a:fld>
            <a:endParaRPr lang="en-US" sz="1200" smtClean="0"/>
          </a:p>
        </p:txBody>
      </p:sp>
      <p:sp>
        <p:nvSpPr>
          <p:cNvPr id="14340" name="Rectangle 3"/>
          <p:cNvSpPr>
            <a:spLocks noGrp="1" noChangeArrowheads="1"/>
          </p:cNvSpPr>
          <p:nvPr>
            <p:ph type="title"/>
          </p:nvPr>
        </p:nvSpPr>
        <p:spPr>
          <a:xfrm>
            <a:off x="244475" y="200025"/>
            <a:ext cx="8085138" cy="935038"/>
          </a:xfrm>
        </p:spPr>
        <p:txBody>
          <a:bodyPr/>
          <a:lstStyle/>
          <a:p>
            <a:pPr>
              <a:defRPr/>
            </a:pPr>
            <a:r>
              <a:rPr lang="en-US" sz="4000" dirty="0" smtClean="0">
                <a:ea typeface="ＭＳ Ｐゴシック" charset="0"/>
                <a:cs typeface="+mj-cs"/>
              </a:rPr>
              <a:t>TCP </a:t>
            </a:r>
            <a:r>
              <a:rPr lang="en-US" sz="4000" dirty="0" err="1" smtClean="0">
                <a:ea typeface="ＭＳ Ｐゴシック" charset="0"/>
                <a:cs typeface="+mj-cs"/>
              </a:rPr>
              <a:t>demux</a:t>
            </a:r>
            <a:r>
              <a:rPr lang="en-US" sz="4000" dirty="0">
                <a:ea typeface="ＭＳ Ｐゴシック" charset="0"/>
                <a:cs typeface="+mj-cs"/>
              </a:rPr>
              <a:t>: </a:t>
            </a:r>
            <a:r>
              <a:rPr lang="en-US" sz="4000" dirty="0" smtClean="0">
                <a:ea typeface="ＭＳ Ｐゴシック" charset="0"/>
                <a:cs typeface="+mj-cs"/>
              </a:rPr>
              <a:t>Threaded web server</a:t>
            </a:r>
            <a:endParaRPr lang="en-US" sz="4000" dirty="0">
              <a:ea typeface="ＭＳ Ｐゴシック" charset="0"/>
              <a:cs typeface="+mj-cs"/>
            </a:endParaRPr>
          </a:p>
        </p:txBody>
      </p:sp>
      <p:sp>
        <p:nvSpPr>
          <p:cNvPr id="12293" name="Freeform 4"/>
          <p:cNvSpPr>
            <a:spLocks/>
          </p:cNvSpPr>
          <p:nvPr/>
        </p:nvSpPr>
        <p:spPr bwMode="auto">
          <a:xfrm>
            <a:off x="2830513" y="1754188"/>
            <a:ext cx="552450" cy="2082800"/>
          </a:xfrm>
          <a:custGeom>
            <a:avLst/>
            <a:gdLst>
              <a:gd name="T0" fmla="*/ 0 w 348"/>
              <a:gd name="T1" fmla="*/ 2147483647 h 1312"/>
              <a:gd name="T2" fmla="*/ 2147483647 w 348"/>
              <a:gd name="T3" fmla="*/ 0 h 1312"/>
              <a:gd name="T4" fmla="*/ 2147483647 w 348"/>
              <a:gd name="T5" fmla="*/ 2147483647 h 1312"/>
              <a:gd name="T6" fmla="*/ 2147483647 w 348"/>
              <a:gd name="T7" fmla="*/ 2147483647 h 1312"/>
              <a:gd name="T8" fmla="*/ 0 w 348"/>
              <a:gd name="T9" fmla="*/ 2147483647 h 131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48" h="1312">
                <a:moveTo>
                  <a:pt x="0" y="1306"/>
                </a:moveTo>
                <a:lnTo>
                  <a:pt x="348" y="0"/>
                </a:lnTo>
                <a:lnTo>
                  <a:pt x="342" y="1258"/>
                </a:lnTo>
                <a:lnTo>
                  <a:pt x="180" y="1312"/>
                </a:lnTo>
                <a:lnTo>
                  <a:pt x="0" y="1306"/>
                </a:lnTo>
                <a:close/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chemeClr val="folHlink"/>
              </a:gs>
            </a:gsLst>
            <a:lin ang="0" scaled="1"/>
          </a:gradFill>
          <a:ln w="9525">
            <a:solidFill>
              <a:srgbClr val="DDDDD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4" name="Freeform 5"/>
          <p:cNvSpPr>
            <a:spLocks/>
          </p:cNvSpPr>
          <p:nvPr/>
        </p:nvSpPr>
        <p:spPr bwMode="auto">
          <a:xfrm>
            <a:off x="438150" y="1933575"/>
            <a:ext cx="460375" cy="2193925"/>
          </a:xfrm>
          <a:custGeom>
            <a:avLst/>
            <a:gdLst>
              <a:gd name="T0" fmla="*/ 2147483647 w 290"/>
              <a:gd name="T1" fmla="*/ 2147483647 h 1382"/>
              <a:gd name="T2" fmla="*/ 0 w 290"/>
              <a:gd name="T3" fmla="*/ 2147483647 h 1382"/>
              <a:gd name="T4" fmla="*/ 2147483647 w 290"/>
              <a:gd name="T5" fmla="*/ 0 h 1382"/>
              <a:gd name="T6" fmla="*/ 2147483647 w 290"/>
              <a:gd name="T7" fmla="*/ 2147483647 h 1382"/>
              <a:gd name="T8" fmla="*/ 2147483647 w 290"/>
              <a:gd name="T9" fmla="*/ 2147483647 h 1382"/>
              <a:gd name="T10" fmla="*/ 2147483647 w 290"/>
              <a:gd name="T11" fmla="*/ 2147483647 h 138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90" h="1382">
                <a:moveTo>
                  <a:pt x="15" y="1382"/>
                </a:moveTo>
                <a:lnTo>
                  <a:pt x="0" y="1360"/>
                </a:lnTo>
                <a:lnTo>
                  <a:pt x="290" y="0"/>
                </a:lnTo>
                <a:lnTo>
                  <a:pt x="284" y="1258"/>
                </a:lnTo>
                <a:lnTo>
                  <a:pt x="182" y="1382"/>
                </a:lnTo>
                <a:lnTo>
                  <a:pt x="15" y="1382"/>
                </a:lnTo>
                <a:close/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chemeClr val="folHlink"/>
              </a:gs>
            </a:gsLst>
            <a:lin ang="0" scaled="1"/>
          </a:gradFill>
          <a:ln w="9525">
            <a:solidFill>
              <a:srgbClr val="DDDDD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5" name="Rectangle 23"/>
          <p:cNvSpPr>
            <a:spLocks noChangeArrowheads="1"/>
          </p:cNvSpPr>
          <p:nvPr/>
        </p:nvSpPr>
        <p:spPr bwMode="auto">
          <a:xfrm>
            <a:off x="933450" y="1911350"/>
            <a:ext cx="1296988" cy="1981200"/>
          </a:xfrm>
          <a:prstGeom prst="rect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l"/>
            <a:endParaRPr lang="sv-SE" sz="2400">
              <a:latin typeface="Times New Roman" pitchFamily="18" charset="0"/>
            </a:endParaRPr>
          </a:p>
        </p:txBody>
      </p:sp>
      <p:sp>
        <p:nvSpPr>
          <p:cNvPr id="12296" name="Rectangle 24"/>
          <p:cNvSpPr>
            <a:spLocks noChangeArrowheads="1"/>
          </p:cNvSpPr>
          <p:nvPr/>
        </p:nvSpPr>
        <p:spPr bwMode="auto">
          <a:xfrm>
            <a:off x="895350" y="1965325"/>
            <a:ext cx="1273175" cy="1979613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sv-SE" sz="2400">
              <a:latin typeface="Times New Roman" pitchFamily="18" charset="0"/>
            </a:endParaRPr>
          </a:p>
        </p:txBody>
      </p:sp>
      <p:sp>
        <p:nvSpPr>
          <p:cNvPr id="12297" name="Line 25"/>
          <p:cNvSpPr>
            <a:spLocks noChangeShapeType="1"/>
          </p:cNvSpPr>
          <p:nvPr/>
        </p:nvSpPr>
        <p:spPr bwMode="auto">
          <a:xfrm>
            <a:off x="904875" y="2725738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98" name="Text Box 26"/>
          <p:cNvSpPr txBox="1">
            <a:spLocks noChangeArrowheads="1"/>
          </p:cNvSpPr>
          <p:nvPr/>
        </p:nvSpPr>
        <p:spPr bwMode="auto">
          <a:xfrm>
            <a:off x="862013" y="2708275"/>
            <a:ext cx="1317625" cy="32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>
              <a:lnSpc>
                <a:spcPct val="110000"/>
              </a:lnSpc>
            </a:pPr>
            <a:r>
              <a:rPr lang="en-US" sz="1400"/>
              <a:t>transport</a:t>
            </a:r>
          </a:p>
        </p:txBody>
      </p:sp>
      <p:sp>
        <p:nvSpPr>
          <p:cNvPr id="12299" name="Line 27"/>
          <p:cNvSpPr>
            <a:spLocks noChangeShapeType="1"/>
          </p:cNvSpPr>
          <p:nvPr/>
        </p:nvSpPr>
        <p:spPr bwMode="auto">
          <a:xfrm>
            <a:off x="912813" y="3046413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00" name="Line 28"/>
          <p:cNvSpPr>
            <a:spLocks noChangeShapeType="1"/>
          </p:cNvSpPr>
          <p:nvPr/>
        </p:nvSpPr>
        <p:spPr bwMode="auto">
          <a:xfrm>
            <a:off x="898525" y="3355975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01" name="Line 29"/>
          <p:cNvSpPr>
            <a:spLocks noChangeShapeType="1"/>
          </p:cNvSpPr>
          <p:nvPr/>
        </p:nvSpPr>
        <p:spPr bwMode="auto">
          <a:xfrm>
            <a:off x="898525" y="3641725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02" name="Text Box 26"/>
          <p:cNvSpPr txBox="1">
            <a:spLocks noChangeArrowheads="1"/>
          </p:cNvSpPr>
          <p:nvPr/>
        </p:nvSpPr>
        <p:spPr bwMode="auto">
          <a:xfrm>
            <a:off x="896938" y="1955800"/>
            <a:ext cx="1317625" cy="32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>
              <a:lnSpc>
                <a:spcPct val="110000"/>
              </a:lnSpc>
            </a:pPr>
            <a:r>
              <a:rPr lang="en-US" sz="1400"/>
              <a:t>application</a:t>
            </a:r>
          </a:p>
        </p:txBody>
      </p:sp>
      <p:sp>
        <p:nvSpPr>
          <p:cNvPr id="12303" name="Text Box 26"/>
          <p:cNvSpPr txBox="1">
            <a:spLocks noChangeArrowheads="1"/>
          </p:cNvSpPr>
          <p:nvPr/>
        </p:nvSpPr>
        <p:spPr bwMode="auto">
          <a:xfrm>
            <a:off x="852488" y="3613150"/>
            <a:ext cx="1317625" cy="32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>
              <a:lnSpc>
                <a:spcPct val="110000"/>
              </a:lnSpc>
            </a:pPr>
            <a:r>
              <a:rPr lang="en-US" sz="1400"/>
              <a:t>physical</a:t>
            </a:r>
          </a:p>
        </p:txBody>
      </p:sp>
      <p:sp>
        <p:nvSpPr>
          <p:cNvPr id="12304" name="Text Box 26"/>
          <p:cNvSpPr txBox="1">
            <a:spLocks noChangeArrowheads="1"/>
          </p:cNvSpPr>
          <p:nvPr/>
        </p:nvSpPr>
        <p:spPr bwMode="auto">
          <a:xfrm>
            <a:off x="871538" y="3327400"/>
            <a:ext cx="1317625" cy="32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>
              <a:lnSpc>
                <a:spcPct val="110000"/>
              </a:lnSpc>
            </a:pPr>
            <a:r>
              <a:rPr lang="en-US" sz="1400"/>
              <a:t>link</a:t>
            </a:r>
          </a:p>
        </p:txBody>
      </p:sp>
      <p:sp>
        <p:nvSpPr>
          <p:cNvPr id="12305" name="Text Box 26"/>
          <p:cNvSpPr txBox="1">
            <a:spLocks noChangeArrowheads="1"/>
          </p:cNvSpPr>
          <p:nvPr/>
        </p:nvSpPr>
        <p:spPr bwMode="auto">
          <a:xfrm>
            <a:off x="862013" y="3032125"/>
            <a:ext cx="1317625" cy="32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>
              <a:lnSpc>
                <a:spcPct val="110000"/>
              </a:lnSpc>
            </a:pPr>
            <a:r>
              <a:rPr lang="en-US" sz="1400"/>
              <a:t>network</a:t>
            </a:r>
          </a:p>
        </p:txBody>
      </p:sp>
      <p:sp>
        <p:nvSpPr>
          <p:cNvPr id="14354" name="Oval 18"/>
          <p:cNvSpPr>
            <a:spLocks noChangeArrowheads="1"/>
          </p:cNvSpPr>
          <p:nvPr/>
        </p:nvSpPr>
        <p:spPr bwMode="auto">
          <a:xfrm>
            <a:off x="1231900" y="2241550"/>
            <a:ext cx="598488" cy="304800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>
                <a:latin typeface="Arial" charset="0"/>
                <a:ea typeface="ＭＳ Ｐゴシック" charset="0"/>
              </a:rPr>
              <a:t>P3</a:t>
            </a:r>
          </a:p>
        </p:txBody>
      </p:sp>
      <p:grpSp>
        <p:nvGrpSpPr>
          <p:cNvPr id="12307" name="Group 19"/>
          <p:cNvGrpSpPr>
            <a:grpSpLocks/>
          </p:cNvGrpSpPr>
          <p:nvPr/>
        </p:nvGrpSpPr>
        <p:grpSpPr bwMode="auto">
          <a:xfrm>
            <a:off x="1200150" y="2565400"/>
            <a:ext cx="620713" cy="228600"/>
            <a:chOff x="1287" y="2524"/>
            <a:chExt cx="260" cy="100"/>
          </a:xfrm>
        </p:grpSpPr>
        <p:sp>
          <p:nvSpPr>
            <p:cNvPr id="14471" name="Rectangle 20"/>
            <p:cNvSpPr>
              <a:spLocks noChangeArrowheads="1"/>
            </p:cNvSpPr>
            <p:nvPr/>
          </p:nvSpPr>
          <p:spPr bwMode="auto">
            <a:xfrm>
              <a:off x="1287" y="2524"/>
              <a:ext cx="260" cy="1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4472" name="Rectangle 21"/>
            <p:cNvSpPr>
              <a:spLocks noChangeArrowheads="1"/>
            </p:cNvSpPr>
            <p:nvPr/>
          </p:nvSpPr>
          <p:spPr bwMode="auto">
            <a:xfrm>
              <a:off x="1338" y="2537"/>
              <a:ext cx="155" cy="7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4473" name="Rectangle 22"/>
            <p:cNvSpPr>
              <a:spLocks noChangeArrowheads="1"/>
            </p:cNvSpPr>
            <p:nvPr/>
          </p:nvSpPr>
          <p:spPr bwMode="auto">
            <a:xfrm>
              <a:off x="1503" y="2582"/>
              <a:ext cx="27" cy="26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4474" name="Rectangle 23"/>
            <p:cNvSpPr>
              <a:spLocks noChangeArrowheads="1"/>
            </p:cNvSpPr>
            <p:nvPr/>
          </p:nvSpPr>
          <p:spPr bwMode="auto">
            <a:xfrm>
              <a:off x="1298" y="2583"/>
              <a:ext cx="27" cy="27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sp>
        <p:nvSpPr>
          <p:cNvPr id="12308" name="Rectangle 23"/>
          <p:cNvSpPr>
            <a:spLocks noChangeArrowheads="1"/>
          </p:cNvSpPr>
          <p:nvPr/>
        </p:nvSpPr>
        <p:spPr bwMode="auto">
          <a:xfrm>
            <a:off x="3432175" y="1677988"/>
            <a:ext cx="2254250" cy="1981200"/>
          </a:xfrm>
          <a:prstGeom prst="rect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l"/>
            <a:endParaRPr lang="sv-SE" sz="2400">
              <a:latin typeface="Times New Roman" pitchFamily="18" charset="0"/>
            </a:endParaRPr>
          </a:p>
        </p:txBody>
      </p:sp>
      <p:sp>
        <p:nvSpPr>
          <p:cNvPr id="12309" name="Rectangle 24"/>
          <p:cNvSpPr>
            <a:spLocks noChangeArrowheads="1"/>
          </p:cNvSpPr>
          <p:nvPr/>
        </p:nvSpPr>
        <p:spPr bwMode="auto">
          <a:xfrm>
            <a:off x="3378200" y="1755775"/>
            <a:ext cx="2225675" cy="1979613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sv-SE" sz="2400">
              <a:latin typeface="Times New Roman" pitchFamily="18" charset="0"/>
            </a:endParaRPr>
          </a:p>
        </p:txBody>
      </p:sp>
      <p:sp>
        <p:nvSpPr>
          <p:cNvPr id="12310" name="Text Box 26"/>
          <p:cNvSpPr txBox="1">
            <a:spLocks noChangeArrowheads="1"/>
          </p:cNvSpPr>
          <p:nvPr/>
        </p:nvSpPr>
        <p:spPr bwMode="auto">
          <a:xfrm>
            <a:off x="3803650" y="2484438"/>
            <a:ext cx="1317625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>
              <a:lnSpc>
                <a:spcPct val="110000"/>
              </a:lnSpc>
            </a:pPr>
            <a:r>
              <a:rPr lang="en-US" sz="1400"/>
              <a:t>transport</a:t>
            </a:r>
          </a:p>
        </p:txBody>
      </p:sp>
      <p:sp>
        <p:nvSpPr>
          <p:cNvPr id="12311" name="Text Box 26"/>
          <p:cNvSpPr txBox="1">
            <a:spLocks noChangeArrowheads="1"/>
          </p:cNvSpPr>
          <p:nvPr/>
        </p:nvSpPr>
        <p:spPr bwMode="auto">
          <a:xfrm>
            <a:off x="3857625" y="1708150"/>
            <a:ext cx="1317625" cy="32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>
              <a:lnSpc>
                <a:spcPct val="110000"/>
              </a:lnSpc>
            </a:pPr>
            <a:r>
              <a:rPr lang="en-US" sz="1400"/>
              <a:t>application</a:t>
            </a:r>
          </a:p>
        </p:txBody>
      </p:sp>
      <p:sp>
        <p:nvSpPr>
          <p:cNvPr id="12312" name="Text Box 26"/>
          <p:cNvSpPr txBox="1">
            <a:spLocks noChangeArrowheads="1"/>
          </p:cNvSpPr>
          <p:nvPr/>
        </p:nvSpPr>
        <p:spPr bwMode="auto">
          <a:xfrm>
            <a:off x="3797300" y="3389313"/>
            <a:ext cx="1317625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>
              <a:lnSpc>
                <a:spcPct val="110000"/>
              </a:lnSpc>
            </a:pPr>
            <a:r>
              <a:rPr lang="en-US" sz="1400"/>
              <a:t>physical</a:t>
            </a:r>
          </a:p>
        </p:txBody>
      </p:sp>
      <p:sp>
        <p:nvSpPr>
          <p:cNvPr id="12313" name="Text Box 26"/>
          <p:cNvSpPr txBox="1">
            <a:spLocks noChangeArrowheads="1"/>
          </p:cNvSpPr>
          <p:nvPr/>
        </p:nvSpPr>
        <p:spPr bwMode="auto">
          <a:xfrm>
            <a:off x="3797300" y="3103563"/>
            <a:ext cx="1317625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>
              <a:lnSpc>
                <a:spcPct val="110000"/>
              </a:lnSpc>
            </a:pPr>
            <a:r>
              <a:rPr lang="en-US" sz="1400"/>
              <a:t>link</a:t>
            </a:r>
          </a:p>
        </p:txBody>
      </p:sp>
      <p:sp>
        <p:nvSpPr>
          <p:cNvPr id="12314" name="Rectangle 23"/>
          <p:cNvSpPr>
            <a:spLocks noChangeArrowheads="1"/>
          </p:cNvSpPr>
          <p:nvPr/>
        </p:nvSpPr>
        <p:spPr bwMode="auto">
          <a:xfrm>
            <a:off x="6567488" y="1903413"/>
            <a:ext cx="1296987" cy="1981200"/>
          </a:xfrm>
          <a:prstGeom prst="rect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l"/>
            <a:endParaRPr lang="sv-SE" sz="2400">
              <a:latin typeface="Times New Roman" pitchFamily="18" charset="0"/>
            </a:endParaRPr>
          </a:p>
        </p:txBody>
      </p:sp>
      <p:sp>
        <p:nvSpPr>
          <p:cNvPr id="12315" name="Rectangle 24"/>
          <p:cNvSpPr>
            <a:spLocks noChangeArrowheads="1"/>
          </p:cNvSpPr>
          <p:nvPr/>
        </p:nvSpPr>
        <p:spPr bwMode="auto">
          <a:xfrm>
            <a:off x="6370638" y="1944688"/>
            <a:ext cx="1631950" cy="197961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sv-SE" sz="2400">
              <a:latin typeface="Times New Roman" pitchFamily="18" charset="0"/>
            </a:endParaRPr>
          </a:p>
        </p:txBody>
      </p:sp>
      <p:sp>
        <p:nvSpPr>
          <p:cNvPr id="12316" name="Text Box 26"/>
          <p:cNvSpPr txBox="1">
            <a:spLocks noChangeArrowheads="1"/>
          </p:cNvSpPr>
          <p:nvPr/>
        </p:nvSpPr>
        <p:spPr bwMode="auto">
          <a:xfrm>
            <a:off x="6496050" y="2700338"/>
            <a:ext cx="1317625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>
              <a:lnSpc>
                <a:spcPct val="110000"/>
              </a:lnSpc>
            </a:pPr>
            <a:r>
              <a:rPr lang="en-US" sz="1400"/>
              <a:t>transport</a:t>
            </a:r>
          </a:p>
        </p:txBody>
      </p:sp>
      <p:sp>
        <p:nvSpPr>
          <p:cNvPr id="12317" name="Text Box 26"/>
          <p:cNvSpPr txBox="1">
            <a:spLocks noChangeArrowheads="1"/>
          </p:cNvSpPr>
          <p:nvPr/>
        </p:nvSpPr>
        <p:spPr bwMode="auto">
          <a:xfrm>
            <a:off x="6530975" y="1947863"/>
            <a:ext cx="1317625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>
              <a:lnSpc>
                <a:spcPct val="110000"/>
              </a:lnSpc>
            </a:pPr>
            <a:r>
              <a:rPr lang="en-US" sz="1400"/>
              <a:t>application</a:t>
            </a:r>
          </a:p>
        </p:txBody>
      </p:sp>
      <p:sp>
        <p:nvSpPr>
          <p:cNvPr id="12318" name="Text Box 26"/>
          <p:cNvSpPr txBox="1">
            <a:spLocks noChangeArrowheads="1"/>
          </p:cNvSpPr>
          <p:nvPr/>
        </p:nvSpPr>
        <p:spPr bwMode="auto">
          <a:xfrm>
            <a:off x="6538913" y="3605213"/>
            <a:ext cx="1317625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>
              <a:lnSpc>
                <a:spcPct val="110000"/>
              </a:lnSpc>
            </a:pPr>
            <a:r>
              <a:rPr lang="en-US" sz="1400"/>
              <a:t>physical</a:t>
            </a:r>
          </a:p>
        </p:txBody>
      </p:sp>
      <p:sp>
        <p:nvSpPr>
          <p:cNvPr id="12319" name="Text Box 26"/>
          <p:cNvSpPr txBox="1">
            <a:spLocks noChangeArrowheads="1"/>
          </p:cNvSpPr>
          <p:nvPr/>
        </p:nvSpPr>
        <p:spPr bwMode="auto">
          <a:xfrm>
            <a:off x="6505575" y="3319463"/>
            <a:ext cx="1317625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>
              <a:lnSpc>
                <a:spcPct val="110000"/>
              </a:lnSpc>
            </a:pPr>
            <a:r>
              <a:rPr lang="en-US" sz="1400"/>
              <a:t>link</a:t>
            </a:r>
          </a:p>
        </p:txBody>
      </p:sp>
      <p:sp>
        <p:nvSpPr>
          <p:cNvPr id="12320" name="Text Box 26"/>
          <p:cNvSpPr txBox="1">
            <a:spLocks noChangeArrowheads="1"/>
          </p:cNvSpPr>
          <p:nvPr/>
        </p:nvSpPr>
        <p:spPr bwMode="auto">
          <a:xfrm>
            <a:off x="6496050" y="3024188"/>
            <a:ext cx="1317625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>
              <a:lnSpc>
                <a:spcPct val="110000"/>
              </a:lnSpc>
            </a:pPr>
            <a:r>
              <a:rPr lang="en-US" sz="1400"/>
              <a:t>network</a:t>
            </a:r>
          </a:p>
        </p:txBody>
      </p:sp>
      <p:sp>
        <p:nvSpPr>
          <p:cNvPr id="14369" name="Oval 38"/>
          <p:cNvSpPr>
            <a:spLocks noChangeArrowheads="1"/>
          </p:cNvSpPr>
          <p:nvPr/>
        </p:nvSpPr>
        <p:spPr bwMode="auto">
          <a:xfrm>
            <a:off x="6451600" y="2241550"/>
            <a:ext cx="598488" cy="304800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>
                <a:latin typeface="Arial" charset="0"/>
                <a:ea typeface="ＭＳ Ｐゴシック" charset="0"/>
              </a:rPr>
              <a:t>P2</a:t>
            </a:r>
          </a:p>
        </p:txBody>
      </p:sp>
      <p:sp>
        <p:nvSpPr>
          <p:cNvPr id="12322" name="Freeform 39"/>
          <p:cNvSpPr>
            <a:spLocks/>
          </p:cNvSpPr>
          <p:nvPr/>
        </p:nvSpPr>
        <p:spPr bwMode="auto">
          <a:xfrm>
            <a:off x="8004175" y="1924050"/>
            <a:ext cx="504825" cy="2133600"/>
          </a:xfrm>
          <a:custGeom>
            <a:avLst/>
            <a:gdLst>
              <a:gd name="T0" fmla="*/ 2147483647 w 318"/>
              <a:gd name="T1" fmla="*/ 2147483647 h 1344"/>
              <a:gd name="T2" fmla="*/ 2147483647 w 318"/>
              <a:gd name="T3" fmla="*/ 0 h 1344"/>
              <a:gd name="T4" fmla="*/ 0 w 318"/>
              <a:gd name="T5" fmla="*/ 2147483647 h 1344"/>
              <a:gd name="T6" fmla="*/ 2147483647 w 318"/>
              <a:gd name="T7" fmla="*/ 2147483647 h 1344"/>
              <a:gd name="T8" fmla="*/ 2147483647 w 318"/>
              <a:gd name="T9" fmla="*/ 2147483647 h 134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18" h="1344">
                <a:moveTo>
                  <a:pt x="318" y="1344"/>
                </a:moveTo>
                <a:lnTo>
                  <a:pt x="12" y="0"/>
                </a:lnTo>
                <a:lnTo>
                  <a:pt x="0" y="1224"/>
                </a:lnTo>
                <a:lnTo>
                  <a:pt x="121" y="1344"/>
                </a:lnTo>
                <a:lnTo>
                  <a:pt x="318" y="1344"/>
                </a:lnTo>
                <a:close/>
              </a:path>
            </a:pathLst>
          </a:custGeom>
          <a:gradFill rotWithShape="1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solidFill>
              <a:srgbClr val="DDDDD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2323" name="Group 42"/>
          <p:cNvGrpSpPr>
            <a:grpSpLocks/>
          </p:cNvGrpSpPr>
          <p:nvPr/>
        </p:nvGrpSpPr>
        <p:grpSpPr bwMode="auto">
          <a:xfrm>
            <a:off x="1816100" y="5170488"/>
            <a:ext cx="2024063" cy="652462"/>
            <a:chOff x="1079" y="3697"/>
            <a:chExt cx="1275" cy="411"/>
          </a:xfrm>
        </p:grpSpPr>
        <p:sp>
          <p:nvSpPr>
            <p:cNvPr id="14468" name="Rectangle 43"/>
            <p:cNvSpPr>
              <a:spLocks noChangeArrowheads="1"/>
            </p:cNvSpPr>
            <p:nvPr/>
          </p:nvSpPr>
          <p:spPr bwMode="auto">
            <a:xfrm>
              <a:off x="1553" y="3697"/>
              <a:ext cx="678" cy="13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4469" name="Line 44"/>
            <p:cNvSpPr>
              <a:spLocks noChangeShapeType="1"/>
            </p:cNvSpPr>
            <p:nvPr/>
          </p:nvSpPr>
          <p:spPr bwMode="auto">
            <a:xfrm flipV="1">
              <a:off x="2179" y="3770"/>
              <a:ext cx="175" cy="0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4470" name="Text Box 45"/>
            <p:cNvSpPr txBox="1">
              <a:spLocks noChangeArrowheads="1"/>
            </p:cNvSpPr>
            <p:nvPr/>
          </p:nvSpPr>
          <p:spPr bwMode="auto">
            <a:xfrm>
              <a:off x="1079" y="3822"/>
              <a:ext cx="1233" cy="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r">
                <a:lnSpc>
                  <a:spcPct val="85000"/>
                </a:lnSpc>
                <a:defRPr/>
              </a:pPr>
              <a:r>
                <a:rPr lang="en-US" sz="1400" smtClean="0"/>
                <a:t>source IP,port: A,9157</a:t>
              </a:r>
            </a:p>
            <a:p>
              <a:pPr algn="r">
                <a:lnSpc>
                  <a:spcPct val="85000"/>
                </a:lnSpc>
                <a:defRPr/>
              </a:pPr>
              <a:r>
                <a:rPr lang="en-US" sz="1400" smtClean="0"/>
                <a:t>dest IP, port: B,80</a:t>
              </a:r>
            </a:p>
          </p:txBody>
        </p:sp>
      </p:grpSp>
      <p:grpSp>
        <p:nvGrpSpPr>
          <p:cNvPr id="12324" name="Group 46"/>
          <p:cNvGrpSpPr>
            <a:grpSpLocks/>
          </p:cNvGrpSpPr>
          <p:nvPr/>
        </p:nvGrpSpPr>
        <p:grpSpPr bwMode="auto">
          <a:xfrm>
            <a:off x="1666875" y="4479925"/>
            <a:ext cx="1887538" cy="652463"/>
            <a:chOff x="2741" y="3750"/>
            <a:chExt cx="1189" cy="411"/>
          </a:xfrm>
        </p:grpSpPr>
        <p:sp>
          <p:nvSpPr>
            <p:cNvPr id="14465" name="Rectangle 47"/>
            <p:cNvSpPr>
              <a:spLocks noChangeArrowheads="1"/>
            </p:cNvSpPr>
            <p:nvPr/>
          </p:nvSpPr>
          <p:spPr bwMode="auto">
            <a:xfrm>
              <a:off x="2859" y="3750"/>
              <a:ext cx="678" cy="13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4466" name="Line 48"/>
            <p:cNvSpPr>
              <a:spLocks noChangeShapeType="1"/>
            </p:cNvSpPr>
            <p:nvPr/>
          </p:nvSpPr>
          <p:spPr bwMode="auto">
            <a:xfrm flipV="1">
              <a:off x="2741" y="3837"/>
              <a:ext cx="175" cy="0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4467" name="Text Box 49"/>
            <p:cNvSpPr txBox="1">
              <a:spLocks noChangeArrowheads="1"/>
            </p:cNvSpPr>
            <p:nvPr/>
          </p:nvSpPr>
          <p:spPr bwMode="auto">
            <a:xfrm>
              <a:off x="2813" y="3875"/>
              <a:ext cx="1117" cy="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l">
                <a:lnSpc>
                  <a:spcPct val="85000"/>
                </a:lnSpc>
                <a:defRPr/>
              </a:pPr>
              <a:r>
                <a:rPr lang="en-US" sz="1400" smtClean="0"/>
                <a:t>source IP,port: B,80</a:t>
              </a:r>
            </a:p>
            <a:p>
              <a:pPr algn="l">
                <a:lnSpc>
                  <a:spcPct val="85000"/>
                </a:lnSpc>
                <a:defRPr/>
              </a:pPr>
              <a:r>
                <a:rPr lang="en-US" sz="1400" smtClean="0"/>
                <a:t>dest IP,port: A,9157</a:t>
              </a:r>
            </a:p>
          </p:txBody>
        </p:sp>
      </p:grpSp>
      <p:sp>
        <p:nvSpPr>
          <p:cNvPr id="14373" name="Text Box 50"/>
          <p:cNvSpPr txBox="1">
            <a:spLocks noChangeArrowheads="1"/>
          </p:cNvSpPr>
          <p:nvPr/>
        </p:nvSpPr>
        <p:spPr bwMode="auto">
          <a:xfrm flipH="1">
            <a:off x="88900" y="4705350"/>
            <a:ext cx="1147763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lnSpc>
                <a:spcPct val="80000"/>
              </a:lnSpc>
              <a:defRPr/>
            </a:pPr>
            <a:r>
              <a:rPr lang="en-US" sz="1800" smtClean="0">
                <a:latin typeface="Gill Sans MT" charset="0"/>
              </a:rPr>
              <a:t>host: IP address A</a:t>
            </a:r>
          </a:p>
        </p:txBody>
      </p:sp>
      <p:sp>
        <p:nvSpPr>
          <p:cNvPr id="14374" name="Text Box 51"/>
          <p:cNvSpPr txBox="1">
            <a:spLocks noChangeArrowheads="1"/>
          </p:cNvSpPr>
          <p:nvPr/>
        </p:nvSpPr>
        <p:spPr bwMode="auto">
          <a:xfrm flipH="1">
            <a:off x="7845425" y="4602163"/>
            <a:ext cx="1147763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lnSpc>
                <a:spcPct val="80000"/>
              </a:lnSpc>
              <a:defRPr/>
            </a:pPr>
            <a:r>
              <a:rPr lang="en-US" sz="1800" smtClean="0">
                <a:latin typeface="Gill Sans MT" charset="0"/>
              </a:rPr>
              <a:t>host: IP address C</a:t>
            </a:r>
          </a:p>
        </p:txBody>
      </p:sp>
      <p:sp>
        <p:nvSpPr>
          <p:cNvPr id="14375" name="Text Box 52"/>
          <p:cNvSpPr txBox="1">
            <a:spLocks noChangeArrowheads="1"/>
          </p:cNvSpPr>
          <p:nvPr/>
        </p:nvSpPr>
        <p:spPr bwMode="auto">
          <a:xfrm flipH="1">
            <a:off x="5046663" y="3702050"/>
            <a:ext cx="1147762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lnSpc>
                <a:spcPct val="80000"/>
              </a:lnSpc>
              <a:defRPr/>
            </a:pPr>
            <a:r>
              <a:rPr lang="en-US" sz="1800" smtClean="0">
                <a:latin typeface="Gill Sans MT" charset="0"/>
              </a:rPr>
              <a:t>server: IP address B</a:t>
            </a:r>
          </a:p>
        </p:txBody>
      </p:sp>
      <p:sp>
        <p:nvSpPr>
          <p:cNvPr id="14376" name="Line 53"/>
          <p:cNvSpPr>
            <a:spLocks noChangeShapeType="1"/>
          </p:cNvSpPr>
          <p:nvPr/>
        </p:nvSpPr>
        <p:spPr bwMode="auto">
          <a:xfrm>
            <a:off x="3354388" y="3432175"/>
            <a:ext cx="223361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14377" name="Line 54"/>
          <p:cNvSpPr>
            <a:spLocks noChangeShapeType="1"/>
          </p:cNvSpPr>
          <p:nvPr/>
        </p:nvSpPr>
        <p:spPr bwMode="auto">
          <a:xfrm>
            <a:off x="3370263" y="3130550"/>
            <a:ext cx="223361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12330" name="Text Box 26"/>
          <p:cNvSpPr txBox="1">
            <a:spLocks noChangeArrowheads="1"/>
          </p:cNvSpPr>
          <p:nvPr/>
        </p:nvSpPr>
        <p:spPr bwMode="auto">
          <a:xfrm>
            <a:off x="3757613" y="2795588"/>
            <a:ext cx="1317625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>
              <a:lnSpc>
                <a:spcPct val="110000"/>
              </a:lnSpc>
            </a:pPr>
            <a:r>
              <a:rPr lang="en-US" sz="1400"/>
              <a:t>network</a:t>
            </a:r>
          </a:p>
        </p:txBody>
      </p:sp>
      <p:sp>
        <p:nvSpPr>
          <p:cNvPr id="14379" name="Line 56"/>
          <p:cNvSpPr>
            <a:spLocks noChangeShapeType="1"/>
          </p:cNvSpPr>
          <p:nvPr/>
        </p:nvSpPr>
        <p:spPr bwMode="auto">
          <a:xfrm>
            <a:off x="3373438" y="2808288"/>
            <a:ext cx="223361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14380" name="Line 57"/>
          <p:cNvSpPr>
            <a:spLocks noChangeShapeType="1"/>
          </p:cNvSpPr>
          <p:nvPr/>
        </p:nvSpPr>
        <p:spPr bwMode="auto">
          <a:xfrm>
            <a:off x="3376613" y="2486025"/>
            <a:ext cx="223361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grpSp>
        <p:nvGrpSpPr>
          <p:cNvPr id="12333" name="Group 58"/>
          <p:cNvGrpSpPr>
            <a:grpSpLocks/>
          </p:cNvGrpSpPr>
          <p:nvPr/>
        </p:nvGrpSpPr>
        <p:grpSpPr bwMode="auto">
          <a:xfrm>
            <a:off x="3552825" y="2347913"/>
            <a:ext cx="473075" cy="228600"/>
            <a:chOff x="1287" y="2524"/>
            <a:chExt cx="260" cy="100"/>
          </a:xfrm>
        </p:grpSpPr>
        <p:sp>
          <p:nvSpPr>
            <p:cNvPr id="14461" name="Rectangle 59"/>
            <p:cNvSpPr>
              <a:spLocks noChangeArrowheads="1"/>
            </p:cNvSpPr>
            <p:nvPr/>
          </p:nvSpPr>
          <p:spPr bwMode="auto">
            <a:xfrm>
              <a:off x="1287" y="2524"/>
              <a:ext cx="260" cy="1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4462" name="Rectangle 60"/>
            <p:cNvSpPr>
              <a:spLocks noChangeArrowheads="1"/>
            </p:cNvSpPr>
            <p:nvPr/>
          </p:nvSpPr>
          <p:spPr bwMode="auto">
            <a:xfrm>
              <a:off x="1338" y="2537"/>
              <a:ext cx="155" cy="7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4463" name="Rectangle 61"/>
            <p:cNvSpPr>
              <a:spLocks noChangeArrowheads="1"/>
            </p:cNvSpPr>
            <p:nvPr/>
          </p:nvSpPr>
          <p:spPr bwMode="auto">
            <a:xfrm>
              <a:off x="1503" y="2582"/>
              <a:ext cx="27" cy="26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4464" name="Rectangle 62"/>
            <p:cNvSpPr>
              <a:spLocks noChangeArrowheads="1"/>
            </p:cNvSpPr>
            <p:nvPr/>
          </p:nvSpPr>
          <p:spPr bwMode="auto">
            <a:xfrm>
              <a:off x="1298" y="2583"/>
              <a:ext cx="27" cy="27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grpSp>
        <p:nvGrpSpPr>
          <p:cNvPr id="12334" name="Group 65"/>
          <p:cNvGrpSpPr>
            <a:grpSpLocks/>
          </p:cNvGrpSpPr>
          <p:nvPr/>
        </p:nvGrpSpPr>
        <p:grpSpPr bwMode="auto">
          <a:xfrm>
            <a:off x="4257675" y="2352675"/>
            <a:ext cx="473075" cy="228600"/>
            <a:chOff x="1287" y="2524"/>
            <a:chExt cx="260" cy="100"/>
          </a:xfrm>
        </p:grpSpPr>
        <p:sp>
          <p:nvSpPr>
            <p:cNvPr id="14457" name="Rectangle 66"/>
            <p:cNvSpPr>
              <a:spLocks noChangeArrowheads="1"/>
            </p:cNvSpPr>
            <p:nvPr/>
          </p:nvSpPr>
          <p:spPr bwMode="auto">
            <a:xfrm>
              <a:off x="1287" y="2524"/>
              <a:ext cx="260" cy="1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4458" name="Rectangle 67"/>
            <p:cNvSpPr>
              <a:spLocks noChangeArrowheads="1"/>
            </p:cNvSpPr>
            <p:nvPr/>
          </p:nvSpPr>
          <p:spPr bwMode="auto">
            <a:xfrm>
              <a:off x="1338" y="2537"/>
              <a:ext cx="155" cy="7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4459" name="Rectangle 68"/>
            <p:cNvSpPr>
              <a:spLocks noChangeArrowheads="1"/>
            </p:cNvSpPr>
            <p:nvPr/>
          </p:nvSpPr>
          <p:spPr bwMode="auto">
            <a:xfrm>
              <a:off x="1503" y="2582"/>
              <a:ext cx="27" cy="26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4460" name="Rectangle 69"/>
            <p:cNvSpPr>
              <a:spLocks noChangeArrowheads="1"/>
            </p:cNvSpPr>
            <p:nvPr/>
          </p:nvSpPr>
          <p:spPr bwMode="auto">
            <a:xfrm>
              <a:off x="1298" y="2583"/>
              <a:ext cx="27" cy="27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grpSp>
        <p:nvGrpSpPr>
          <p:cNvPr id="12335" name="Group 70"/>
          <p:cNvGrpSpPr>
            <a:grpSpLocks/>
          </p:cNvGrpSpPr>
          <p:nvPr/>
        </p:nvGrpSpPr>
        <p:grpSpPr bwMode="auto">
          <a:xfrm>
            <a:off x="4929188" y="2357438"/>
            <a:ext cx="473075" cy="228600"/>
            <a:chOff x="1287" y="2524"/>
            <a:chExt cx="260" cy="100"/>
          </a:xfrm>
        </p:grpSpPr>
        <p:sp>
          <p:nvSpPr>
            <p:cNvPr id="14453" name="Rectangle 71"/>
            <p:cNvSpPr>
              <a:spLocks noChangeArrowheads="1"/>
            </p:cNvSpPr>
            <p:nvPr/>
          </p:nvSpPr>
          <p:spPr bwMode="auto">
            <a:xfrm>
              <a:off x="1287" y="2524"/>
              <a:ext cx="260" cy="1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4454" name="Rectangle 72"/>
            <p:cNvSpPr>
              <a:spLocks noChangeArrowheads="1"/>
            </p:cNvSpPr>
            <p:nvPr/>
          </p:nvSpPr>
          <p:spPr bwMode="auto">
            <a:xfrm>
              <a:off x="1338" y="2537"/>
              <a:ext cx="155" cy="7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4455" name="Rectangle 73"/>
            <p:cNvSpPr>
              <a:spLocks noChangeArrowheads="1"/>
            </p:cNvSpPr>
            <p:nvPr/>
          </p:nvSpPr>
          <p:spPr bwMode="auto">
            <a:xfrm>
              <a:off x="1503" y="2582"/>
              <a:ext cx="27" cy="26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4456" name="Rectangle 74"/>
            <p:cNvSpPr>
              <a:spLocks noChangeArrowheads="1"/>
            </p:cNvSpPr>
            <p:nvPr/>
          </p:nvSpPr>
          <p:spPr bwMode="auto">
            <a:xfrm>
              <a:off x="1298" y="2583"/>
              <a:ext cx="27" cy="27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sp>
        <p:nvSpPr>
          <p:cNvPr id="14384" name="Line 75"/>
          <p:cNvSpPr>
            <a:spLocks noChangeShapeType="1"/>
          </p:cNvSpPr>
          <p:nvPr/>
        </p:nvSpPr>
        <p:spPr bwMode="auto">
          <a:xfrm>
            <a:off x="6362700" y="3648075"/>
            <a:ext cx="16383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14385" name="Line 76"/>
          <p:cNvSpPr>
            <a:spLocks noChangeShapeType="1"/>
          </p:cNvSpPr>
          <p:nvPr/>
        </p:nvSpPr>
        <p:spPr bwMode="auto">
          <a:xfrm>
            <a:off x="6353175" y="3352800"/>
            <a:ext cx="16383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14386" name="Line 77"/>
          <p:cNvSpPr>
            <a:spLocks noChangeShapeType="1"/>
          </p:cNvSpPr>
          <p:nvPr/>
        </p:nvSpPr>
        <p:spPr bwMode="auto">
          <a:xfrm>
            <a:off x="6353175" y="3057525"/>
            <a:ext cx="16383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14387" name="Line 78"/>
          <p:cNvSpPr>
            <a:spLocks noChangeShapeType="1"/>
          </p:cNvSpPr>
          <p:nvPr/>
        </p:nvSpPr>
        <p:spPr bwMode="auto">
          <a:xfrm>
            <a:off x="6353175" y="2752725"/>
            <a:ext cx="16383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grpSp>
        <p:nvGrpSpPr>
          <p:cNvPr id="12340" name="Group 79"/>
          <p:cNvGrpSpPr>
            <a:grpSpLocks/>
          </p:cNvGrpSpPr>
          <p:nvPr/>
        </p:nvGrpSpPr>
        <p:grpSpPr bwMode="auto">
          <a:xfrm>
            <a:off x="6505575" y="2579688"/>
            <a:ext cx="473075" cy="228600"/>
            <a:chOff x="1287" y="2524"/>
            <a:chExt cx="260" cy="100"/>
          </a:xfrm>
        </p:grpSpPr>
        <p:sp>
          <p:nvSpPr>
            <p:cNvPr id="14449" name="Rectangle 80"/>
            <p:cNvSpPr>
              <a:spLocks noChangeArrowheads="1"/>
            </p:cNvSpPr>
            <p:nvPr/>
          </p:nvSpPr>
          <p:spPr bwMode="auto">
            <a:xfrm>
              <a:off x="1287" y="2524"/>
              <a:ext cx="260" cy="1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4450" name="Rectangle 81"/>
            <p:cNvSpPr>
              <a:spLocks noChangeArrowheads="1"/>
            </p:cNvSpPr>
            <p:nvPr/>
          </p:nvSpPr>
          <p:spPr bwMode="auto">
            <a:xfrm>
              <a:off x="1338" y="2537"/>
              <a:ext cx="155" cy="7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4451" name="Rectangle 82"/>
            <p:cNvSpPr>
              <a:spLocks noChangeArrowheads="1"/>
            </p:cNvSpPr>
            <p:nvPr/>
          </p:nvSpPr>
          <p:spPr bwMode="auto">
            <a:xfrm>
              <a:off x="1503" y="2582"/>
              <a:ext cx="27" cy="26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4452" name="Rectangle 83"/>
            <p:cNvSpPr>
              <a:spLocks noChangeArrowheads="1"/>
            </p:cNvSpPr>
            <p:nvPr/>
          </p:nvSpPr>
          <p:spPr bwMode="auto">
            <a:xfrm>
              <a:off x="1298" y="2583"/>
              <a:ext cx="27" cy="27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grpSp>
        <p:nvGrpSpPr>
          <p:cNvPr id="12341" name="Group 84"/>
          <p:cNvGrpSpPr>
            <a:grpSpLocks/>
          </p:cNvGrpSpPr>
          <p:nvPr/>
        </p:nvGrpSpPr>
        <p:grpSpPr bwMode="auto">
          <a:xfrm>
            <a:off x="7300913" y="2570163"/>
            <a:ext cx="473075" cy="228600"/>
            <a:chOff x="1287" y="2524"/>
            <a:chExt cx="260" cy="100"/>
          </a:xfrm>
        </p:grpSpPr>
        <p:sp>
          <p:nvSpPr>
            <p:cNvPr id="14445" name="Rectangle 85"/>
            <p:cNvSpPr>
              <a:spLocks noChangeArrowheads="1"/>
            </p:cNvSpPr>
            <p:nvPr/>
          </p:nvSpPr>
          <p:spPr bwMode="auto">
            <a:xfrm>
              <a:off x="1287" y="2524"/>
              <a:ext cx="260" cy="1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4446" name="Rectangle 86"/>
            <p:cNvSpPr>
              <a:spLocks noChangeArrowheads="1"/>
            </p:cNvSpPr>
            <p:nvPr/>
          </p:nvSpPr>
          <p:spPr bwMode="auto">
            <a:xfrm>
              <a:off x="1338" y="2537"/>
              <a:ext cx="155" cy="7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4447" name="Rectangle 87"/>
            <p:cNvSpPr>
              <a:spLocks noChangeArrowheads="1"/>
            </p:cNvSpPr>
            <p:nvPr/>
          </p:nvSpPr>
          <p:spPr bwMode="auto">
            <a:xfrm>
              <a:off x="1503" y="2582"/>
              <a:ext cx="27" cy="26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4448" name="Rectangle 88"/>
            <p:cNvSpPr>
              <a:spLocks noChangeArrowheads="1"/>
            </p:cNvSpPr>
            <p:nvPr/>
          </p:nvSpPr>
          <p:spPr bwMode="auto">
            <a:xfrm>
              <a:off x="1298" y="2583"/>
              <a:ext cx="27" cy="27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sp>
        <p:nvSpPr>
          <p:cNvPr id="14390" name="Oval 89"/>
          <p:cNvSpPr>
            <a:spLocks noChangeArrowheads="1"/>
          </p:cNvSpPr>
          <p:nvPr/>
        </p:nvSpPr>
        <p:spPr bwMode="auto">
          <a:xfrm>
            <a:off x="7242175" y="2236788"/>
            <a:ext cx="598488" cy="304800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>
                <a:latin typeface="Arial" charset="0"/>
                <a:ea typeface="ＭＳ Ｐゴシック" charset="0"/>
              </a:rPr>
              <a:t>P3</a:t>
            </a:r>
          </a:p>
        </p:txBody>
      </p:sp>
      <p:sp>
        <p:nvSpPr>
          <p:cNvPr id="12343" name="Freeform 90"/>
          <p:cNvSpPr>
            <a:spLocks/>
          </p:cNvSpPr>
          <p:nvPr/>
        </p:nvSpPr>
        <p:spPr bwMode="auto">
          <a:xfrm>
            <a:off x="1493838" y="2439988"/>
            <a:ext cx="2695575" cy="2695575"/>
          </a:xfrm>
          <a:custGeom>
            <a:avLst/>
            <a:gdLst>
              <a:gd name="T0" fmla="*/ 0 w 1698"/>
              <a:gd name="T1" fmla="*/ 2147483647 h 1698"/>
              <a:gd name="T2" fmla="*/ 0 w 1698"/>
              <a:gd name="T3" fmla="*/ 2147483647 h 1698"/>
              <a:gd name="T4" fmla="*/ 2147483647 w 1698"/>
              <a:gd name="T5" fmla="*/ 2147483647 h 1698"/>
              <a:gd name="T6" fmla="*/ 2147483647 w 1698"/>
              <a:gd name="T7" fmla="*/ 2147483647 h 1698"/>
              <a:gd name="T8" fmla="*/ 2147483647 w 1698"/>
              <a:gd name="T9" fmla="*/ 0 h 169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698" h="1698">
                <a:moveTo>
                  <a:pt x="0" y="131"/>
                </a:moveTo>
                <a:lnTo>
                  <a:pt x="0" y="1698"/>
                </a:lnTo>
                <a:lnTo>
                  <a:pt x="1698" y="1690"/>
                </a:lnTo>
                <a:lnTo>
                  <a:pt x="1691" y="148"/>
                </a:lnTo>
                <a:lnTo>
                  <a:pt x="1443" y="0"/>
                </a:lnTo>
              </a:path>
            </a:pathLst>
          </a:custGeom>
          <a:noFill/>
          <a:ln w="28575" cap="flat" cmpd="sng">
            <a:solidFill>
              <a:srgbClr val="CC0000"/>
            </a:solidFill>
            <a:prstDash val="solid"/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344" name="Freeform 91"/>
          <p:cNvSpPr>
            <a:spLocks/>
          </p:cNvSpPr>
          <p:nvPr/>
        </p:nvSpPr>
        <p:spPr bwMode="auto">
          <a:xfrm>
            <a:off x="4479925" y="2471738"/>
            <a:ext cx="3089275" cy="3252787"/>
          </a:xfrm>
          <a:custGeom>
            <a:avLst/>
            <a:gdLst>
              <a:gd name="T0" fmla="*/ 0 w 1946"/>
              <a:gd name="T1" fmla="*/ 0 h 1801"/>
              <a:gd name="T2" fmla="*/ 0 w 1946"/>
              <a:gd name="T3" fmla="*/ 2147483647 h 1801"/>
              <a:gd name="T4" fmla="*/ 2147483647 w 1946"/>
              <a:gd name="T5" fmla="*/ 2147483647 h 1801"/>
              <a:gd name="T6" fmla="*/ 2147483647 w 1946"/>
              <a:gd name="T7" fmla="*/ 2147483647 h 1801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946" h="1801">
                <a:moveTo>
                  <a:pt x="0" y="0"/>
                </a:moveTo>
                <a:lnTo>
                  <a:pt x="0" y="1801"/>
                </a:lnTo>
                <a:lnTo>
                  <a:pt x="1946" y="1794"/>
                </a:lnTo>
                <a:lnTo>
                  <a:pt x="1925" y="132"/>
                </a:lnTo>
              </a:path>
            </a:pathLst>
          </a:custGeom>
          <a:noFill/>
          <a:ln w="28575" cap="flat" cmpd="sng">
            <a:solidFill>
              <a:srgbClr val="CC0000"/>
            </a:solidFill>
            <a:prstDash val="solid"/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345" name="Freeform 92"/>
          <p:cNvSpPr>
            <a:spLocks/>
          </p:cNvSpPr>
          <p:nvPr/>
        </p:nvSpPr>
        <p:spPr bwMode="auto">
          <a:xfrm>
            <a:off x="5138738" y="2460625"/>
            <a:ext cx="1609725" cy="2465388"/>
          </a:xfrm>
          <a:custGeom>
            <a:avLst/>
            <a:gdLst>
              <a:gd name="T0" fmla="*/ 0 w 1014"/>
              <a:gd name="T1" fmla="*/ 0 h 1480"/>
              <a:gd name="T2" fmla="*/ 0 w 1014"/>
              <a:gd name="T3" fmla="*/ 2147483647 h 1480"/>
              <a:gd name="T4" fmla="*/ 2147483647 w 1014"/>
              <a:gd name="T5" fmla="*/ 2147483647 h 1480"/>
              <a:gd name="T6" fmla="*/ 2147483647 w 1014"/>
              <a:gd name="T7" fmla="*/ 2147483647 h 148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014" h="1480">
                <a:moveTo>
                  <a:pt x="0" y="0"/>
                </a:moveTo>
                <a:lnTo>
                  <a:pt x="0" y="1480"/>
                </a:lnTo>
                <a:lnTo>
                  <a:pt x="1014" y="1480"/>
                </a:lnTo>
                <a:lnTo>
                  <a:pt x="1014" y="146"/>
                </a:lnTo>
              </a:path>
            </a:pathLst>
          </a:custGeom>
          <a:noFill/>
          <a:ln w="28575" cap="flat" cmpd="sng">
            <a:solidFill>
              <a:srgbClr val="CC0000"/>
            </a:solidFill>
            <a:prstDash val="solid"/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grpSp>
        <p:nvGrpSpPr>
          <p:cNvPr id="12346" name="Group 93"/>
          <p:cNvGrpSpPr>
            <a:grpSpLocks/>
          </p:cNvGrpSpPr>
          <p:nvPr/>
        </p:nvGrpSpPr>
        <p:grpSpPr bwMode="auto">
          <a:xfrm>
            <a:off x="5237163" y="4684713"/>
            <a:ext cx="2071687" cy="652462"/>
            <a:chOff x="2741" y="3750"/>
            <a:chExt cx="1305" cy="411"/>
          </a:xfrm>
        </p:grpSpPr>
        <p:sp>
          <p:nvSpPr>
            <p:cNvPr id="14442" name="Rectangle 94"/>
            <p:cNvSpPr>
              <a:spLocks noChangeArrowheads="1"/>
            </p:cNvSpPr>
            <p:nvPr/>
          </p:nvSpPr>
          <p:spPr bwMode="auto">
            <a:xfrm>
              <a:off x="2859" y="3750"/>
              <a:ext cx="678" cy="13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4443" name="Line 95"/>
            <p:cNvSpPr>
              <a:spLocks noChangeShapeType="1"/>
            </p:cNvSpPr>
            <p:nvPr/>
          </p:nvSpPr>
          <p:spPr bwMode="auto">
            <a:xfrm flipV="1">
              <a:off x="2741" y="3837"/>
              <a:ext cx="175" cy="0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4444" name="Text Box 96"/>
            <p:cNvSpPr txBox="1">
              <a:spLocks noChangeArrowheads="1"/>
            </p:cNvSpPr>
            <p:nvPr/>
          </p:nvSpPr>
          <p:spPr bwMode="auto">
            <a:xfrm>
              <a:off x="2813" y="3875"/>
              <a:ext cx="1233" cy="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l">
                <a:lnSpc>
                  <a:spcPct val="85000"/>
                </a:lnSpc>
                <a:defRPr/>
              </a:pPr>
              <a:r>
                <a:rPr lang="en-US" sz="1400" smtClean="0"/>
                <a:t>source IP,port: C,5775</a:t>
              </a:r>
            </a:p>
            <a:p>
              <a:pPr algn="l">
                <a:lnSpc>
                  <a:spcPct val="85000"/>
                </a:lnSpc>
                <a:defRPr/>
              </a:pPr>
              <a:r>
                <a:rPr lang="en-US" sz="1400" smtClean="0"/>
                <a:t>dest IP,port: B,80</a:t>
              </a:r>
            </a:p>
          </p:txBody>
        </p:sp>
      </p:grpSp>
      <p:grpSp>
        <p:nvGrpSpPr>
          <p:cNvPr id="12347" name="Group 97"/>
          <p:cNvGrpSpPr>
            <a:grpSpLocks/>
          </p:cNvGrpSpPr>
          <p:nvPr/>
        </p:nvGrpSpPr>
        <p:grpSpPr bwMode="auto">
          <a:xfrm>
            <a:off x="5307013" y="5473700"/>
            <a:ext cx="2063750" cy="661988"/>
            <a:chOff x="2741" y="3750"/>
            <a:chExt cx="1300" cy="417"/>
          </a:xfrm>
        </p:grpSpPr>
        <p:sp>
          <p:nvSpPr>
            <p:cNvPr id="14439" name="Rectangle 98"/>
            <p:cNvSpPr>
              <a:spLocks noChangeArrowheads="1"/>
            </p:cNvSpPr>
            <p:nvPr/>
          </p:nvSpPr>
          <p:spPr bwMode="auto">
            <a:xfrm>
              <a:off x="2859" y="3750"/>
              <a:ext cx="678" cy="13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4440" name="Line 99"/>
            <p:cNvSpPr>
              <a:spLocks noChangeShapeType="1"/>
            </p:cNvSpPr>
            <p:nvPr/>
          </p:nvSpPr>
          <p:spPr bwMode="auto">
            <a:xfrm flipV="1">
              <a:off x="2741" y="3837"/>
              <a:ext cx="175" cy="0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4441" name="Text Box 100"/>
            <p:cNvSpPr txBox="1">
              <a:spLocks noChangeArrowheads="1"/>
            </p:cNvSpPr>
            <p:nvPr/>
          </p:nvSpPr>
          <p:spPr bwMode="auto">
            <a:xfrm>
              <a:off x="2813" y="3875"/>
              <a:ext cx="1228" cy="2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l">
                <a:lnSpc>
                  <a:spcPct val="85000"/>
                </a:lnSpc>
                <a:defRPr/>
              </a:pPr>
              <a:r>
                <a:rPr lang="en-US" sz="1400" dirty="0" smtClean="0"/>
                <a:t>source </a:t>
              </a:r>
              <a:r>
                <a:rPr lang="en-US" sz="1400" dirty="0" err="1" smtClean="0"/>
                <a:t>IP,port</a:t>
              </a:r>
              <a:r>
                <a:rPr lang="en-US" sz="1400" dirty="0" smtClean="0"/>
                <a:t>: C,9157</a:t>
              </a:r>
            </a:p>
            <a:p>
              <a:pPr algn="l">
                <a:lnSpc>
                  <a:spcPct val="85000"/>
                </a:lnSpc>
                <a:defRPr/>
              </a:pPr>
              <a:r>
                <a:rPr lang="en-US" sz="1400" dirty="0" err="1" smtClean="0"/>
                <a:t>dest</a:t>
              </a:r>
              <a:r>
                <a:rPr lang="en-US" sz="1400" dirty="0" smtClean="0"/>
                <a:t> </a:t>
              </a:r>
              <a:r>
                <a:rPr lang="en-US" sz="1400" dirty="0" err="1" smtClean="0"/>
                <a:t>IP,port</a:t>
              </a:r>
              <a:r>
                <a:rPr lang="en-US" sz="1400" dirty="0" smtClean="0"/>
                <a:t>: B,80</a:t>
              </a:r>
            </a:p>
          </p:txBody>
        </p:sp>
      </p:grpSp>
      <p:sp>
        <p:nvSpPr>
          <p:cNvPr id="14396" name="Oval 30"/>
          <p:cNvSpPr>
            <a:spLocks noChangeArrowheads="1"/>
          </p:cNvSpPr>
          <p:nvPr/>
        </p:nvSpPr>
        <p:spPr bwMode="auto">
          <a:xfrm>
            <a:off x="3497263" y="2054010"/>
            <a:ext cx="2033587" cy="304800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>
                <a:latin typeface="Arial" charset="0"/>
                <a:ea typeface="ＭＳ Ｐゴシック" charset="0"/>
              </a:rPr>
              <a:t>P4</a:t>
            </a:r>
          </a:p>
        </p:txBody>
      </p:sp>
      <p:sp>
        <p:nvSpPr>
          <p:cNvPr id="14397" name="Text Box 101"/>
          <p:cNvSpPr txBox="1">
            <a:spLocks noChangeArrowheads="1"/>
          </p:cNvSpPr>
          <p:nvPr/>
        </p:nvSpPr>
        <p:spPr bwMode="auto">
          <a:xfrm>
            <a:off x="4970463" y="1171575"/>
            <a:ext cx="19526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smtClean="0">
                <a:solidFill>
                  <a:srgbClr val="CC0000"/>
                </a:solidFill>
              </a:rPr>
              <a:t>threaded server</a:t>
            </a:r>
          </a:p>
        </p:txBody>
      </p:sp>
      <p:sp>
        <p:nvSpPr>
          <p:cNvPr id="14398" name="Line 102"/>
          <p:cNvSpPr>
            <a:spLocks noChangeShapeType="1"/>
          </p:cNvSpPr>
          <p:nvPr/>
        </p:nvSpPr>
        <p:spPr bwMode="auto">
          <a:xfrm flipH="1">
            <a:off x="4779963" y="1516063"/>
            <a:ext cx="579437" cy="752475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pic>
        <p:nvPicPr>
          <p:cNvPr id="12351" name="Picture 103" descr="underline_ba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200" y="881063"/>
            <a:ext cx="82280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352" name="Group 104"/>
          <p:cNvGrpSpPr>
            <a:grpSpLocks/>
          </p:cNvGrpSpPr>
          <p:nvPr/>
        </p:nvGrpSpPr>
        <p:grpSpPr bwMode="auto">
          <a:xfrm flipH="1">
            <a:off x="8258175" y="3529013"/>
            <a:ext cx="711200" cy="669925"/>
            <a:chOff x="-44" y="1473"/>
            <a:chExt cx="981" cy="1105"/>
          </a:xfrm>
        </p:grpSpPr>
        <p:pic>
          <p:nvPicPr>
            <p:cNvPr id="12389" name="Picture 105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390" name="Freeform 10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2326 w 356"/>
                <a:gd name="T3" fmla="*/ 131 h 368"/>
                <a:gd name="T4" fmla="*/ 2759 w 356"/>
                <a:gd name="T5" fmla="*/ 2736 h 368"/>
                <a:gd name="T6" fmla="*/ 608 w 356"/>
                <a:gd name="T7" fmla="*/ 3422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12353" name="Group 107"/>
          <p:cNvGrpSpPr>
            <a:grpSpLocks/>
          </p:cNvGrpSpPr>
          <p:nvPr/>
        </p:nvGrpSpPr>
        <p:grpSpPr bwMode="auto">
          <a:xfrm>
            <a:off x="-44450" y="3613150"/>
            <a:ext cx="711200" cy="669925"/>
            <a:chOff x="-44" y="1473"/>
            <a:chExt cx="981" cy="1105"/>
          </a:xfrm>
        </p:grpSpPr>
        <p:pic>
          <p:nvPicPr>
            <p:cNvPr id="12387" name="Picture 108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388" name="Freeform 109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2326 w 356"/>
                <a:gd name="T3" fmla="*/ 131 h 368"/>
                <a:gd name="T4" fmla="*/ 2759 w 356"/>
                <a:gd name="T5" fmla="*/ 2736 h 368"/>
                <a:gd name="T6" fmla="*/ 608 w 356"/>
                <a:gd name="T7" fmla="*/ 3422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12354" name="Group 110"/>
          <p:cNvGrpSpPr>
            <a:grpSpLocks/>
          </p:cNvGrpSpPr>
          <p:nvPr/>
        </p:nvGrpSpPr>
        <p:grpSpPr bwMode="auto">
          <a:xfrm>
            <a:off x="2820988" y="3192463"/>
            <a:ext cx="358775" cy="704850"/>
            <a:chOff x="4140" y="429"/>
            <a:chExt cx="1425" cy="2396"/>
          </a:xfrm>
        </p:grpSpPr>
        <p:sp>
          <p:nvSpPr>
            <p:cNvPr id="12355" name="Freeform 111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14 w 354"/>
                <a:gd name="T1" fmla="*/ 0 h 2742"/>
                <a:gd name="T2" fmla="*/ 74 w 354"/>
                <a:gd name="T3" fmla="*/ 95 h 2742"/>
                <a:gd name="T4" fmla="*/ 73 w 354"/>
                <a:gd name="T5" fmla="*/ 734 h 2742"/>
                <a:gd name="T6" fmla="*/ 0 w 354"/>
                <a:gd name="T7" fmla="*/ 768 h 2742"/>
                <a:gd name="T8" fmla="*/ 14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04" name="Rectangle 112"/>
            <p:cNvSpPr>
              <a:spLocks noChangeArrowheads="1"/>
            </p:cNvSpPr>
            <p:nvPr/>
          </p:nvSpPr>
          <p:spPr bwMode="auto">
            <a:xfrm>
              <a:off x="4203" y="429"/>
              <a:ext cx="1053" cy="2283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2357" name="Freeform 113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45 w 211"/>
                <a:gd name="T3" fmla="*/ 61 h 2537"/>
                <a:gd name="T4" fmla="*/ 2 w 211"/>
                <a:gd name="T5" fmla="*/ 699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58" name="Freeform 114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70 w 328"/>
                <a:gd name="T3" fmla="*/ 36 h 226"/>
                <a:gd name="T4" fmla="*/ 70 w 328"/>
                <a:gd name="T5" fmla="*/ 64 h 226"/>
                <a:gd name="T6" fmla="*/ 0 w 328"/>
                <a:gd name="T7" fmla="*/ 28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07" name="Rectangle 115"/>
            <p:cNvSpPr>
              <a:spLocks noChangeArrowheads="1"/>
            </p:cNvSpPr>
            <p:nvPr/>
          </p:nvSpPr>
          <p:spPr bwMode="auto">
            <a:xfrm>
              <a:off x="4209" y="693"/>
              <a:ext cx="599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12360" name="Group 116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14433" name="AutoShape 117"/>
              <p:cNvSpPr>
                <a:spLocks noChangeArrowheads="1"/>
              </p:cNvSpPr>
              <p:nvPr/>
            </p:nvSpPr>
            <p:spPr bwMode="auto">
              <a:xfrm>
                <a:off x="617" y="2567"/>
                <a:ext cx="724" cy="14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14434" name="AutoShape 118"/>
              <p:cNvSpPr>
                <a:spLocks noChangeArrowheads="1"/>
              </p:cNvSpPr>
              <p:nvPr/>
            </p:nvSpPr>
            <p:spPr bwMode="auto">
              <a:xfrm>
                <a:off x="633" y="2582"/>
                <a:ext cx="692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14409" name="Rectangle 119"/>
            <p:cNvSpPr>
              <a:spLocks noChangeArrowheads="1"/>
            </p:cNvSpPr>
            <p:nvPr/>
          </p:nvSpPr>
          <p:spPr bwMode="auto">
            <a:xfrm>
              <a:off x="4222" y="1017"/>
              <a:ext cx="599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12362" name="Group 120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14431" name="AutoShape 121"/>
              <p:cNvSpPr>
                <a:spLocks noChangeArrowheads="1"/>
              </p:cNvSpPr>
              <p:nvPr/>
            </p:nvSpPr>
            <p:spPr bwMode="auto">
              <a:xfrm>
                <a:off x="612" y="2570"/>
                <a:ext cx="724" cy="162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14432" name="AutoShape 122"/>
              <p:cNvSpPr>
                <a:spLocks noChangeArrowheads="1"/>
              </p:cNvSpPr>
              <p:nvPr/>
            </p:nvSpPr>
            <p:spPr bwMode="auto">
              <a:xfrm>
                <a:off x="628" y="2586"/>
                <a:ext cx="692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14411" name="Rectangle 123"/>
            <p:cNvSpPr>
              <a:spLocks noChangeArrowheads="1"/>
            </p:cNvSpPr>
            <p:nvPr/>
          </p:nvSpPr>
          <p:spPr bwMode="auto">
            <a:xfrm>
              <a:off x="4216" y="1357"/>
              <a:ext cx="599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4412" name="Rectangle 124"/>
            <p:cNvSpPr>
              <a:spLocks noChangeArrowheads="1"/>
            </p:cNvSpPr>
            <p:nvPr/>
          </p:nvSpPr>
          <p:spPr bwMode="auto">
            <a:xfrm>
              <a:off x="4228" y="1654"/>
              <a:ext cx="593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12365" name="Group 125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14429" name="AutoShape 126"/>
              <p:cNvSpPr>
                <a:spLocks noChangeArrowheads="1"/>
              </p:cNvSpPr>
              <p:nvPr/>
            </p:nvSpPr>
            <p:spPr bwMode="auto">
              <a:xfrm>
                <a:off x="611" y="2568"/>
                <a:ext cx="730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14430" name="AutoShape 127"/>
              <p:cNvSpPr>
                <a:spLocks noChangeArrowheads="1"/>
              </p:cNvSpPr>
              <p:nvPr/>
            </p:nvSpPr>
            <p:spPr bwMode="auto">
              <a:xfrm>
                <a:off x="627" y="2583"/>
                <a:ext cx="699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12366" name="Freeform 128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70 w 328"/>
                <a:gd name="T3" fmla="*/ 35 h 226"/>
                <a:gd name="T4" fmla="*/ 70 w 328"/>
                <a:gd name="T5" fmla="*/ 62 h 226"/>
                <a:gd name="T6" fmla="*/ 0 w 328"/>
                <a:gd name="T7" fmla="*/ 2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2367" name="Group 129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14427" name="AutoShape 130"/>
              <p:cNvSpPr>
                <a:spLocks noChangeArrowheads="1"/>
              </p:cNvSpPr>
              <p:nvPr/>
            </p:nvSpPr>
            <p:spPr bwMode="auto">
              <a:xfrm>
                <a:off x="614" y="2566"/>
                <a:ext cx="723" cy="14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14428" name="AutoShape 131"/>
              <p:cNvSpPr>
                <a:spLocks noChangeArrowheads="1"/>
              </p:cNvSpPr>
              <p:nvPr/>
            </p:nvSpPr>
            <p:spPr bwMode="auto">
              <a:xfrm>
                <a:off x="630" y="2582"/>
                <a:ext cx="691" cy="10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14416" name="Rectangle 132"/>
            <p:cNvSpPr>
              <a:spLocks noChangeArrowheads="1"/>
            </p:cNvSpPr>
            <p:nvPr/>
          </p:nvSpPr>
          <p:spPr bwMode="auto">
            <a:xfrm>
              <a:off x="5250" y="429"/>
              <a:ext cx="69" cy="2288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2369" name="Freeform 133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62 w 296"/>
                <a:gd name="T3" fmla="*/ 39 h 256"/>
                <a:gd name="T4" fmla="*/ 62 w 296"/>
                <a:gd name="T5" fmla="*/ 71 h 256"/>
                <a:gd name="T6" fmla="*/ 0 w 296"/>
                <a:gd name="T7" fmla="*/ 27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70" name="Freeform 134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65 w 304"/>
                <a:gd name="T3" fmla="*/ 46 h 288"/>
                <a:gd name="T4" fmla="*/ 61 w 304"/>
                <a:gd name="T5" fmla="*/ 81 h 288"/>
                <a:gd name="T6" fmla="*/ 2 w 304"/>
                <a:gd name="T7" fmla="*/ 35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19" name="Oval 135"/>
            <p:cNvSpPr>
              <a:spLocks noChangeArrowheads="1"/>
            </p:cNvSpPr>
            <p:nvPr/>
          </p:nvSpPr>
          <p:spPr bwMode="auto">
            <a:xfrm>
              <a:off x="5515" y="2609"/>
              <a:ext cx="50" cy="97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2372" name="Freeform 136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30 h 240"/>
                <a:gd name="T2" fmla="*/ 2 w 306"/>
                <a:gd name="T3" fmla="*/ 68 h 240"/>
                <a:gd name="T4" fmla="*/ 65 w 306"/>
                <a:gd name="T5" fmla="*/ 31 h 240"/>
                <a:gd name="T6" fmla="*/ 62 w 306"/>
                <a:gd name="T7" fmla="*/ 0 h 240"/>
                <a:gd name="T8" fmla="*/ 0 w 306"/>
                <a:gd name="T9" fmla="*/ 3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21" name="AutoShape 137"/>
            <p:cNvSpPr>
              <a:spLocks noChangeArrowheads="1"/>
            </p:cNvSpPr>
            <p:nvPr/>
          </p:nvSpPr>
          <p:spPr bwMode="auto">
            <a:xfrm>
              <a:off x="4140" y="2679"/>
              <a:ext cx="1198" cy="146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4422" name="AutoShape 138"/>
            <p:cNvSpPr>
              <a:spLocks noChangeArrowheads="1"/>
            </p:cNvSpPr>
            <p:nvPr/>
          </p:nvSpPr>
          <p:spPr bwMode="auto">
            <a:xfrm>
              <a:off x="4203" y="2712"/>
              <a:ext cx="1072" cy="8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4423" name="Oval 139"/>
            <p:cNvSpPr>
              <a:spLocks noChangeArrowheads="1"/>
            </p:cNvSpPr>
            <p:nvPr/>
          </p:nvSpPr>
          <p:spPr bwMode="auto">
            <a:xfrm>
              <a:off x="4310" y="2382"/>
              <a:ext cx="158" cy="146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4424" name="Oval 140"/>
            <p:cNvSpPr>
              <a:spLocks noChangeArrowheads="1"/>
            </p:cNvSpPr>
            <p:nvPr/>
          </p:nvSpPr>
          <p:spPr bwMode="auto">
            <a:xfrm>
              <a:off x="4487" y="2382"/>
              <a:ext cx="158" cy="14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1800">
                <a:solidFill>
                  <a:srgbClr val="FF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4425" name="Oval 141"/>
            <p:cNvSpPr>
              <a:spLocks noChangeArrowheads="1"/>
            </p:cNvSpPr>
            <p:nvPr/>
          </p:nvSpPr>
          <p:spPr bwMode="auto">
            <a:xfrm>
              <a:off x="4663" y="2382"/>
              <a:ext cx="158" cy="140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4426" name="Rectangle 142"/>
            <p:cNvSpPr>
              <a:spLocks noChangeArrowheads="1"/>
            </p:cNvSpPr>
            <p:nvPr/>
          </p:nvSpPr>
          <p:spPr bwMode="auto">
            <a:xfrm>
              <a:off x="5061" y="1837"/>
              <a:ext cx="88" cy="761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3: Transport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18435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3a-</a:t>
            </a:r>
            <a:fld id="{F2B0524B-4689-4349-8A61-994FB85E9567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1843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Roadmap Transport Layer</a:t>
            </a:r>
          </a:p>
        </p:txBody>
      </p:sp>
      <p:sp>
        <p:nvSpPr>
          <p:cNvPr id="1843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1056290" y="1371600"/>
            <a:ext cx="7325710" cy="4648200"/>
          </a:xfrm>
        </p:spPr>
        <p:txBody>
          <a:bodyPr/>
          <a:lstStyle/>
          <a:p>
            <a:r>
              <a:rPr lang="en-US" sz="2000" dirty="0" smtClean="0"/>
              <a:t>transport layer services</a:t>
            </a:r>
          </a:p>
          <a:p>
            <a:r>
              <a:rPr lang="en-US" sz="2000" dirty="0" smtClean="0"/>
              <a:t>multiplexing/</a:t>
            </a:r>
            <a:r>
              <a:rPr lang="en-US" sz="2000" dirty="0" err="1" smtClean="0"/>
              <a:t>demultiplexing</a:t>
            </a:r>
            <a:endParaRPr lang="en-US" sz="2000" dirty="0" smtClean="0"/>
          </a:p>
          <a:p>
            <a:r>
              <a:rPr lang="en-US" sz="2000" dirty="0" smtClean="0"/>
              <a:t>connectionless transport: UDP</a:t>
            </a:r>
          </a:p>
          <a:p>
            <a:r>
              <a:rPr lang="en-US" sz="2000" dirty="0" smtClean="0"/>
              <a:t>principles of reliable data transfer</a:t>
            </a:r>
          </a:p>
          <a:p>
            <a:r>
              <a:rPr lang="en-US" sz="2000" dirty="0" smtClean="0"/>
              <a:t>connection-oriented transport: TCP</a:t>
            </a:r>
          </a:p>
          <a:p>
            <a:pPr lvl="1"/>
            <a:r>
              <a:rPr lang="en-US" sz="2000" dirty="0" smtClean="0"/>
              <a:t>reliable transfer</a:t>
            </a:r>
          </a:p>
          <a:p>
            <a:pPr lvl="1"/>
            <a:r>
              <a:rPr lang="en-US" sz="2000" dirty="0" smtClean="0"/>
              <a:t>flow control</a:t>
            </a:r>
          </a:p>
          <a:p>
            <a:pPr lvl="1"/>
            <a:r>
              <a:rPr lang="en-US" sz="2000" dirty="0" smtClean="0"/>
              <a:t>connection management</a:t>
            </a:r>
            <a:endParaRPr lang="en-US" sz="1800" dirty="0" smtClean="0"/>
          </a:p>
          <a:p>
            <a:pPr lvl="1"/>
            <a:r>
              <a:rPr lang="en-US" sz="1800" dirty="0" smtClean="0"/>
              <a:t>TCP congestion control</a:t>
            </a:r>
          </a:p>
          <a:p>
            <a:endParaRPr lang="en-US" sz="2400" dirty="0" smtClean="0"/>
          </a:p>
        </p:txBody>
      </p:sp>
      <p:pic>
        <p:nvPicPr>
          <p:cNvPr id="5123" name="Picture 3" descr="C:\Users\ptrianta.NET\AppData\Local\Microsoft\Windows\Temporary Internet Files\Content.IE5\PUCT662B\MP900427670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249866" y="1230502"/>
            <a:ext cx="2783052" cy="1854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ight Arrow 2"/>
          <p:cNvSpPr/>
          <p:nvPr/>
        </p:nvSpPr>
        <p:spPr bwMode="auto">
          <a:xfrm>
            <a:off x="173420" y="2002218"/>
            <a:ext cx="978408" cy="311211"/>
          </a:xfrm>
          <a:prstGeom prst="rightArrow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8254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Footer Placeholder 5"/>
          <p:cNvSpPr>
            <a:spLocks noGrp="1"/>
          </p:cNvSpPr>
          <p:nvPr>
            <p:ph type="ftr" sz="quarter" idx="1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/>
              <a:t>Transport</a:t>
            </a:r>
            <a:r>
              <a:rPr lang="en-US" sz="1400"/>
              <a:t> </a:t>
            </a:r>
            <a:r>
              <a:rPr lang="en-US" sz="1200"/>
              <a:t>Layer</a:t>
            </a:r>
          </a:p>
        </p:txBody>
      </p:sp>
      <p:sp>
        <p:nvSpPr>
          <p:cNvPr id="16387" name="Slide Number Placeholder 6"/>
          <p:cNvSpPr>
            <a:spLocks noGrp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>
              <a:defRPr/>
            </a:pPr>
            <a:r>
              <a:rPr lang="en-US" sz="1200" smtClean="0"/>
              <a:t>3-</a:t>
            </a:r>
            <a:fld id="{98E1A8D1-171D-436E-86A0-8DA39CF7CE9E}" type="slidenum">
              <a:rPr lang="en-US" sz="1200" smtClean="0"/>
              <a:pPr>
                <a:defRPr/>
              </a:pPr>
              <a:t>13</a:t>
            </a:fld>
            <a:endParaRPr lang="en-US" sz="1200" smtClean="0"/>
          </a:p>
        </p:txBody>
      </p:sp>
      <p:pic>
        <p:nvPicPr>
          <p:cNvPr id="14340" name="Picture 10" descr="underline_ba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847725"/>
            <a:ext cx="82280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9" name="Rectangle 2"/>
          <p:cNvSpPr>
            <a:spLocks noGrp="1" noChangeArrowheads="1"/>
          </p:cNvSpPr>
          <p:nvPr>
            <p:ph type="title"/>
          </p:nvPr>
        </p:nvSpPr>
        <p:spPr>
          <a:xfrm>
            <a:off x="296863" y="182563"/>
            <a:ext cx="8529637" cy="922337"/>
          </a:xfrm>
        </p:spPr>
        <p:txBody>
          <a:bodyPr/>
          <a:lstStyle/>
          <a:p>
            <a:pPr>
              <a:defRPr/>
            </a:pPr>
            <a:r>
              <a:rPr lang="en-US" sz="3600" dirty="0">
                <a:ea typeface="ＭＳ Ｐゴシック" charset="0"/>
                <a:cs typeface="+mj-cs"/>
              </a:rPr>
              <a:t>UDP: User Datagram Protocol </a:t>
            </a:r>
            <a:r>
              <a:rPr lang="en-US" sz="2800" dirty="0">
                <a:ea typeface="ＭＳ Ｐゴシック" charset="0"/>
                <a:cs typeface="+mj-cs"/>
              </a:rPr>
              <a:t>[RFC 768]</a:t>
            </a:r>
            <a:endParaRPr lang="en-US" sz="4000" dirty="0">
              <a:ea typeface="ＭＳ Ｐゴシック" charset="0"/>
              <a:cs typeface="+mj-cs"/>
            </a:endParaRPr>
          </a:p>
        </p:txBody>
      </p:sp>
      <p:sp>
        <p:nvSpPr>
          <p:cNvPr id="1639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28625" y="1325563"/>
            <a:ext cx="3810000" cy="5130800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en-US" altLang="ja-JP" sz="2400" dirty="0" smtClean="0"/>
              <a:t/>
            </a:r>
            <a:br>
              <a:rPr lang="en-US" altLang="ja-JP" sz="2400" dirty="0" smtClean="0"/>
            </a:br>
            <a:endParaRPr lang="en-US" altLang="ja-JP" sz="2400" dirty="0" smtClean="0"/>
          </a:p>
          <a:p>
            <a:pPr>
              <a:defRPr/>
            </a:pPr>
            <a:r>
              <a:rPr lang="ja-JP" altLang="en-US" sz="2400" dirty="0" smtClean="0"/>
              <a:t>“</a:t>
            </a:r>
            <a:r>
              <a:rPr lang="en-US" altLang="ja-JP" sz="2400" dirty="0" smtClean="0"/>
              <a:t>best effort</a:t>
            </a:r>
            <a:r>
              <a:rPr lang="ja-JP" altLang="en-US" sz="2400" dirty="0" smtClean="0"/>
              <a:t>”</a:t>
            </a:r>
            <a:r>
              <a:rPr lang="en-US" altLang="ja-JP" sz="2400" dirty="0" smtClean="0"/>
              <a:t> service, UDP segments may be:</a:t>
            </a:r>
          </a:p>
          <a:p>
            <a:pPr lvl="1">
              <a:defRPr/>
            </a:pPr>
            <a:r>
              <a:rPr lang="en-US" dirty="0" smtClean="0"/>
              <a:t>lost</a:t>
            </a:r>
          </a:p>
          <a:p>
            <a:pPr lvl="1">
              <a:defRPr/>
            </a:pPr>
            <a:r>
              <a:rPr lang="en-US" dirty="0" smtClean="0"/>
              <a:t>delivered out-of-order</a:t>
            </a:r>
            <a:br>
              <a:rPr lang="en-US" dirty="0" smtClean="0"/>
            </a:br>
            <a:endParaRPr lang="en-US" dirty="0" smtClean="0"/>
          </a:p>
          <a:p>
            <a:pPr>
              <a:defRPr/>
            </a:pPr>
            <a:r>
              <a:rPr lang="en-US" sz="2400" i="1" dirty="0" smtClean="0">
                <a:solidFill>
                  <a:srgbClr val="CC0000"/>
                </a:solidFill>
              </a:rPr>
              <a:t>connectionless:</a:t>
            </a:r>
            <a:endParaRPr lang="en-US" dirty="0" smtClean="0">
              <a:solidFill>
                <a:srgbClr val="CC0000"/>
              </a:solidFill>
            </a:endParaRPr>
          </a:p>
          <a:p>
            <a:pPr lvl="1">
              <a:defRPr/>
            </a:pPr>
            <a:r>
              <a:rPr lang="en-US" dirty="0" smtClean="0"/>
              <a:t>no handshaking between UDP sender, receiver</a:t>
            </a:r>
          </a:p>
          <a:p>
            <a:pPr lvl="1">
              <a:defRPr/>
            </a:pPr>
            <a:r>
              <a:rPr lang="en-US" dirty="0" smtClean="0"/>
              <a:t>each UDP segment handled independently of others</a:t>
            </a:r>
          </a:p>
        </p:txBody>
      </p:sp>
      <p:sp>
        <p:nvSpPr>
          <p:cNvPr id="16391" name="Rectangle 9"/>
          <p:cNvSpPr>
            <a:spLocks noChangeArrowheads="1"/>
          </p:cNvSpPr>
          <p:nvPr/>
        </p:nvSpPr>
        <p:spPr bwMode="auto">
          <a:xfrm>
            <a:off x="4745039" y="1271588"/>
            <a:ext cx="4085924" cy="51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l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Char char="v"/>
              <a:defRPr/>
            </a:pPr>
            <a:r>
              <a:rPr lang="en-US" sz="2400" dirty="0">
                <a:latin typeface="Gill Sans MT" charset="0"/>
                <a:ea typeface="ＭＳ Ｐゴシック" charset="0"/>
              </a:rPr>
              <a:t>UDP use:</a:t>
            </a:r>
          </a:p>
          <a:p>
            <a:pPr marL="688975" lvl="1" indent="-231775" algn="l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Wingdings" charset="0"/>
              <a:buChar char="§"/>
              <a:defRPr/>
            </a:pPr>
            <a:r>
              <a:rPr lang="en-US" sz="2000" dirty="0">
                <a:latin typeface="Gill Sans MT" charset="0"/>
                <a:ea typeface="ＭＳ Ｐゴシック" charset="0"/>
              </a:rPr>
              <a:t>streaming multimedia apps (loss tolerant, rate sensitive)</a:t>
            </a:r>
          </a:p>
          <a:p>
            <a:pPr marL="688975" lvl="1" indent="-231775" algn="l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Wingdings" charset="0"/>
              <a:buChar char="§"/>
              <a:defRPr/>
            </a:pPr>
            <a:r>
              <a:rPr lang="en-US" sz="2000" dirty="0">
                <a:latin typeface="Gill Sans MT" charset="0"/>
                <a:ea typeface="ＭＳ Ｐゴシック" charset="0"/>
              </a:rPr>
              <a:t>DNS</a:t>
            </a:r>
          </a:p>
          <a:p>
            <a:pPr marL="688975" lvl="1" indent="-231775" algn="l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Wingdings" charset="0"/>
              <a:buChar char="§"/>
              <a:defRPr/>
            </a:pPr>
            <a:r>
              <a:rPr lang="en-US" sz="2000" dirty="0" smtClean="0">
                <a:latin typeface="Gill Sans MT" charset="0"/>
                <a:ea typeface="ＭＳ Ｐゴシック" charset="0"/>
              </a:rPr>
              <a:t>SNMP</a:t>
            </a:r>
            <a:br>
              <a:rPr lang="en-US" sz="2000" dirty="0" smtClean="0">
                <a:latin typeface="Gill Sans MT" charset="0"/>
                <a:ea typeface="ＭＳ Ｐゴシック" charset="0"/>
              </a:rPr>
            </a:br>
            <a:endParaRPr lang="en-US" sz="2000" dirty="0">
              <a:latin typeface="Gill Sans MT" charset="0"/>
              <a:ea typeface="ＭＳ Ｐゴシック" charset="0"/>
            </a:endParaRPr>
          </a:p>
          <a:p>
            <a:pPr marL="342900" indent="-342900" algn="l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Char char="v"/>
              <a:defRPr/>
            </a:pPr>
            <a:r>
              <a:rPr lang="en-US" sz="2400" dirty="0">
                <a:latin typeface="Gill Sans MT" charset="0"/>
                <a:ea typeface="ＭＳ Ｐゴシック" charset="0"/>
              </a:rPr>
              <a:t>reliable transfer over UDP: </a:t>
            </a:r>
          </a:p>
          <a:p>
            <a:pPr marL="688975" lvl="1" indent="-231775" algn="l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Wingdings" charset="0"/>
              <a:buChar char="§"/>
              <a:defRPr/>
            </a:pPr>
            <a:r>
              <a:rPr lang="en-US" sz="2000" dirty="0">
                <a:latin typeface="Gill Sans MT" charset="0"/>
                <a:ea typeface="ＭＳ Ｐゴシック" charset="0"/>
              </a:rPr>
              <a:t>add reliability at application layer</a:t>
            </a:r>
          </a:p>
          <a:p>
            <a:pPr marL="688975" lvl="1" indent="-231775" algn="l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Wingdings" charset="0"/>
              <a:buChar char="§"/>
              <a:defRPr/>
            </a:pPr>
            <a:r>
              <a:rPr lang="en-US" sz="2000" dirty="0">
                <a:latin typeface="Gill Sans MT" charset="0"/>
                <a:ea typeface="ＭＳ Ｐゴシック" charset="0"/>
              </a:rPr>
              <a:t>application-specific error recovery</a:t>
            </a:r>
            <a:r>
              <a:rPr lang="en-US" sz="2000" dirty="0" smtClean="0">
                <a:latin typeface="Gill Sans MT" charset="0"/>
                <a:ea typeface="ＭＳ Ｐゴシック" charset="0"/>
              </a:rPr>
              <a:t>!</a:t>
            </a:r>
          </a:p>
          <a:p>
            <a:pPr marL="688975" lvl="1" indent="-231775" algn="l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Wingdings" charset="0"/>
              <a:buChar char="§"/>
              <a:defRPr/>
            </a:pPr>
            <a:r>
              <a:rPr lang="en-US" sz="2000" dirty="0" smtClean="0">
                <a:latin typeface="Gill Sans MT" charset="0"/>
                <a:ea typeface="ＭＳ Ｐゴシック" charset="0"/>
              </a:rPr>
              <a:t>don’t reinvent TCP on top of UDP </a:t>
            </a:r>
          </a:p>
          <a:p>
            <a:pPr marL="1257300" lvl="2" indent="-342900" algn="l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Wingdings" pitchFamily="2" charset="2"/>
              <a:buChar char="Ø"/>
              <a:defRPr/>
            </a:pPr>
            <a:r>
              <a:rPr lang="en-US" sz="1800" dirty="0" smtClean="0">
                <a:latin typeface="Gill Sans MT" charset="0"/>
                <a:ea typeface="ＭＳ Ｐゴシック" charset="0"/>
              </a:rPr>
              <a:t>If you need TCP, use TCP</a:t>
            </a:r>
            <a:endParaRPr lang="en-US" sz="1800" dirty="0">
              <a:latin typeface="Gill Sans MT" charset="0"/>
              <a:ea typeface="ＭＳ Ｐゴシック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Footer Placeholder 5"/>
          <p:cNvSpPr>
            <a:spLocks noGrp="1"/>
          </p:cNvSpPr>
          <p:nvPr>
            <p:ph type="ftr" sz="quarter" idx="1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/>
              <a:t>Transport</a:t>
            </a:r>
            <a:r>
              <a:rPr lang="en-US" sz="1400"/>
              <a:t> </a:t>
            </a:r>
            <a:r>
              <a:rPr lang="en-US" sz="1200"/>
              <a:t>Layer</a:t>
            </a:r>
          </a:p>
        </p:txBody>
      </p:sp>
      <p:sp>
        <p:nvSpPr>
          <p:cNvPr id="17411" name="Slide Number Placeholder 6"/>
          <p:cNvSpPr>
            <a:spLocks noGrp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>
              <a:defRPr/>
            </a:pPr>
            <a:r>
              <a:rPr lang="en-US" sz="1200" smtClean="0"/>
              <a:t>3-</a:t>
            </a:r>
            <a:fld id="{0542A592-EB45-40B6-A1BA-7988245890EA}" type="slidenum">
              <a:rPr lang="en-US" sz="1200" smtClean="0"/>
              <a:pPr>
                <a:defRPr/>
              </a:pPr>
              <a:t>14</a:t>
            </a:fld>
            <a:endParaRPr lang="en-US" sz="1200" smtClean="0"/>
          </a:p>
        </p:txBody>
      </p:sp>
      <p:pic>
        <p:nvPicPr>
          <p:cNvPr id="15364" name="Picture 31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600" y="950913"/>
            <a:ext cx="45704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3" name="Rectangle 2"/>
          <p:cNvSpPr>
            <a:spLocks noGrp="1" noChangeArrowheads="1"/>
          </p:cNvSpPr>
          <p:nvPr>
            <p:ph type="title"/>
          </p:nvPr>
        </p:nvSpPr>
        <p:spPr>
          <a:xfrm>
            <a:off x="382588" y="249238"/>
            <a:ext cx="8343900" cy="993775"/>
          </a:xfrm>
        </p:spPr>
        <p:txBody>
          <a:bodyPr/>
          <a:lstStyle/>
          <a:p>
            <a:pPr>
              <a:defRPr/>
            </a:pPr>
            <a:r>
              <a:rPr lang="en-US" sz="4000" dirty="0">
                <a:ea typeface="ＭＳ Ｐゴシック" charset="0"/>
                <a:cs typeface="+mj-cs"/>
              </a:rPr>
              <a:t>UDP: </a:t>
            </a:r>
            <a:r>
              <a:rPr lang="en-US" sz="4000" dirty="0" smtClean="0">
                <a:ea typeface="ＭＳ Ｐゴシック" charset="0"/>
                <a:cs typeface="+mj-cs"/>
              </a:rPr>
              <a:t>datagram header</a:t>
            </a:r>
            <a:endParaRPr lang="en-US" dirty="0">
              <a:ea typeface="ＭＳ Ｐゴシック" charset="0"/>
              <a:cs typeface="+mj-cs"/>
            </a:endParaRPr>
          </a:p>
        </p:txBody>
      </p:sp>
      <p:sp>
        <p:nvSpPr>
          <p:cNvPr id="17414" name="Rectangle 7"/>
          <p:cNvSpPr>
            <a:spLocks noChangeArrowheads="1"/>
          </p:cNvSpPr>
          <p:nvPr/>
        </p:nvSpPr>
        <p:spPr bwMode="auto">
          <a:xfrm>
            <a:off x="714375" y="1852613"/>
            <a:ext cx="3324225" cy="3200400"/>
          </a:xfrm>
          <a:prstGeom prst="rect">
            <a:avLst/>
          </a:prstGeom>
          <a:solidFill>
            <a:srgbClr val="0000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17415" name="Rectangle 8"/>
          <p:cNvSpPr>
            <a:spLocks noChangeArrowheads="1"/>
          </p:cNvSpPr>
          <p:nvPr/>
        </p:nvSpPr>
        <p:spPr bwMode="auto">
          <a:xfrm>
            <a:off x="638175" y="1947863"/>
            <a:ext cx="3324225" cy="32004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2400">
              <a:latin typeface="Times New Roman" charset="0"/>
              <a:ea typeface="ＭＳ Ｐゴシック" charset="0"/>
            </a:endParaRPr>
          </a:p>
        </p:txBody>
      </p:sp>
      <p:sp>
        <p:nvSpPr>
          <p:cNvPr id="17416" name="Text Box 9"/>
          <p:cNvSpPr txBox="1">
            <a:spLocks noChangeArrowheads="1"/>
          </p:cNvSpPr>
          <p:nvPr/>
        </p:nvSpPr>
        <p:spPr bwMode="auto">
          <a:xfrm>
            <a:off x="677863" y="1960563"/>
            <a:ext cx="156368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800" smtClean="0"/>
              <a:t>source port #</a:t>
            </a:r>
            <a:endParaRPr lang="en-US" sz="2400" smtClean="0"/>
          </a:p>
        </p:txBody>
      </p:sp>
      <p:sp>
        <p:nvSpPr>
          <p:cNvPr id="17417" name="Text Box 10"/>
          <p:cNvSpPr txBox="1">
            <a:spLocks noChangeArrowheads="1"/>
          </p:cNvSpPr>
          <p:nvPr/>
        </p:nvSpPr>
        <p:spPr bwMode="auto">
          <a:xfrm>
            <a:off x="2463800" y="1960563"/>
            <a:ext cx="132873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800" smtClean="0"/>
              <a:t>dest port #</a:t>
            </a:r>
          </a:p>
        </p:txBody>
      </p:sp>
      <p:sp>
        <p:nvSpPr>
          <p:cNvPr id="17418" name="Line 11"/>
          <p:cNvSpPr>
            <a:spLocks noChangeShapeType="1"/>
          </p:cNvSpPr>
          <p:nvPr/>
        </p:nvSpPr>
        <p:spPr bwMode="auto">
          <a:xfrm flipV="1">
            <a:off x="628650" y="2347913"/>
            <a:ext cx="332898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17419" name="Line 12"/>
          <p:cNvSpPr>
            <a:spLocks noChangeShapeType="1"/>
          </p:cNvSpPr>
          <p:nvPr/>
        </p:nvSpPr>
        <p:spPr bwMode="auto">
          <a:xfrm flipV="1">
            <a:off x="619125" y="2747963"/>
            <a:ext cx="33242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17420" name="Line 13"/>
          <p:cNvSpPr>
            <a:spLocks noChangeShapeType="1"/>
          </p:cNvSpPr>
          <p:nvPr/>
        </p:nvSpPr>
        <p:spPr bwMode="auto">
          <a:xfrm flipV="1">
            <a:off x="2276475" y="1947863"/>
            <a:ext cx="0" cy="3952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17421" name="Text Box 14"/>
          <p:cNvSpPr txBox="1">
            <a:spLocks noChangeArrowheads="1"/>
          </p:cNvSpPr>
          <p:nvPr/>
        </p:nvSpPr>
        <p:spPr bwMode="auto">
          <a:xfrm>
            <a:off x="1784350" y="1482725"/>
            <a:ext cx="9366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smtClean="0"/>
              <a:t>32 bits</a:t>
            </a:r>
          </a:p>
        </p:txBody>
      </p:sp>
      <p:sp>
        <p:nvSpPr>
          <p:cNvPr id="17422" name="Line 15"/>
          <p:cNvSpPr>
            <a:spLocks noChangeShapeType="1"/>
          </p:cNvSpPr>
          <p:nvPr/>
        </p:nvSpPr>
        <p:spPr bwMode="auto">
          <a:xfrm>
            <a:off x="2733675" y="1714500"/>
            <a:ext cx="1200150" cy="47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17423" name="Line 16"/>
          <p:cNvSpPr>
            <a:spLocks noChangeShapeType="1"/>
          </p:cNvSpPr>
          <p:nvPr/>
        </p:nvSpPr>
        <p:spPr bwMode="auto">
          <a:xfrm rot="10800000">
            <a:off x="623888" y="1724025"/>
            <a:ext cx="112871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17424" name="Text Box 17"/>
          <p:cNvSpPr txBox="1">
            <a:spLocks noChangeArrowheads="1"/>
          </p:cNvSpPr>
          <p:nvPr/>
        </p:nvSpPr>
        <p:spPr bwMode="auto">
          <a:xfrm>
            <a:off x="1481138" y="3306763"/>
            <a:ext cx="1389062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smtClean="0"/>
              <a:t>application</a:t>
            </a:r>
          </a:p>
          <a:p>
            <a:pPr>
              <a:defRPr/>
            </a:pPr>
            <a:r>
              <a:rPr lang="en-US" sz="2000" smtClean="0"/>
              <a:t>data </a:t>
            </a:r>
          </a:p>
          <a:p>
            <a:pPr>
              <a:defRPr/>
            </a:pPr>
            <a:r>
              <a:rPr lang="en-US" sz="2000" smtClean="0"/>
              <a:t>(payload)</a:t>
            </a:r>
            <a:endParaRPr lang="en-US" sz="2400" smtClean="0"/>
          </a:p>
        </p:txBody>
      </p:sp>
      <p:sp>
        <p:nvSpPr>
          <p:cNvPr id="17425" name="Text Box 19"/>
          <p:cNvSpPr txBox="1">
            <a:spLocks noChangeArrowheads="1"/>
          </p:cNvSpPr>
          <p:nvPr/>
        </p:nvSpPr>
        <p:spPr bwMode="auto">
          <a:xfrm>
            <a:off x="1010380" y="5222875"/>
            <a:ext cx="265284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dirty="0" smtClean="0"/>
              <a:t>UDP datagram format</a:t>
            </a:r>
            <a:endParaRPr lang="en-US" sz="2400" dirty="0" smtClean="0"/>
          </a:p>
        </p:txBody>
      </p:sp>
      <p:sp>
        <p:nvSpPr>
          <p:cNvPr id="17426" name="Line 20"/>
          <p:cNvSpPr>
            <a:spLocks noChangeShapeType="1"/>
          </p:cNvSpPr>
          <p:nvPr/>
        </p:nvSpPr>
        <p:spPr bwMode="auto">
          <a:xfrm flipV="1">
            <a:off x="2276475" y="2357438"/>
            <a:ext cx="0" cy="3952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17427" name="Text Box 22"/>
          <p:cNvSpPr txBox="1">
            <a:spLocks noChangeArrowheads="1"/>
          </p:cNvSpPr>
          <p:nvPr/>
        </p:nvSpPr>
        <p:spPr bwMode="auto">
          <a:xfrm>
            <a:off x="1020763" y="2351088"/>
            <a:ext cx="81438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800" smtClean="0"/>
              <a:t>length</a:t>
            </a:r>
            <a:endParaRPr lang="en-US" sz="2400" smtClean="0"/>
          </a:p>
        </p:txBody>
      </p:sp>
      <p:sp>
        <p:nvSpPr>
          <p:cNvPr id="17428" name="Text Box 23"/>
          <p:cNvSpPr txBox="1">
            <a:spLocks noChangeArrowheads="1"/>
          </p:cNvSpPr>
          <p:nvPr/>
        </p:nvSpPr>
        <p:spPr bwMode="auto">
          <a:xfrm>
            <a:off x="2566988" y="2341563"/>
            <a:ext cx="117633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800" smtClean="0"/>
              <a:t>checksum</a:t>
            </a:r>
            <a:endParaRPr lang="en-US" sz="2400" smtClean="0"/>
          </a:p>
        </p:txBody>
      </p:sp>
      <p:sp>
        <p:nvSpPr>
          <p:cNvPr id="17429" name="Text Box 24"/>
          <p:cNvSpPr txBox="1">
            <a:spLocks noChangeArrowheads="1"/>
          </p:cNvSpPr>
          <p:nvPr/>
        </p:nvSpPr>
        <p:spPr bwMode="auto">
          <a:xfrm>
            <a:off x="4260850" y="1316038"/>
            <a:ext cx="2406650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r">
              <a:defRPr/>
            </a:pPr>
            <a:r>
              <a:rPr lang="en-US" sz="1800" dirty="0" smtClean="0"/>
              <a:t>length, in bytes of UDP datagra</a:t>
            </a:r>
            <a:r>
              <a:rPr lang="en-US" sz="1800" dirty="0"/>
              <a:t>m</a:t>
            </a:r>
            <a:r>
              <a:rPr lang="en-US" sz="1800" dirty="0" smtClean="0"/>
              <a:t>, including header</a:t>
            </a:r>
            <a:endParaRPr lang="en-US" sz="2400" dirty="0" smtClean="0"/>
          </a:p>
        </p:txBody>
      </p:sp>
      <p:sp>
        <p:nvSpPr>
          <p:cNvPr id="17430" name="Line 25"/>
          <p:cNvSpPr>
            <a:spLocks noChangeShapeType="1"/>
          </p:cNvSpPr>
          <p:nvPr/>
        </p:nvSpPr>
        <p:spPr bwMode="auto">
          <a:xfrm flipH="1">
            <a:off x="1878013" y="1631950"/>
            <a:ext cx="2873375" cy="8953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17431" name="Rectangle 26"/>
          <p:cNvSpPr>
            <a:spLocks noGrp="1" noChangeArrowheads="1"/>
          </p:cNvSpPr>
          <p:nvPr>
            <p:ph type="body" sz="half" idx="2"/>
          </p:nvPr>
        </p:nvSpPr>
        <p:spPr>
          <a:xfrm>
            <a:off x="4865688" y="3044825"/>
            <a:ext cx="3810000" cy="3044825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10000"/>
              </a:lnSpc>
              <a:buFont typeface="Wingdings" charset="0"/>
              <a:buChar char="v"/>
              <a:defRPr/>
            </a:pPr>
            <a:r>
              <a:rPr lang="en-US" sz="2400" dirty="0">
                <a:ea typeface="ＭＳ Ｐゴシック" charset="0"/>
                <a:cs typeface="+mn-cs"/>
              </a:rPr>
              <a:t>no connection establishment (which can add delay)</a:t>
            </a:r>
          </a:p>
          <a:p>
            <a:pPr>
              <a:lnSpc>
                <a:spcPct val="110000"/>
              </a:lnSpc>
              <a:buFont typeface="Wingdings" charset="0"/>
              <a:buChar char="v"/>
              <a:defRPr/>
            </a:pPr>
            <a:r>
              <a:rPr lang="en-US" sz="2400" dirty="0">
                <a:ea typeface="ＭＳ Ｐゴシック" charset="0"/>
                <a:cs typeface="+mn-cs"/>
              </a:rPr>
              <a:t>simple: no connection state at sender, receiver</a:t>
            </a:r>
          </a:p>
          <a:p>
            <a:pPr>
              <a:lnSpc>
                <a:spcPct val="110000"/>
              </a:lnSpc>
              <a:buFont typeface="Wingdings" charset="0"/>
              <a:buChar char="v"/>
              <a:defRPr/>
            </a:pPr>
            <a:r>
              <a:rPr lang="en-US" sz="2400" dirty="0">
                <a:ea typeface="ＭＳ Ｐゴシック" charset="0"/>
                <a:cs typeface="+mn-cs"/>
              </a:rPr>
              <a:t>small header size</a:t>
            </a:r>
          </a:p>
          <a:p>
            <a:pPr>
              <a:lnSpc>
                <a:spcPct val="110000"/>
              </a:lnSpc>
              <a:buFont typeface="Wingdings" charset="0"/>
              <a:buChar char="v"/>
              <a:defRPr/>
            </a:pPr>
            <a:r>
              <a:rPr lang="en-US" sz="2400" dirty="0">
                <a:ea typeface="ＭＳ Ｐゴシック" charset="0"/>
                <a:cs typeface="+mn-cs"/>
              </a:rPr>
              <a:t>no congestion control: UDP can blast away as fast as desired</a:t>
            </a:r>
          </a:p>
        </p:txBody>
      </p:sp>
      <p:sp>
        <p:nvSpPr>
          <p:cNvPr id="17432" name="Rectangle 27"/>
          <p:cNvSpPr>
            <a:spLocks noChangeArrowheads="1"/>
          </p:cNvSpPr>
          <p:nvPr/>
        </p:nvSpPr>
        <p:spPr bwMode="auto">
          <a:xfrm>
            <a:off x="4703763" y="2924175"/>
            <a:ext cx="4048125" cy="3259138"/>
          </a:xfrm>
          <a:prstGeom prst="rect">
            <a:avLst/>
          </a:prstGeom>
          <a:noFill/>
          <a:ln w="19050">
            <a:solidFill>
              <a:srgbClr val="CC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17433" name="Text Box 28"/>
          <p:cNvSpPr txBox="1">
            <a:spLocks noChangeArrowheads="1"/>
          </p:cNvSpPr>
          <p:nvPr/>
        </p:nvSpPr>
        <p:spPr bwMode="auto">
          <a:xfrm>
            <a:off x="4827372" y="2676140"/>
            <a:ext cx="3492844" cy="43704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lnSpc>
                <a:spcPct val="80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None/>
              <a:defRPr/>
            </a:pPr>
            <a:r>
              <a:rPr lang="en-US" sz="2800" dirty="0" smtClean="0">
                <a:solidFill>
                  <a:srgbClr val="CC0000"/>
                </a:solidFill>
                <a:latin typeface="Gill Sans MT" charset="0"/>
              </a:rPr>
              <a:t>why is there a UDP?</a:t>
            </a:r>
            <a:endParaRPr lang="en-US" dirty="0" smtClean="0">
              <a:latin typeface="Gill Sans MT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Transport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2867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3-</a:t>
            </a:r>
            <a:fld id="{2955762D-94E0-4838-B745-2CE2748CB730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28676" name="Rectangle 2"/>
          <p:cNvSpPr>
            <a:spLocks noGrp="1" noChangeArrowheads="1"/>
          </p:cNvSpPr>
          <p:nvPr>
            <p:ph type="title"/>
          </p:nvPr>
        </p:nvSpPr>
        <p:spPr>
          <a:xfrm>
            <a:off x="126124" y="228600"/>
            <a:ext cx="8875986" cy="685800"/>
          </a:xfrm>
        </p:spPr>
        <p:txBody>
          <a:bodyPr/>
          <a:lstStyle/>
          <a:p>
            <a:r>
              <a:rPr lang="en-US" altLang="en-US" sz="3600" dirty="0" smtClean="0"/>
              <a:t>UDP </a:t>
            </a:r>
            <a:r>
              <a:rPr lang="en-US" altLang="en-US" sz="3600" dirty="0"/>
              <a:t>Checksum[RFC 1071]: </a:t>
            </a:r>
            <a:r>
              <a:rPr lang="en-US" altLang="en-US" sz="3600" dirty="0" smtClean="0"/>
              <a:t>check bit flips</a:t>
            </a:r>
          </a:p>
        </p:txBody>
      </p:sp>
      <p:sp>
        <p:nvSpPr>
          <p:cNvPr id="28677" name="Text Box 4"/>
          <p:cNvSpPr txBox="1">
            <a:spLocks noChangeArrowheads="1"/>
          </p:cNvSpPr>
          <p:nvPr/>
        </p:nvSpPr>
        <p:spPr bwMode="auto">
          <a:xfrm>
            <a:off x="1905000" y="3967163"/>
            <a:ext cx="6400800" cy="2346325"/>
          </a:xfrm>
          <a:prstGeom prst="rect">
            <a:avLst/>
          </a:prstGeom>
          <a:noFill/>
          <a:ln w="9525">
            <a:noFill/>
            <a:miter lim="800000"/>
            <a:headEnd type="none" w="sm" len="med"/>
            <a:tailEnd/>
          </a:ln>
        </p:spPr>
        <p:txBody>
          <a:bodyPr>
            <a:spAutoFit/>
          </a:bodyPr>
          <a:lstStyle/>
          <a:p>
            <a:pPr algn="l"/>
            <a:r>
              <a:rPr lang="en-US" altLang="en-US" sz="2000" b="1" dirty="0">
                <a:solidFill>
                  <a:schemeClr val="bg1"/>
                </a:solidFill>
              </a:rPr>
              <a:t>1</a:t>
            </a:r>
            <a:r>
              <a:rPr lang="en-US" altLang="en-US" sz="2000" b="1" dirty="0"/>
              <a:t>  1  1  1  0  0  1  1  0  0  1  1  0  0  1  1  0</a:t>
            </a:r>
          </a:p>
          <a:p>
            <a:pPr algn="l"/>
            <a:r>
              <a:rPr lang="en-US" altLang="en-US" sz="2000" b="1" dirty="0">
                <a:solidFill>
                  <a:schemeClr val="bg1"/>
                </a:solidFill>
              </a:rPr>
              <a:t>1</a:t>
            </a:r>
            <a:r>
              <a:rPr lang="en-US" altLang="en-US" sz="2000" b="1" dirty="0"/>
              <a:t>  1  1  0  1  0  1  0  1  0  1  0  1  0  1  0  1</a:t>
            </a:r>
          </a:p>
          <a:p>
            <a:pPr algn="l">
              <a:lnSpc>
                <a:spcPct val="120000"/>
              </a:lnSpc>
            </a:pPr>
            <a:endParaRPr lang="en-US" altLang="en-US" sz="2000" b="1" dirty="0"/>
          </a:p>
          <a:p>
            <a:pPr algn="l"/>
            <a:r>
              <a:rPr lang="en-US" altLang="en-US" sz="2000" b="1" dirty="0"/>
              <a:t>1  1  0  1  1  1  0  1  1  1  0  1  1  1  0  1  1</a:t>
            </a:r>
          </a:p>
          <a:p>
            <a:pPr algn="l">
              <a:lnSpc>
                <a:spcPct val="120000"/>
              </a:lnSpc>
            </a:pPr>
            <a:endParaRPr lang="en-US" altLang="en-US" sz="2000" b="1" dirty="0"/>
          </a:p>
          <a:p>
            <a:pPr algn="l"/>
            <a:r>
              <a:rPr lang="en-US" altLang="en-US" sz="2000" b="1" dirty="0">
                <a:solidFill>
                  <a:schemeClr val="bg1"/>
                </a:solidFill>
              </a:rPr>
              <a:t>1</a:t>
            </a:r>
            <a:r>
              <a:rPr lang="en-US" altLang="en-US" sz="2000" b="1" dirty="0"/>
              <a:t>  1  0  1  1  1  0  1  1  1  0  1  1  1  1  0  0</a:t>
            </a:r>
          </a:p>
          <a:p>
            <a:pPr algn="l"/>
            <a:r>
              <a:rPr lang="en-US" altLang="en-US" sz="2000" b="1" dirty="0">
                <a:solidFill>
                  <a:schemeClr val="bg1"/>
                </a:solidFill>
              </a:rPr>
              <a:t>1</a:t>
            </a:r>
            <a:r>
              <a:rPr lang="en-US" altLang="en-US" sz="2000" b="1" dirty="0"/>
              <a:t>  0  1  0  0  0  1  0  0  0  1  0  0  0  0  1  1</a:t>
            </a:r>
            <a:endParaRPr lang="en-US" altLang="en-US" b="1" dirty="0"/>
          </a:p>
        </p:txBody>
      </p:sp>
      <p:sp>
        <p:nvSpPr>
          <p:cNvPr id="28678" name="Line 5"/>
          <p:cNvSpPr>
            <a:spLocks noChangeShapeType="1"/>
          </p:cNvSpPr>
          <p:nvPr/>
        </p:nvSpPr>
        <p:spPr bwMode="auto">
          <a:xfrm flipH="1">
            <a:off x="1828800" y="4808538"/>
            <a:ext cx="6477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med"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28679" name="Oval 6"/>
          <p:cNvSpPr>
            <a:spLocks noChangeArrowheads="1"/>
          </p:cNvSpPr>
          <p:nvPr/>
        </p:nvSpPr>
        <p:spPr bwMode="auto">
          <a:xfrm>
            <a:off x="1905000" y="4984750"/>
            <a:ext cx="304800" cy="3048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 type="none" w="sm" len="med"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28680" name="Text Box 7"/>
          <p:cNvSpPr txBox="1">
            <a:spLocks noChangeArrowheads="1"/>
          </p:cNvSpPr>
          <p:nvPr/>
        </p:nvSpPr>
        <p:spPr bwMode="auto">
          <a:xfrm>
            <a:off x="304800" y="4814888"/>
            <a:ext cx="1525588" cy="706437"/>
          </a:xfrm>
          <a:prstGeom prst="rect">
            <a:avLst/>
          </a:prstGeom>
          <a:noFill/>
          <a:ln w="9525">
            <a:noFill/>
            <a:miter lim="800000"/>
            <a:headEnd type="none" w="sm" len="med"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en-US" sz="2000"/>
              <a:t>Wraparound:</a:t>
            </a:r>
          </a:p>
          <a:p>
            <a:pPr algn="l"/>
            <a:r>
              <a:rPr lang="en-US" altLang="en-US" sz="2000"/>
              <a:t>Add to final</a:t>
            </a:r>
          </a:p>
        </p:txBody>
      </p:sp>
      <p:sp>
        <p:nvSpPr>
          <p:cNvPr id="28681" name="Text Box 8"/>
          <p:cNvSpPr txBox="1">
            <a:spLocks noChangeArrowheads="1"/>
          </p:cNvSpPr>
          <p:nvPr/>
        </p:nvSpPr>
        <p:spPr bwMode="auto">
          <a:xfrm>
            <a:off x="1214438" y="5548313"/>
            <a:ext cx="636587" cy="396875"/>
          </a:xfrm>
          <a:prstGeom prst="rect">
            <a:avLst/>
          </a:prstGeom>
          <a:noFill/>
          <a:ln w="9525">
            <a:noFill/>
            <a:miter lim="800000"/>
            <a:headEnd type="none" w="sm" len="med"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en-US" sz="2000"/>
              <a:t>sum</a:t>
            </a:r>
          </a:p>
        </p:txBody>
      </p:sp>
      <p:sp>
        <p:nvSpPr>
          <p:cNvPr id="28682" name="Text Box 9"/>
          <p:cNvSpPr txBox="1">
            <a:spLocks noChangeArrowheads="1"/>
          </p:cNvSpPr>
          <p:nvPr/>
        </p:nvSpPr>
        <p:spPr bwMode="auto">
          <a:xfrm>
            <a:off x="531813" y="5900738"/>
            <a:ext cx="1319212" cy="396875"/>
          </a:xfrm>
          <a:prstGeom prst="rect">
            <a:avLst/>
          </a:prstGeom>
          <a:noFill/>
          <a:ln w="9525">
            <a:noFill/>
            <a:miter lim="800000"/>
            <a:headEnd type="none" w="sm" len="med"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en-US" sz="2000"/>
              <a:t>checksum</a:t>
            </a:r>
          </a:p>
        </p:txBody>
      </p:sp>
      <p:sp>
        <p:nvSpPr>
          <p:cNvPr id="28683" name="Line 10"/>
          <p:cNvSpPr>
            <a:spLocks noChangeShapeType="1"/>
          </p:cNvSpPr>
          <p:nvPr/>
        </p:nvSpPr>
        <p:spPr bwMode="auto">
          <a:xfrm flipH="1">
            <a:off x="1828800" y="5527675"/>
            <a:ext cx="6477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med"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28684" name="Freeform 11"/>
          <p:cNvSpPr>
            <a:spLocks/>
          </p:cNvSpPr>
          <p:nvPr/>
        </p:nvSpPr>
        <p:spPr bwMode="auto">
          <a:xfrm>
            <a:off x="2066925" y="5291138"/>
            <a:ext cx="5027558" cy="92075"/>
          </a:xfrm>
          <a:custGeom>
            <a:avLst/>
            <a:gdLst>
              <a:gd name="T0" fmla="*/ 0 w 3788"/>
              <a:gd name="T1" fmla="*/ 0 h 58"/>
              <a:gd name="T2" fmla="*/ 0 w 3788"/>
              <a:gd name="T3" fmla="*/ 58 h 58"/>
              <a:gd name="T4" fmla="*/ 3788 w 3788"/>
              <a:gd name="T5" fmla="*/ 58 h 58"/>
              <a:gd name="T6" fmla="*/ 0 60000 65536"/>
              <a:gd name="T7" fmla="*/ 0 60000 65536"/>
              <a:gd name="T8" fmla="*/ 0 60000 65536"/>
              <a:gd name="T9" fmla="*/ 0 w 3788"/>
              <a:gd name="T10" fmla="*/ 0 h 58"/>
              <a:gd name="T11" fmla="*/ 3788 w 3788"/>
              <a:gd name="T12" fmla="*/ 58 h 5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788" h="58">
                <a:moveTo>
                  <a:pt x="0" y="0"/>
                </a:moveTo>
                <a:lnTo>
                  <a:pt x="0" y="58"/>
                </a:lnTo>
                <a:lnTo>
                  <a:pt x="3788" y="58"/>
                </a:lnTo>
              </a:path>
            </a:pathLst>
          </a:custGeom>
          <a:noFill/>
          <a:ln w="9525" cap="flat" cmpd="sng">
            <a:solidFill>
              <a:srgbClr val="FF0000"/>
            </a:solidFill>
            <a:prstDash val="solid"/>
            <a:round/>
            <a:headEnd type="none" w="sm" len="med"/>
            <a:tailEnd type="stealth" w="med" len="med"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 bwMode="auto">
          <a:xfrm>
            <a:off x="1379538" y="742950"/>
            <a:ext cx="3657600" cy="349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None/>
              <a:defRPr/>
            </a:pPr>
            <a:r>
              <a:rPr lang="en-US" u="sng" kern="0" dirty="0">
                <a:solidFill>
                  <a:srgbClr val="FF0000"/>
                </a:solidFill>
                <a:latin typeface="+mn-lt"/>
              </a:rPr>
              <a:t>Sender:</a:t>
            </a:r>
            <a:endParaRPr lang="en-US" kern="0" dirty="0">
              <a:latin typeface="+mn-lt"/>
            </a:endParaRPr>
          </a:p>
          <a:p>
            <a:pPr marL="342900" indent="-342900" algn="l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/>
            </a:pPr>
            <a:r>
              <a:rPr lang="en-US" sz="2000" kern="0" dirty="0">
                <a:latin typeface="+mn-lt"/>
              </a:rPr>
              <a:t>treat segment contents as sequence of 16-bit integers</a:t>
            </a:r>
          </a:p>
          <a:p>
            <a:pPr marL="342900" indent="-342900" algn="l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/>
            </a:pPr>
            <a:r>
              <a:rPr lang="en-US" sz="2000" kern="0" dirty="0">
                <a:latin typeface="+mn-lt"/>
              </a:rPr>
              <a:t>checksum: addition (1’s complement sum) of segment contents</a:t>
            </a:r>
          </a:p>
          <a:p>
            <a:pPr marL="342900" indent="-342900" algn="l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/>
            </a:pPr>
            <a:r>
              <a:rPr lang="en-US" sz="2000" kern="0" dirty="0">
                <a:latin typeface="+mn-lt"/>
              </a:rPr>
              <a:t>sender puts checksum value into UDP checksum field</a:t>
            </a:r>
          </a:p>
          <a:p>
            <a:pPr marL="342900" indent="-342900" algn="l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None/>
              <a:defRPr/>
            </a:pPr>
            <a:endParaRPr lang="en-US" kern="0" dirty="0">
              <a:latin typeface="+mn-lt"/>
            </a:endParaRPr>
          </a:p>
          <a:p>
            <a:pPr marL="342900" indent="-342900" algn="l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/>
            </a:pPr>
            <a:endParaRPr lang="en-US" kern="0" dirty="0">
              <a:latin typeface="+mn-lt"/>
            </a:endParaRPr>
          </a:p>
        </p:txBody>
      </p:sp>
      <p:sp>
        <p:nvSpPr>
          <p:cNvPr id="15" name="Rectangle 4"/>
          <p:cNvSpPr txBox="1">
            <a:spLocks noChangeArrowheads="1"/>
          </p:cNvSpPr>
          <p:nvPr/>
        </p:nvSpPr>
        <p:spPr>
          <a:xfrm>
            <a:off x="4648200" y="1023938"/>
            <a:ext cx="4057650" cy="3257550"/>
          </a:xfrm>
          <a:prstGeom prst="rect">
            <a:avLst/>
          </a:prstGeom>
        </p:spPr>
        <p:txBody>
          <a:bodyPr/>
          <a:lstStyle/>
          <a:p>
            <a:pPr marL="342900" indent="-342900" algn="l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None/>
              <a:defRPr/>
            </a:pPr>
            <a:r>
              <a:rPr lang="en-US" sz="2000" u="sng" kern="0" dirty="0">
                <a:solidFill>
                  <a:srgbClr val="FF0000"/>
                </a:solidFill>
                <a:latin typeface="+mn-lt"/>
              </a:rPr>
              <a:t>Receiver:</a:t>
            </a:r>
            <a:endParaRPr lang="en-US" sz="2000" kern="0" dirty="0">
              <a:latin typeface="+mn-lt"/>
            </a:endParaRP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/>
            </a:pPr>
            <a:r>
              <a:rPr lang="en-US" sz="1800" kern="0" dirty="0">
                <a:latin typeface="+mn-lt"/>
              </a:rPr>
              <a:t>compute checksum of received segment</a:t>
            </a: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/>
            </a:pPr>
            <a:r>
              <a:rPr lang="en-US" sz="1800" kern="0" dirty="0">
                <a:latin typeface="+mn-lt"/>
              </a:rPr>
              <a:t>check if computed checksum equals checksum field value:</a:t>
            </a:r>
          </a:p>
          <a:p>
            <a:pPr marL="742950" lvl="1" indent="-285750" algn="l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/>
            </a:pPr>
            <a:r>
              <a:rPr lang="en-US" sz="1800" kern="0" dirty="0">
                <a:latin typeface="+mn-lt"/>
              </a:rPr>
              <a:t>NO - error detected (</a:t>
            </a:r>
            <a:r>
              <a:rPr lang="en-US" sz="1800" i="1" kern="0" dirty="0">
                <a:latin typeface="+mn-lt"/>
              </a:rPr>
              <a:t>report error to app or discard</a:t>
            </a:r>
            <a:r>
              <a:rPr lang="en-US" sz="1800" kern="0" dirty="0">
                <a:latin typeface="+mn-lt"/>
              </a:rPr>
              <a:t>)</a:t>
            </a:r>
          </a:p>
          <a:p>
            <a:pPr marL="742950" lvl="1" indent="-285750" algn="l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/>
            </a:pPr>
            <a:r>
              <a:rPr lang="en-US" sz="1800" kern="0" dirty="0">
                <a:latin typeface="+mn-lt"/>
              </a:rPr>
              <a:t>YES - no error detected. </a:t>
            </a:r>
          </a:p>
          <a:p>
            <a:pPr marL="1143000" lvl="2" indent="-228600" algn="l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1600" i="1" kern="0" dirty="0">
                <a:solidFill>
                  <a:srgbClr val="FF0000"/>
                </a:solidFill>
                <a:latin typeface="+mn-lt"/>
              </a:rPr>
              <a:t>But maybe (very rarely)  errors </a:t>
            </a:r>
            <a:r>
              <a:rPr lang="en-US" sz="1600" i="1" kern="0" dirty="0" err="1">
                <a:solidFill>
                  <a:srgbClr val="FF0000"/>
                </a:solidFill>
                <a:latin typeface="+mn-lt"/>
              </a:rPr>
              <a:t>nonethless</a:t>
            </a:r>
            <a:r>
              <a:rPr lang="en-US" sz="1600" i="1" kern="0" dirty="0">
                <a:solidFill>
                  <a:srgbClr val="FF0000"/>
                </a:solidFill>
                <a:latin typeface="+mn-lt"/>
              </a:rPr>
              <a:t>?</a:t>
            </a:r>
            <a:r>
              <a:rPr lang="en-US" sz="1600" kern="0" dirty="0">
                <a:latin typeface="+mn-lt"/>
              </a:rPr>
              <a:t> More later ….</a:t>
            </a: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/>
            </a:pPr>
            <a:endParaRPr lang="en-US" sz="2000" kern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13528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3: Transport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18435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3a-</a:t>
            </a:r>
            <a:fld id="{F2B0524B-4689-4349-8A61-994FB85E9567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1843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Roadmap Transport Layer</a:t>
            </a:r>
          </a:p>
        </p:txBody>
      </p:sp>
      <p:sp>
        <p:nvSpPr>
          <p:cNvPr id="1843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1056290" y="1371600"/>
            <a:ext cx="7325710" cy="4648200"/>
          </a:xfrm>
        </p:spPr>
        <p:txBody>
          <a:bodyPr/>
          <a:lstStyle/>
          <a:p>
            <a:r>
              <a:rPr lang="en-US" sz="2000" dirty="0" smtClean="0"/>
              <a:t>transport layer services</a:t>
            </a:r>
          </a:p>
          <a:p>
            <a:r>
              <a:rPr lang="en-US" sz="2000" dirty="0" smtClean="0"/>
              <a:t>multiplexing/</a:t>
            </a:r>
            <a:r>
              <a:rPr lang="en-US" sz="2000" dirty="0" err="1" smtClean="0"/>
              <a:t>demultiplexing</a:t>
            </a:r>
            <a:endParaRPr lang="en-US" sz="2000" dirty="0" smtClean="0"/>
          </a:p>
          <a:p>
            <a:r>
              <a:rPr lang="en-US" sz="2000" dirty="0" smtClean="0"/>
              <a:t>connectionless transport: UDP</a:t>
            </a:r>
          </a:p>
          <a:p>
            <a:r>
              <a:rPr lang="en-US" sz="2000" dirty="0" smtClean="0"/>
              <a:t>principles of reliable data transfer</a:t>
            </a:r>
          </a:p>
          <a:p>
            <a:r>
              <a:rPr lang="en-US" sz="2000" dirty="0" smtClean="0"/>
              <a:t>connection-oriented transport: TCP</a:t>
            </a:r>
          </a:p>
          <a:p>
            <a:pPr lvl="1"/>
            <a:r>
              <a:rPr lang="en-US" sz="2000" dirty="0" smtClean="0"/>
              <a:t>reliable transfer</a:t>
            </a:r>
          </a:p>
          <a:p>
            <a:pPr lvl="1"/>
            <a:r>
              <a:rPr lang="en-US" sz="2000" dirty="0" smtClean="0"/>
              <a:t>flow control</a:t>
            </a:r>
          </a:p>
          <a:p>
            <a:pPr lvl="1"/>
            <a:r>
              <a:rPr lang="en-US" sz="2000" dirty="0" smtClean="0"/>
              <a:t>connection management</a:t>
            </a:r>
            <a:endParaRPr lang="en-US" sz="1800" dirty="0" smtClean="0"/>
          </a:p>
          <a:p>
            <a:pPr lvl="1"/>
            <a:r>
              <a:rPr lang="en-US" sz="1800" dirty="0" smtClean="0"/>
              <a:t>TCP congestion control</a:t>
            </a:r>
          </a:p>
          <a:p>
            <a:endParaRPr lang="en-US" sz="2400" dirty="0" smtClean="0"/>
          </a:p>
        </p:txBody>
      </p:sp>
      <p:pic>
        <p:nvPicPr>
          <p:cNvPr id="5123" name="Picture 3" descr="C:\Users\ptrianta.NET\AppData\Local\Microsoft\Windows\Temporary Internet Files\Content.IE5\PUCT662B\MP900427670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249866" y="1230502"/>
            <a:ext cx="2783052" cy="1854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ight Arrow 2"/>
          <p:cNvSpPr/>
          <p:nvPr/>
        </p:nvSpPr>
        <p:spPr bwMode="auto">
          <a:xfrm>
            <a:off x="173420" y="2313429"/>
            <a:ext cx="978408" cy="311211"/>
          </a:xfrm>
          <a:prstGeom prst="rightArrow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7130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Footer Placeholder 5"/>
          <p:cNvSpPr>
            <a:spLocks noGrp="1"/>
          </p:cNvSpPr>
          <p:nvPr>
            <p:ph type="ftr" sz="quarter" idx="1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/>
              <a:t>Transport</a:t>
            </a:r>
            <a:r>
              <a:rPr lang="en-US" sz="1400"/>
              <a:t> </a:t>
            </a:r>
            <a:r>
              <a:rPr lang="en-US" sz="1200"/>
              <a:t>Layer</a:t>
            </a:r>
          </a:p>
        </p:txBody>
      </p:sp>
      <p:sp>
        <p:nvSpPr>
          <p:cNvPr id="23555" name="Slide Number Placeholder 6"/>
          <p:cNvSpPr>
            <a:spLocks noGrp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>
              <a:defRPr/>
            </a:pPr>
            <a:r>
              <a:rPr lang="en-US" sz="1200" smtClean="0"/>
              <a:t>3-</a:t>
            </a:r>
            <a:fld id="{75499DD3-49C4-449A-9798-AD19C737F2E4}" type="slidenum">
              <a:rPr lang="en-US" sz="1200" smtClean="0"/>
              <a:pPr>
                <a:defRPr/>
              </a:pPr>
              <a:t>17</a:t>
            </a:fld>
            <a:endParaRPr lang="en-US" sz="1200" smtClean="0"/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04825" y="5853921"/>
            <a:ext cx="7781925" cy="702995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  <a:buFont typeface="Wingdings" charset="0"/>
              <a:buChar char="v"/>
              <a:defRPr/>
            </a:pPr>
            <a:r>
              <a:rPr lang="en-US" sz="2400" dirty="0">
                <a:ea typeface="ＭＳ Ｐゴシック" charset="0"/>
                <a:cs typeface="+mn-cs"/>
              </a:rPr>
              <a:t>characteristics of unreliable channel will determine complexity of reliable data transfer protocol (</a:t>
            </a:r>
            <a:r>
              <a:rPr lang="en-US" sz="2400" dirty="0" err="1">
                <a:ea typeface="ＭＳ Ｐゴシック" charset="0"/>
                <a:cs typeface="+mn-cs"/>
              </a:rPr>
              <a:t>rdt</a:t>
            </a:r>
            <a:r>
              <a:rPr lang="en-US" sz="2400" dirty="0">
                <a:ea typeface="ＭＳ Ｐゴシック" charset="0"/>
                <a:cs typeface="+mn-cs"/>
              </a:rPr>
              <a:t>)</a:t>
            </a:r>
            <a:endParaRPr lang="en-US" dirty="0">
              <a:ea typeface="ＭＳ Ｐゴシック" charset="0"/>
              <a:cs typeface="+mn-cs"/>
            </a:endParaRPr>
          </a:p>
        </p:txBody>
      </p:sp>
      <p:sp>
        <p:nvSpPr>
          <p:cNvPr id="23558" name="Rectangle 10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177925"/>
            <a:ext cx="7658100" cy="838200"/>
          </a:xfrm>
        </p:spPr>
        <p:txBody>
          <a:bodyPr/>
          <a:lstStyle/>
          <a:p>
            <a:pPr>
              <a:buFont typeface="Wingdings" charset="0"/>
              <a:buChar char="v"/>
              <a:defRPr/>
            </a:pPr>
            <a:r>
              <a:rPr lang="en-US" dirty="0" smtClean="0">
                <a:ea typeface="ＭＳ Ｐゴシック" charset="0"/>
                <a:cs typeface="+mn-cs"/>
              </a:rPr>
              <a:t>t</a:t>
            </a:r>
            <a:r>
              <a:rPr lang="en-US" dirty="0" smtClean="0">
                <a:ea typeface="ＭＳ Ｐゴシック" charset="0"/>
              </a:rPr>
              <a:t>op-10 </a:t>
            </a:r>
            <a:r>
              <a:rPr lang="en-US" dirty="0">
                <a:ea typeface="ＭＳ Ｐゴシック" charset="0"/>
              </a:rPr>
              <a:t>list of important networking topics</a:t>
            </a:r>
            <a:r>
              <a:rPr lang="en-US" dirty="0" smtClean="0">
                <a:ea typeface="ＭＳ Ｐゴシック" charset="0"/>
              </a:rPr>
              <a:t>!</a:t>
            </a:r>
            <a:endParaRPr lang="en-US" dirty="0">
              <a:ea typeface="ＭＳ Ｐゴシック" charset="0"/>
            </a:endParaRPr>
          </a:p>
        </p:txBody>
      </p:sp>
      <p:pic>
        <p:nvPicPr>
          <p:cNvPr id="19463" name="Picture 14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213" y="885825"/>
            <a:ext cx="7769225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60" name="Rectangle 15"/>
          <p:cNvSpPr>
            <a:spLocks noGrp="1" noChangeArrowheads="1"/>
          </p:cNvSpPr>
          <p:nvPr>
            <p:ph type="title"/>
          </p:nvPr>
        </p:nvSpPr>
        <p:spPr>
          <a:xfrm>
            <a:off x="422274" y="95250"/>
            <a:ext cx="8536375" cy="1143000"/>
          </a:xfrm>
        </p:spPr>
        <p:txBody>
          <a:bodyPr/>
          <a:lstStyle/>
          <a:p>
            <a:pPr>
              <a:defRPr/>
            </a:pPr>
            <a:r>
              <a:rPr lang="en-US" dirty="0">
                <a:ea typeface="ＭＳ Ｐゴシック" charset="0"/>
                <a:cs typeface="+mj-cs"/>
              </a:rPr>
              <a:t>Principles of reliable data transfer</a:t>
            </a:r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740" y="2174720"/>
            <a:ext cx="3257550" cy="3333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6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4284" y="3012920"/>
            <a:ext cx="4476750" cy="249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Footer Placeholder 5"/>
          <p:cNvSpPr>
            <a:spLocks noGrp="1"/>
          </p:cNvSpPr>
          <p:nvPr>
            <p:ph type="ftr" sz="quarter" idx="1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/>
              <a:t>Transport</a:t>
            </a:r>
            <a:r>
              <a:rPr lang="en-US" sz="1400"/>
              <a:t> </a:t>
            </a:r>
            <a:r>
              <a:rPr lang="en-US" sz="1200"/>
              <a:t>Layer</a:t>
            </a:r>
          </a:p>
        </p:txBody>
      </p:sp>
      <p:sp>
        <p:nvSpPr>
          <p:cNvPr id="24579" name="Slide Number Placeholder 6"/>
          <p:cNvSpPr>
            <a:spLocks noGrp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>
              <a:defRPr/>
            </a:pPr>
            <a:r>
              <a:rPr lang="en-US" sz="1200" smtClean="0"/>
              <a:t>3-</a:t>
            </a:r>
            <a:fld id="{18E4FC8D-1CDB-4687-A0E7-505EC7C8BDA0}" type="slidenum">
              <a:rPr lang="en-US" sz="1200" smtClean="0"/>
              <a:pPr>
                <a:defRPr/>
              </a:pPr>
              <a:t>18</a:t>
            </a:fld>
            <a:endParaRPr lang="en-US" sz="1200" smtClean="0"/>
          </a:p>
        </p:txBody>
      </p:sp>
      <p:pic>
        <p:nvPicPr>
          <p:cNvPr id="20484" name="Picture 26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750" y="831850"/>
            <a:ext cx="7313613" cy="13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1" name="Rectangle 2"/>
          <p:cNvSpPr>
            <a:spLocks noGrp="1" noChangeArrowheads="1"/>
          </p:cNvSpPr>
          <p:nvPr>
            <p:ph type="title"/>
          </p:nvPr>
        </p:nvSpPr>
        <p:spPr>
          <a:xfrm>
            <a:off x="411163" y="193675"/>
            <a:ext cx="7772400" cy="889000"/>
          </a:xfrm>
        </p:spPr>
        <p:txBody>
          <a:bodyPr/>
          <a:lstStyle/>
          <a:p>
            <a:pPr>
              <a:defRPr/>
            </a:pPr>
            <a:r>
              <a:rPr lang="en-US" sz="3600">
                <a:ea typeface="ＭＳ Ｐゴシック" charset="0"/>
                <a:cs typeface="+mj-cs"/>
              </a:rPr>
              <a:t>Reliable data transfer: getting started</a:t>
            </a:r>
            <a:endParaRPr lang="en-US">
              <a:ea typeface="ＭＳ Ｐゴシック" charset="0"/>
              <a:cs typeface="+mj-cs"/>
            </a:endParaRPr>
          </a:p>
        </p:txBody>
      </p:sp>
      <p:pic>
        <p:nvPicPr>
          <p:cNvPr id="20486" name="Picture 3" descr="rdt_part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2100" y="2652713"/>
            <a:ext cx="5969000" cy="2386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3" name="Text Box 4"/>
          <p:cNvSpPr txBox="1">
            <a:spLocks noChangeArrowheads="1"/>
          </p:cNvSpPr>
          <p:nvPr/>
        </p:nvSpPr>
        <p:spPr bwMode="auto">
          <a:xfrm>
            <a:off x="1017588" y="3106738"/>
            <a:ext cx="846137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400" smtClean="0">
                <a:solidFill>
                  <a:srgbClr val="000099"/>
                </a:solidFill>
                <a:latin typeface="Arial" charset="0"/>
              </a:rPr>
              <a:t>send</a:t>
            </a:r>
          </a:p>
          <a:p>
            <a:pPr>
              <a:defRPr/>
            </a:pPr>
            <a:r>
              <a:rPr lang="en-US" sz="2400" smtClean="0">
                <a:solidFill>
                  <a:srgbClr val="000099"/>
                </a:solidFill>
                <a:latin typeface="Arial" charset="0"/>
              </a:rPr>
              <a:t>side</a:t>
            </a:r>
          </a:p>
        </p:txBody>
      </p:sp>
      <p:sp>
        <p:nvSpPr>
          <p:cNvPr id="24584" name="Text Box 5"/>
          <p:cNvSpPr txBox="1">
            <a:spLocks noChangeArrowheads="1"/>
          </p:cNvSpPr>
          <p:nvPr/>
        </p:nvSpPr>
        <p:spPr bwMode="auto">
          <a:xfrm>
            <a:off x="7192963" y="3116263"/>
            <a:ext cx="11684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400" smtClean="0">
                <a:solidFill>
                  <a:srgbClr val="000099"/>
                </a:solidFill>
                <a:latin typeface="Arial" charset="0"/>
              </a:rPr>
              <a:t>receive</a:t>
            </a:r>
          </a:p>
          <a:p>
            <a:pPr>
              <a:defRPr/>
            </a:pPr>
            <a:r>
              <a:rPr lang="en-US" sz="2400" smtClean="0">
                <a:solidFill>
                  <a:srgbClr val="000099"/>
                </a:solidFill>
                <a:latin typeface="Arial" charset="0"/>
              </a:rPr>
              <a:t>side</a:t>
            </a:r>
          </a:p>
        </p:txBody>
      </p:sp>
      <p:grpSp>
        <p:nvGrpSpPr>
          <p:cNvPr id="283654" name="Group 6"/>
          <p:cNvGrpSpPr>
            <a:grpSpLocks/>
          </p:cNvGrpSpPr>
          <p:nvPr/>
        </p:nvGrpSpPr>
        <p:grpSpPr bwMode="auto">
          <a:xfrm>
            <a:off x="227013" y="1460500"/>
            <a:ext cx="3965575" cy="1416050"/>
            <a:chOff x="143" y="920"/>
            <a:chExt cx="2498" cy="892"/>
          </a:xfrm>
        </p:grpSpPr>
        <p:sp>
          <p:nvSpPr>
            <p:cNvPr id="24601" name="Text Box 7"/>
            <p:cNvSpPr txBox="1">
              <a:spLocks noChangeArrowheads="1"/>
            </p:cNvSpPr>
            <p:nvPr/>
          </p:nvSpPr>
          <p:spPr bwMode="auto">
            <a:xfrm>
              <a:off x="143" y="920"/>
              <a:ext cx="2498" cy="5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800" b="1" smtClean="0">
                  <a:solidFill>
                    <a:srgbClr val="FF0000"/>
                  </a:solidFill>
                  <a:latin typeface="Courier New" charset="0"/>
                </a:rPr>
                <a:t>rdt_send():</a:t>
              </a:r>
              <a:r>
                <a:rPr lang="en-US" sz="1800" smtClean="0">
                  <a:latin typeface="Times New Roman" charset="0"/>
                </a:rPr>
                <a:t> </a:t>
              </a:r>
              <a:r>
                <a:rPr lang="en-US" sz="1800" smtClean="0"/>
                <a:t>called from above, (e.g., by app.). Passed data to </a:t>
              </a:r>
            </a:p>
            <a:p>
              <a:pPr>
                <a:defRPr/>
              </a:pPr>
              <a:r>
                <a:rPr lang="en-US" sz="1800" smtClean="0"/>
                <a:t>deliver to receiver upper layer</a:t>
              </a:r>
              <a:endParaRPr lang="en-US" sz="2400" smtClean="0"/>
            </a:p>
          </p:txBody>
        </p:sp>
        <p:grpSp>
          <p:nvGrpSpPr>
            <p:cNvPr id="20506" name="Group 8"/>
            <p:cNvGrpSpPr>
              <a:grpSpLocks/>
            </p:cNvGrpSpPr>
            <p:nvPr/>
          </p:nvGrpSpPr>
          <p:grpSpPr bwMode="auto">
            <a:xfrm>
              <a:off x="240" y="930"/>
              <a:ext cx="2370" cy="882"/>
              <a:chOff x="240" y="942"/>
              <a:chExt cx="2370" cy="882"/>
            </a:xfrm>
          </p:grpSpPr>
          <p:sp>
            <p:nvSpPr>
              <p:cNvPr id="24603" name="Line 9"/>
              <p:cNvSpPr>
                <a:spLocks noChangeShapeType="1"/>
              </p:cNvSpPr>
              <p:nvPr/>
            </p:nvSpPr>
            <p:spPr bwMode="auto">
              <a:xfrm>
                <a:off x="942" y="1500"/>
                <a:ext cx="174" cy="324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24604" name="Rectangle 10"/>
              <p:cNvSpPr>
                <a:spLocks noChangeArrowheads="1"/>
              </p:cNvSpPr>
              <p:nvPr/>
            </p:nvSpPr>
            <p:spPr bwMode="auto">
              <a:xfrm>
                <a:off x="240" y="942"/>
                <a:ext cx="2370" cy="558"/>
              </a:xfrm>
              <a:prstGeom prst="rect">
                <a:avLst/>
              </a:prstGeom>
              <a:noFill/>
              <a:ln w="19050">
                <a:solidFill>
                  <a:srgbClr val="FF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</p:grpSp>
      <p:grpSp>
        <p:nvGrpSpPr>
          <p:cNvPr id="283659" name="Group 11"/>
          <p:cNvGrpSpPr>
            <a:grpSpLocks/>
          </p:cNvGrpSpPr>
          <p:nvPr/>
        </p:nvGrpSpPr>
        <p:grpSpPr bwMode="auto">
          <a:xfrm>
            <a:off x="276225" y="4381500"/>
            <a:ext cx="3762375" cy="1862138"/>
            <a:chOff x="174" y="2760"/>
            <a:chExt cx="2370" cy="1173"/>
          </a:xfrm>
        </p:grpSpPr>
        <p:sp>
          <p:nvSpPr>
            <p:cNvPr id="24597" name="Text Box 12"/>
            <p:cNvSpPr txBox="1">
              <a:spLocks noChangeArrowheads="1"/>
            </p:cNvSpPr>
            <p:nvPr/>
          </p:nvSpPr>
          <p:spPr bwMode="auto">
            <a:xfrm>
              <a:off x="233" y="3356"/>
              <a:ext cx="2144" cy="5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800" b="1" smtClean="0">
                  <a:solidFill>
                    <a:srgbClr val="FF0000"/>
                  </a:solidFill>
                  <a:latin typeface="Courier New" charset="0"/>
                </a:rPr>
                <a:t>udt_send():</a:t>
              </a:r>
              <a:r>
                <a:rPr lang="en-US" sz="1800" smtClean="0">
                  <a:latin typeface="Times New Roman" charset="0"/>
                </a:rPr>
                <a:t> </a:t>
              </a:r>
              <a:r>
                <a:rPr lang="en-US" sz="1800" smtClean="0"/>
                <a:t>called by rdt,</a:t>
              </a:r>
            </a:p>
            <a:p>
              <a:pPr>
                <a:defRPr/>
              </a:pPr>
              <a:r>
                <a:rPr lang="en-US" sz="1800" smtClean="0"/>
                <a:t>to transfer packet over </a:t>
              </a:r>
            </a:p>
            <a:p>
              <a:pPr>
                <a:defRPr/>
              </a:pPr>
              <a:r>
                <a:rPr lang="en-US" sz="1800" smtClean="0"/>
                <a:t>unreliable channel to receiver</a:t>
              </a:r>
              <a:endParaRPr lang="en-US" sz="2400" smtClean="0"/>
            </a:p>
          </p:txBody>
        </p:sp>
        <p:grpSp>
          <p:nvGrpSpPr>
            <p:cNvPr id="20502" name="Group 13"/>
            <p:cNvGrpSpPr>
              <a:grpSpLocks/>
            </p:cNvGrpSpPr>
            <p:nvPr/>
          </p:nvGrpSpPr>
          <p:grpSpPr bwMode="auto">
            <a:xfrm>
              <a:off x="174" y="2760"/>
              <a:ext cx="2370" cy="1170"/>
              <a:chOff x="174" y="2760"/>
              <a:chExt cx="2370" cy="1170"/>
            </a:xfrm>
          </p:grpSpPr>
          <p:sp>
            <p:nvSpPr>
              <p:cNvPr id="24599" name="Line 14"/>
              <p:cNvSpPr>
                <a:spLocks noChangeShapeType="1"/>
              </p:cNvSpPr>
              <p:nvPr/>
            </p:nvSpPr>
            <p:spPr bwMode="auto">
              <a:xfrm flipV="1">
                <a:off x="882" y="2760"/>
                <a:ext cx="228" cy="606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24600" name="Rectangle 15"/>
              <p:cNvSpPr>
                <a:spLocks noChangeArrowheads="1"/>
              </p:cNvSpPr>
              <p:nvPr/>
            </p:nvSpPr>
            <p:spPr bwMode="auto">
              <a:xfrm>
                <a:off x="174" y="3372"/>
                <a:ext cx="2370" cy="558"/>
              </a:xfrm>
              <a:prstGeom prst="rect">
                <a:avLst/>
              </a:prstGeom>
              <a:noFill/>
              <a:ln w="19050">
                <a:solidFill>
                  <a:srgbClr val="FF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</p:grpSp>
      <p:grpSp>
        <p:nvGrpSpPr>
          <p:cNvPr id="283664" name="Group 16"/>
          <p:cNvGrpSpPr>
            <a:grpSpLocks/>
          </p:cNvGrpSpPr>
          <p:nvPr/>
        </p:nvGrpSpPr>
        <p:grpSpPr bwMode="auto">
          <a:xfrm>
            <a:off x="4922838" y="4362450"/>
            <a:ext cx="3965575" cy="1647825"/>
            <a:chOff x="3101" y="2748"/>
            <a:chExt cx="2498" cy="1038"/>
          </a:xfrm>
        </p:grpSpPr>
        <p:sp>
          <p:nvSpPr>
            <p:cNvPr id="24593" name="Text Box 17"/>
            <p:cNvSpPr txBox="1">
              <a:spLocks noChangeArrowheads="1"/>
            </p:cNvSpPr>
            <p:nvPr/>
          </p:nvSpPr>
          <p:spPr bwMode="auto">
            <a:xfrm>
              <a:off x="3101" y="3368"/>
              <a:ext cx="2498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800" b="1" smtClean="0">
                  <a:solidFill>
                    <a:srgbClr val="FF0000"/>
                  </a:solidFill>
                  <a:latin typeface="Courier New" charset="0"/>
                </a:rPr>
                <a:t>rdt_rcv():</a:t>
              </a:r>
              <a:r>
                <a:rPr lang="en-US" sz="1800" smtClean="0">
                  <a:latin typeface="Times New Roman" charset="0"/>
                </a:rPr>
                <a:t> </a:t>
              </a:r>
              <a:r>
                <a:rPr lang="en-US" sz="1800" smtClean="0"/>
                <a:t>called when packet arrives on rcv-side of channel</a:t>
              </a:r>
              <a:endParaRPr lang="en-US" sz="2400" smtClean="0"/>
            </a:p>
          </p:txBody>
        </p:sp>
        <p:grpSp>
          <p:nvGrpSpPr>
            <p:cNvPr id="20498" name="Group 18"/>
            <p:cNvGrpSpPr>
              <a:grpSpLocks/>
            </p:cNvGrpSpPr>
            <p:nvPr/>
          </p:nvGrpSpPr>
          <p:grpSpPr bwMode="auto">
            <a:xfrm>
              <a:off x="3162" y="2748"/>
              <a:ext cx="2370" cy="1038"/>
              <a:chOff x="3162" y="2748"/>
              <a:chExt cx="2370" cy="1038"/>
            </a:xfrm>
          </p:grpSpPr>
          <p:sp>
            <p:nvSpPr>
              <p:cNvPr id="24595" name="Line 19"/>
              <p:cNvSpPr>
                <a:spLocks noChangeShapeType="1"/>
              </p:cNvSpPr>
              <p:nvPr/>
            </p:nvSpPr>
            <p:spPr bwMode="auto">
              <a:xfrm flipH="1" flipV="1">
                <a:off x="4596" y="2748"/>
                <a:ext cx="300" cy="63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24596" name="Rectangle 20"/>
              <p:cNvSpPr>
                <a:spLocks noChangeArrowheads="1"/>
              </p:cNvSpPr>
              <p:nvPr/>
            </p:nvSpPr>
            <p:spPr bwMode="auto">
              <a:xfrm>
                <a:off x="3162" y="3390"/>
                <a:ext cx="2370" cy="396"/>
              </a:xfrm>
              <a:prstGeom prst="rect">
                <a:avLst/>
              </a:prstGeom>
              <a:noFill/>
              <a:ln w="19050">
                <a:solidFill>
                  <a:srgbClr val="FF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</p:grpSp>
      <p:grpSp>
        <p:nvGrpSpPr>
          <p:cNvPr id="283669" name="Group 21"/>
          <p:cNvGrpSpPr>
            <a:grpSpLocks/>
          </p:cNvGrpSpPr>
          <p:nvPr/>
        </p:nvGrpSpPr>
        <p:grpSpPr bwMode="auto">
          <a:xfrm>
            <a:off x="4981575" y="1470025"/>
            <a:ext cx="3762375" cy="1349375"/>
            <a:chOff x="3138" y="926"/>
            <a:chExt cx="2370" cy="850"/>
          </a:xfrm>
        </p:grpSpPr>
        <p:sp>
          <p:nvSpPr>
            <p:cNvPr id="24589" name="Text Box 22"/>
            <p:cNvSpPr txBox="1">
              <a:spLocks noChangeArrowheads="1"/>
            </p:cNvSpPr>
            <p:nvPr/>
          </p:nvSpPr>
          <p:spPr bwMode="auto">
            <a:xfrm>
              <a:off x="3215" y="926"/>
              <a:ext cx="2078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800" b="1" smtClean="0">
                  <a:solidFill>
                    <a:srgbClr val="FF0000"/>
                  </a:solidFill>
                  <a:latin typeface="Courier New" charset="0"/>
                </a:rPr>
                <a:t>deliver_data():</a:t>
              </a:r>
              <a:r>
                <a:rPr lang="en-US" sz="1800" smtClean="0">
                  <a:latin typeface="Times New Roman" charset="0"/>
                </a:rPr>
                <a:t> </a:t>
              </a:r>
              <a:r>
                <a:rPr lang="en-US" sz="1800" smtClean="0"/>
                <a:t>called by </a:t>
              </a:r>
              <a:r>
                <a:rPr lang="en-US" sz="1800" b="1" smtClean="0"/>
                <a:t>rdt</a:t>
              </a:r>
              <a:r>
                <a:rPr lang="en-US" sz="1800" smtClean="0"/>
                <a:t> to deliver data to upper</a:t>
              </a:r>
              <a:endParaRPr lang="en-US" sz="2400" smtClean="0"/>
            </a:p>
          </p:txBody>
        </p:sp>
        <p:grpSp>
          <p:nvGrpSpPr>
            <p:cNvPr id="20494" name="Group 23"/>
            <p:cNvGrpSpPr>
              <a:grpSpLocks/>
            </p:cNvGrpSpPr>
            <p:nvPr/>
          </p:nvGrpSpPr>
          <p:grpSpPr bwMode="auto">
            <a:xfrm>
              <a:off x="3138" y="942"/>
              <a:ext cx="2370" cy="834"/>
              <a:chOff x="3138" y="942"/>
              <a:chExt cx="2370" cy="834"/>
            </a:xfrm>
          </p:grpSpPr>
          <p:sp>
            <p:nvSpPr>
              <p:cNvPr id="24591" name="Line 24"/>
              <p:cNvSpPr>
                <a:spLocks noChangeShapeType="1"/>
              </p:cNvSpPr>
              <p:nvPr/>
            </p:nvSpPr>
            <p:spPr bwMode="auto">
              <a:xfrm flipH="1">
                <a:off x="4560" y="1344"/>
                <a:ext cx="150" cy="432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24592" name="Rectangle 25"/>
              <p:cNvSpPr>
                <a:spLocks noChangeArrowheads="1"/>
              </p:cNvSpPr>
              <p:nvPr/>
            </p:nvSpPr>
            <p:spPr bwMode="auto">
              <a:xfrm>
                <a:off x="3138" y="942"/>
                <a:ext cx="2370" cy="396"/>
              </a:xfrm>
              <a:prstGeom prst="rect">
                <a:avLst/>
              </a:prstGeom>
              <a:noFill/>
              <a:ln w="19050">
                <a:solidFill>
                  <a:srgbClr val="FF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36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36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36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36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36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36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836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836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Footer Placeholder 5"/>
          <p:cNvSpPr>
            <a:spLocks noGrp="1"/>
          </p:cNvSpPr>
          <p:nvPr>
            <p:ph type="ftr" sz="quarter" idx="1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/>
              <a:t>Transport</a:t>
            </a:r>
            <a:r>
              <a:rPr lang="en-US" sz="1400"/>
              <a:t> </a:t>
            </a:r>
            <a:r>
              <a:rPr lang="en-US" sz="1200"/>
              <a:t>Layer</a:t>
            </a:r>
          </a:p>
        </p:txBody>
      </p:sp>
      <p:sp>
        <p:nvSpPr>
          <p:cNvPr id="25603" name="Slide Number Placeholder 6"/>
          <p:cNvSpPr>
            <a:spLocks noGrp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>
              <a:defRPr/>
            </a:pPr>
            <a:r>
              <a:rPr lang="en-US" sz="1200" smtClean="0"/>
              <a:t>3-</a:t>
            </a:r>
            <a:fld id="{86142651-8EF0-4EAA-9235-8F2AD083F44C}" type="slidenum">
              <a:rPr lang="en-US" sz="1200" smtClean="0"/>
              <a:pPr>
                <a:defRPr/>
              </a:pPr>
              <a:t>19</a:t>
            </a:fld>
            <a:endParaRPr lang="en-US" sz="1200" smtClean="0"/>
          </a:p>
        </p:txBody>
      </p:sp>
      <p:sp>
        <p:nvSpPr>
          <p:cNvPr id="2560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14350" y="1193800"/>
            <a:ext cx="7947025" cy="3352800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CC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 typeface="Wingdings" pitchFamily="2" charset="2"/>
              <a:buNone/>
              <a:defRPr/>
            </a:pPr>
            <a:r>
              <a:rPr lang="en-US" smtClean="0">
                <a:solidFill>
                  <a:srgbClr val="CC0000"/>
                </a:solidFill>
              </a:rPr>
              <a:t>we</a:t>
            </a:r>
            <a:r>
              <a:rPr lang="ja-JP" altLang="en-US" smtClean="0">
                <a:solidFill>
                  <a:srgbClr val="CC0000"/>
                </a:solidFill>
              </a:rPr>
              <a:t>’</a:t>
            </a:r>
            <a:r>
              <a:rPr lang="en-US" altLang="ja-JP" smtClean="0">
                <a:solidFill>
                  <a:srgbClr val="CC0000"/>
                </a:solidFill>
              </a:rPr>
              <a:t>ll:</a:t>
            </a:r>
          </a:p>
          <a:p>
            <a:pPr>
              <a:defRPr/>
            </a:pPr>
            <a:r>
              <a:rPr lang="en-US" smtClean="0"/>
              <a:t>incrementally develop sender, receiver sides of </a:t>
            </a:r>
            <a:r>
              <a:rPr lang="en-US" u="sng" smtClean="0">
                <a:solidFill>
                  <a:srgbClr val="CC0000"/>
                </a:solidFill>
              </a:rPr>
              <a:t>r</a:t>
            </a:r>
            <a:r>
              <a:rPr lang="en-US" smtClean="0"/>
              <a:t>eliable </a:t>
            </a:r>
            <a:r>
              <a:rPr lang="en-US" u="sng" smtClean="0">
                <a:solidFill>
                  <a:srgbClr val="CC0000"/>
                </a:solidFill>
              </a:rPr>
              <a:t>d</a:t>
            </a:r>
            <a:r>
              <a:rPr lang="en-US" smtClean="0"/>
              <a:t>ata </a:t>
            </a:r>
            <a:r>
              <a:rPr lang="en-US" u="sng" smtClean="0">
                <a:solidFill>
                  <a:srgbClr val="CC0000"/>
                </a:solidFill>
              </a:rPr>
              <a:t>t</a:t>
            </a:r>
            <a:r>
              <a:rPr lang="en-US" smtClean="0"/>
              <a:t>ransfer protocol (rdt)</a:t>
            </a:r>
          </a:p>
          <a:p>
            <a:pPr>
              <a:defRPr/>
            </a:pPr>
            <a:r>
              <a:rPr lang="en-US" smtClean="0"/>
              <a:t>consider only unidirectional data transfer</a:t>
            </a:r>
          </a:p>
          <a:p>
            <a:pPr lvl="1">
              <a:defRPr/>
            </a:pPr>
            <a:r>
              <a:rPr lang="en-US" smtClean="0"/>
              <a:t>but control info will flow on both directions!</a:t>
            </a:r>
          </a:p>
          <a:p>
            <a:pPr>
              <a:defRPr/>
            </a:pPr>
            <a:r>
              <a:rPr lang="en-US" smtClean="0"/>
              <a:t>use finite state machines (FSM)  to specify sender, receiver</a:t>
            </a:r>
          </a:p>
        </p:txBody>
      </p:sp>
      <p:sp>
        <p:nvSpPr>
          <p:cNvPr id="25605" name="Oval 5"/>
          <p:cNvSpPr>
            <a:spLocks noChangeArrowheads="1"/>
          </p:cNvSpPr>
          <p:nvPr/>
        </p:nvSpPr>
        <p:spPr bwMode="auto">
          <a:xfrm>
            <a:off x="3160713" y="4652963"/>
            <a:ext cx="809625" cy="876300"/>
          </a:xfrm>
          <a:prstGeom prst="ellipse">
            <a:avLst/>
          </a:prstGeom>
          <a:solidFill>
            <a:srgbClr val="0000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25606" name="Oval 6"/>
          <p:cNvSpPr>
            <a:spLocks noChangeArrowheads="1"/>
          </p:cNvSpPr>
          <p:nvPr/>
        </p:nvSpPr>
        <p:spPr bwMode="auto">
          <a:xfrm>
            <a:off x="3095625" y="4686300"/>
            <a:ext cx="809625" cy="8763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25607" name="Text Box 7"/>
          <p:cNvSpPr txBox="1">
            <a:spLocks noChangeArrowheads="1"/>
          </p:cNvSpPr>
          <p:nvPr/>
        </p:nvSpPr>
        <p:spPr bwMode="auto">
          <a:xfrm>
            <a:off x="3103563" y="4816475"/>
            <a:ext cx="735012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smtClean="0"/>
              <a:t>state</a:t>
            </a:r>
          </a:p>
          <a:p>
            <a:pPr>
              <a:defRPr/>
            </a:pPr>
            <a:r>
              <a:rPr lang="en-US" sz="2000" smtClean="0"/>
              <a:t>1</a:t>
            </a:r>
          </a:p>
        </p:txBody>
      </p:sp>
      <p:sp>
        <p:nvSpPr>
          <p:cNvPr id="21512" name="Freeform 8"/>
          <p:cNvSpPr>
            <a:spLocks/>
          </p:cNvSpPr>
          <p:nvPr/>
        </p:nvSpPr>
        <p:spPr bwMode="auto">
          <a:xfrm>
            <a:off x="3981450" y="4638675"/>
            <a:ext cx="3952875" cy="285750"/>
          </a:xfrm>
          <a:custGeom>
            <a:avLst/>
            <a:gdLst>
              <a:gd name="T0" fmla="*/ 0 w 1446"/>
              <a:gd name="T1" fmla="*/ 2147483647 h 180"/>
              <a:gd name="T2" fmla="*/ 2147483647 w 1446"/>
              <a:gd name="T3" fmla="*/ 2147483647 h 18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446" h="180">
                <a:moveTo>
                  <a:pt x="0" y="180"/>
                </a:moveTo>
                <a:cubicBezTo>
                  <a:pt x="540" y="30"/>
                  <a:pt x="972" y="0"/>
                  <a:pt x="1446" y="168"/>
                </a:cubicBezTo>
              </a:path>
            </a:pathLst>
          </a:custGeom>
          <a:noFill/>
          <a:ln w="28575" cap="flat" cmpd="sng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09" name="Oval 10"/>
          <p:cNvSpPr>
            <a:spLocks noChangeArrowheads="1"/>
          </p:cNvSpPr>
          <p:nvPr/>
        </p:nvSpPr>
        <p:spPr bwMode="auto">
          <a:xfrm>
            <a:off x="7913688" y="4746625"/>
            <a:ext cx="809625" cy="876300"/>
          </a:xfrm>
          <a:prstGeom prst="ellipse">
            <a:avLst/>
          </a:prstGeom>
          <a:solidFill>
            <a:srgbClr val="0000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25610" name="Oval 11"/>
          <p:cNvSpPr>
            <a:spLocks noChangeArrowheads="1"/>
          </p:cNvSpPr>
          <p:nvPr/>
        </p:nvSpPr>
        <p:spPr bwMode="auto">
          <a:xfrm>
            <a:off x="7848600" y="4791075"/>
            <a:ext cx="809625" cy="8763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25611" name="Text Box 12"/>
          <p:cNvSpPr txBox="1">
            <a:spLocks noChangeArrowheads="1"/>
          </p:cNvSpPr>
          <p:nvPr/>
        </p:nvSpPr>
        <p:spPr bwMode="auto">
          <a:xfrm>
            <a:off x="7856538" y="4921250"/>
            <a:ext cx="735012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smtClean="0"/>
              <a:t>state</a:t>
            </a:r>
          </a:p>
          <a:p>
            <a:pPr>
              <a:defRPr/>
            </a:pPr>
            <a:r>
              <a:rPr lang="en-US" sz="2000" smtClean="0"/>
              <a:t>2</a:t>
            </a:r>
          </a:p>
        </p:txBody>
      </p:sp>
      <p:sp>
        <p:nvSpPr>
          <p:cNvPr id="25612" name="Text Box 13"/>
          <p:cNvSpPr txBox="1">
            <a:spLocks noChangeArrowheads="1"/>
          </p:cNvSpPr>
          <p:nvPr/>
        </p:nvSpPr>
        <p:spPr bwMode="auto">
          <a:xfrm>
            <a:off x="4211638" y="4003675"/>
            <a:ext cx="31527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800" smtClean="0">
                <a:solidFill>
                  <a:srgbClr val="CC0000"/>
                </a:solidFill>
              </a:rPr>
              <a:t>event causing state transition</a:t>
            </a:r>
            <a:endParaRPr lang="en-US" sz="2400" smtClean="0">
              <a:solidFill>
                <a:srgbClr val="CC0000"/>
              </a:solidFill>
            </a:endParaRPr>
          </a:p>
        </p:txBody>
      </p:sp>
      <p:sp>
        <p:nvSpPr>
          <p:cNvPr id="25613" name="Text Box 14"/>
          <p:cNvSpPr txBox="1">
            <a:spLocks noChangeArrowheads="1"/>
          </p:cNvSpPr>
          <p:nvPr/>
        </p:nvSpPr>
        <p:spPr bwMode="auto">
          <a:xfrm>
            <a:off x="4138613" y="4298950"/>
            <a:ext cx="34210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800" smtClean="0">
                <a:solidFill>
                  <a:srgbClr val="CC0000"/>
                </a:solidFill>
              </a:rPr>
              <a:t>actions taken on state transition</a:t>
            </a:r>
            <a:endParaRPr lang="en-US" sz="2400" smtClean="0">
              <a:solidFill>
                <a:srgbClr val="CC0000"/>
              </a:solidFill>
            </a:endParaRPr>
          </a:p>
        </p:txBody>
      </p:sp>
      <p:sp>
        <p:nvSpPr>
          <p:cNvPr id="25614" name="Line 15"/>
          <p:cNvSpPr>
            <a:spLocks noChangeShapeType="1"/>
          </p:cNvSpPr>
          <p:nvPr/>
        </p:nvSpPr>
        <p:spPr bwMode="auto">
          <a:xfrm>
            <a:off x="4105275" y="4352925"/>
            <a:ext cx="3381375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25615" name="Rectangle 16"/>
          <p:cNvSpPr>
            <a:spLocks noChangeArrowheads="1"/>
          </p:cNvSpPr>
          <p:nvPr/>
        </p:nvSpPr>
        <p:spPr bwMode="auto">
          <a:xfrm>
            <a:off x="123825" y="4686300"/>
            <a:ext cx="2771775" cy="123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r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pitchFamily="2" charset="2"/>
              <a:buNone/>
              <a:defRPr/>
            </a:pPr>
            <a:r>
              <a:rPr lang="en-US" sz="1800">
                <a:solidFill>
                  <a:srgbClr val="CC0000"/>
                </a:solidFill>
              </a:rPr>
              <a:t>state:</a:t>
            </a:r>
            <a:r>
              <a:rPr lang="en-US" sz="1800"/>
              <a:t> when in this </a:t>
            </a:r>
            <a:r>
              <a:rPr lang="ja-JP" altLang="en-US" sz="1800"/>
              <a:t>“</a:t>
            </a:r>
            <a:r>
              <a:rPr lang="en-US" altLang="ja-JP" sz="1800"/>
              <a:t>state</a:t>
            </a:r>
            <a:r>
              <a:rPr lang="ja-JP" altLang="en-US" sz="1800"/>
              <a:t>”</a:t>
            </a:r>
            <a:r>
              <a:rPr lang="en-US" altLang="ja-JP" sz="1800"/>
              <a:t> next state uniquely determined by next event</a:t>
            </a:r>
            <a:endParaRPr lang="en-US" sz="1800"/>
          </a:p>
        </p:txBody>
      </p:sp>
      <p:sp>
        <p:nvSpPr>
          <p:cNvPr id="21520" name="Freeform 17"/>
          <p:cNvSpPr>
            <a:spLocks/>
          </p:cNvSpPr>
          <p:nvPr/>
        </p:nvSpPr>
        <p:spPr bwMode="auto">
          <a:xfrm>
            <a:off x="3381375" y="5562600"/>
            <a:ext cx="95250" cy="581025"/>
          </a:xfrm>
          <a:custGeom>
            <a:avLst/>
            <a:gdLst>
              <a:gd name="T0" fmla="*/ 2147483647 w 60"/>
              <a:gd name="T1" fmla="*/ 2147483647 h 366"/>
              <a:gd name="T2" fmla="*/ 2147483647 w 60"/>
              <a:gd name="T3" fmla="*/ 0 h 366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0" h="366">
                <a:moveTo>
                  <a:pt x="48" y="366"/>
                </a:moveTo>
                <a:cubicBezTo>
                  <a:pt x="0" y="204"/>
                  <a:pt x="60" y="55"/>
                  <a:pt x="60" y="0"/>
                </a:cubicBezTo>
              </a:path>
            </a:pathLst>
          </a:custGeom>
          <a:noFill/>
          <a:ln w="28575" cap="flat" cmpd="sng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21" name="Freeform 18"/>
          <p:cNvSpPr>
            <a:spLocks/>
          </p:cNvSpPr>
          <p:nvPr/>
        </p:nvSpPr>
        <p:spPr bwMode="auto">
          <a:xfrm flipH="1" flipV="1">
            <a:off x="8524875" y="5600700"/>
            <a:ext cx="95250" cy="581025"/>
          </a:xfrm>
          <a:custGeom>
            <a:avLst/>
            <a:gdLst>
              <a:gd name="T0" fmla="*/ 2147483647 w 60"/>
              <a:gd name="T1" fmla="*/ 2147483647 h 366"/>
              <a:gd name="T2" fmla="*/ 2147483647 w 60"/>
              <a:gd name="T3" fmla="*/ 0 h 366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0" h="366">
                <a:moveTo>
                  <a:pt x="48" y="366"/>
                </a:moveTo>
                <a:cubicBezTo>
                  <a:pt x="0" y="204"/>
                  <a:pt x="60" y="55"/>
                  <a:pt x="60" y="0"/>
                </a:cubicBezTo>
              </a:path>
            </a:pathLst>
          </a:custGeom>
          <a:noFill/>
          <a:ln w="28575" cap="flat" cmpd="sng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18" name="Line 19"/>
          <p:cNvSpPr>
            <a:spLocks noChangeShapeType="1"/>
          </p:cNvSpPr>
          <p:nvPr/>
        </p:nvSpPr>
        <p:spPr bwMode="auto">
          <a:xfrm>
            <a:off x="3905250" y="5305425"/>
            <a:ext cx="1571625" cy="752475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25619" name="Text Box 21"/>
          <p:cNvSpPr txBox="1">
            <a:spLocks noChangeArrowheads="1"/>
          </p:cNvSpPr>
          <p:nvPr/>
        </p:nvSpPr>
        <p:spPr bwMode="auto">
          <a:xfrm>
            <a:off x="4672013" y="5099050"/>
            <a:ext cx="742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800" smtClean="0">
                <a:solidFill>
                  <a:srgbClr val="CC0000"/>
                </a:solidFill>
              </a:rPr>
              <a:t>event</a:t>
            </a:r>
            <a:endParaRPr lang="en-US" sz="2400" smtClean="0">
              <a:solidFill>
                <a:srgbClr val="CC0000"/>
              </a:solidFill>
            </a:endParaRPr>
          </a:p>
        </p:txBody>
      </p:sp>
      <p:sp>
        <p:nvSpPr>
          <p:cNvPr id="25620" name="Text Box 22"/>
          <p:cNvSpPr txBox="1">
            <a:spLocks noChangeArrowheads="1"/>
          </p:cNvSpPr>
          <p:nvPr/>
        </p:nvSpPr>
        <p:spPr bwMode="auto">
          <a:xfrm>
            <a:off x="4632325" y="5403850"/>
            <a:ext cx="8905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800" smtClean="0">
                <a:solidFill>
                  <a:srgbClr val="CC0000"/>
                </a:solidFill>
              </a:rPr>
              <a:t>actions</a:t>
            </a:r>
            <a:endParaRPr lang="en-US" sz="2400" smtClean="0">
              <a:solidFill>
                <a:srgbClr val="CC0000"/>
              </a:solidFill>
            </a:endParaRPr>
          </a:p>
        </p:txBody>
      </p:sp>
      <p:sp>
        <p:nvSpPr>
          <p:cNvPr id="25621" name="Line 23"/>
          <p:cNvSpPr>
            <a:spLocks noChangeShapeType="1"/>
          </p:cNvSpPr>
          <p:nvPr/>
        </p:nvSpPr>
        <p:spPr bwMode="auto">
          <a:xfrm>
            <a:off x="4581525" y="5457825"/>
            <a:ext cx="942975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pic>
        <p:nvPicPr>
          <p:cNvPr id="21526" name="Picture 27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750" y="831850"/>
            <a:ext cx="7313613" cy="13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23" name="Rectangle 28"/>
          <p:cNvSpPr>
            <a:spLocks noGrp="1" noChangeArrowheads="1"/>
          </p:cNvSpPr>
          <p:nvPr>
            <p:ph type="title"/>
          </p:nvPr>
        </p:nvSpPr>
        <p:spPr>
          <a:xfrm>
            <a:off x="411163" y="193675"/>
            <a:ext cx="7772400" cy="889000"/>
          </a:xfrm>
        </p:spPr>
        <p:txBody>
          <a:bodyPr/>
          <a:lstStyle/>
          <a:p>
            <a:pPr>
              <a:defRPr/>
            </a:pPr>
            <a:r>
              <a:rPr lang="en-US" sz="3600">
                <a:ea typeface="ＭＳ Ｐゴシック" charset="0"/>
                <a:cs typeface="+mj-cs"/>
              </a:rPr>
              <a:t>Reliable data transfer: getting started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Transport services and protocols</a:t>
            </a:r>
            <a:endParaRPr lang="en-US"/>
          </a:p>
        </p:txBody>
      </p:sp>
      <p:sp>
        <p:nvSpPr>
          <p:cNvPr id="41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600200"/>
            <a:ext cx="3810000" cy="5052848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</a:pPr>
            <a:r>
              <a:rPr lang="en-US" dirty="0" smtClean="0"/>
              <a:t>provide logical </a:t>
            </a:r>
            <a:r>
              <a:rPr lang="en-US" dirty="0" smtClean="0"/>
              <a:t>communication </a:t>
            </a:r>
            <a:r>
              <a:rPr lang="en-US" dirty="0" smtClean="0"/>
              <a:t>to</a:t>
            </a:r>
            <a:r>
              <a:rPr lang="en-US" dirty="0" smtClean="0"/>
              <a:t> </a:t>
            </a:r>
            <a:r>
              <a:rPr lang="en-US" dirty="0" smtClean="0"/>
              <a:t>app processes </a:t>
            </a:r>
            <a:endParaRPr lang="en-US" dirty="0" smtClean="0"/>
          </a:p>
          <a:p>
            <a:pPr>
              <a:lnSpc>
                <a:spcPct val="120000"/>
              </a:lnSpc>
            </a:pPr>
            <a:r>
              <a:rPr lang="en-US" dirty="0" smtClean="0"/>
              <a:t>transport </a:t>
            </a:r>
            <a:r>
              <a:rPr lang="en-US" dirty="0" smtClean="0"/>
              <a:t>protocols run in end systems 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send side: breaks app messages </a:t>
            </a:r>
            <a:r>
              <a:rPr lang="en-US" dirty="0" smtClean="0">
                <a:solidFill>
                  <a:srgbClr val="FF0000"/>
                </a:solidFill>
              </a:rPr>
              <a:t>into segments</a:t>
            </a:r>
            <a:r>
              <a:rPr lang="en-US" dirty="0" smtClean="0"/>
              <a:t>, passes to  network layer</a:t>
            </a:r>
          </a:p>
          <a:p>
            <a:pPr lvl="1">
              <a:lnSpc>
                <a:spcPct val="120000"/>
              </a:lnSpc>
            </a:pPr>
            <a:r>
              <a:rPr lang="en-US" dirty="0" err="1" smtClean="0"/>
              <a:t>rcv</a:t>
            </a:r>
            <a:r>
              <a:rPr lang="en-US" dirty="0" smtClean="0"/>
              <a:t> side: reassembles segments into messages, passes to app layer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transport protocols available </a:t>
            </a:r>
            <a:r>
              <a:rPr lang="en-US" dirty="0" smtClean="0"/>
              <a:t>to apps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Internet: TCP and UDP</a:t>
            </a:r>
            <a:endParaRPr lang="en-US" dirty="0"/>
          </a:p>
        </p:txBody>
      </p:sp>
      <p:sp>
        <p:nvSpPr>
          <p:cNvPr id="409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r>
              <a:rPr lang="en-US" smtClean="0"/>
              <a:t>Transport Layer</a:t>
            </a:r>
            <a:endParaRPr lang="en-US"/>
          </a:p>
        </p:txBody>
      </p:sp>
      <p:sp>
        <p:nvSpPr>
          <p:cNvPr id="409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r>
              <a:rPr lang="en-US" smtClean="0"/>
              <a:t>3-</a:t>
            </a:r>
            <a:fld id="{992DEDEF-40C0-4BF5-AD20-5D8244C3E57E}" type="slidenum">
              <a:rPr lang="en-US" smtClean="0"/>
              <a:pPr/>
              <a:t>2</a:t>
            </a:fld>
            <a:endParaRPr lang="en-US" smtClean="0"/>
          </a:p>
        </p:txBody>
      </p:sp>
      <p:grpSp>
        <p:nvGrpSpPr>
          <p:cNvPr id="3076" name="Group 894"/>
          <p:cNvGrpSpPr>
            <a:grpSpLocks/>
          </p:cNvGrpSpPr>
          <p:nvPr/>
        </p:nvGrpSpPr>
        <p:grpSpPr bwMode="auto">
          <a:xfrm>
            <a:off x="5102225" y="1601788"/>
            <a:ext cx="3540125" cy="4545012"/>
            <a:chOff x="3277" y="974"/>
            <a:chExt cx="2230" cy="2863"/>
          </a:xfrm>
        </p:grpSpPr>
        <p:sp>
          <p:nvSpPr>
            <p:cNvPr id="3105" name="Freeform 895"/>
            <p:cNvSpPr>
              <a:spLocks/>
            </p:cNvSpPr>
            <p:nvPr/>
          </p:nvSpPr>
          <p:spPr bwMode="auto">
            <a:xfrm>
              <a:off x="3277" y="1079"/>
              <a:ext cx="1094" cy="675"/>
            </a:xfrm>
            <a:custGeom>
              <a:avLst/>
              <a:gdLst>
                <a:gd name="T0" fmla="*/ 948 w 1036"/>
                <a:gd name="T1" fmla="*/ 11 h 675"/>
                <a:gd name="T2" fmla="*/ 571 w 1036"/>
                <a:gd name="T3" fmla="*/ 53 h 675"/>
                <a:gd name="T4" fmla="*/ 302 w 1036"/>
                <a:gd name="T5" fmla="*/ 129 h 675"/>
                <a:gd name="T6" fmla="*/ 224 w 1036"/>
                <a:gd name="T7" fmla="*/ 229 h 675"/>
                <a:gd name="T8" fmla="*/ 31 w 1036"/>
                <a:gd name="T9" fmla="*/ 297 h 675"/>
                <a:gd name="T10" fmla="*/ 25 w 1036"/>
                <a:gd name="T11" fmla="*/ 459 h 675"/>
                <a:gd name="T12" fmla="*/ 193 w 1036"/>
                <a:gd name="T13" fmla="*/ 489 h 675"/>
                <a:gd name="T14" fmla="*/ 672 w 1036"/>
                <a:gd name="T15" fmla="*/ 489 h 675"/>
                <a:gd name="T16" fmla="*/ 874 w 1036"/>
                <a:gd name="T17" fmla="*/ 555 h 675"/>
                <a:gd name="T18" fmla="*/ 1100 w 1036"/>
                <a:gd name="T19" fmla="*/ 657 h 675"/>
                <a:gd name="T20" fmla="*/ 1274 w 1036"/>
                <a:gd name="T21" fmla="*/ 661 h 675"/>
                <a:gd name="T22" fmla="*/ 1393 w 1036"/>
                <a:gd name="T23" fmla="*/ 603 h 675"/>
                <a:gd name="T24" fmla="*/ 1453 w 1036"/>
                <a:gd name="T25" fmla="*/ 445 h 675"/>
                <a:gd name="T26" fmla="*/ 1491 w 1036"/>
                <a:gd name="T27" fmla="*/ 291 h 675"/>
                <a:gd name="T28" fmla="*/ 1495 w 1036"/>
                <a:gd name="T29" fmla="*/ 107 h 675"/>
                <a:gd name="T30" fmla="*/ 1368 w 1036"/>
                <a:gd name="T31" fmla="*/ 17 h 675"/>
                <a:gd name="T32" fmla="*/ 1135 w 1036"/>
                <a:gd name="T33" fmla="*/ 3 h 675"/>
                <a:gd name="T34" fmla="*/ 948 w 1036"/>
                <a:gd name="T35" fmla="*/ 11 h 6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3106" name="Group 896"/>
            <p:cNvGrpSpPr>
              <a:grpSpLocks/>
            </p:cNvGrpSpPr>
            <p:nvPr/>
          </p:nvGrpSpPr>
          <p:grpSpPr bwMode="auto">
            <a:xfrm>
              <a:off x="3383" y="1920"/>
              <a:ext cx="919" cy="588"/>
              <a:chOff x="2889" y="1631"/>
              <a:chExt cx="980" cy="743"/>
            </a:xfrm>
          </p:grpSpPr>
          <p:sp>
            <p:nvSpPr>
              <p:cNvPr id="4508" name="Rectangle 897"/>
              <p:cNvSpPr>
                <a:spLocks noChangeArrowheads="1"/>
              </p:cNvSpPr>
              <p:nvPr/>
            </p:nvSpPr>
            <p:spPr bwMode="auto">
              <a:xfrm>
                <a:off x="3046" y="1841"/>
                <a:ext cx="663" cy="533"/>
              </a:xfrm>
              <a:prstGeom prst="rect">
                <a:avLst/>
              </a:prstGeom>
              <a:solidFill>
                <a:srgbClr val="DDDDD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4509" name="AutoShape 898"/>
              <p:cNvSpPr>
                <a:spLocks noChangeArrowheads="1"/>
              </p:cNvSpPr>
              <p:nvPr/>
            </p:nvSpPr>
            <p:spPr bwMode="auto">
              <a:xfrm>
                <a:off x="2889" y="1631"/>
                <a:ext cx="980" cy="253"/>
              </a:xfrm>
              <a:prstGeom prst="triangle">
                <a:avLst>
                  <a:gd name="adj" fmla="val 50000"/>
                </a:avLst>
              </a:prstGeom>
              <a:solidFill>
                <a:srgbClr val="DDDDD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2400">
                  <a:solidFill>
                    <a:srgbClr val="00CCFF"/>
                  </a:solidFill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3107" name="Freeform 899"/>
            <p:cNvSpPr>
              <a:spLocks/>
            </p:cNvSpPr>
            <p:nvPr/>
          </p:nvSpPr>
          <p:spPr bwMode="auto">
            <a:xfrm>
              <a:off x="3379" y="2788"/>
              <a:ext cx="2032" cy="1049"/>
            </a:xfrm>
            <a:custGeom>
              <a:avLst/>
              <a:gdLst>
                <a:gd name="T0" fmla="*/ 1044 w 2032"/>
                <a:gd name="T1" fmla="*/ 26 h 1049"/>
                <a:gd name="T2" fmla="*/ 847 w 2032"/>
                <a:gd name="T3" fmla="*/ 125 h 1049"/>
                <a:gd name="T4" fmla="*/ 580 w 2032"/>
                <a:gd name="T5" fmla="*/ 68 h 1049"/>
                <a:gd name="T6" fmla="*/ 143 w 2032"/>
                <a:gd name="T7" fmla="*/ 170 h 1049"/>
                <a:gd name="T8" fmla="*/ 48 w 2032"/>
                <a:gd name="T9" fmla="*/ 374 h 1049"/>
                <a:gd name="T10" fmla="*/ 41 w 2032"/>
                <a:gd name="T11" fmla="*/ 680 h 1049"/>
                <a:gd name="T12" fmla="*/ 294 w 2032"/>
                <a:gd name="T13" fmla="*/ 744 h 1049"/>
                <a:gd name="T14" fmla="*/ 660 w 2032"/>
                <a:gd name="T15" fmla="*/ 893 h 1049"/>
                <a:gd name="T16" fmla="*/ 1088 w 2032"/>
                <a:gd name="T17" fmla="*/ 1014 h 1049"/>
                <a:gd name="T18" fmla="*/ 1525 w 2032"/>
                <a:gd name="T19" fmla="*/ 1031 h 1049"/>
                <a:gd name="T20" fmla="*/ 1831 w 2032"/>
                <a:gd name="T21" fmla="*/ 907 h 1049"/>
                <a:gd name="T22" fmla="*/ 2015 w 2032"/>
                <a:gd name="T23" fmla="*/ 714 h 1049"/>
                <a:gd name="T24" fmla="*/ 1931 w 2032"/>
                <a:gd name="T25" fmla="*/ 251 h 1049"/>
                <a:gd name="T26" fmla="*/ 1658 w 2032"/>
                <a:gd name="T27" fmla="*/ 114 h 1049"/>
                <a:gd name="T28" fmla="*/ 1355 w 2032"/>
                <a:gd name="T29" fmla="*/ 15 h 1049"/>
                <a:gd name="T30" fmla="*/ 1044 w 2032"/>
                <a:gd name="T31" fmla="*/ 26 h 104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032" h="1049">
                  <a:moveTo>
                    <a:pt x="1044" y="26"/>
                  </a:moveTo>
                  <a:cubicBezTo>
                    <a:pt x="959" y="45"/>
                    <a:pt x="924" y="118"/>
                    <a:pt x="847" y="125"/>
                  </a:cubicBezTo>
                  <a:cubicBezTo>
                    <a:pt x="770" y="132"/>
                    <a:pt x="697" y="61"/>
                    <a:pt x="580" y="68"/>
                  </a:cubicBezTo>
                  <a:cubicBezTo>
                    <a:pt x="463" y="75"/>
                    <a:pt x="232" y="119"/>
                    <a:pt x="143" y="170"/>
                  </a:cubicBezTo>
                  <a:cubicBezTo>
                    <a:pt x="54" y="221"/>
                    <a:pt x="65" y="289"/>
                    <a:pt x="48" y="374"/>
                  </a:cubicBezTo>
                  <a:cubicBezTo>
                    <a:pt x="31" y="459"/>
                    <a:pt x="0" y="618"/>
                    <a:pt x="41" y="680"/>
                  </a:cubicBezTo>
                  <a:cubicBezTo>
                    <a:pt x="82" y="742"/>
                    <a:pt x="191" y="709"/>
                    <a:pt x="294" y="744"/>
                  </a:cubicBezTo>
                  <a:cubicBezTo>
                    <a:pt x="397" y="779"/>
                    <a:pt x="527" y="849"/>
                    <a:pt x="660" y="893"/>
                  </a:cubicBezTo>
                  <a:cubicBezTo>
                    <a:pt x="793" y="938"/>
                    <a:pt x="944" y="991"/>
                    <a:pt x="1088" y="1014"/>
                  </a:cubicBezTo>
                  <a:cubicBezTo>
                    <a:pt x="1232" y="1036"/>
                    <a:pt x="1401" y="1049"/>
                    <a:pt x="1525" y="1031"/>
                  </a:cubicBezTo>
                  <a:cubicBezTo>
                    <a:pt x="1649" y="1012"/>
                    <a:pt x="1749" y="960"/>
                    <a:pt x="1831" y="907"/>
                  </a:cubicBezTo>
                  <a:cubicBezTo>
                    <a:pt x="1913" y="855"/>
                    <a:pt x="1998" y="824"/>
                    <a:pt x="2015" y="714"/>
                  </a:cubicBezTo>
                  <a:cubicBezTo>
                    <a:pt x="2032" y="604"/>
                    <a:pt x="1990" y="350"/>
                    <a:pt x="1931" y="251"/>
                  </a:cubicBezTo>
                  <a:cubicBezTo>
                    <a:pt x="1872" y="151"/>
                    <a:pt x="1754" y="153"/>
                    <a:pt x="1658" y="114"/>
                  </a:cubicBezTo>
                  <a:cubicBezTo>
                    <a:pt x="1562" y="76"/>
                    <a:pt x="1457" y="30"/>
                    <a:pt x="1355" y="15"/>
                  </a:cubicBezTo>
                  <a:cubicBezTo>
                    <a:pt x="1253" y="0"/>
                    <a:pt x="1129" y="8"/>
                    <a:pt x="1044" y="26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32" name="Line 900"/>
            <p:cNvSpPr>
              <a:spLocks noChangeShapeType="1"/>
            </p:cNvSpPr>
            <p:nvPr/>
          </p:nvSpPr>
          <p:spPr bwMode="auto">
            <a:xfrm rot="-5400000">
              <a:off x="4942" y="3252"/>
              <a:ext cx="330" cy="88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4133" name="Line 901"/>
            <p:cNvSpPr>
              <a:spLocks noChangeShapeType="1"/>
            </p:cNvSpPr>
            <p:nvPr/>
          </p:nvSpPr>
          <p:spPr bwMode="auto">
            <a:xfrm rot="5400000" flipV="1">
              <a:off x="5034" y="3429"/>
              <a:ext cx="2" cy="54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4134" name="Line 902"/>
            <p:cNvSpPr>
              <a:spLocks noChangeShapeType="1"/>
            </p:cNvSpPr>
            <p:nvPr/>
          </p:nvSpPr>
          <p:spPr bwMode="auto">
            <a:xfrm rot="-5400000">
              <a:off x="5151" y="3225"/>
              <a:ext cx="0" cy="72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4135" name="Line 903"/>
            <p:cNvSpPr>
              <a:spLocks noChangeShapeType="1"/>
            </p:cNvSpPr>
            <p:nvPr/>
          </p:nvSpPr>
          <p:spPr bwMode="auto">
            <a:xfrm flipH="1">
              <a:off x="3827" y="2977"/>
              <a:ext cx="160" cy="296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4136" name="Line 904"/>
            <p:cNvSpPr>
              <a:spLocks noChangeShapeType="1"/>
            </p:cNvSpPr>
            <p:nvPr/>
          </p:nvSpPr>
          <p:spPr bwMode="auto">
            <a:xfrm>
              <a:off x="3843" y="3009"/>
              <a:ext cx="124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4137" name="Line 905"/>
            <p:cNvSpPr>
              <a:spLocks noChangeShapeType="1"/>
            </p:cNvSpPr>
            <p:nvPr/>
          </p:nvSpPr>
          <p:spPr bwMode="auto">
            <a:xfrm>
              <a:off x="3680" y="3221"/>
              <a:ext cx="172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4138" name="Line 906"/>
            <p:cNvSpPr>
              <a:spLocks noChangeShapeType="1"/>
            </p:cNvSpPr>
            <p:nvPr/>
          </p:nvSpPr>
          <p:spPr bwMode="auto">
            <a:xfrm>
              <a:off x="3914" y="3271"/>
              <a:ext cx="309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4139" name="Line 907"/>
            <p:cNvSpPr>
              <a:spLocks noChangeShapeType="1"/>
            </p:cNvSpPr>
            <p:nvPr/>
          </p:nvSpPr>
          <p:spPr bwMode="auto">
            <a:xfrm flipH="1">
              <a:off x="4065" y="3213"/>
              <a:ext cx="34" cy="54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4140" name="Line 908"/>
            <p:cNvSpPr>
              <a:spLocks noChangeShapeType="1"/>
            </p:cNvSpPr>
            <p:nvPr/>
          </p:nvSpPr>
          <p:spPr bwMode="auto">
            <a:xfrm>
              <a:off x="3947" y="3269"/>
              <a:ext cx="1" cy="52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4141" name="Line 909"/>
            <p:cNvSpPr>
              <a:spLocks noChangeShapeType="1"/>
            </p:cNvSpPr>
            <p:nvPr/>
          </p:nvSpPr>
          <p:spPr bwMode="auto">
            <a:xfrm flipH="1" flipV="1">
              <a:off x="4197" y="3274"/>
              <a:ext cx="0" cy="48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4142" name="Line 910"/>
            <p:cNvSpPr>
              <a:spLocks noChangeShapeType="1"/>
            </p:cNvSpPr>
            <p:nvPr/>
          </p:nvSpPr>
          <p:spPr bwMode="auto">
            <a:xfrm>
              <a:off x="4248" y="3185"/>
              <a:ext cx="317" cy="17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4143" name="Line 911"/>
            <p:cNvSpPr>
              <a:spLocks noChangeShapeType="1"/>
            </p:cNvSpPr>
            <p:nvPr/>
          </p:nvSpPr>
          <p:spPr bwMode="auto">
            <a:xfrm>
              <a:off x="3901" y="3144"/>
              <a:ext cx="51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4144" name="Line 912"/>
            <p:cNvSpPr>
              <a:spLocks noChangeShapeType="1"/>
            </p:cNvSpPr>
            <p:nvPr/>
          </p:nvSpPr>
          <p:spPr bwMode="auto">
            <a:xfrm>
              <a:off x="3809" y="2257"/>
              <a:ext cx="148" cy="47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4145" name="Line 913"/>
            <p:cNvSpPr>
              <a:spLocks noChangeShapeType="1"/>
            </p:cNvSpPr>
            <p:nvPr/>
          </p:nvSpPr>
          <p:spPr bwMode="auto">
            <a:xfrm flipV="1">
              <a:off x="3711" y="2354"/>
              <a:ext cx="106" cy="2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3122" name="Group 914"/>
            <p:cNvGrpSpPr>
              <a:grpSpLocks/>
            </p:cNvGrpSpPr>
            <p:nvPr/>
          </p:nvGrpSpPr>
          <p:grpSpPr bwMode="auto">
            <a:xfrm>
              <a:off x="3535" y="2207"/>
              <a:ext cx="319" cy="222"/>
              <a:chOff x="2967" y="478"/>
              <a:chExt cx="788" cy="625"/>
            </a:xfrm>
          </p:grpSpPr>
          <p:pic>
            <p:nvPicPr>
              <p:cNvPr id="3482" name="Picture 915" descr="access_point_stylized_small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12" y="559"/>
                <a:ext cx="576" cy="5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483" name="Picture 916" descr="antenna_radiation_stylized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67" y="478"/>
                <a:ext cx="788" cy="1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3123" name="Freeform 917"/>
            <p:cNvSpPr>
              <a:spLocks/>
            </p:cNvSpPr>
            <p:nvPr/>
          </p:nvSpPr>
          <p:spPr bwMode="auto">
            <a:xfrm>
              <a:off x="4419" y="2224"/>
              <a:ext cx="828" cy="425"/>
            </a:xfrm>
            <a:custGeom>
              <a:avLst/>
              <a:gdLst>
                <a:gd name="T0" fmla="*/ 382 w 828"/>
                <a:gd name="T1" fmla="*/ 30 h 425"/>
                <a:gd name="T2" fmla="*/ 370 w 828"/>
                <a:gd name="T3" fmla="*/ 30 h 425"/>
                <a:gd name="T4" fmla="*/ 126 w 828"/>
                <a:gd name="T5" fmla="*/ 32 h 425"/>
                <a:gd name="T6" fmla="*/ 6 w 828"/>
                <a:gd name="T7" fmla="*/ 126 h 425"/>
                <a:gd name="T8" fmla="*/ 92 w 828"/>
                <a:gd name="T9" fmla="*/ 274 h 425"/>
                <a:gd name="T10" fmla="*/ 292 w 828"/>
                <a:gd name="T11" fmla="*/ 384 h 425"/>
                <a:gd name="T12" fmla="*/ 540 w 828"/>
                <a:gd name="T13" fmla="*/ 416 h 425"/>
                <a:gd name="T14" fmla="*/ 698 w 828"/>
                <a:gd name="T15" fmla="*/ 330 h 425"/>
                <a:gd name="T16" fmla="*/ 776 w 828"/>
                <a:gd name="T17" fmla="*/ 170 h 425"/>
                <a:gd name="T18" fmla="*/ 792 w 828"/>
                <a:gd name="T19" fmla="*/ 22 h 425"/>
                <a:gd name="T20" fmla="*/ 560 w 828"/>
                <a:gd name="T21" fmla="*/ 38 h 425"/>
                <a:gd name="T22" fmla="*/ 382 w 828"/>
                <a:gd name="T23" fmla="*/ 30 h 42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828" h="425">
                  <a:moveTo>
                    <a:pt x="382" y="30"/>
                  </a:moveTo>
                  <a:cubicBezTo>
                    <a:pt x="350" y="29"/>
                    <a:pt x="413" y="30"/>
                    <a:pt x="370" y="30"/>
                  </a:cubicBezTo>
                  <a:cubicBezTo>
                    <a:pt x="327" y="30"/>
                    <a:pt x="187" y="16"/>
                    <a:pt x="126" y="32"/>
                  </a:cubicBezTo>
                  <a:cubicBezTo>
                    <a:pt x="65" y="48"/>
                    <a:pt x="12" y="86"/>
                    <a:pt x="6" y="126"/>
                  </a:cubicBezTo>
                  <a:cubicBezTo>
                    <a:pt x="0" y="166"/>
                    <a:pt x="44" y="231"/>
                    <a:pt x="92" y="274"/>
                  </a:cubicBezTo>
                  <a:cubicBezTo>
                    <a:pt x="140" y="317"/>
                    <a:pt x="217" y="360"/>
                    <a:pt x="292" y="384"/>
                  </a:cubicBezTo>
                  <a:cubicBezTo>
                    <a:pt x="367" y="408"/>
                    <a:pt x="472" y="425"/>
                    <a:pt x="540" y="416"/>
                  </a:cubicBezTo>
                  <a:cubicBezTo>
                    <a:pt x="608" y="407"/>
                    <a:pt x="659" y="371"/>
                    <a:pt x="698" y="330"/>
                  </a:cubicBezTo>
                  <a:cubicBezTo>
                    <a:pt x="737" y="289"/>
                    <a:pt x="760" y="221"/>
                    <a:pt x="776" y="170"/>
                  </a:cubicBezTo>
                  <a:cubicBezTo>
                    <a:pt x="792" y="119"/>
                    <a:pt x="828" y="44"/>
                    <a:pt x="792" y="22"/>
                  </a:cubicBezTo>
                  <a:cubicBezTo>
                    <a:pt x="756" y="0"/>
                    <a:pt x="630" y="37"/>
                    <a:pt x="560" y="38"/>
                  </a:cubicBezTo>
                  <a:cubicBezTo>
                    <a:pt x="490" y="39"/>
                    <a:pt x="414" y="31"/>
                    <a:pt x="382" y="30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4" name="Freeform 918"/>
            <p:cNvSpPr>
              <a:spLocks/>
            </p:cNvSpPr>
            <p:nvPr/>
          </p:nvSpPr>
          <p:spPr bwMode="auto">
            <a:xfrm>
              <a:off x="4417" y="1263"/>
              <a:ext cx="1090" cy="709"/>
            </a:xfrm>
            <a:custGeom>
              <a:avLst/>
              <a:gdLst>
                <a:gd name="T0" fmla="*/ 5057 w 765"/>
                <a:gd name="T1" fmla="*/ 207 h 459"/>
                <a:gd name="T2" fmla="*/ 3427 w 765"/>
                <a:gd name="T3" fmla="*/ 1471 h 459"/>
                <a:gd name="T4" fmla="*/ 1146 w 765"/>
                <a:gd name="T5" fmla="*/ 2093 h 459"/>
                <a:gd name="T6" fmla="*/ 164 w 765"/>
                <a:gd name="T7" fmla="*/ 7053 h 459"/>
                <a:gd name="T8" fmla="*/ 2144 w 765"/>
                <a:gd name="T9" fmla="*/ 9319 h 459"/>
                <a:gd name="T10" fmla="*/ 4121 w 765"/>
                <a:gd name="T11" fmla="*/ 8933 h 459"/>
                <a:gd name="T12" fmla="*/ 6957 w 765"/>
                <a:gd name="T13" fmla="*/ 9319 h 459"/>
                <a:gd name="T14" fmla="*/ 8325 w 765"/>
                <a:gd name="T15" fmla="*/ 9103 h 459"/>
                <a:gd name="T16" fmla="*/ 8961 w 765"/>
                <a:gd name="T17" fmla="*/ 7810 h 459"/>
                <a:gd name="T18" fmla="*/ 8945 w 765"/>
                <a:gd name="T19" fmla="*/ 3315 h 459"/>
                <a:gd name="T20" fmla="*/ 7894 w 765"/>
                <a:gd name="T21" fmla="*/ 723 h 459"/>
                <a:gd name="T22" fmla="*/ 5057 w 765"/>
                <a:gd name="T23" fmla="*/ 207 h 45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65" h="459">
                  <a:moveTo>
                    <a:pt x="424" y="10"/>
                  </a:moveTo>
                  <a:cubicBezTo>
                    <a:pt x="362" y="16"/>
                    <a:pt x="343" y="55"/>
                    <a:pt x="288" y="70"/>
                  </a:cubicBezTo>
                  <a:cubicBezTo>
                    <a:pt x="233" y="85"/>
                    <a:pt x="142" y="56"/>
                    <a:pt x="96" y="100"/>
                  </a:cubicBezTo>
                  <a:cubicBezTo>
                    <a:pt x="50" y="144"/>
                    <a:pt x="0" y="279"/>
                    <a:pt x="14" y="336"/>
                  </a:cubicBezTo>
                  <a:cubicBezTo>
                    <a:pt x="28" y="393"/>
                    <a:pt x="125" y="429"/>
                    <a:pt x="180" y="444"/>
                  </a:cubicBezTo>
                  <a:cubicBezTo>
                    <a:pt x="235" y="459"/>
                    <a:pt x="279" y="426"/>
                    <a:pt x="346" y="426"/>
                  </a:cubicBezTo>
                  <a:cubicBezTo>
                    <a:pt x="413" y="426"/>
                    <a:pt x="525" y="443"/>
                    <a:pt x="584" y="444"/>
                  </a:cubicBezTo>
                  <a:cubicBezTo>
                    <a:pt x="643" y="445"/>
                    <a:pt x="670" y="446"/>
                    <a:pt x="698" y="434"/>
                  </a:cubicBezTo>
                  <a:cubicBezTo>
                    <a:pt x="726" y="422"/>
                    <a:pt x="743" y="418"/>
                    <a:pt x="752" y="372"/>
                  </a:cubicBezTo>
                  <a:cubicBezTo>
                    <a:pt x="761" y="326"/>
                    <a:pt x="765" y="214"/>
                    <a:pt x="750" y="158"/>
                  </a:cubicBezTo>
                  <a:cubicBezTo>
                    <a:pt x="735" y="102"/>
                    <a:pt x="716" y="58"/>
                    <a:pt x="662" y="34"/>
                  </a:cubicBezTo>
                  <a:cubicBezTo>
                    <a:pt x="608" y="10"/>
                    <a:pt x="505" y="0"/>
                    <a:pt x="424" y="10"/>
                  </a:cubicBezTo>
                  <a:close/>
                </a:path>
              </a:pathLst>
            </a:custGeom>
            <a:gradFill rotWithShape="1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49" name="Line 919"/>
            <p:cNvSpPr>
              <a:spLocks noChangeShapeType="1"/>
            </p:cNvSpPr>
            <p:nvPr/>
          </p:nvSpPr>
          <p:spPr bwMode="auto">
            <a:xfrm>
              <a:off x="4659" y="2404"/>
              <a:ext cx="103" cy="76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4150" name="Line 920"/>
            <p:cNvSpPr>
              <a:spLocks noChangeShapeType="1"/>
            </p:cNvSpPr>
            <p:nvPr/>
          </p:nvSpPr>
          <p:spPr bwMode="auto">
            <a:xfrm>
              <a:off x="4720" y="2354"/>
              <a:ext cx="176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4151" name="Line 921"/>
            <p:cNvSpPr>
              <a:spLocks noChangeShapeType="1"/>
            </p:cNvSpPr>
            <p:nvPr/>
          </p:nvSpPr>
          <p:spPr bwMode="auto">
            <a:xfrm flipV="1">
              <a:off x="4869" y="2408"/>
              <a:ext cx="85" cy="66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4152" name="Line 922"/>
            <p:cNvSpPr>
              <a:spLocks noChangeShapeType="1"/>
            </p:cNvSpPr>
            <p:nvPr/>
          </p:nvSpPr>
          <p:spPr bwMode="auto">
            <a:xfrm>
              <a:off x="4235" y="1632"/>
              <a:ext cx="321" cy="2"/>
            </a:xfrm>
            <a:prstGeom prst="line">
              <a:avLst/>
            </a:prstGeom>
            <a:noFill/>
            <a:ln w="9525">
              <a:solidFill>
                <a:srgbClr val="96969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4153" name="Line 923"/>
            <p:cNvSpPr>
              <a:spLocks noChangeShapeType="1"/>
            </p:cNvSpPr>
            <p:nvPr/>
          </p:nvSpPr>
          <p:spPr bwMode="auto">
            <a:xfrm>
              <a:off x="4635" y="2961"/>
              <a:ext cx="246" cy="116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4154" name="Line 924"/>
            <p:cNvSpPr>
              <a:spLocks noChangeShapeType="1"/>
            </p:cNvSpPr>
            <p:nvPr/>
          </p:nvSpPr>
          <p:spPr bwMode="auto">
            <a:xfrm flipV="1">
              <a:off x="4244" y="2953"/>
              <a:ext cx="203" cy="125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4155" name="Line 925"/>
            <p:cNvSpPr>
              <a:spLocks noChangeShapeType="1"/>
            </p:cNvSpPr>
            <p:nvPr/>
          </p:nvSpPr>
          <p:spPr bwMode="auto">
            <a:xfrm flipV="1">
              <a:off x="4271" y="3137"/>
              <a:ext cx="612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4156" name="Line 926"/>
            <p:cNvSpPr>
              <a:spLocks noChangeShapeType="1"/>
            </p:cNvSpPr>
            <p:nvPr/>
          </p:nvSpPr>
          <p:spPr bwMode="auto">
            <a:xfrm flipV="1">
              <a:off x="4773" y="1572"/>
              <a:ext cx="78" cy="55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4157" name="Line 927"/>
            <p:cNvSpPr>
              <a:spLocks noChangeShapeType="1"/>
            </p:cNvSpPr>
            <p:nvPr/>
          </p:nvSpPr>
          <p:spPr bwMode="auto">
            <a:xfrm>
              <a:off x="4665" y="1681"/>
              <a:ext cx="0" cy="52"/>
            </a:xfrm>
            <a:prstGeom prst="line">
              <a:avLst/>
            </a:prstGeom>
            <a:noFill/>
            <a:ln w="9525">
              <a:solidFill>
                <a:srgbClr val="96969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4158" name="Line 928"/>
            <p:cNvSpPr>
              <a:spLocks noChangeShapeType="1"/>
            </p:cNvSpPr>
            <p:nvPr/>
          </p:nvSpPr>
          <p:spPr bwMode="auto">
            <a:xfrm flipV="1">
              <a:off x="4773" y="1616"/>
              <a:ext cx="166" cy="182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4159" name="Line 929"/>
            <p:cNvSpPr>
              <a:spLocks noChangeShapeType="1"/>
            </p:cNvSpPr>
            <p:nvPr/>
          </p:nvSpPr>
          <p:spPr bwMode="auto">
            <a:xfrm>
              <a:off x="5003" y="1615"/>
              <a:ext cx="0" cy="124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4160" name="Line 930"/>
            <p:cNvSpPr>
              <a:spLocks noChangeShapeType="1"/>
            </p:cNvSpPr>
            <p:nvPr/>
          </p:nvSpPr>
          <p:spPr bwMode="auto">
            <a:xfrm>
              <a:off x="4785" y="1808"/>
              <a:ext cx="119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4161" name="Line 931"/>
            <p:cNvSpPr>
              <a:spLocks noChangeShapeType="1"/>
            </p:cNvSpPr>
            <p:nvPr/>
          </p:nvSpPr>
          <p:spPr bwMode="auto">
            <a:xfrm>
              <a:off x="5134" y="1802"/>
              <a:ext cx="112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4162" name="Line 932"/>
            <p:cNvSpPr>
              <a:spLocks noChangeShapeType="1"/>
            </p:cNvSpPr>
            <p:nvPr/>
          </p:nvSpPr>
          <p:spPr bwMode="auto">
            <a:xfrm flipH="1">
              <a:off x="4596" y="1850"/>
              <a:ext cx="62" cy="444"/>
            </a:xfrm>
            <a:prstGeom prst="line">
              <a:avLst/>
            </a:prstGeom>
            <a:noFill/>
            <a:ln w="9525">
              <a:solidFill>
                <a:srgbClr val="96969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4163" name="Line 933"/>
            <p:cNvSpPr>
              <a:spLocks noChangeShapeType="1"/>
            </p:cNvSpPr>
            <p:nvPr/>
          </p:nvSpPr>
          <p:spPr bwMode="auto">
            <a:xfrm flipH="1">
              <a:off x="4969" y="1850"/>
              <a:ext cx="70" cy="458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4164" name="Line 934"/>
            <p:cNvSpPr>
              <a:spLocks noChangeShapeType="1"/>
            </p:cNvSpPr>
            <p:nvPr/>
          </p:nvSpPr>
          <p:spPr bwMode="auto">
            <a:xfrm flipV="1">
              <a:off x="4581" y="2569"/>
              <a:ext cx="143" cy="275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4165" name="Line 935"/>
            <p:cNvSpPr>
              <a:spLocks noChangeShapeType="1"/>
            </p:cNvSpPr>
            <p:nvPr/>
          </p:nvSpPr>
          <p:spPr bwMode="auto">
            <a:xfrm>
              <a:off x="5257" y="1801"/>
              <a:ext cx="112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3142" name="Group 936"/>
            <p:cNvGrpSpPr>
              <a:grpSpLocks/>
            </p:cNvGrpSpPr>
            <p:nvPr/>
          </p:nvGrpSpPr>
          <p:grpSpPr bwMode="auto">
            <a:xfrm>
              <a:off x="3813" y="1163"/>
              <a:ext cx="295" cy="391"/>
              <a:chOff x="1653" y="3023"/>
              <a:chExt cx="622" cy="911"/>
            </a:xfrm>
          </p:grpSpPr>
          <p:sp>
            <p:nvSpPr>
              <p:cNvPr id="3465" name="Line 270"/>
              <p:cNvSpPr>
                <a:spLocks noChangeShapeType="1"/>
              </p:cNvSpPr>
              <p:nvPr/>
            </p:nvSpPr>
            <p:spPr bwMode="auto">
              <a:xfrm flipH="1">
                <a:off x="1766" y="3287"/>
                <a:ext cx="188" cy="586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466" name="Line 271"/>
              <p:cNvSpPr>
                <a:spLocks noChangeShapeType="1"/>
              </p:cNvSpPr>
              <p:nvPr/>
            </p:nvSpPr>
            <p:spPr bwMode="auto">
              <a:xfrm>
                <a:off x="1954" y="3287"/>
                <a:ext cx="188" cy="583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467" name="Line 272"/>
              <p:cNvSpPr>
                <a:spLocks noChangeShapeType="1"/>
              </p:cNvSpPr>
              <p:nvPr/>
            </p:nvSpPr>
            <p:spPr bwMode="auto">
              <a:xfrm>
                <a:off x="1766" y="3870"/>
                <a:ext cx="188" cy="64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468" name="Line 273"/>
              <p:cNvSpPr>
                <a:spLocks noChangeShapeType="1"/>
              </p:cNvSpPr>
              <p:nvPr/>
            </p:nvSpPr>
            <p:spPr bwMode="auto">
              <a:xfrm flipH="1">
                <a:off x="1954" y="3870"/>
                <a:ext cx="188" cy="64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469" name="Line 274"/>
              <p:cNvSpPr>
                <a:spLocks noChangeShapeType="1"/>
              </p:cNvSpPr>
              <p:nvPr/>
            </p:nvSpPr>
            <p:spPr bwMode="auto">
              <a:xfrm>
                <a:off x="1954" y="3300"/>
                <a:ext cx="0" cy="634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470" name="Line 275"/>
              <p:cNvSpPr>
                <a:spLocks noChangeShapeType="1"/>
              </p:cNvSpPr>
              <p:nvPr/>
            </p:nvSpPr>
            <p:spPr bwMode="auto">
              <a:xfrm flipV="1">
                <a:off x="1766" y="3810"/>
                <a:ext cx="188" cy="63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471" name="Line 276"/>
              <p:cNvSpPr>
                <a:spLocks noChangeShapeType="1"/>
              </p:cNvSpPr>
              <p:nvPr/>
            </p:nvSpPr>
            <p:spPr bwMode="auto">
              <a:xfrm flipH="1" flipV="1">
                <a:off x="1954" y="3810"/>
                <a:ext cx="188" cy="60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472" name="Line 277"/>
              <p:cNvSpPr>
                <a:spLocks noChangeShapeType="1"/>
              </p:cNvSpPr>
              <p:nvPr/>
            </p:nvSpPr>
            <p:spPr bwMode="auto">
              <a:xfrm>
                <a:off x="1846" y="3618"/>
                <a:ext cx="108" cy="48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473" name="Line 278"/>
              <p:cNvSpPr>
                <a:spLocks noChangeShapeType="1"/>
              </p:cNvSpPr>
              <p:nvPr/>
            </p:nvSpPr>
            <p:spPr bwMode="auto">
              <a:xfrm flipV="1">
                <a:off x="1954" y="3618"/>
                <a:ext cx="114" cy="48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474" name="Line 279"/>
              <p:cNvSpPr>
                <a:spLocks noChangeShapeType="1"/>
              </p:cNvSpPr>
              <p:nvPr/>
            </p:nvSpPr>
            <p:spPr bwMode="auto">
              <a:xfrm>
                <a:off x="1810" y="3704"/>
                <a:ext cx="139" cy="65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475" name="Line 280"/>
              <p:cNvSpPr>
                <a:spLocks noChangeShapeType="1"/>
              </p:cNvSpPr>
              <p:nvPr/>
            </p:nvSpPr>
            <p:spPr bwMode="auto">
              <a:xfrm flipV="1">
                <a:off x="1954" y="3717"/>
                <a:ext cx="140" cy="57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476" name="Line 281"/>
              <p:cNvSpPr>
                <a:spLocks noChangeShapeType="1"/>
              </p:cNvSpPr>
              <p:nvPr/>
            </p:nvSpPr>
            <p:spPr bwMode="auto">
              <a:xfrm flipV="1">
                <a:off x="1954" y="3530"/>
                <a:ext cx="72" cy="24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477" name="Line 282"/>
              <p:cNvSpPr>
                <a:spLocks noChangeShapeType="1"/>
              </p:cNvSpPr>
              <p:nvPr/>
            </p:nvSpPr>
            <p:spPr bwMode="auto">
              <a:xfrm flipV="1">
                <a:off x="1954" y="3409"/>
                <a:ext cx="45" cy="18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478" name="Line 283"/>
              <p:cNvSpPr>
                <a:spLocks noChangeShapeType="1"/>
              </p:cNvSpPr>
              <p:nvPr/>
            </p:nvSpPr>
            <p:spPr bwMode="auto">
              <a:xfrm>
                <a:off x="1873" y="3522"/>
                <a:ext cx="87" cy="32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479" name="Line 284"/>
              <p:cNvSpPr>
                <a:spLocks noChangeShapeType="1"/>
              </p:cNvSpPr>
              <p:nvPr/>
            </p:nvSpPr>
            <p:spPr bwMode="auto">
              <a:xfrm>
                <a:off x="1912" y="3404"/>
                <a:ext cx="50" cy="31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504" name="Oval 952"/>
              <p:cNvSpPr>
                <a:spLocks noChangeArrowheads="1"/>
              </p:cNvSpPr>
              <p:nvPr/>
            </p:nvSpPr>
            <p:spPr bwMode="auto">
              <a:xfrm>
                <a:off x="1921" y="3233"/>
                <a:ext cx="63" cy="68"/>
              </a:xfrm>
              <a:prstGeom prst="ellipse">
                <a:avLst/>
              </a:prstGeom>
              <a:solidFill>
                <a:srgbClr val="808080"/>
              </a:solidFill>
              <a:ln w="9525">
                <a:solidFill>
                  <a:srgbClr val="80808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pic>
            <p:nvPicPr>
              <p:cNvPr id="3481" name="Picture 953" descr="cell_tower_radiation_gray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53" y="3023"/>
                <a:ext cx="622" cy="5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3143" name="Group 954"/>
            <p:cNvGrpSpPr>
              <a:grpSpLocks/>
            </p:cNvGrpSpPr>
            <p:nvPr/>
          </p:nvGrpSpPr>
          <p:grpSpPr bwMode="auto">
            <a:xfrm>
              <a:off x="3962" y="1516"/>
              <a:ext cx="286" cy="160"/>
              <a:chOff x="3843" y="1516"/>
              <a:chExt cx="286" cy="160"/>
            </a:xfrm>
          </p:grpSpPr>
          <p:sp>
            <p:nvSpPr>
              <p:cNvPr id="4480" name="Line 955"/>
              <p:cNvSpPr>
                <a:spLocks noChangeShapeType="1"/>
              </p:cNvSpPr>
              <p:nvPr/>
            </p:nvSpPr>
            <p:spPr bwMode="auto">
              <a:xfrm>
                <a:off x="3843" y="1516"/>
                <a:ext cx="96" cy="60"/>
              </a:xfrm>
              <a:prstGeom prst="line">
                <a:avLst/>
              </a:prstGeom>
              <a:noFill/>
              <a:ln w="9525">
                <a:solidFill>
                  <a:srgbClr val="96969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3457" name="Oval 407"/>
              <p:cNvSpPr>
                <a:spLocks noChangeArrowheads="1"/>
              </p:cNvSpPr>
              <p:nvPr/>
            </p:nvSpPr>
            <p:spPr bwMode="auto">
              <a:xfrm>
                <a:off x="3884" y="1616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sv-SE" sz="2400"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3458" name="Rectangle 410"/>
              <p:cNvSpPr>
                <a:spLocks noChangeArrowheads="1"/>
              </p:cNvSpPr>
              <p:nvPr/>
            </p:nvSpPr>
            <p:spPr bwMode="auto">
              <a:xfrm>
                <a:off x="3884" y="1610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sv-SE" sz="2400"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3459" name="Oval 411"/>
              <p:cNvSpPr>
                <a:spLocks noChangeArrowheads="1"/>
              </p:cNvSpPr>
              <p:nvPr/>
            </p:nvSpPr>
            <p:spPr bwMode="auto">
              <a:xfrm>
                <a:off x="3883" y="1569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sv-SE" sz="2400">
                  <a:latin typeface="Times New Roman" pitchFamily="18" charset="0"/>
                  <a:cs typeface="Arial" charset="0"/>
                </a:endParaRPr>
              </a:p>
            </p:txBody>
          </p:sp>
          <p:grpSp>
            <p:nvGrpSpPr>
              <p:cNvPr id="3460" name="Group 959"/>
              <p:cNvGrpSpPr>
                <a:grpSpLocks/>
              </p:cNvGrpSpPr>
              <p:nvPr/>
            </p:nvGrpSpPr>
            <p:grpSpPr bwMode="auto">
              <a:xfrm>
                <a:off x="3932" y="1587"/>
                <a:ext cx="138" cy="33"/>
                <a:chOff x="2468" y="1332"/>
                <a:chExt cx="310" cy="60"/>
              </a:xfrm>
            </p:grpSpPr>
            <p:sp>
              <p:nvSpPr>
                <p:cNvPr id="3463" name="Freeform 960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64" name="Freeform 961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485" name="Line 962"/>
              <p:cNvSpPr>
                <a:spLocks noChangeShapeType="1"/>
              </p:cNvSpPr>
              <p:nvPr/>
            </p:nvSpPr>
            <p:spPr bwMode="auto">
              <a:xfrm>
                <a:off x="3884" y="1602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4486" name="Line 963"/>
              <p:cNvSpPr>
                <a:spLocks noChangeShapeType="1"/>
              </p:cNvSpPr>
              <p:nvPr/>
            </p:nvSpPr>
            <p:spPr bwMode="auto">
              <a:xfrm>
                <a:off x="4127" y="1604"/>
                <a:ext cx="0" cy="46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grpSp>
          <p:nvGrpSpPr>
            <p:cNvPr id="3144" name="Group 964"/>
            <p:cNvGrpSpPr>
              <a:grpSpLocks/>
            </p:cNvGrpSpPr>
            <p:nvPr/>
          </p:nvGrpSpPr>
          <p:grpSpPr bwMode="auto">
            <a:xfrm>
              <a:off x="4537" y="1571"/>
              <a:ext cx="246" cy="110"/>
              <a:chOff x="4334" y="1470"/>
              <a:chExt cx="246" cy="107"/>
            </a:xfrm>
          </p:grpSpPr>
          <p:sp>
            <p:nvSpPr>
              <p:cNvPr id="3448" name="Oval 407"/>
              <p:cNvSpPr>
                <a:spLocks noChangeArrowheads="1"/>
              </p:cNvSpPr>
              <p:nvPr/>
            </p:nvSpPr>
            <p:spPr bwMode="auto">
              <a:xfrm>
                <a:off x="4335" y="1517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sv-SE" sz="2400"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3449" name="Rectangle 410"/>
              <p:cNvSpPr>
                <a:spLocks noChangeArrowheads="1"/>
              </p:cNvSpPr>
              <p:nvPr/>
            </p:nvSpPr>
            <p:spPr bwMode="auto">
              <a:xfrm>
                <a:off x="4335" y="1511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sv-SE" sz="2400"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3450" name="Oval 411"/>
              <p:cNvSpPr>
                <a:spLocks noChangeArrowheads="1"/>
              </p:cNvSpPr>
              <p:nvPr/>
            </p:nvSpPr>
            <p:spPr bwMode="auto">
              <a:xfrm>
                <a:off x="4334" y="1470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sv-SE" sz="2400">
                  <a:latin typeface="Times New Roman" pitchFamily="18" charset="0"/>
                  <a:cs typeface="Arial" charset="0"/>
                </a:endParaRPr>
              </a:p>
            </p:txBody>
          </p:sp>
          <p:grpSp>
            <p:nvGrpSpPr>
              <p:cNvPr id="3451" name="Group 968"/>
              <p:cNvGrpSpPr>
                <a:grpSpLocks/>
              </p:cNvGrpSpPr>
              <p:nvPr/>
            </p:nvGrpSpPr>
            <p:grpSpPr bwMode="auto"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3454" name="Freeform 969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55" name="Freeform 970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476" name="Line 971"/>
              <p:cNvSpPr>
                <a:spLocks noChangeShapeType="1"/>
              </p:cNvSpPr>
              <p:nvPr/>
            </p:nvSpPr>
            <p:spPr bwMode="auto">
              <a:xfrm>
                <a:off x="4335" y="1503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4477" name="Line 972"/>
              <p:cNvSpPr>
                <a:spLocks noChangeShapeType="1"/>
              </p:cNvSpPr>
              <p:nvPr/>
            </p:nvSpPr>
            <p:spPr bwMode="auto">
              <a:xfrm>
                <a:off x="4578" y="1505"/>
                <a:ext cx="0" cy="46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grpSp>
          <p:nvGrpSpPr>
            <p:cNvPr id="3145" name="Group 973"/>
            <p:cNvGrpSpPr>
              <a:grpSpLocks/>
            </p:cNvGrpSpPr>
            <p:nvPr/>
          </p:nvGrpSpPr>
          <p:grpSpPr bwMode="auto">
            <a:xfrm>
              <a:off x="4544" y="1737"/>
              <a:ext cx="246" cy="110"/>
              <a:chOff x="4334" y="1470"/>
              <a:chExt cx="246" cy="107"/>
            </a:xfrm>
          </p:grpSpPr>
          <p:sp>
            <p:nvSpPr>
              <p:cNvPr id="3440" name="Oval 407"/>
              <p:cNvSpPr>
                <a:spLocks noChangeArrowheads="1"/>
              </p:cNvSpPr>
              <p:nvPr/>
            </p:nvSpPr>
            <p:spPr bwMode="auto">
              <a:xfrm>
                <a:off x="4335" y="1517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sv-SE" sz="2400"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3441" name="Rectangle 410"/>
              <p:cNvSpPr>
                <a:spLocks noChangeArrowheads="1"/>
              </p:cNvSpPr>
              <p:nvPr/>
            </p:nvSpPr>
            <p:spPr bwMode="auto">
              <a:xfrm>
                <a:off x="4335" y="1511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sv-SE" sz="2400"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3442" name="Oval 411"/>
              <p:cNvSpPr>
                <a:spLocks noChangeArrowheads="1"/>
              </p:cNvSpPr>
              <p:nvPr/>
            </p:nvSpPr>
            <p:spPr bwMode="auto">
              <a:xfrm>
                <a:off x="4334" y="1470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sv-SE" sz="2400">
                  <a:latin typeface="Times New Roman" pitchFamily="18" charset="0"/>
                  <a:cs typeface="Arial" charset="0"/>
                </a:endParaRPr>
              </a:p>
            </p:txBody>
          </p:sp>
          <p:grpSp>
            <p:nvGrpSpPr>
              <p:cNvPr id="3443" name="Group 977"/>
              <p:cNvGrpSpPr>
                <a:grpSpLocks/>
              </p:cNvGrpSpPr>
              <p:nvPr/>
            </p:nvGrpSpPr>
            <p:grpSpPr bwMode="auto"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3446" name="Freeform 97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47" name="Freeform 97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468" name="Line 980"/>
              <p:cNvSpPr>
                <a:spLocks noChangeShapeType="1"/>
              </p:cNvSpPr>
              <p:nvPr/>
            </p:nvSpPr>
            <p:spPr bwMode="auto">
              <a:xfrm>
                <a:off x="4335" y="1503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4469" name="Line 981"/>
              <p:cNvSpPr>
                <a:spLocks noChangeShapeType="1"/>
              </p:cNvSpPr>
              <p:nvPr/>
            </p:nvSpPr>
            <p:spPr bwMode="auto">
              <a:xfrm>
                <a:off x="4578" y="1505"/>
                <a:ext cx="0" cy="46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grpSp>
          <p:nvGrpSpPr>
            <p:cNvPr id="3146" name="Group 982"/>
            <p:cNvGrpSpPr>
              <a:grpSpLocks/>
            </p:cNvGrpSpPr>
            <p:nvPr/>
          </p:nvGrpSpPr>
          <p:grpSpPr bwMode="auto">
            <a:xfrm>
              <a:off x="4890" y="1738"/>
              <a:ext cx="246" cy="110"/>
              <a:chOff x="4334" y="1470"/>
              <a:chExt cx="246" cy="107"/>
            </a:xfrm>
          </p:grpSpPr>
          <p:sp>
            <p:nvSpPr>
              <p:cNvPr id="3432" name="Oval 407"/>
              <p:cNvSpPr>
                <a:spLocks noChangeArrowheads="1"/>
              </p:cNvSpPr>
              <p:nvPr/>
            </p:nvSpPr>
            <p:spPr bwMode="auto">
              <a:xfrm>
                <a:off x="4335" y="1517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sv-SE" sz="2400"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3433" name="Rectangle 410"/>
              <p:cNvSpPr>
                <a:spLocks noChangeArrowheads="1"/>
              </p:cNvSpPr>
              <p:nvPr/>
            </p:nvSpPr>
            <p:spPr bwMode="auto">
              <a:xfrm>
                <a:off x="4335" y="1511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sv-SE" sz="2400"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3434" name="Oval 411"/>
              <p:cNvSpPr>
                <a:spLocks noChangeArrowheads="1"/>
              </p:cNvSpPr>
              <p:nvPr/>
            </p:nvSpPr>
            <p:spPr bwMode="auto">
              <a:xfrm>
                <a:off x="4334" y="1470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sv-SE" sz="2400">
                  <a:latin typeface="Times New Roman" pitchFamily="18" charset="0"/>
                  <a:cs typeface="Arial" charset="0"/>
                </a:endParaRPr>
              </a:p>
            </p:txBody>
          </p:sp>
          <p:grpSp>
            <p:nvGrpSpPr>
              <p:cNvPr id="3435" name="Group 986"/>
              <p:cNvGrpSpPr>
                <a:grpSpLocks/>
              </p:cNvGrpSpPr>
              <p:nvPr/>
            </p:nvGrpSpPr>
            <p:grpSpPr bwMode="auto"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3438" name="Freeform 987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39" name="Freeform 988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460" name="Line 989"/>
              <p:cNvSpPr>
                <a:spLocks noChangeShapeType="1"/>
              </p:cNvSpPr>
              <p:nvPr/>
            </p:nvSpPr>
            <p:spPr bwMode="auto">
              <a:xfrm>
                <a:off x="4335" y="1503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4461" name="Line 990"/>
              <p:cNvSpPr>
                <a:spLocks noChangeShapeType="1"/>
              </p:cNvSpPr>
              <p:nvPr/>
            </p:nvSpPr>
            <p:spPr bwMode="auto">
              <a:xfrm>
                <a:off x="4578" y="1505"/>
                <a:ext cx="0" cy="46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grpSp>
          <p:nvGrpSpPr>
            <p:cNvPr id="3147" name="Group 991"/>
            <p:cNvGrpSpPr>
              <a:grpSpLocks/>
            </p:cNvGrpSpPr>
            <p:nvPr/>
          </p:nvGrpSpPr>
          <p:grpSpPr bwMode="auto">
            <a:xfrm>
              <a:off x="4844" y="1508"/>
              <a:ext cx="246" cy="110"/>
              <a:chOff x="4334" y="1470"/>
              <a:chExt cx="246" cy="107"/>
            </a:xfrm>
          </p:grpSpPr>
          <p:sp>
            <p:nvSpPr>
              <p:cNvPr id="3424" name="Oval 407"/>
              <p:cNvSpPr>
                <a:spLocks noChangeArrowheads="1"/>
              </p:cNvSpPr>
              <p:nvPr/>
            </p:nvSpPr>
            <p:spPr bwMode="auto">
              <a:xfrm>
                <a:off x="4335" y="1517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sv-SE" sz="2400"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3425" name="Rectangle 410"/>
              <p:cNvSpPr>
                <a:spLocks noChangeArrowheads="1"/>
              </p:cNvSpPr>
              <p:nvPr/>
            </p:nvSpPr>
            <p:spPr bwMode="auto">
              <a:xfrm>
                <a:off x="4335" y="1511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sv-SE" sz="2400"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3426" name="Oval 411"/>
              <p:cNvSpPr>
                <a:spLocks noChangeArrowheads="1"/>
              </p:cNvSpPr>
              <p:nvPr/>
            </p:nvSpPr>
            <p:spPr bwMode="auto">
              <a:xfrm>
                <a:off x="4334" y="1470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sv-SE" sz="2400">
                  <a:latin typeface="Times New Roman" pitchFamily="18" charset="0"/>
                  <a:cs typeface="Arial" charset="0"/>
                </a:endParaRPr>
              </a:p>
            </p:txBody>
          </p:sp>
          <p:grpSp>
            <p:nvGrpSpPr>
              <p:cNvPr id="3427" name="Group 995"/>
              <p:cNvGrpSpPr>
                <a:grpSpLocks/>
              </p:cNvGrpSpPr>
              <p:nvPr/>
            </p:nvGrpSpPr>
            <p:grpSpPr bwMode="auto"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3430" name="Freeform 996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31" name="Freeform 997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452" name="Line 998"/>
              <p:cNvSpPr>
                <a:spLocks noChangeShapeType="1"/>
              </p:cNvSpPr>
              <p:nvPr/>
            </p:nvSpPr>
            <p:spPr bwMode="auto">
              <a:xfrm>
                <a:off x="4335" y="1503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4453" name="Line 999"/>
              <p:cNvSpPr>
                <a:spLocks noChangeShapeType="1"/>
              </p:cNvSpPr>
              <p:nvPr/>
            </p:nvSpPr>
            <p:spPr bwMode="auto">
              <a:xfrm>
                <a:off x="4578" y="1505"/>
                <a:ext cx="0" cy="46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grpSp>
          <p:nvGrpSpPr>
            <p:cNvPr id="3148" name="Group 1000"/>
            <p:cNvGrpSpPr>
              <a:grpSpLocks/>
            </p:cNvGrpSpPr>
            <p:nvPr/>
          </p:nvGrpSpPr>
          <p:grpSpPr bwMode="auto">
            <a:xfrm>
              <a:off x="4874" y="2296"/>
              <a:ext cx="310" cy="130"/>
              <a:chOff x="4334" y="1470"/>
              <a:chExt cx="246" cy="107"/>
            </a:xfrm>
          </p:grpSpPr>
          <p:sp>
            <p:nvSpPr>
              <p:cNvPr id="3416" name="Oval 407"/>
              <p:cNvSpPr>
                <a:spLocks noChangeArrowheads="1"/>
              </p:cNvSpPr>
              <p:nvPr/>
            </p:nvSpPr>
            <p:spPr bwMode="auto">
              <a:xfrm>
                <a:off x="4335" y="1517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sv-SE" sz="2400"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3417" name="Rectangle 410"/>
              <p:cNvSpPr>
                <a:spLocks noChangeArrowheads="1"/>
              </p:cNvSpPr>
              <p:nvPr/>
            </p:nvSpPr>
            <p:spPr bwMode="auto">
              <a:xfrm>
                <a:off x="4335" y="1511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sv-SE" sz="2400"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3418" name="Oval 411"/>
              <p:cNvSpPr>
                <a:spLocks noChangeArrowheads="1"/>
              </p:cNvSpPr>
              <p:nvPr/>
            </p:nvSpPr>
            <p:spPr bwMode="auto">
              <a:xfrm>
                <a:off x="4334" y="1470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sv-SE" sz="2400">
                  <a:latin typeface="Times New Roman" pitchFamily="18" charset="0"/>
                  <a:cs typeface="Arial" charset="0"/>
                </a:endParaRPr>
              </a:p>
            </p:txBody>
          </p:sp>
          <p:grpSp>
            <p:nvGrpSpPr>
              <p:cNvPr id="3419" name="Group 1004"/>
              <p:cNvGrpSpPr>
                <a:grpSpLocks/>
              </p:cNvGrpSpPr>
              <p:nvPr/>
            </p:nvGrpSpPr>
            <p:grpSpPr bwMode="auto"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3422" name="Freeform 1005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23" name="Freeform 1006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444" name="Line 1007"/>
              <p:cNvSpPr>
                <a:spLocks noChangeShapeType="1"/>
              </p:cNvSpPr>
              <p:nvPr/>
            </p:nvSpPr>
            <p:spPr bwMode="auto">
              <a:xfrm>
                <a:off x="4335" y="1503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4445" name="Line 1008"/>
              <p:cNvSpPr>
                <a:spLocks noChangeShapeType="1"/>
              </p:cNvSpPr>
              <p:nvPr/>
            </p:nvSpPr>
            <p:spPr bwMode="auto">
              <a:xfrm>
                <a:off x="4578" y="1505"/>
                <a:ext cx="0" cy="44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4173" name="Line 1009"/>
            <p:cNvSpPr>
              <a:spLocks noChangeShapeType="1"/>
            </p:cNvSpPr>
            <p:nvPr/>
          </p:nvSpPr>
          <p:spPr bwMode="auto">
            <a:xfrm>
              <a:off x="4049" y="2358"/>
              <a:ext cx="428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3150" name="Group 1010"/>
            <p:cNvGrpSpPr>
              <a:grpSpLocks/>
            </p:cNvGrpSpPr>
            <p:nvPr/>
          </p:nvGrpSpPr>
          <p:grpSpPr bwMode="auto">
            <a:xfrm>
              <a:off x="4464" y="2288"/>
              <a:ext cx="310" cy="130"/>
              <a:chOff x="4334" y="1470"/>
              <a:chExt cx="246" cy="107"/>
            </a:xfrm>
          </p:grpSpPr>
          <p:sp>
            <p:nvSpPr>
              <p:cNvPr id="3408" name="Oval 407"/>
              <p:cNvSpPr>
                <a:spLocks noChangeArrowheads="1"/>
              </p:cNvSpPr>
              <p:nvPr/>
            </p:nvSpPr>
            <p:spPr bwMode="auto">
              <a:xfrm>
                <a:off x="4335" y="1517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sv-SE" sz="2400"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3409" name="Rectangle 410"/>
              <p:cNvSpPr>
                <a:spLocks noChangeArrowheads="1"/>
              </p:cNvSpPr>
              <p:nvPr/>
            </p:nvSpPr>
            <p:spPr bwMode="auto">
              <a:xfrm>
                <a:off x="4335" y="1511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sv-SE" sz="2400"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3410" name="Oval 411"/>
              <p:cNvSpPr>
                <a:spLocks noChangeArrowheads="1"/>
              </p:cNvSpPr>
              <p:nvPr/>
            </p:nvSpPr>
            <p:spPr bwMode="auto">
              <a:xfrm>
                <a:off x="4334" y="1470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sv-SE" sz="2400">
                  <a:latin typeface="Times New Roman" pitchFamily="18" charset="0"/>
                  <a:cs typeface="Arial" charset="0"/>
                </a:endParaRPr>
              </a:p>
            </p:txBody>
          </p:sp>
          <p:grpSp>
            <p:nvGrpSpPr>
              <p:cNvPr id="3411" name="Group 1014"/>
              <p:cNvGrpSpPr>
                <a:grpSpLocks/>
              </p:cNvGrpSpPr>
              <p:nvPr/>
            </p:nvGrpSpPr>
            <p:grpSpPr bwMode="auto"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3414" name="Freeform 1015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15" name="Freeform 1016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436" name="Line 1017"/>
              <p:cNvSpPr>
                <a:spLocks noChangeShapeType="1"/>
              </p:cNvSpPr>
              <p:nvPr/>
            </p:nvSpPr>
            <p:spPr bwMode="auto">
              <a:xfrm>
                <a:off x="4335" y="1503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4437" name="Line 1018"/>
              <p:cNvSpPr>
                <a:spLocks noChangeShapeType="1"/>
              </p:cNvSpPr>
              <p:nvPr/>
            </p:nvSpPr>
            <p:spPr bwMode="auto">
              <a:xfrm>
                <a:off x="4578" y="1505"/>
                <a:ext cx="0" cy="44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grpSp>
          <p:nvGrpSpPr>
            <p:cNvPr id="3151" name="Group 1019"/>
            <p:cNvGrpSpPr>
              <a:grpSpLocks/>
            </p:cNvGrpSpPr>
            <p:nvPr/>
          </p:nvGrpSpPr>
          <p:grpSpPr bwMode="auto">
            <a:xfrm>
              <a:off x="4660" y="2464"/>
              <a:ext cx="310" cy="130"/>
              <a:chOff x="4334" y="1470"/>
              <a:chExt cx="246" cy="107"/>
            </a:xfrm>
          </p:grpSpPr>
          <p:sp>
            <p:nvSpPr>
              <p:cNvPr id="3400" name="Oval 407"/>
              <p:cNvSpPr>
                <a:spLocks noChangeArrowheads="1"/>
              </p:cNvSpPr>
              <p:nvPr/>
            </p:nvSpPr>
            <p:spPr bwMode="auto">
              <a:xfrm>
                <a:off x="4335" y="1517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sv-SE" sz="2400"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3401" name="Rectangle 410"/>
              <p:cNvSpPr>
                <a:spLocks noChangeArrowheads="1"/>
              </p:cNvSpPr>
              <p:nvPr/>
            </p:nvSpPr>
            <p:spPr bwMode="auto">
              <a:xfrm>
                <a:off x="4335" y="1511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sv-SE" sz="2400"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3402" name="Oval 411"/>
              <p:cNvSpPr>
                <a:spLocks noChangeArrowheads="1"/>
              </p:cNvSpPr>
              <p:nvPr/>
            </p:nvSpPr>
            <p:spPr bwMode="auto">
              <a:xfrm>
                <a:off x="4334" y="1470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sv-SE" sz="2400">
                  <a:latin typeface="Times New Roman" pitchFamily="18" charset="0"/>
                  <a:cs typeface="Arial" charset="0"/>
                </a:endParaRPr>
              </a:p>
            </p:txBody>
          </p:sp>
          <p:grpSp>
            <p:nvGrpSpPr>
              <p:cNvPr id="3403" name="Group 1023"/>
              <p:cNvGrpSpPr>
                <a:grpSpLocks/>
              </p:cNvGrpSpPr>
              <p:nvPr/>
            </p:nvGrpSpPr>
            <p:grpSpPr bwMode="auto"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3406" name="Freeform 1024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07" name="Freeform 1025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428" name="Line 1026"/>
              <p:cNvSpPr>
                <a:spLocks noChangeShapeType="1"/>
              </p:cNvSpPr>
              <p:nvPr/>
            </p:nvSpPr>
            <p:spPr bwMode="auto">
              <a:xfrm>
                <a:off x="4335" y="1503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4429" name="Line 1027"/>
              <p:cNvSpPr>
                <a:spLocks noChangeShapeType="1"/>
              </p:cNvSpPr>
              <p:nvPr/>
            </p:nvSpPr>
            <p:spPr bwMode="auto">
              <a:xfrm>
                <a:off x="4578" y="1505"/>
                <a:ext cx="0" cy="44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grpSp>
          <p:nvGrpSpPr>
            <p:cNvPr id="3152" name="Group 1028"/>
            <p:cNvGrpSpPr>
              <a:grpSpLocks/>
            </p:cNvGrpSpPr>
            <p:nvPr/>
          </p:nvGrpSpPr>
          <p:grpSpPr bwMode="auto">
            <a:xfrm>
              <a:off x="4782" y="3028"/>
              <a:ext cx="392" cy="154"/>
              <a:chOff x="4334" y="1470"/>
              <a:chExt cx="246" cy="107"/>
            </a:xfrm>
          </p:grpSpPr>
          <p:sp>
            <p:nvSpPr>
              <p:cNvPr id="3392" name="Oval 407"/>
              <p:cNvSpPr>
                <a:spLocks noChangeArrowheads="1"/>
              </p:cNvSpPr>
              <p:nvPr/>
            </p:nvSpPr>
            <p:spPr bwMode="auto">
              <a:xfrm>
                <a:off x="4335" y="1517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sv-SE" sz="2400"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3393" name="Rectangle 410"/>
              <p:cNvSpPr>
                <a:spLocks noChangeArrowheads="1"/>
              </p:cNvSpPr>
              <p:nvPr/>
            </p:nvSpPr>
            <p:spPr bwMode="auto">
              <a:xfrm>
                <a:off x="4335" y="1511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sv-SE" sz="2400"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3394" name="Oval 411"/>
              <p:cNvSpPr>
                <a:spLocks noChangeArrowheads="1"/>
              </p:cNvSpPr>
              <p:nvPr/>
            </p:nvSpPr>
            <p:spPr bwMode="auto">
              <a:xfrm>
                <a:off x="4334" y="1470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sv-SE" sz="2400">
                  <a:latin typeface="Times New Roman" pitchFamily="18" charset="0"/>
                  <a:cs typeface="Arial" charset="0"/>
                </a:endParaRPr>
              </a:p>
            </p:txBody>
          </p:sp>
          <p:grpSp>
            <p:nvGrpSpPr>
              <p:cNvPr id="3395" name="Group 1032"/>
              <p:cNvGrpSpPr>
                <a:grpSpLocks/>
              </p:cNvGrpSpPr>
              <p:nvPr/>
            </p:nvGrpSpPr>
            <p:grpSpPr bwMode="auto"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3398" name="Freeform 1033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99" name="Freeform 1034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420" name="Line 1035"/>
              <p:cNvSpPr>
                <a:spLocks noChangeShapeType="1"/>
              </p:cNvSpPr>
              <p:nvPr/>
            </p:nvSpPr>
            <p:spPr bwMode="auto">
              <a:xfrm>
                <a:off x="4335" y="1503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4421" name="Line 1036"/>
              <p:cNvSpPr>
                <a:spLocks noChangeShapeType="1"/>
              </p:cNvSpPr>
              <p:nvPr/>
            </p:nvSpPr>
            <p:spPr bwMode="auto">
              <a:xfrm>
                <a:off x="4578" y="1505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grpSp>
          <p:nvGrpSpPr>
            <p:cNvPr id="3153" name="Group 1037"/>
            <p:cNvGrpSpPr>
              <a:grpSpLocks/>
            </p:cNvGrpSpPr>
            <p:nvPr/>
          </p:nvGrpSpPr>
          <p:grpSpPr bwMode="auto">
            <a:xfrm>
              <a:off x="4388" y="2840"/>
              <a:ext cx="392" cy="154"/>
              <a:chOff x="4334" y="1470"/>
              <a:chExt cx="246" cy="107"/>
            </a:xfrm>
          </p:grpSpPr>
          <p:sp>
            <p:nvSpPr>
              <p:cNvPr id="3384" name="Oval 407"/>
              <p:cNvSpPr>
                <a:spLocks noChangeArrowheads="1"/>
              </p:cNvSpPr>
              <p:nvPr/>
            </p:nvSpPr>
            <p:spPr bwMode="auto">
              <a:xfrm>
                <a:off x="4335" y="1517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sv-SE" sz="2400"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3385" name="Rectangle 410"/>
              <p:cNvSpPr>
                <a:spLocks noChangeArrowheads="1"/>
              </p:cNvSpPr>
              <p:nvPr/>
            </p:nvSpPr>
            <p:spPr bwMode="auto">
              <a:xfrm>
                <a:off x="4335" y="1511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sv-SE" sz="2400"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3386" name="Oval 411"/>
              <p:cNvSpPr>
                <a:spLocks noChangeArrowheads="1"/>
              </p:cNvSpPr>
              <p:nvPr/>
            </p:nvSpPr>
            <p:spPr bwMode="auto">
              <a:xfrm>
                <a:off x="4334" y="1470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sv-SE" sz="2400">
                  <a:latin typeface="Times New Roman" pitchFamily="18" charset="0"/>
                  <a:cs typeface="Arial" charset="0"/>
                </a:endParaRPr>
              </a:p>
            </p:txBody>
          </p:sp>
          <p:grpSp>
            <p:nvGrpSpPr>
              <p:cNvPr id="3387" name="Group 1041"/>
              <p:cNvGrpSpPr>
                <a:grpSpLocks/>
              </p:cNvGrpSpPr>
              <p:nvPr/>
            </p:nvGrpSpPr>
            <p:grpSpPr bwMode="auto"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3390" name="Freeform 1042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91" name="Freeform 1043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412" name="Line 1044"/>
              <p:cNvSpPr>
                <a:spLocks noChangeShapeType="1"/>
              </p:cNvSpPr>
              <p:nvPr/>
            </p:nvSpPr>
            <p:spPr bwMode="auto">
              <a:xfrm>
                <a:off x="4335" y="1503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4413" name="Line 1045"/>
              <p:cNvSpPr>
                <a:spLocks noChangeShapeType="1"/>
              </p:cNvSpPr>
              <p:nvPr/>
            </p:nvSpPr>
            <p:spPr bwMode="auto">
              <a:xfrm>
                <a:off x="4578" y="1505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grpSp>
          <p:nvGrpSpPr>
            <p:cNvPr id="3154" name="Group 1046"/>
            <p:cNvGrpSpPr>
              <a:grpSpLocks/>
            </p:cNvGrpSpPr>
            <p:nvPr/>
          </p:nvGrpSpPr>
          <p:grpSpPr bwMode="auto">
            <a:xfrm>
              <a:off x="3932" y="3056"/>
              <a:ext cx="392" cy="154"/>
              <a:chOff x="4334" y="1470"/>
              <a:chExt cx="246" cy="107"/>
            </a:xfrm>
          </p:grpSpPr>
          <p:sp>
            <p:nvSpPr>
              <p:cNvPr id="3376" name="Oval 407"/>
              <p:cNvSpPr>
                <a:spLocks noChangeArrowheads="1"/>
              </p:cNvSpPr>
              <p:nvPr/>
            </p:nvSpPr>
            <p:spPr bwMode="auto">
              <a:xfrm>
                <a:off x="4335" y="1517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sv-SE" sz="2400"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3377" name="Rectangle 410"/>
              <p:cNvSpPr>
                <a:spLocks noChangeArrowheads="1"/>
              </p:cNvSpPr>
              <p:nvPr/>
            </p:nvSpPr>
            <p:spPr bwMode="auto">
              <a:xfrm>
                <a:off x="4335" y="1511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sv-SE" sz="2400"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3378" name="Oval 411"/>
              <p:cNvSpPr>
                <a:spLocks noChangeArrowheads="1"/>
              </p:cNvSpPr>
              <p:nvPr/>
            </p:nvSpPr>
            <p:spPr bwMode="auto">
              <a:xfrm>
                <a:off x="4334" y="1470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sv-SE" sz="2400">
                  <a:latin typeface="Times New Roman" pitchFamily="18" charset="0"/>
                  <a:cs typeface="Arial" charset="0"/>
                </a:endParaRPr>
              </a:p>
            </p:txBody>
          </p:sp>
          <p:grpSp>
            <p:nvGrpSpPr>
              <p:cNvPr id="3379" name="Group 1050"/>
              <p:cNvGrpSpPr>
                <a:grpSpLocks/>
              </p:cNvGrpSpPr>
              <p:nvPr/>
            </p:nvGrpSpPr>
            <p:grpSpPr bwMode="auto"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3382" name="Freeform 1051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83" name="Freeform 1052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404" name="Line 1053"/>
              <p:cNvSpPr>
                <a:spLocks noChangeShapeType="1"/>
              </p:cNvSpPr>
              <p:nvPr/>
            </p:nvSpPr>
            <p:spPr bwMode="auto">
              <a:xfrm>
                <a:off x="4335" y="1503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4405" name="Line 1054"/>
              <p:cNvSpPr>
                <a:spLocks noChangeShapeType="1"/>
              </p:cNvSpPr>
              <p:nvPr/>
            </p:nvSpPr>
            <p:spPr bwMode="auto">
              <a:xfrm>
                <a:off x="4578" y="1505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grpSp>
          <p:nvGrpSpPr>
            <p:cNvPr id="3155" name="Group 1055"/>
            <p:cNvGrpSpPr>
              <a:grpSpLocks/>
            </p:cNvGrpSpPr>
            <p:nvPr/>
          </p:nvGrpSpPr>
          <p:grpSpPr bwMode="auto">
            <a:xfrm>
              <a:off x="3812" y="2296"/>
              <a:ext cx="246" cy="108"/>
              <a:chOff x="4334" y="1470"/>
              <a:chExt cx="246" cy="107"/>
            </a:xfrm>
          </p:grpSpPr>
          <p:sp>
            <p:nvSpPr>
              <p:cNvPr id="3368" name="Oval 407"/>
              <p:cNvSpPr>
                <a:spLocks noChangeArrowheads="1"/>
              </p:cNvSpPr>
              <p:nvPr/>
            </p:nvSpPr>
            <p:spPr bwMode="auto">
              <a:xfrm>
                <a:off x="4335" y="1517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sv-SE" sz="2400"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3369" name="Rectangle 410"/>
              <p:cNvSpPr>
                <a:spLocks noChangeArrowheads="1"/>
              </p:cNvSpPr>
              <p:nvPr/>
            </p:nvSpPr>
            <p:spPr bwMode="auto">
              <a:xfrm>
                <a:off x="4335" y="1511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sv-SE" sz="2400"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3370" name="Oval 411"/>
              <p:cNvSpPr>
                <a:spLocks noChangeArrowheads="1"/>
              </p:cNvSpPr>
              <p:nvPr/>
            </p:nvSpPr>
            <p:spPr bwMode="auto">
              <a:xfrm>
                <a:off x="4334" y="1470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sv-SE" sz="2400">
                  <a:latin typeface="Times New Roman" pitchFamily="18" charset="0"/>
                  <a:cs typeface="Arial" charset="0"/>
                </a:endParaRPr>
              </a:p>
            </p:txBody>
          </p:sp>
          <p:grpSp>
            <p:nvGrpSpPr>
              <p:cNvPr id="3371" name="Group 1059"/>
              <p:cNvGrpSpPr>
                <a:grpSpLocks/>
              </p:cNvGrpSpPr>
              <p:nvPr/>
            </p:nvGrpSpPr>
            <p:grpSpPr bwMode="auto"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3374" name="Freeform 1060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75" name="Freeform 1061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396" name="Line 1062"/>
              <p:cNvSpPr>
                <a:spLocks noChangeShapeType="1"/>
              </p:cNvSpPr>
              <p:nvPr/>
            </p:nvSpPr>
            <p:spPr bwMode="auto">
              <a:xfrm>
                <a:off x="4335" y="1503"/>
                <a:ext cx="0" cy="52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4397" name="Line 1063"/>
              <p:cNvSpPr>
                <a:spLocks noChangeShapeType="1"/>
              </p:cNvSpPr>
              <p:nvPr/>
            </p:nvSpPr>
            <p:spPr bwMode="auto">
              <a:xfrm>
                <a:off x="4578" y="1505"/>
                <a:ext cx="0" cy="51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grpSp>
          <p:nvGrpSpPr>
            <p:cNvPr id="3156" name="Group 1064"/>
            <p:cNvGrpSpPr>
              <a:grpSpLocks/>
            </p:cNvGrpSpPr>
            <p:nvPr/>
          </p:nvGrpSpPr>
          <p:grpSpPr bwMode="auto">
            <a:xfrm>
              <a:off x="4511" y="3153"/>
              <a:ext cx="281" cy="266"/>
              <a:chOff x="5072" y="3611"/>
              <a:chExt cx="459" cy="380"/>
            </a:xfrm>
          </p:grpSpPr>
          <p:grpSp>
            <p:nvGrpSpPr>
              <p:cNvPr id="3354" name="Group 1065"/>
              <p:cNvGrpSpPr>
                <a:grpSpLocks/>
              </p:cNvGrpSpPr>
              <p:nvPr/>
            </p:nvGrpSpPr>
            <p:grpSpPr bwMode="auto">
              <a:xfrm>
                <a:off x="5144" y="3611"/>
                <a:ext cx="387" cy="99"/>
                <a:chOff x="5030" y="2639"/>
                <a:chExt cx="387" cy="99"/>
              </a:xfrm>
            </p:grpSpPr>
            <p:sp>
              <p:nvSpPr>
                <p:cNvPr id="3356" name="Freeform 1066"/>
                <p:cNvSpPr>
                  <a:spLocks/>
                </p:cNvSpPr>
                <p:nvPr/>
              </p:nvSpPr>
              <p:spPr bwMode="auto">
                <a:xfrm>
                  <a:off x="5134" y="2657"/>
                  <a:ext cx="69" cy="55"/>
                </a:xfrm>
                <a:custGeom>
                  <a:avLst/>
                  <a:gdLst>
                    <a:gd name="T0" fmla="*/ 0 w 199"/>
                    <a:gd name="T1" fmla="*/ 0 h 232"/>
                    <a:gd name="T2" fmla="*/ 0 w 199"/>
                    <a:gd name="T3" fmla="*/ 0 h 232"/>
                    <a:gd name="T4" fmla="*/ 0 w 199"/>
                    <a:gd name="T5" fmla="*/ 0 h 232"/>
                    <a:gd name="T6" fmla="*/ 0 w 199"/>
                    <a:gd name="T7" fmla="*/ 0 h 232"/>
                    <a:gd name="T8" fmla="*/ 0 w 199"/>
                    <a:gd name="T9" fmla="*/ 0 h 232"/>
                    <a:gd name="T10" fmla="*/ 0 w 199"/>
                    <a:gd name="T11" fmla="*/ 0 h 232"/>
                    <a:gd name="T12" fmla="*/ 0 w 199"/>
                    <a:gd name="T13" fmla="*/ 0 h 232"/>
                    <a:gd name="T14" fmla="*/ 0 w 199"/>
                    <a:gd name="T15" fmla="*/ 0 h 232"/>
                    <a:gd name="T16" fmla="*/ 0 w 199"/>
                    <a:gd name="T17" fmla="*/ 0 h 232"/>
                    <a:gd name="T18" fmla="*/ 0 w 199"/>
                    <a:gd name="T19" fmla="*/ 0 h 232"/>
                    <a:gd name="T20" fmla="*/ 0 w 199"/>
                    <a:gd name="T21" fmla="*/ 0 h 232"/>
                    <a:gd name="T22" fmla="*/ 0 w 199"/>
                    <a:gd name="T23" fmla="*/ 0 h 232"/>
                    <a:gd name="T24" fmla="*/ 0 w 199"/>
                    <a:gd name="T25" fmla="*/ 0 h 232"/>
                    <a:gd name="T26" fmla="*/ 0 w 199"/>
                    <a:gd name="T27" fmla="*/ 0 h 232"/>
                    <a:gd name="T28" fmla="*/ 0 w 199"/>
                    <a:gd name="T29" fmla="*/ 0 h 232"/>
                    <a:gd name="T30" fmla="*/ 0 w 199"/>
                    <a:gd name="T31" fmla="*/ 0 h 232"/>
                    <a:gd name="T32" fmla="*/ 0 w 199"/>
                    <a:gd name="T33" fmla="*/ 0 h 232"/>
                    <a:gd name="T34" fmla="*/ 0 w 199"/>
                    <a:gd name="T35" fmla="*/ 0 h 232"/>
                    <a:gd name="T36" fmla="*/ 0 w 199"/>
                    <a:gd name="T37" fmla="*/ 0 h 232"/>
                    <a:gd name="T38" fmla="*/ 0 w 199"/>
                    <a:gd name="T39" fmla="*/ 0 h 232"/>
                    <a:gd name="T40" fmla="*/ 0 w 199"/>
                    <a:gd name="T41" fmla="*/ 0 h 232"/>
                    <a:gd name="T42" fmla="*/ 0 w 199"/>
                    <a:gd name="T43" fmla="*/ 0 h 232"/>
                    <a:gd name="T44" fmla="*/ 0 w 199"/>
                    <a:gd name="T45" fmla="*/ 0 h 232"/>
                    <a:gd name="T46" fmla="*/ 0 w 199"/>
                    <a:gd name="T47" fmla="*/ 0 h 232"/>
                    <a:gd name="T48" fmla="*/ 0 w 199"/>
                    <a:gd name="T49" fmla="*/ 0 h 232"/>
                    <a:gd name="T50" fmla="*/ 0 w 199"/>
                    <a:gd name="T51" fmla="*/ 0 h 232"/>
                    <a:gd name="T52" fmla="*/ 0 w 199"/>
                    <a:gd name="T53" fmla="*/ 0 h 232"/>
                    <a:gd name="T54" fmla="*/ 0 w 199"/>
                    <a:gd name="T55" fmla="*/ 0 h 232"/>
                    <a:gd name="T56" fmla="*/ 0 w 199"/>
                    <a:gd name="T57" fmla="*/ 0 h 232"/>
                    <a:gd name="T58" fmla="*/ 0 w 199"/>
                    <a:gd name="T59" fmla="*/ 0 h 232"/>
                    <a:gd name="T60" fmla="*/ 0 w 199"/>
                    <a:gd name="T61" fmla="*/ 0 h 232"/>
                    <a:gd name="T62" fmla="*/ 0 w 199"/>
                    <a:gd name="T63" fmla="*/ 0 h 232"/>
                    <a:gd name="T64" fmla="*/ 0 w 199"/>
                    <a:gd name="T65" fmla="*/ 0 h 232"/>
                    <a:gd name="T66" fmla="*/ 0 w 199"/>
                    <a:gd name="T67" fmla="*/ 0 h 232"/>
                    <a:gd name="T68" fmla="*/ 0 w 199"/>
                    <a:gd name="T69" fmla="*/ 0 h 232"/>
                    <a:gd name="T70" fmla="*/ 0 w 199"/>
                    <a:gd name="T71" fmla="*/ 0 h 232"/>
                    <a:gd name="T72" fmla="*/ 0 w 199"/>
                    <a:gd name="T73" fmla="*/ 0 h 232"/>
                    <a:gd name="T74" fmla="*/ 0 w 199"/>
                    <a:gd name="T75" fmla="*/ 0 h 232"/>
                    <a:gd name="T76" fmla="*/ 0 w 199"/>
                    <a:gd name="T77" fmla="*/ 0 h 232"/>
                    <a:gd name="T78" fmla="*/ 0 w 199"/>
                    <a:gd name="T79" fmla="*/ 0 h 232"/>
                    <a:gd name="T80" fmla="*/ 0 w 199"/>
                    <a:gd name="T81" fmla="*/ 0 h 232"/>
                    <a:gd name="T82" fmla="*/ 0 w 199"/>
                    <a:gd name="T83" fmla="*/ 0 h 232"/>
                    <a:gd name="T84" fmla="*/ 0 w 199"/>
                    <a:gd name="T85" fmla="*/ 0 h 232"/>
                    <a:gd name="T86" fmla="*/ 0 w 199"/>
                    <a:gd name="T87" fmla="*/ 0 h 232"/>
                    <a:gd name="T88" fmla="*/ 0 w 199"/>
                    <a:gd name="T89" fmla="*/ 0 h 232"/>
                    <a:gd name="T90" fmla="*/ 0 w 199"/>
                    <a:gd name="T91" fmla="*/ 0 h 232"/>
                    <a:gd name="T92" fmla="*/ 0 w 199"/>
                    <a:gd name="T93" fmla="*/ 0 h 232"/>
                    <a:gd name="T94" fmla="*/ 0 w 199"/>
                    <a:gd name="T95" fmla="*/ 0 h 232"/>
                    <a:gd name="T96" fmla="*/ 0 w 199"/>
                    <a:gd name="T97" fmla="*/ 0 h 232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0" t="0" r="r" b="b"/>
                  <a:pathLst>
                    <a:path w="199" h="232">
                      <a:moveTo>
                        <a:pt x="70" y="29"/>
                      </a:moveTo>
                      <a:lnTo>
                        <a:pt x="55" y="39"/>
                      </a:lnTo>
                      <a:lnTo>
                        <a:pt x="42" y="50"/>
                      </a:lnTo>
                      <a:lnTo>
                        <a:pt x="30" y="63"/>
                      </a:lnTo>
                      <a:lnTo>
                        <a:pt x="20" y="77"/>
                      </a:lnTo>
                      <a:lnTo>
                        <a:pt x="12" y="91"/>
                      </a:lnTo>
                      <a:lnTo>
                        <a:pt x="6" y="108"/>
                      </a:lnTo>
                      <a:lnTo>
                        <a:pt x="2" y="125"/>
                      </a:lnTo>
                      <a:lnTo>
                        <a:pt x="0" y="142"/>
                      </a:lnTo>
                      <a:lnTo>
                        <a:pt x="2" y="166"/>
                      </a:lnTo>
                      <a:lnTo>
                        <a:pt x="12" y="186"/>
                      </a:lnTo>
                      <a:lnTo>
                        <a:pt x="26" y="203"/>
                      </a:lnTo>
                      <a:lnTo>
                        <a:pt x="45" y="216"/>
                      </a:lnTo>
                      <a:lnTo>
                        <a:pt x="66" y="226"/>
                      </a:lnTo>
                      <a:lnTo>
                        <a:pt x="88" y="230"/>
                      </a:lnTo>
                      <a:lnTo>
                        <a:pt x="111" y="232"/>
                      </a:lnTo>
                      <a:lnTo>
                        <a:pt x="134" y="228"/>
                      </a:lnTo>
                      <a:lnTo>
                        <a:pt x="138" y="228"/>
                      </a:lnTo>
                      <a:lnTo>
                        <a:pt x="143" y="226"/>
                      </a:lnTo>
                      <a:lnTo>
                        <a:pt x="147" y="222"/>
                      </a:lnTo>
                      <a:lnTo>
                        <a:pt x="148" y="218"/>
                      </a:lnTo>
                      <a:lnTo>
                        <a:pt x="145" y="212"/>
                      </a:lnTo>
                      <a:lnTo>
                        <a:pt x="141" y="207"/>
                      </a:lnTo>
                      <a:lnTo>
                        <a:pt x="135" y="203"/>
                      </a:lnTo>
                      <a:lnTo>
                        <a:pt x="129" y="201"/>
                      </a:lnTo>
                      <a:lnTo>
                        <a:pt x="117" y="197"/>
                      </a:lnTo>
                      <a:lnTo>
                        <a:pt x="105" y="195"/>
                      </a:lnTo>
                      <a:lnTo>
                        <a:pt x="94" y="193"/>
                      </a:lnTo>
                      <a:lnTo>
                        <a:pt x="83" y="190"/>
                      </a:lnTo>
                      <a:lnTo>
                        <a:pt x="73" y="187"/>
                      </a:lnTo>
                      <a:lnTo>
                        <a:pt x="62" y="182"/>
                      </a:lnTo>
                      <a:lnTo>
                        <a:pt x="53" y="176"/>
                      </a:lnTo>
                      <a:lnTo>
                        <a:pt x="43" y="167"/>
                      </a:lnTo>
                      <a:lnTo>
                        <a:pt x="40" y="128"/>
                      </a:lnTo>
                      <a:lnTo>
                        <a:pt x="49" y="96"/>
                      </a:lnTo>
                      <a:lnTo>
                        <a:pt x="68" y="71"/>
                      </a:lnTo>
                      <a:lnTo>
                        <a:pt x="94" y="50"/>
                      </a:lnTo>
                      <a:lnTo>
                        <a:pt x="122" y="34"/>
                      </a:lnTo>
                      <a:lnTo>
                        <a:pt x="151" y="21"/>
                      </a:lnTo>
                      <a:lnTo>
                        <a:pt x="178" y="12"/>
                      </a:lnTo>
                      <a:lnTo>
                        <a:pt x="199" y="4"/>
                      </a:lnTo>
                      <a:lnTo>
                        <a:pt x="186" y="1"/>
                      </a:lnTo>
                      <a:lnTo>
                        <a:pt x="172" y="0"/>
                      </a:lnTo>
                      <a:lnTo>
                        <a:pt x="156" y="2"/>
                      </a:lnTo>
                      <a:lnTo>
                        <a:pt x="138" y="4"/>
                      </a:lnTo>
                      <a:lnTo>
                        <a:pt x="121" y="10"/>
                      </a:lnTo>
                      <a:lnTo>
                        <a:pt x="103" y="16"/>
                      </a:lnTo>
                      <a:lnTo>
                        <a:pt x="86" y="23"/>
                      </a:lnTo>
                      <a:lnTo>
                        <a:pt x="70" y="29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57" name="Freeform 1067"/>
                <p:cNvSpPr>
                  <a:spLocks/>
                </p:cNvSpPr>
                <p:nvPr/>
              </p:nvSpPr>
              <p:spPr bwMode="auto">
                <a:xfrm>
                  <a:off x="5252" y="2656"/>
                  <a:ext cx="47" cy="42"/>
                </a:xfrm>
                <a:custGeom>
                  <a:avLst/>
                  <a:gdLst>
                    <a:gd name="T0" fmla="*/ 0 w 128"/>
                    <a:gd name="T1" fmla="*/ 0 h 180"/>
                    <a:gd name="T2" fmla="*/ 0 w 128"/>
                    <a:gd name="T3" fmla="*/ 0 h 180"/>
                    <a:gd name="T4" fmla="*/ 0 w 128"/>
                    <a:gd name="T5" fmla="*/ 0 h 180"/>
                    <a:gd name="T6" fmla="*/ 0 w 128"/>
                    <a:gd name="T7" fmla="*/ 0 h 180"/>
                    <a:gd name="T8" fmla="*/ 0 w 128"/>
                    <a:gd name="T9" fmla="*/ 0 h 180"/>
                    <a:gd name="T10" fmla="*/ 0 w 128"/>
                    <a:gd name="T11" fmla="*/ 0 h 180"/>
                    <a:gd name="T12" fmla="*/ 0 w 128"/>
                    <a:gd name="T13" fmla="*/ 0 h 180"/>
                    <a:gd name="T14" fmla="*/ 0 w 128"/>
                    <a:gd name="T15" fmla="*/ 0 h 180"/>
                    <a:gd name="T16" fmla="*/ 0 w 128"/>
                    <a:gd name="T17" fmla="*/ 0 h 180"/>
                    <a:gd name="T18" fmla="*/ 0 w 128"/>
                    <a:gd name="T19" fmla="*/ 0 h 180"/>
                    <a:gd name="T20" fmla="*/ 0 w 128"/>
                    <a:gd name="T21" fmla="*/ 0 h 180"/>
                    <a:gd name="T22" fmla="*/ 0 w 128"/>
                    <a:gd name="T23" fmla="*/ 0 h 180"/>
                    <a:gd name="T24" fmla="*/ 0 w 128"/>
                    <a:gd name="T25" fmla="*/ 0 h 180"/>
                    <a:gd name="T26" fmla="*/ 0 w 128"/>
                    <a:gd name="T27" fmla="*/ 0 h 180"/>
                    <a:gd name="T28" fmla="*/ 0 w 128"/>
                    <a:gd name="T29" fmla="*/ 0 h 180"/>
                    <a:gd name="T30" fmla="*/ 0 w 128"/>
                    <a:gd name="T31" fmla="*/ 0 h 180"/>
                    <a:gd name="T32" fmla="*/ 0 w 128"/>
                    <a:gd name="T33" fmla="*/ 0 h 180"/>
                    <a:gd name="T34" fmla="*/ 0 w 128"/>
                    <a:gd name="T35" fmla="*/ 0 h 180"/>
                    <a:gd name="T36" fmla="*/ 0 w 128"/>
                    <a:gd name="T37" fmla="*/ 0 h 180"/>
                    <a:gd name="T38" fmla="*/ 0 w 128"/>
                    <a:gd name="T39" fmla="*/ 0 h 180"/>
                    <a:gd name="T40" fmla="*/ 0 w 128"/>
                    <a:gd name="T41" fmla="*/ 0 h 180"/>
                    <a:gd name="T42" fmla="*/ 0 w 128"/>
                    <a:gd name="T43" fmla="*/ 0 h 180"/>
                    <a:gd name="T44" fmla="*/ 0 w 128"/>
                    <a:gd name="T45" fmla="*/ 0 h 180"/>
                    <a:gd name="T46" fmla="*/ 0 w 128"/>
                    <a:gd name="T47" fmla="*/ 0 h 180"/>
                    <a:gd name="T48" fmla="*/ 0 w 128"/>
                    <a:gd name="T49" fmla="*/ 0 h 180"/>
                    <a:gd name="T50" fmla="*/ 0 w 128"/>
                    <a:gd name="T51" fmla="*/ 0 h 180"/>
                    <a:gd name="T52" fmla="*/ 0 w 128"/>
                    <a:gd name="T53" fmla="*/ 0 h 180"/>
                    <a:gd name="T54" fmla="*/ 0 w 128"/>
                    <a:gd name="T55" fmla="*/ 0 h 180"/>
                    <a:gd name="T56" fmla="*/ 0 w 128"/>
                    <a:gd name="T57" fmla="*/ 0 h 180"/>
                    <a:gd name="T58" fmla="*/ 0 w 128"/>
                    <a:gd name="T59" fmla="*/ 0 h 180"/>
                    <a:gd name="T60" fmla="*/ 0 w 128"/>
                    <a:gd name="T61" fmla="*/ 0 h 180"/>
                    <a:gd name="T62" fmla="*/ 0 w 128"/>
                    <a:gd name="T63" fmla="*/ 0 h 180"/>
                    <a:gd name="T64" fmla="*/ 0 w 128"/>
                    <a:gd name="T65" fmla="*/ 0 h 180"/>
                    <a:gd name="T66" fmla="*/ 0 w 128"/>
                    <a:gd name="T67" fmla="*/ 0 h 180"/>
                    <a:gd name="T68" fmla="*/ 0 w 128"/>
                    <a:gd name="T69" fmla="*/ 0 h 180"/>
                    <a:gd name="T70" fmla="*/ 0 w 128"/>
                    <a:gd name="T71" fmla="*/ 0 h 180"/>
                    <a:gd name="T72" fmla="*/ 0 w 128"/>
                    <a:gd name="T73" fmla="*/ 0 h 180"/>
                    <a:gd name="T74" fmla="*/ 0 w 128"/>
                    <a:gd name="T75" fmla="*/ 0 h 180"/>
                    <a:gd name="T76" fmla="*/ 0 w 128"/>
                    <a:gd name="T77" fmla="*/ 0 h 180"/>
                    <a:gd name="T78" fmla="*/ 0 w 128"/>
                    <a:gd name="T79" fmla="*/ 0 h 180"/>
                    <a:gd name="T80" fmla="*/ 0 w 128"/>
                    <a:gd name="T81" fmla="*/ 0 h 180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0" t="0" r="r" b="b"/>
                  <a:pathLst>
                    <a:path w="128" h="180">
                      <a:moveTo>
                        <a:pt x="108" y="59"/>
                      </a:moveTo>
                      <a:lnTo>
                        <a:pt x="113" y="77"/>
                      </a:lnTo>
                      <a:lnTo>
                        <a:pt x="111" y="94"/>
                      </a:lnTo>
                      <a:lnTo>
                        <a:pt x="103" y="108"/>
                      </a:lnTo>
                      <a:lnTo>
                        <a:pt x="91" y="121"/>
                      </a:lnTo>
                      <a:lnTo>
                        <a:pt x="77" y="132"/>
                      </a:lnTo>
                      <a:lnTo>
                        <a:pt x="61" y="144"/>
                      </a:lnTo>
                      <a:lnTo>
                        <a:pt x="45" y="154"/>
                      </a:lnTo>
                      <a:lnTo>
                        <a:pt x="30" y="164"/>
                      </a:lnTo>
                      <a:lnTo>
                        <a:pt x="28" y="168"/>
                      </a:lnTo>
                      <a:lnTo>
                        <a:pt x="27" y="170"/>
                      </a:lnTo>
                      <a:lnTo>
                        <a:pt x="27" y="174"/>
                      </a:lnTo>
                      <a:lnTo>
                        <a:pt x="28" y="177"/>
                      </a:lnTo>
                      <a:lnTo>
                        <a:pt x="32" y="179"/>
                      </a:lnTo>
                      <a:lnTo>
                        <a:pt x="35" y="180"/>
                      </a:lnTo>
                      <a:lnTo>
                        <a:pt x="37" y="180"/>
                      </a:lnTo>
                      <a:lnTo>
                        <a:pt x="41" y="179"/>
                      </a:lnTo>
                      <a:lnTo>
                        <a:pt x="60" y="169"/>
                      </a:lnTo>
                      <a:lnTo>
                        <a:pt x="77" y="158"/>
                      </a:lnTo>
                      <a:lnTo>
                        <a:pt x="94" y="145"/>
                      </a:lnTo>
                      <a:lnTo>
                        <a:pt x="109" y="130"/>
                      </a:lnTo>
                      <a:lnTo>
                        <a:pt x="120" y="114"/>
                      </a:lnTo>
                      <a:lnTo>
                        <a:pt x="127" y="95"/>
                      </a:lnTo>
                      <a:lnTo>
                        <a:pt x="128" y="76"/>
                      </a:lnTo>
                      <a:lnTo>
                        <a:pt x="123" y="55"/>
                      </a:lnTo>
                      <a:lnTo>
                        <a:pt x="113" y="39"/>
                      </a:lnTo>
                      <a:lnTo>
                        <a:pt x="97" y="25"/>
                      </a:lnTo>
                      <a:lnTo>
                        <a:pt x="79" y="15"/>
                      </a:lnTo>
                      <a:lnTo>
                        <a:pt x="57" y="7"/>
                      </a:lnTo>
                      <a:lnTo>
                        <a:pt x="36" y="2"/>
                      </a:lnTo>
                      <a:lnTo>
                        <a:pt x="19" y="0"/>
                      </a:lnTo>
                      <a:lnTo>
                        <a:pt x="6" y="0"/>
                      </a:lnTo>
                      <a:lnTo>
                        <a:pt x="0" y="4"/>
                      </a:lnTo>
                      <a:lnTo>
                        <a:pt x="14" y="9"/>
                      </a:lnTo>
                      <a:lnTo>
                        <a:pt x="29" y="14"/>
                      </a:lnTo>
                      <a:lnTo>
                        <a:pt x="46" y="19"/>
                      </a:lnTo>
                      <a:lnTo>
                        <a:pt x="61" y="23"/>
                      </a:lnTo>
                      <a:lnTo>
                        <a:pt x="76" y="29"/>
                      </a:lnTo>
                      <a:lnTo>
                        <a:pt x="89" y="37"/>
                      </a:lnTo>
                      <a:lnTo>
                        <a:pt x="100" y="46"/>
                      </a:lnTo>
                      <a:lnTo>
                        <a:pt x="108" y="59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58" name="Freeform 1068"/>
                <p:cNvSpPr>
                  <a:spLocks/>
                </p:cNvSpPr>
                <p:nvPr/>
              </p:nvSpPr>
              <p:spPr bwMode="auto">
                <a:xfrm>
                  <a:off x="5089" y="2646"/>
                  <a:ext cx="114" cy="88"/>
                </a:xfrm>
                <a:custGeom>
                  <a:avLst/>
                  <a:gdLst>
                    <a:gd name="T0" fmla="*/ 0 w 322"/>
                    <a:gd name="T1" fmla="*/ 0 h 378"/>
                    <a:gd name="T2" fmla="*/ 0 w 322"/>
                    <a:gd name="T3" fmla="*/ 0 h 378"/>
                    <a:gd name="T4" fmla="*/ 0 w 322"/>
                    <a:gd name="T5" fmla="*/ 0 h 378"/>
                    <a:gd name="T6" fmla="*/ 0 w 322"/>
                    <a:gd name="T7" fmla="*/ 0 h 378"/>
                    <a:gd name="T8" fmla="*/ 0 w 322"/>
                    <a:gd name="T9" fmla="*/ 0 h 378"/>
                    <a:gd name="T10" fmla="*/ 0 w 322"/>
                    <a:gd name="T11" fmla="*/ 0 h 378"/>
                    <a:gd name="T12" fmla="*/ 0 w 322"/>
                    <a:gd name="T13" fmla="*/ 0 h 378"/>
                    <a:gd name="T14" fmla="*/ 0 w 322"/>
                    <a:gd name="T15" fmla="*/ 0 h 378"/>
                    <a:gd name="T16" fmla="*/ 0 w 322"/>
                    <a:gd name="T17" fmla="*/ 0 h 378"/>
                    <a:gd name="T18" fmla="*/ 0 w 322"/>
                    <a:gd name="T19" fmla="*/ 0 h 378"/>
                    <a:gd name="T20" fmla="*/ 0 w 322"/>
                    <a:gd name="T21" fmla="*/ 0 h 378"/>
                    <a:gd name="T22" fmla="*/ 0 w 322"/>
                    <a:gd name="T23" fmla="*/ 0 h 378"/>
                    <a:gd name="T24" fmla="*/ 0 w 322"/>
                    <a:gd name="T25" fmla="*/ 0 h 378"/>
                    <a:gd name="T26" fmla="*/ 0 w 322"/>
                    <a:gd name="T27" fmla="*/ 0 h 378"/>
                    <a:gd name="T28" fmla="*/ 0 w 322"/>
                    <a:gd name="T29" fmla="*/ 0 h 378"/>
                    <a:gd name="T30" fmla="*/ 0 w 322"/>
                    <a:gd name="T31" fmla="*/ 0 h 378"/>
                    <a:gd name="T32" fmla="*/ 0 w 322"/>
                    <a:gd name="T33" fmla="*/ 0 h 378"/>
                    <a:gd name="T34" fmla="*/ 0 w 322"/>
                    <a:gd name="T35" fmla="*/ 0 h 378"/>
                    <a:gd name="T36" fmla="*/ 0 w 322"/>
                    <a:gd name="T37" fmla="*/ 0 h 378"/>
                    <a:gd name="T38" fmla="*/ 0 w 322"/>
                    <a:gd name="T39" fmla="*/ 0 h 378"/>
                    <a:gd name="T40" fmla="*/ 0 w 322"/>
                    <a:gd name="T41" fmla="*/ 0 h 378"/>
                    <a:gd name="T42" fmla="*/ 0 w 322"/>
                    <a:gd name="T43" fmla="*/ 0 h 378"/>
                    <a:gd name="T44" fmla="*/ 0 w 322"/>
                    <a:gd name="T45" fmla="*/ 0 h 378"/>
                    <a:gd name="T46" fmla="*/ 0 w 322"/>
                    <a:gd name="T47" fmla="*/ 0 h 378"/>
                    <a:gd name="T48" fmla="*/ 0 w 322"/>
                    <a:gd name="T49" fmla="*/ 0 h 378"/>
                    <a:gd name="T50" fmla="*/ 0 w 322"/>
                    <a:gd name="T51" fmla="*/ 0 h 378"/>
                    <a:gd name="T52" fmla="*/ 0 w 322"/>
                    <a:gd name="T53" fmla="*/ 0 h 378"/>
                    <a:gd name="T54" fmla="*/ 0 w 322"/>
                    <a:gd name="T55" fmla="*/ 0 h 378"/>
                    <a:gd name="T56" fmla="*/ 0 w 322"/>
                    <a:gd name="T57" fmla="*/ 0 h 378"/>
                    <a:gd name="T58" fmla="*/ 0 w 322"/>
                    <a:gd name="T59" fmla="*/ 0 h 378"/>
                    <a:gd name="T60" fmla="*/ 0 w 322"/>
                    <a:gd name="T61" fmla="*/ 0 h 378"/>
                    <a:gd name="T62" fmla="*/ 0 w 322"/>
                    <a:gd name="T63" fmla="*/ 0 h 378"/>
                    <a:gd name="T64" fmla="*/ 0 w 322"/>
                    <a:gd name="T65" fmla="*/ 0 h 378"/>
                    <a:gd name="T66" fmla="*/ 0 w 322"/>
                    <a:gd name="T67" fmla="*/ 0 h 378"/>
                    <a:gd name="T68" fmla="*/ 0 w 322"/>
                    <a:gd name="T69" fmla="*/ 0 h 378"/>
                    <a:gd name="T70" fmla="*/ 0 w 322"/>
                    <a:gd name="T71" fmla="*/ 0 h 378"/>
                    <a:gd name="T72" fmla="*/ 0 w 322"/>
                    <a:gd name="T73" fmla="*/ 0 h 378"/>
                    <a:gd name="T74" fmla="*/ 0 w 322"/>
                    <a:gd name="T75" fmla="*/ 0 h 378"/>
                    <a:gd name="T76" fmla="*/ 0 w 322"/>
                    <a:gd name="T77" fmla="*/ 0 h 378"/>
                    <a:gd name="T78" fmla="*/ 0 w 322"/>
                    <a:gd name="T79" fmla="*/ 0 h 378"/>
                    <a:gd name="T80" fmla="*/ 0 w 322"/>
                    <a:gd name="T81" fmla="*/ 0 h 378"/>
                    <a:gd name="T82" fmla="*/ 0 w 322"/>
                    <a:gd name="T83" fmla="*/ 0 h 378"/>
                    <a:gd name="T84" fmla="*/ 0 w 322"/>
                    <a:gd name="T85" fmla="*/ 0 h 378"/>
                    <a:gd name="T86" fmla="*/ 0 w 322"/>
                    <a:gd name="T87" fmla="*/ 0 h 378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0" t="0" r="r" b="b"/>
                  <a:pathLst>
                    <a:path w="322" h="378">
                      <a:moveTo>
                        <a:pt x="125" y="49"/>
                      </a:moveTo>
                      <a:lnTo>
                        <a:pt x="100" y="70"/>
                      </a:lnTo>
                      <a:lnTo>
                        <a:pt x="76" y="90"/>
                      </a:lnTo>
                      <a:lnTo>
                        <a:pt x="53" y="115"/>
                      </a:lnTo>
                      <a:lnTo>
                        <a:pt x="34" y="140"/>
                      </a:lnTo>
                      <a:lnTo>
                        <a:pt x="17" y="166"/>
                      </a:lnTo>
                      <a:lnTo>
                        <a:pt x="5" y="195"/>
                      </a:lnTo>
                      <a:lnTo>
                        <a:pt x="0" y="226"/>
                      </a:lnTo>
                      <a:lnTo>
                        <a:pt x="1" y="258"/>
                      </a:lnTo>
                      <a:lnTo>
                        <a:pt x="3" y="266"/>
                      </a:lnTo>
                      <a:lnTo>
                        <a:pt x="5" y="275"/>
                      </a:lnTo>
                      <a:lnTo>
                        <a:pt x="9" y="282"/>
                      </a:lnTo>
                      <a:lnTo>
                        <a:pt x="14" y="290"/>
                      </a:lnTo>
                      <a:lnTo>
                        <a:pt x="19" y="297"/>
                      </a:lnTo>
                      <a:lnTo>
                        <a:pt x="26" y="304"/>
                      </a:lnTo>
                      <a:lnTo>
                        <a:pt x="32" y="310"/>
                      </a:lnTo>
                      <a:lnTo>
                        <a:pt x="41" y="314"/>
                      </a:lnTo>
                      <a:lnTo>
                        <a:pt x="56" y="324"/>
                      </a:lnTo>
                      <a:lnTo>
                        <a:pt x="71" y="332"/>
                      </a:lnTo>
                      <a:lnTo>
                        <a:pt x="86" y="338"/>
                      </a:lnTo>
                      <a:lnTo>
                        <a:pt x="103" y="344"/>
                      </a:lnTo>
                      <a:lnTo>
                        <a:pt x="119" y="350"/>
                      </a:lnTo>
                      <a:lnTo>
                        <a:pt x="136" y="355"/>
                      </a:lnTo>
                      <a:lnTo>
                        <a:pt x="152" y="359"/>
                      </a:lnTo>
                      <a:lnTo>
                        <a:pt x="168" y="363"/>
                      </a:lnTo>
                      <a:lnTo>
                        <a:pt x="186" y="366"/>
                      </a:lnTo>
                      <a:lnTo>
                        <a:pt x="202" y="368"/>
                      </a:lnTo>
                      <a:lnTo>
                        <a:pt x="220" y="371"/>
                      </a:lnTo>
                      <a:lnTo>
                        <a:pt x="238" y="373"/>
                      </a:lnTo>
                      <a:lnTo>
                        <a:pt x="254" y="374"/>
                      </a:lnTo>
                      <a:lnTo>
                        <a:pt x="272" y="375"/>
                      </a:lnTo>
                      <a:lnTo>
                        <a:pt x="289" y="376"/>
                      </a:lnTo>
                      <a:lnTo>
                        <a:pt x="306" y="378"/>
                      </a:lnTo>
                      <a:lnTo>
                        <a:pt x="311" y="378"/>
                      </a:lnTo>
                      <a:lnTo>
                        <a:pt x="316" y="375"/>
                      </a:lnTo>
                      <a:lnTo>
                        <a:pt x="320" y="371"/>
                      </a:lnTo>
                      <a:lnTo>
                        <a:pt x="322" y="366"/>
                      </a:lnTo>
                      <a:lnTo>
                        <a:pt x="322" y="360"/>
                      </a:lnTo>
                      <a:lnTo>
                        <a:pt x="320" y="356"/>
                      </a:lnTo>
                      <a:lnTo>
                        <a:pt x="315" y="352"/>
                      </a:lnTo>
                      <a:lnTo>
                        <a:pt x="309" y="350"/>
                      </a:lnTo>
                      <a:lnTo>
                        <a:pt x="294" y="347"/>
                      </a:lnTo>
                      <a:lnTo>
                        <a:pt x="279" y="344"/>
                      </a:lnTo>
                      <a:lnTo>
                        <a:pt x="263" y="341"/>
                      </a:lnTo>
                      <a:lnTo>
                        <a:pt x="247" y="338"/>
                      </a:lnTo>
                      <a:lnTo>
                        <a:pt x="232" y="336"/>
                      </a:lnTo>
                      <a:lnTo>
                        <a:pt x="216" y="334"/>
                      </a:lnTo>
                      <a:lnTo>
                        <a:pt x="200" y="332"/>
                      </a:lnTo>
                      <a:lnTo>
                        <a:pt x="185" y="328"/>
                      </a:lnTo>
                      <a:lnTo>
                        <a:pt x="170" y="326"/>
                      </a:lnTo>
                      <a:lnTo>
                        <a:pt x="154" y="322"/>
                      </a:lnTo>
                      <a:lnTo>
                        <a:pt x="139" y="318"/>
                      </a:lnTo>
                      <a:lnTo>
                        <a:pt x="124" y="314"/>
                      </a:lnTo>
                      <a:lnTo>
                        <a:pt x="110" y="309"/>
                      </a:lnTo>
                      <a:lnTo>
                        <a:pt x="94" y="303"/>
                      </a:lnTo>
                      <a:lnTo>
                        <a:pt x="80" y="297"/>
                      </a:lnTo>
                      <a:lnTo>
                        <a:pt x="66" y="289"/>
                      </a:lnTo>
                      <a:lnTo>
                        <a:pt x="55" y="281"/>
                      </a:lnTo>
                      <a:lnTo>
                        <a:pt x="45" y="271"/>
                      </a:lnTo>
                      <a:lnTo>
                        <a:pt x="38" y="259"/>
                      </a:lnTo>
                      <a:lnTo>
                        <a:pt x="35" y="245"/>
                      </a:lnTo>
                      <a:lnTo>
                        <a:pt x="34" y="232"/>
                      </a:lnTo>
                      <a:lnTo>
                        <a:pt x="35" y="216"/>
                      </a:lnTo>
                      <a:lnTo>
                        <a:pt x="38" y="200"/>
                      </a:lnTo>
                      <a:lnTo>
                        <a:pt x="43" y="187"/>
                      </a:lnTo>
                      <a:lnTo>
                        <a:pt x="51" y="170"/>
                      </a:lnTo>
                      <a:lnTo>
                        <a:pt x="60" y="152"/>
                      </a:lnTo>
                      <a:lnTo>
                        <a:pt x="71" y="137"/>
                      </a:lnTo>
                      <a:lnTo>
                        <a:pt x="83" y="124"/>
                      </a:lnTo>
                      <a:lnTo>
                        <a:pt x="94" y="110"/>
                      </a:lnTo>
                      <a:lnTo>
                        <a:pt x="107" y="96"/>
                      </a:lnTo>
                      <a:lnTo>
                        <a:pt x="123" y="82"/>
                      </a:lnTo>
                      <a:lnTo>
                        <a:pt x="138" y="69"/>
                      </a:lnTo>
                      <a:lnTo>
                        <a:pt x="153" y="57"/>
                      </a:lnTo>
                      <a:lnTo>
                        <a:pt x="173" y="47"/>
                      </a:lnTo>
                      <a:lnTo>
                        <a:pt x="195" y="38"/>
                      </a:lnTo>
                      <a:lnTo>
                        <a:pt x="218" y="28"/>
                      </a:lnTo>
                      <a:lnTo>
                        <a:pt x="238" y="20"/>
                      </a:lnTo>
                      <a:lnTo>
                        <a:pt x="254" y="13"/>
                      </a:lnTo>
                      <a:lnTo>
                        <a:pt x="264" y="7"/>
                      </a:lnTo>
                      <a:lnTo>
                        <a:pt x="268" y="2"/>
                      </a:lnTo>
                      <a:lnTo>
                        <a:pt x="256" y="0"/>
                      </a:lnTo>
                      <a:lnTo>
                        <a:pt x="240" y="1"/>
                      </a:lnTo>
                      <a:lnTo>
                        <a:pt x="221" y="4"/>
                      </a:lnTo>
                      <a:lnTo>
                        <a:pt x="201" y="10"/>
                      </a:lnTo>
                      <a:lnTo>
                        <a:pt x="180" y="18"/>
                      </a:lnTo>
                      <a:lnTo>
                        <a:pt x="160" y="27"/>
                      </a:lnTo>
                      <a:lnTo>
                        <a:pt x="141" y="38"/>
                      </a:lnTo>
                      <a:lnTo>
                        <a:pt x="125" y="49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59" name="Freeform 1069"/>
                <p:cNvSpPr>
                  <a:spLocks/>
                </p:cNvSpPr>
                <p:nvPr/>
              </p:nvSpPr>
              <p:spPr bwMode="auto">
                <a:xfrm>
                  <a:off x="5250" y="2643"/>
                  <a:ext cx="99" cy="59"/>
                </a:xfrm>
                <a:custGeom>
                  <a:avLst/>
                  <a:gdLst>
                    <a:gd name="T0" fmla="*/ 0 w 283"/>
                    <a:gd name="T1" fmla="*/ 0 h 252"/>
                    <a:gd name="T2" fmla="*/ 0 w 283"/>
                    <a:gd name="T3" fmla="*/ 0 h 252"/>
                    <a:gd name="T4" fmla="*/ 0 w 283"/>
                    <a:gd name="T5" fmla="*/ 0 h 252"/>
                    <a:gd name="T6" fmla="*/ 0 w 283"/>
                    <a:gd name="T7" fmla="*/ 0 h 252"/>
                    <a:gd name="T8" fmla="*/ 0 w 283"/>
                    <a:gd name="T9" fmla="*/ 0 h 252"/>
                    <a:gd name="T10" fmla="*/ 0 w 283"/>
                    <a:gd name="T11" fmla="*/ 0 h 252"/>
                    <a:gd name="T12" fmla="*/ 0 w 283"/>
                    <a:gd name="T13" fmla="*/ 0 h 252"/>
                    <a:gd name="T14" fmla="*/ 0 w 283"/>
                    <a:gd name="T15" fmla="*/ 0 h 252"/>
                    <a:gd name="T16" fmla="*/ 0 w 283"/>
                    <a:gd name="T17" fmla="*/ 0 h 252"/>
                    <a:gd name="T18" fmla="*/ 0 w 283"/>
                    <a:gd name="T19" fmla="*/ 0 h 252"/>
                    <a:gd name="T20" fmla="*/ 0 w 283"/>
                    <a:gd name="T21" fmla="*/ 0 h 252"/>
                    <a:gd name="T22" fmla="*/ 0 w 283"/>
                    <a:gd name="T23" fmla="*/ 0 h 252"/>
                    <a:gd name="T24" fmla="*/ 0 w 283"/>
                    <a:gd name="T25" fmla="*/ 0 h 252"/>
                    <a:gd name="T26" fmla="*/ 0 w 283"/>
                    <a:gd name="T27" fmla="*/ 0 h 252"/>
                    <a:gd name="T28" fmla="*/ 0 w 283"/>
                    <a:gd name="T29" fmla="*/ 0 h 252"/>
                    <a:gd name="T30" fmla="*/ 0 w 283"/>
                    <a:gd name="T31" fmla="*/ 0 h 252"/>
                    <a:gd name="T32" fmla="*/ 0 w 283"/>
                    <a:gd name="T33" fmla="*/ 0 h 252"/>
                    <a:gd name="T34" fmla="*/ 0 w 283"/>
                    <a:gd name="T35" fmla="*/ 0 h 252"/>
                    <a:gd name="T36" fmla="*/ 0 w 283"/>
                    <a:gd name="T37" fmla="*/ 0 h 252"/>
                    <a:gd name="T38" fmla="*/ 0 w 283"/>
                    <a:gd name="T39" fmla="*/ 0 h 252"/>
                    <a:gd name="T40" fmla="*/ 0 w 283"/>
                    <a:gd name="T41" fmla="*/ 0 h 252"/>
                    <a:gd name="T42" fmla="*/ 0 w 283"/>
                    <a:gd name="T43" fmla="*/ 0 h 252"/>
                    <a:gd name="T44" fmla="*/ 0 w 283"/>
                    <a:gd name="T45" fmla="*/ 0 h 252"/>
                    <a:gd name="T46" fmla="*/ 0 w 283"/>
                    <a:gd name="T47" fmla="*/ 0 h 252"/>
                    <a:gd name="T48" fmla="*/ 0 w 283"/>
                    <a:gd name="T49" fmla="*/ 0 h 252"/>
                    <a:gd name="T50" fmla="*/ 0 w 283"/>
                    <a:gd name="T51" fmla="*/ 0 h 252"/>
                    <a:gd name="T52" fmla="*/ 0 w 283"/>
                    <a:gd name="T53" fmla="*/ 0 h 252"/>
                    <a:gd name="T54" fmla="*/ 0 w 283"/>
                    <a:gd name="T55" fmla="*/ 0 h 252"/>
                    <a:gd name="T56" fmla="*/ 0 w 283"/>
                    <a:gd name="T57" fmla="*/ 0 h 252"/>
                    <a:gd name="T58" fmla="*/ 0 w 283"/>
                    <a:gd name="T59" fmla="*/ 0 h 252"/>
                    <a:gd name="T60" fmla="*/ 0 w 283"/>
                    <a:gd name="T61" fmla="*/ 0 h 252"/>
                    <a:gd name="T62" fmla="*/ 0 w 283"/>
                    <a:gd name="T63" fmla="*/ 0 h 252"/>
                    <a:gd name="T64" fmla="*/ 0 w 283"/>
                    <a:gd name="T65" fmla="*/ 0 h 252"/>
                    <a:gd name="T66" fmla="*/ 0 w 283"/>
                    <a:gd name="T67" fmla="*/ 0 h 252"/>
                    <a:gd name="T68" fmla="*/ 0 w 283"/>
                    <a:gd name="T69" fmla="*/ 0 h 252"/>
                    <a:gd name="T70" fmla="*/ 0 w 283"/>
                    <a:gd name="T71" fmla="*/ 0 h 252"/>
                    <a:gd name="T72" fmla="*/ 0 w 283"/>
                    <a:gd name="T73" fmla="*/ 0 h 252"/>
                    <a:gd name="T74" fmla="*/ 0 w 283"/>
                    <a:gd name="T75" fmla="*/ 0 h 252"/>
                    <a:gd name="T76" fmla="*/ 0 w 283"/>
                    <a:gd name="T77" fmla="*/ 0 h 252"/>
                    <a:gd name="T78" fmla="*/ 0 w 283"/>
                    <a:gd name="T79" fmla="*/ 0 h 252"/>
                    <a:gd name="T80" fmla="*/ 0 w 283"/>
                    <a:gd name="T81" fmla="*/ 0 h 252"/>
                    <a:gd name="T82" fmla="*/ 0 w 283"/>
                    <a:gd name="T83" fmla="*/ 0 h 252"/>
                    <a:gd name="T84" fmla="*/ 0 w 283"/>
                    <a:gd name="T85" fmla="*/ 0 h 252"/>
                    <a:gd name="T86" fmla="*/ 0 w 283"/>
                    <a:gd name="T87" fmla="*/ 0 h 252"/>
                    <a:gd name="T88" fmla="*/ 0 w 283"/>
                    <a:gd name="T89" fmla="*/ 0 h 252"/>
                    <a:gd name="T90" fmla="*/ 0 w 283"/>
                    <a:gd name="T91" fmla="*/ 0 h 252"/>
                    <a:gd name="T92" fmla="*/ 0 w 283"/>
                    <a:gd name="T93" fmla="*/ 0 h 252"/>
                    <a:gd name="T94" fmla="*/ 0 w 283"/>
                    <a:gd name="T95" fmla="*/ 0 h 252"/>
                    <a:gd name="T96" fmla="*/ 0 w 283"/>
                    <a:gd name="T97" fmla="*/ 0 h 252"/>
                    <a:gd name="T98" fmla="*/ 0 w 283"/>
                    <a:gd name="T99" fmla="*/ 0 h 252"/>
                    <a:gd name="T100" fmla="*/ 0 w 283"/>
                    <a:gd name="T101" fmla="*/ 0 h 252"/>
                    <a:gd name="T102" fmla="*/ 0 w 283"/>
                    <a:gd name="T103" fmla="*/ 0 h 252"/>
                    <a:gd name="T104" fmla="*/ 0 w 283"/>
                    <a:gd name="T105" fmla="*/ 0 h 252"/>
                    <a:gd name="T106" fmla="*/ 0 w 283"/>
                    <a:gd name="T107" fmla="*/ 0 h 252"/>
                    <a:gd name="T108" fmla="*/ 0 w 283"/>
                    <a:gd name="T109" fmla="*/ 0 h 252"/>
                    <a:gd name="T110" fmla="*/ 0 w 283"/>
                    <a:gd name="T111" fmla="*/ 0 h 252"/>
                    <a:gd name="T112" fmla="*/ 0 w 283"/>
                    <a:gd name="T113" fmla="*/ 0 h 252"/>
                    <a:gd name="T114" fmla="*/ 0 w 283"/>
                    <a:gd name="T115" fmla="*/ 0 h 252"/>
                    <a:gd name="T116" fmla="*/ 0 w 283"/>
                    <a:gd name="T117" fmla="*/ 0 h 252"/>
                    <a:gd name="T118" fmla="*/ 0 w 283"/>
                    <a:gd name="T119" fmla="*/ 0 h 252"/>
                    <a:gd name="T120" fmla="*/ 0 w 283"/>
                    <a:gd name="T121" fmla="*/ 0 h 252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0" t="0" r="r" b="b"/>
                  <a:pathLst>
                    <a:path w="283" h="252">
                      <a:moveTo>
                        <a:pt x="235" y="77"/>
                      </a:moveTo>
                      <a:lnTo>
                        <a:pt x="248" y="91"/>
                      </a:lnTo>
                      <a:lnTo>
                        <a:pt x="256" y="107"/>
                      </a:lnTo>
                      <a:lnTo>
                        <a:pt x="259" y="124"/>
                      </a:lnTo>
                      <a:lnTo>
                        <a:pt x="259" y="142"/>
                      </a:lnTo>
                      <a:lnTo>
                        <a:pt x="257" y="157"/>
                      </a:lnTo>
                      <a:lnTo>
                        <a:pt x="252" y="170"/>
                      </a:lnTo>
                      <a:lnTo>
                        <a:pt x="244" y="183"/>
                      </a:lnTo>
                      <a:lnTo>
                        <a:pt x="236" y="193"/>
                      </a:lnTo>
                      <a:lnTo>
                        <a:pt x="225" y="204"/>
                      </a:lnTo>
                      <a:lnTo>
                        <a:pt x="215" y="214"/>
                      </a:lnTo>
                      <a:lnTo>
                        <a:pt x="204" y="224"/>
                      </a:lnTo>
                      <a:lnTo>
                        <a:pt x="194" y="234"/>
                      </a:lnTo>
                      <a:lnTo>
                        <a:pt x="191" y="238"/>
                      </a:lnTo>
                      <a:lnTo>
                        <a:pt x="191" y="241"/>
                      </a:lnTo>
                      <a:lnTo>
                        <a:pt x="191" y="245"/>
                      </a:lnTo>
                      <a:lnTo>
                        <a:pt x="194" y="248"/>
                      </a:lnTo>
                      <a:lnTo>
                        <a:pt x="197" y="250"/>
                      </a:lnTo>
                      <a:lnTo>
                        <a:pt x="202" y="252"/>
                      </a:lnTo>
                      <a:lnTo>
                        <a:pt x="205" y="250"/>
                      </a:lnTo>
                      <a:lnTo>
                        <a:pt x="209" y="248"/>
                      </a:lnTo>
                      <a:lnTo>
                        <a:pt x="232" y="233"/>
                      </a:lnTo>
                      <a:lnTo>
                        <a:pt x="252" y="214"/>
                      </a:lnTo>
                      <a:lnTo>
                        <a:pt x="268" y="192"/>
                      </a:lnTo>
                      <a:lnTo>
                        <a:pt x="278" y="167"/>
                      </a:lnTo>
                      <a:lnTo>
                        <a:pt x="283" y="141"/>
                      </a:lnTo>
                      <a:lnTo>
                        <a:pt x="280" y="115"/>
                      </a:lnTo>
                      <a:lnTo>
                        <a:pt x="271" y="91"/>
                      </a:lnTo>
                      <a:lnTo>
                        <a:pt x="252" y="69"/>
                      </a:lnTo>
                      <a:lnTo>
                        <a:pt x="238" y="57"/>
                      </a:lnTo>
                      <a:lnTo>
                        <a:pt x="222" y="48"/>
                      </a:lnTo>
                      <a:lnTo>
                        <a:pt x="204" y="39"/>
                      </a:lnTo>
                      <a:lnTo>
                        <a:pt x="184" y="31"/>
                      </a:lnTo>
                      <a:lnTo>
                        <a:pt x="164" y="23"/>
                      </a:lnTo>
                      <a:lnTo>
                        <a:pt x="144" y="17"/>
                      </a:lnTo>
                      <a:lnTo>
                        <a:pt x="123" y="13"/>
                      </a:lnTo>
                      <a:lnTo>
                        <a:pt x="103" y="8"/>
                      </a:lnTo>
                      <a:lnTo>
                        <a:pt x="83" y="5"/>
                      </a:lnTo>
                      <a:lnTo>
                        <a:pt x="66" y="2"/>
                      </a:lnTo>
                      <a:lnTo>
                        <a:pt x="48" y="0"/>
                      </a:lnTo>
                      <a:lnTo>
                        <a:pt x="34" y="0"/>
                      </a:lnTo>
                      <a:lnTo>
                        <a:pt x="21" y="0"/>
                      </a:lnTo>
                      <a:lnTo>
                        <a:pt x="11" y="0"/>
                      </a:lnTo>
                      <a:lnTo>
                        <a:pt x="4" y="2"/>
                      </a:lnTo>
                      <a:lnTo>
                        <a:pt x="0" y="5"/>
                      </a:lnTo>
                      <a:lnTo>
                        <a:pt x="12" y="7"/>
                      </a:lnTo>
                      <a:lnTo>
                        <a:pt x="24" y="8"/>
                      </a:lnTo>
                      <a:lnTo>
                        <a:pt x="38" y="10"/>
                      </a:lnTo>
                      <a:lnTo>
                        <a:pt x="52" y="13"/>
                      </a:lnTo>
                      <a:lnTo>
                        <a:pt x="66" y="16"/>
                      </a:lnTo>
                      <a:lnTo>
                        <a:pt x="82" y="18"/>
                      </a:lnTo>
                      <a:lnTo>
                        <a:pt x="98" y="22"/>
                      </a:lnTo>
                      <a:lnTo>
                        <a:pt x="114" y="25"/>
                      </a:lnTo>
                      <a:lnTo>
                        <a:pt x="129" y="30"/>
                      </a:lnTo>
                      <a:lnTo>
                        <a:pt x="146" y="34"/>
                      </a:lnTo>
                      <a:lnTo>
                        <a:pt x="162" y="39"/>
                      </a:lnTo>
                      <a:lnTo>
                        <a:pt x="177" y="45"/>
                      </a:lnTo>
                      <a:lnTo>
                        <a:pt x="193" y="52"/>
                      </a:lnTo>
                      <a:lnTo>
                        <a:pt x="208" y="60"/>
                      </a:lnTo>
                      <a:lnTo>
                        <a:pt x="222" y="68"/>
                      </a:lnTo>
                      <a:lnTo>
                        <a:pt x="235" y="77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60" name="Freeform 1070"/>
                <p:cNvSpPr>
                  <a:spLocks/>
                </p:cNvSpPr>
                <p:nvPr/>
              </p:nvSpPr>
              <p:spPr bwMode="auto">
                <a:xfrm>
                  <a:off x="5047" y="2671"/>
                  <a:ext cx="40" cy="55"/>
                </a:xfrm>
                <a:custGeom>
                  <a:avLst/>
                  <a:gdLst>
                    <a:gd name="T0" fmla="*/ 0 w 114"/>
                    <a:gd name="T1" fmla="*/ 0 h 238"/>
                    <a:gd name="T2" fmla="*/ 0 w 114"/>
                    <a:gd name="T3" fmla="*/ 0 h 238"/>
                    <a:gd name="T4" fmla="*/ 0 w 114"/>
                    <a:gd name="T5" fmla="*/ 0 h 238"/>
                    <a:gd name="T6" fmla="*/ 0 w 114"/>
                    <a:gd name="T7" fmla="*/ 0 h 238"/>
                    <a:gd name="T8" fmla="*/ 0 w 114"/>
                    <a:gd name="T9" fmla="*/ 0 h 238"/>
                    <a:gd name="T10" fmla="*/ 0 w 114"/>
                    <a:gd name="T11" fmla="*/ 0 h 238"/>
                    <a:gd name="T12" fmla="*/ 0 w 114"/>
                    <a:gd name="T13" fmla="*/ 0 h 238"/>
                    <a:gd name="T14" fmla="*/ 0 w 114"/>
                    <a:gd name="T15" fmla="*/ 0 h 238"/>
                    <a:gd name="T16" fmla="*/ 0 w 114"/>
                    <a:gd name="T17" fmla="*/ 0 h 238"/>
                    <a:gd name="T18" fmla="*/ 0 w 114"/>
                    <a:gd name="T19" fmla="*/ 0 h 238"/>
                    <a:gd name="T20" fmla="*/ 0 w 114"/>
                    <a:gd name="T21" fmla="*/ 0 h 238"/>
                    <a:gd name="T22" fmla="*/ 0 w 114"/>
                    <a:gd name="T23" fmla="*/ 0 h 238"/>
                    <a:gd name="T24" fmla="*/ 0 w 114"/>
                    <a:gd name="T25" fmla="*/ 0 h 238"/>
                    <a:gd name="T26" fmla="*/ 0 w 114"/>
                    <a:gd name="T27" fmla="*/ 0 h 238"/>
                    <a:gd name="T28" fmla="*/ 0 w 114"/>
                    <a:gd name="T29" fmla="*/ 0 h 238"/>
                    <a:gd name="T30" fmla="*/ 0 w 114"/>
                    <a:gd name="T31" fmla="*/ 0 h 238"/>
                    <a:gd name="T32" fmla="*/ 0 w 114"/>
                    <a:gd name="T33" fmla="*/ 0 h 238"/>
                    <a:gd name="T34" fmla="*/ 0 w 114"/>
                    <a:gd name="T35" fmla="*/ 0 h 238"/>
                    <a:gd name="T36" fmla="*/ 0 w 114"/>
                    <a:gd name="T37" fmla="*/ 0 h 238"/>
                    <a:gd name="T38" fmla="*/ 0 w 114"/>
                    <a:gd name="T39" fmla="*/ 0 h 238"/>
                    <a:gd name="T40" fmla="*/ 0 w 114"/>
                    <a:gd name="T41" fmla="*/ 0 h 238"/>
                    <a:gd name="T42" fmla="*/ 0 w 114"/>
                    <a:gd name="T43" fmla="*/ 0 h 238"/>
                    <a:gd name="T44" fmla="*/ 0 w 114"/>
                    <a:gd name="T45" fmla="*/ 0 h 238"/>
                    <a:gd name="T46" fmla="*/ 0 w 114"/>
                    <a:gd name="T47" fmla="*/ 0 h 238"/>
                    <a:gd name="T48" fmla="*/ 0 w 114"/>
                    <a:gd name="T49" fmla="*/ 0 h 238"/>
                    <a:gd name="T50" fmla="*/ 0 w 114"/>
                    <a:gd name="T51" fmla="*/ 0 h 238"/>
                    <a:gd name="T52" fmla="*/ 0 w 114"/>
                    <a:gd name="T53" fmla="*/ 0 h 238"/>
                    <a:gd name="T54" fmla="*/ 0 w 114"/>
                    <a:gd name="T55" fmla="*/ 0 h 238"/>
                    <a:gd name="T56" fmla="*/ 0 w 114"/>
                    <a:gd name="T57" fmla="*/ 0 h 238"/>
                    <a:gd name="T58" fmla="*/ 0 w 114"/>
                    <a:gd name="T59" fmla="*/ 0 h 238"/>
                    <a:gd name="T60" fmla="*/ 0 w 114"/>
                    <a:gd name="T61" fmla="*/ 0 h 238"/>
                    <a:gd name="T62" fmla="*/ 0 w 114"/>
                    <a:gd name="T63" fmla="*/ 0 h 238"/>
                    <a:gd name="T64" fmla="*/ 0 w 114"/>
                    <a:gd name="T65" fmla="*/ 0 h 238"/>
                    <a:gd name="T66" fmla="*/ 0 w 114"/>
                    <a:gd name="T67" fmla="*/ 0 h 238"/>
                    <a:gd name="T68" fmla="*/ 0 w 114"/>
                    <a:gd name="T69" fmla="*/ 0 h 238"/>
                    <a:gd name="T70" fmla="*/ 0 w 114"/>
                    <a:gd name="T71" fmla="*/ 0 h 238"/>
                    <a:gd name="T72" fmla="*/ 0 w 114"/>
                    <a:gd name="T73" fmla="*/ 0 h 238"/>
                    <a:gd name="T74" fmla="*/ 0 w 114"/>
                    <a:gd name="T75" fmla="*/ 0 h 238"/>
                    <a:gd name="T76" fmla="*/ 0 w 114"/>
                    <a:gd name="T77" fmla="*/ 0 h 238"/>
                    <a:gd name="T78" fmla="*/ 0 w 114"/>
                    <a:gd name="T79" fmla="*/ 0 h 238"/>
                    <a:gd name="T80" fmla="*/ 0 w 114"/>
                    <a:gd name="T81" fmla="*/ 0 h 238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0" t="0" r="r" b="b"/>
                  <a:pathLst>
                    <a:path w="114" h="238">
                      <a:moveTo>
                        <a:pt x="0" y="130"/>
                      </a:moveTo>
                      <a:lnTo>
                        <a:pt x="0" y="149"/>
                      </a:lnTo>
                      <a:lnTo>
                        <a:pt x="4" y="168"/>
                      </a:lnTo>
                      <a:lnTo>
                        <a:pt x="12" y="185"/>
                      </a:lnTo>
                      <a:lnTo>
                        <a:pt x="24" y="200"/>
                      </a:lnTo>
                      <a:lnTo>
                        <a:pt x="38" y="213"/>
                      </a:lnTo>
                      <a:lnTo>
                        <a:pt x="55" y="224"/>
                      </a:lnTo>
                      <a:lnTo>
                        <a:pt x="73" y="232"/>
                      </a:lnTo>
                      <a:lnTo>
                        <a:pt x="92" y="237"/>
                      </a:lnTo>
                      <a:lnTo>
                        <a:pt x="98" y="238"/>
                      </a:lnTo>
                      <a:lnTo>
                        <a:pt x="104" y="235"/>
                      </a:lnTo>
                      <a:lnTo>
                        <a:pt x="109" y="232"/>
                      </a:lnTo>
                      <a:lnTo>
                        <a:pt x="111" y="227"/>
                      </a:lnTo>
                      <a:lnTo>
                        <a:pt x="111" y="222"/>
                      </a:lnTo>
                      <a:lnTo>
                        <a:pt x="110" y="216"/>
                      </a:lnTo>
                      <a:lnTo>
                        <a:pt x="106" y="211"/>
                      </a:lnTo>
                      <a:lnTo>
                        <a:pt x="100" y="209"/>
                      </a:lnTo>
                      <a:lnTo>
                        <a:pt x="82" y="202"/>
                      </a:lnTo>
                      <a:lnTo>
                        <a:pt x="64" y="193"/>
                      </a:lnTo>
                      <a:lnTo>
                        <a:pt x="50" y="180"/>
                      </a:lnTo>
                      <a:lnTo>
                        <a:pt x="39" y="167"/>
                      </a:lnTo>
                      <a:lnTo>
                        <a:pt x="32" y="149"/>
                      </a:lnTo>
                      <a:lnTo>
                        <a:pt x="29" y="131"/>
                      </a:lnTo>
                      <a:lnTo>
                        <a:pt x="29" y="111"/>
                      </a:lnTo>
                      <a:lnTo>
                        <a:pt x="35" y="91"/>
                      </a:lnTo>
                      <a:lnTo>
                        <a:pt x="42" y="76"/>
                      </a:lnTo>
                      <a:lnTo>
                        <a:pt x="51" y="62"/>
                      </a:lnTo>
                      <a:lnTo>
                        <a:pt x="62" y="49"/>
                      </a:lnTo>
                      <a:lnTo>
                        <a:pt x="73" y="38"/>
                      </a:lnTo>
                      <a:lnTo>
                        <a:pt x="84" y="28"/>
                      </a:lnTo>
                      <a:lnTo>
                        <a:pt x="96" y="18"/>
                      </a:lnTo>
                      <a:lnTo>
                        <a:pt x="106" y="9"/>
                      </a:lnTo>
                      <a:lnTo>
                        <a:pt x="114" y="1"/>
                      </a:lnTo>
                      <a:lnTo>
                        <a:pt x="106" y="0"/>
                      </a:lnTo>
                      <a:lnTo>
                        <a:pt x="93" y="6"/>
                      </a:lnTo>
                      <a:lnTo>
                        <a:pt x="76" y="18"/>
                      </a:lnTo>
                      <a:lnTo>
                        <a:pt x="56" y="36"/>
                      </a:lnTo>
                      <a:lnTo>
                        <a:pt x="37" y="57"/>
                      </a:lnTo>
                      <a:lnTo>
                        <a:pt x="20" y="80"/>
                      </a:lnTo>
                      <a:lnTo>
                        <a:pt x="7" y="106"/>
                      </a:lnTo>
                      <a:lnTo>
                        <a:pt x="0" y="130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61" name="Freeform 1071"/>
                <p:cNvSpPr>
                  <a:spLocks/>
                </p:cNvSpPr>
                <p:nvPr/>
              </p:nvSpPr>
              <p:spPr bwMode="auto">
                <a:xfrm>
                  <a:off x="5330" y="2639"/>
                  <a:ext cx="87" cy="73"/>
                </a:xfrm>
                <a:custGeom>
                  <a:avLst/>
                  <a:gdLst>
                    <a:gd name="T0" fmla="*/ 0 w 246"/>
                    <a:gd name="T1" fmla="*/ 0 h 310"/>
                    <a:gd name="T2" fmla="*/ 0 w 246"/>
                    <a:gd name="T3" fmla="*/ 0 h 310"/>
                    <a:gd name="T4" fmla="*/ 0 w 246"/>
                    <a:gd name="T5" fmla="*/ 0 h 310"/>
                    <a:gd name="T6" fmla="*/ 0 w 246"/>
                    <a:gd name="T7" fmla="*/ 0 h 310"/>
                    <a:gd name="T8" fmla="*/ 0 w 246"/>
                    <a:gd name="T9" fmla="*/ 0 h 310"/>
                    <a:gd name="T10" fmla="*/ 0 w 246"/>
                    <a:gd name="T11" fmla="*/ 0 h 310"/>
                    <a:gd name="T12" fmla="*/ 0 w 246"/>
                    <a:gd name="T13" fmla="*/ 0 h 310"/>
                    <a:gd name="T14" fmla="*/ 0 w 246"/>
                    <a:gd name="T15" fmla="*/ 0 h 310"/>
                    <a:gd name="T16" fmla="*/ 0 w 246"/>
                    <a:gd name="T17" fmla="*/ 0 h 310"/>
                    <a:gd name="T18" fmla="*/ 0 w 246"/>
                    <a:gd name="T19" fmla="*/ 0 h 310"/>
                    <a:gd name="T20" fmla="*/ 0 w 246"/>
                    <a:gd name="T21" fmla="*/ 0 h 310"/>
                    <a:gd name="T22" fmla="*/ 0 w 246"/>
                    <a:gd name="T23" fmla="*/ 0 h 310"/>
                    <a:gd name="T24" fmla="*/ 0 w 246"/>
                    <a:gd name="T25" fmla="*/ 0 h 310"/>
                    <a:gd name="T26" fmla="*/ 0 w 246"/>
                    <a:gd name="T27" fmla="*/ 0 h 310"/>
                    <a:gd name="T28" fmla="*/ 0 w 246"/>
                    <a:gd name="T29" fmla="*/ 0 h 310"/>
                    <a:gd name="T30" fmla="*/ 0 w 246"/>
                    <a:gd name="T31" fmla="*/ 0 h 310"/>
                    <a:gd name="T32" fmla="*/ 0 w 246"/>
                    <a:gd name="T33" fmla="*/ 0 h 310"/>
                    <a:gd name="T34" fmla="*/ 0 w 246"/>
                    <a:gd name="T35" fmla="*/ 0 h 310"/>
                    <a:gd name="T36" fmla="*/ 0 w 246"/>
                    <a:gd name="T37" fmla="*/ 0 h 310"/>
                    <a:gd name="T38" fmla="*/ 0 w 246"/>
                    <a:gd name="T39" fmla="*/ 0 h 310"/>
                    <a:gd name="T40" fmla="*/ 0 w 246"/>
                    <a:gd name="T41" fmla="*/ 0 h 310"/>
                    <a:gd name="T42" fmla="*/ 0 w 246"/>
                    <a:gd name="T43" fmla="*/ 0 h 310"/>
                    <a:gd name="T44" fmla="*/ 0 w 246"/>
                    <a:gd name="T45" fmla="*/ 0 h 310"/>
                    <a:gd name="T46" fmla="*/ 0 w 246"/>
                    <a:gd name="T47" fmla="*/ 0 h 310"/>
                    <a:gd name="T48" fmla="*/ 0 w 246"/>
                    <a:gd name="T49" fmla="*/ 0 h 310"/>
                    <a:gd name="T50" fmla="*/ 0 w 246"/>
                    <a:gd name="T51" fmla="*/ 0 h 310"/>
                    <a:gd name="T52" fmla="*/ 0 w 246"/>
                    <a:gd name="T53" fmla="*/ 0 h 310"/>
                    <a:gd name="T54" fmla="*/ 0 w 246"/>
                    <a:gd name="T55" fmla="*/ 0 h 310"/>
                    <a:gd name="T56" fmla="*/ 0 w 246"/>
                    <a:gd name="T57" fmla="*/ 0 h 310"/>
                    <a:gd name="T58" fmla="*/ 0 w 246"/>
                    <a:gd name="T59" fmla="*/ 0 h 310"/>
                    <a:gd name="T60" fmla="*/ 0 w 246"/>
                    <a:gd name="T61" fmla="*/ 0 h 310"/>
                    <a:gd name="T62" fmla="*/ 0 w 246"/>
                    <a:gd name="T63" fmla="*/ 0 h 310"/>
                    <a:gd name="T64" fmla="*/ 0 w 246"/>
                    <a:gd name="T65" fmla="*/ 0 h 310"/>
                    <a:gd name="T66" fmla="*/ 0 w 246"/>
                    <a:gd name="T67" fmla="*/ 0 h 310"/>
                    <a:gd name="T68" fmla="*/ 0 w 246"/>
                    <a:gd name="T69" fmla="*/ 0 h 310"/>
                    <a:gd name="T70" fmla="*/ 0 w 246"/>
                    <a:gd name="T71" fmla="*/ 0 h 310"/>
                    <a:gd name="T72" fmla="*/ 0 w 246"/>
                    <a:gd name="T73" fmla="*/ 0 h 310"/>
                    <a:gd name="T74" fmla="*/ 0 w 246"/>
                    <a:gd name="T75" fmla="*/ 0 h 310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0" t="0" r="r" b="b"/>
                  <a:pathLst>
                    <a:path w="246" h="310">
                      <a:moveTo>
                        <a:pt x="199" y="116"/>
                      </a:moveTo>
                      <a:lnTo>
                        <a:pt x="207" y="124"/>
                      </a:lnTo>
                      <a:lnTo>
                        <a:pt x="214" y="133"/>
                      </a:lnTo>
                      <a:lnTo>
                        <a:pt x="219" y="143"/>
                      </a:lnTo>
                      <a:lnTo>
                        <a:pt x="223" y="154"/>
                      </a:lnTo>
                      <a:lnTo>
                        <a:pt x="225" y="164"/>
                      </a:lnTo>
                      <a:lnTo>
                        <a:pt x="225" y="176"/>
                      </a:lnTo>
                      <a:lnTo>
                        <a:pt x="221" y="187"/>
                      </a:lnTo>
                      <a:lnTo>
                        <a:pt x="216" y="197"/>
                      </a:lnTo>
                      <a:lnTo>
                        <a:pt x="208" y="209"/>
                      </a:lnTo>
                      <a:lnTo>
                        <a:pt x="199" y="219"/>
                      </a:lnTo>
                      <a:lnTo>
                        <a:pt x="188" y="228"/>
                      </a:lnTo>
                      <a:lnTo>
                        <a:pt x="177" y="238"/>
                      </a:lnTo>
                      <a:lnTo>
                        <a:pt x="166" y="246"/>
                      </a:lnTo>
                      <a:lnTo>
                        <a:pt x="154" y="255"/>
                      </a:lnTo>
                      <a:lnTo>
                        <a:pt x="143" y="264"/>
                      </a:lnTo>
                      <a:lnTo>
                        <a:pt x="132" y="274"/>
                      </a:lnTo>
                      <a:lnTo>
                        <a:pt x="129" y="278"/>
                      </a:lnTo>
                      <a:lnTo>
                        <a:pt x="126" y="282"/>
                      </a:lnTo>
                      <a:lnTo>
                        <a:pt x="124" y="287"/>
                      </a:lnTo>
                      <a:lnTo>
                        <a:pt x="121" y="292"/>
                      </a:lnTo>
                      <a:lnTo>
                        <a:pt x="120" y="296"/>
                      </a:lnTo>
                      <a:lnTo>
                        <a:pt x="120" y="301"/>
                      </a:lnTo>
                      <a:lnTo>
                        <a:pt x="121" y="305"/>
                      </a:lnTo>
                      <a:lnTo>
                        <a:pt x="125" y="309"/>
                      </a:lnTo>
                      <a:lnTo>
                        <a:pt x="130" y="310"/>
                      </a:lnTo>
                      <a:lnTo>
                        <a:pt x="134" y="310"/>
                      </a:lnTo>
                      <a:lnTo>
                        <a:pt x="139" y="309"/>
                      </a:lnTo>
                      <a:lnTo>
                        <a:pt x="143" y="305"/>
                      </a:lnTo>
                      <a:lnTo>
                        <a:pt x="154" y="293"/>
                      </a:lnTo>
                      <a:lnTo>
                        <a:pt x="167" y="280"/>
                      </a:lnTo>
                      <a:lnTo>
                        <a:pt x="180" y="269"/>
                      </a:lnTo>
                      <a:lnTo>
                        <a:pt x="194" y="257"/>
                      </a:lnTo>
                      <a:lnTo>
                        <a:pt x="207" y="246"/>
                      </a:lnTo>
                      <a:lnTo>
                        <a:pt x="219" y="233"/>
                      </a:lnTo>
                      <a:lnTo>
                        <a:pt x="231" y="219"/>
                      </a:lnTo>
                      <a:lnTo>
                        <a:pt x="239" y="204"/>
                      </a:lnTo>
                      <a:lnTo>
                        <a:pt x="245" y="187"/>
                      </a:lnTo>
                      <a:lnTo>
                        <a:pt x="246" y="170"/>
                      </a:lnTo>
                      <a:lnTo>
                        <a:pt x="242" y="153"/>
                      </a:lnTo>
                      <a:lnTo>
                        <a:pt x="236" y="136"/>
                      </a:lnTo>
                      <a:lnTo>
                        <a:pt x="227" y="120"/>
                      </a:lnTo>
                      <a:lnTo>
                        <a:pt x="215" y="107"/>
                      </a:lnTo>
                      <a:lnTo>
                        <a:pt x="201" y="94"/>
                      </a:lnTo>
                      <a:lnTo>
                        <a:pt x="187" y="82"/>
                      </a:lnTo>
                      <a:lnTo>
                        <a:pt x="177" y="74"/>
                      </a:lnTo>
                      <a:lnTo>
                        <a:pt x="165" y="68"/>
                      </a:lnTo>
                      <a:lnTo>
                        <a:pt x="152" y="60"/>
                      </a:lnTo>
                      <a:lnTo>
                        <a:pt x="139" y="51"/>
                      </a:lnTo>
                      <a:lnTo>
                        <a:pt x="126" y="43"/>
                      </a:lnTo>
                      <a:lnTo>
                        <a:pt x="112" y="35"/>
                      </a:lnTo>
                      <a:lnTo>
                        <a:pt x="98" y="28"/>
                      </a:lnTo>
                      <a:lnTo>
                        <a:pt x="85" y="22"/>
                      </a:lnTo>
                      <a:lnTo>
                        <a:pt x="72" y="16"/>
                      </a:lnTo>
                      <a:lnTo>
                        <a:pt x="59" y="10"/>
                      </a:lnTo>
                      <a:lnTo>
                        <a:pt x="46" y="7"/>
                      </a:lnTo>
                      <a:lnTo>
                        <a:pt x="35" y="3"/>
                      </a:lnTo>
                      <a:lnTo>
                        <a:pt x="24" y="1"/>
                      </a:lnTo>
                      <a:lnTo>
                        <a:pt x="15" y="0"/>
                      </a:lnTo>
                      <a:lnTo>
                        <a:pt x="7" y="1"/>
                      </a:lnTo>
                      <a:lnTo>
                        <a:pt x="0" y="3"/>
                      </a:lnTo>
                      <a:lnTo>
                        <a:pt x="8" y="6"/>
                      </a:lnTo>
                      <a:lnTo>
                        <a:pt x="17" y="9"/>
                      </a:lnTo>
                      <a:lnTo>
                        <a:pt x="28" y="14"/>
                      </a:lnTo>
                      <a:lnTo>
                        <a:pt x="38" y="18"/>
                      </a:lnTo>
                      <a:lnTo>
                        <a:pt x="51" y="24"/>
                      </a:lnTo>
                      <a:lnTo>
                        <a:pt x="64" y="30"/>
                      </a:lnTo>
                      <a:lnTo>
                        <a:pt x="78" y="37"/>
                      </a:lnTo>
                      <a:lnTo>
                        <a:pt x="92" y="43"/>
                      </a:lnTo>
                      <a:lnTo>
                        <a:pt x="106" y="51"/>
                      </a:lnTo>
                      <a:lnTo>
                        <a:pt x="120" y="60"/>
                      </a:lnTo>
                      <a:lnTo>
                        <a:pt x="134" y="69"/>
                      </a:lnTo>
                      <a:lnTo>
                        <a:pt x="148" y="78"/>
                      </a:lnTo>
                      <a:lnTo>
                        <a:pt x="163" y="87"/>
                      </a:lnTo>
                      <a:lnTo>
                        <a:pt x="175" y="96"/>
                      </a:lnTo>
                      <a:lnTo>
                        <a:pt x="187" y="105"/>
                      </a:lnTo>
                      <a:lnTo>
                        <a:pt x="199" y="116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62" name="Freeform 1072"/>
                <p:cNvSpPr>
                  <a:spLocks/>
                </p:cNvSpPr>
                <p:nvPr/>
              </p:nvSpPr>
              <p:spPr bwMode="auto">
                <a:xfrm>
                  <a:off x="5115" y="2660"/>
                  <a:ext cx="69" cy="55"/>
                </a:xfrm>
                <a:custGeom>
                  <a:avLst/>
                  <a:gdLst>
                    <a:gd name="T0" fmla="*/ 0 w 198"/>
                    <a:gd name="T1" fmla="*/ 0 h 236"/>
                    <a:gd name="T2" fmla="*/ 0 w 198"/>
                    <a:gd name="T3" fmla="*/ 0 h 236"/>
                    <a:gd name="T4" fmla="*/ 0 w 198"/>
                    <a:gd name="T5" fmla="*/ 0 h 236"/>
                    <a:gd name="T6" fmla="*/ 0 w 198"/>
                    <a:gd name="T7" fmla="*/ 0 h 236"/>
                    <a:gd name="T8" fmla="*/ 0 w 198"/>
                    <a:gd name="T9" fmla="*/ 0 h 236"/>
                    <a:gd name="T10" fmla="*/ 0 w 198"/>
                    <a:gd name="T11" fmla="*/ 0 h 236"/>
                    <a:gd name="T12" fmla="*/ 0 w 198"/>
                    <a:gd name="T13" fmla="*/ 0 h 236"/>
                    <a:gd name="T14" fmla="*/ 0 w 198"/>
                    <a:gd name="T15" fmla="*/ 0 h 236"/>
                    <a:gd name="T16" fmla="*/ 0 w 198"/>
                    <a:gd name="T17" fmla="*/ 0 h 236"/>
                    <a:gd name="T18" fmla="*/ 0 w 198"/>
                    <a:gd name="T19" fmla="*/ 0 h 236"/>
                    <a:gd name="T20" fmla="*/ 0 w 198"/>
                    <a:gd name="T21" fmla="*/ 0 h 236"/>
                    <a:gd name="T22" fmla="*/ 0 w 198"/>
                    <a:gd name="T23" fmla="*/ 0 h 236"/>
                    <a:gd name="T24" fmla="*/ 0 w 198"/>
                    <a:gd name="T25" fmla="*/ 0 h 236"/>
                    <a:gd name="T26" fmla="*/ 0 w 198"/>
                    <a:gd name="T27" fmla="*/ 0 h 236"/>
                    <a:gd name="T28" fmla="*/ 0 w 198"/>
                    <a:gd name="T29" fmla="*/ 0 h 236"/>
                    <a:gd name="T30" fmla="*/ 0 w 198"/>
                    <a:gd name="T31" fmla="*/ 0 h 236"/>
                    <a:gd name="T32" fmla="*/ 0 w 198"/>
                    <a:gd name="T33" fmla="*/ 0 h 236"/>
                    <a:gd name="T34" fmla="*/ 0 w 198"/>
                    <a:gd name="T35" fmla="*/ 0 h 236"/>
                    <a:gd name="T36" fmla="*/ 0 w 198"/>
                    <a:gd name="T37" fmla="*/ 0 h 236"/>
                    <a:gd name="T38" fmla="*/ 0 w 198"/>
                    <a:gd name="T39" fmla="*/ 0 h 236"/>
                    <a:gd name="T40" fmla="*/ 0 w 198"/>
                    <a:gd name="T41" fmla="*/ 0 h 236"/>
                    <a:gd name="T42" fmla="*/ 0 w 198"/>
                    <a:gd name="T43" fmla="*/ 0 h 236"/>
                    <a:gd name="T44" fmla="*/ 0 w 198"/>
                    <a:gd name="T45" fmla="*/ 0 h 236"/>
                    <a:gd name="T46" fmla="*/ 0 w 198"/>
                    <a:gd name="T47" fmla="*/ 0 h 236"/>
                    <a:gd name="T48" fmla="*/ 0 w 198"/>
                    <a:gd name="T49" fmla="*/ 0 h 236"/>
                    <a:gd name="T50" fmla="*/ 0 w 198"/>
                    <a:gd name="T51" fmla="*/ 0 h 236"/>
                    <a:gd name="T52" fmla="*/ 0 w 198"/>
                    <a:gd name="T53" fmla="*/ 0 h 236"/>
                    <a:gd name="T54" fmla="*/ 0 w 198"/>
                    <a:gd name="T55" fmla="*/ 0 h 236"/>
                    <a:gd name="T56" fmla="*/ 0 w 198"/>
                    <a:gd name="T57" fmla="*/ 0 h 236"/>
                    <a:gd name="T58" fmla="*/ 0 w 198"/>
                    <a:gd name="T59" fmla="*/ 0 h 236"/>
                    <a:gd name="T60" fmla="*/ 0 w 198"/>
                    <a:gd name="T61" fmla="*/ 0 h 236"/>
                    <a:gd name="T62" fmla="*/ 0 w 198"/>
                    <a:gd name="T63" fmla="*/ 0 h 236"/>
                    <a:gd name="T64" fmla="*/ 0 w 198"/>
                    <a:gd name="T65" fmla="*/ 0 h 236"/>
                    <a:gd name="T66" fmla="*/ 0 w 198"/>
                    <a:gd name="T67" fmla="*/ 0 h 236"/>
                    <a:gd name="T68" fmla="*/ 0 w 198"/>
                    <a:gd name="T69" fmla="*/ 0 h 236"/>
                    <a:gd name="T70" fmla="*/ 0 w 198"/>
                    <a:gd name="T71" fmla="*/ 0 h 236"/>
                    <a:gd name="T72" fmla="*/ 0 w 198"/>
                    <a:gd name="T73" fmla="*/ 0 h 236"/>
                    <a:gd name="T74" fmla="*/ 0 w 198"/>
                    <a:gd name="T75" fmla="*/ 0 h 236"/>
                    <a:gd name="T76" fmla="*/ 0 w 198"/>
                    <a:gd name="T77" fmla="*/ 0 h 236"/>
                    <a:gd name="T78" fmla="*/ 0 w 198"/>
                    <a:gd name="T79" fmla="*/ 0 h 236"/>
                    <a:gd name="T80" fmla="*/ 0 w 198"/>
                    <a:gd name="T81" fmla="*/ 0 h 236"/>
                    <a:gd name="T82" fmla="*/ 0 w 198"/>
                    <a:gd name="T83" fmla="*/ 0 h 236"/>
                    <a:gd name="T84" fmla="*/ 0 w 198"/>
                    <a:gd name="T85" fmla="*/ 0 h 236"/>
                    <a:gd name="T86" fmla="*/ 0 w 198"/>
                    <a:gd name="T87" fmla="*/ 0 h 236"/>
                    <a:gd name="T88" fmla="*/ 0 w 198"/>
                    <a:gd name="T89" fmla="*/ 0 h 236"/>
                    <a:gd name="T90" fmla="*/ 0 w 198"/>
                    <a:gd name="T91" fmla="*/ 0 h 236"/>
                    <a:gd name="T92" fmla="*/ 0 w 198"/>
                    <a:gd name="T93" fmla="*/ 0 h 236"/>
                    <a:gd name="T94" fmla="*/ 0 w 198"/>
                    <a:gd name="T95" fmla="*/ 0 h 236"/>
                    <a:gd name="T96" fmla="*/ 0 w 198"/>
                    <a:gd name="T97" fmla="*/ 0 h 236"/>
                    <a:gd name="T98" fmla="*/ 0 w 198"/>
                    <a:gd name="T99" fmla="*/ 0 h 236"/>
                    <a:gd name="T100" fmla="*/ 0 w 198"/>
                    <a:gd name="T101" fmla="*/ 0 h 236"/>
                    <a:gd name="T102" fmla="*/ 0 w 198"/>
                    <a:gd name="T103" fmla="*/ 0 h 236"/>
                    <a:gd name="T104" fmla="*/ 0 w 198"/>
                    <a:gd name="T105" fmla="*/ 0 h 236"/>
                    <a:gd name="T106" fmla="*/ 0 w 198"/>
                    <a:gd name="T107" fmla="*/ 0 h 236"/>
                    <a:gd name="T108" fmla="*/ 0 w 198"/>
                    <a:gd name="T109" fmla="*/ 0 h 236"/>
                    <a:gd name="T110" fmla="*/ 0 w 198"/>
                    <a:gd name="T111" fmla="*/ 0 h 236"/>
                    <a:gd name="T112" fmla="*/ 0 w 198"/>
                    <a:gd name="T113" fmla="*/ 0 h 236"/>
                    <a:gd name="T114" fmla="*/ 0 w 198"/>
                    <a:gd name="T115" fmla="*/ 0 h 236"/>
                    <a:gd name="T116" fmla="*/ 0 w 198"/>
                    <a:gd name="T117" fmla="*/ 0 h 236"/>
                    <a:gd name="T118" fmla="*/ 0 w 198"/>
                    <a:gd name="T119" fmla="*/ 0 h 236"/>
                    <a:gd name="T120" fmla="*/ 0 w 198"/>
                    <a:gd name="T121" fmla="*/ 0 h 2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0" t="0" r="r" b="b"/>
                  <a:pathLst>
                    <a:path w="198" h="236">
                      <a:moveTo>
                        <a:pt x="73" y="36"/>
                      </a:moveTo>
                      <a:lnTo>
                        <a:pt x="58" y="46"/>
                      </a:lnTo>
                      <a:lnTo>
                        <a:pt x="46" y="58"/>
                      </a:lnTo>
                      <a:lnTo>
                        <a:pt x="33" y="72"/>
                      </a:lnTo>
                      <a:lnTo>
                        <a:pt x="22" y="85"/>
                      </a:lnTo>
                      <a:lnTo>
                        <a:pt x="14" y="100"/>
                      </a:lnTo>
                      <a:lnTo>
                        <a:pt x="7" y="115"/>
                      </a:lnTo>
                      <a:lnTo>
                        <a:pt x="2" y="130"/>
                      </a:lnTo>
                      <a:lnTo>
                        <a:pt x="0" y="146"/>
                      </a:lnTo>
                      <a:lnTo>
                        <a:pt x="2" y="170"/>
                      </a:lnTo>
                      <a:lnTo>
                        <a:pt x="12" y="190"/>
                      </a:lnTo>
                      <a:lnTo>
                        <a:pt x="26" y="207"/>
                      </a:lnTo>
                      <a:lnTo>
                        <a:pt x="43" y="220"/>
                      </a:lnTo>
                      <a:lnTo>
                        <a:pt x="64" y="229"/>
                      </a:lnTo>
                      <a:lnTo>
                        <a:pt x="88" y="235"/>
                      </a:lnTo>
                      <a:lnTo>
                        <a:pt x="110" y="236"/>
                      </a:lnTo>
                      <a:lnTo>
                        <a:pt x="132" y="232"/>
                      </a:lnTo>
                      <a:lnTo>
                        <a:pt x="137" y="232"/>
                      </a:lnTo>
                      <a:lnTo>
                        <a:pt x="142" y="230"/>
                      </a:lnTo>
                      <a:lnTo>
                        <a:pt x="145" y="226"/>
                      </a:lnTo>
                      <a:lnTo>
                        <a:pt x="146" y="221"/>
                      </a:lnTo>
                      <a:lnTo>
                        <a:pt x="145" y="219"/>
                      </a:lnTo>
                      <a:lnTo>
                        <a:pt x="142" y="219"/>
                      </a:lnTo>
                      <a:lnTo>
                        <a:pt x="137" y="217"/>
                      </a:lnTo>
                      <a:lnTo>
                        <a:pt x="131" y="217"/>
                      </a:lnTo>
                      <a:lnTo>
                        <a:pt x="124" y="217"/>
                      </a:lnTo>
                      <a:lnTo>
                        <a:pt x="118" y="217"/>
                      </a:lnTo>
                      <a:lnTo>
                        <a:pt x="112" y="217"/>
                      </a:lnTo>
                      <a:lnTo>
                        <a:pt x="109" y="217"/>
                      </a:lnTo>
                      <a:lnTo>
                        <a:pt x="97" y="216"/>
                      </a:lnTo>
                      <a:lnTo>
                        <a:pt x="87" y="215"/>
                      </a:lnTo>
                      <a:lnTo>
                        <a:pt x="75" y="214"/>
                      </a:lnTo>
                      <a:lnTo>
                        <a:pt x="63" y="211"/>
                      </a:lnTo>
                      <a:lnTo>
                        <a:pt x="51" y="207"/>
                      </a:lnTo>
                      <a:lnTo>
                        <a:pt x="40" y="199"/>
                      </a:lnTo>
                      <a:lnTo>
                        <a:pt x="29" y="189"/>
                      </a:lnTo>
                      <a:lnTo>
                        <a:pt x="17" y="174"/>
                      </a:lnTo>
                      <a:lnTo>
                        <a:pt x="15" y="157"/>
                      </a:lnTo>
                      <a:lnTo>
                        <a:pt x="16" y="141"/>
                      </a:lnTo>
                      <a:lnTo>
                        <a:pt x="21" y="124"/>
                      </a:lnTo>
                      <a:lnTo>
                        <a:pt x="28" y="109"/>
                      </a:lnTo>
                      <a:lnTo>
                        <a:pt x="39" y="96"/>
                      </a:lnTo>
                      <a:lnTo>
                        <a:pt x="50" y="82"/>
                      </a:lnTo>
                      <a:lnTo>
                        <a:pt x="63" y="70"/>
                      </a:lnTo>
                      <a:lnTo>
                        <a:pt x="78" y="59"/>
                      </a:lnTo>
                      <a:lnTo>
                        <a:pt x="94" y="49"/>
                      </a:lnTo>
                      <a:lnTo>
                        <a:pt x="110" y="39"/>
                      </a:lnTo>
                      <a:lnTo>
                        <a:pt x="126" y="31"/>
                      </a:lnTo>
                      <a:lnTo>
                        <a:pt x="142" y="24"/>
                      </a:lnTo>
                      <a:lnTo>
                        <a:pt x="158" y="19"/>
                      </a:lnTo>
                      <a:lnTo>
                        <a:pt x="172" y="13"/>
                      </a:lnTo>
                      <a:lnTo>
                        <a:pt x="186" y="10"/>
                      </a:lnTo>
                      <a:lnTo>
                        <a:pt x="198" y="7"/>
                      </a:lnTo>
                      <a:lnTo>
                        <a:pt x="190" y="3"/>
                      </a:lnTo>
                      <a:lnTo>
                        <a:pt x="177" y="0"/>
                      </a:lnTo>
                      <a:lnTo>
                        <a:pt x="162" y="3"/>
                      </a:lnTo>
                      <a:lnTo>
                        <a:pt x="144" y="6"/>
                      </a:lnTo>
                      <a:lnTo>
                        <a:pt x="124" y="12"/>
                      </a:lnTo>
                      <a:lnTo>
                        <a:pt x="105" y="19"/>
                      </a:lnTo>
                      <a:lnTo>
                        <a:pt x="88" y="28"/>
                      </a:lnTo>
                      <a:lnTo>
                        <a:pt x="73" y="3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63" name="Freeform 1073"/>
                <p:cNvSpPr>
                  <a:spLocks/>
                </p:cNvSpPr>
                <p:nvPr/>
              </p:nvSpPr>
              <p:spPr bwMode="auto">
                <a:xfrm>
                  <a:off x="5233" y="2660"/>
                  <a:ext cx="47" cy="42"/>
                </a:xfrm>
                <a:custGeom>
                  <a:avLst/>
                  <a:gdLst>
                    <a:gd name="T0" fmla="*/ 0 w 128"/>
                    <a:gd name="T1" fmla="*/ 0 h 183"/>
                    <a:gd name="T2" fmla="*/ 0 w 128"/>
                    <a:gd name="T3" fmla="*/ 0 h 183"/>
                    <a:gd name="T4" fmla="*/ 0 w 128"/>
                    <a:gd name="T5" fmla="*/ 0 h 183"/>
                    <a:gd name="T6" fmla="*/ 0 w 128"/>
                    <a:gd name="T7" fmla="*/ 0 h 183"/>
                    <a:gd name="T8" fmla="*/ 0 w 128"/>
                    <a:gd name="T9" fmla="*/ 0 h 183"/>
                    <a:gd name="T10" fmla="*/ 0 w 128"/>
                    <a:gd name="T11" fmla="*/ 0 h 183"/>
                    <a:gd name="T12" fmla="*/ 0 w 128"/>
                    <a:gd name="T13" fmla="*/ 0 h 183"/>
                    <a:gd name="T14" fmla="*/ 0 w 128"/>
                    <a:gd name="T15" fmla="*/ 0 h 183"/>
                    <a:gd name="T16" fmla="*/ 0 w 128"/>
                    <a:gd name="T17" fmla="*/ 0 h 183"/>
                    <a:gd name="T18" fmla="*/ 0 w 128"/>
                    <a:gd name="T19" fmla="*/ 0 h 183"/>
                    <a:gd name="T20" fmla="*/ 0 w 128"/>
                    <a:gd name="T21" fmla="*/ 0 h 183"/>
                    <a:gd name="T22" fmla="*/ 0 w 128"/>
                    <a:gd name="T23" fmla="*/ 0 h 183"/>
                    <a:gd name="T24" fmla="*/ 0 w 128"/>
                    <a:gd name="T25" fmla="*/ 0 h 183"/>
                    <a:gd name="T26" fmla="*/ 0 w 128"/>
                    <a:gd name="T27" fmla="*/ 0 h 183"/>
                    <a:gd name="T28" fmla="*/ 0 w 128"/>
                    <a:gd name="T29" fmla="*/ 0 h 183"/>
                    <a:gd name="T30" fmla="*/ 0 w 128"/>
                    <a:gd name="T31" fmla="*/ 0 h 183"/>
                    <a:gd name="T32" fmla="*/ 0 w 128"/>
                    <a:gd name="T33" fmla="*/ 0 h 183"/>
                    <a:gd name="T34" fmla="*/ 0 w 128"/>
                    <a:gd name="T35" fmla="*/ 0 h 183"/>
                    <a:gd name="T36" fmla="*/ 0 w 128"/>
                    <a:gd name="T37" fmla="*/ 0 h 183"/>
                    <a:gd name="T38" fmla="*/ 0 w 128"/>
                    <a:gd name="T39" fmla="*/ 0 h 183"/>
                    <a:gd name="T40" fmla="*/ 0 w 128"/>
                    <a:gd name="T41" fmla="*/ 0 h 183"/>
                    <a:gd name="T42" fmla="*/ 0 w 128"/>
                    <a:gd name="T43" fmla="*/ 0 h 183"/>
                    <a:gd name="T44" fmla="*/ 0 w 128"/>
                    <a:gd name="T45" fmla="*/ 0 h 183"/>
                    <a:gd name="T46" fmla="*/ 0 w 128"/>
                    <a:gd name="T47" fmla="*/ 0 h 183"/>
                    <a:gd name="T48" fmla="*/ 0 w 128"/>
                    <a:gd name="T49" fmla="*/ 0 h 183"/>
                    <a:gd name="T50" fmla="*/ 0 w 128"/>
                    <a:gd name="T51" fmla="*/ 0 h 183"/>
                    <a:gd name="T52" fmla="*/ 0 w 128"/>
                    <a:gd name="T53" fmla="*/ 0 h 183"/>
                    <a:gd name="T54" fmla="*/ 0 w 128"/>
                    <a:gd name="T55" fmla="*/ 0 h 183"/>
                    <a:gd name="T56" fmla="*/ 0 w 128"/>
                    <a:gd name="T57" fmla="*/ 0 h 183"/>
                    <a:gd name="T58" fmla="*/ 0 w 128"/>
                    <a:gd name="T59" fmla="*/ 0 h 183"/>
                    <a:gd name="T60" fmla="*/ 0 w 128"/>
                    <a:gd name="T61" fmla="*/ 0 h 183"/>
                    <a:gd name="T62" fmla="*/ 0 w 128"/>
                    <a:gd name="T63" fmla="*/ 0 h 183"/>
                    <a:gd name="T64" fmla="*/ 0 w 128"/>
                    <a:gd name="T65" fmla="*/ 0 h 183"/>
                    <a:gd name="T66" fmla="*/ 0 w 128"/>
                    <a:gd name="T67" fmla="*/ 0 h 183"/>
                    <a:gd name="T68" fmla="*/ 0 w 128"/>
                    <a:gd name="T69" fmla="*/ 0 h 183"/>
                    <a:gd name="T70" fmla="*/ 0 w 128"/>
                    <a:gd name="T71" fmla="*/ 0 h 183"/>
                    <a:gd name="T72" fmla="*/ 0 w 128"/>
                    <a:gd name="T73" fmla="*/ 0 h 183"/>
                    <a:gd name="T74" fmla="*/ 0 w 128"/>
                    <a:gd name="T75" fmla="*/ 0 h 183"/>
                    <a:gd name="T76" fmla="*/ 0 w 128"/>
                    <a:gd name="T77" fmla="*/ 0 h 183"/>
                    <a:gd name="T78" fmla="*/ 0 w 128"/>
                    <a:gd name="T79" fmla="*/ 0 h 183"/>
                    <a:gd name="T80" fmla="*/ 0 w 128"/>
                    <a:gd name="T81" fmla="*/ 0 h 183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0" t="0" r="r" b="b"/>
                  <a:pathLst>
                    <a:path w="128" h="183">
                      <a:moveTo>
                        <a:pt x="108" y="61"/>
                      </a:moveTo>
                      <a:lnTo>
                        <a:pt x="111" y="80"/>
                      </a:lnTo>
                      <a:lnTo>
                        <a:pt x="109" y="97"/>
                      </a:lnTo>
                      <a:lnTo>
                        <a:pt x="101" y="110"/>
                      </a:lnTo>
                      <a:lnTo>
                        <a:pt x="89" y="123"/>
                      </a:lnTo>
                      <a:lnTo>
                        <a:pt x="75" y="134"/>
                      </a:lnTo>
                      <a:lnTo>
                        <a:pt x="60" y="145"/>
                      </a:lnTo>
                      <a:lnTo>
                        <a:pt x="43" y="156"/>
                      </a:lnTo>
                      <a:lnTo>
                        <a:pt x="29" y="167"/>
                      </a:lnTo>
                      <a:lnTo>
                        <a:pt x="27" y="170"/>
                      </a:lnTo>
                      <a:lnTo>
                        <a:pt x="26" y="172"/>
                      </a:lnTo>
                      <a:lnTo>
                        <a:pt x="26" y="176"/>
                      </a:lnTo>
                      <a:lnTo>
                        <a:pt x="28" y="179"/>
                      </a:lnTo>
                      <a:lnTo>
                        <a:pt x="30" y="182"/>
                      </a:lnTo>
                      <a:lnTo>
                        <a:pt x="34" y="183"/>
                      </a:lnTo>
                      <a:lnTo>
                        <a:pt x="37" y="183"/>
                      </a:lnTo>
                      <a:lnTo>
                        <a:pt x="41" y="182"/>
                      </a:lnTo>
                      <a:lnTo>
                        <a:pt x="58" y="171"/>
                      </a:lnTo>
                      <a:lnTo>
                        <a:pt x="76" y="160"/>
                      </a:lnTo>
                      <a:lnTo>
                        <a:pt x="92" y="147"/>
                      </a:lnTo>
                      <a:lnTo>
                        <a:pt x="108" y="132"/>
                      </a:lnTo>
                      <a:lnTo>
                        <a:pt x="118" y="116"/>
                      </a:lnTo>
                      <a:lnTo>
                        <a:pt x="125" y="98"/>
                      </a:lnTo>
                      <a:lnTo>
                        <a:pt x="128" y="78"/>
                      </a:lnTo>
                      <a:lnTo>
                        <a:pt x="123" y="58"/>
                      </a:lnTo>
                      <a:lnTo>
                        <a:pt x="112" y="41"/>
                      </a:lnTo>
                      <a:lnTo>
                        <a:pt x="98" y="28"/>
                      </a:lnTo>
                      <a:lnTo>
                        <a:pt x="80" y="16"/>
                      </a:lnTo>
                      <a:lnTo>
                        <a:pt x="61" y="8"/>
                      </a:lnTo>
                      <a:lnTo>
                        <a:pt x="41" y="2"/>
                      </a:lnTo>
                      <a:lnTo>
                        <a:pt x="23" y="0"/>
                      </a:lnTo>
                      <a:lnTo>
                        <a:pt x="9" y="1"/>
                      </a:lnTo>
                      <a:lnTo>
                        <a:pt x="0" y="6"/>
                      </a:lnTo>
                      <a:lnTo>
                        <a:pt x="16" y="10"/>
                      </a:lnTo>
                      <a:lnTo>
                        <a:pt x="33" y="14"/>
                      </a:lnTo>
                      <a:lnTo>
                        <a:pt x="48" y="17"/>
                      </a:lnTo>
                      <a:lnTo>
                        <a:pt x="63" y="22"/>
                      </a:lnTo>
                      <a:lnTo>
                        <a:pt x="77" y="28"/>
                      </a:lnTo>
                      <a:lnTo>
                        <a:pt x="90" y="36"/>
                      </a:lnTo>
                      <a:lnTo>
                        <a:pt x="101" y="46"/>
                      </a:lnTo>
                      <a:lnTo>
                        <a:pt x="108" y="6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64" name="Freeform 1074"/>
                <p:cNvSpPr>
                  <a:spLocks/>
                </p:cNvSpPr>
                <p:nvPr/>
              </p:nvSpPr>
              <p:spPr bwMode="auto">
                <a:xfrm>
                  <a:off x="5070" y="2650"/>
                  <a:ext cx="112" cy="88"/>
                </a:xfrm>
                <a:custGeom>
                  <a:avLst/>
                  <a:gdLst>
                    <a:gd name="T0" fmla="*/ 0 w 323"/>
                    <a:gd name="T1" fmla="*/ 0 h 379"/>
                    <a:gd name="T2" fmla="*/ 0 w 323"/>
                    <a:gd name="T3" fmla="*/ 0 h 379"/>
                    <a:gd name="T4" fmla="*/ 0 w 323"/>
                    <a:gd name="T5" fmla="*/ 0 h 379"/>
                    <a:gd name="T6" fmla="*/ 0 w 323"/>
                    <a:gd name="T7" fmla="*/ 0 h 379"/>
                    <a:gd name="T8" fmla="*/ 0 w 323"/>
                    <a:gd name="T9" fmla="*/ 0 h 379"/>
                    <a:gd name="T10" fmla="*/ 0 w 323"/>
                    <a:gd name="T11" fmla="*/ 0 h 379"/>
                    <a:gd name="T12" fmla="*/ 0 w 323"/>
                    <a:gd name="T13" fmla="*/ 0 h 379"/>
                    <a:gd name="T14" fmla="*/ 0 w 323"/>
                    <a:gd name="T15" fmla="*/ 0 h 379"/>
                    <a:gd name="T16" fmla="*/ 0 w 323"/>
                    <a:gd name="T17" fmla="*/ 0 h 379"/>
                    <a:gd name="T18" fmla="*/ 0 w 323"/>
                    <a:gd name="T19" fmla="*/ 0 h 379"/>
                    <a:gd name="T20" fmla="*/ 0 w 323"/>
                    <a:gd name="T21" fmla="*/ 0 h 379"/>
                    <a:gd name="T22" fmla="*/ 0 w 323"/>
                    <a:gd name="T23" fmla="*/ 0 h 379"/>
                    <a:gd name="T24" fmla="*/ 0 w 323"/>
                    <a:gd name="T25" fmla="*/ 0 h 379"/>
                    <a:gd name="T26" fmla="*/ 0 w 323"/>
                    <a:gd name="T27" fmla="*/ 0 h 379"/>
                    <a:gd name="T28" fmla="*/ 0 w 323"/>
                    <a:gd name="T29" fmla="*/ 0 h 379"/>
                    <a:gd name="T30" fmla="*/ 0 w 323"/>
                    <a:gd name="T31" fmla="*/ 0 h 379"/>
                    <a:gd name="T32" fmla="*/ 0 w 323"/>
                    <a:gd name="T33" fmla="*/ 0 h 379"/>
                    <a:gd name="T34" fmla="*/ 0 w 323"/>
                    <a:gd name="T35" fmla="*/ 0 h 379"/>
                    <a:gd name="T36" fmla="*/ 0 w 323"/>
                    <a:gd name="T37" fmla="*/ 0 h 379"/>
                    <a:gd name="T38" fmla="*/ 0 w 323"/>
                    <a:gd name="T39" fmla="*/ 0 h 379"/>
                    <a:gd name="T40" fmla="*/ 0 w 323"/>
                    <a:gd name="T41" fmla="*/ 0 h 379"/>
                    <a:gd name="T42" fmla="*/ 0 w 323"/>
                    <a:gd name="T43" fmla="*/ 0 h 379"/>
                    <a:gd name="T44" fmla="*/ 0 w 323"/>
                    <a:gd name="T45" fmla="*/ 0 h 379"/>
                    <a:gd name="T46" fmla="*/ 0 w 323"/>
                    <a:gd name="T47" fmla="*/ 0 h 379"/>
                    <a:gd name="T48" fmla="*/ 0 w 323"/>
                    <a:gd name="T49" fmla="*/ 0 h 379"/>
                    <a:gd name="T50" fmla="*/ 0 w 323"/>
                    <a:gd name="T51" fmla="*/ 0 h 379"/>
                    <a:gd name="T52" fmla="*/ 0 w 323"/>
                    <a:gd name="T53" fmla="*/ 0 h 379"/>
                    <a:gd name="T54" fmla="*/ 0 w 323"/>
                    <a:gd name="T55" fmla="*/ 0 h 379"/>
                    <a:gd name="T56" fmla="*/ 0 w 323"/>
                    <a:gd name="T57" fmla="*/ 0 h 379"/>
                    <a:gd name="T58" fmla="*/ 0 w 323"/>
                    <a:gd name="T59" fmla="*/ 0 h 379"/>
                    <a:gd name="T60" fmla="*/ 0 w 323"/>
                    <a:gd name="T61" fmla="*/ 0 h 379"/>
                    <a:gd name="T62" fmla="*/ 0 w 323"/>
                    <a:gd name="T63" fmla="*/ 0 h 379"/>
                    <a:gd name="T64" fmla="*/ 0 w 323"/>
                    <a:gd name="T65" fmla="*/ 0 h 379"/>
                    <a:gd name="T66" fmla="*/ 0 w 323"/>
                    <a:gd name="T67" fmla="*/ 0 h 379"/>
                    <a:gd name="T68" fmla="*/ 0 w 323"/>
                    <a:gd name="T69" fmla="*/ 0 h 379"/>
                    <a:gd name="T70" fmla="*/ 0 w 323"/>
                    <a:gd name="T71" fmla="*/ 0 h 379"/>
                    <a:gd name="T72" fmla="*/ 0 w 323"/>
                    <a:gd name="T73" fmla="*/ 0 h 379"/>
                    <a:gd name="T74" fmla="*/ 0 w 323"/>
                    <a:gd name="T75" fmla="*/ 0 h 379"/>
                    <a:gd name="T76" fmla="*/ 0 w 323"/>
                    <a:gd name="T77" fmla="*/ 0 h 379"/>
                    <a:gd name="T78" fmla="*/ 0 w 323"/>
                    <a:gd name="T79" fmla="*/ 0 h 379"/>
                    <a:gd name="T80" fmla="*/ 0 w 323"/>
                    <a:gd name="T81" fmla="*/ 0 h 379"/>
                    <a:gd name="T82" fmla="*/ 0 w 323"/>
                    <a:gd name="T83" fmla="*/ 0 h 379"/>
                    <a:gd name="T84" fmla="*/ 0 w 323"/>
                    <a:gd name="T85" fmla="*/ 0 h 379"/>
                    <a:gd name="T86" fmla="*/ 0 w 323"/>
                    <a:gd name="T87" fmla="*/ 0 h 379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0" t="0" r="r" b="b"/>
                  <a:pathLst>
                    <a:path w="323" h="379">
                      <a:moveTo>
                        <a:pt x="126" y="50"/>
                      </a:moveTo>
                      <a:lnTo>
                        <a:pt x="101" y="70"/>
                      </a:lnTo>
                      <a:lnTo>
                        <a:pt x="76" y="92"/>
                      </a:lnTo>
                      <a:lnTo>
                        <a:pt x="54" y="115"/>
                      </a:lnTo>
                      <a:lnTo>
                        <a:pt x="34" y="140"/>
                      </a:lnTo>
                      <a:lnTo>
                        <a:pt x="18" y="167"/>
                      </a:lnTo>
                      <a:lnTo>
                        <a:pt x="6" y="196"/>
                      </a:lnTo>
                      <a:lnTo>
                        <a:pt x="0" y="227"/>
                      </a:lnTo>
                      <a:lnTo>
                        <a:pt x="1" y="259"/>
                      </a:lnTo>
                      <a:lnTo>
                        <a:pt x="4" y="267"/>
                      </a:lnTo>
                      <a:lnTo>
                        <a:pt x="7" y="277"/>
                      </a:lnTo>
                      <a:lnTo>
                        <a:pt x="11" y="283"/>
                      </a:lnTo>
                      <a:lnTo>
                        <a:pt x="15" y="291"/>
                      </a:lnTo>
                      <a:lnTo>
                        <a:pt x="21" y="298"/>
                      </a:lnTo>
                      <a:lnTo>
                        <a:pt x="27" y="305"/>
                      </a:lnTo>
                      <a:lnTo>
                        <a:pt x="34" y="311"/>
                      </a:lnTo>
                      <a:lnTo>
                        <a:pt x="41" y="316"/>
                      </a:lnTo>
                      <a:lnTo>
                        <a:pt x="57" y="325"/>
                      </a:lnTo>
                      <a:lnTo>
                        <a:pt x="72" y="333"/>
                      </a:lnTo>
                      <a:lnTo>
                        <a:pt x="87" y="340"/>
                      </a:lnTo>
                      <a:lnTo>
                        <a:pt x="103" y="345"/>
                      </a:lnTo>
                      <a:lnTo>
                        <a:pt x="120" y="351"/>
                      </a:lnTo>
                      <a:lnTo>
                        <a:pt x="136" y="356"/>
                      </a:lnTo>
                      <a:lnTo>
                        <a:pt x="153" y="360"/>
                      </a:lnTo>
                      <a:lnTo>
                        <a:pt x="169" y="364"/>
                      </a:lnTo>
                      <a:lnTo>
                        <a:pt x="187" y="367"/>
                      </a:lnTo>
                      <a:lnTo>
                        <a:pt x="204" y="370"/>
                      </a:lnTo>
                      <a:lnTo>
                        <a:pt x="221" y="372"/>
                      </a:lnTo>
                      <a:lnTo>
                        <a:pt x="238" y="374"/>
                      </a:lnTo>
                      <a:lnTo>
                        <a:pt x="256" y="375"/>
                      </a:lnTo>
                      <a:lnTo>
                        <a:pt x="273" y="376"/>
                      </a:lnTo>
                      <a:lnTo>
                        <a:pt x="290" y="378"/>
                      </a:lnTo>
                      <a:lnTo>
                        <a:pt x="307" y="379"/>
                      </a:lnTo>
                      <a:lnTo>
                        <a:pt x="312" y="379"/>
                      </a:lnTo>
                      <a:lnTo>
                        <a:pt x="317" y="375"/>
                      </a:lnTo>
                      <a:lnTo>
                        <a:pt x="320" y="372"/>
                      </a:lnTo>
                      <a:lnTo>
                        <a:pt x="323" y="366"/>
                      </a:lnTo>
                      <a:lnTo>
                        <a:pt x="323" y="360"/>
                      </a:lnTo>
                      <a:lnTo>
                        <a:pt x="320" y="356"/>
                      </a:lnTo>
                      <a:lnTo>
                        <a:pt x="316" y="352"/>
                      </a:lnTo>
                      <a:lnTo>
                        <a:pt x="311" y="351"/>
                      </a:lnTo>
                      <a:lnTo>
                        <a:pt x="295" y="351"/>
                      </a:lnTo>
                      <a:lnTo>
                        <a:pt x="279" y="351"/>
                      </a:lnTo>
                      <a:lnTo>
                        <a:pt x="263" y="350"/>
                      </a:lnTo>
                      <a:lnTo>
                        <a:pt x="248" y="349"/>
                      </a:lnTo>
                      <a:lnTo>
                        <a:pt x="231" y="348"/>
                      </a:lnTo>
                      <a:lnTo>
                        <a:pt x="215" y="345"/>
                      </a:lnTo>
                      <a:lnTo>
                        <a:pt x="200" y="343"/>
                      </a:lnTo>
                      <a:lnTo>
                        <a:pt x="183" y="341"/>
                      </a:lnTo>
                      <a:lnTo>
                        <a:pt x="168" y="337"/>
                      </a:lnTo>
                      <a:lnTo>
                        <a:pt x="151" y="334"/>
                      </a:lnTo>
                      <a:lnTo>
                        <a:pt x="136" y="329"/>
                      </a:lnTo>
                      <a:lnTo>
                        <a:pt x="121" y="325"/>
                      </a:lnTo>
                      <a:lnTo>
                        <a:pt x="106" y="320"/>
                      </a:lnTo>
                      <a:lnTo>
                        <a:pt x="92" y="313"/>
                      </a:lnTo>
                      <a:lnTo>
                        <a:pt x="76" y="306"/>
                      </a:lnTo>
                      <a:lnTo>
                        <a:pt x="62" y="300"/>
                      </a:lnTo>
                      <a:lnTo>
                        <a:pt x="51" y="291"/>
                      </a:lnTo>
                      <a:lnTo>
                        <a:pt x="41" y="280"/>
                      </a:lnTo>
                      <a:lnTo>
                        <a:pt x="35" y="269"/>
                      </a:lnTo>
                      <a:lnTo>
                        <a:pt x="31" y="255"/>
                      </a:lnTo>
                      <a:lnTo>
                        <a:pt x="31" y="239"/>
                      </a:lnTo>
                      <a:lnTo>
                        <a:pt x="33" y="218"/>
                      </a:lnTo>
                      <a:lnTo>
                        <a:pt x="38" y="197"/>
                      </a:lnTo>
                      <a:lnTo>
                        <a:pt x="42" y="182"/>
                      </a:lnTo>
                      <a:lnTo>
                        <a:pt x="51" y="165"/>
                      </a:lnTo>
                      <a:lnTo>
                        <a:pt x="60" y="150"/>
                      </a:lnTo>
                      <a:lnTo>
                        <a:pt x="68" y="136"/>
                      </a:lnTo>
                      <a:lnTo>
                        <a:pt x="79" y="124"/>
                      </a:lnTo>
                      <a:lnTo>
                        <a:pt x="89" y="111"/>
                      </a:lnTo>
                      <a:lnTo>
                        <a:pt x="101" y="100"/>
                      </a:lnTo>
                      <a:lnTo>
                        <a:pt x="114" y="88"/>
                      </a:lnTo>
                      <a:lnTo>
                        <a:pt x="129" y="76"/>
                      </a:lnTo>
                      <a:lnTo>
                        <a:pt x="144" y="64"/>
                      </a:lnTo>
                      <a:lnTo>
                        <a:pt x="162" y="53"/>
                      </a:lnTo>
                      <a:lnTo>
                        <a:pt x="181" y="41"/>
                      </a:lnTo>
                      <a:lnTo>
                        <a:pt x="201" y="31"/>
                      </a:lnTo>
                      <a:lnTo>
                        <a:pt x="219" y="22"/>
                      </a:lnTo>
                      <a:lnTo>
                        <a:pt x="237" y="14"/>
                      </a:lnTo>
                      <a:lnTo>
                        <a:pt x="253" y="7"/>
                      </a:lnTo>
                      <a:lnTo>
                        <a:pt x="268" y="1"/>
                      </a:lnTo>
                      <a:lnTo>
                        <a:pt x="255" y="0"/>
                      </a:lnTo>
                      <a:lnTo>
                        <a:pt x="238" y="1"/>
                      </a:lnTo>
                      <a:lnTo>
                        <a:pt x="221" y="5"/>
                      </a:lnTo>
                      <a:lnTo>
                        <a:pt x="201" y="11"/>
                      </a:lnTo>
                      <a:lnTo>
                        <a:pt x="181" y="19"/>
                      </a:lnTo>
                      <a:lnTo>
                        <a:pt x="161" y="28"/>
                      </a:lnTo>
                      <a:lnTo>
                        <a:pt x="142" y="39"/>
                      </a:lnTo>
                      <a:lnTo>
                        <a:pt x="126" y="5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65" name="Freeform 1075"/>
                <p:cNvSpPr>
                  <a:spLocks/>
                </p:cNvSpPr>
                <p:nvPr/>
              </p:nvSpPr>
              <p:spPr bwMode="auto">
                <a:xfrm>
                  <a:off x="5229" y="2647"/>
                  <a:ext cx="99" cy="59"/>
                </a:xfrm>
                <a:custGeom>
                  <a:avLst/>
                  <a:gdLst>
                    <a:gd name="T0" fmla="*/ 0 w 282"/>
                    <a:gd name="T1" fmla="*/ 0 h 253"/>
                    <a:gd name="T2" fmla="*/ 0 w 282"/>
                    <a:gd name="T3" fmla="*/ 0 h 253"/>
                    <a:gd name="T4" fmla="*/ 0 w 282"/>
                    <a:gd name="T5" fmla="*/ 0 h 253"/>
                    <a:gd name="T6" fmla="*/ 0 w 282"/>
                    <a:gd name="T7" fmla="*/ 0 h 253"/>
                    <a:gd name="T8" fmla="*/ 0 w 282"/>
                    <a:gd name="T9" fmla="*/ 0 h 253"/>
                    <a:gd name="T10" fmla="*/ 0 w 282"/>
                    <a:gd name="T11" fmla="*/ 0 h 253"/>
                    <a:gd name="T12" fmla="*/ 0 w 282"/>
                    <a:gd name="T13" fmla="*/ 0 h 253"/>
                    <a:gd name="T14" fmla="*/ 0 w 282"/>
                    <a:gd name="T15" fmla="*/ 0 h 253"/>
                    <a:gd name="T16" fmla="*/ 0 w 282"/>
                    <a:gd name="T17" fmla="*/ 0 h 253"/>
                    <a:gd name="T18" fmla="*/ 0 w 282"/>
                    <a:gd name="T19" fmla="*/ 0 h 253"/>
                    <a:gd name="T20" fmla="*/ 0 w 282"/>
                    <a:gd name="T21" fmla="*/ 0 h 253"/>
                    <a:gd name="T22" fmla="*/ 0 w 282"/>
                    <a:gd name="T23" fmla="*/ 0 h 253"/>
                    <a:gd name="T24" fmla="*/ 0 w 282"/>
                    <a:gd name="T25" fmla="*/ 0 h 253"/>
                    <a:gd name="T26" fmla="*/ 0 w 282"/>
                    <a:gd name="T27" fmla="*/ 0 h 253"/>
                    <a:gd name="T28" fmla="*/ 0 w 282"/>
                    <a:gd name="T29" fmla="*/ 0 h 253"/>
                    <a:gd name="T30" fmla="*/ 0 w 282"/>
                    <a:gd name="T31" fmla="*/ 0 h 253"/>
                    <a:gd name="T32" fmla="*/ 0 w 282"/>
                    <a:gd name="T33" fmla="*/ 0 h 253"/>
                    <a:gd name="T34" fmla="*/ 0 w 282"/>
                    <a:gd name="T35" fmla="*/ 0 h 253"/>
                    <a:gd name="T36" fmla="*/ 0 w 282"/>
                    <a:gd name="T37" fmla="*/ 0 h 253"/>
                    <a:gd name="T38" fmla="*/ 0 w 282"/>
                    <a:gd name="T39" fmla="*/ 0 h 253"/>
                    <a:gd name="T40" fmla="*/ 0 w 282"/>
                    <a:gd name="T41" fmla="*/ 0 h 253"/>
                    <a:gd name="T42" fmla="*/ 0 w 282"/>
                    <a:gd name="T43" fmla="*/ 0 h 253"/>
                    <a:gd name="T44" fmla="*/ 0 w 282"/>
                    <a:gd name="T45" fmla="*/ 0 h 253"/>
                    <a:gd name="T46" fmla="*/ 0 w 282"/>
                    <a:gd name="T47" fmla="*/ 0 h 253"/>
                    <a:gd name="T48" fmla="*/ 0 w 282"/>
                    <a:gd name="T49" fmla="*/ 0 h 253"/>
                    <a:gd name="T50" fmla="*/ 0 w 282"/>
                    <a:gd name="T51" fmla="*/ 0 h 253"/>
                    <a:gd name="T52" fmla="*/ 0 w 282"/>
                    <a:gd name="T53" fmla="*/ 0 h 253"/>
                    <a:gd name="T54" fmla="*/ 0 w 282"/>
                    <a:gd name="T55" fmla="*/ 0 h 253"/>
                    <a:gd name="T56" fmla="*/ 0 w 282"/>
                    <a:gd name="T57" fmla="*/ 0 h 253"/>
                    <a:gd name="T58" fmla="*/ 0 w 282"/>
                    <a:gd name="T59" fmla="*/ 0 h 253"/>
                    <a:gd name="T60" fmla="*/ 0 w 282"/>
                    <a:gd name="T61" fmla="*/ 0 h 253"/>
                    <a:gd name="T62" fmla="*/ 0 w 282"/>
                    <a:gd name="T63" fmla="*/ 0 h 253"/>
                    <a:gd name="T64" fmla="*/ 0 w 282"/>
                    <a:gd name="T65" fmla="*/ 0 h 253"/>
                    <a:gd name="T66" fmla="*/ 0 w 282"/>
                    <a:gd name="T67" fmla="*/ 0 h 253"/>
                    <a:gd name="T68" fmla="*/ 0 w 282"/>
                    <a:gd name="T69" fmla="*/ 0 h 253"/>
                    <a:gd name="T70" fmla="*/ 0 w 282"/>
                    <a:gd name="T71" fmla="*/ 0 h 253"/>
                    <a:gd name="T72" fmla="*/ 0 w 282"/>
                    <a:gd name="T73" fmla="*/ 0 h 253"/>
                    <a:gd name="T74" fmla="*/ 0 w 282"/>
                    <a:gd name="T75" fmla="*/ 0 h 253"/>
                    <a:gd name="T76" fmla="*/ 0 w 282"/>
                    <a:gd name="T77" fmla="*/ 0 h 253"/>
                    <a:gd name="T78" fmla="*/ 0 w 282"/>
                    <a:gd name="T79" fmla="*/ 0 h 253"/>
                    <a:gd name="T80" fmla="*/ 0 w 282"/>
                    <a:gd name="T81" fmla="*/ 0 h 253"/>
                    <a:gd name="T82" fmla="*/ 0 w 282"/>
                    <a:gd name="T83" fmla="*/ 0 h 253"/>
                    <a:gd name="T84" fmla="*/ 0 w 282"/>
                    <a:gd name="T85" fmla="*/ 0 h 253"/>
                    <a:gd name="T86" fmla="*/ 0 w 282"/>
                    <a:gd name="T87" fmla="*/ 0 h 253"/>
                    <a:gd name="T88" fmla="*/ 0 w 282"/>
                    <a:gd name="T89" fmla="*/ 0 h 253"/>
                    <a:gd name="T90" fmla="*/ 0 w 282"/>
                    <a:gd name="T91" fmla="*/ 0 h 253"/>
                    <a:gd name="T92" fmla="*/ 0 w 282"/>
                    <a:gd name="T93" fmla="*/ 0 h 253"/>
                    <a:gd name="T94" fmla="*/ 0 w 282"/>
                    <a:gd name="T95" fmla="*/ 0 h 253"/>
                    <a:gd name="T96" fmla="*/ 0 w 282"/>
                    <a:gd name="T97" fmla="*/ 0 h 253"/>
                    <a:gd name="T98" fmla="*/ 0 w 282"/>
                    <a:gd name="T99" fmla="*/ 0 h 253"/>
                    <a:gd name="T100" fmla="*/ 0 w 282"/>
                    <a:gd name="T101" fmla="*/ 0 h 253"/>
                    <a:gd name="T102" fmla="*/ 0 w 282"/>
                    <a:gd name="T103" fmla="*/ 0 h 253"/>
                    <a:gd name="T104" fmla="*/ 0 w 282"/>
                    <a:gd name="T105" fmla="*/ 0 h 253"/>
                    <a:gd name="T106" fmla="*/ 0 w 282"/>
                    <a:gd name="T107" fmla="*/ 0 h 253"/>
                    <a:gd name="T108" fmla="*/ 0 w 282"/>
                    <a:gd name="T109" fmla="*/ 0 h 253"/>
                    <a:gd name="T110" fmla="*/ 0 w 282"/>
                    <a:gd name="T111" fmla="*/ 0 h 253"/>
                    <a:gd name="T112" fmla="*/ 0 w 282"/>
                    <a:gd name="T113" fmla="*/ 0 h 253"/>
                    <a:gd name="T114" fmla="*/ 0 w 282"/>
                    <a:gd name="T115" fmla="*/ 0 h 253"/>
                    <a:gd name="T116" fmla="*/ 0 w 282"/>
                    <a:gd name="T117" fmla="*/ 0 h 253"/>
                    <a:gd name="T118" fmla="*/ 0 w 282"/>
                    <a:gd name="T119" fmla="*/ 0 h 253"/>
                    <a:gd name="T120" fmla="*/ 0 w 282"/>
                    <a:gd name="T121" fmla="*/ 0 h 253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0" t="0" r="r" b="b"/>
                  <a:pathLst>
                    <a:path w="282" h="253">
                      <a:moveTo>
                        <a:pt x="235" y="78"/>
                      </a:moveTo>
                      <a:lnTo>
                        <a:pt x="248" y="92"/>
                      </a:lnTo>
                      <a:lnTo>
                        <a:pt x="255" y="108"/>
                      </a:lnTo>
                      <a:lnTo>
                        <a:pt x="259" y="125"/>
                      </a:lnTo>
                      <a:lnTo>
                        <a:pt x="259" y="144"/>
                      </a:lnTo>
                      <a:lnTo>
                        <a:pt x="257" y="159"/>
                      </a:lnTo>
                      <a:lnTo>
                        <a:pt x="252" y="171"/>
                      </a:lnTo>
                      <a:lnTo>
                        <a:pt x="244" y="184"/>
                      </a:lnTo>
                      <a:lnTo>
                        <a:pt x="236" y="194"/>
                      </a:lnTo>
                      <a:lnTo>
                        <a:pt x="225" y="206"/>
                      </a:lnTo>
                      <a:lnTo>
                        <a:pt x="215" y="215"/>
                      </a:lnTo>
                      <a:lnTo>
                        <a:pt x="204" y="225"/>
                      </a:lnTo>
                      <a:lnTo>
                        <a:pt x="194" y="236"/>
                      </a:lnTo>
                      <a:lnTo>
                        <a:pt x="191" y="239"/>
                      </a:lnTo>
                      <a:lnTo>
                        <a:pt x="190" y="242"/>
                      </a:lnTo>
                      <a:lnTo>
                        <a:pt x="191" y="246"/>
                      </a:lnTo>
                      <a:lnTo>
                        <a:pt x="194" y="249"/>
                      </a:lnTo>
                      <a:lnTo>
                        <a:pt x="197" y="252"/>
                      </a:lnTo>
                      <a:lnTo>
                        <a:pt x="201" y="253"/>
                      </a:lnTo>
                      <a:lnTo>
                        <a:pt x="205" y="252"/>
                      </a:lnTo>
                      <a:lnTo>
                        <a:pt x="209" y="249"/>
                      </a:lnTo>
                      <a:lnTo>
                        <a:pt x="232" y="234"/>
                      </a:lnTo>
                      <a:lnTo>
                        <a:pt x="251" y="215"/>
                      </a:lnTo>
                      <a:lnTo>
                        <a:pt x="267" y="192"/>
                      </a:lnTo>
                      <a:lnTo>
                        <a:pt x="278" y="168"/>
                      </a:lnTo>
                      <a:lnTo>
                        <a:pt x="282" y="141"/>
                      </a:lnTo>
                      <a:lnTo>
                        <a:pt x="279" y="116"/>
                      </a:lnTo>
                      <a:lnTo>
                        <a:pt x="270" y="92"/>
                      </a:lnTo>
                      <a:lnTo>
                        <a:pt x="251" y="70"/>
                      </a:lnTo>
                      <a:lnTo>
                        <a:pt x="237" y="59"/>
                      </a:lnTo>
                      <a:lnTo>
                        <a:pt x="221" y="48"/>
                      </a:lnTo>
                      <a:lnTo>
                        <a:pt x="202" y="39"/>
                      </a:lnTo>
                      <a:lnTo>
                        <a:pt x="183" y="31"/>
                      </a:lnTo>
                      <a:lnTo>
                        <a:pt x="163" y="24"/>
                      </a:lnTo>
                      <a:lnTo>
                        <a:pt x="142" y="18"/>
                      </a:lnTo>
                      <a:lnTo>
                        <a:pt x="122" y="13"/>
                      </a:lnTo>
                      <a:lnTo>
                        <a:pt x="101" y="8"/>
                      </a:lnTo>
                      <a:lnTo>
                        <a:pt x="82" y="5"/>
                      </a:lnTo>
                      <a:lnTo>
                        <a:pt x="63" y="2"/>
                      </a:lnTo>
                      <a:lnTo>
                        <a:pt x="47" y="0"/>
                      </a:lnTo>
                      <a:lnTo>
                        <a:pt x="32" y="0"/>
                      </a:lnTo>
                      <a:lnTo>
                        <a:pt x="19" y="0"/>
                      </a:lnTo>
                      <a:lnTo>
                        <a:pt x="10" y="1"/>
                      </a:lnTo>
                      <a:lnTo>
                        <a:pt x="4" y="4"/>
                      </a:lnTo>
                      <a:lnTo>
                        <a:pt x="0" y="6"/>
                      </a:lnTo>
                      <a:lnTo>
                        <a:pt x="12" y="8"/>
                      </a:lnTo>
                      <a:lnTo>
                        <a:pt x="25" y="9"/>
                      </a:lnTo>
                      <a:lnTo>
                        <a:pt x="38" y="12"/>
                      </a:lnTo>
                      <a:lnTo>
                        <a:pt x="52" y="14"/>
                      </a:lnTo>
                      <a:lnTo>
                        <a:pt x="67" y="16"/>
                      </a:lnTo>
                      <a:lnTo>
                        <a:pt x="82" y="18"/>
                      </a:lnTo>
                      <a:lnTo>
                        <a:pt x="97" y="22"/>
                      </a:lnTo>
                      <a:lnTo>
                        <a:pt x="114" y="25"/>
                      </a:lnTo>
                      <a:lnTo>
                        <a:pt x="129" y="30"/>
                      </a:lnTo>
                      <a:lnTo>
                        <a:pt x="146" y="35"/>
                      </a:lnTo>
                      <a:lnTo>
                        <a:pt x="162" y="40"/>
                      </a:lnTo>
                      <a:lnTo>
                        <a:pt x="177" y="46"/>
                      </a:lnTo>
                      <a:lnTo>
                        <a:pt x="192" y="53"/>
                      </a:lnTo>
                      <a:lnTo>
                        <a:pt x="208" y="60"/>
                      </a:lnTo>
                      <a:lnTo>
                        <a:pt x="222" y="69"/>
                      </a:lnTo>
                      <a:lnTo>
                        <a:pt x="235" y="7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66" name="Freeform 1076"/>
                <p:cNvSpPr>
                  <a:spLocks/>
                </p:cNvSpPr>
                <p:nvPr/>
              </p:nvSpPr>
              <p:spPr bwMode="auto">
                <a:xfrm>
                  <a:off x="5030" y="2680"/>
                  <a:ext cx="40" cy="54"/>
                </a:xfrm>
                <a:custGeom>
                  <a:avLst/>
                  <a:gdLst>
                    <a:gd name="T0" fmla="*/ 0 w 115"/>
                    <a:gd name="T1" fmla="*/ 0 h 236"/>
                    <a:gd name="T2" fmla="*/ 0 w 115"/>
                    <a:gd name="T3" fmla="*/ 0 h 236"/>
                    <a:gd name="T4" fmla="*/ 0 w 115"/>
                    <a:gd name="T5" fmla="*/ 0 h 236"/>
                    <a:gd name="T6" fmla="*/ 0 w 115"/>
                    <a:gd name="T7" fmla="*/ 0 h 236"/>
                    <a:gd name="T8" fmla="*/ 0 w 115"/>
                    <a:gd name="T9" fmla="*/ 0 h 236"/>
                    <a:gd name="T10" fmla="*/ 0 w 115"/>
                    <a:gd name="T11" fmla="*/ 0 h 236"/>
                    <a:gd name="T12" fmla="*/ 0 w 115"/>
                    <a:gd name="T13" fmla="*/ 0 h 236"/>
                    <a:gd name="T14" fmla="*/ 0 w 115"/>
                    <a:gd name="T15" fmla="*/ 0 h 236"/>
                    <a:gd name="T16" fmla="*/ 0 w 115"/>
                    <a:gd name="T17" fmla="*/ 0 h 236"/>
                    <a:gd name="T18" fmla="*/ 0 w 115"/>
                    <a:gd name="T19" fmla="*/ 0 h 236"/>
                    <a:gd name="T20" fmla="*/ 0 w 115"/>
                    <a:gd name="T21" fmla="*/ 0 h 236"/>
                    <a:gd name="T22" fmla="*/ 0 w 115"/>
                    <a:gd name="T23" fmla="*/ 0 h 236"/>
                    <a:gd name="T24" fmla="*/ 0 w 115"/>
                    <a:gd name="T25" fmla="*/ 0 h 236"/>
                    <a:gd name="T26" fmla="*/ 0 w 115"/>
                    <a:gd name="T27" fmla="*/ 0 h 236"/>
                    <a:gd name="T28" fmla="*/ 0 w 115"/>
                    <a:gd name="T29" fmla="*/ 0 h 236"/>
                    <a:gd name="T30" fmla="*/ 0 w 115"/>
                    <a:gd name="T31" fmla="*/ 0 h 236"/>
                    <a:gd name="T32" fmla="*/ 0 w 115"/>
                    <a:gd name="T33" fmla="*/ 0 h 236"/>
                    <a:gd name="T34" fmla="*/ 0 w 115"/>
                    <a:gd name="T35" fmla="*/ 0 h 236"/>
                    <a:gd name="T36" fmla="*/ 0 w 115"/>
                    <a:gd name="T37" fmla="*/ 0 h 236"/>
                    <a:gd name="T38" fmla="*/ 0 w 115"/>
                    <a:gd name="T39" fmla="*/ 0 h 236"/>
                    <a:gd name="T40" fmla="*/ 0 w 115"/>
                    <a:gd name="T41" fmla="*/ 0 h 236"/>
                    <a:gd name="T42" fmla="*/ 0 w 115"/>
                    <a:gd name="T43" fmla="*/ 0 h 236"/>
                    <a:gd name="T44" fmla="*/ 0 w 115"/>
                    <a:gd name="T45" fmla="*/ 0 h 236"/>
                    <a:gd name="T46" fmla="*/ 0 w 115"/>
                    <a:gd name="T47" fmla="*/ 0 h 236"/>
                    <a:gd name="T48" fmla="*/ 0 w 115"/>
                    <a:gd name="T49" fmla="*/ 0 h 236"/>
                    <a:gd name="T50" fmla="*/ 0 w 115"/>
                    <a:gd name="T51" fmla="*/ 0 h 236"/>
                    <a:gd name="T52" fmla="*/ 0 w 115"/>
                    <a:gd name="T53" fmla="*/ 0 h 236"/>
                    <a:gd name="T54" fmla="*/ 0 w 115"/>
                    <a:gd name="T55" fmla="*/ 0 h 236"/>
                    <a:gd name="T56" fmla="*/ 0 w 115"/>
                    <a:gd name="T57" fmla="*/ 0 h 236"/>
                    <a:gd name="T58" fmla="*/ 0 w 115"/>
                    <a:gd name="T59" fmla="*/ 0 h 236"/>
                    <a:gd name="T60" fmla="*/ 0 w 115"/>
                    <a:gd name="T61" fmla="*/ 0 h 236"/>
                    <a:gd name="T62" fmla="*/ 0 w 115"/>
                    <a:gd name="T63" fmla="*/ 0 h 236"/>
                    <a:gd name="T64" fmla="*/ 0 w 115"/>
                    <a:gd name="T65" fmla="*/ 0 h 236"/>
                    <a:gd name="T66" fmla="*/ 0 w 115"/>
                    <a:gd name="T67" fmla="*/ 0 h 236"/>
                    <a:gd name="T68" fmla="*/ 0 w 115"/>
                    <a:gd name="T69" fmla="*/ 0 h 236"/>
                    <a:gd name="T70" fmla="*/ 0 w 115"/>
                    <a:gd name="T71" fmla="*/ 0 h 236"/>
                    <a:gd name="T72" fmla="*/ 0 w 115"/>
                    <a:gd name="T73" fmla="*/ 0 h 236"/>
                    <a:gd name="T74" fmla="*/ 0 w 115"/>
                    <a:gd name="T75" fmla="*/ 0 h 236"/>
                    <a:gd name="T76" fmla="*/ 0 w 115"/>
                    <a:gd name="T77" fmla="*/ 0 h 236"/>
                    <a:gd name="T78" fmla="*/ 0 w 115"/>
                    <a:gd name="T79" fmla="*/ 0 h 236"/>
                    <a:gd name="T80" fmla="*/ 0 w 115"/>
                    <a:gd name="T81" fmla="*/ 0 h 2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0" t="0" r="r" b="b"/>
                  <a:pathLst>
                    <a:path w="115" h="236">
                      <a:moveTo>
                        <a:pt x="0" y="128"/>
                      </a:moveTo>
                      <a:lnTo>
                        <a:pt x="0" y="148"/>
                      </a:lnTo>
                      <a:lnTo>
                        <a:pt x="5" y="166"/>
                      </a:lnTo>
                      <a:lnTo>
                        <a:pt x="13" y="184"/>
                      </a:lnTo>
                      <a:lnTo>
                        <a:pt x="24" y="198"/>
                      </a:lnTo>
                      <a:lnTo>
                        <a:pt x="39" y="211"/>
                      </a:lnTo>
                      <a:lnTo>
                        <a:pt x="55" y="223"/>
                      </a:lnTo>
                      <a:lnTo>
                        <a:pt x="74" y="231"/>
                      </a:lnTo>
                      <a:lnTo>
                        <a:pt x="92" y="235"/>
                      </a:lnTo>
                      <a:lnTo>
                        <a:pt x="98" y="236"/>
                      </a:lnTo>
                      <a:lnTo>
                        <a:pt x="104" y="234"/>
                      </a:lnTo>
                      <a:lnTo>
                        <a:pt x="109" y="231"/>
                      </a:lnTo>
                      <a:lnTo>
                        <a:pt x="111" y="226"/>
                      </a:lnTo>
                      <a:lnTo>
                        <a:pt x="111" y="220"/>
                      </a:lnTo>
                      <a:lnTo>
                        <a:pt x="110" y="215"/>
                      </a:lnTo>
                      <a:lnTo>
                        <a:pt x="107" y="210"/>
                      </a:lnTo>
                      <a:lnTo>
                        <a:pt x="101" y="208"/>
                      </a:lnTo>
                      <a:lnTo>
                        <a:pt x="82" y="201"/>
                      </a:lnTo>
                      <a:lnTo>
                        <a:pt x="64" y="192"/>
                      </a:lnTo>
                      <a:lnTo>
                        <a:pt x="50" y="179"/>
                      </a:lnTo>
                      <a:lnTo>
                        <a:pt x="40" y="165"/>
                      </a:lnTo>
                      <a:lnTo>
                        <a:pt x="33" y="148"/>
                      </a:lnTo>
                      <a:lnTo>
                        <a:pt x="29" y="130"/>
                      </a:lnTo>
                      <a:lnTo>
                        <a:pt x="29" y="110"/>
                      </a:lnTo>
                      <a:lnTo>
                        <a:pt x="35" y="89"/>
                      </a:lnTo>
                      <a:lnTo>
                        <a:pt x="43" y="74"/>
                      </a:lnTo>
                      <a:lnTo>
                        <a:pt x="56" y="60"/>
                      </a:lnTo>
                      <a:lnTo>
                        <a:pt x="70" y="46"/>
                      </a:lnTo>
                      <a:lnTo>
                        <a:pt x="85" y="33"/>
                      </a:lnTo>
                      <a:lnTo>
                        <a:pt x="98" y="23"/>
                      </a:lnTo>
                      <a:lnTo>
                        <a:pt x="109" y="12"/>
                      </a:lnTo>
                      <a:lnTo>
                        <a:pt x="115" y="6"/>
                      </a:lnTo>
                      <a:lnTo>
                        <a:pt x="115" y="0"/>
                      </a:lnTo>
                      <a:lnTo>
                        <a:pt x="102" y="4"/>
                      </a:lnTo>
                      <a:lnTo>
                        <a:pt x="85" y="12"/>
                      </a:lnTo>
                      <a:lnTo>
                        <a:pt x="68" y="26"/>
                      </a:lnTo>
                      <a:lnTo>
                        <a:pt x="49" y="42"/>
                      </a:lnTo>
                      <a:lnTo>
                        <a:pt x="32" y="61"/>
                      </a:lnTo>
                      <a:lnTo>
                        <a:pt x="17" y="82"/>
                      </a:lnTo>
                      <a:lnTo>
                        <a:pt x="6" y="105"/>
                      </a:lnTo>
                      <a:lnTo>
                        <a:pt x="0" y="12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67" name="Freeform 1077"/>
                <p:cNvSpPr>
                  <a:spLocks/>
                </p:cNvSpPr>
                <p:nvPr/>
              </p:nvSpPr>
              <p:spPr bwMode="auto">
                <a:xfrm>
                  <a:off x="5311" y="2643"/>
                  <a:ext cx="87" cy="73"/>
                </a:xfrm>
                <a:custGeom>
                  <a:avLst/>
                  <a:gdLst>
                    <a:gd name="T0" fmla="*/ 0 w 245"/>
                    <a:gd name="T1" fmla="*/ 0 h 310"/>
                    <a:gd name="T2" fmla="*/ 0 w 245"/>
                    <a:gd name="T3" fmla="*/ 0 h 310"/>
                    <a:gd name="T4" fmla="*/ 0 w 245"/>
                    <a:gd name="T5" fmla="*/ 0 h 310"/>
                    <a:gd name="T6" fmla="*/ 0 w 245"/>
                    <a:gd name="T7" fmla="*/ 0 h 310"/>
                    <a:gd name="T8" fmla="*/ 0 w 245"/>
                    <a:gd name="T9" fmla="*/ 0 h 310"/>
                    <a:gd name="T10" fmla="*/ 0 w 245"/>
                    <a:gd name="T11" fmla="*/ 0 h 310"/>
                    <a:gd name="T12" fmla="*/ 0 w 245"/>
                    <a:gd name="T13" fmla="*/ 0 h 310"/>
                    <a:gd name="T14" fmla="*/ 0 w 245"/>
                    <a:gd name="T15" fmla="*/ 0 h 310"/>
                    <a:gd name="T16" fmla="*/ 0 w 245"/>
                    <a:gd name="T17" fmla="*/ 0 h 310"/>
                    <a:gd name="T18" fmla="*/ 0 w 245"/>
                    <a:gd name="T19" fmla="*/ 0 h 310"/>
                    <a:gd name="T20" fmla="*/ 0 w 245"/>
                    <a:gd name="T21" fmla="*/ 0 h 310"/>
                    <a:gd name="T22" fmla="*/ 0 w 245"/>
                    <a:gd name="T23" fmla="*/ 0 h 310"/>
                    <a:gd name="T24" fmla="*/ 0 w 245"/>
                    <a:gd name="T25" fmla="*/ 0 h 310"/>
                    <a:gd name="T26" fmla="*/ 0 w 245"/>
                    <a:gd name="T27" fmla="*/ 0 h 310"/>
                    <a:gd name="T28" fmla="*/ 0 w 245"/>
                    <a:gd name="T29" fmla="*/ 0 h 310"/>
                    <a:gd name="T30" fmla="*/ 0 w 245"/>
                    <a:gd name="T31" fmla="*/ 0 h 310"/>
                    <a:gd name="T32" fmla="*/ 0 w 245"/>
                    <a:gd name="T33" fmla="*/ 0 h 310"/>
                    <a:gd name="T34" fmla="*/ 0 w 245"/>
                    <a:gd name="T35" fmla="*/ 0 h 310"/>
                    <a:gd name="T36" fmla="*/ 0 w 245"/>
                    <a:gd name="T37" fmla="*/ 0 h 310"/>
                    <a:gd name="T38" fmla="*/ 0 w 245"/>
                    <a:gd name="T39" fmla="*/ 0 h 310"/>
                    <a:gd name="T40" fmla="*/ 0 w 245"/>
                    <a:gd name="T41" fmla="*/ 0 h 310"/>
                    <a:gd name="T42" fmla="*/ 0 w 245"/>
                    <a:gd name="T43" fmla="*/ 0 h 310"/>
                    <a:gd name="T44" fmla="*/ 0 w 245"/>
                    <a:gd name="T45" fmla="*/ 0 h 310"/>
                    <a:gd name="T46" fmla="*/ 0 w 245"/>
                    <a:gd name="T47" fmla="*/ 0 h 310"/>
                    <a:gd name="T48" fmla="*/ 0 w 245"/>
                    <a:gd name="T49" fmla="*/ 0 h 310"/>
                    <a:gd name="T50" fmla="*/ 0 w 245"/>
                    <a:gd name="T51" fmla="*/ 0 h 310"/>
                    <a:gd name="T52" fmla="*/ 0 w 245"/>
                    <a:gd name="T53" fmla="*/ 0 h 310"/>
                    <a:gd name="T54" fmla="*/ 0 w 245"/>
                    <a:gd name="T55" fmla="*/ 0 h 310"/>
                    <a:gd name="T56" fmla="*/ 0 w 245"/>
                    <a:gd name="T57" fmla="*/ 0 h 310"/>
                    <a:gd name="T58" fmla="*/ 0 w 245"/>
                    <a:gd name="T59" fmla="*/ 0 h 310"/>
                    <a:gd name="T60" fmla="*/ 0 w 245"/>
                    <a:gd name="T61" fmla="*/ 0 h 310"/>
                    <a:gd name="T62" fmla="*/ 0 w 245"/>
                    <a:gd name="T63" fmla="*/ 0 h 310"/>
                    <a:gd name="T64" fmla="*/ 0 w 245"/>
                    <a:gd name="T65" fmla="*/ 0 h 310"/>
                    <a:gd name="T66" fmla="*/ 0 w 245"/>
                    <a:gd name="T67" fmla="*/ 0 h 310"/>
                    <a:gd name="T68" fmla="*/ 0 w 245"/>
                    <a:gd name="T69" fmla="*/ 0 h 310"/>
                    <a:gd name="T70" fmla="*/ 0 w 245"/>
                    <a:gd name="T71" fmla="*/ 0 h 310"/>
                    <a:gd name="T72" fmla="*/ 0 w 245"/>
                    <a:gd name="T73" fmla="*/ 0 h 310"/>
                    <a:gd name="T74" fmla="*/ 0 w 245"/>
                    <a:gd name="T75" fmla="*/ 0 h 310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0" t="0" r="r" b="b"/>
                  <a:pathLst>
                    <a:path w="245" h="310">
                      <a:moveTo>
                        <a:pt x="200" y="116"/>
                      </a:moveTo>
                      <a:lnTo>
                        <a:pt x="208" y="124"/>
                      </a:lnTo>
                      <a:lnTo>
                        <a:pt x="214" y="133"/>
                      </a:lnTo>
                      <a:lnTo>
                        <a:pt x="220" y="144"/>
                      </a:lnTo>
                      <a:lnTo>
                        <a:pt x="223" y="154"/>
                      </a:lnTo>
                      <a:lnTo>
                        <a:pt x="226" y="164"/>
                      </a:lnTo>
                      <a:lnTo>
                        <a:pt x="224" y="176"/>
                      </a:lnTo>
                      <a:lnTo>
                        <a:pt x="222" y="187"/>
                      </a:lnTo>
                      <a:lnTo>
                        <a:pt x="216" y="198"/>
                      </a:lnTo>
                      <a:lnTo>
                        <a:pt x="208" y="209"/>
                      </a:lnTo>
                      <a:lnTo>
                        <a:pt x="199" y="219"/>
                      </a:lnTo>
                      <a:lnTo>
                        <a:pt x="188" y="229"/>
                      </a:lnTo>
                      <a:lnTo>
                        <a:pt x="177" y="238"/>
                      </a:lnTo>
                      <a:lnTo>
                        <a:pt x="166" y="246"/>
                      </a:lnTo>
                      <a:lnTo>
                        <a:pt x="154" y="255"/>
                      </a:lnTo>
                      <a:lnTo>
                        <a:pt x="142" y="264"/>
                      </a:lnTo>
                      <a:lnTo>
                        <a:pt x="132" y="275"/>
                      </a:lnTo>
                      <a:lnTo>
                        <a:pt x="128" y="278"/>
                      </a:lnTo>
                      <a:lnTo>
                        <a:pt x="126" y="283"/>
                      </a:lnTo>
                      <a:lnTo>
                        <a:pt x="124" y="287"/>
                      </a:lnTo>
                      <a:lnTo>
                        <a:pt x="121" y="292"/>
                      </a:lnTo>
                      <a:lnTo>
                        <a:pt x="120" y="296"/>
                      </a:lnTo>
                      <a:lnTo>
                        <a:pt x="120" y="301"/>
                      </a:lnTo>
                      <a:lnTo>
                        <a:pt x="122" y="306"/>
                      </a:lnTo>
                      <a:lnTo>
                        <a:pt x="126" y="309"/>
                      </a:lnTo>
                      <a:lnTo>
                        <a:pt x="131" y="310"/>
                      </a:lnTo>
                      <a:lnTo>
                        <a:pt x="135" y="310"/>
                      </a:lnTo>
                      <a:lnTo>
                        <a:pt x="139" y="309"/>
                      </a:lnTo>
                      <a:lnTo>
                        <a:pt x="142" y="306"/>
                      </a:lnTo>
                      <a:lnTo>
                        <a:pt x="154" y="292"/>
                      </a:lnTo>
                      <a:lnTo>
                        <a:pt x="167" y="280"/>
                      </a:lnTo>
                      <a:lnTo>
                        <a:pt x="180" y="269"/>
                      </a:lnTo>
                      <a:lnTo>
                        <a:pt x="194" y="257"/>
                      </a:lnTo>
                      <a:lnTo>
                        <a:pt x="207" y="246"/>
                      </a:lnTo>
                      <a:lnTo>
                        <a:pt x="220" y="233"/>
                      </a:lnTo>
                      <a:lnTo>
                        <a:pt x="230" y="219"/>
                      </a:lnTo>
                      <a:lnTo>
                        <a:pt x="238" y="204"/>
                      </a:lnTo>
                      <a:lnTo>
                        <a:pt x="244" y="186"/>
                      </a:lnTo>
                      <a:lnTo>
                        <a:pt x="245" y="169"/>
                      </a:lnTo>
                      <a:lnTo>
                        <a:pt x="243" y="152"/>
                      </a:lnTo>
                      <a:lnTo>
                        <a:pt x="237" y="134"/>
                      </a:lnTo>
                      <a:lnTo>
                        <a:pt x="228" y="119"/>
                      </a:lnTo>
                      <a:lnTo>
                        <a:pt x="217" y="105"/>
                      </a:lnTo>
                      <a:lnTo>
                        <a:pt x="203" y="93"/>
                      </a:lnTo>
                      <a:lnTo>
                        <a:pt x="188" y="83"/>
                      </a:lnTo>
                      <a:lnTo>
                        <a:pt x="176" y="76"/>
                      </a:lnTo>
                      <a:lnTo>
                        <a:pt x="163" y="69"/>
                      </a:lnTo>
                      <a:lnTo>
                        <a:pt x="151" y="61"/>
                      </a:lnTo>
                      <a:lnTo>
                        <a:pt x="136" y="54"/>
                      </a:lnTo>
                      <a:lnTo>
                        <a:pt x="122" y="46"/>
                      </a:lnTo>
                      <a:lnTo>
                        <a:pt x="107" y="39"/>
                      </a:lnTo>
                      <a:lnTo>
                        <a:pt x="93" y="31"/>
                      </a:lnTo>
                      <a:lnTo>
                        <a:pt x="79" y="24"/>
                      </a:lnTo>
                      <a:lnTo>
                        <a:pt x="66" y="18"/>
                      </a:lnTo>
                      <a:lnTo>
                        <a:pt x="53" y="13"/>
                      </a:lnTo>
                      <a:lnTo>
                        <a:pt x="40" y="8"/>
                      </a:lnTo>
                      <a:lnTo>
                        <a:pt x="30" y="5"/>
                      </a:lnTo>
                      <a:lnTo>
                        <a:pt x="20" y="1"/>
                      </a:lnTo>
                      <a:lnTo>
                        <a:pt x="1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lnTo>
                        <a:pt x="11" y="8"/>
                      </a:lnTo>
                      <a:lnTo>
                        <a:pt x="23" y="14"/>
                      </a:lnTo>
                      <a:lnTo>
                        <a:pt x="36" y="20"/>
                      </a:lnTo>
                      <a:lnTo>
                        <a:pt x="47" y="25"/>
                      </a:lnTo>
                      <a:lnTo>
                        <a:pt x="60" y="31"/>
                      </a:lnTo>
                      <a:lnTo>
                        <a:pt x="73" y="37"/>
                      </a:lnTo>
                      <a:lnTo>
                        <a:pt x="86" y="44"/>
                      </a:lnTo>
                      <a:lnTo>
                        <a:pt x="99" y="51"/>
                      </a:lnTo>
                      <a:lnTo>
                        <a:pt x="113" y="57"/>
                      </a:lnTo>
                      <a:lnTo>
                        <a:pt x="126" y="64"/>
                      </a:lnTo>
                      <a:lnTo>
                        <a:pt x="139" y="71"/>
                      </a:lnTo>
                      <a:lnTo>
                        <a:pt x="152" y="79"/>
                      </a:lnTo>
                      <a:lnTo>
                        <a:pt x="165" y="88"/>
                      </a:lnTo>
                      <a:lnTo>
                        <a:pt x="176" y="96"/>
                      </a:lnTo>
                      <a:lnTo>
                        <a:pt x="188" y="106"/>
                      </a:lnTo>
                      <a:lnTo>
                        <a:pt x="200" y="11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pic>
            <p:nvPicPr>
              <p:cNvPr id="3355" name="Picture 1078" descr="access_point_stylized_gray_small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72" y="3642"/>
                <a:ext cx="430" cy="3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3157" name="Group 1079"/>
            <p:cNvGrpSpPr>
              <a:grpSpLocks/>
            </p:cNvGrpSpPr>
            <p:nvPr/>
          </p:nvGrpSpPr>
          <p:grpSpPr bwMode="auto">
            <a:xfrm>
              <a:off x="3552" y="2211"/>
              <a:ext cx="251" cy="226"/>
              <a:chOff x="5072" y="3611"/>
              <a:chExt cx="459" cy="380"/>
            </a:xfrm>
          </p:grpSpPr>
          <p:grpSp>
            <p:nvGrpSpPr>
              <p:cNvPr id="3340" name="Group 1080"/>
              <p:cNvGrpSpPr>
                <a:grpSpLocks/>
              </p:cNvGrpSpPr>
              <p:nvPr/>
            </p:nvGrpSpPr>
            <p:grpSpPr bwMode="auto">
              <a:xfrm>
                <a:off x="5144" y="3611"/>
                <a:ext cx="387" cy="99"/>
                <a:chOff x="5030" y="2639"/>
                <a:chExt cx="387" cy="99"/>
              </a:xfrm>
            </p:grpSpPr>
            <p:sp>
              <p:nvSpPr>
                <p:cNvPr id="3342" name="Freeform 1081"/>
                <p:cNvSpPr>
                  <a:spLocks/>
                </p:cNvSpPr>
                <p:nvPr/>
              </p:nvSpPr>
              <p:spPr bwMode="auto">
                <a:xfrm>
                  <a:off x="5134" y="2657"/>
                  <a:ext cx="69" cy="55"/>
                </a:xfrm>
                <a:custGeom>
                  <a:avLst/>
                  <a:gdLst>
                    <a:gd name="T0" fmla="*/ 0 w 199"/>
                    <a:gd name="T1" fmla="*/ 0 h 232"/>
                    <a:gd name="T2" fmla="*/ 0 w 199"/>
                    <a:gd name="T3" fmla="*/ 0 h 232"/>
                    <a:gd name="T4" fmla="*/ 0 w 199"/>
                    <a:gd name="T5" fmla="*/ 0 h 232"/>
                    <a:gd name="T6" fmla="*/ 0 w 199"/>
                    <a:gd name="T7" fmla="*/ 0 h 232"/>
                    <a:gd name="T8" fmla="*/ 0 w 199"/>
                    <a:gd name="T9" fmla="*/ 0 h 232"/>
                    <a:gd name="T10" fmla="*/ 0 w 199"/>
                    <a:gd name="T11" fmla="*/ 0 h 232"/>
                    <a:gd name="T12" fmla="*/ 0 w 199"/>
                    <a:gd name="T13" fmla="*/ 0 h 232"/>
                    <a:gd name="T14" fmla="*/ 0 w 199"/>
                    <a:gd name="T15" fmla="*/ 0 h 232"/>
                    <a:gd name="T16" fmla="*/ 0 w 199"/>
                    <a:gd name="T17" fmla="*/ 0 h 232"/>
                    <a:gd name="T18" fmla="*/ 0 w 199"/>
                    <a:gd name="T19" fmla="*/ 0 h 232"/>
                    <a:gd name="T20" fmla="*/ 0 w 199"/>
                    <a:gd name="T21" fmla="*/ 0 h 232"/>
                    <a:gd name="T22" fmla="*/ 0 w 199"/>
                    <a:gd name="T23" fmla="*/ 0 h 232"/>
                    <a:gd name="T24" fmla="*/ 0 w 199"/>
                    <a:gd name="T25" fmla="*/ 0 h 232"/>
                    <a:gd name="T26" fmla="*/ 0 w 199"/>
                    <a:gd name="T27" fmla="*/ 0 h 232"/>
                    <a:gd name="T28" fmla="*/ 0 w 199"/>
                    <a:gd name="T29" fmla="*/ 0 h 232"/>
                    <a:gd name="T30" fmla="*/ 0 w 199"/>
                    <a:gd name="T31" fmla="*/ 0 h 232"/>
                    <a:gd name="T32" fmla="*/ 0 w 199"/>
                    <a:gd name="T33" fmla="*/ 0 h 232"/>
                    <a:gd name="T34" fmla="*/ 0 w 199"/>
                    <a:gd name="T35" fmla="*/ 0 h 232"/>
                    <a:gd name="T36" fmla="*/ 0 w 199"/>
                    <a:gd name="T37" fmla="*/ 0 h 232"/>
                    <a:gd name="T38" fmla="*/ 0 w 199"/>
                    <a:gd name="T39" fmla="*/ 0 h 232"/>
                    <a:gd name="T40" fmla="*/ 0 w 199"/>
                    <a:gd name="T41" fmla="*/ 0 h 232"/>
                    <a:gd name="T42" fmla="*/ 0 w 199"/>
                    <a:gd name="T43" fmla="*/ 0 h 232"/>
                    <a:gd name="T44" fmla="*/ 0 w 199"/>
                    <a:gd name="T45" fmla="*/ 0 h 232"/>
                    <a:gd name="T46" fmla="*/ 0 w 199"/>
                    <a:gd name="T47" fmla="*/ 0 h 232"/>
                    <a:gd name="T48" fmla="*/ 0 w 199"/>
                    <a:gd name="T49" fmla="*/ 0 h 232"/>
                    <a:gd name="T50" fmla="*/ 0 w 199"/>
                    <a:gd name="T51" fmla="*/ 0 h 232"/>
                    <a:gd name="T52" fmla="*/ 0 w 199"/>
                    <a:gd name="T53" fmla="*/ 0 h 232"/>
                    <a:gd name="T54" fmla="*/ 0 w 199"/>
                    <a:gd name="T55" fmla="*/ 0 h 232"/>
                    <a:gd name="T56" fmla="*/ 0 w 199"/>
                    <a:gd name="T57" fmla="*/ 0 h 232"/>
                    <a:gd name="T58" fmla="*/ 0 w 199"/>
                    <a:gd name="T59" fmla="*/ 0 h 232"/>
                    <a:gd name="T60" fmla="*/ 0 w 199"/>
                    <a:gd name="T61" fmla="*/ 0 h 232"/>
                    <a:gd name="T62" fmla="*/ 0 w 199"/>
                    <a:gd name="T63" fmla="*/ 0 h 232"/>
                    <a:gd name="T64" fmla="*/ 0 w 199"/>
                    <a:gd name="T65" fmla="*/ 0 h 232"/>
                    <a:gd name="T66" fmla="*/ 0 w 199"/>
                    <a:gd name="T67" fmla="*/ 0 h 232"/>
                    <a:gd name="T68" fmla="*/ 0 w 199"/>
                    <a:gd name="T69" fmla="*/ 0 h 232"/>
                    <a:gd name="T70" fmla="*/ 0 w 199"/>
                    <a:gd name="T71" fmla="*/ 0 h 232"/>
                    <a:gd name="T72" fmla="*/ 0 w 199"/>
                    <a:gd name="T73" fmla="*/ 0 h 232"/>
                    <a:gd name="T74" fmla="*/ 0 w 199"/>
                    <a:gd name="T75" fmla="*/ 0 h 232"/>
                    <a:gd name="T76" fmla="*/ 0 w 199"/>
                    <a:gd name="T77" fmla="*/ 0 h 232"/>
                    <a:gd name="T78" fmla="*/ 0 w 199"/>
                    <a:gd name="T79" fmla="*/ 0 h 232"/>
                    <a:gd name="T80" fmla="*/ 0 w 199"/>
                    <a:gd name="T81" fmla="*/ 0 h 232"/>
                    <a:gd name="T82" fmla="*/ 0 w 199"/>
                    <a:gd name="T83" fmla="*/ 0 h 232"/>
                    <a:gd name="T84" fmla="*/ 0 w 199"/>
                    <a:gd name="T85" fmla="*/ 0 h 232"/>
                    <a:gd name="T86" fmla="*/ 0 w 199"/>
                    <a:gd name="T87" fmla="*/ 0 h 232"/>
                    <a:gd name="T88" fmla="*/ 0 w 199"/>
                    <a:gd name="T89" fmla="*/ 0 h 232"/>
                    <a:gd name="T90" fmla="*/ 0 w 199"/>
                    <a:gd name="T91" fmla="*/ 0 h 232"/>
                    <a:gd name="T92" fmla="*/ 0 w 199"/>
                    <a:gd name="T93" fmla="*/ 0 h 232"/>
                    <a:gd name="T94" fmla="*/ 0 w 199"/>
                    <a:gd name="T95" fmla="*/ 0 h 232"/>
                    <a:gd name="T96" fmla="*/ 0 w 199"/>
                    <a:gd name="T97" fmla="*/ 0 h 232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0" t="0" r="r" b="b"/>
                  <a:pathLst>
                    <a:path w="199" h="232">
                      <a:moveTo>
                        <a:pt x="70" y="29"/>
                      </a:moveTo>
                      <a:lnTo>
                        <a:pt x="55" y="39"/>
                      </a:lnTo>
                      <a:lnTo>
                        <a:pt x="42" y="50"/>
                      </a:lnTo>
                      <a:lnTo>
                        <a:pt x="30" y="63"/>
                      </a:lnTo>
                      <a:lnTo>
                        <a:pt x="20" y="77"/>
                      </a:lnTo>
                      <a:lnTo>
                        <a:pt x="12" y="91"/>
                      </a:lnTo>
                      <a:lnTo>
                        <a:pt x="6" y="108"/>
                      </a:lnTo>
                      <a:lnTo>
                        <a:pt x="2" y="125"/>
                      </a:lnTo>
                      <a:lnTo>
                        <a:pt x="0" y="142"/>
                      </a:lnTo>
                      <a:lnTo>
                        <a:pt x="2" y="166"/>
                      </a:lnTo>
                      <a:lnTo>
                        <a:pt x="12" y="186"/>
                      </a:lnTo>
                      <a:lnTo>
                        <a:pt x="26" y="203"/>
                      </a:lnTo>
                      <a:lnTo>
                        <a:pt x="45" y="216"/>
                      </a:lnTo>
                      <a:lnTo>
                        <a:pt x="66" y="226"/>
                      </a:lnTo>
                      <a:lnTo>
                        <a:pt x="88" y="230"/>
                      </a:lnTo>
                      <a:lnTo>
                        <a:pt x="111" y="232"/>
                      </a:lnTo>
                      <a:lnTo>
                        <a:pt x="134" y="228"/>
                      </a:lnTo>
                      <a:lnTo>
                        <a:pt x="138" y="228"/>
                      </a:lnTo>
                      <a:lnTo>
                        <a:pt x="143" y="226"/>
                      </a:lnTo>
                      <a:lnTo>
                        <a:pt x="147" y="222"/>
                      </a:lnTo>
                      <a:lnTo>
                        <a:pt x="148" y="218"/>
                      </a:lnTo>
                      <a:lnTo>
                        <a:pt x="145" y="212"/>
                      </a:lnTo>
                      <a:lnTo>
                        <a:pt x="141" y="207"/>
                      </a:lnTo>
                      <a:lnTo>
                        <a:pt x="135" y="203"/>
                      </a:lnTo>
                      <a:lnTo>
                        <a:pt x="129" y="201"/>
                      </a:lnTo>
                      <a:lnTo>
                        <a:pt x="117" y="197"/>
                      </a:lnTo>
                      <a:lnTo>
                        <a:pt x="105" y="195"/>
                      </a:lnTo>
                      <a:lnTo>
                        <a:pt x="94" y="193"/>
                      </a:lnTo>
                      <a:lnTo>
                        <a:pt x="83" y="190"/>
                      </a:lnTo>
                      <a:lnTo>
                        <a:pt x="73" y="187"/>
                      </a:lnTo>
                      <a:lnTo>
                        <a:pt x="62" y="182"/>
                      </a:lnTo>
                      <a:lnTo>
                        <a:pt x="53" y="176"/>
                      </a:lnTo>
                      <a:lnTo>
                        <a:pt x="43" y="167"/>
                      </a:lnTo>
                      <a:lnTo>
                        <a:pt x="40" y="128"/>
                      </a:lnTo>
                      <a:lnTo>
                        <a:pt x="49" y="96"/>
                      </a:lnTo>
                      <a:lnTo>
                        <a:pt x="68" y="71"/>
                      </a:lnTo>
                      <a:lnTo>
                        <a:pt x="94" y="50"/>
                      </a:lnTo>
                      <a:lnTo>
                        <a:pt x="122" y="34"/>
                      </a:lnTo>
                      <a:lnTo>
                        <a:pt x="151" y="21"/>
                      </a:lnTo>
                      <a:lnTo>
                        <a:pt x="178" y="12"/>
                      </a:lnTo>
                      <a:lnTo>
                        <a:pt x="199" y="4"/>
                      </a:lnTo>
                      <a:lnTo>
                        <a:pt x="186" y="1"/>
                      </a:lnTo>
                      <a:lnTo>
                        <a:pt x="172" y="0"/>
                      </a:lnTo>
                      <a:lnTo>
                        <a:pt x="156" y="2"/>
                      </a:lnTo>
                      <a:lnTo>
                        <a:pt x="138" y="4"/>
                      </a:lnTo>
                      <a:lnTo>
                        <a:pt x="121" y="10"/>
                      </a:lnTo>
                      <a:lnTo>
                        <a:pt x="103" y="16"/>
                      </a:lnTo>
                      <a:lnTo>
                        <a:pt x="86" y="23"/>
                      </a:lnTo>
                      <a:lnTo>
                        <a:pt x="70" y="29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43" name="Freeform 1082"/>
                <p:cNvSpPr>
                  <a:spLocks/>
                </p:cNvSpPr>
                <p:nvPr/>
              </p:nvSpPr>
              <p:spPr bwMode="auto">
                <a:xfrm>
                  <a:off x="5252" y="2656"/>
                  <a:ext cx="47" cy="42"/>
                </a:xfrm>
                <a:custGeom>
                  <a:avLst/>
                  <a:gdLst>
                    <a:gd name="T0" fmla="*/ 0 w 128"/>
                    <a:gd name="T1" fmla="*/ 0 h 180"/>
                    <a:gd name="T2" fmla="*/ 0 w 128"/>
                    <a:gd name="T3" fmla="*/ 0 h 180"/>
                    <a:gd name="T4" fmla="*/ 0 w 128"/>
                    <a:gd name="T5" fmla="*/ 0 h 180"/>
                    <a:gd name="T6" fmla="*/ 0 w 128"/>
                    <a:gd name="T7" fmla="*/ 0 h 180"/>
                    <a:gd name="T8" fmla="*/ 0 w 128"/>
                    <a:gd name="T9" fmla="*/ 0 h 180"/>
                    <a:gd name="T10" fmla="*/ 0 w 128"/>
                    <a:gd name="T11" fmla="*/ 0 h 180"/>
                    <a:gd name="T12" fmla="*/ 0 w 128"/>
                    <a:gd name="T13" fmla="*/ 0 h 180"/>
                    <a:gd name="T14" fmla="*/ 0 w 128"/>
                    <a:gd name="T15" fmla="*/ 0 h 180"/>
                    <a:gd name="T16" fmla="*/ 0 w 128"/>
                    <a:gd name="T17" fmla="*/ 0 h 180"/>
                    <a:gd name="T18" fmla="*/ 0 w 128"/>
                    <a:gd name="T19" fmla="*/ 0 h 180"/>
                    <a:gd name="T20" fmla="*/ 0 w 128"/>
                    <a:gd name="T21" fmla="*/ 0 h 180"/>
                    <a:gd name="T22" fmla="*/ 0 w 128"/>
                    <a:gd name="T23" fmla="*/ 0 h 180"/>
                    <a:gd name="T24" fmla="*/ 0 w 128"/>
                    <a:gd name="T25" fmla="*/ 0 h 180"/>
                    <a:gd name="T26" fmla="*/ 0 w 128"/>
                    <a:gd name="T27" fmla="*/ 0 h 180"/>
                    <a:gd name="T28" fmla="*/ 0 w 128"/>
                    <a:gd name="T29" fmla="*/ 0 h 180"/>
                    <a:gd name="T30" fmla="*/ 0 w 128"/>
                    <a:gd name="T31" fmla="*/ 0 h 180"/>
                    <a:gd name="T32" fmla="*/ 0 w 128"/>
                    <a:gd name="T33" fmla="*/ 0 h 180"/>
                    <a:gd name="T34" fmla="*/ 0 w 128"/>
                    <a:gd name="T35" fmla="*/ 0 h 180"/>
                    <a:gd name="T36" fmla="*/ 0 w 128"/>
                    <a:gd name="T37" fmla="*/ 0 h 180"/>
                    <a:gd name="T38" fmla="*/ 0 w 128"/>
                    <a:gd name="T39" fmla="*/ 0 h 180"/>
                    <a:gd name="T40" fmla="*/ 0 w 128"/>
                    <a:gd name="T41" fmla="*/ 0 h 180"/>
                    <a:gd name="T42" fmla="*/ 0 w 128"/>
                    <a:gd name="T43" fmla="*/ 0 h 180"/>
                    <a:gd name="T44" fmla="*/ 0 w 128"/>
                    <a:gd name="T45" fmla="*/ 0 h 180"/>
                    <a:gd name="T46" fmla="*/ 0 w 128"/>
                    <a:gd name="T47" fmla="*/ 0 h 180"/>
                    <a:gd name="T48" fmla="*/ 0 w 128"/>
                    <a:gd name="T49" fmla="*/ 0 h 180"/>
                    <a:gd name="T50" fmla="*/ 0 w 128"/>
                    <a:gd name="T51" fmla="*/ 0 h 180"/>
                    <a:gd name="T52" fmla="*/ 0 w 128"/>
                    <a:gd name="T53" fmla="*/ 0 h 180"/>
                    <a:gd name="T54" fmla="*/ 0 w 128"/>
                    <a:gd name="T55" fmla="*/ 0 h 180"/>
                    <a:gd name="T56" fmla="*/ 0 w 128"/>
                    <a:gd name="T57" fmla="*/ 0 h 180"/>
                    <a:gd name="T58" fmla="*/ 0 w 128"/>
                    <a:gd name="T59" fmla="*/ 0 h 180"/>
                    <a:gd name="T60" fmla="*/ 0 w 128"/>
                    <a:gd name="T61" fmla="*/ 0 h 180"/>
                    <a:gd name="T62" fmla="*/ 0 w 128"/>
                    <a:gd name="T63" fmla="*/ 0 h 180"/>
                    <a:gd name="T64" fmla="*/ 0 w 128"/>
                    <a:gd name="T65" fmla="*/ 0 h 180"/>
                    <a:gd name="T66" fmla="*/ 0 w 128"/>
                    <a:gd name="T67" fmla="*/ 0 h 180"/>
                    <a:gd name="T68" fmla="*/ 0 w 128"/>
                    <a:gd name="T69" fmla="*/ 0 h 180"/>
                    <a:gd name="T70" fmla="*/ 0 w 128"/>
                    <a:gd name="T71" fmla="*/ 0 h 180"/>
                    <a:gd name="T72" fmla="*/ 0 w 128"/>
                    <a:gd name="T73" fmla="*/ 0 h 180"/>
                    <a:gd name="T74" fmla="*/ 0 w 128"/>
                    <a:gd name="T75" fmla="*/ 0 h 180"/>
                    <a:gd name="T76" fmla="*/ 0 w 128"/>
                    <a:gd name="T77" fmla="*/ 0 h 180"/>
                    <a:gd name="T78" fmla="*/ 0 w 128"/>
                    <a:gd name="T79" fmla="*/ 0 h 180"/>
                    <a:gd name="T80" fmla="*/ 0 w 128"/>
                    <a:gd name="T81" fmla="*/ 0 h 180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0" t="0" r="r" b="b"/>
                  <a:pathLst>
                    <a:path w="128" h="180">
                      <a:moveTo>
                        <a:pt x="108" y="59"/>
                      </a:moveTo>
                      <a:lnTo>
                        <a:pt x="113" y="77"/>
                      </a:lnTo>
                      <a:lnTo>
                        <a:pt x="111" y="94"/>
                      </a:lnTo>
                      <a:lnTo>
                        <a:pt x="103" y="108"/>
                      </a:lnTo>
                      <a:lnTo>
                        <a:pt x="91" y="121"/>
                      </a:lnTo>
                      <a:lnTo>
                        <a:pt x="77" y="132"/>
                      </a:lnTo>
                      <a:lnTo>
                        <a:pt x="61" y="144"/>
                      </a:lnTo>
                      <a:lnTo>
                        <a:pt x="45" y="154"/>
                      </a:lnTo>
                      <a:lnTo>
                        <a:pt x="30" y="164"/>
                      </a:lnTo>
                      <a:lnTo>
                        <a:pt x="28" y="168"/>
                      </a:lnTo>
                      <a:lnTo>
                        <a:pt x="27" y="170"/>
                      </a:lnTo>
                      <a:lnTo>
                        <a:pt x="27" y="174"/>
                      </a:lnTo>
                      <a:lnTo>
                        <a:pt x="28" y="177"/>
                      </a:lnTo>
                      <a:lnTo>
                        <a:pt x="32" y="179"/>
                      </a:lnTo>
                      <a:lnTo>
                        <a:pt x="35" y="180"/>
                      </a:lnTo>
                      <a:lnTo>
                        <a:pt x="37" y="180"/>
                      </a:lnTo>
                      <a:lnTo>
                        <a:pt x="41" y="179"/>
                      </a:lnTo>
                      <a:lnTo>
                        <a:pt x="60" y="169"/>
                      </a:lnTo>
                      <a:lnTo>
                        <a:pt x="77" y="158"/>
                      </a:lnTo>
                      <a:lnTo>
                        <a:pt x="94" y="145"/>
                      </a:lnTo>
                      <a:lnTo>
                        <a:pt x="109" y="130"/>
                      </a:lnTo>
                      <a:lnTo>
                        <a:pt x="120" y="114"/>
                      </a:lnTo>
                      <a:lnTo>
                        <a:pt x="127" y="95"/>
                      </a:lnTo>
                      <a:lnTo>
                        <a:pt x="128" y="76"/>
                      </a:lnTo>
                      <a:lnTo>
                        <a:pt x="123" y="55"/>
                      </a:lnTo>
                      <a:lnTo>
                        <a:pt x="113" y="39"/>
                      </a:lnTo>
                      <a:lnTo>
                        <a:pt x="97" y="25"/>
                      </a:lnTo>
                      <a:lnTo>
                        <a:pt x="79" y="15"/>
                      </a:lnTo>
                      <a:lnTo>
                        <a:pt x="57" y="7"/>
                      </a:lnTo>
                      <a:lnTo>
                        <a:pt x="36" y="2"/>
                      </a:lnTo>
                      <a:lnTo>
                        <a:pt x="19" y="0"/>
                      </a:lnTo>
                      <a:lnTo>
                        <a:pt x="6" y="0"/>
                      </a:lnTo>
                      <a:lnTo>
                        <a:pt x="0" y="4"/>
                      </a:lnTo>
                      <a:lnTo>
                        <a:pt x="14" y="9"/>
                      </a:lnTo>
                      <a:lnTo>
                        <a:pt x="29" y="14"/>
                      </a:lnTo>
                      <a:lnTo>
                        <a:pt x="46" y="19"/>
                      </a:lnTo>
                      <a:lnTo>
                        <a:pt x="61" y="23"/>
                      </a:lnTo>
                      <a:lnTo>
                        <a:pt x="76" y="29"/>
                      </a:lnTo>
                      <a:lnTo>
                        <a:pt x="89" y="37"/>
                      </a:lnTo>
                      <a:lnTo>
                        <a:pt x="100" y="46"/>
                      </a:lnTo>
                      <a:lnTo>
                        <a:pt x="108" y="59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44" name="Freeform 1083"/>
                <p:cNvSpPr>
                  <a:spLocks/>
                </p:cNvSpPr>
                <p:nvPr/>
              </p:nvSpPr>
              <p:spPr bwMode="auto">
                <a:xfrm>
                  <a:off x="5089" y="2646"/>
                  <a:ext cx="114" cy="88"/>
                </a:xfrm>
                <a:custGeom>
                  <a:avLst/>
                  <a:gdLst>
                    <a:gd name="T0" fmla="*/ 0 w 322"/>
                    <a:gd name="T1" fmla="*/ 0 h 378"/>
                    <a:gd name="T2" fmla="*/ 0 w 322"/>
                    <a:gd name="T3" fmla="*/ 0 h 378"/>
                    <a:gd name="T4" fmla="*/ 0 w 322"/>
                    <a:gd name="T5" fmla="*/ 0 h 378"/>
                    <a:gd name="T6" fmla="*/ 0 w 322"/>
                    <a:gd name="T7" fmla="*/ 0 h 378"/>
                    <a:gd name="T8" fmla="*/ 0 w 322"/>
                    <a:gd name="T9" fmla="*/ 0 h 378"/>
                    <a:gd name="T10" fmla="*/ 0 w 322"/>
                    <a:gd name="T11" fmla="*/ 0 h 378"/>
                    <a:gd name="T12" fmla="*/ 0 w 322"/>
                    <a:gd name="T13" fmla="*/ 0 h 378"/>
                    <a:gd name="T14" fmla="*/ 0 w 322"/>
                    <a:gd name="T15" fmla="*/ 0 h 378"/>
                    <a:gd name="T16" fmla="*/ 0 w 322"/>
                    <a:gd name="T17" fmla="*/ 0 h 378"/>
                    <a:gd name="T18" fmla="*/ 0 w 322"/>
                    <a:gd name="T19" fmla="*/ 0 h 378"/>
                    <a:gd name="T20" fmla="*/ 0 w 322"/>
                    <a:gd name="T21" fmla="*/ 0 h 378"/>
                    <a:gd name="T22" fmla="*/ 0 w 322"/>
                    <a:gd name="T23" fmla="*/ 0 h 378"/>
                    <a:gd name="T24" fmla="*/ 0 w 322"/>
                    <a:gd name="T25" fmla="*/ 0 h 378"/>
                    <a:gd name="T26" fmla="*/ 0 w 322"/>
                    <a:gd name="T27" fmla="*/ 0 h 378"/>
                    <a:gd name="T28" fmla="*/ 0 w 322"/>
                    <a:gd name="T29" fmla="*/ 0 h 378"/>
                    <a:gd name="T30" fmla="*/ 0 w 322"/>
                    <a:gd name="T31" fmla="*/ 0 h 378"/>
                    <a:gd name="T32" fmla="*/ 0 w 322"/>
                    <a:gd name="T33" fmla="*/ 0 h 378"/>
                    <a:gd name="T34" fmla="*/ 0 w 322"/>
                    <a:gd name="T35" fmla="*/ 0 h 378"/>
                    <a:gd name="T36" fmla="*/ 0 w 322"/>
                    <a:gd name="T37" fmla="*/ 0 h 378"/>
                    <a:gd name="T38" fmla="*/ 0 w 322"/>
                    <a:gd name="T39" fmla="*/ 0 h 378"/>
                    <a:gd name="T40" fmla="*/ 0 w 322"/>
                    <a:gd name="T41" fmla="*/ 0 h 378"/>
                    <a:gd name="T42" fmla="*/ 0 w 322"/>
                    <a:gd name="T43" fmla="*/ 0 h 378"/>
                    <a:gd name="T44" fmla="*/ 0 w 322"/>
                    <a:gd name="T45" fmla="*/ 0 h 378"/>
                    <a:gd name="T46" fmla="*/ 0 w 322"/>
                    <a:gd name="T47" fmla="*/ 0 h 378"/>
                    <a:gd name="T48" fmla="*/ 0 w 322"/>
                    <a:gd name="T49" fmla="*/ 0 h 378"/>
                    <a:gd name="T50" fmla="*/ 0 w 322"/>
                    <a:gd name="T51" fmla="*/ 0 h 378"/>
                    <a:gd name="T52" fmla="*/ 0 w 322"/>
                    <a:gd name="T53" fmla="*/ 0 h 378"/>
                    <a:gd name="T54" fmla="*/ 0 w 322"/>
                    <a:gd name="T55" fmla="*/ 0 h 378"/>
                    <a:gd name="T56" fmla="*/ 0 w 322"/>
                    <a:gd name="T57" fmla="*/ 0 h 378"/>
                    <a:gd name="T58" fmla="*/ 0 w 322"/>
                    <a:gd name="T59" fmla="*/ 0 h 378"/>
                    <a:gd name="T60" fmla="*/ 0 w 322"/>
                    <a:gd name="T61" fmla="*/ 0 h 378"/>
                    <a:gd name="T62" fmla="*/ 0 w 322"/>
                    <a:gd name="T63" fmla="*/ 0 h 378"/>
                    <a:gd name="T64" fmla="*/ 0 w 322"/>
                    <a:gd name="T65" fmla="*/ 0 h 378"/>
                    <a:gd name="T66" fmla="*/ 0 w 322"/>
                    <a:gd name="T67" fmla="*/ 0 h 378"/>
                    <a:gd name="T68" fmla="*/ 0 w 322"/>
                    <a:gd name="T69" fmla="*/ 0 h 378"/>
                    <a:gd name="T70" fmla="*/ 0 w 322"/>
                    <a:gd name="T71" fmla="*/ 0 h 378"/>
                    <a:gd name="T72" fmla="*/ 0 w 322"/>
                    <a:gd name="T73" fmla="*/ 0 h 378"/>
                    <a:gd name="T74" fmla="*/ 0 w 322"/>
                    <a:gd name="T75" fmla="*/ 0 h 378"/>
                    <a:gd name="T76" fmla="*/ 0 w 322"/>
                    <a:gd name="T77" fmla="*/ 0 h 378"/>
                    <a:gd name="T78" fmla="*/ 0 w 322"/>
                    <a:gd name="T79" fmla="*/ 0 h 378"/>
                    <a:gd name="T80" fmla="*/ 0 w 322"/>
                    <a:gd name="T81" fmla="*/ 0 h 378"/>
                    <a:gd name="T82" fmla="*/ 0 w 322"/>
                    <a:gd name="T83" fmla="*/ 0 h 378"/>
                    <a:gd name="T84" fmla="*/ 0 w 322"/>
                    <a:gd name="T85" fmla="*/ 0 h 378"/>
                    <a:gd name="T86" fmla="*/ 0 w 322"/>
                    <a:gd name="T87" fmla="*/ 0 h 378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0" t="0" r="r" b="b"/>
                  <a:pathLst>
                    <a:path w="322" h="378">
                      <a:moveTo>
                        <a:pt x="125" y="49"/>
                      </a:moveTo>
                      <a:lnTo>
                        <a:pt x="100" y="70"/>
                      </a:lnTo>
                      <a:lnTo>
                        <a:pt x="76" y="90"/>
                      </a:lnTo>
                      <a:lnTo>
                        <a:pt x="53" y="115"/>
                      </a:lnTo>
                      <a:lnTo>
                        <a:pt x="34" y="140"/>
                      </a:lnTo>
                      <a:lnTo>
                        <a:pt x="17" y="166"/>
                      </a:lnTo>
                      <a:lnTo>
                        <a:pt x="5" y="195"/>
                      </a:lnTo>
                      <a:lnTo>
                        <a:pt x="0" y="226"/>
                      </a:lnTo>
                      <a:lnTo>
                        <a:pt x="1" y="258"/>
                      </a:lnTo>
                      <a:lnTo>
                        <a:pt x="3" y="266"/>
                      </a:lnTo>
                      <a:lnTo>
                        <a:pt x="5" y="275"/>
                      </a:lnTo>
                      <a:lnTo>
                        <a:pt x="9" y="282"/>
                      </a:lnTo>
                      <a:lnTo>
                        <a:pt x="14" y="290"/>
                      </a:lnTo>
                      <a:lnTo>
                        <a:pt x="19" y="297"/>
                      </a:lnTo>
                      <a:lnTo>
                        <a:pt x="26" y="304"/>
                      </a:lnTo>
                      <a:lnTo>
                        <a:pt x="32" y="310"/>
                      </a:lnTo>
                      <a:lnTo>
                        <a:pt x="41" y="314"/>
                      </a:lnTo>
                      <a:lnTo>
                        <a:pt x="56" y="324"/>
                      </a:lnTo>
                      <a:lnTo>
                        <a:pt x="71" y="332"/>
                      </a:lnTo>
                      <a:lnTo>
                        <a:pt x="86" y="338"/>
                      </a:lnTo>
                      <a:lnTo>
                        <a:pt x="103" y="344"/>
                      </a:lnTo>
                      <a:lnTo>
                        <a:pt x="119" y="350"/>
                      </a:lnTo>
                      <a:lnTo>
                        <a:pt x="136" y="355"/>
                      </a:lnTo>
                      <a:lnTo>
                        <a:pt x="152" y="359"/>
                      </a:lnTo>
                      <a:lnTo>
                        <a:pt x="168" y="363"/>
                      </a:lnTo>
                      <a:lnTo>
                        <a:pt x="186" y="366"/>
                      </a:lnTo>
                      <a:lnTo>
                        <a:pt x="202" y="368"/>
                      </a:lnTo>
                      <a:lnTo>
                        <a:pt x="220" y="371"/>
                      </a:lnTo>
                      <a:lnTo>
                        <a:pt x="238" y="373"/>
                      </a:lnTo>
                      <a:lnTo>
                        <a:pt x="254" y="374"/>
                      </a:lnTo>
                      <a:lnTo>
                        <a:pt x="272" y="375"/>
                      </a:lnTo>
                      <a:lnTo>
                        <a:pt x="289" y="376"/>
                      </a:lnTo>
                      <a:lnTo>
                        <a:pt x="306" y="378"/>
                      </a:lnTo>
                      <a:lnTo>
                        <a:pt x="311" y="378"/>
                      </a:lnTo>
                      <a:lnTo>
                        <a:pt x="316" y="375"/>
                      </a:lnTo>
                      <a:lnTo>
                        <a:pt x="320" y="371"/>
                      </a:lnTo>
                      <a:lnTo>
                        <a:pt x="322" y="366"/>
                      </a:lnTo>
                      <a:lnTo>
                        <a:pt x="322" y="360"/>
                      </a:lnTo>
                      <a:lnTo>
                        <a:pt x="320" y="356"/>
                      </a:lnTo>
                      <a:lnTo>
                        <a:pt x="315" y="352"/>
                      </a:lnTo>
                      <a:lnTo>
                        <a:pt x="309" y="350"/>
                      </a:lnTo>
                      <a:lnTo>
                        <a:pt x="294" y="347"/>
                      </a:lnTo>
                      <a:lnTo>
                        <a:pt x="279" y="344"/>
                      </a:lnTo>
                      <a:lnTo>
                        <a:pt x="263" y="341"/>
                      </a:lnTo>
                      <a:lnTo>
                        <a:pt x="247" y="338"/>
                      </a:lnTo>
                      <a:lnTo>
                        <a:pt x="232" y="336"/>
                      </a:lnTo>
                      <a:lnTo>
                        <a:pt x="216" y="334"/>
                      </a:lnTo>
                      <a:lnTo>
                        <a:pt x="200" y="332"/>
                      </a:lnTo>
                      <a:lnTo>
                        <a:pt x="185" y="328"/>
                      </a:lnTo>
                      <a:lnTo>
                        <a:pt x="170" y="326"/>
                      </a:lnTo>
                      <a:lnTo>
                        <a:pt x="154" y="322"/>
                      </a:lnTo>
                      <a:lnTo>
                        <a:pt x="139" y="318"/>
                      </a:lnTo>
                      <a:lnTo>
                        <a:pt x="124" y="314"/>
                      </a:lnTo>
                      <a:lnTo>
                        <a:pt x="110" y="309"/>
                      </a:lnTo>
                      <a:lnTo>
                        <a:pt x="94" y="303"/>
                      </a:lnTo>
                      <a:lnTo>
                        <a:pt x="80" y="297"/>
                      </a:lnTo>
                      <a:lnTo>
                        <a:pt x="66" y="289"/>
                      </a:lnTo>
                      <a:lnTo>
                        <a:pt x="55" y="281"/>
                      </a:lnTo>
                      <a:lnTo>
                        <a:pt x="45" y="271"/>
                      </a:lnTo>
                      <a:lnTo>
                        <a:pt x="38" y="259"/>
                      </a:lnTo>
                      <a:lnTo>
                        <a:pt x="35" y="245"/>
                      </a:lnTo>
                      <a:lnTo>
                        <a:pt x="34" y="232"/>
                      </a:lnTo>
                      <a:lnTo>
                        <a:pt x="35" y="216"/>
                      </a:lnTo>
                      <a:lnTo>
                        <a:pt x="38" y="200"/>
                      </a:lnTo>
                      <a:lnTo>
                        <a:pt x="43" y="187"/>
                      </a:lnTo>
                      <a:lnTo>
                        <a:pt x="51" y="170"/>
                      </a:lnTo>
                      <a:lnTo>
                        <a:pt x="60" y="152"/>
                      </a:lnTo>
                      <a:lnTo>
                        <a:pt x="71" y="137"/>
                      </a:lnTo>
                      <a:lnTo>
                        <a:pt x="83" y="124"/>
                      </a:lnTo>
                      <a:lnTo>
                        <a:pt x="94" y="110"/>
                      </a:lnTo>
                      <a:lnTo>
                        <a:pt x="107" y="96"/>
                      </a:lnTo>
                      <a:lnTo>
                        <a:pt x="123" y="82"/>
                      </a:lnTo>
                      <a:lnTo>
                        <a:pt x="138" y="69"/>
                      </a:lnTo>
                      <a:lnTo>
                        <a:pt x="153" y="57"/>
                      </a:lnTo>
                      <a:lnTo>
                        <a:pt x="173" y="47"/>
                      </a:lnTo>
                      <a:lnTo>
                        <a:pt x="195" y="38"/>
                      </a:lnTo>
                      <a:lnTo>
                        <a:pt x="218" y="28"/>
                      </a:lnTo>
                      <a:lnTo>
                        <a:pt x="238" y="20"/>
                      </a:lnTo>
                      <a:lnTo>
                        <a:pt x="254" y="13"/>
                      </a:lnTo>
                      <a:lnTo>
                        <a:pt x="264" y="7"/>
                      </a:lnTo>
                      <a:lnTo>
                        <a:pt x="268" y="2"/>
                      </a:lnTo>
                      <a:lnTo>
                        <a:pt x="256" y="0"/>
                      </a:lnTo>
                      <a:lnTo>
                        <a:pt x="240" y="1"/>
                      </a:lnTo>
                      <a:lnTo>
                        <a:pt x="221" y="4"/>
                      </a:lnTo>
                      <a:lnTo>
                        <a:pt x="201" y="10"/>
                      </a:lnTo>
                      <a:lnTo>
                        <a:pt x="180" y="18"/>
                      </a:lnTo>
                      <a:lnTo>
                        <a:pt x="160" y="27"/>
                      </a:lnTo>
                      <a:lnTo>
                        <a:pt x="141" y="38"/>
                      </a:lnTo>
                      <a:lnTo>
                        <a:pt x="125" y="49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45" name="Freeform 1084"/>
                <p:cNvSpPr>
                  <a:spLocks/>
                </p:cNvSpPr>
                <p:nvPr/>
              </p:nvSpPr>
              <p:spPr bwMode="auto">
                <a:xfrm>
                  <a:off x="5250" y="2643"/>
                  <a:ext cx="99" cy="59"/>
                </a:xfrm>
                <a:custGeom>
                  <a:avLst/>
                  <a:gdLst>
                    <a:gd name="T0" fmla="*/ 0 w 283"/>
                    <a:gd name="T1" fmla="*/ 0 h 252"/>
                    <a:gd name="T2" fmla="*/ 0 w 283"/>
                    <a:gd name="T3" fmla="*/ 0 h 252"/>
                    <a:gd name="T4" fmla="*/ 0 w 283"/>
                    <a:gd name="T5" fmla="*/ 0 h 252"/>
                    <a:gd name="T6" fmla="*/ 0 w 283"/>
                    <a:gd name="T7" fmla="*/ 0 h 252"/>
                    <a:gd name="T8" fmla="*/ 0 w 283"/>
                    <a:gd name="T9" fmla="*/ 0 h 252"/>
                    <a:gd name="T10" fmla="*/ 0 w 283"/>
                    <a:gd name="T11" fmla="*/ 0 h 252"/>
                    <a:gd name="T12" fmla="*/ 0 w 283"/>
                    <a:gd name="T13" fmla="*/ 0 h 252"/>
                    <a:gd name="T14" fmla="*/ 0 w 283"/>
                    <a:gd name="T15" fmla="*/ 0 h 252"/>
                    <a:gd name="T16" fmla="*/ 0 w 283"/>
                    <a:gd name="T17" fmla="*/ 0 h 252"/>
                    <a:gd name="T18" fmla="*/ 0 w 283"/>
                    <a:gd name="T19" fmla="*/ 0 h 252"/>
                    <a:gd name="T20" fmla="*/ 0 w 283"/>
                    <a:gd name="T21" fmla="*/ 0 h 252"/>
                    <a:gd name="T22" fmla="*/ 0 w 283"/>
                    <a:gd name="T23" fmla="*/ 0 h 252"/>
                    <a:gd name="T24" fmla="*/ 0 w 283"/>
                    <a:gd name="T25" fmla="*/ 0 h 252"/>
                    <a:gd name="T26" fmla="*/ 0 w 283"/>
                    <a:gd name="T27" fmla="*/ 0 h 252"/>
                    <a:gd name="T28" fmla="*/ 0 w 283"/>
                    <a:gd name="T29" fmla="*/ 0 h 252"/>
                    <a:gd name="T30" fmla="*/ 0 w 283"/>
                    <a:gd name="T31" fmla="*/ 0 h 252"/>
                    <a:gd name="T32" fmla="*/ 0 w 283"/>
                    <a:gd name="T33" fmla="*/ 0 h 252"/>
                    <a:gd name="T34" fmla="*/ 0 w 283"/>
                    <a:gd name="T35" fmla="*/ 0 h 252"/>
                    <a:gd name="T36" fmla="*/ 0 w 283"/>
                    <a:gd name="T37" fmla="*/ 0 h 252"/>
                    <a:gd name="T38" fmla="*/ 0 w 283"/>
                    <a:gd name="T39" fmla="*/ 0 h 252"/>
                    <a:gd name="T40" fmla="*/ 0 w 283"/>
                    <a:gd name="T41" fmla="*/ 0 h 252"/>
                    <a:gd name="T42" fmla="*/ 0 w 283"/>
                    <a:gd name="T43" fmla="*/ 0 h 252"/>
                    <a:gd name="T44" fmla="*/ 0 w 283"/>
                    <a:gd name="T45" fmla="*/ 0 h 252"/>
                    <a:gd name="T46" fmla="*/ 0 w 283"/>
                    <a:gd name="T47" fmla="*/ 0 h 252"/>
                    <a:gd name="T48" fmla="*/ 0 w 283"/>
                    <a:gd name="T49" fmla="*/ 0 h 252"/>
                    <a:gd name="T50" fmla="*/ 0 w 283"/>
                    <a:gd name="T51" fmla="*/ 0 h 252"/>
                    <a:gd name="T52" fmla="*/ 0 w 283"/>
                    <a:gd name="T53" fmla="*/ 0 h 252"/>
                    <a:gd name="T54" fmla="*/ 0 w 283"/>
                    <a:gd name="T55" fmla="*/ 0 h 252"/>
                    <a:gd name="T56" fmla="*/ 0 w 283"/>
                    <a:gd name="T57" fmla="*/ 0 h 252"/>
                    <a:gd name="T58" fmla="*/ 0 w 283"/>
                    <a:gd name="T59" fmla="*/ 0 h 252"/>
                    <a:gd name="T60" fmla="*/ 0 w 283"/>
                    <a:gd name="T61" fmla="*/ 0 h 252"/>
                    <a:gd name="T62" fmla="*/ 0 w 283"/>
                    <a:gd name="T63" fmla="*/ 0 h 252"/>
                    <a:gd name="T64" fmla="*/ 0 w 283"/>
                    <a:gd name="T65" fmla="*/ 0 h 252"/>
                    <a:gd name="T66" fmla="*/ 0 w 283"/>
                    <a:gd name="T67" fmla="*/ 0 h 252"/>
                    <a:gd name="T68" fmla="*/ 0 w 283"/>
                    <a:gd name="T69" fmla="*/ 0 h 252"/>
                    <a:gd name="T70" fmla="*/ 0 w 283"/>
                    <a:gd name="T71" fmla="*/ 0 h 252"/>
                    <a:gd name="T72" fmla="*/ 0 w 283"/>
                    <a:gd name="T73" fmla="*/ 0 h 252"/>
                    <a:gd name="T74" fmla="*/ 0 w 283"/>
                    <a:gd name="T75" fmla="*/ 0 h 252"/>
                    <a:gd name="T76" fmla="*/ 0 w 283"/>
                    <a:gd name="T77" fmla="*/ 0 h 252"/>
                    <a:gd name="T78" fmla="*/ 0 w 283"/>
                    <a:gd name="T79" fmla="*/ 0 h 252"/>
                    <a:gd name="T80" fmla="*/ 0 w 283"/>
                    <a:gd name="T81" fmla="*/ 0 h 252"/>
                    <a:gd name="T82" fmla="*/ 0 w 283"/>
                    <a:gd name="T83" fmla="*/ 0 h 252"/>
                    <a:gd name="T84" fmla="*/ 0 w 283"/>
                    <a:gd name="T85" fmla="*/ 0 h 252"/>
                    <a:gd name="T86" fmla="*/ 0 w 283"/>
                    <a:gd name="T87" fmla="*/ 0 h 252"/>
                    <a:gd name="T88" fmla="*/ 0 w 283"/>
                    <a:gd name="T89" fmla="*/ 0 h 252"/>
                    <a:gd name="T90" fmla="*/ 0 w 283"/>
                    <a:gd name="T91" fmla="*/ 0 h 252"/>
                    <a:gd name="T92" fmla="*/ 0 w 283"/>
                    <a:gd name="T93" fmla="*/ 0 h 252"/>
                    <a:gd name="T94" fmla="*/ 0 w 283"/>
                    <a:gd name="T95" fmla="*/ 0 h 252"/>
                    <a:gd name="T96" fmla="*/ 0 w 283"/>
                    <a:gd name="T97" fmla="*/ 0 h 252"/>
                    <a:gd name="T98" fmla="*/ 0 w 283"/>
                    <a:gd name="T99" fmla="*/ 0 h 252"/>
                    <a:gd name="T100" fmla="*/ 0 w 283"/>
                    <a:gd name="T101" fmla="*/ 0 h 252"/>
                    <a:gd name="T102" fmla="*/ 0 w 283"/>
                    <a:gd name="T103" fmla="*/ 0 h 252"/>
                    <a:gd name="T104" fmla="*/ 0 w 283"/>
                    <a:gd name="T105" fmla="*/ 0 h 252"/>
                    <a:gd name="T106" fmla="*/ 0 w 283"/>
                    <a:gd name="T107" fmla="*/ 0 h 252"/>
                    <a:gd name="T108" fmla="*/ 0 w 283"/>
                    <a:gd name="T109" fmla="*/ 0 h 252"/>
                    <a:gd name="T110" fmla="*/ 0 w 283"/>
                    <a:gd name="T111" fmla="*/ 0 h 252"/>
                    <a:gd name="T112" fmla="*/ 0 w 283"/>
                    <a:gd name="T113" fmla="*/ 0 h 252"/>
                    <a:gd name="T114" fmla="*/ 0 w 283"/>
                    <a:gd name="T115" fmla="*/ 0 h 252"/>
                    <a:gd name="T116" fmla="*/ 0 w 283"/>
                    <a:gd name="T117" fmla="*/ 0 h 252"/>
                    <a:gd name="T118" fmla="*/ 0 w 283"/>
                    <a:gd name="T119" fmla="*/ 0 h 252"/>
                    <a:gd name="T120" fmla="*/ 0 w 283"/>
                    <a:gd name="T121" fmla="*/ 0 h 252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0" t="0" r="r" b="b"/>
                  <a:pathLst>
                    <a:path w="283" h="252">
                      <a:moveTo>
                        <a:pt x="235" y="77"/>
                      </a:moveTo>
                      <a:lnTo>
                        <a:pt x="248" y="91"/>
                      </a:lnTo>
                      <a:lnTo>
                        <a:pt x="256" y="107"/>
                      </a:lnTo>
                      <a:lnTo>
                        <a:pt x="259" y="124"/>
                      </a:lnTo>
                      <a:lnTo>
                        <a:pt x="259" y="142"/>
                      </a:lnTo>
                      <a:lnTo>
                        <a:pt x="257" y="157"/>
                      </a:lnTo>
                      <a:lnTo>
                        <a:pt x="252" y="170"/>
                      </a:lnTo>
                      <a:lnTo>
                        <a:pt x="244" y="183"/>
                      </a:lnTo>
                      <a:lnTo>
                        <a:pt x="236" y="193"/>
                      </a:lnTo>
                      <a:lnTo>
                        <a:pt x="225" y="204"/>
                      </a:lnTo>
                      <a:lnTo>
                        <a:pt x="215" y="214"/>
                      </a:lnTo>
                      <a:lnTo>
                        <a:pt x="204" y="224"/>
                      </a:lnTo>
                      <a:lnTo>
                        <a:pt x="194" y="234"/>
                      </a:lnTo>
                      <a:lnTo>
                        <a:pt x="191" y="238"/>
                      </a:lnTo>
                      <a:lnTo>
                        <a:pt x="191" y="241"/>
                      </a:lnTo>
                      <a:lnTo>
                        <a:pt x="191" y="245"/>
                      </a:lnTo>
                      <a:lnTo>
                        <a:pt x="194" y="248"/>
                      </a:lnTo>
                      <a:lnTo>
                        <a:pt x="197" y="250"/>
                      </a:lnTo>
                      <a:lnTo>
                        <a:pt x="202" y="252"/>
                      </a:lnTo>
                      <a:lnTo>
                        <a:pt x="205" y="250"/>
                      </a:lnTo>
                      <a:lnTo>
                        <a:pt x="209" y="248"/>
                      </a:lnTo>
                      <a:lnTo>
                        <a:pt x="232" y="233"/>
                      </a:lnTo>
                      <a:lnTo>
                        <a:pt x="252" y="214"/>
                      </a:lnTo>
                      <a:lnTo>
                        <a:pt x="268" y="192"/>
                      </a:lnTo>
                      <a:lnTo>
                        <a:pt x="278" y="167"/>
                      </a:lnTo>
                      <a:lnTo>
                        <a:pt x="283" y="141"/>
                      </a:lnTo>
                      <a:lnTo>
                        <a:pt x="280" y="115"/>
                      </a:lnTo>
                      <a:lnTo>
                        <a:pt x="271" y="91"/>
                      </a:lnTo>
                      <a:lnTo>
                        <a:pt x="252" y="69"/>
                      </a:lnTo>
                      <a:lnTo>
                        <a:pt x="238" y="57"/>
                      </a:lnTo>
                      <a:lnTo>
                        <a:pt x="222" y="48"/>
                      </a:lnTo>
                      <a:lnTo>
                        <a:pt x="204" y="39"/>
                      </a:lnTo>
                      <a:lnTo>
                        <a:pt x="184" y="31"/>
                      </a:lnTo>
                      <a:lnTo>
                        <a:pt x="164" y="23"/>
                      </a:lnTo>
                      <a:lnTo>
                        <a:pt x="144" y="17"/>
                      </a:lnTo>
                      <a:lnTo>
                        <a:pt x="123" y="13"/>
                      </a:lnTo>
                      <a:lnTo>
                        <a:pt x="103" y="8"/>
                      </a:lnTo>
                      <a:lnTo>
                        <a:pt x="83" y="5"/>
                      </a:lnTo>
                      <a:lnTo>
                        <a:pt x="66" y="2"/>
                      </a:lnTo>
                      <a:lnTo>
                        <a:pt x="48" y="0"/>
                      </a:lnTo>
                      <a:lnTo>
                        <a:pt x="34" y="0"/>
                      </a:lnTo>
                      <a:lnTo>
                        <a:pt x="21" y="0"/>
                      </a:lnTo>
                      <a:lnTo>
                        <a:pt x="11" y="0"/>
                      </a:lnTo>
                      <a:lnTo>
                        <a:pt x="4" y="2"/>
                      </a:lnTo>
                      <a:lnTo>
                        <a:pt x="0" y="5"/>
                      </a:lnTo>
                      <a:lnTo>
                        <a:pt x="12" y="7"/>
                      </a:lnTo>
                      <a:lnTo>
                        <a:pt x="24" y="8"/>
                      </a:lnTo>
                      <a:lnTo>
                        <a:pt x="38" y="10"/>
                      </a:lnTo>
                      <a:lnTo>
                        <a:pt x="52" y="13"/>
                      </a:lnTo>
                      <a:lnTo>
                        <a:pt x="66" y="16"/>
                      </a:lnTo>
                      <a:lnTo>
                        <a:pt x="82" y="18"/>
                      </a:lnTo>
                      <a:lnTo>
                        <a:pt x="98" y="22"/>
                      </a:lnTo>
                      <a:lnTo>
                        <a:pt x="114" y="25"/>
                      </a:lnTo>
                      <a:lnTo>
                        <a:pt x="129" y="30"/>
                      </a:lnTo>
                      <a:lnTo>
                        <a:pt x="146" y="34"/>
                      </a:lnTo>
                      <a:lnTo>
                        <a:pt x="162" y="39"/>
                      </a:lnTo>
                      <a:lnTo>
                        <a:pt x="177" y="45"/>
                      </a:lnTo>
                      <a:lnTo>
                        <a:pt x="193" y="52"/>
                      </a:lnTo>
                      <a:lnTo>
                        <a:pt x="208" y="60"/>
                      </a:lnTo>
                      <a:lnTo>
                        <a:pt x="222" y="68"/>
                      </a:lnTo>
                      <a:lnTo>
                        <a:pt x="235" y="77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46" name="Freeform 1085"/>
                <p:cNvSpPr>
                  <a:spLocks/>
                </p:cNvSpPr>
                <p:nvPr/>
              </p:nvSpPr>
              <p:spPr bwMode="auto">
                <a:xfrm>
                  <a:off x="5047" y="2671"/>
                  <a:ext cx="40" cy="55"/>
                </a:xfrm>
                <a:custGeom>
                  <a:avLst/>
                  <a:gdLst>
                    <a:gd name="T0" fmla="*/ 0 w 114"/>
                    <a:gd name="T1" fmla="*/ 0 h 238"/>
                    <a:gd name="T2" fmla="*/ 0 w 114"/>
                    <a:gd name="T3" fmla="*/ 0 h 238"/>
                    <a:gd name="T4" fmla="*/ 0 w 114"/>
                    <a:gd name="T5" fmla="*/ 0 h 238"/>
                    <a:gd name="T6" fmla="*/ 0 w 114"/>
                    <a:gd name="T7" fmla="*/ 0 h 238"/>
                    <a:gd name="T8" fmla="*/ 0 w 114"/>
                    <a:gd name="T9" fmla="*/ 0 h 238"/>
                    <a:gd name="T10" fmla="*/ 0 w 114"/>
                    <a:gd name="T11" fmla="*/ 0 h 238"/>
                    <a:gd name="T12" fmla="*/ 0 w 114"/>
                    <a:gd name="T13" fmla="*/ 0 h 238"/>
                    <a:gd name="T14" fmla="*/ 0 w 114"/>
                    <a:gd name="T15" fmla="*/ 0 h 238"/>
                    <a:gd name="T16" fmla="*/ 0 w 114"/>
                    <a:gd name="T17" fmla="*/ 0 h 238"/>
                    <a:gd name="T18" fmla="*/ 0 w 114"/>
                    <a:gd name="T19" fmla="*/ 0 h 238"/>
                    <a:gd name="T20" fmla="*/ 0 w 114"/>
                    <a:gd name="T21" fmla="*/ 0 h 238"/>
                    <a:gd name="T22" fmla="*/ 0 w 114"/>
                    <a:gd name="T23" fmla="*/ 0 h 238"/>
                    <a:gd name="T24" fmla="*/ 0 w 114"/>
                    <a:gd name="T25" fmla="*/ 0 h 238"/>
                    <a:gd name="T26" fmla="*/ 0 w 114"/>
                    <a:gd name="T27" fmla="*/ 0 h 238"/>
                    <a:gd name="T28" fmla="*/ 0 w 114"/>
                    <a:gd name="T29" fmla="*/ 0 h 238"/>
                    <a:gd name="T30" fmla="*/ 0 w 114"/>
                    <a:gd name="T31" fmla="*/ 0 h 238"/>
                    <a:gd name="T32" fmla="*/ 0 w 114"/>
                    <a:gd name="T33" fmla="*/ 0 h 238"/>
                    <a:gd name="T34" fmla="*/ 0 w 114"/>
                    <a:gd name="T35" fmla="*/ 0 h 238"/>
                    <a:gd name="T36" fmla="*/ 0 w 114"/>
                    <a:gd name="T37" fmla="*/ 0 h 238"/>
                    <a:gd name="T38" fmla="*/ 0 w 114"/>
                    <a:gd name="T39" fmla="*/ 0 h 238"/>
                    <a:gd name="T40" fmla="*/ 0 w 114"/>
                    <a:gd name="T41" fmla="*/ 0 h 238"/>
                    <a:gd name="T42" fmla="*/ 0 w 114"/>
                    <a:gd name="T43" fmla="*/ 0 h 238"/>
                    <a:gd name="T44" fmla="*/ 0 w 114"/>
                    <a:gd name="T45" fmla="*/ 0 h 238"/>
                    <a:gd name="T46" fmla="*/ 0 w 114"/>
                    <a:gd name="T47" fmla="*/ 0 h 238"/>
                    <a:gd name="T48" fmla="*/ 0 w 114"/>
                    <a:gd name="T49" fmla="*/ 0 h 238"/>
                    <a:gd name="T50" fmla="*/ 0 w 114"/>
                    <a:gd name="T51" fmla="*/ 0 h 238"/>
                    <a:gd name="T52" fmla="*/ 0 w 114"/>
                    <a:gd name="T53" fmla="*/ 0 h 238"/>
                    <a:gd name="T54" fmla="*/ 0 w 114"/>
                    <a:gd name="T55" fmla="*/ 0 h 238"/>
                    <a:gd name="T56" fmla="*/ 0 w 114"/>
                    <a:gd name="T57" fmla="*/ 0 h 238"/>
                    <a:gd name="T58" fmla="*/ 0 w 114"/>
                    <a:gd name="T59" fmla="*/ 0 h 238"/>
                    <a:gd name="T60" fmla="*/ 0 w 114"/>
                    <a:gd name="T61" fmla="*/ 0 h 238"/>
                    <a:gd name="T62" fmla="*/ 0 w 114"/>
                    <a:gd name="T63" fmla="*/ 0 h 238"/>
                    <a:gd name="T64" fmla="*/ 0 w 114"/>
                    <a:gd name="T65" fmla="*/ 0 h 238"/>
                    <a:gd name="T66" fmla="*/ 0 w 114"/>
                    <a:gd name="T67" fmla="*/ 0 h 238"/>
                    <a:gd name="T68" fmla="*/ 0 w 114"/>
                    <a:gd name="T69" fmla="*/ 0 h 238"/>
                    <a:gd name="T70" fmla="*/ 0 w 114"/>
                    <a:gd name="T71" fmla="*/ 0 h 238"/>
                    <a:gd name="T72" fmla="*/ 0 w 114"/>
                    <a:gd name="T73" fmla="*/ 0 h 238"/>
                    <a:gd name="T74" fmla="*/ 0 w 114"/>
                    <a:gd name="T75" fmla="*/ 0 h 238"/>
                    <a:gd name="T76" fmla="*/ 0 w 114"/>
                    <a:gd name="T77" fmla="*/ 0 h 238"/>
                    <a:gd name="T78" fmla="*/ 0 w 114"/>
                    <a:gd name="T79" fmla="*/ 0 h 238"/>
                    <a:gd name="T80" fmla="*/ 0 w 114"/>
                    <a:gd name="T81" fmla="*/ 0 h 238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0" t="0" r="r" b="b"/>
                  <a:pathLst>
                    <a:path w="114" h="238">
                      <a:moveTo>
                        <a:pt x="0" y="130"/>
                      </a:moveTo>
                      <a:lnTo>
                        <a:pt x="0" y="149"/>
                      </a:lnTo>
                      <a:lnTo>
                        <a:pt x="4" y="168"/>
                      </a:lnTo>
                      <a:lnTo>
                        <a:pt x="12" y="185"/>
                      </a:lnTo>
                      <a:lnTo>
                        <a:pt x="24" y="200"/>
                      </a:lnTo>
                      <a:lnTo>
                        <a:pt x="38" y="213"/>
                      </a:lnTo>
                      <a:lnTo>
                        <a:pt x="55" y="224"/>
                      </a:lnTo>
                      <a:lnTo>
                        <a:pt x="73" y="232"/>
                      </a:lnTo>
                      <a:lnTo>
                        <a:pt x="92" y="237"/>
                      </a:lnTo>
                      <a:lnTo>
                        <a:pt x="98" y="238"/>
                      </a:lnTo>
                      <a:lnTo>
                        <a:pt x="104" y="235"/>
                      </a:lnTo>
                      <a:lnTo>
                        <a:pt x="109" y="232"/>
                      </a:lnTo>
                      <a:lnTo>
                        <a:pt x="111" y="227"/>
                      </a:lnTo>
                      <a:lnTo>
                        <a:pt x="111" y="222"/>
                      </a:lnTo>
                      <a:lnTo>
                        <a:pt x="110" y="216"/>
                      </a:lnTo>
                      <a:lnTo>
                        <a:pt x="106" y="211"/>
                      </a:lnTo>
                      <a:lnTo>
                        <a:pt x="100" y="209"/>
                      </a:lnTo>
                      <a:lnTo>
                        <a:pt x="82" y="202"/>
                      </a:lnTo>
                      <a:lnTo>
                        <a:pt x="64" y="193"/>
                      </a:lnTo>
                      <a:lnTo>
                        <a:pt x="50" y="180"/>
                      </a:lnTo>
                      <a:lnTo>
                        <a:pt x="39" y="167"/>
                      </a:lnTo>
                      <a:lnTo>
                        <a:pt x="32" y="149"/>
                      </a:lnTo>
                      <a:lnTo>
                        <a:pt x="29" y="131"/>
                      </a:lnTo>
                      <a:lnTo>
                        <a:pt x="29" y="111"/>
                      </a:lnTo>
                      <a:lnTo>
                        <a:pt x="35" y="91"/>
                      </a:lnTo>
                      <a:lnTo>
                        <a:pt x="42" y="76"/>
                      </a:lnTo>
                      <a:lnTo>
                        <a:pt x="51" y="62"/>
                      </a:lnTo>
                      <a:lnTo>
                        <a:pt x="62" y="49"/>
                      </a:lnTo>
                      <a:lnTo>
                        <a:pt x="73" y="38"/>
                      </a:lnTo>
                      <a:lnTo>
                        <a:pt x="84" y="28"/>
                      </a:lnTo>
                      <a:lnTo>
                        <a:pt x="96" y="18"/>
                      </a:lnTo>
                      <a:lnTo>
                        <a:pt x="106" y="9"/>
                      </a:lnTo>
                      <a:lnTo>
                        <a:pt x="114" y="1"/>
                      </a:lnTo>
                      <a:lnTo>
                        <a:pt x="106" y="0"/>
                      </a:lnTo>
                      <a:lnTo>
                        <a:pt x="93" y="6"/>
                      </a:lnTo>
                      <a:lnTo>
                        <a:pt x="76" y="18"/>
                      </a:lnTo>
                      <a:lnTo>
                        <a:pt x="56" y="36"/>
                      </a:lnTo>
                      <a:lnTo>
                        <a:pt x="37" y="57"/>
                      </a:lnTo>
                      <a:lnTo>
                        <a:pt x="20" y="80"/>
                      </a:lnTo>
                      <a:lnTo>
                        <a:pt x="7" y="106"/>
                      </a:lnTo>
                      <a:lnTo>
                        <a:pt x="0" y="130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47" name="Freeform 1086"/>
                <p:cNvSpPr>
                  <a:spLocks/>
                </p:cNvSpPr>
                <p:nvPr/>
              </p:nvSpPr>
              <p:spPr bwMode="auto">
                <a:xfrm>
                  <a:off x="5330" y="2639"/>
                  <a:ext cx="87" cy="73"/>
                </a:xfrm>
                <a:custGeom>
                  <a:avLst/>
                  <a:gdLst>
                    <a:gd name="T0" fmla="*/ 0 w 246"/>
                    <a:gd name="T1" fmla="*/ 0 h 310"/>
                    <a:gd name="T2" fmla="*/ 0 w 246"/>
                    <a:gd name="T3" fmla="*/ 0 h 310"/>
                    <a:gd name="T4" fmla="*/ 0 w 246"/>
                    <a:gd name="T5" fmla="*/ 0 h 310"/>
                    <a:gd name="T6" fmla="*/ 0 w 246"/>
                    <a:gd name="T7" fmla="*/ 0 h 310"/>
                    <a:gd name="T8" fmla="*/ 0 w 246"/>
                    <a:gd name="T9" fmla="*/ 0 h 310"/>
                    <a:gd name="T10" fmla="*/ 0 w 246"/>
                    <a:gd name="T11" fmla="*/ 0 h 310"/>
                    <a:gd name="T12" fmla="*/ 0 w 246"/>
                    <a:gd name="T13" fmla="*/ 0 h 310"/>
                    <a:gd name="T14" fmla="*/ 0 w 246"/>
                    <a:gd name="T15" fmla="*/ 0 h 310"/>
                    <a:gd name="T16" fmla="*/ 0 w 246"/>
                    <a:gd name="T17" fmla="*/ 0 h 310"/>
                    <a:gd name="T18" fmla="*/ 0 w 246"/>
                    <a:gd name="T19" fmla="*/ 0 h 310"/>
                    <a:gd name="T20" fmla="*/ 0 w 246"/>
                    <a:gd name="T21" fmla="*/ 0 h 310"/>
                    <a:gd name="T22" fmla="*/ 0 w 246"/>
                    <a:gd name="T23" fmla="*/ 0 h 310"/>
                    <a:gd name="T24" fmla="*/ 0 w 246"/>
                    <a:gd name="T25" fmla="*/ 0 h 310"/>
                    <a:gd name="T26" fmla="*/ 0 w 246"/>
                    <a:gd name="T27" fmla="*/ 0 h 310"/>
                    <a:gd name="T28" fmla="*/ 0 w 246"/>
                    <a:gd name="T29" fmla="*/ 0 h 310"/>
                    <a:gd name="T30" fmla="*/ 0 w 246"/>
                    <a:gd name="T31" fmla="*/ 0 h 310"/>
                    <a:gd name="T32" fmla="*/ 0 w 246"/>
                    <a:gd name="T33" fmla="*/ 0 h 310"/>
                    <a:gd name="T34" fmla="*/ 0 w 246"/>
                    <a:gd name="T35" fmla="*/ 0 h 310"/>
                    <a:gd name="T36" fmla="*/ 0 w 246"/>
                    <a:gd name="T37" fmla="*/ 0 h 310"/>
                    <a:gd name="T38" fmla="*/ 0 w 246"/>
                    <a:gd name="T39" fmla="*/ 0 h 310"/>
                    <a:gd name="T40" fmla="*/ 0 w 246"/>
                    <a:gd name="T41" fmla="*/ 0 h 310"/>
                    <a:gd name="T42" fmla="*/ 0 w 246"/>
                    <a:gd name="T43" fmla="*/ 0 h 310"/>
                    <a:gd name="T44" fmla="*/ 0 w 246"/>
                    <a:gd name="T45" fmla="*/ 0 h 310"/>
                    <a:gd name="T46" fmla="*/ 0 w 246"/>
                    <a:gd name="T47" fmla="*/ 0 h 310"/>
                    <a:gd name="T48" fmla="*/ 0 w 246"/>
                    <a:gd name="T49" fmla="*/ 0 h 310"/>
                    <a:gd name="T50" fmla="*/ 0 w 246"/>
                    <a:gd name="T51" fmla="*/ 0 h 310"/>
                    <a:gd name="T52" fmla="*/ 0 w 246"/>
                    <a:gd name="T53" fmla="*/ 0 h 310"/>
                    <a:gd name="T54" fmla="*/ 0 w 246"/>
                    <a:gd name="T55" fmla="*/ 0 h 310"/>
                    <a:gd name="T56" fmla="*/ 0 w 246"/>
                    <a:gd name="T57" fmla="*/ 0 h 310"/>
                    <a:gd name="T58" fmla="*/ 0 w 246"/>
                    <a:gd name="T59" fmla="*/ 0 h 310"/>
                    <a:gd name="T60" fmla="*/ 0 w 246"/>
                    <a:gd name="T61" fmla="*/ 0 h 310"/>
                    <a:gd name="T62" fmla="*/ 0 w 246"/>
                    <a:gd name="T63" fmla="*/ 0 h 310"/>
                    <a:gd name="T64" fmla="*/ 0 w 246"/>
                    <a:gd name="T65" fmla="*/ 0 h 310"/>
                    <a:gd name="T66" fmla="*/ 0 w 246"/>
                    <a:gd name="T67" fmla="*/ 0 h 310"/>
                    <a:gd name="T68" fmla="*/ 0 w 246"/>
                    <a:gd name="T69" fmla="*/ 0 h 310"/>
                    <a:gd name="T70" fmla="*/ 0 w 246"/>
                    <a:gd name="T71" fmla="*/ 0 h 310"/>
                    <a:gd name="T72" fmla="*/ 0 w 246"/>
                    <a:gd name="T73" fmla="*/ 0 h 310"/>
                    <a:gd name="T74" fmla="*/ 0 w 246"/>
                    <a:gd name="T75" fmla="*/ 0 h 310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0" t="0" r="r" b="b"/>
                  <a:pathLst>
                    <a:path w="246" h="310">
                      <a:moveTo>
                        <a:pt x="199" y="116"/>
                      </a:moveTo>
                      <a:lnTo>
                        <a:pt x="207" y="124"/>
                      </a:lnTo>
                      <a:lnTo>
                        <a:pt x="214" y="133"/>
                      </a:lnTo>
                      <a:lnTo>
                        <a:pt x="219" y="143"/>
                      </a:lnTo>
                      <a:lnTo>
                        <a:pt x="223" y="154"/>
                      </a:lnTo>
                      <a:lnTo>
                        <a:pt x="225" y="164"/>
                      </a:lnTo>
                      <a:lnTo>
                        <a:pt x="225" y="176"/>
                      </a:lnTo>
                      <a:lnTo>
                        <a:pt x="221" y="187"/>
                      </a:lnTo>
                      <a:lnTo>
                        <a:pt x="216" y="197"/>
                      </a:lnTo>
                      <a:lnTo>
                        <a:pt x="208" y="209"/>
                      </a:lnTo>
                      <a:lnTo>
                        <a:pt x="199" y="219"/>
                      </a:lnTo>
                      <a:lnTo>
                        <a:pt x="188" y="228"/>
                      </a:lnTo>
                      <a:lnTo>
                        <a:pt x="177" y="238"/>
                      </a:lnTo>
                      <a:lnTo>
                        <a:pt x="166" y="246"/>
                      </a:lnTo>
                      <a:lnTo>
                        <a:pt x="154" y="255"/>
                      </a:lnTo>
                      <a:lnTo>
                        <a:pt x="143" y="264"/>
                      </a:lnTo>
                      <a:lnTo>
                        <a:pt x="132" y="274"/>
                      </a:lnTo>
                      <a:lnTo>
                        <a:pt x="129" y="278"/>
                      </a:lnTo>
                      <a:lnTo>
                        <a:pt x="126" y="282"/>
                      </a:lnTo>
                      <a:lnTo>
                        <a:pt x="124" y="287"/>
                      </a:lnTo>
                      <a:lnTo>
                        <a:pt x="121" y="292"/>
                      </a:lnTo>
                      <a:lnTo>
                        <a:pt x="120" y="296"/>
                      </a:lnTo>
                      <a:lnTo>
                        <a:pt x="120" y="301"/>
                      </a:lnTo>
                      <a:lnTo>
                        <a:pt x="121" y="305"/>
                      </a:lnTo>
                      <a:lnTo>
                        <a:pt x="125" y="309"/>
                      </a:lnTo>
                      <a:lnTo>
                        <a:pt x="130" y="310"/>
                      </a:lnTo>
                      <a:lnTo>
                        <a:pt x="134" y="310"/>
                      </a:lnTo>
                      <a:lnTo>
                        <a:pt x="139" y="309"/>
                      </a:lnTo>
                      <a:lnTo>
                        <a:pt x="143" y="305"/>
                      </a:lnTo>
                      <a:lnTo>
                        <a:pt x="154" y="293"/>
                      </a:lnTo>
                      <a:lnTo>
                        <a:pt x="167" y="280"/>
                      </a:lnTo>
                      <a:lnTo>
                        <a:pt x="180" y="269"/>
                      </a:lnTo>
                      <a:lnTo>
                        <a:pt x="194" y="257"/>
                      </a:lnTo>
                      <a:lnTo>
                        <a:pt x="207" y="246"/>
                      </a:lnTo>
                      <a:lnTo>
                        <a:pt x="219" y="233"/>
                      </a:lnTo>
                      <a:lnTo>
                        <a:pt x="231" y="219"/>
                      </a:lnTo>
                      <a:lnTo>
                        <a:pt x="239" y="204"/>
                      </a:lnTo>
                      <a:lnTo>
                        <a:pt x="245" y="187"/>
                      </a:lnTo>
                      <a:lnTo>
                        <a:pt x="246" y="170"/>
                      </a:lnTo>
                      <a:lnTo>
                        <a:pt x="242" y="153"/>
                      </a:lnTo>
                      <a:lnTo>
                        <a:pt x="236" y="136"/>
                      </a:lnTo>
                      <a:lnTo>
                        <a:pt x="227" y="120"/>
                      </a:lnTo>
                      <a:lnTo>
                        <a:pt x="215" y="107"/>
                      </a:lnTo>
                      <a:lnTo>
                        <a:pt x="201" y="94"/>
                      </a:lnTo>
                      <a:lnTo>
                        <a:pt x="187" y="82"/>
                      </a:lnTo>
                      <a:lnTo>
                        <a:pt x="177" y="74"/>
                      </a:lnTo>
                      <a:lnTo>
                        <a:pt x="165" y="68"/>
                      </a:lnTo>
                      <a:lnTo>
                        <a:pt x="152" y="60"/>
                      </a:lnTo>
                      <a:lnTo>
                        <a:pt x="139" y="51"/>
                      </a:lnTo>
                      <a:lnTo>
                        <a:pt x="126" y="43"/>
                      </a:lnTo>
                      <a:lnTo>
                        <a:pt x="112" y="35"/>
                      </a:lnTo>
                      <a:lnTo>
                        <a:pt x="98" y="28"/>
                      </a:lnTo>
                      <a:lnTo>
                        <a:pt x="85" y="22"/>
                      </a:lnTo>
                      <a:lnTo>
                        <a:pt x="72" y="16"/>
                      </a:lnTo>
                      <a:lnTo>
                        <a:pt x="59" y="10"/>
                      </a:lnTo>
                      <a:lnTo>
                        <a:pt x="46" y="7"/>
                      </a:lnTo>
                      <a:lnTo>
                        <a:pt x="35" y="3"/>
                      </a:lnTo>
                      <a:lnTo>
                        <a:pt x="24" y="1"/>
                      </a:lnTo>
                      <a:lnTo>
                        <a:pt x="15" y="0"/>
                      </a:lnTo>
                      <a:lnTo>
                        <a:pt x="7" y="1"/>
                      </a:lnTo>
                      <a:lnTo>
                        <a:pt x="0" y="3"/>
                      </a:lnTo>
                      <a:lnTo>
                        <a:pt x="8" y="6"/>
                      </a:lnTo>
                      <a:lnTo>
                        <a:pt x="17" y="9"/>
                      </a:lnTo>
                      <a:lnTo>
                        <a:pt x="28" y="14"/>
                      </a:lnTo>
                      <a:lnTo>
                        <a:pt x="38" y="18"/>
                      </a:lnTo>
                      <a:lnTo>
                        <a:pt x="51" y="24"/>
                      </a:lnTo>
                      <a:lnTo>
                        <a:pt x="64" y="30"/>
                      </a:lnTo>
                      <a:lnTo>
                        <a:pt x="78" y="37"/>
                      </a:lnTo>
                      <a:lnTo>
                        <a:pt x="92" y="43"/>
                      </a:lnTo>
                      <a:lnTo>
                        <a:pt x="106" y="51"/>
                      </a:lnTo>
                      <a:lnTo>
                        <a:pt x="120" y="60"/>
                      </a:lnTo>
                      <a:lnTo>
                        <a:pt x="134" y="69"/>
                      </a:lnTo>
                      <a:lnTo>
                        <a:pt x="148" y="78"/>
                      </a:lnTo>
                      <a:lnTo>
                        <a:pt x="163" y="87"/>
                      </a:lnTo>
                      <a:lnTo>
                        <a:pt x="175" y="96"/>
                      </a:lnTo>
                      <a:lnTo>
                        <a:pt x="187" y="105"/>
                      </a:lnTo>
                      <a:lnTo>
                        <a:pt x="199" y="116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48" name="Freeform 1087"/>
                <p:cNvSpPr>
                  <a:spLocks/>
                </p:cNvSpPr>
                <p:nvPr/>
              </p:nvSpPr>
              <p:spPr bwMode="auto">
                <a:xfrm>
                  <a:off x="5115" y="2660"/>
                  <a:ext cx="69" cy="55"/>
                </a:xfrm>
                <a:custGeom>
                  <a:avLst/>
                  <a:gdLst>
                    <a:gd name="T0" fmla="*/ 0 w 198"/>
                    <a:gd name="T1" fmla="*/ 0 h 236"/>
                    <a:gd name="T2" fmla="*/ 0 w 198"/>
                    <a:gd name="T3" fmla="*/ 0 h 236"/>
                    <a:gd name="T4" fmla="*/ 0 w 198"/>
                    <a:gd name="T5" fmla="*/ 0 h 236"/>
                    <a:gd name="T6" fmla="*/ 0 w 198"/>
                    <a:gd name="T7" fmla="*/ 0 h 236"/>
                    <a:gd name="T8" fmla="*/ 0 w 198"/>
                    <a:gd name="T9" fmla="*/ 0 h 236"/>
                    <a:gd name="T10" fmla="*/ 0 w 198"/>
                    <a:gd name="T11" fmla="*/ 0 h 236"/>
                    <a:gd name="T12" fmla="*/ 0 w 198"/>
                    <a:gd name="T13" fmla="*/ 0 h 236"/>
                    <a:gd name="T14" fmla="*/ 0 w 198"/>
                    <a:gd name="T15" fmla="*/ 0 h 236"/>
                    <a:gd name="T16" fmla="*/ 0 w 198"/>
                    <a:gd name="T17" fmla="*/ 0 h 236"/>
                    <a:gd name="T18" fmla="*/ 0 w 198"/>
                    <a:gd name="T19" fmla="*/ 0 h 236"/>
                    <a:gd name="T20" fmla="*/ 0 w 198"/>
                    <a:gd name="T21" fmla="*/ 0 h 236"/>
                    <a:gd name="T22" fmla="*/ 0 w 198"/>
                    <a:gd name="T23" fmla="*/ 0 h 236"/>
                    <a:gd name="T24" fmla="*/ 0 w 198"/>
                    <a:gd name="T25" fmla="*/ 0 h 236"/>
                    <a:gd name="T26" fmla="*/ 0 w 198"/>
                    <a:gd name="T27" fmla="*/ 0 h 236"/>
                    <a:gd name="T28" fmla="*/ 0 w 198"/>
                    <a:gd name="T29" fmla="*/ 0 h 236"/>
                    <a:gd name="T30" fmla="*/ 0 w 198"/>
                    <a:gd name="T31" fmla="*/ 0 h 236"/>
                    <a:gd name="T32" fmla="*/ 0 w 198"/>
                    <a:gd name="T33" fmla="*/ 0 h 236"/>
                    <a:gd name="T34" fmla="*/ 0 w 198"/>
                    <a:gd name="T35" fmla="*/ 0 h 236"/>
                    <a:gd name="T36" fmla="*/ 0 w 198"/>
                    <a:gd name="T37" fmla="*/ 0 h 236"/>
                    <a:gd name="T38" fmla="*/ 0 w 198"/>
                    <a:gd name="T39" fmla="*/ 0 h 236"/>
                    <a:gd name="T40" fmla="*/ 0 w 198"/>
                    <a:gd name="T41" fmla="*/ 0 h 236"/>
                    <a:gd name="T42" fmla="*/ 0 w 198"/>
                    <a:gd name="T43" fmla="*/ 0 h 236"/>
                    <a:gd name="T44" fmla="*/ 0 w 198"/>
                    <a:gd name="T45" fmla="*/ 0 h 236"/>
                    <a:gd name="T46" fmla="*/ 0 w 198"/>
                    <a:gd name="T47" fmla="*/ 0 h 236"/>
                    <a:gd name="T48" fmla="*/ 0 w 198"/>
                    <a:gd name="T49" fmla="*/ 0 h 236"/>
                    <a:gd name="T50" fmla="*/ 0 w 198"/>
                    <a:gd name="T51" fmla="*/ 0 h 236"/>
                    <a:gd name="T52" fmla="*/ 0 w 198"/>
                    <a:gd name="T53" fmla="*/ 0 h 236"/>
                    <a:gd name="T54" fmla="*/ 0 w 198"/>
                    <a:gd name="T55" fmla="*/ 0 h 236"/>
                    <a:gd name="T56" fmla="*/ 0 w 198"/>
                    <a:gd name="T57" fmla="*/ 0 h 236"/>
                    <a:gd name="T58" fmla="*/ 0 w 198"/>
                    <a:gd name="T59" fmla="*/ 0 h 236"/>
                    <a:gd name="T60" fmla="*/ 0 w 198"/>
                    <a:gd name="T61" fmla="*/ 0 h 236"/>
                    <a:gd name="T62" fmla="*/ 0 w 198"/>
                    <a:gd name="T63" fmla="*/ 0 h 236"/>
                    <a:gd name="T64" fmla="*/ 0 w 198"/>
                    <a:gd name="T65" fmla="*/ 0 h 236"/>
                    <a:gd name="T66" fmla="*/ 0 w 198"/>
                    <a:gd name="T67" fmla="*/ 0 h 236"/>
                    <a:gd name="T68" fmla="*/ 0 w 198"/>
                    <a:gd name="T69" fmla="*/ 0 h 236"/>
                    <a:gd name="T70" fmla="*/ 0 w 198"/>
                    <a:gd name="T71" fmla="*/ 0 h 236"/>
                    <a:gd name="T72" fmla="*/ 0 w 198"/>
                    <a:gd name="T73" fmla="*/ 0 h 236"/>
                    <a:gd name="T74" fmla="*/ 0 w 198"/>
                    <a:gd name="T75" fmla="*/ 0 h 236"/>
                    <a:gd name="T76" fmla="*/ 0 w 198"/>
                    <a:gd name="T77" fmla="*/ 0 h 236"/>
                    <a:gd name="T78" fmla="*/ 0 w 198"/>
                    <a:gd name="T79" fmla="*/ 0 h 236"/>
                    <a:gd name="T80" fmla="*/ 0 w 198"/>
                    <a:gd name="T81" fmla="*/ 0 h 236"/>
                    <a:gd name="T82" fmla="*/ 0 w 198"/>
                    <a:gd name="T83" fmla="*/ 0 h 236"/>
                    <a:gd name="T84" fmla="*/ 0 w 198"/>
                    <a:gd name="T85" fmla="*/ 0 h 236"/>
                    <a:gd name="T86" fmla="*/ 0 w 198"/>
                    <a:gd name="T87" fmla="*/ 0 h 236"/>
                    <a:gd name="T88" fmla="*/ 0 w 198"/>
                    <a:gd name="T89" fmla="*/ 0 h 236"/>
                    <a:gd name="T90" fmla="*/ 0 w 198"/>
                    <a:gd name="T91" fmla="*/ 0 h 236"/>
                    <a:gd name="T92" fmla="*/ 0 w 198"/>
                    <a:gd name="T93" fmla="*/ 0 h 236"/>
                    <a:gd name="T94" fmla="*/ 0 w 198"/>
                    <a:gd name="T95" fmla="*/ 0 h 236"/>
                    <a:gd name="T96" fmla="*/ 0 w 198"/>
                    <a:gd name="T97" fmla="*/ 0 h 236"/>
                    <a:gd name="T98" fmla="*/ 0 w 198"/>
                    <a:gd name="T99" fmla="*/ 0 h 236"/>
                    <a:gd name="T100" fmla="*/ 0 w 198"/>
                    <a:gd name="T101" fmla="*/ 0 h 236"/>
                    <a:gd name="T102" fmla="*/ 0 w 198"/>
                    <a:gd name="T103" fmla="*/ 0 h 236"/>
                    <a:gd name="T104" fmla="*/ 0 w 198"/>
                    <a:gd name="T105" fmla="*/ 0 h 236"/>
                    <a:gd name="T106" fmla="*/ 0 w 198"/>
                    <a:gd name="T107" fmla="*/ 0 h 236"/>
                    <a:gd name="T108" fmla="*/ 0 w 198"/>
                    <a:gd name="T109" fmla="*/ 0 h 236"/>
                    <a:gd name="T110" fmla="*/ 0 w 198"/>
                    <a:gd name="T111" fmla="*/ 0 h 236"/>
                    <a:gd name="T112" fmla="*/ 0 w 198"/>
                    <a:gd name="T113" fmla="*/ 0 h 236"/>
                    <a:gd name="T114" fmla="*/ 0 w 198"/>
                    <a:gd name="T115" fmla="*/ 0 h 236"/>
                    <a:gd name="T116" fmla="*/ 0 w 198"/>
                    <a:gd name="T117" fmla="*/ 0 h 236"/>
                    <a:gd name="T118" fmla="*/ 0 w 198"/>
                    <a:gd name="T119" fmla="*/ 0 h 236"/>
                    <a:gd name="T120" fmla="*/ 0 w 198"/>
                    <a:gd name="T121" fmla="*/ 0 h 2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0" t="0" r="r" b="b"/>
                  <a:pathLst>
                    <a:path w="198" h="236">
                      <a:moveTo>
                        <a:pt x="73" y="36"/>
                      </a:moveTo>
                      <a:lnTo>
                        <a:pt x="58" y="46"/>
                      </a:lnTo>
                      <a:lnTo>
                        <a:pt x="46" y="58"/>
                      </a:lnTo>
                      <a:lnTo>
                        <a:pt x="33" y="72"/>
                      </a:lnTo>
                      <a:lnTo>
                        <a:pt x="22" y="85"/>
                      </a:lnTo>
                      <a:lnTo>
                        <a:pt x="14" y="100"/>
                      </a:lnTo>
                      <a:lnTo>
                        <a:pt x="7" y="115"/>
                      </a:lnTo>
                      <a:lnTo>
                        <a:pt x="2" y="130"/>
                      </a:lnTo>
                      <a:lnTo>
                        <a:pt x="0" y="146"/>
                      </a:lnTo>
                      <a:lnTo>
                        <a:pt x="2" y="170"/>
                      </a:lnTo>
                      <a:lnTo>
                        <a:pt x="12" y="190"/>
                      </a:lnTo>
                      <a:lnTo>
                        <a:pt x="26" y="207"/>
                      </a:lnTo>
                      <a:lnTo>
                        <a:pt x="43" y="220"/>
                      </a:lnTo>
                      <a:lnTo>
                        <a:pt x="64" y="229"/>
                      </a:lnTo>
                      <a:lnTo>
                        <a:pt x="88" y="235"/>
                      </a:lnTo>
                      <a:lnTo>
                        <a:pt x="110" y="236"/>
                      </a:lnTo>
                      <a:lnTo>
                        <a:pt x="132" y="232"/>
                      </a:lnTo>
                      <a:lnTo>
                        <a:pt x="137" y="232"/>
                      </a:lnTo>
                      <a:lnTo>
                        <a:pt x="142" y="230"/>
                      </a:lnTo>
                      <a:lnTo>
                        <a:pt x="145" y="226"/>
                      </a:lnTo>
                      <a:lnTo>
                        <a:pt x="146" y="221"/>
                      </a:lnTo>
                      <a:lnTo>
                        <a:pt x="145" y="219"/>
                      </a:lnTo>
                      <a:lnTo>
                        <a:pt x="142" y="219"/>
                      </a:lnTo>
                      <a:lnTo>
                        <a:pt x="137" y="217"/>
                      </a:lnTo>
                      <a:lnTo>
                        <a:pt x="131" y="217"/>
                      </a:lnTo>
                      <a:lnTo>
                        <a:pt x="124" y="217"/>
                      </a:lnTo>
                      <a:lnTo>
                        <a:pt x="118" y="217"/>
                      </a:lnTo>
                      <a:lnTo>
                        <a:pt x="112" y="217"/>
                      </a:lnTo>
                      <a:lnTo>
                        <a:pt x="109" y="217"/>
                      </a:lnTo>
                      <a:lnTo>
                        <a:pt x="97" y="216"/>
                      </a:lnTo>
                      <a:lnTo>
                        <a:pt x="87" y="215"/>
                      </a:lnTo>
                      <a:lnTo>
                        <a:pt x="75" y="214"/>
                      </a:lnTo>
                      <a:lnTo>
                        <a:pt x="63" y="211"/>
                      </a:lnTo>
                      <a:lnTo>
                        <a:pt x="51" y="207"/>
                      </a:lnTo>
                      <a:lnTo>
                        <a:pt x="40" y="199"/>
                      </a:lnTo>
                      <a:lnTo>
                        <a:pt x="29" y="189"/>
                      </a:lnTo>
                      <a:lnTo>
                        <a:pt x="17" y="174"/>
                      </a:lnTo>
                      <a:lnTo>
                        <a:pt x="15" y="157"/>
                      </a:lnTo>
                      <a:lnTo>
                        <a:pt x="16" y="141"/>
                      </a:lnTo>
                      <a:lnTo>
                        <a:pt x="21" y="124"/>
                      </a:lnTo>
                      <a:lnTo>
                        <a:pt x="28" y="109"/>
                      </a:lnTo>
                      <a:lnTo>
                        <a:pt x="39" y="96"/>
                      </a:lnTo>
                      <a:lnTo>
                        <a:pt x="50" y="82"/>
                      </a:lnTo>
                      <a:lnTo>
                        <a:pt x="63" y="70"/>
                      </a:lnTo>
                      <a:lnTo>
                        <a:pt x="78" y="59"/>
                      </a:lnTo>
                      <a:lnTo>
                        <a:pt x="94" y="49"/>
                      </a:lnTo>
                      <a:lnTo>
                        <a:pt x="110" y="39"/>
                      </a:lnTo>
                      <a:lnTo>
                        <a:pt x="126" y="31"/>
                      </a:lnTo>
                      <a:lnTo>
                        <a:pt x="142" y="24"/>
                      </a:lnTo>
                      <a:lnTo>
                        <a:pt x="158" y="19"/>
                      </a:lnTo>
                      <a:lnTo>
                        <a:pt x="172" y="13"/>
                      </a:lnTo>
                      <a:lnTo>
                        <a:pt x="186" y="10"/>
                      </a:lnTo>
                      <a:lnTo>
                        <a:pt x="198" y="7"/>
                      </a:lnTo>
                      <a:lnTo>
                        <a:pt x="190" y="3"/>
                      </a:lnTo>
                      <a:lnTo>
                        <a:pt x="177" y="0"/>
                      </a:lnTo>
                      <a:lnTo>
                        <a:pt x="162" y="3"/>
                      </a:lnTo>
                      <a:lnTo>
                        <a:pt x="144" y="6"/>
                      </a:lnTo>
                      <a:lnTo>
                        <a:pt x="124" y="12"/>
                      </a:lnTo>
                      <a:lnTo>
                        <a:pt x="105" y="19"/>
                      </a:lnTo>
                      <a:lnTo>
                        <a:pt x="88" y="28"/>
                      </a:lnTo>
                      <a:lnTo>
                        <a:pt x="73" y="3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49" name="Freeform 1088"/>
                <p:cNvSpPr>
                  <a:spLocks/>
                </p:cNvSpPr>
                <p:nvPr/>
              </p:nvSpPr>
              <p:spPr bwMode="auto">
                <a:xfrm>
                  <a:off x="5233" y="2660"/>
                  <a:ext cx="47" cy="42"/>
                </a:xfrm>
                <a:custGeom>
                  <a:avLst/>
                  <a:gdLst>
                    <a:gd name="T0" fmla="*/ 0 w 128"/>
                    <a:gd name="T1" fmla="*/ 0 h 183"/>
                    <a:gd name="T2" fmla="*/ 0 w 128"/>
                    <a:gd name="T3" fmla="*/ 0 h 183"/>
                    <a:gd name="T4" fmla="*/ 0 w 128"/>
                    <a:gd name="T5" fmla="*/ 0 h 183"/>
                    <a:gd name="T6" fmla="*/ 0 w 128"/>
                    <a:gd name="T7" fmla="*/ 0 h 183"/>
                    <a:gd name="T8" fmla="*/ 0 w 128"/>
                    <a:gd name="T9" fmla="*/ 0 h 183"/>
                    <a:gd name="T10" fmla="*/ 0 w 128"/>
                    <a:gd name="T11" fmla="*/ 0 h 183"/>
                    <a:gd name="T12" fmla="*/ 0 w 128"/>
                    <a:gd name="T13" fmla="*/ 0 h 183"/>
                    <a:gd name="T14" fmla="*/ 0 w 128"/>
                    <a:gd name="T15" fmla="*/ 0 h 183"/>
                    <a:gd name="T16" fmla="*/ 0 w 128"/>
                    <a:gd name="T17" fmla="*/ 0 h 183"/>
                    <a:gd name="T18" fmla="*/ 0 w 128"/>
                    <a:gd name="T19" fmla="*/ 0 h 183"/>
                    <a:gd name="T20" fmla="*/ 0 w 128"/>
                    <a:gd name="T21" fmla="*/ 0 h 183"/>
                    <a:gd name="T22" fmla="*/ 0 w 128"/>
                    <a:gd name="T23" fmla="*/ 0 h 183"/>
                    <a:gd name="T24" fmla="*/ 0 w 128"/>
                    <a:gd name="T25" fmla="*/ 0 h 183"/>
                    <a:gd name="T26" fmla="*/ 0 w 128"/>
                    <a:gd name="T27" fmla="*/ 0 h 183"/>
                    <a:gd name="T28" fmla="*/ 0 w 128"/>
                    <a:gd name="T29" fmla="*/ 0 h 183"/>
                    <a:gd name="T30" fmla="*/ 0 w 128"/>
                    <a:gd name="T31" fmla="*/ 0 h 183"/>
                    <a:gd name="T32" fmla="*/ 0 w 128"/>
                    <a:gd name="T33" fmla="*/ 0 h 183"/>
                    <a:gd name="T34" fmla="*/ 0 w 128"/>
                    <a:gd name="T35" fmla="*/ 0 h 183"/>
                    <a:gd name="T36" fmla="*/ 0 w 128"/>
                    <a:gd name="T37" fmla="*/ 0 h 183"/>
                    <a:gd name="T38" fmla="*/ 0 w 128"/>
                    <a:gd name="T39" fmla="*/ 0 h 183"/>
                    <a:gd name="T40" fmla="*/ 0 w 128"/>
                    <a:gd name="T41" fmla="*/ 0 h 183"/>
                    <a:gd name="T42" fmla="*/ 0 w 128"/>
                    <a:gd name="T43" fmla="*/ 0 h 183"/>
                    <a:gd name="T44" fmla="*/ 0 w 128"/>
                    <a:gd name="T45" fmla="*/ 0 h 183"/>
                    <a:gd name="T46" fmla="*/ 0 w 128"/>
                    <a:gd name="T47" fmla="*/ 0 h 183"/>
                    <a:gd name="T48" fmla="*/ 0 w 128"/>
                    <a:gd name="T49" fmla="*/ 0 h 183"/>
                    <a:gd name="T50" fmla="*/ 0 w 128"/>
                    <a:gd name="T51" fmla="*/ 0 h 183"/>
                    <a:gd name="T52" fmla="*/ 0 w 128"/>
                    <a:gd name="T53" fmla="*/ 0 h 183"/>
                    <a:gd name="T54" fmla="*/ 0 w 128"/>
                    <a:gd name="T55" fmla="*/ 0 h 183"/>
                    <a:gd name="T56" fmla="*/ 0 w 128"/>
                    <a:gd name="T57" fmla="*/ 0 h 183"/>
                    <a:gd name="T58" fmla="*/ 0 w 128"/>
                    <a:gd name="T59" fmla="*/ 0 h 183"/>
                    <a:gd name="T60" fmla="*/ 0 w 128"/>
                    <a:gd name="T61" fmla="*/ 0 h 183"/>
                    <a:gd name="T62" fmla="*/ 0 w 128"/>
                    <a:gd name="T63" fmla="*/ 0 h 183"/>
                    <a:gd name="T64" fmla="*/ 0 w 128"/>
                    <a:gd name="T65" fmla="*/ 0 h 183"/>
                    <a:gd name="T66" fmla="*/ 0 w 128"/>
                    <a:gd name="T67" fmla="*/ 0 h 183"/>
                    <a:gd name="T68" fmla="*/ 0 w 128"/>
                    <a:gd name="T69" fmla="*/ 0 h 183"/>
                    <a:gd name="T70" fmla="*/ 0 w 128"/>
                    <a:gd name="T71" fmla="*/ 0 h 183"/>
                    <a:gd name="T72" fmla="*/ 0 w 128"/>
                    <a:gd name="T73" fmla="*/ 0 h 183"/>
                    <a:gd name="T74" fmla="*/ 0 w 128"/>
                    <a:gd name="T75" fmla="*/ 0 h 183"/>
                    <a:gd name="T76" fmla="*/ 0 w 128"/>
                    <a:gd name="T77" fmla="*/ 0 h 183"/>
                    <a:gd name="T78" fmla="*/ 0 w 128"/>
                    <a:gd name="T79" fmla="*/ 0 h 183"/>
                    <a:gd name="T80" fmla="*/ 0 w 128"/>
                    <a:gd name="T81" fmla="*/ 0 h 183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0" t="0" r="r" b="b"/>
                  <a:pathLst>
                    <a:path w="128" h="183">
                      <a:moveTo>
                        <a:pt x="108" y="61"/>
                      </a:moveTo>
                      <a:lnTo>
                        <a:pt x="111" y="80"/>
                      </a:lnTo>
                      <a:lnTo>
                        <a:pt x="109" y="97"/>
                      </a:lnTo>
                      <a:lnTo>
                        <a:pt x="101" y="110"/>
                      </a:lnTo>
                      <a:lnTo>
                        <a:pt x="89" y="123"/>
                      </a:lnTo>
                      <a:lnTo>
                        <a:pt x="75" y="134"/>
                      </a:lnTo>
                      <a:lnTo>
                        <a:pt x="60" y="145"/>
                      </a:lnTo>
                      <a:lnTo>
                        <a:pt x="43" y="156"/>
                      </a:lnTo>
                      <a:lnTo>
                        <a:pt x="29" y="167"/>
                      </a:lnTo>
                      <a:lnTo>
                        <a:pt x="27" y="170"/>
                      </a:lnTo>
                      <a:lnTo>
                        <a:pt x="26" y="172"/>
                      </a:lnTo>
                      <a:lnTo>
                        <a:pt x="26" y="176"/>
                      </a:lnTo>
                      <a:lnTo>
                        <a:pt x="28" y="179"/>
                      </a:lnTo>
                      <a:lnTo>
                        <a:pt x="30" y="182"/>
                      </a:lnTo>
                      <a:lnTo>
                        <a:pt x="34" y="183"/>
                      </a:lnTo>
                      <a:lnTo>
                        <a:pt x="37" y="183"/>
                      </a:lnTo>
                      <a:lnTo>
                        <a:pt x="41" y="182"/>
                      </a:lnTo>
                      <a:lnTo>
                        <a:pt x="58" y="171"/>
                      </a:lnTo>
                      <a:lnTo>
                        <a:pt x="76" y="160"/>
                      </a:lnTo>
                      <a:lnTo>
                        <a:pt x="92" y="147"/>
                      </a:lnTo>
                      <a:lnTo>
                        <a:pt x="108" y="132"/>
                      </a:lnTo>
                      <a:lnTo>
                        <a:pt x="118" y="116"/>
                      </a:lnTo>
                      <a:lnTo>
                        <a:pt x="125" y="98"/>
                      </a:lnTo>
                      <a:lnTo>
                        <a:pt x="128" y="78"/>
                      </a:lnTo>
                      <a:lnTo>
                        <a:pt x="123" y="58"/>
                      </a:lnTo>
                      <a:lnTo>
                        <a:pt x="112" y="41"/>
                      </a:lnTo>
                      <a:lnTo>
                        <a:pt x="98" y="28"/>
                      </a:lnTo>
                      <a:lnTo>
                        <a:pt x="80" y="16"/>
                      </a:lnTo>
                      <a:lnTo>
                        <a:pt x="61" y="8"/>
                      </a:lnTo>
                      <a:lnTo>
                        <a:pt x="41" y="2"/>
                      </a:lnTo>
                      <a:lnTo>
                        <a:pt x="23" y="0"/>
                      </a:lnTo>
                      <a:lnTo>
                        <a:pt x="9" y="1"/>
                      </a:lnTo>
                      <a:lnTo>
                        <a:pt x="0" y="6"/>
                      </a:lnTo>
                      <a:lnTo>
                        <a:pt x="16" y="10"/>
                      </a:lnTo>
                      <a:lnTo>
                        <a:pt x="33" y="14"/>
                      </a:lnTo>
                      <a:lnTo>
                        <a:pt x="48" y="17"/>
                      </a:lnTo>
                      <a:lnTo>
                        <a:pt x="63" y="22"/>
                      </a:lnTo>
                      <a:lnTo>
                        <a:pt x="77" y="28"/>
                      </a:lnTo>
                      <a:lnTo>
                        <a:pt x="90" y="36"/>
                      </a:lnTo>
                      <a:lnTo>
                        <a:pt x="101" y="46"/>
                      </a:lnTo>
                      <a:lnTo>
                        <a:pt x="108" y="6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50" name="Freeform 1089"/>
                <p:cNvSpPr>
                  <a:spLocks/>
                </p:cNvSpPr>
                <p:nvPr/>
              </p:nvSpPr>
              <p:spPr bwMode="auto">
                <a:xfrm>
                  <a:off x="5070" y="2650"/>
                  <a:ext cx="112" cy="88"/>
                </a:xfrm>
                <a:custGeom>
                  <a:avLst/>
                  <a:gdLst>
                    <a:gd name="T0" fmla="*/ 0 w 323"/>
                    <a:gd name="T1" fmla="*/ 0 h 379"/>
                    <a:gd name="T2" fmla="*/ 0 w 323"/>
                    <a:gd name="T3" fmla="*/ 0 h 379"/>
                    <a:gd name="T4" fmla="*/ 0 w 323"/>
                    <a:gd name="T5" fmla="*/ 0 h 379"/>
                    <a:gd name="T6" fmla="*/ 0 w 323"/>
                    <a:gd name="T7" fmla="*/ 0 h 379"/>
                    <a:gd name="T8" fmla="*/ 0 w 323"/>
                    <a:gd name="T9" fmla="*/ 0 h 379"/>
                    <a:gd name="T10" fmla="*/ 0 w 323"/>
                    <a:gd name="T11" fmla="*/ 0 h 379"/>
                    <a:gd name="T12" fmla="*/ 0 w 323"/>
                    <a:gd name="T13" fmla="*/ 0 h 379"/>
                    <a:gd name="T14" fmla="*/ 0 w 323"/>
                    <a:gd name="T15" fmla="*/ 0 h 379"/>
                    <a:gd name="T16" fmla="*/ 0 w 323"/>
                    <a:gd name="T17" fmla="*/ 0 h 379"/>
                    <a:gd name="T18" fmla="*/ 0 w 323"/>
                    <a:gd name="T19" fmla="*/ 0 h 379"/>
                    <a:gd name="T20" fmla="*/ 0 w 323"/>
                    <a:gd name="T21" fmla="*/ 0 h 379"/>
                    <a:gd name="T22" fmla="*/ 0 w 323"/>
                    <a:gd name="T23" fmla="*/ 0 h 379"/>
                    <a:gd name="T24" fmla="*/ 0 w 323"/>
                    <a:gd name="T25" fmla="*/ 0 h 379"/>
                    <a:gd name="T26" fmla="*/ 0 w 323"/>
                    <a:gd name="T27" fmla="*/ 0 h 379"/>
                    <a:gd name="T28" fmla="*/ 0 w 323"/>
                    <a:gd name="T29" fmla="*/ 0 h 379"/>
                    <a:gd name="T30" fmla="*/ 0 w 323"/>
                    <a:gd name="T31" fmla="*/ 0 h 379"/>
                    <a:gd name="T32" fmla="*/ 0 w 323"/>
                    <a:gd name="T33" fmla="*/ 0 h 379"/>
                    <a:gd name="T34" fmla="*/ 0 w 323"/>
                    <a:gd name="T35" fmla="*/ 0 h 379"/>
                    <a:gd name="T36" fmla="*/ 0 w 323"/>
                    <a:gd name="T37" fmla="*/ 0 h 379"/>
                    <a:gd name="T38" fmla="*/ 0 w 323"/>
                    <a:gd name="T39" fmla="*/ 0 h 379"/>
                    <a:gd name="T40" fmla="*/ 0 w 323"/>
                    <a:gd name="T41" fmla="*/ 0 h 379"/>
                    <a:gd name="T42" fmla="*/ 0 w 323"/>
                    <a:gd name="T43" fmla="*/ 0 h 379"/>
                    <a:gd name="T44" fmla="*/ 0 w 323"/>
                    <a:gd name="T45" fmla="*/ 0 h 379"/>
                    <a:gd name="T46" fmla="*/ 0 w 323"/>
                    <a:gd name="T47" fmla="*/ 0 h 379"/>
                    <a:gd name="T48" fmla="*/ 0 w 323"/>
                    <a:gd name="T49" fmla="*/ 0 h 379"/>
                    <a:gd name="T50" fmla="*/ 0 w 323"/>
                    <a:gd name="T51" fmla="*/ 0 h 379"/>
                    <a:gd name="T52" fmla="*/ 0 w 323"/>
                    <a:gd name="T53" fmla="*/ 0 h 379"/>
                    <a:gd name="T54" fmla="*/ 0 w 323"/>
                    <a:gd name="T55" fmla="*/ 0 h 379"/>
                    <a:gd name="T56" fmla="*/ 0 w 323"/>
                    <a:gd name="T57" fmla="*/ 0 h 379"/>
                    <a:gd name="T58" fmla="*/ 0 w 323"/>
                    <a:gd name="T59" fmla="*/ 0 h 379"/>
                    <a:gd name="T60" fmla="*/ 0 w 323"/>
                    <a:gd name="T61" fmla="*/ 0 h 379"/>
                    <a:gd name="T62" fmla="*/ 0 w 323"/>
                    <a:gd name="T63" fmla="*/ 0 h 379"/>
                    <a:gd name="T64" fmla="*/ 0 w 323"/>
                    <a:gd name="T65" fmla="*/ 0 h 379"/>
                    <a:gd name="T66" fmla="*/ 0 w 323"/>
                    <a:gd name="T67" fmla="*/ 0 h 379"/>
                    <a:gd name="T68" fmla="*/ 0 w 323"/>
                    <a:gd name="T69" fmla="*/ 0 h 379"/>
                    <a:gd name="T70" fmla="*/ 0 w 323"/>
                    <a:gd name="T71" fmla="*/ 0 h 379"/>
                    <a:gd name="T72" fmla="*/ 0 w 323"/>
                    <a:gd name="T73" fmla="*/ 0 h 379"/>
                    <a:gd name="T74" fmla="*/ 0 w 323"/>
                    <a:gd name="T75" fmla="*/ 0 h 379"/>
                    <a:gd name="T76" fmla="*/ 0 w 323"/>
                    <a:gd name="T77" fmla="*/ 0 h 379"/>
                    <a:gd name="T78" fmla="*/ 0 w 323"/>
                    <a:gd name="T79" fmla="*/ 0 h 379"/>
                    <a:gd name="T80" fmla="*/ 0 w 323"/>
                    <a:gd name="T81" fmla="*/ 0 h 379"/>
                    <a:gd name="T82" fmla="*/ 0 w 323"/>
                    <a:gd name="T83" fmla="*/ 0 h 379"/>
                    <a:gd name="T84" fmla="*/ 0 w 323"/>
                    <a:gd name="T85" fmla="*/ 0 h 379"/>
                    <a:gd name="T86" fmla="*/ 0 w 323"/>
                    <a:gd name="T87" fmla="*/ 0 h 379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0" t="0" r="r" b="b"/>
                  <a:pathLst>
                    <a:path w="323" h="379">
                      <a:moveTo>
                        <a:pt x="126" y="50"/>
                      </a:moveTo>
                      <a:lnTo>
                        <a:pt x="101" y="70"/>
                      </a:lnTo>
                      <a:lnTo>
                        <a:pt x="76" y="92"/>
                      </a:lnTo>
                      <a:lnTo>
                        <a:pt x="54" y="115"/>
                      </a:lnTo>
                      <a:lnTo>
                        <a:pt x="34" y="140"/>
                      </a:lnTo>
                      <a:lnTo>
                        <a:pt x="18" y="167"/>
                      </a:lnTo>
                      <a:lnTo>
                        <a:pt x="6" y="196"/>
                      </a:lnTo>
                      <a:lnTo>
                        <a:pt x="0" y="227"/>
                      </a:lnTo>
                      <a:lnTo>
                        <a:pt x="1" y="259"/>
                      </a:lnTo>
                      <a:lnTo>
                        <a:pt x="4" y="267"/>
                      </a:lnTo>
                      <a:lnTo>
                        <a:pt x="7" y="277"/>
                      </a:lnTo>
                      <a:lnTo>
                        <a:pt x="11" y="283"/>
                      </a:lnTo>
                      <a:lnTo>
                        <a:pt x="15" y="291"/>
                      </a:lnTo>
                      <a:lnTo>
                        <a:pt x="21" y="298"/>
                      </a:lnTo>
                      <a:lnTo>
                        <a:pt x="27" y="305"/>
                      </a:lnTo>
                      <a:lnTo>
                        <a:pt x="34" y="311"/>
                      </a:lnTo>
                      <a:lnTo>
                        <a:pt x="41" y="316"/>
                      </a:lnTo>
                      <a:lnTo>
                        <a:pt x="57" y="325"/>
                      </a:lnTo>
                      <a:lnTo>
                        <a:pt x="72" y="333"/>
                      </a:lnTo>
                      <a:lnTo>
                        <a:pt x="87" y="340"/>
                      </a:lnTo>
                      <a:lnTo>
                        <a:pt x="103" y="345"/>
                      </a:lnTo>
                      <a:lnTo>
                        <a:pt x="120" y="351"/>
                      </a:lnTo>
                      <a:lnTo>
                        <a:pt x="136" y="356"/>
                      </a:lnTo>
                      <a:lnTo>
                        <a:pt x="153" y="360"/>
                      </a:lnTo>
                      <a:lnTo>
                        <a:pt x="169" y="364"/>
                      </a:lnTo>
                      <a:lnTo>
                        <a:pt x="187" y="367"/>
                      </a:lnTo>
                      <a:lnTo>
                        <a:pt x="204" y="370"/>
                      </a:lnTo>
                      <a:lnTo>
                        <a:pt x="221" y="372"/>
                      </a:lnTo>
                      <a:lnTo>
                        <a:pt x="238" y="374"/>
                      </a:lnTo>
                      <a:lnTo>
                        <a:pt x="256" y="375"/>
                      </a:lnTo>
                      <a:lnTo>
                        <a:pt x="273" y="376"/>
                      </a:lnTo>
                      <a:lnTo>
                        <a:pt x="290" y="378"/>
                      </a:lnTo>
                      <a:lnTo>
                        <a:pt x="307" y="379"/>
                      </a:lnTo>
                      <a:lnTo>
                        <a:pt x="312" y="379"/>
                      </a:lnTo>
                      <a:lnTo>
                        <a:pt x="317" y="375"/>
                      </a:lnTo>
                      <a:lnTo>
                        <a:pt x="320" y="372"/>
                      </a:lnTo>
                      <a:lnTo>
                        <a:pt x="323" y="366"/>
                      </a:lnTo>
                      <a:lnTo>
                        <a:pt x="323" y="360"/>
                      </a:lnTo>
                      <a:lnTo>
                        <a:pt x="320" y="356"/>
                      </a:lnTo>
                      <a:lnTo>
                        <a:pt x="316" y="352"/>
                      </a:lnTo>
                      <a:lnTo>
                        <a:pt x="311" y="351"/>
                      </a:lnTo>
                      <a:lnTo>
                        <a:pt x="295" y="351"/>
                      </a:lnTo>
                      <a:lnTo>
                        <a:pt x="279" y="351"/>
                      </a:lnTo>
                      <a:lnTo>
                        <a:pt x="263" y="350"/>
                      </a:lnTo>
                      <a:lnTo>
                        <a:pt x="248" y="349"/>
                      </a:lnTo>
                      <a:lnTo>
                        <a:pt x="231" y="348"/>
                      </a:lnTo>
                      <a:lnTo>
                        <a:pt x="215" y="345"/>
                      </a:lnTo>
                      <a:lnTo>
                        <a:pt x="200" y="343"/>
                      </a:lnTo>
                      <a:lnTo>
                        <a:pt x="183" y="341"/>
                      </a:lnTo>
                      <a:lnTo>
                        <a:pt x="168" y="337"/>
                      </a:lnTo>
                      <a:lnTo>
                        <a:pt x="151" y="334"/>
                      </a:lnTo>
                      <a:lnTo>
                        <a:pt x="136" y="329"/>
                      </a:lnTo>
                      <a:lnTo>
                        <a:pt x="121" y="325"/>
                      </a:lnTo>
                      <a:lnTo>
                        <a:pt x="106" y="320"/>
                      </a:lnTo>
                      <a:lnTo>
                        <a:pt x="92" y="313"/>
                      </a:lnTo>
                      <a:lnTo>
                        <a:pt x="76" y="306"/>
                      </a:lnTo>
                      <a:lnTo>
                        <a:pt x="62" y="300"/>
                      </a:lnTo>
                      <a:lnTo>
                        <a:pt x="51" y="291"/>
                      </a:lnTo>
                      <a:lnTo>
                        <a:pt x="41" y="280"/>
                      </a:lnTo>
                      <a:lnTo>
                        <a:pt x="35" y="269"/>
                      </a:lnTo>
                      <a:lnTo>
                        <a:pt x="31" y="255"/>
                      </a:lnTo>
                      <a:lnTo>
                        <a:pt x="31" y="239"/>
                      </a:lnTo>
                      <a:lnTo>
                        <a:pt x="33" y="218"/>
                      </a:lnTo>
                      <a:lnTo>
                        <a:pt x="38" y="197"/>
                      </a:lnTo>
                      <a:lnTo>
                        <a:pt x="42" y="182"/>
                      </a:lnTo>
                      <a:lnTo>
                        <a:pt x="51" y="165"/>
                      </a:lnTo>
                      <a:lnTo>
                        <a:pt x="60" y="150"/>
                      </a:lnTo>
                      <a:lnTo>
                        <a:pt x="68" y="136"/>
                      </a:lnTo>
                      <a:lnTo>
                        <a:pt x="79" y="124"/>
                      </a:lnTo>
                      <a:lnTo>
                        <a:pt x="89" y="111"/>
                      </a:lnTo>
                      <a:lnTo>
                        <a:pt x="101" y="100"/>
                      </a:lnTo>
                      <a:lnTo>
                        <a:pt x="114" y="88"/>
                      </a:lnTo>
                      <a:lnTo>
                        <a:pt x="129" y="76"/>
                      </a:lnTo>
                      <a:lnTo>
                        <a:pt x="144" y="64"/>
                      </a:lnTo>
                      <a:lnTo>
                        <a:pt x="162" y="53"/>
                      </a:lnTo>
                      <a:lnTo>
                        <a:pt x="181" y="41"/>
                      </a:lnTo>
                      <a:lnTo>
                        <a:pt x="201" y="31"/>
                      </a:lnTo>
                      <a:lnTo>
                        <a:pt x="219" y="22"/>
                      </a:lnTo>
                      <a:lnTo>
                        <a:pt x="237" y="14"/>
                      </a:lnTo>
                      <a:lnTo>
                        <a:pt x="253" y="7"/>
                      </a:lnTo>
                      <a:lnTo>
                        <a:pt x="268" y="1"/>
                      </a:lnTo>
                      <a:lnTo>
                        <a:pt x="255" y="0"/>
                      </a:lnTo>
                      <a:lnTo>
                        <a:pt x="238" y="1"/>
                      </a:lnTo>
                      <a:lnTo>
                        <a:pt x="221" y="5"/>
                      </a:lnTo>
                      <a:lnTo>
                        <a:pt x="201" y="11"/>
                      </a:lnTo>
                      <a:lnTo>
                        <a:pt x="181" y="19"/>
                      </a:lnTo>
                      <a:lnTo>
                        <a:pt x="161" y="28"/>
                      </a:lnTo>
                      <a:lnTo>
                        <a:pt x="142" y="39"/>
                      </a:lnTo>
                      <a:lnTo>
                        <a:pt x="126" y="5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51" name="Freeform 1090"/>
                <p:cNvSpPr>
                  <a:spLocks/>
                </p:cNvSpPr>
                <p:nvPr/>
              </p:nvSpPr>
              <p:spPr bwMode="auto">
                <a:xfrm>
                  <a:off x="5229" y="2647"/>
                  <a:ext cx="99" cy="59"/>
                </a:xfrm>
                <a:custGeom>
                  <a:avLst/>
                  <a:gdLst>
                    <a:gd name="T0" fmla="*/ 0 w 282"/>
                    <a:gd name="T1" fmla="*/ 0 h 253"/>
                    <a:gd name="T2" fmla="*/ 0 w 282"/>
                    <a:gd name="T3" fmla="*/ 0 h 253"/>
                    <a:gd name="T4" fmla="*/ 0 w 282"/>
                    <a:gd name="T5" fmla="*/ 0 h 253"/>
                    <a:gd name="T6" fmla="*/ 0 w 282"/>
                    <a:gd name="T7" fmla="*/ 0 h 253"/>
                    <a:gd name="T8" fmla="*/ 0 w 282"/>
                    <a:gd name="T9" fmla="*/ 0 h 253"/>
                    <a:gd name="T10" fmla="*/ 0 w 282"/>
                    <a:gd name="T11" fmla="*/ 0 h 253"/>
                    <a:gd name="T12" fmla="*/ 0 w 282"/>
                    <a:gd name="T13" fmla="*/ 0 h 253"/>
                    <a:gd name="T14" fmla="*/ 0 w 282"/>
                    <a:gd name="T15" fmla="*/ 0 h 253"/>
                    <a:gd name="T16" fmla="*/ 0 w 282"/>
                    <a:gd name="T17" fmla="*/ 0 h 253"/>
                    <a:gd name="T18" fmla="*/ 0 w 282"/>
                    <a:gd name="T19" fmla="*/ 0 h 253"/>
                    <a:gd name="T20" fmla="*/ 0 w 282"/>
                    <a:gd name="T21" fmla="*/ 0 h 253"/>
                    <a:gd name="T22" fmla="*/ 0 w 282"/>
                    <a:gd name="T23" fmla="*/ 0 h 253"/>
                    <a:gd name="T24" fmla="*/ 0 w 282"/>
                    <a:gd name="T25" fmla="*/ 0 h 253"/>
                    <a:gd name="T26" fmla="*/ 0 w 282"/>
                    <a:gd name="T27" fmla="*/ 0 h 253"/>
                    <a:gd name="T28" fmla="*/ 0 w 282"/>
                    <a:gd name="T29" fmla="*/ 0 h 253"/>
                    <a:gd name="T30" fmla="*/ 0 w 282"/>
                    <a:gd name="T31" fmla="*/ 0 h 253"/>
                    <a:gd name="T32" fmla="*/ 0 w 282"/>
                    <a:gd name="T33" fmla="*/ 0 h 253"/>
                    <a:gd name="T34" fmla="*/ 0 w 282"/>
                    <a:gd name="T35" fmla="*/ 0 h 253"/>
                    <a:gd name="T36" fmla="*/ 0 w 282"/>
                    <a:gd name="T37" fmla="*/ 0 h 253"/>
                    <a:gd name="T38" fmla="*/ 0 w 282"/>
                    <a:gd name="T39" fmla="*/ 0 h 253"/>
                    <a:gd name="T40" fmla="*/ 0 w 282"/>
                    <a:gd name="T41" fmla="*/ 0 h 253"/>
                    <a:gd name="T42" fmla="*/ 0 w 282"/>
                    <a:gd name="T43" fmla="*/ 0 h 253"/>
                    <a:gd name="T44" fmla="*/ 0 w 282"/>
                    <a:gd name="T45" fmla="*/ 0 h 253"/>
                    <a:gd name="T46" fmla="*/ 0 w 282"/>
                    <a:gd name="T47" fmla="*/ 0 h 253"/>
                    <a:gd name="T48" fmla="*/ 0 w 282"/>
                    <a:gd name="T49" fmla="*/ 0 h 253"/>
                    <a:gd name="T50" fmla="*/ 0 w 282"/>
                    <a:gd name="T51" fmla="*/ 0 h 253"/>
                    <a:gd name="T52" fmla="*/ 0 w 282"/>
                    <a:gd name="T53" fmla="*/ 0 h 253"/>
                    <a:gd name="T54" fmla="*/ 0 w 282"/>
                    <a:gd name="T55" fmla="*/ 0 h 253"/>
                    <a:gd name="T56" fmla="*/ 0 w 282"/>
                    <a:gd name="T57" fmla="*/ 0 h 253"/>
                    <a:gd name="T58" fmla="*/ 0 w 282"/>
                    <a:gd name="T59" fmla="*/ 0 h 253"/>
                    <a:gd name="T60" fmla="*/ 0 w 282"/>
                    <a:gd name="T61" fmla="*/ 0 h 253"/>
                    <a:gd name="T62" fmla="*/ 0 w 282"/>
                    <a:gd name="T63" fmla="*/ 0 h 253"/>
                    <a:gd name="T64" fmla="*/ 0 w 282"/>
                    <a:gd name="T65" fmla="*/ 0 h 253"/>
                    <a:gd name="T66" fmla="*/ 0 w 282"/>
                    <a:gd name="T67" fmla="*/ 0 h 253"/>
                    <a:gd name="T68" fmla="*/ 0 w 282"/>
                    <a:gd name="T69" fmla="*/ 0 h 253"/>
                    <a:gd name="T70" fmla="*/ 0 w 282"/>
                    <a:gd name="T71" fmla="*/ 0 h 253"/>
                    <a:gd name="T72" fmla="*/ 0 w 282"/>
                    <a:gd name="T73" fmla="*/ 0 h 253"/>
                    <a:gd name="T74" fmla="*/ 0 w 282"/>
                    <a:gd name="T75" fmla="*/ 0 h 253"/>
                    <a:gd name="T76" fmla="*/ 0 w 282"/>
                    <a:gd name="T77" fmla="*/ 0 h 253"/>
                    <a:gd name="T78" fmla="*/ 0 w 282"/>
                    <a:gd name="T79" fmla="*/ 0 h 253"/>
                    <a:gd name="T80" fmla="*/ 0 w 282"/>
                    <a:gd name="T81" fmla="*/ 0 h 253"/>
                    <a:gd name="T82" fmla="*/ 0 w 282"/>
                    <a:gd name="T83" fmla="*/ 0 h 253"/>
                    <a:gd name="T84" fmla="*/ 0 w 282"/>
                    <a:gd name="T85" fmla="*/ 0 h 253"/>
                    <a:gd name="T86" fmla="*/ 0 w 282"/>
                    <a:gd name="T87" fmla="*/ 0 h 253"/>
                    <a:gd name="T88" fmla="*/ 0 w 282"/>
                    <a:gd name="T89" fmla="*/ 0 h 253"/>
                    <a:gd name="T90" fmla="*/ 0 w 282"/>
                    <a:gd name="T91" fmla="*/ 0 h 253"/>
                    <a:gd name="T92" fmla="*/ 0 w 282"/>
                    <a:gd name="T93" fmla="*/ 0 h 253"/>
                    <a:gd name="T94" fmla="*/ 0 w 282"/>
                    <a:gd name="T95" fmla="*/ 0 h 253"/>
                    <a:gd name="T96" fmla="*/ 0 w 282"/>
                    <a:gd name="T97" fmla="*/ 0 h 253"/>
                    <a:gd name="T98" fmla="*/ 0 w 282"/>
                    <a:gd name="T99" fmla="*/ 0 h 253"/>
                    <a:gd name="T100" fmla="*/ 0 w 282"/>
                    <a:gd name="T101" fmla="*/ 0 h 253"/>
                    <a:gd name="T102" fmla="*/ 0 w 282"/>
                    <a:gd name="T103" fmla="*/ 0 h 253"/>
                    <a:gd name="T104" fmla="*/ 0 w 282"/>
                    <a:gd name="T105" fmla="*/ 0 h 253"/>
                    <a:gd name="T106" fmla="*/ 0 w 282"/>
                    <a:gd name="T107" fmla="*/ 0 h 253"/>
                    <a:gd name="T108" fmla="*/ 0 w 282"/>
                    <a:gd name="T109" fmla="*/ 0 h 253"/>
                    <a:gd name="T110" fmla="*/ 0 w 282"/>
                    <a:gd name="T111" fmla="*/ 0 h 253"/>
                    <a:gd name="T112" fmla="*/ 0 w 282"/>
                    <a:gd name="T113" fmla="*/ 0 h 253"/>
                    <a:gd name="T114" fmla="*/ 0 w 282"/>
                    <a:gd name="T115" fmla="*/ 0 h 253"/>
                    <a:gd name="T116" fmla="*/ 0 w 282"/>
                    <a:gd name="T117" fmla="*/ 0 h 253"/>
                    <a:gd name="T118" fmla="*/ 0 w 282"/>
                    <a:gd name="T119" fmla="*/ 0 h 253"/>
                    <a:gd name="T120" fmla="*/ 0 w 282"/>
                    <a:gd name="T121" fmla="*/ 0 h 253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0" t="0" r="r" b="b"/>
                  <a:pathLst>
                    <a:path w="282" h="253">
                      <a:moveTo>
                        <a:pt x="235" y="78"/>
                      </a:moveTo>
                      <a:lnTo>
                        <a:pt x="248" y="92"/>
                      </a:lnTo>
                      <a:lnTo>
                        <a:pt x="255" y="108"/>
                      </a:lnTo>
                      <a:lnTo>
                        <a:pt x="259" y="125"/>
                      </a:lnTo>
                      <a:lnTo>
                        <a:pt x="259" y="144"/>
                      </a:lnTo>
                      <a:lnTo>
                        <a:pt x="257" y="159"/>
                      </a:lnTo>
                      <a:lnTo>
                        <a:pt x="252" y="171"/>
                      </a:lnTo>
                      <a:lnTo>
                        <a:pt x="244" y="184"/>
                      </a:lnTo>
                      <a:lnTo>
                        <a:pt x="236" y="194"/>
                      </a:lnTo>
                      <a:lnTo>
                        <a:pt x="225" y="206"/>
                      </a:lnTo>
                      <a:lnTo>
                        <a:pt x="215" y="215"/>
                      </a:lnTo>
                      <a:lnTo>
                        <a:pt x="204" y="225"/>
                      </a:lnTo>
                      <a:lnTo>
                        <a:pt x="194" y="236"/>
                      </a:lnTo>
                      <a:lnTo>
                        <a:pt x="191" y="239"/>
                      </a:lnTo>
                      <a:lnTo>
                        <a:pt x="190" y="242"/>
                      </a:lnTo>
                      <a:lnTo>
                        <a:pt x="191" y="246"/>
                      </a:lnTo>
                      <a:lnTo>
                        <a:pt x="194" y="249"/>
                      </a:lnTo>
                      <a:lnTo>
                        <a:pt x="197" y="252"/>
                      </a:lnTo>
                      <a:lnTo>
                        <a:pt x="201" y="253"/>
                      </a:lnTo>
                      <a:lnTo>
                        <a:pt x="205" y="252"/>
                      </a:lnTo>
                      <a:lnTo>
                        <a:pt x="209" y="249"/>
                      </a:lnTo>
                      <a:lnTo>
                        <a:pt x="232" y="234"/>
                      </a:lnTo>
                      <a:lnTo>
                        <a:pt x="251" y="215"/>
                      </a:lnTo>
                      <a:lnTo>
                        <a:pt x="267" y="192"/>
                      </a:lnTo>
                      <a:lnTo>
                        <a:pt x="278" y="168"/>
                      </a:lnTo>
                      <a:lnTo>
                        <a:pt x="282" y="141"/>
                      </a:lnTo>
                      <a:lnTo>
                        <a:pt x="279" y="116"/>
                      </a:lnTo>
                      <a:lnTo>
                        <a:pt x="270" y="92"/>
                      </a:lnTo>
                      <a:lnTo>
                        <a:pt x="251" y="70"/>
                      </a:lnTo>
                      <a:lnTo>
                        <a:pt x="237" y="59"/>
                      </a:lnTo>
                      <a:lnTo>
                        <a:pt x="221" y="48"/>
                      </a:lnTo>
                      <a:lnTo>
                        <a:pt x="202" y="39"/>
                      </a:lnTo>
                      <a:lnTo>
                        <a:pt x="183" y="31"/>
                      </a:lnTo>
                      <a:lnTo>
                        <a:pt x="163" y="24"/>
                      </a:lnTo>
                      <a:lnTo>
                        <a:pt x="142" y="18"/>
                      </a:lnTo>
                      <a:lnTo>
                        <a:pt x="122" y="13"/>
                      </a:lnTo>
                      <a:lnTo>
                        <a:pt x="101" y="8"/>
                      </a:lnTo>
                      <a:lnTo>
                        <a:pt x="82" y="5"/>
                      </a:lnTo>
                      <a:lnTo>
                        <a:pt x="63" y="2"/>
                      </a:lnTo>
                      <a:lnTo>
                        <a:pt x="47" y="0"/>
                      </a:lnTo>
                      <a:lnTo>
                        <a:pt x="32" y="0"/>
                      </a:lnTo>
                      <a:lnTo>
                        <a:pt x="19" y="0"/>
                      </a:lnTo>
                      <a:lnTo>
                        <a:pt x="10" y="1"/>
                      </a:lnTo>
                      <a:lnTo>
                        <a:pt x="4" y="4"/>
                      </a:lnTo>
                      <a:lnTo>
                        <a:pt x="0" y="6"/>
                      </a:lnTo>
                      <a:lnTo>
                        <a:pt x="12" y="8"/>
                      </a:lnTo>
                      <a:lnTo>
                        <a:pt x="25" y="9"/>
                      </a:lnTo>
                      <a:lnTo>
                        <a:pt x="38" y="12"/>
                      </a:lnTo>
                      <a:lnTo>
                        <a:pt x="52" y="14"/>
                      </a:lnTo>
                      <a:lnTo>
                        <a:pt x="67" y="16"/>
                      </a:lnTo>
                      <a:lnTo>
                        <a:pt x="82" y="18"/>
                      </a:lnTo>
                      <a:lnTo>
                        <a:pt x="97" y="22"/>
                      </a:lnTo>
                      <a:lnTo>
                        <a:pt x="114" y="25"/>
                      </a:lnTo>
                      <a:lnTo>
                        <a:pt x="129" y="30"/>
                      </a:lnTo>
                      <a:lnTo>
                        <a:pt x="146" y="35"/>
                      </a:lnTo>
                      <a:lnTo>
                        <a:pt x="162" y="40"/>
                      </a:lnTo>
                      <a:lnTo>
                        <a:pt x="177" y="46"/>
                      </a:lnTo>
                      <a:lnTo>
                        <a:pt x="192" y="53"/>
                      </a:lnTo>
                      <a:lnTo>
                        <a:pt x="208" y="60"/>
                      </a:lnTo>
                      <a:lnTo>
                        <a:pt x="222" y="69"/>
                      </a:lnTo>
                      <a:lnTo>
                        <a:pt x="235" y="7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52" name="Freeform 1091"/>
                <p:cNvSpPr>
                  <a:spLocks/>
                </p:cNvSpPr>
                <p:nvPr/>
              </p:nvSpPr>
              <p:spPr bwMode="auto">
                <a:xfrm>
                  <a:off x="5030" y="2680"/>
                  <a:ext cx="40" cy="54"/>
                </a:xfrm>
                <a:custGeom>
                  <a:avLst/>
                  <a:gdLst>
                    <a:gd name="T0" fmla="*/ 0 w 115"/>
                    <a:gd name="T1" fmla="*/ 0 h 236"/>
                    <a:gd name="T2" fmla="*/ 0 w 115"/>
                    <a:gd name="T3" fmla="*/ 0 h 236"/>
                    <a:gd name="T4" fmla="*/ 0 w 115"/>
                    <a:gd name="T5" fmla="*/ 0 h 236"/>
                    <a:gd name="T6" fmla="*/ 0 w 115"/>
                    <a:gd name="T7" fmla="*/ 0 h 236"/>
                    <a:gd name="T8" fmla="*/ 0 w 115"/>
                    <a:gd name="T9" fmla="*/ 0 h 236"/>
                    <a:gd name="T10" fmla="*/ 0 w 115"/>
                    <a:gd name="T11" fmla="*/ 0 h 236"/>
                    <a:gd name="T12" fmla="*/ 0 w 115"/>
                    <a:gd name="T13" fmla="*/ 0 h 236"/>
                    <a:gd name="T14" fmla="*/ 0 w 115"/>
                    <a:gd name="T15" fmla="*/ 0 h 236"/>
                    <a:gd name="T16" fmla="*/ 0 w 115"/>
                    <a:gd name="T17" fmla="*/ 0 h 236"/>
                    <a:gd name="T18" fmla="*/ 0 w 115"/>
                    <a:gd name="T19" fmla="*/ 0 h 236"/>
                    <a:gd name="T20" fmla="*/ 0 w 115"/>
                    <a:gd name="T21" fmla="*/ 0 h 236"/>
                    <a:gd name="T22" fmla="*/ 0 w 115"/>
                    <a:gd name="T23" fmla="*/ 0 h 236"/>
                    <a:gd name="T24" fmla="*/ 0 w 115"/>
                    <a:gd name="T25" fmla="*/ 0 h 236"/>
                    <a:gd name="T26" fmla="*/ 0 w 115"/>
                    <a:gd name="T27" fmla="*/ 0 h 236"/>
                    <a:gd name="T28" fmla="*/ 0 w 115"/>
                    <a:gd name="T29" fmla="*/ 0 h 236"/>
                    <a:gd name="T30" fmla="*/ 0 w 115"/>
                    <a:gd name="T31" fmla="*/ 0 h 236"/>
                    <a:gd name="T32" fmla="*/ 0 w 115"/>
                    <a:gd name="T33" fmla="*/ 0 h 236"/>
                    <a:gd name="T34" fmla="*/ 0 w 115"/>
                    <a:gd name="T35" fmla="*/ 0 h 236"/>
                    <a:gd name="T36" fmla="*/ 0 w 115"/>
                    <a:gd name="T37" fmla="*/ 0 h 236"/>
                    <a:gd name="T38" fmla="*/ 0 w 115"/>
                    <a:gd name="T39" fmla="*/ 0 h 236"/>
                    <a:gd name="T40" fmla="*/ 0 w 115"/>
                    <a:gd name="T41" fmla="*/ 0 h 236"/>
                    <a:gd name="T42" fmla="*/ 0 w 115"/>
                    <a:gd name="T43" fmla="*/ 0 h 236"/>
                    <a:gd name="T44" fmla="*/ 0 w 115"/>
                    <a:gd name="T45" fmla="*/ 0 h 236"/>
                    <a:gd name="T46" fmla="*/ 0 w 115"/>
                    <a:gd name="T47" fmla="*/ 0 h 236"/>
                    <a:gd name="T48" fmla="*/ 0 w 115"/>
                    <a:gd name="T49" fmla="*/ 0 h 236"/>
                    <a:gd name="T50" fmla="*/ 0 w 115"/>
                    <a:gd name="T51" fmla="*/ 0 h 236"/>
                    <a:gd name="T52" fmla="*/ 0 w 115"/>
                    <a:gd name="T53" fmla="*/ 0 h 236"/>
                    <a:gd name="T54" fmla="*/ 0 w 115"/>
                    <a:gd name="T55" fmla="*/ 0 h 236"/>
                    <a:gd name="T56" fmla="*/ 0 w 115"/>
                    <a:gd name="T57" fmla="*/ 0 h 236"/>
                    <a:gd name="T58" fmla="*/ 0 w 115"/>
                    <a:gd name="T59" fmla="*/ 0 h 236"/>
                    <a:gd name="T60" fmla="*/ 0 w 115"/>
                    <a:gd name="T61" fmla="*/ 0 h 236"/>
                    <a:gd name="T62" fmla="*/ 0 w 115"/>
                    <a:gd name="T63" fmla="*/ 0 h 236"/>
                    <a:gd name="T64" fmla="*/ 0 w 115"/>
                    <a:gd name="T65" fmla="*/ 0 h 236"/>
                    <a:gd name="T66" fmla="*/ 0 w 115"/>
                    <a:gd name="T67" fmla="*/ 0 h 236"/>
                    <a:gd name="T68" fmla="*/ 0 w 115"/>
                    <a:gd name="T69" fmla="*/ 0 h 236"/>
                    <a:gd name="T70" fmla="*/ 0 w 115"/>
                    <a:gd name="T71" fmla="*/ 0 h 236"/>
                    <a:gd name="T72" fmla="*/ 0 w 115"/>
                    <a:gd name="T73" fmla="*/ 0 h 236"/>
                    <a:gd name="T74" fmla="*/ 0 w 115"/>
                    <a:gd name="T75" fmla="*/ 0 h 236"/>
                    <a:gd name="T76" fmla="*/ 0 w 115"/>
                    <a:gd name="T77" fmla="*/ 0 h 236"/>
                    <a:gd name="T78" fmla="*/ 0 w 115"/>
                    <a:gd name="T79" fmla="*/ 0 h 236"/>
                    <a:gd name="T80" fmla="*/ 0 w 115"/>
                    <a:gd name="T81" fmla="*/ 0 h 2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0" t="0" r="r" b="b"/>
                  <a:pathLst>
                    <a:path w="115" h="236">
                      <a:moveTo>
                        <a:pt x="0" y="128"/>
                      </a:moveTo>
                      <a:lnTo>
                        <a:pt x="0" y="148"/>
                      </a:lnTo>
                      <a:lnTo>
                        <a:pt x="5" y="166"/>
                      </a:lnTo>
                      <a:lnTo>
                        <a:pt x="13" y="184"/>
                      </a:lnTo>
                      <a:lnTo>
                        <a:pt x="24" y="198"/>
                      </a:lnTo>
                      <a:lnTo>
                        <a:pt x="39" y="211"/>
                      </a:lnTo>
                      <a:lnTo>
                        <a:pt x="55" y="223"/>
                      </a:lnTo>
                      <a:lnTo>
                        <a:pt x="74" y="231"/>
                      </a:lnTo>
                      <a:lnTo>
                        <a:pt x="92" y="235"/>
                      </a:lnTo>
                      <a:lnTo>
                        <a:pt x="98" y="236"/>
                      </a:lnTo>
                      <a:lnTo>
                        <a:pt x="104" y="234"/>
                      </a:lnTo>
                      <a:lnTo>
                        <a:pt x="109" y="231"/>
                      </a:lnTo>
                      <a:lnTo>
                        <a:pt x="111" y="226"/>
                      </a:lnTo>
                      <a:lnTo>
                        <a:pt x="111" y="220"/>
                      </a:lnTo>
                      <a:lnTo>
                        <a:pt x="110" y="215"/>
                      </a:lnTo>
                      <a:lnTo>
                        <a:pt x="107" y="210"/>
                      </a:lnTo>
                      <a:lnTo>
                        <a:pt x="101" y="208"/>
                      </a:lnTo>
                      <a:lnTo>
                        <a:pt x="82" y="201"/>
                      </a:lnTo>
                      <a:lnTo>
                        <a:pt x="64" y="192"/>
                      </a:lnTo>
                      <a:lnTo>
                        <a:pt x="50" y="179"/>
                      </a:lnTo>
                      <a:lnTo>
                        <a:pt x="40" y="165"/>
                      </a:lnTo>
                      <a:lnTo>
                        <a:pt x="33" y="148"/>
                      </a:lnTo>
                      <a:lnTo>
                        <a:pt x="29" y="130"/>
                      </a:lnTo>
                      <a:lnTo>
                        <a:pt x="29" y="110"/>
                      </a:lnTo>
                      <a:lnTo>
                        <a:pt x="35" y="89"/>
                      </a:lnTo>
                      <a:lnTo>
                        <a:pt x="43" y="74"/>
                      </a:lnTo>
                      <a:lnTo>
                        <a:pt x="56" y="60"/>
                      </a:lnTo>
                      <a:lnTo>
                        <a:pt x="70" y="46"/>
                      </a:lnTo>
                      <a:lnTo>
                        <a:pt x="85" y="33"/>
                      </a:lnTo>
                      <a:lnTo>
                        <a:pt x="98" y="23"/>
                      </a:lnTo>
                      <a:lnTo>
                        <a:pt x="109" y="12"/>
                      </a:lnTo>
                      <a:lnTo>
                        <a:pt x="115" y="6"/>
                      </a:lnTo>
                      <a:lnTo>
                        <a:pt x="115" y="0"/>
                      </a:lnTo>
                      <a:lnTo>
                        <a:pt x="102" y="4"/>
                      </a:lnTo>
                      <a:lnTo>
                        <a:pt x="85" y="12"/>
                      </a:lnTo>
                      <a:lnTo>
                        <a:pt x="68" y="26"/>
                      </a:lnTo>
                      <a:lnTo>
                        <a:pt x="49" y="42"/>
                      </a:lnTo>
                      <a:lnTo>
                        <a:pt x="32" y="61"/>
                      </a:lnTo>
                      <a:lnTo>
                        <a:pt x="17" y="82"/>
                      </a:lnTo>
                      <a:lnTo>
                        <a:pt x="6" y="105"/>
                      </a:lnTo>
                      <a:lnTo>
                        <a:pt x="0" y="12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53" name="Freeform 1092"/>
                <p:cNvSpPr>
                  <a:spLocks/>
                </p:cNvSpPr>
                <p:nvPr/>
              </p:nvSpPr>
              <p:spPr bwMode="auto">
                <a:xfrm>
                  <a:off x="5311" y="2643"/>
                  <a:ext cx="87" cy="73"/>
                </a:xfrm>
                <a:custGeom>
                  <a:avLst/>
                  <a:gdLst>
                    <a:gd name="T0" fmla="*/ 0 w 245"/>
                    <a:gd name="T1" fmla="*/ 0 h 310"/>
                    <a:gd name="T2" fmla="*/ 0 w 245"/>
                    <a:gd name="T3" fmla="*/ 0 h 310"/>
                    <a:gd name="T4" fmla="*/ 0 w 245"/>
                    <a:gd name="T5" fmla="*/ 0 h 310"/>
                    <a:gd name="T6" fmla="*/ 0 w 245"/>
                    <a:gd name="T7" fmla="*/ 0 h 310"/>
                    <a:gd name="T8" fmla="*/ 0 w 245"/>
                    <a:gd name="T9" fmla="*/ 0 h 310"/>
                    <a:gd name="T10" fmla="*/ 0 w 245"/>
                    <a:gd name="T11" fmla="*/ 0 h 310"/>
                    <a:gd name="T12" fmla="*/ 0 w 245"/>
                    <a:gd name="T13" fmla="*/ 0 h 310"/>
                    <a:gd name="T14" fmla="*/ 0 w 245"/>
                    <a:gd name="T15" fmla="*/ 0 h 310"/>
                    <a:gd name="T16" fmla="*/ 0 w 245"/>
                    <a:gd name="T17" fmla="*/ 0 h 310"/>
                    <a:gd name="T18" fmla="*/ 0 w 245"/>
                    <a:gd name="T19" fmla="*/ 0 h 310"/>
                    <a:gd name="T20" fmla="*/ 0 w 245"/>
                    <a:gd name="T21" fmla="*/ 0 h 310"/>
                    <a:gd name="T22" fmla="*/ 0 w 245"/>
                    <a:gd name="T23" fmla="*/ 0 h 310"/>
                    <a:gd name="T24" fmla="*/ 0 w 245"/>
                    <a:gd name="T25" fmla="*/ 0 h 310"/>
                    <a:gd name="T26" fmla="*/ 0 w 245"/>
                    <a:gd name="T27" fmla="*/ 0 h 310"/>
                    <a:gd name="T28" fmla="*/ 0 w 245"/>
                    <a:gd name="T29" fmla="*/ 0 h 310"/>
                    <a:gd name="T30" fmla="*/ 0 w 245"/>
                    <a:gd name="T31" fmla="*/ 0 h 310"/>
                    <a:gd name="T32" fmla="*/ 0 w 245"/>
                    <a:gd name="T33" fmla="*/ 0 h 310"/>
                    <a:gd name="T34" fmla="*/ 0 w 245"/>
                    <a:gd name="T35" fmla="*/ 0 h 310"/>
                    <a:gd name="T36" fmla="*/ 0 w 245"/>
                    <a:gd name="T37" fmla="*/ 0 h 310"/>
                    <a:gd name="T38" fmla="*/ 0 w 245"/>
                    <a:gd name="T39" fmla="*/ 0 h 310"/>
                    <a:gd name="T40" fmla="*/ 0 w 245"/>
                    <a:gd name="T41" fmla="*/ 0 h 310"/>
                    <a:gd name="T42" fmla="*/ 0 w 245"/>
                    <a:gd name="T43" fmla="*/ 0 h 310"/>
                    <a:gd name="T44" fmla="*/ 0 w 245"/>
                    <a:gd name="T45" fmla="*/ 0 h 310"/>
                    <a:gd name="T46" fmla="*/ 0 w 245"/>
                    <a:gd name="T47" fmla="*/ 0 h 310"/>
                    <a:gd name="T48" fmla="*/ 0 w 245"/>
                    <a:gd name="T49" fmla="*/ 0 h 310"/>
                    <a:gd name="T50" fmla="*/ 0 w 245"/>
                    <a:gd name="T51" fmla="*/ 0 h 310"/>
                    <a:gd name="T52" fmla="*/ 0 w 245"/>
                    <a:gd name="T53" fmla="*/ 0 h 310"/>
                    <a:gd name="T54" fmla="*/ 0 w 245"/>
                    <a:gd name="T55" fmla="*/ 0 h 310"/>
                    <a:gd name="T56" fmla="*/ 0 w 245"/>
                    <a:gd name="T57" fmla="*/ 0 h 310"/>
                    <a:gd name="T58" fmla="*/ 0 w 245"/>
                    <a:gd name="T59" fmla="*/ 0 h 310"/>
                    <a:gd name="T60" fmla="*/ 0 w 245"/>
                    <a:gd name="T61" fmla="*/ 0 h 310"/>
                    <a:gd name="T62" fmla="*/ 0 w 245"/>
                    <a:gd name="T63" fmla="*/ 0 h 310"/>
                    <a:gd name="T64" fmla="*/ 0 w 245"/>
                    <a:gd name="T65" fmla="*/ 0 h 310"/>
                    <a:gd name="T66" fmla="*/ 0 w 245"/>
                    <a:gd name="T67" fmla="*/ 0 h 310"/>
                    <a:gd name="T68" fmla="*/ 0 w 245"/>
                    <a:gd name="T69" fmla="*/ 0 h 310"/>
                    <a:gd name="T70" fmla="*/ 0 w 245"/>
                    <a:gd name="T71" fmla="*/ 0 h 310"/>
                    <a:gd name="T72" fmla="*/ 0 w 245"/>
                    <a:gd name="T73" fmla="*/ 0 h 310"/>
                    <a:gd name="T74" fmla="*/ 0 w 245"/>
                    <a:gd name="T75" fmla="*/ 0 h 310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0" t="0" r="r" b="b"/>
                  <a:pathLst>
                    <a:path w="245" h="310">
                      <a:moveTo>
                        <a:pt x="200" y="116"/>
                      </a:moveTo>
                      <a:lnTo>
                        <a:pt x="208" y="124"/>
                      </a:lnTo>
                      <a:lnTo>
                        <a:pt x="214" y="133"/>
                      </a:lnTo>
                      <a:lnTo>
                        <a:pt x="220" y="144"/>
                      </a:lnTo>
                      <a:lnTo>
                        <a:pt x="223" y="154"/>
                      </a:lnTo>
                      <a:lnTo>
                        <a:pt x="226" y="164"/>
                      </a:lnTo>
                      <a:lnTo>
                        <a:pt x="224" y="176"/>
                      </a:lnTo>
                      <a:lnTo>
                        <a:pt x="222" y="187"/>
                      </a:lnTo>
                      <a:lnTo>
                        <a:pt x="216" y="198"/>
                      </a:lnTo>
                      <a:lnTo>
                        <a:pt x="208" y="209"/>
                      </a:lnTo>
                      <a:lnTo>
                        <a:pt x="199" y="219"/>
                      </a:lnTo>
                      <a:lnTo>
                        <a:pt x="188" y="229"/>
                      </a:lnTo>
                      <a:lnTo>
                        <a:pt x="177" y="238"/>
                      </a:lnTo>
                      <a:lnTo>
                        <a:pt x="166" y="246"/>
                      </a:lnTo>
                      <a:lnTo>
                        <a:pt x="154" y="255"/>
                      </a:lnTo>
                      <a:lnTo>
                        <a:pt x="142" y="264"/>
                      </a:lnTo>
                      <a:lnTo>
                        <a:pt x="132" y="275"/>
                      </a:lnTo>
                      <a:lnTo>
                        <a:pt x="128" y="278"/>
                      </a:lnTo>
                      <a:lnTo>
                        <a:pt x="126" y="283"/>
                      </a:lnTo>
                      <a:lnTo>
                        <a:pt x="124" y="287"/>
                      </a:lnTo>
                      <a:lnTo>
                        <a:pt x="121" y="292"/>
                      </a:lnTo>
                      <a:lnTo>
                        <a:pt x="120" y="296"/>
                      </a:lnTo>
                      <a:lnTo>
                        <a:pt x="120" y="301"/>
                      </a:lnTo>
                      <a:lnTo>
                        <a:pt x="122" y="306"/>
                      </a:lnTo>
                      <a:lnTo>
                        <a:pt x="126" y="309"/>
                      </a:lnTo>
                      <a:lnTo>
                        <a:pt x="131" y="310"/>
                      </a:lnTo>
                      <a:lnTo>
                        <a:pt x="135" y="310"/>
                      </a:lnTo>
                      <a:lnTo>
                        <a:pt x="139" y="309"/>
                      </a:lnTo>
                      <a:lnTo>
                        <a:pt x="142" y="306"/>
                      </a:lnTo>
                      <a:lnTo>
                        <a:pt x="154" y="292"/>
                      </a:lnTo>
                      <a:lnTo>
                        <a:pt x="167" y="280"/>
                      </a:lnTo>
                      <a:lnTo>
                        <a:pt x="180" y="269"/>
                      </a:lnTo>
                      <a:lnTo>
                        <a:pt x="194" y="257"/>
                      </a:lnTo>
                      <a:lnTo>
                        <a:pt x="207" y="246"/>
                      </a:lnTo>
                      <a:lnTo>
                        <a:pt x="220" y="233"/>
                      </a:lnTo>
                      <a:lnTo>
                        <a:pt x="230" y="219"/>
                      </a:lnTo>
                      <a:lnTo>
                        <a:pt x="238" y="204"/>
                      </a:lnTo>
                      <a:lnTo>
                        <a:pt x="244" y="186"/>
                      </a:lnTo>
                      <a:lnTo>
                        <a:pt x="245" y="169"/>
                      </a:lnTo>
                      <a:lnTo>
                        <a:pt x="243" y="152"/>
                      </a:lnTo>
                      <a:lnTo>
                        <a:pt x="237" y="134"/>
                      </a:lnTo>
                      <a:lnTo>
                        <a:pt x="228" y="119"/>
                      </a:lnTo>
                      <a:lnTo>
                        <a:pt x="217" y="105"/>
                      </a:lnTo>
                      <a:lnTo>
                        <a:pt x="203" y="93"/>
                      </a:lnTo>
                      <a:lnTo>
                        <a:pt x="188" y="83"/>
                      </a:lnTo>
                      <a:lnTo>
                        <a:pt x="176" y="76"/>
                      </a:lnTo>
                      <a:lnTo>
                        <a:pt x="163" y="69"/>
                      </a:lnTo>
                      <a:lnTo>
                        <a:pt x="151" y="61"/>
                      </a:lnTo>
                      <a:lnTo>
                        <a:pt x="136" y="54"/>
                      </a:lnTo>
                      <a:lnTo>
                        <a:pt x="122" y="46"/>
                      </a:lnTo>
                      <a:lnTo>
                        <a:pt x="107" y="39"/>
                      </a:lnTo>
                      <a:lnTo>
                        <a:pt x="93" y="31"/>
                      </a:lnTo>
                      <a:lnTo>
                        <a:pt x="79" y="24"/>
                      </a:lnTo>
                      <a:lnTo>
                        <a:pt x="66" y="18"/>
                      </a:lnTo>
                      <a:lnTo>
                        <a:pt x="53" y="13"/>
                      </a:lnTo>
                      <a:lnTo>
                        <a:pt x="40" y="8"/>
                      </a:lnTo>
                      <a:lnTo>
                        <a:pt x="30" y="5"/>
                      </a:lnTo>
                      <a:lnTo>
                        <a:pt x="20" y="1"/>
                      </a:lnTo>
                      <a:lnTo>
                        <a:pt x="1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lnTo>
                        <a:pt x="11" y="8"/>
                      </a:lnTo>
                      <a:lnTo>
                        <a:pt x="23" y="14"/>
                      </a:lnTo>
                      <a:lnTo>
                        <a:pt x="36" y="20"/>
                      </a:lnTo>
                      <a:lnTo>
                        <a:pt x="47" y="25"/>
                      </a:lnTo>
                      <a:lnTo>
                        <a:pt x="60" y="31"/>
                      </a:lnTo>
                      <a:lnTo>
                        <a:pt x="73" y="37"/>
                      </a:lnTo>
                      <a:lnTo>
                        <a:pt x="86" y="44"/>
                      </a:lnTo>
                      <a:lnTo>
                        <a:pt x="99" y="51"/>
                      </a:lnTo>
                      <a:lnTo>
                        <a:pt x="113" y="57"/>
                      </a:lnTo>
                      <a:lnTo>
                        <a:pt x="126" y="64"/>
                      </a:lnTo>
                      <a:lnTo>
                        <a:pt x="139" y="71"/>
                      </a:lnTo>
                      <a:lnTo>
                        <a:pt x="152" y="79"/>
                      </a:lnTo>
                      <a:lnTo>
                        <a:pt x="165" y="88"/>
                      </a:lnTo>
                      <a:lnTo>
                        <a:pt x="176" y="96"/>
                      </a:lnTo>
                      <a:lnTo>
                        <a:pt x="188" y="106"/>
                      </a:lnTo>
                      <a:lnTo>
                        <a:pt x="200" y="11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pic>
            <p:nvPicPr>
              <p:cNvPr id="3341" name="Picture 1093" descr="access_point_stylized_gray_small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72" y="3642"/>
                <a:ext cx="430" cy="3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4182" name="Line 1094"/>
            <p:cNvSpPr>
              <a:spLocks noChangeShapeType="1"/>
            </p:cNvSpPr>
            <p:nvPr/>
          </p:nvSpPr>
          <p:spPr bwMode="auto">
            <a:xfrm rot="5400000" flipV="1">
              <a:off x="5034" y="3427"/>
              <a:ext cx="2" cy="54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3159" name="Group 1095"/>
            <p:cNvGrpSpPr>
              <a:grpSpLocks/>
            </p:cNvGrpSpPr>
            <p:nvPr/>
          </p:nvGrpSpPr>
          <p:grpSpPr bwMode="auto">
            <a:xfrm flipH="1">
              <a:off x="3638" y="2856"/>
              <a:ext cx="261" cy="235"/>
              <a:chOff x="2839" y="3501"/>
              <a:chExt cx="755" cy="803"/>
            </a:xfrm>
          </p:grpSpPr>
          <p:pic>
            <p:nvPicPr>
              <p:cNvPr id="3338" name="Picture 1096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39" y="3501"/>
                <a:ext cx="755" cy="8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339" name="Freeform 1097"/>
              <p:cNvSpPr>
                <a:spLocks/>
              </p:cNvSpPr>
              <p:nvPr/>
            </p:nvSpPr>
            <p:spPr bwMode="auto">
              <a:xfrm>
                <a:off x="2916" y="3578"/>
                <a:ext cx="356" cy="368"/>
              </a:xfrm>
              <a:custGeom>
                <a:avLst/>
                <a:gdLst>
                  <a:gd name="T0" fmla="*/ 0 w 356"/>
                  <a:gd name="T1" fmla="*/ 0 h 368"/>
                  <a:gd name="T2" fmla="*/ 300 w 356"/>
                  <a:gd name="T3" fmla="*/ 14 h 368"/>
                  <a:gd name="T4" fmla="*/ 356 w 356"/>
                  <a:gd name="T5" fmla="*/ 294 h 368"/>
                  <a:gd name="T6" fmla="*/ 78 w 356"/>
                  <a:gd name="T7" fmla="*/ 368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3160" name="Group 1098"/>
            <p:cNvGrpSpPr>
              <a:grpSpLocks/>
            </p:cNvGrpSpPr>
            <p:nvPr/>
          </p:nvGrpSpPr>
          <p:grpSpPr bwMode="auto">
            <a:xfrm flipH="1">
              <a:off x="3438" y="3121"/>
              <a:ext cx="304" cy="256"/>
              <a:chOff x="2839" y="3501"/>
              <a:chExt cx="755" cy="803"/>
            </a:xfrm>
          </p:grpSpPr>
          <p:pic>
            <p:nvPicPr>
              <p:cNvPr id="3336" name="Picture 1099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39" y="3501"/>
                <a:ext cx="755" cy="8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337" name="Freeform 1100"/>
              <p:cNvSpPr>
                <a:spLocks/>
              </p:cNvSpPr>
              <p:nvPr/>
            </p:nvSpPr>
            <p:spPr bwMode="auto">
              <a:xfrm>
                <a:off x="2916" y="3578"/>
                <a:ext cx="356" cy="368"/>
              </a:xfrm>
              <a:custGeom>
                <a:avLst/>
                <a:gdLst>
                  <a:gd name="T0" fmla="*/ 0 w 356"/>
                  <a:gd name="T1" fmla="*/ 0 h 368"/>
                  <a:gd name="T2" fmla="*/ 300 w 356"/>
                  <a:gd name="T3" fmla="*/ 14 h 368"/>
                  <a:gd name="T4" fmla="*/ 356 w 356"/>
                  <a:gd name="T5" fmla="*/ 294 h 368"/>
                  <a:gd name="T6" fmla="*/ 78 w 356"/>
                  <a:gd name="T7" fmla="*/ 368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3161" name="Group 1101"/>
            <p:cNvGrpSpPr>
              <a:grpSpLocks/>
            </p:cNvGrpSpPr>
            <p:nvPr/>
          </p:nvGrpSpPr>
          <p:grpSpPr bwMode="auto">
            <a:xfrm flipH="1">
              <a:off x="3739" y="3311"/>
              <a:ext cx="269" cy="220"/>
              <a:chOff x="2839" y="3501"/>
              <a:chExt cx="755" cy="803"/>
            </a:xfrm>
          </p:grpSpPr>
          <p:pic>
            <p:nvPicPr>
              <p:cNvPr id="3334" name="Picture 1102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39" y="3501"/>
                <a:ext cx="755" cy="8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335" name="Freeform 1103"/>
              <p:cNvSpPr>
                <a:spLocks/>
              </p:cNvSpPr>
              <p:nvPr/>
            </p:nvSpPr>
            <p:spPr bwMode="auto">
              <a:xfrm>
                <a:off x="2916" y="3578"/>
                <a:ext cx="356" cy="368"/>
              </a:xfrm>
              <a:custGeom>
                <a:avLst/>
                <a:gdLst>
                  <a:gd name="T0" fmla="*/ 0 w 356"/>
                  <a:gd name="T1" fmla="*/ 0 h 368"/>
                  <a:gd name="T2" fmla="*/ 300 w 356"/>
                  <a:gd name="T3" fmla="*/ 14 h 368"/>
                  <a:gd name="T4" fmla="*/ 356 w 356"/>
                  <a:gd name="T5" fmla="*/ 294 h 368"/>
                  <a:gd name="T6" fmla="*/ 78 w 356"/>
                  <a:gd name="T7" fmla="*/ 368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3162" name="Group 1104"/>
            <p:cNvGrpSpPr>
              <a:grpSpLocks/>
            </p:cNvGrpSpPr>
            <p:nvPr/>
          </p:nvGrpSpPr>
          <p:grpSpPr bwMode="auto">
            <a:xfrm>
              <a:off x="4126" y="3300"/>
              <a:ext cx="269" cy="221"/>
              <a:chOff x="2839" y="3501"/>
              <a:chExt cx="755" cy="803"/>
            </a:xfrm>
          </p:grpSpPr>
          <p:pic>
            <p:nvPicPr>
              <p:cNvPr id="3332" name="Picture 110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39" y="3501"/>
                <a:ext cx="755" cy="8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333" name="Freeform 1106"/>
              <p:cNvSpPr>
                <a:spLocks/>
              </p:cNvSpPr>
              <p:nvPr/>
            </p:nvSpPr>
            <p:spPr bwMode="auto">
              <a:xfrm>
                <a:off x="2916" y="3578"/>
                <a:ext cx="356" cy="368"/>
              </a:xfrm>
              <a:custGeom>
                <a:avLst/>
                <a:gdLst>
                  <a:gd name="T0" fmla="*/ 0 w 356"/>
                  <a:gd name="T1" fmla="*/ 0 h 368"/>
                  <a:gd name="T2" fmla="*/ 300 w 356"/>
                  <a:gd name="T3" fmla="*/ 14 h 368"/>
                  <a:gd name="T4" fmla="*/ 356 w 356"/>
                  <a:gd name="T5" fmla="*/ 294 h 368"/>
                  <a:gd name="T6" fmla="*/ 78 w 356"/>
                  <a:gd name="T7" fmla="*/ 368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pic>
          <p:nvPicPr>
            <p:cNvPr id="3163" name="Picture 1107" descr="car_icon_small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95" y="1084"/>
              <a:ext cx="535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164" name="Group 1108"/>
            <p:cNvGrpSpPr>
              <a:grpSpLocks/>
            </p:cNvGrpSpPr>
            <p:nvPr/>
          </p:nvGrpSpPr>
          <p:grpSpPr bwMode="auto">
            <a:xfrm>
              <a:off x="3536" y="974"/>
              <a:ext cx="262" cy="243"/>
              <a:chOff x="2751" y="1851"/>
              <a:chExt cx="462" cy="478"/>
            </a:xfrm>
          </p:grpSpPr>
          <p:pic>
            <p:nvPicPr>
              <p:cNvPr id="3330" name="Picture 1109" descr="iphone_stylized_small"/>
              <p:cNvPicPr>
                <a:picLocks noChangeAspect="1" noChangeArrowheads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28" y="1922"/>
                <a:ext cx="152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331" name="Picture 1110" descr="antenna_radiation_stylized"/>
              <p:cNvPicPr>
                <a:picLocks noChangeAspect="1" noChangeArrowheads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51" y="1851"/>
                <a:ext cx="462" cy="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3165" name="Group 1111"/>
            <p:cNvGrpSpPr>
              <a:grpSpLocks/>
            </p:cNvGrpSpPr>
            <p:nvPr/>
          </p:nvGrpSpPr>
          <p:grpSpPr bwMode="auto">
            <a:xfrm>
              <a:off x="5191" y="3151"/>
              <a:ext cx="143" cy="303"/>
              <a:chOff x="4140" y="429"/>
              <a:chExt cx="1425" cy="2396"/>
            </a:xfrm>
          </p:grpSpPr>
          <p:sp>
            <p:nvSpPr>
              <p:cNvPr id="3298" name="Freeform 1112"/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14 w 354"/>
                  <a:gd name="T1" fmla="*/ 0 h 2742"/>
                  <a:gd name="T2" fmla="*/ 74 w 354"/>
                  <a:gd name="T3" fmla="*/ 95 h 2742"/>
                  <a:gd name="T4" fmla="*/ 73 w 354"/>
                  <a:gd name="T5" fmla="*/ 734 h 2742"/>
                  <a:gd name="T6" fmla="*/ 0 w 354"/>
                  <a:gd name="T7" fmla="*/ 768 h 2742"/>
                  <a:gd name="T8" fmla="*/ 14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23" name="Rectangle 1113"/>
              <p:cNvSpPr>
                <a:spLocks noChangeArrowheads="1"/>
              </p:cNvSpPr>
              <p:nvPr/>
            </p:nvSpPr>
            <p:spPr bwMode="auto">
              <a:xfrm>
                <a:off x="4210" y="429"/>
                <a:ext cx="1046" cy="2285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3300" name="Freeform 1114"/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45 w 211"/>
                  <a:gd name="T3" fmla="*/ 61 h 2537"/>
                  <a:gd name="T4" fmla="*/ 2 w 211"/>
                  <a:gd name="T5" fmla="*/ 699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01" name="Freeform 1115"/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70 w 328"/>
                  <a:gd name="T3" fmla="*/ 36 h 226"/>
                  <a:gd name="T4" fmla="*/ 70 w 328"/>
                  <a:gd name="T5" fmla="*/ 64 h 226"/>
                  <a:gd name="T6" fmla="*/ 0 w 328"/>
                  <a:gd name="T7" fmla="*/ 28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26" name="Rectangle 1116"/>
              <p:cNvSpPr>
                <a:spLocks noChangeArrowheads="1"/>
              </p:cNvSpPr>
              <p:nvPr/>
            </p:nvSpPr>
            <p:spPr bwMode="auto">
              <a:xfrm>
                <a:off x="4210" y="690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grpSp>
            <p:nvGrpSpPr>
              <p:cNvPr id="3303" name="Group 1117"/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4352" name="AutoShape 1118"/>
                <p:cNvSpPr>
                  <a:spLocks noChangeArrowheads="1"/>
                </p:cNvSpPr>
                <p:nvPr/>
              </p:nvSpPr>
              <p:spPr bwMode="auto">
                <a:xfrm>
                  <a:off x="613" y="2566"/>
                  <a:ext cx="721" cy="14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charset="0"/>
                    <a:ea typeface="ＭＳ Ｐゴシック" charset="0"/>
                  </a:endParaRPr>
                </a:p>
              </p:txBody>
            </p:sp>
            <p:sp>
              <p:nvSpPr>
                <p:cNvPr id="4353" name="AutoShape 1119"/>
                <p:cNvSpPr>
                  <a:spLocks noChangeArrowheads="1"/>
                </p:cNvSpPr>
                <p:nvPr/>
              </p:nvSpPr>
              <p:spPr bwMode="auto">
                <a:xfrm>
                  <a:off x="625" y="2581"/>
                  <a:ext cx="696" cy="114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charset="0"/>
                    <a:ea typeface="ＭＳ Ｐゴシック" charset="0"/>
                  </a:endParaRPr>
                </a:p>
              </p:txBody>
            </p:sp>
          </p:grpSp>
          <p:sp>
            <p:nvSpPr>
              <p:cNvPr id="4328" name="Rectangle 1120"/>
              <p:cNvSpPr>
                <a:spLocks noChangeArrowheads="1"/>
              </p:cNvSpPr>
              <p:nvPr/>
            </p:nvSpPr>
            <p:spPr bwMode="auto">
              <a:xfrm>
                <a:off x="4220" y="1022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grpSp>
            <p:nvGrpSpPr>
              <p:cNvPr id="3305" name="Group 1121"/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4350" name="AutoShape 1122"/>
                <p:cNvSpPr>
                  <a:spLocks noChangeArrowheads="1"/>
                </p:cNvSpPr>
                <p:nvPr/>
              </p:nvSpPr>
              <p:spPr bwMode="auto">
                <a:xfrm>
                  <a:off x="615" y="2564"/>
                  <a:ext cx="721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charset="0"/>
                    <a:ea typeface="ＭＳ Ｐゴシック" charset="0"/>
                  </a:endParaRPr>
                </a:p>
              </p:txBody>
            </p:sp>
            <p:sp>
              <p:nvSpPr>
                <p:cNvPr id="4351" name="AutoShape 1123"/>
                <p:cNvSpPr>
                  <a:spLocks noChangeArrowheads="1"/>
                </p:cNvSpPr>
                <p:nvPr/>
              </p:nvSpPr>
              <p:spPr bwMode="auto">
                <a:xfrm>
                  <a:off x="628" y="2581"/>
                  <a:ext cx="696" cy="107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charset="0"/>
                    <a:ea typeface="ＭＳ Ｐゴシック" charset="0"/>
                  </a:endParaRPr>
                </a:p>
              </p:txBody>
            </p:sp>
          </p:grpSp>
          <p:sp>
            <p:nvSpPr>
              <p:cNvPr id="4330" name="Rectangle 1124"/>
              <p:cNvSpPr>
                <a:spLocks noChangeArrowheads="1"/>
              </p:cNvSpPr>
              <p:nvPr/>
            </p:nvSpPr>
            <p:spPr bwMode="auto">
              <a:xfrm>
                <a:off x="4220" y="1354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4331" name="Rectangle 1125"/>
              <p:cNvSpPr>
                <a:spLocks noChangeArrowheads="1"/>
              </p:cNvSpPr>
              <p:nvPr/>
            </p:nvSpPr>
            <p:spPr bwMode="auto">
              <a:xfrm>
                <a:off x="4230" y="1655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grpSp>
            <p:nvGrpSpPr>
              <p:cNvPr id="3308" name="Group 1126"/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4348" name="AutoShape 1127"/>
                <p:cNvSpPr>
                  <a:spLocks noChangeArrowheads="1"/>
                </p:cNvSpPr>
                <p:nvPr/>
              </p:nvSpPr>
              <p:spPr bwMode="auto">
                <a:xfrm>
                  <a:off x="618" y="2586"/>
                  <a:ext cx="720" cy="12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charset="0"/>
                    <a:ea typeface="ＭＳ Ｐゴシック" charset="0"/>
                  </a:endParaRPr>
                </a:p>
              </p:txBody>
            </p:sp>
            <p:sp>
              <p:nvSpPr>
                <p:cNvPr id="4349" name="AutoShape 1128"/>
                <p:cNvSpPr>
                  <a:spLocks noChangeArrowheads="1"/>
                </p:cNvSpPr>
                <p:nvPr/>
              </p:nvSpPr>
              <p:spPr bwMode="auto">
                <a:xfrm>
                  <a:off x="630" y="2586"/>
                  <a:ext cx="695" cy="10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charset="0"/>
                    <a:ea typeface="ＭＳ Ｐゴシック" charset="0"/>
                  </a:endParaRPr>
                </a:p>
              </p:txBody>
            </p:sp>
          </p:grpSp>
          <p:sp>
            <p:nvSpPr>
              <p:cNvPr id="3309" name="Freeform 1129"/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70 w 328"/>
                  <a:gd name="T3" fmla="*/ 35 h 226"/>
                  <a:gd name="T4" fmla="*/ 70 w 328"/>
                  <a:gd name="T5" fmla="*/ 62 h 226"/>
                  <a:gd name="T6" fmla="*/ 0 w 328"/>
                  <a:gd name="T7" fmla="*/ 27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3310" name="Group 1130"/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4346" name="AutoShape 1131"/>
                <p:cNvSpPr>
                  <a:spLocks noChangeArrowheads="1"/>
                </p:cNvSpPr>
                <p:nvPr/>
              </p:nvSpPr>
              <p:spPr bwMode="auto">
                <a:xfrm>
                  <a:off x="613" y="2571"/>
                  <a:ext cx="732" cy="13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charset="0"/>
                    <a:ea typeface="ＭＳ Ｐゴシック" charset="0"/>
                  </a:endParaRPr>
                </a:p>
              </p:txBody>
            </p:sp>
            <p:sp>
              <p:nvSpPr>
                <p:cNvPr id="4347" name="AutoShape 1132"/>
                <p:cNvSpPr>
                  <a:spLocks noChangeArrowheads="1"/>
                </p:cNvSpPr>
                <p:nvPr/>
              </p:nvSpPr>
              <p:spPr bwMode="auto">
                <a:xfrm>
                  <a:off x="625" y="2587"/>
                  <a:ext cx="720" cy="103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charset="0"/>
                    <a:ea typeface="ＭＳ Ｐゴシック" charset="0"/>
                  </a:endParaRPr>
                </a:p>
              </p:txBody>
            </p:sp>
          </p:grpSp>
          <p:sp>
            <p:nvSpPr>
              <p:cNvPr id="4335" name="Rectangle 1133"/>
              <p:cNvSpPr>
                <a:spLocks noChangeArrowheads="1"/>
              </p:cNvSpPr>
              <p:nvPr/>
            </p:nvSpPr>
            <p:spPr bwMode="auto">
              <a:xfrm>
                <a:off x="5246" y="429"/>
                <a:ext cx="70" cy="2285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3312" name="Freeform 1134"/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62 w 296"/>
                  <a:gd name="T3" fmla="*/ 39 h 256"/>
                  <a:gd name="T4" fmla="*/ 62 w 296"/>
                  <a:gd name="T5" fmla="*/ 71 h 256"/>
                  <a:gd name="T6" fmla="*/ 0 w 296"/>
                  <a:gd name="T7" fmla="*/ 27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13" name="Freeform 1135"/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65 w 304"/>
                  <a:gd name="T3" fmla="*/ 46 h 288"/>
                  <a:gd name="T4" fmla="*/ 61 w 304"/>
                  <a:gd name="T5" fmla="*/ 81 h 288"/>
                  <a:gd name="T6" fmla="*/ 2 w 304"/>
                  <a:gd name="T7" fmla="*/ 35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38" name="Oval 1136"/>
              <p:cNvSpPr>
                <a:spLocks noChangeArrowheads="1"/>
              </p:cNvSpPr>
              <p:nvPr/>
            </p:nvSpPr>
            <p:spPr bwMode="auto">
              <a:xfrm>
                <a:off x="5515" y="2611"/>
                <a:ext cx="50" cy="95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3315" name="Freeform 1137"/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30 h 240"/>
                  <a:gd name="T2" fmla="*/ 2 w 306"/>
                  <a:gd name="T3" fmla="*/ 68 h 240"/>
                  <a:gd name="T4" fmla="*/ 65 w 306"/>
                  <a:gd name="T5" fmla="*/ 31 h 240"/>
                  <a:gd name="T6" fmla="*/ 62 w 306"/>
                  <a:gd name="T7" fmla="*/ 0 h 240"/>
                  <a:gd name="T8" fmla="*/ 0 w 306"/>
                  <a:gd name="T9" fmla="*/ 30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40" name="AutoShape 1138"/>
              <p:cNvSpPr>
                <a:spLocks noChangeArrowheads="1"/>
              </p:cNvSpPr>
              <p:nvPr/>
            </p:nvSpPr>
            <p:spPr bwMode="auto">
              <a:xfrm>
                <a:off x="4140" y="2675"/>
                <a:ext cx="1196" cy="150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4341" name="AutoShape 1139"/>
              <p:cNvSpPr>
                <a:spLocks noChangeArrowheads="1"/>
              </p:cNvSpPr>
              <p:nvPr/>
            </p:nvSpPr>
            <p:spPr bwMode="auto">
              <a:xfrm>
                <a:off x="4210" y="2714"/>
                <a:ext cx="1066" cy="7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4342" name="Oval 1140"/>
              <p:cNvSpPr>
                <a:spLocks noChangeArrowheads="1"/>
              </p:cNvSpPr>
              <p:nvPr/>
            </p:nvSpPr>
            <p:spPr bwMode="auto">
              <a:xfrm>
                <a:off x="4309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4343" name="Oval 1141"/>
              <p:cNvSpPr>
                <a:spLocks noChangeArrowheads="1"/>
              </p:cNvSpPr>
              <p:nvPr/>
            </p:nvSpPr>
            <p:spPr bwMode="auto">
              <a:xfrm>
                <a:off x="4489" y="2382"/>
                <a:ext cx="159" cy="14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 sz="1800">
                  <a:solidFill>
                    <a:srgbClr val="FF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4344" name="Oval 1142"/>
              <p:cNvSpPr>
                <a:spLocks noChangeArrowheads="1"/>
              </p:cNvSpPr>
              <p:nvPr/>
            </p:nvSpPr>
            <p:spPr bwMode="auto">
              <a:xfrm>
                <a:off x="4658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4345" name="Rectangle 1143"/>
              <p:cNvSpPr>
                <a:spLocks noChangeArrowheads="1"/>
              </p:cNvSpPr>
              <p:nvPr/>
            </p:nvSpPr>
            <p:spPr bwMode="auto">
              <a:xfrm>
                <a:off x="5067" y="1837"/>
                <a:ext cx="80" cy="759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grpSp>
          <p:nvGrpSpPr>
            <p:cNvPr id="3166" name="Group 1144"/>
            <p:cNvGrpSpPr>
              <a:grpSpLocks/>
            </p:cNvGrpSpPr>
            <p:nvPr/>
          </p:nvGrpSpPr>
          <p:grpSpPr bwMode="auto">
            <a:xfrm>
              <a:off x="4992" y="3341"/>
              <a:ext cx="143" cy="303"/>
              <a:chOff x="4140" y="429"/>
              <a:chExt cx="1425" cy="2396"/>
            </a:xfrm>
          </p:grpSpPr>
          <p:sp>
            <p:nvSpPr>
              <p:cNvPr id="3266" name="Freeform 1145"/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14 w 354"/>
                  <a:gd name="T1" fmla="*/ 0 h 2742"/>
                  <a:gd name="T2" fmla="*/ 74 w 354"/>
                  <a:gd name="T3" fmla="*/ 95 h 2742"/>
                  <a:gd name="T4" fmla="*/ 73 w 354"/>
                  <a:gd name="T5" fmla="*/ 734 h 2742"/>
                  <a:gd name="T6" fmla="*/ 0 w 354"/>
                  <a:gd name="T7" fmla="*/ 768 h 2742"/>
                  <a:gd name="T8" fmla="*/ 14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91" name="Rectangle 1146"/>
              <p:cNvSpPr>
                <a:spLocks noChangeArrowheads="1"/>
              </p:cNvSpPr>
              <p:nvPr/>
            </p:nvSpPr>
            <p:spPr bwMode="auto">
              <a:xfrm>
                <a:off x="4210" y="429"/>
                <a:ext cx="1046" cy="2285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3268" name="Freeform 1147"/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45 w 211"/>
                  <a:gd name="T3" fmla="*/ 61 h 2537"/>
                  <a:gd name="T4" fmla="*/ 2 w 211"/>
                  <a:gd name="T5" fmla="*/ 699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69" name="Freeform 1148"/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70 w 328"/>
                  <a:gd name="T3" fmla="*/ 36 h 226"/>
                  <a:gd name="T4" fmla="*/ 70 w 328"/>
                  <a:gd name="T5" fmla="*/ 64 h 226"/>
                  <a:gd name="T6" fmla="*/ 0 w 328"/>
                  <a:gd name="T7" fmla="*/ 28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94" name="Rectangle 1149"/>
              <p:cNvSpPr>
                <a:spLocks noChangeArrowheads="1"/>
              </p:cNvSpPr>
              <p:nvPr/>
            </p:nvSpPr>
            <p:spPr bwMode="auto">
              <a:xfrm>
                <a:off x="4210" y="690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grpSp>
            <p:nvGrpSpPr>
              <p:cNvPr id="3271" name="Group 1150"/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4320" name="AutoShape 1151"/>
                <p:cNvSpPr>
                  <a:spLocks noChangeArrowheads="1"/>
                </p:cNvSpPr>
                <p:nvPr/>
              </p:nvSpPr>
              <p:spPr bwMode="auto">
                <a:xfrm>
                  <a:off x="613" y="2566"/>
                  <a:ext cx="721" cy="14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charset="0"/>
                    <a:ea typeface="ＭＳ Ｐゴシック" charset="0"/>
                  </a:endParaRPr>
                </a:p>
              </p:txBody>
            </p:sp>
            <p:sp>
              <p:nvSpPr>
                <p:cNvPr id="4321" name="AutoShape 1152"/>
                <p:cNvSpPr>
                  <a:spLocks noChangeArrowheads="1"/>
                </p:cNvSpPr>
                <p:nvPr/>
              </p:nvSpPr>
              <p:spPr bwMode="auto">
                <a:xfrm>
                  <a:off x="625" y="2581"/>
                  <a:ext cx="696" cy="114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charset="0"/>
                    <a:ea typeface="ＭＳ Ｐゴシック" charset="0"/>
                  </a:endParaRPr>
                </a:p>
              </p:txBody>
            </p:sp>
          </p:grpSp>
          <p:sp>
            <p:nvSpPr>
              <p:cNvPr id="4296" name="Rectangle 1153"/>
              <p:cNvSpPr>
                <a:spLocks noChangeArrowheads="1"/>
              </p:cNvSpPr>
              <p:nvPr/>
            </p:nvSpPr>
            <p:spPr bwMode="auto">
              <a:xfrm>
                <a:off x="4220" y="1022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grpSp>
            <p:nvGrpSpPr>
              <p:cNvPr id="3273" name="Group 1154"/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4318" name="AutoShape 1155"/>
                <p:cNvSpPr>
                  <a:spLocks noChangeArrowheads="1"/>
                </p:cNvSpPr>
                <p:nvPr/>
              </p:nvSpPr>
              <p:spPr bwMode="auto">
                <a:xfrm>
                  <a:off x="615" y="2564"/>
                  <a:ext cx="721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charset="0"/>
                    <a:ea typeface="ＭＳ Ｐゴシック" charset="0"/>
                  </a:endParaRPr>
                </a:p>
              </p:txBody>
            </p:sp>
            <p:sp>
              <p:nvSpPr>
                <p:cNvPr id="4319" name="AutoShape 1156"/>
                <p:cNvSpPr>
                  <a:spLocks noChangeArrowheads="1"/>
                </p:cNvSpPr>
                <p:nvPr/>
              </p:nvSpPr>
              <p:spPr bwMode="auto">
                <a:xfrm>
                  <a:off x="628" y="2581"/>
                  <a:ext cx="696" cy="107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charset="0"/>
                    <a:ea typeface="ＭＳ Ｐゴシック" charset="0"/>
                  </a:endParaRPr>
                </a:p>
              </p:txBody>
            </p:sp>
          </p:grpSp>
          <p:sp>
            <p:nvSpPr>
              <p:cNvPr id="4298" name="Rectangle 1157"/>
              <p:cNvSpPr>
                <a:spLocks noChangeArrowheads="1"/>
              </p:cNvSpPr>
              <p:nvPr/>
            </p:nvSpPr>
            <p:spPr bwMode="auto">
              <a:xfrm>
                <a:off x="4220" y="1354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4299" name="Rectangle 1158"/>
              <p:cNvSpPr>
                <a:spLocks noChangeArrowheads="1"/>
              </p:cNvSpPr>
              <p:nvPr/>
            </p:nvSpPr>
            <p:spPr bwMode="auto">
              <a:xfrm>
                <a:off x="4230" y="1655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grpSp>
            <p:nvGrpSpPr>
              <p:cNvPr id="3276" name="Group 1159"/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4316" name="AutoShape 1160"/>
                <p:cNvSpPr>
                  <a:spLocks noChangeArrowheads="1"/>
                </p:cNvSpPr>
                <p:nvPr/>
              </p:nvSpPr>
              <p:spPr bwMode="auto">
                <a:xfrm>
                  <a:off x="618" y="2586"/>
                  <a:ext cx="720" cy="12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charset="0"/>
                    <a:ea typeface="ＭＳ Ｐゴシック" charset="0"/>
                  </a:endParaRPr>
                </a:p>
              </p:txBody>
            </p:sp>
            <p:sp>
              <p:nvSpPr>
                <p:cNvPr id="4317" name="AutoShape 1161"/>
                <p:cNvSpPr>
                  <a:spLocks noChangeArrowheads="1"/>
                </p:cNvSpPr>
                <p:nvPr/>
              </p:nvSpPr>
              <p:spPr bwMode="auto">
                <a:xfrm>
                  <a:off x="630" y="2586"/>
                  <a:ext cx="695" cy="10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charset="0"/>
                    <a:ea typeface="ＭＳ Ｐゴシック" charset="0"/>
                  </a:endParaRPr>
                </a:p>
              </p:txBody>
            </p:sp>
          </p:grpSp>
          <p:sp>
            <p:nvSpPr>
              <p:cNvPr id="3277" name="Freeform 1162"/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70 w 328"/>
                  <a:gd name="T3" fmla="*/ 35 h 226"/>
                  <a:gd name="T4" fmla="*/ 70 w 328"/>
                  <a:gd name="T5" fmla="*/ 62 h 226"/>
                  <a:gd name="T6" fmla="*/ 0 w 328"/>
                  <a:gd name="T7" fmla="*/ 27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3278" name="Group 1163"/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4314" name="AutoShape 1164"/>
                <p:cNvSpPr>
                  <a:spLocks noChangeArrowheads="1"/>
                </p:cNvSpPr>
                <p:nvPr/>
              </p:nvSpPr>
              <p:spPr bwMode="auto">
                <a:xfrm>
                  <a:off x="613" y="2571"/>
                  <a:ext cx="732" cy="13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charset="0"/>
                    <a:ea typeface="ＭＳ Ｐゴシック" charset="0"/>
                  </a:endParaRPr>
                </a:p>
              </p:txBody>
            </p:sp>
            <p:sp>
              <p:nvSpPr>
                <p:cNvPr id="4315" name="AutoShape 1165"/>
                <p:cNvSpPr>
                  <a:spLocks noChangeArrowheads="1"/>
                </p:cNvSpPr>
                <p:nvPr/>
              </p:nvSpPr>
              <p:spPr bwMode="auto">
                <a:xfrm>
                  <a:off x="625" y="2587"/>
                  <a:ext cx="720" cy="103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charset="0"/>
                    <a:ea typeface="ＭＳ Ｐゴシック" charset="0"/>
                  </a:endParaRPr>
                </a:p>
              </p:txBody>
            </p:sp>
          </p:grpSp>
          <p:sp>
            <p:nvSpPr>
              <p:cNvPr id="4303" name="Rectangle 1166"/>
              <p:cNvSpPr>
                <a:spLocks noChangeArrowheads="1"/>
              </p:cNvSpPr>
              <p:nvPr/>
            </p:nvSpPr>
            <p:spPr bwMode="auto">
              <a:xfrm>
                <a:off x="5246" y="429"/>
                <a:ext cx="70" cy="2285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3280" name="Freeform 1167"/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62 w 296"/>
                  <a:gd name="T3" fmla="*/ 39 h 256"/>
                  <a:gd name="T4" fmla="*/ 62 w 296"/>
                  <a:gd name="T5" fmla="*/ 71 h 256"/>
                  <a:gd name="T6" fmla="*/ 0 w 296"/>
                  <a:gd name="T7" fmla="*/ 27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1" name="Freeform 1168"/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65 w 304"/>
                  <a:gd name="T3" fmla="*/ 46 h 288"/>
                  <a:gd name="T4" fmla="*/ 61 w 304"/>
                  <a:gd name="T5" fmla="*/ 81 h 288"/>
                  <a:gd name="T6" fmla="*/ 2 w 304"/>
                  <a:gd name="T7" fmla="*/ 35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6" name="Oval 1169"/>
              <p:cNvSpPr>
                <a:spLocks noChangeArrowheads="1"/>
              </p:cNvSpPr>
              <p:nvPr/>
            </p:nvSpPr>
            <p:spPr bwMode="auto">
              <a:xfrm>
                <a:off x="5515" y="2611"/>
                <a:ext cx="50" cy="95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3283" name="Freeform 1170"/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30 h 240"/>
                  <a:gd name="T2" fmla="*/ 2 w 306"/>
                  <a:gd name="T3" fmla="*/ 68 h 240"/>
                  <a:gd name="T4" fmla="*/ 65 w 306"/>
                  <a:gd name="T5" fmla="*/ 31 h 240"/>
                  <a:gd name="T6" fmla="*/ 62 w 306"/>
                  <a:gd name="T7" fmla="*/ 0 h 240"/>
                  <a:gd name="T8" fmla="*/ 0 w 306"/>
                  <a:gd name="T9" fmla="*/ 30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8" name="AutoShape 1171"/>
              <p:cNvSpPr>
                <a:spLocks noChangeArrowheads="1"/>
              </p:cNvSpPr>
              <p:nvPr/>
            </p:nvSpPr>
            <p:spPr bwMode="auto">
              <a:xfrm>
                <a:off x="4140" y="2675"/>
                <a:ext cx="1196" cy="150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4309" name="AutoShape 1172"/>
              <p:cNvSpPr>
                <a:spLocks noChangeArrowheads="1"/>
              </p:cNvSpPr>
              <p:nvPr/>
            </p:nvSpPr>
            <p:spPr bwMode="auto">
              <a:xfrm>
                <a:off x="4210" y="2714"/>
                <a:ext cx="1066" cy="7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4310" name="Oval 1173"/>
              <p:cNvSpPr>
                <a:spLocks noChangeArrowheads="1"/>
              </p:cNvSpPr>
              <p:nvPr/>
            </p:nvSpPr>
            <p:spPr bwMode="auto">
              <a:xfrm>
                <a:off x="4309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4311" name="Oval 1174"/>
              <p:cNvSpPr>
                <a:spLocks noChangeArrowheads="1"/>
              </p:cNvSpPr>
              <p:nvPr/>
            </p:nvSpPr>
            <p:spPr bwMode="auto">
              <a:xfrm>
                <a:off x="4489" y="2382"/>
                <a:ext cx="159" cy="14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 sz="1800">
                  <a:solidFill>
                    <a:srgbClr val="FF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4312" name="Oval 1175"/>
              <p:cNvSpPr>
                <a:spLocks noChangeArrowheads="1"/>
              </p:cNvSpPr>
              <p:nvPr/>
            </p:nvSpPr>
            <p:spPr bwMode="auto">
              <a:xfrm>
                <a:off x="4658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4313" name="Rectangle 1176"/>
              <p:cNvSpPr>
                <a:spLocks noChangeArrowheads="1"/>
              </p:cNvSpPr>
              <p:nvPr/>
            </p:nvSpPr>
            <p:spPr bwMode="auto">
              <a:xfrm>
                <a:off x="5067" y="1837"/>
                <a:ext cx="80" cy="759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grpSp>
          <p:nvGrpSpPr>
            <p:cNvPr id="3167" name="Group 1177"/>
            <p:cNvGrpSpPr>
              <a:grpSpLocks/>
            </p:cNvGrpSpPr>
            <p:nvPr/>
          </p:nvGrpSpPr>
          <p:grpSpPr bwMode="auto">
            <a:xfrm>
              <a:off x="3340" y="1287"/>
              <a:ext cx="337" cy="257"/>
              <a:chOff x="877" y="1008"/>
              <a:chExt cx="2747" cy="2591"/>
            </a:xfrm>
          </p:grpSpPr>
          <p:pic>
            <p:nvPicPr>
              <p:cNvPr id="3243" name="Picture 1178" descr="antenna_stylized"/>
              <p:cNvPicPr>
                <a:picLocks noChangeAspect="1" noChangeArrowheads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77" y="1008"/>
                <a:ext cx="2725" cy="14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244" name="Picture 1179" descr="laptop_keyboard"/>
              <p:cNvPicPr>
                <a:picLocks noChangeAspect="1" noChangeArrowheads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9064" flipH="1">
                <a:off x="1009" y="2586"/>
                <a:ext cx="2245" cy="10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245" name="Freeform 1180"/>
              <p:cNvSpPr>
                <a:spLocks/>
              </p:cNvSpPr>
              <p:nvPr/>
            </p:nvSpPr>
            <p:spPr bwMode="auto">
              <a:xfrm>
                <a:off x="1753" y="1603"/>
                <a:ext cx="1807" cy="1322"/>
              </a:xfrm>
              <a:custGeom>
                <a:avLst/>
                <a:gdLst>
                  <a:gd name="T0" fmla="*/ 16 w 2982"/>
                  <a:gd name="T1" fmla="*/ 0 h 2442"/>
                  <a:gd name="T2" fmla="*/ 0 w 2982"/>
                  <a:gd name="T3" fmla="*/ 24 h 2442"/>
                  <a:gd name="T4" fmla="*/ 72 w 2982"/>
                  <a:gd name="T5" fmla="*/ 34 h 2442"/>
                  <a:gd name="T6" fmla="*/ 90 w 2982"/>
                  <a:gd name="T7" fmla="*/ 4 h 2442"/>
                  <a:gd name="T8" fmla="*/ 16 w 2982"/>
                  <a:gd name="T9" fmla="*/ 0 h 24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82" h="2442">
                    <a:moveTo>
                      <a:pt x="540" y="0"/>
                    </a:moveTo>
                    <a:lnTo>
                      <a:pt x="0" y="1734"/>
                    </a:lnTo>
                    <a:lnTo>
                      <a:pt x="2394" y="2442"/>
                    </a:lnTo>
                    <a:lnTo>
                      <a:pt x="2982" y="318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3246" name="Picture 1181" descr="screen"/>
              <p:cNvPicPr>
                <a:picLocks noChangeAspect="1" noChangeArrowheads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42" y="1637"/>
                <a:ext cx="1642" cy="1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247" name="Freeform 1182"/>
              <p:cNvSpPr>
                <a:spLocks/>
              </p:cNvSpPr>
              <p:nvPr/>
            </p:nvSpPr>
            <p:spPr bwMode="auto">
              <a:xfrm>
                <a:off x="2082" y="1564"/>
                <a:ext cx="1531" cy="246"/>
              </a:xfrm>
              <a:custGeom>
                <a:avLst/>
                <a:gdLst>
                  <a:gd name="T0" fmla="*/ 1 w 2528"/>
                  <a:gd name="T1" fmla="*/ 0 h 455"/>
                  <a:gd name="T2" fmla="*/ 76 w 2528"/>
                  <a:gd name="T3" fmla="*/ 5 h 455"/>
                  <a:gd name="T4" fmla="*/ 74 w 2528"/>
                  <a:gd name="T5" fmla="*/ 6 h 455"/>
                  <a:gd name="T6" fmla="*/ 0 w 2528"/>
                  <a:gd name="T7" fmla="*/ 1 h 455"/>
                  <a:gd name="T8" fmla="*/ 1 w 2528"/>
                  <a:gd name="T9" fmla="*/ 0 h 4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528" h="455">
                    <a:moveTo>
                      <a:pt x="14" y="0"/>
                    </a:moveTo>
                    <a:lnTo>
                      <a:pt x="2528" y="341"/>
                    </a:lnTo>
                    <a:lnTo>
                      <a:pt x="2480" y="455"/>
                    </a:lnTo>
                    <a:lnTo>
                      <a:pt x="0" y="86"/>
                    </a:lnTo>
                    <a:lnTo>
                      <a:pt x="14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48" name="Freeform 1183"/>
              <p:cNvSpPr>
                <a:spLocks/>
              </p:cNvSpPr>
              <p:nvPr/>
            </p:nvSpPr>
            <p:spPr bwMode="auto">
              <a:xfrm>
                <a:off x="1737" y="1562"/>
                <a:ext cx="425" cy="1024"/>
              </a:xfrm>
              <a:custGeom>
                <a:avLst/>
                <a:gdLst>
                  <a:gd name="T0" fmla="*/ 17 w 702"/>
                  <a:gd name="T1" fmla="*/ 0 h 1893"/>
                  <a:gd name="T2" fmla="*/ 0 w 702"/>
                  <a:gd name="T3" fmla="*/ 25 h 1893"/>
                  <a:gd name="T4" fmla="*/ 3 w 702"/>
                  <a:gd name="T5" fmla="*/ 26 h 1893"/>
                  <a:gd name="T6" fmla="*/ 21 w 702"/>
                  <a:gd name="T7" fmla="*/ 1 h 1893"/>
                  <a:gd name="T8" fmla="*/ 17 w 702"/>
                  <a:gd name="T9" fmla="*/ 0 h 18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02" h="1893">
                    <a:moveTo>
                      <a:pt x="579" y="0"/>
                    </a:moveTo>
                    <a:lnTo>
                      <a:pt x="0" y="1869"/>
                    </a:lnTo>
                    <a:lnTo>
                      <a:pt x="114" y="1893"/>
                    </a:lnTo>
                    <a:lnTo>
                      <a:pt x="702" y="51"/>
                    </a:lnTo>
                    <a:lnTo>
                      <a:pt x="579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49" name="Freeform 1184"/>
              <p:cNvSpPr>
                <a:spLocks/>
              </p:cNvSpPr>
              <p:nvPr/>
            </p:nvSpPr>
            <p:spPr bwMode="auto">
              <a:xfrm>
                <a:off x="3144" y="1745"/>
                <a:ext cx="458" cy="1182"/>
              </a:xfrm>
              <a:custGeom>
                <a:avLst/>
                <a:gdLst>
                  <a:gd name="T0" fmla="*/ 23 w 756"/>
                  <a:gd name="T1" fmla="*/ 0 h 2184"/>
                  <a:gd name="T2" fmla="*/ 4 w 756"/>
                  <a:gd name="T3" fmla="*/ 30 h 2184"/>
                  <a:gd name="T4" fmla="*/ 0 w 756"/>
                  <a:gd name="T5" fmla="*/ 29 h 2184"/>
                  <a:gd name="T6" fmla="*/ 18 w 756"/>
                  <a:gd name="T7" fmla="*/ 1 h 2184"/>
                  <a:gd name="T8" fmla="*/ 23 w 756"/>
                  <a:gd name="T9" fmla="*/ 0 h 21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56" h="2184">
                    <a:moveTo>
                      <a:pt x="756" y="0"/>
                    </a:moveTo>
                    <a:lnTo>
                      <a:pt x="138" y="2184"/>
                    </a:lnTo>
                    <a:lnTo>
                      <a:pt x="0" y="2148"/>
                    </a:lnTo>
                    <a:lnTo>
                      <a:pt x="606" y="78"/>
                    </a:lnTo>
                    <a:lnTo>
                      <a:pt x="756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50" name="Freeform 1185"/>
              <p:cNvSpPr>
                <a:spLocks/>
              </p:cNvSpPr>
              <p:nvPr/>
            </p:nvSpPr>
            <p:spPr bwMode="auto">
              <a:xfrm>
                <a:off x="1732" y="2534"/>
                <a:ext cx="1680" cy="399"/>
              </a:xfrm>
              <a:custGeom>
                <a:avLst/>
                <a:gdLst>
                  <a:gd name="T0" fmla="*/ 1 w 2773"/>
                  <a:gd name="T1" fmla="*/ 0 h 738"/>
                  <a:gd name="T2" fmla="*/ 0 w 2773"/>
                  <a:gd name="T3" fmla="*/ 2 h 738"/>
                  <a:gd name="T4" fmla="*/ 73 w 2773"/>
                  <a:gd name="T5" fmla="*/ 10 h 738"/>
                  <a:gd name="T6" fmla="*/ 71 w 2773"/>
                  <a:gd name="T7" fmla="*/ 8 h 738"/>
                  <a:gd name="T8" fmla="*/ 1 w 2773"/>
                  <a:gd name="T9" fmla="*/ 0 h 7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773" h="738">
                    <a:moveTo>
                      <a:pt x="33" y="0"/>
                    </a:moveTo>
                    <a:lnTo>
                      <a:pt x="0" y="99"/>
                    </a:lnTo>
                    <a:lnTo>
                      <a:pt x="2436" y="738"/>
                    </a:lnTo>
                    <a:cubicBezTo>
                      <a:pt x="2499" y="501"/>
                      <a:pt x="2773" y="727"/>
                      <a:pt x="2373" y="603"/>
                    </a:cubicBezTo>
                    <a:lnTo>
                      <a:pt x="3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CC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51" name="Freeform 1186"/>
              <p:cNvSpPr>
                <a:spLocks/>
              </p:cNvSpPr>
              <p:nvPr/>
            </p:nvSpPr>
            <p:spPr bwMode="auto">
              <a:xfrm>
                <a:off x="3195" y="1755"/>
                <a:ext cx="429" cy="1187"/>
              </a:xfrm>
              <a:custGeom>
                <a:avLst/>
                <a:gdLst>
                  <a:gd name="T0" fmla="*/ 39 w 637"/>
                  <a:gd name="T1" fmla="*/ 0 h 1659"/>
                  <a:gd name="T2" fmla="*/ 40 w 637"/>
                  <a:gd name="T3" fmla="*/ 0 h 1659"/>
                  <a:gd name="T4" fmla="*/ 4 w 637"/>
                  <a:gd name="T5" fmla="*/ 160 h 1659"/>
                  <a:gd name="T6" fmla="*/ 0 w 637"/>
                  <a:gd name="T7" fmla="*/ 157 h 1659"/>
                  <a:gd name="T8" fmla="*/ 39 w 637"/>
                  <a:gd name="T9" fmla="*/ 0 h 16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37" h="1659">
                    <a:moveTo>
                      <a:pt x="615" y="0"/>
                    </a:moveTo>
                    <a:lnTo>
                      <a:pt x="637" y="0"/>
                    </a:lnTo>
                    <a:lnTo>
                      <a:pt x="68" y="1659"/>
                    </a:lnTo>
                    <a:lnTo>
                      <a:pt x="0" y="1647"/>
                    </a:lnTo>
                    <a:lnTo>
                      <a:pt x="615" y="0"/>
                    </a:ln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52" name="Freeform 1187"/>
              <p:cNvSpPr>
                <a:spLocks/>
              </p:cNvSpPr>
              <p:nvPr/>
            </p:nvSpPr>
            <p:spPr bwMode="auto">
              <a:xfrm>
                <a:off x="1734" y="2587"/>
                <a:ext cx="1494" cy="394"/>
              </a:xfrm>
              <a:custGeom>
                <a:avLst/>
                <a:gdLst>
                  <a:gd name="T0" fmla="*/ 0 w 2216"/>
                  <a:gd name="T1" fmla="*/ 0 h 550"/>
                  <a:gd name="T2" fmla="*/ 1 w 2216"/>
                  <a:gd name="T3" fmla="*/ 6 h 550"/>
                  <a:gd name="T4" fmla="*/ 137 w 2216"/>
                  <a:gd name="T5" fmla="*/ 54 h 550"/>
                  <a:gd name="T6" fmla="*/ 140 w 2216"/>
                  <a:gd name="T7" fmla="*/ 48 h 550"/>
                  <a:gd name="T8" fmla="*/ 0 w 2216"/>
                  <a:gd name="T9" fmla="*/ 0 h 5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216" h="550">
                    <a:moveTo>
                      <a:pt x="0" y="0"/>
                    </a:moveTo>
                    <a:lnTo>
                      <a:pt x="9" y="57"/>
                    </a:lnTo>
                    <a:lnTo>
                      <a:pt x="2164" y="550"/>
                    </a:lnTo>
                    <a:lnTo>
                      <a:pt x="2216" y="49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3253" name="Group 1188"/>
              <p:cNvGrpSpPr>
                <a:grpSpLocks/>
              </p:cNvGrpSpPr>
              <p:nvPr/>
            </p:nvGrpSpPr>
            <p:grpSpPr bwMode="auto">
              <a:xfrm>
                <a:off x="1709" y="3008"/>
                <a:ext cx="507" cy="234"/>
                <a:chOff x="1740" y="2642"/>
                <a:chExt cx="752" cy="327"/>
              </a:xfrm>
            </p:grpSpPr>
            <p:sp>
              <p:nvSpPr>
                <p:cNvPr id="3260" name="Freeform 1189"/>
                <p:cNvSpPr>
                  <a:spLocks/>
                </p:cNvSpPr>
                <p:nvPr/>
              </p:nvSpPr>
              <p:spPr bwMode="auto">
                <a:xfrm>
                  <a:off x="1740" y="2642"/>
                  <a:ext cx="752" cy="327"/>
                </a:xfrm>
                <a:custGeom>
                  <a:avLst/>
                  <a:gdLst>
                    <a:gd name="T0" fmla="*/ 293 w 752"/>
                    <a:gd name="T1" fmla="*/ 0 h 327"/>
                    <a:gd name="T2" fmla="*/ 752 w 752"/>
                    <a:gd name="T3" fmla="*/ 124 h 327"/>
                    <a:gd name="T4" fmla="*/ 470 w 752"/>
                    <a:gd name="T5" fmla="*/ 327 h 327"/>
                    <a:gd name="T6" fmla="*/ 0 w 752"/>
                    <a:gd name="T7" fmla="*/ 183 h 327"/>
                    <a:gd name="T8" fmla="*/ 293 w 752"/>
                    <a:gd name="T9" fmla="*/ 0 h 3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752" h="327">
                      <a:moveTo>
                        <a:pt x="293" y="0"/>
                      </a:moveTo>
                      <a:lnTo>
                        <a:pt x="752" y="124"/>
                      </a:lnTo>
                      <a:lnTo>
                        <a:pt x="470" y="327"/>
                      </a:lnTo>
                      <a:lnTo>
                        <a:pt x="0" y="183"/>
                      </a:lnTo>
                      <a:lnTo>
                        <a:pt x="293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61" name="Freeform 1190"/>
                <p:cNvSpPr>
                  <a:spLocks/>
                </p:cNvSpPr>
                <p:nvPr/>
              </p:nvSpPr>
              <p:spPr bwMode="auto">
                <a:xfrm>
                  <a:off x="1754" y="2649"/>
                  <a:ext cx="726" cy="311"/>
                </a:xfrm>
                <a:custGeom>
                  <a:avLst/>
                  <a:gdLst>
                    <a:gd name="T0" fmla="*/ 282 w 726"/>
                    <a:gd name="T1" fmla="*/ 0 h 311"/>
                    <a:gd name="T2" fmla="*/ 726 w 726"/>
                    <a:gd name="T3" fmla="*/ 119 h 311"/>
                    <a:gd name="T4" fmla="*/ 457 w 726"/>
                    <a:gd name="T5" fmla="*/ 311 h 311"/>
                    <a:gd name="T6" fmla="*/ 0 w 726"/>
                    <a:gd name="T7" fmla="*/ 173 h 311"/>
                    <a:gd name="T8" fmla="*/ 282 w 726"/>
                    <a:gd name="T9" fmla="*/ 0 h 31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726" h="311">
                      <a:moveTo>
                        <a:pt x="282" y="0"/>
                      </a:moveTo>
                      <a:lnTo>
                        <a:pt x="726" y="119"/>
                      </a:lnTo>
                      <a:lnTo>
                        <a:pt x="457" y="311"/>
                      </a:lnTo>
                      <a:lnTo>
                        <a:pt x="0" y="173"/>
                      </a:lnTo>
                      <a:lnTo>
                        <a:pt x="282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4D4D4D"/>
                    </a:gs>
                    <a:gs pos="100000">
                      <a:srgbClr val="DDDDDD"/>
                    </a:gs>
                  </a:gsLst>
                  <a:lin ang="189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62" name="Freeform 1191"/>
                <p:cNvSpPr>
                  <a:spLocks/>
                </p:cNvSpPr>
                <p:nvPr/>
              </p:nvSpPr>
              <p:spPr bwMode="auto">
                <a:xfrm>
                  <a:off x="1808" y="2770"/>
                  <a:ext cx="258" cy="100"/>
                </a:xfrm>
                <a:custGeom>
                  <a:avLst/>
                  <a:gdLst>
                    <a:gd name="T0" fmla="*/ 0 w 258"/>
                    <a:gd name="T1" fmla="*/ 44 h 100"/>
                    <a:gd name="T2" fmla="*/ 75 w 258"/>
                    <a:gd name="T3" fmla="*/ 0 h 100"/>
                    <a:gd name="T4" fmla="*/ 258 w 258"/>
                    <a:gd name="T5" fmla="*/ 50 h 100"/>
                    <a:gd name="T6" fmla="*/ 183 w 258"/>
                    <a:gd name="T7" fmla="*/ 100 h 100"/>
                    <a:gd name="T8" fmla="*/ 0 w 258"/>
                    <a:gd name="T9" fmla="*/ 44 h 10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58" h="100">
                      <a:moveTo>
                        <a:pt x="0" y="44"/>
                      </a:moveTo>
                      <a:lnTo>
                        <a:pt x="75" y="0"/>
                      </a:lnTo>
                      <a:lnTo>
                        <a:pt x="258" y="50"/>
                      </a:lnTo>
                      <a:lnTo>
                        <a:pt x="183" y="100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63" name="Freeform 1192"/>
                <p:cNvSpPr>
                  <a:spLocks/>
                </p:cNvSpPr>
                <p:nvPr/>
              </p:nvSpPr>
              <p:spPr bwMode="auto">
                <a:xfrm>
                  <a:off x="1799" y="2816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64" name="Freeform 1193"/>
                <p:cNvSpPr>
                  <a:spLocks/>
                </p:cNvSpPr>
                <p:nvPr/>
              </p:nvSpPr>
              <p:spPr bwMode="auto">
                <a:xfrm>
                  <a:off x="2020" y="2834"/>
                  <a:ext cx="258" cy="102"/>
                </a:xfrm>
                <a:custGeom>
                  <a:avLst/>
                  <a:gdLst>
                    <a:gd name="T0" fmla="*/ 0 w 258"/>
                    <a:gd name="T1" fmla="*/ 46 h 102"/>
                    <a:gd name="T2" fmla="*/ 71 w 258"/>
                    <a:gd name="T3" fmla="*/ 0 h 102"/>
                    <a:gd name="T4" fmla="*/ 258 w 258"/>
                    <a:gd name="T5" fmla="*/ 52 h 102"/>
                    <a:gd name="T6" fmla="*/ 183 w 258"/>
                    <a:gd name="T7" fmla="*/ 102 h 102"/>
                    <a:gd name="T8" fmla="*/ 0 w 258"/>
                    <a:gd name="T9" fmla="*/ 46 h 10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58" h="102">
                      <a:moveTo>
                        <a:pt x="0" y="46"/>
                      </a:moveTo>
                      <a:lnTo>
                        <a:pt x="71" y="0"/>
                      </a:lnTo>
                      <a:lnTo>
                        <a:pt x="258" y="52"/>
                      </a:lnTo>
                      <a:lnTo>
                        <a:pt x="183" y="102"/>
                      </a:lnTo>
                      <a:lnTo>
                        <a:pt x="0" y="46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65" name="Freeform 1194"/>
                <p:cNvSpPr>
                  <a:spLocks/>
                </p:cNvSpPr>
                <p:nvPr/>
              </p:nvSpPr>
              <p:spPr bwMode="auto">
                <a:xfrm>
                  <a:off x="2011" y="2882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254" name="Freeform 1195"/>
              <p:cNvSpPr>
                <a:spLocks/>
              </p:cNvSpPr>
              <p:nvPr/>
            </p:nvSpPr>
            <p:spPr bwMode="auto">
              <a:xfrm>
                <a:off x="2577" y="3043"/>
                <a:ext cx="614" cy="514"/>
              </a:xfrm>
              <a:custGeom>
                <a:avLst/>
                <a:gdLst>
                  <a:gd name="T0" fmla="*/ 1 w 990"/>
                  <a:gd name="T1" fmla="*/ 36 h 792"/>
                  <a:gd name="T2" fmla="*/ 35 w 990"/>
                  <a:gd name="T3" fmla="*/ 0 h 792"/>
                  <a:gd name="T4" fmla="*/ 35 w 990"/>
                  <a:gd name="T5" fmla="*/ 3 h 792"/>
                  <a:gd name="T6" fmla="*/ 0 w 990"/>
                  <a:gd name="T7" fmla="*/ 39 h 792"/>
                  <a:gd name="T8" fmla="*/ 1 w 990"/>
                  <a:gd name="T9" fmla="*/ 36 h 7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90" h="792">
                    <a:moveTo>
                      <a:pt x="3" y="738"/>
                    </a:moveTo>
                    <a:lnTo>
                      <a:pt x="990" y="0"/>
                    </a:lnTo>
                    <a:lnTo>
                      <a:pt x="987" y="60"/>
                    </a:lnTo>
                    <a:lnTo>
                      <a:pt x="0" y="792"/>
                    </a:lnTo>
                    <a:lnTo>
                      <a:pt x="3" y="738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55" name="Freeform 1196"/>
              <p:cNvSpPr>
                <a:spLocks/>
              </p:cNvSpPr>
              <p:nvPr/>
            </p:nvSpPr>
            <p:spPr bwMode="auto">
              <a:xfrm>
                <a:off x="1010" y="3084"/>
                <a:ext cx="1571" cy="469"/>
              </a:xfrm>
              <a:custGeom>
                <a:avLst/>
                <a:gdLst>
                  <a:gd name="T0" fmla="*/ 1 w 2532"/>
                  <a:gd name="T1" fmla="*/ 0 h 723"/>
                  <a:gd name="T2" fmla="*/ 1 w 2532"/>
                  <a:gd name="T3" fmla="*/ 0 h 723"/>
                  <a:gd name="T4" fmla="*/ 90 w 2532"/>
                  <a:gd name="T5" fmla="*/ 33 h 723"/>
                  <a:gd name="T6" fmla="*/ 90 w 2532"/>
                  <a:gd name="T7" fmla="*/ 35 h 723"/>
                  <a:gd name="T8" fmla="*/ 0 w 2532"/>
                  <a:gd name="T9" fmla="*/ 1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56" name="Freeform 1197"/>
              <p:cNvSpPr>
                <a:spLocks/>
              </p:cNvSpPr>
              <p:nvPr/>
            </p:nvSpPr>
            <p:spPr bwMode="auto">
              <a:xfrm>
                <a:off x="1011" y="2998"/>
                <a:ext cx="17" cy="95"/>
              </a:xfrm>
              <a:custGeom>
                <a:avLst/>
                <a:gdLst>
                  <a:gd name="T0" fmla="*/ 1 w 26"/>
                  <a:gd name="T1" fmla="*/ 1 h 147"/>
                  <a:gd name="T2" fmla="*/ 1 w 26"/>
                  <a:gd name="T3" fmla="*/ 6 h 147"/>
                  <a:gd name="T4" fmla="*/ 0 w 26"/>
                  <a:gd name="T5" fmla="*/ 6 h 147"/>
                  <a:gd name="T6" fmla="*/ 1 w 26"/>
                  <a:gd name="T7" fmla="*/ 0 h 147"/>
                  <a:gd name="T8" fmla="*/ 1 w 26"/>
                  <a:gd name="T9" fmla="*/ 1 h 1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6" h="147">
                    <a:moveTo>
                      <a:pt x="26" y="10"/>
                    </a:moveTo>
                    <a:lnTo>
                      <a:pt x="23" y="147"/>
                    </a:lnTo>
                    <a:lnTo>
                      <a:pt x="0" y="144"/>
                    </a:lnTo>
                    <a:lnTo>
                      <a:pt x="3" y="0"/>
                    </a:lnTo>
                    <a:lnTo>
                      <a:pt x="26" y="1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57" name="Freeform 1198"/>
              <p:cNvSpPr>
                <a:spLocks/>
              </p:cNvSpPr>
              <p:nvPr/>
            </p:nvSpPr>
            <p:spPr bwMode="auto">
              <a:xfrm>
                <a:off x="1012" y="2611"/>
                <a:ext cx="730" cy="393"/>
              </a:xfrm>
              <a:custGeom>
                <a:avLst/>
                <a:gdLst>
                  <a:gd name="T0" fmla="*/ 42 w 1176"/>
                  <a:gd name="T1" fmla="*/ 0 h 606"/>
                  <a:gd name="T2" fmla="*/ 0 w 1176"/>
                  <a:gd name="T3" fmla="*/ 29 h 606"/>
                  <a:gd name="T4" fmla="*/ 1 w 1176"/>
                  <a:gd name="T5" fmla="*/ 29 h 606"/>
                  <a:gd name="T6" fmla="*/ 42 w 1176"/>
                  <a:gd name="T7" fmla="*/ 1 h 606"/>
                  <a:gd name="T8" fmla="*/ 42 w 1176"/>
                  <a:gd name="T9" fmla="*/ 0 h 60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176" h="606">
                    <a:moveTo>
                      <a:pt x="1170" y="0"/>
                    </a:moveTo>
                    <a:lnTo>
                      <a:pt x="0" y="597"/>
                    </a:lnTo>
                    <a:lnTo>
                      <a:pt x="30" y="606"/>
                    </a:lnTo>
                    <a:lnTo>
                      <a:pt x="1176" y="18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58" name="Freeform 1199"/>
              <p:cNvSpPr>
                <a:spLocks/>
              </p:cNvSpPr>
              <p:nvPr/>
            </p:nvSpPr>
            <p:spPr bwMode="auto">
              <a:xfrm>
                <a:off x="1061" y="3018"/>
                <a:ext cx="1490" cy="451"/>
              </a:xfrm>
              <a:custGeom>
                <a:avLst/>
                <a:gdLst>
                  <a:gd name="T0" fmla="*/ 1 w 2532"/>
                  <a:gd name="T1" fmla="*/ 0 h 723"/>
                  <a:gd name="T2" fmla="*/ 1 w 2532"/>
                  <a:gd name="T3" fmla="*/ 0 h 723"/>
                  <a:gd name="T4" fmla="*/ 62 w 2532"/>
                  <a:gd name="T5" fmla="*/ 25 h 723"/>
                  <a:gd name="T6" fmla="*/ 62 w 2532"/>
                  <a:gd name="T7" fmla="*/ 26 h 723"/>
                  <a:gd name="T8" fmla="*/ 0 w 2532"/>
                  <a:gd name="T9" fmla="*/ 1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59" name="Freeform 1200"/>
              <p:cNvSpPr>
                <a:spLocks/>
              </p:cNvSpPr>
              <p:nvPr/>
            </p:nvSpPr>
            <p:spPr bwMode="auto">
              <a:xfrm flipV="1">
                <a:off x="2549" y="2986"/>
                <a:ext cx="608" cy="467"/>
              </a:xfrm>
              <a:custGeom>
                <a:avLst/>
                <a:gdLst>
                  <a:gd name="T0" fmla="*/ 0 w 2532"/>
                  <a:gd name="T1" fmla="*/ 0 h 723"/>
                  <a:gd name="T2" fmla="*/ 0 w 2532"/>
                  <a:gd name="T3" fmla="*/ 0 h 723"/>
                  <a:gd name="T4" fmla="*/ 0 w 2532"/>
                  <a:gd name="T5" fmla="*/ 32 h 723"/>
                  <a:gd name="T6" fmla="*/ 0 w 2532"/>
                  <a:gd name="T7" fmla="*/ 34 h 723"/>
                  <a:gd name="T8" fmla="*/ 0 w 2532"/>
                  <a:gd name="T9" fmla="*/ 1 h 723"/>
                  <a:gd name="T10" fmla="*/ 0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168" name="Group 1201"/>
            <p:cNvGrpSpPr>
              <a:grpSpLocks/>
            </p:cNvGrpSpPr>
            <p:nvPr/>
          </p:nvGrpSpPr>
          <p:grpSpPr bwMode="auto">
            <a:xfrm>
              <a:off x="4329" y="3456"/>
              <a:ext cx="299" cy="257"/>
              <a:chOff x="877" y="1008"/>
              <a:chExt cx="2747" cy="2591"/>
            </a:xfrm>
          </p:grpSpPr>
          <p:pic>
            <p:nvPicPr>
              <p:cNvPr id="3220" name="Picture 1202" descr="antenna_stylized"/>
              <p:cNvPicPr>
                <a:picLocks noChangeAspect="1" noChangeArrowheads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77" y="1008"/>
                <a:ext cx="2725" cy="14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221" name="Picture 1203" descr="laptop_keyboard"/>
              <p:cNvPicPr>
                <a:picLocks noChangeAspect="1" noChangeArrowheads="1"/>
              </p:cNvPicPr>
              <p:nvPr/>
            </p:nvPicPr>
            <p:blipFill>
              <a:blip r:embed="rId1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9064" flipH="1">
                <a:off x="1009" y="2586"/>
                <a:ext cx="2245" cy="10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222" name="Freeform 1204"/>
              <p:cNvSpPr>
                <a:spLocks/>
              </p:cNvSpPr>
              <p:nvPr/>
            </p:nvSpPr>
            <p:spPr bwMode="auto">
              <a:xfrm>
                <a:off x="1753" y="1603"/>
                <a:ext cx="1807" cy="1322"/>
              </a:xfrm>
              <a:custGeom>
                <a:avLst/>
                <a:gdLst>
                  <a:gd name="T0" fmla="*/ 16 w 2982"/>
                  <a:gd name="T1" fmla="*/ 0 h 2442"/>
                  <a:gd name="T2" fmla="*/ 0 w 2982"/>
                  <a:gd name="T3" fmla="*/ 24 h 2442"/>
                  <a:gd name="T4" fmla="*/ 72 w 2982"/>
                  <a:gd name="T5" fmla="*/ 34 h 2442"/>
                  <a:gd name="T6" fmla="*/ 90 w 2982"/>
                  <a:gd name="T7" fmla="*/ 4 h 2442"/>
                  <a:gd name="T8" fmla="*/ 16 w 2982"/>
                  <a:gd name="T9" fmla="*/ 0 h 24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82" h="2442">
                    <a:moveTo>
                      <a:pt x="540" y="0"/>
                    </a:moveTo>
                    <a:lnTo>
                      <a:pt x="0" y="1734"/>
                    </a:lnTo>
                    <a:lnTo>
                      <a:pt x="2394" y="2442"/>
                    </a:lnTo>
                    <a:lnTo>
                      <a:pt x="2982" y="318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3223" name="Picture 1205" descr="screen"/>
              <p:cNvPicPr>
                <a:picLocks noChangeAspect="1" noChangeArrowheads="1"/>
              </p:cNvPicPr>
              <p:nvPr/>
            </p:nvPicPr>
            <p:blipFill>
              <a:blip r:embed="rId1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42" y="1637"/>
                <a:ext cx="1642" cy="1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224" name="Freeform 1206"/>
              <p:cNvSpPr>
                <a:spLocks/>
              </p:cNvSpPr>
              <p:nvPr/>
            </p:nvSpPr>
            <p:spPr bwMode="auto">
              <a:xfrm>
                <a:off x="2082" y="1564"/>
                <a:ext cx="1531" cy="246"/>
              </a:xfrm>
              <a:custGeom>
                <a:avLst/>
                <a:gdLst>
                  <a:gd name="T0" fmla="*/ 1 w 2528"/>
                  <a:gd name="T1" fmla="*/ 0 h 455"/>
                  <a:gd name="T2" fmla="*/ 76 w 2528"/>
                  <a:gd name="T3" fmla="*/ 5 h 455"/>
                  <a:gd name="T4" fmla="*/ 74 w 2528"/>
                  <a:gd name="T5" fmla="*/ 6 h 455"/>
                  <a:gd name="T6" fmla="*/ 0 w 2528"/>
                  <a:gd name="T7" fmla="*/ 1 h 455"/>
                  <a:gd name="T8" fmla="*/ 1 w 2528"/>
                  <a:gd name="T9" fmla="*/ 0 h 4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528" h="455">
                    <a:moveTo>
                      <a:pt x="14" y="0"/>
                    </a:moveTo>
                    <a:lnTo>
                      <a:pt x="2528" y="341"/>
                    </a:lnTo>
                    <a:lnTo>
                      <a:pt x="2480" y="455"/>
                    </a:lnTo>
                    <a:lnTo>
                      <a:pt x="0" y="86"/>
                    </a:lnTo>
                    <a:lnTo>
                      <a:pt x="14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25" name="Freeform 1207"/>
              <p:cNvSpPr>
                <a:spLocks/>
              </p:cNvSpPr>
              <p:nvPr/>
            </p:nvSpPr>
            <p:spPr bwMode="auto">
              <a:xfrm>
                <a:off x="1737" y="1562"/>
                <a:ext cx="425" cy="1024"/>
              </a:xfrm>
              <a:custGeom>
                <a:avLst/>
                <a:gdLst>
                  <a:gd name="T0" fmla="*/ 17 w 702"/>
                  <a:gd name="T1" fmla="*/ 0 h 1893"/>
                  <a:gd name="T2" fmla="*/ 0 w 702"/>
                  <a:gd name="T3" fmla="*/ 25 h 1893"/>
                  <a:gd name="T4" fmla="*/ 3 w 702"/>
                  <a:gd name="T5" fmla="*/ 26 h 1893"/>
                  <a:gd name="T6" fmla="*/ 21 w 702"/>
                  <a:gd name="T7" fmla="*/ 1 h 1893"/>
                  <a:gd name="T8" fmla="*/ 17 w 702"/>
                  <a:gd name="T9" fmla="*/ 0 h 18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02" h="1893">
                    <a:moveTo>
                      <a:pt x="579" y="0"/>
                    </a:moveTo>
                    <a:lnTo>
                      <a:pt x="0" y="1869"/>
                    </a:lnTo>
                    <a:lnTo>
                      <a:pt x="114" y="1893"/>
                    </a:lnTo>
                    <a:lnTo>
                      <a:pt x="702" y="51"/>
                    </a:lnTo>
                    <a:lnTo>
                      <a:pt x="579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26" name="Freeform 1208"/>
              <p:cNvSpPr>
                <a:spLocks/>
              </p:cNvSpPr>
              <p:nvPr/>
            </p:nvSpPr>
            <p:spPr bwMode="auto">
              <a:xfrm>
                <a:off x="3144" y="1745"/>
                <a:ext cx="458" cy="1182"/>
              </a:xfrm>
              <a:custGeom>
                <a:avLst/>
                <a:gdLst>
                  <a:gd name="T0" fmla="*/ 23 w 756"/>
                  <a:gd name="T1" fmla="*/ 0 h 2184"/>
                  <a:gd name="T2" fmla="*/ 4 w 756"/>
                  <a:gd name="T3" fmla="*/ 30 h 2184"/>
                  <a:gd name="T4" fmla="*/ 0 w 756"/>
                  <a:gd name="T5" fmla="*/ 29 h 2184"/>
                  <a:gd name="T6" fmla="*/ 18 w 756"/>
                  <a:gd name="T7" fmla="*/ 1 h 2184"/>
                  <a:gd name="T8" fmla="*/ 23 w 756"/>
                  <a:gd name="T9" fmla="*/ 0 h 21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56" h="2184">
                    <a:moveTo>
                      <a:pt x="756" y="0"/>
                    </a:moveTo>
                    <a:lnTo>
                      <a:pt x="138" y="2184"/>
                    </a:lnTo>
                    <a:lnTo>
                      <a:pt x="0" y="2148"/>
                    </a:lnTo>
                    <a:lnTo>
                      <a:pt x="606" y="78"/>
                    </a:lnTo>
                    <a:lnTo>
                      <a:pt x="756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27" name="Freeform 1209"/>
              <p:cNvSpPr>
                <a:spLocks/>
              </p:cNvSpPr>
              <p:nvPr/>
            </p:nvSpPr>
            <p:spPr bwMode="auto">
              <a:xfrm>
                <a:off x="1732" y="2534"/>
                <a:ext cx="1680" cy="399"/>
              </a:xfrm>
              <a:custGeom>
                <a:avLst/>
                <a:gdLst>
                  <a:gd name="T0" fmla="*/ 1 w 2773"/>
                  <a:gd name="T1" fmla="*/ 0 h 738"/>
                  <a:gd name="T2" fmla="*/ 0 w 2773"/>
                  <a:gd name="T3" fmla="*/ 2 h 738"/>
                  <a:gd name="T4" fmla="*/ 73 w 2773"/>
                  <a:gd name="T5" fmla="*/ 10 h 738"/>
                  <a:gd name="T6" fmla="*/ 71 w 2773"/>
                  <a:gd name="T7" fmla="*/ 8 h 738"/>
                  <a:gd name="T8" fmla="*/ 1 w 2773"/>
                  <a:gd name="T9" fmla="*/ 0 h 7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773" h="738">
                    <a:moveTo>
                      <a:pt x="33" y="0"/>
                    </a:moveTo>
                    <a:lnTo>
                      <a:pt x="0" y="99"/>
                    </a:lnTo>
                    <a:lnTo>
                      <a:pt x="2436" y="738"/>
                    </a:lnTo>
                    <a:cubicBezTo>
                      <a:pt x="2499" y="501"/>
                      <a:pt x="2773" y="727"/>
                      <a:pt x="2373" y="603"/>
                    </a:cubicBezTo>
                    <a:lnTo>
                      <a:pt x="3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CC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28" name="Freeform 1210"/>
              <p:cNvSpPr>
                <a:spLocks/>
              </p:cNvSpPr>
              <p:nvPr/>
            </p:nvSpPr>
            <p:spPr bwMode="auto">
              <a:xfrm>
                <a:off x="3195" y="1755"/>
                <a:ext cx="429" cy="1187"/>
              </a:xfrm>
              <a:custGeom>
                <a:avLst/>
                <a:gdLst>
                  <a:gd name="T0" fmla="*/ 39 w 637"/>
                  <a:gd name="T1" fmla="*/ 0 h 1659"/>
                  <a:gd name="T2" fmla="*/ 40 w 637"/>
                  <a:gd name="T3" fmla="*/ 0 h 1659"/>
                  <a:gd name="T4" fmla="*/ 4 w 637"/>
                  <a:gd name="T5" fmla="*/ 160 h 1659"/>
                  <a:gd name="T6" fmla="*/ 0 w 637"/>
                  <a:gd name="T7" fmla="*/ 157 h 1659"/>
                  <a:gd name="T8" fmla="*/ 39 w 637"/>
                  <a:gd name="T9" fmla="*/ 0 h 16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37" h="1659">
                    <a:moveTo>
                      <a:pt x="615" y="0"/>
                    </a:moveTo>
                    <a:lnTo>
                      <a:pt x="637" y="0"/>
                    </a:lnTo>
                    <a:lnTo>
                      <a:pt x="68" y="1659"/>
                    </a:lnTo>
                    <a:lnTo>
                      <a:pt x="0" y="1647"/>
                    </a:lnTo>
                    <a:lnTo>
                      <a:pt x="615" y="0"/>
                    </a:ln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29" name="Freeform 1211"/>
              <p:cNvSpPr>
                <a:spLocks/>
              </p:cNvSpPr>
              <p:nvPr/>
            </p:nvSpPr>
            <p:spPr bwMode="auto">
              <a:xfrm>
                <a:off x="1734" y="2587"/>
                <a:ext cx="1494" cy="394"/>
              </a:xfrm>
              <a:custGeom>
                <a:avLst/>
                <a:gdLst>
                  <a:gd name="T0" fmla="*/ 0 w 2216"/>
                  <a:gd name="T1" fmla="*/ 0 h 550"/>
                  <a:gd name="T2" fmla="*/ 1 w 2216"/>
                  <a:gd name="T3" fmla="*/ 6 h 550"/>
                  <a:gd name="T4" fmla="*/ 137 w 2216"/>
                  <a:gd name="T5" fmla="*/ 54 h 550"/>
                  <a:gd name="T6" fmla="*/ 140 w 2216"/>
                  <a:gd name="T7" fmla="*/ 48 h 550"/>
                  <a:gd name="T8" fmla="*/ 0 w 2216"/>
                  <a:gd name="T9" fmla="*/ 0 h 5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216" h="550">
                    <a:moveTo>
                      <a:pt x="0" y="0"/>
                    </a:moveTo>
                    <a:lnTo>
                      <a:pt x="9" y="57"/>
                    </a:lnTo>
                    <a:lnTo>
                      <a:pt x="2164" y="550"/>
                    </a:lnTo>
                    <a:lnTo>
                      <a:pt x="2216" y="49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3230" name="Group 1212"/>
              <p:cNvGrpSpPr>
                <a:grpSpLocks/>
              </p:cNvGrpSpPr>
              <p:nvPr/>
            </p:nvGrpSpPr>
            <p:grpSpPr bwMode="auto">
              <a:xfrm>
                <a:off x="1709" y="3008"/>
                <a:ext cx="507" cy="234"/>
                <a:chOff x="1740" y="2642"/>
                <a:chExt cx="752" cy="327"/>
              </a:xfrm>
            </p:grpSpPr>
            <p:sp>
              <p:nvSpPr>
                <p:cNvPr id="3237" name="Freeform 1213"/>
                <p:cNvSpPr>
                  <a:spLocks/>
                </p:cNvSpPr>
                <p:nvPr/>
              </p:nvSpPr>
              <p:spPr bwMode="auto">
                <a:xfrm>
                  <a:off x="1740" y="2642"/>
                  <a:ext cx="752" cy="327"/>
                </a:xfrm>
                <a:custGeom>
                  <a:avLst/>
                  <a:gdLst>
                    <a:gd name="T0" fmla="*/ 293 w 752"/>
                    <a:gd name="T1" fmla="*/ 0 h 327"/>
                    <a:gd name="T2" fmla="*/ 752 w 752"/>
                    <a:gd name="T3" fmla="*/ 124 h 327"/>
                    <a:gd name="T4" fmla="*/ 470 w 752"/>
                    <a:gd name="T5" fmla="*/ 327 h 327"/>
                    <a:gd name="T6" fmla="*/ 0 w 752"/>
                    <a:gd name="T7" fmla="*/ 183 h 327"/>
                    <a:gd name="T8" fmla="*/ 293 w 752"/>
                    <a:gd name="T9" fmla="*/ 0 h 3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752" h="327">
                      <a:moveTo>
                        <a:pt x="293" y="0"/>
                      </a:moveTo>
                      <a:lnTo>
                        <a:pt x="752" y="124"/>
                      </a:lnTo>
                      <a:lnTo>
                        <a:pt x="470" y="327"/>
                      </a:lnTo>
                      <a:lnTo>
                        <a:pt x="0" y="183"/>
                      </a:lnTo>
                      <a:lnTo>
                        <a:pt x="293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38" name="Freeform 1214"/>
                <p:cNvSpPr>
                  <a:spLocks/>
                </p:cNvSpPr>
                <p:nvPr/>
              </p:nvSpPr>
              <p:spPr bwMode="auto">
                <a:xfrm>
                  <a:off x="1754" y="2649"/>
                  <a:ext cx="726" cy="311"/>
                </a:xfrm>
                <a:custGeom>
                  <a:avLst/>
                  <a:gdLst>
                    <a:gd name="T0" fmla="*/ 282 w 726"/>
                    <a:gd name="T1" fmla="*/ 0 h 311"/>
                    <a:gd name="T2" fmla="*/ 726 w 726"/>
                    <a:gd name="T3" fmla="*/ 119 h 311"/>
                    <a:gd name="T4" fmla="*/ 457 w 726"/>
                    <a:gd name="T5" fmla="*/ 311 h 311"/>
                    <a:gd name="T6" fmla="*/ 0 w 726"/>
                    <a:gd name="T7" fmla="*/ 173 h 311"/>
                    <a:gd name="T8" fmla="*/ 282 w 726"/>
                    <a:gd name="T9" fmla="*/ 0 h 31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726" h="311">
                      <a:moveTo>
                        <a:pt x="282" y="0"/>
                      </a:moveTo>
                      <a:lnTo>
                        <a:pt x="726" y="119"/>
                      </a:lnTo>
                      <a:lnTo>
                        <a:pt x="457" y="311"/>
                      </a:lnTo>
                      <a:lnTo>
                        <a:pt x="0" y="173"/>
                      </a:lnTo>
                      <a:lnTo>
                        <a:pt x="282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4D4D4D"/>
                    </a:gs>
                    <a:gs pos="100000">
                      <a:srgbClr val="DDDDDD"/>
                    </a:gs>
                  </a:gsLst>
                  <a:lin ang="189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39" name="Freeform 1215"/>
                <p:cNvSpPr>
                  <a:spLocks/>
                </p:cNvSpPr>
                <p:nvPr/>
              </p:nvSpPr>
              <p:spPr bwMode="auto">
                <a:xfrm>
                  <a:off x="1808" y="2770"/>
                  <a:ext cx="258" cy="100"/>
                </a:xfrm>
                <a:custGeom>
                  <a:avLst/>
                  <a:gdLst>
                    <a:gd name="T0" fmla="*/ 0 w 258"/>
                    <a:gd name="T1" fmla="*/ 44 h 100"/>
                    <a:gd name="T2" fmla="*/ 75 w 258"/>
                    <a:gd name="T3" fmla="*/ 0 h 100"/>
                    <a:gd name="T4" fmla="*/ 258 w 258"/>
                    <a:gd name="T5" fmla="*/ 50 h 100"/>
                    <a:gd name="T6" fmla="*/ 183 w 258"/>
                    <a:gd name="T7" fmla="*/ 100 h 100"/>
                    <a:gd name="T8" fmla="*/ 0 w 258"/>
                    <a:gd name="T9" fmla="*/ 44 h 10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58" h="100">
                      <a:moveTo>
                        <a:pt x="0" y="44"/>
                      </a:moveTo>
                      <a:lnTo>
                        <a:pt x="75" y="0"/>
                      </a:lnTo>
                      <a:lnTo>
                        <a:pt x="258" y="50"/>
                      </a:lnTo>
                      <a:lnTo>
                        <a:pt x="183" y="100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40" name="Freeform 1216"/>
                <p:cNvSpPr>
                  <a:spLocks/>
                </p:cNvSpPr>
                <p:nvPr/>
              </p:nvSpPr>
              <p:spPr bwMode="auto">
                <a:xfrm>
                  <a:off x="1799" y="2816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41" name="Freeform 1217"/>
                <p:cNvSpPr>
                  <a:spLocks/>
                </p:cNvSpPr>
                <p:nvPr/>
              </p:nvSpPr>
              <p:spPr bwMode="auto">
                <a:xfrm>
                  <a:off x="2020" y="2834"/>
                  <a:ext cx="258" cy="102"/>
                </a:xfrm>
                <a:custGeom>
                  <a:avLst/>
                  <a:gdLst>
                    <a:gd name="T0" fmla="*/ 0 w 258"/>
                    <a:gd name="T1" fmla="*/ 46 h 102"/>
                    <a:gd name="T2" fmla="*/ 71 w 258"/>
                    <a:gd name="T3" fmla="*/ 0 h 102"/>
                    <a:gd name="T4" fmla="*/ 258 w 258"/>
                    <a:gd name="T5" fmla="*/ 52 h 102"/>
                    <a:gd name="T6" fmla="*/ 183 w 258"/>
                    <a:gd name="T7" fmla="*/ 102 h 102"/>
                    <a:gd name="T8" fmla="*/ 0 w 258"/>
                    <a:gd name="T9" fmla="*/ 46 h 10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58" h="102">
                      <a:moveTo>
                        <a:pt x="0" y="46"/>
                      </a:moveTo>
                      <a:lnTo>
                        <a:pt x="71" y="0"/>
                      </a:lnTo>
                      <a:lnTo>
                        <a:pt x="258" y="52"/>
                      </a:lnTo>
                      <a:lnTo>
                        <a:pt x="183" y="102"/>
                      </a:lnTo>
                      <a:lnTo>
                        <a:pt x="0" y="46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42" name="Freeform 1218"/>
                <p:cNvSpPr>
                  <a:spLocks/>
                </p:cNvSpPr>
                <p:nvPr/>
              </p:nvSpPr>
              <p:spPr bwMode="auto">
                <a:xfrm>
                  <a:off x="2011" y="2882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231" name="Freeform 1219"/>
              <p:cNvSpPr>
                <a:spLocks/>
              </p:cNvSpPr>
              <p:nvPr/>
            </p:nvSpPr>
            <p:spPr bwMode="auto">
              <a:xfrm>
                <a:off x="2577" y="3043"/>
                <a:ext cx="614" cy="514"/>
              </a:xfrm>
              <a:custGeom>
                <a:avLst/>
                <a:gdLst>
                  <a:gd name="T0" fmla="*/ 1 w 990"/>
                  <a:gd name="T1" fmla="*/ 36 h 792"/>
                  <a:gd name="T2" fmla="*/ 35 w 990"/>
                  <a:gd name="T3" fmla="*/ 0 h 792"/>
                  <a:gd name="T4" fmla="*/ 35 w 990"/>
                  <a:gd name="T5" fmla="*/ 3 h 792"/>
                  <a:gd name="T6" fmla="*/ 0 w 990"/>
                  <a:gd name="T7" fmla="*/ 39 h 792"/>
                  <a:gd name="T8" fmla="*/ 1 w 990"/>
                  <a:gd name="T9" fmla="*/ 36 h 7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90" h="792">
                    <a:moveTo>
                      <a:pt x="3" y="738"/>
                    </a:moveTo>
                    <a:lnTo>
                      <a:pt x="990" y="0"/>
                    </a:lnTo>
                    <a:lnTo>
                      <a:pt x="987" y="60"/>
                    </a:lnTo>
                    <a:lnTo>
                      <a:pt x="0" y="792"/>
                    </a:lnTo>
                    <a:lnTo>
                      <a:pt x="3" y="738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32" name="Freeform 1220"/>
              <p:cNvSpPr>
                <a:spLocks/>
              </p:cNvSpPr>
              <p:nvPr/>
            </p:nvSpPr>
            <p:spPr bwMode="auto">
              <a:xfrm>
                <a:off x="1010" y="3084"/>
                <a:ext cx="1571" cy="469"/>
              </a:xfrm>
              <a:custGeom>
                <a:avLst/>
                <a:gdLst>
                  <a:gd name="T0" fmla="*/ 1 w 2532"/>
                  <a:gd name="T1" fmla="*/ 0 h 723"/>
                  <a:gd name="T2" fmla="*/ 1 w 2532"/>
                  <a:gd name="T3" fmla="*/ 0 h 723"/>
                  <a:gd name="T4" fmla="*/ 90 w 2532"/>
                  <a:gd name="T5" fmla="*/ 33 h 723"/>
                  <a:gd name="T6" fmla="*/ 90 w 2532"/>
                  <a:gd name="T7" fmla="*/ 35 h 723"/>
                  <a:gd name="T8" fmla="*/ 0 w 2532"/>
                  <a:gd name="T9" fmla="*/ 1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33" name="Freeform 1221"/>
              <p:cNvSpPr>
                <a:spLocks/>
              </p:cNvSpPr>
              <p:nvPr/>
            </p:nvSpPr>
            <p:spPr bwMode="auto">
              <a:xfrm>
                <a:off x="1011" y="2998"/>
                <a:ext cx="17" cy="95"/>
              </a:xfrm>
              <a:custGeom>
                <a:avLst/>
                <a:gdLst>
                  <a:gd name="T0" fmla="*/ 1 w 26"/>
                  <a:gd name="T1" fmla="*/ 1 h 147"/>
                  <a:gd name="T2" fmla="*/ 1 w 26"/>
                  <a:gd name="T3" fmla="*/ 6 h 147"/>
                  <a:gd name="T4" fmla="*/ 0 w 26"/>
                  <a:gd name="T5" fmla="*/ 6 h 147"/>
                  <a:gd name="T6" fmla="*/ 1 w 26"/>
                  <a:gd name="T7" fmla="*/ 0 h 147"/>
                  <a:gd name="T8" fmla="*/ 1 w 26"/>
                  <a:gd name="T9" fmla="*/ 1 h 1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6" h="147">
                    <a:moveTo>
                      <a:pt x="26" y="10"/>
                    </a:moveTo>
                    <a:lnTo>
                      <a:pt x="23" y="147"/>
                    </a:lnTo>
                    <a:lnTo>
                      <a:pt x="0" y="144"/>
                    </a:lnTo>
                    <a:lnTo>
                      <a:pt x="3" y="0"/>
                    </a:lnTo>
                    <a:lnTo>
                      <a:pt x="26" y="1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34" name="Freeform 1222"/>
              <p:cNvSpPr>
                <a:spLocks/>
              </p:cNvSpPr>
              <p:nvPr/>
            </p:nvSpPr>
            <p:spPr bwMode="auto">
              <a:xfrm>
                <a:off x="1012" y="2611"/>
                <a:ext cx="730" cy="393"/>
              </a:xfrm>
              <a:custGeom>
                <a:avLst/>
                <a:gdLst>
                  <a:gd name="T0" fmla="*/ 42 w 1176"/>
                  <a:gd name="T1" fmla="*/ 0 h 606"/>
                  <a:gd name="T2" fmla="*/ 0 w 1176"/>
                  <a:gd name="T3" fmla="*/ 29 h 606"/>
                  <a:gd name="T4" fmla="*/ 1 w 1176"/>
                  <a:gd name="T5" fmla="*/ 29 h 606"/>
                  <a:gd name="T6" fmla="*/ 42 w 1176"/>
                  <a:gd name="T7" fmla="*/ 1 h 606"/>
                  <a:gd name="T8" fmla="*/ 42 w 1176"/>
                  <a:gd name="T9" fmla="*/ 0 h 60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176" h="606">
                    <a:moveTo>
                      <a:pt x="1170" y="0"/>
                    </a:moveTo>
                    <a:lnTo>
                      <a:pt x="0" y="597"/>
                    </a:lnTo>
                    <a:lnTo>
                      <a:pt x="30" y="606"/>
                    </a:lnTo>
                    <a:lnTo>
                      <a:pt x="1176" y="18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35" name="Freeform 1223"/>
              <p:cNvSpPr>
                <a:spLocks/>
              </p:cNvSpPr>
              <p:nvPr/>
            </p:nvSpPr>
            <p:spPr bwMode="auto">
              <a:xfrm>
                <a:off x="1061" y="3018"/>
                <a:ext cx="1490" cy="451"/>
              </a:xfrm>
              <a:custGeom>
                <a:avLst/>
                <a:gdLst>
                  <a:gd name="T0" fmla="*/ 1 w 2532"/>
                  <a:gd name="T1" fmla="*/ 0 h 723"/>
                  <a:gd name="T2" fmla="*/ 1 w 2532"/>
                  <a:gd name="T3" fmla="*/ 0 h 723"/>
                  <a:gd name="T4" fmla="*/ 62 w 2532"/>
                  <a:gd name="T5" fmla="*/ 25 h 723"/>
                  <a:gd name="T6" fmla="*/ 62 w 2532"/>
                  <a:gd name="T7" fmla="*/ 26 h 723"/>
                  <a:gd name="T8" fmla="*/ 0 w 2532"/>
                  <a:gd name="T9" fmla="*/ 1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36" name="Freeform 1224"/>
              <p:cNvSpPr>
                <a:spLocks/>
              </p:cNvSpPr>
              <p:nvPr/>
            </p:nvSpPr>
            <p:spPr bwMode="auto">
              <a:xfrm flipV="1">
                <a:off x="2549" y="2986"/>
                <a:ext cx="608" cy="467"/>
              </a:xfrm>
              <a:custGeom>
                <a:avLst/>
                <a:gdLst>
                  <a:gd name="T0" fmla="*/ 0 w 2532"/>
                  <a:gd name="T1" fmla="*/ 0 h 723"/>
                  <a:gd name="T2" fmla="*/ 0 w 2532"/>
                  <a:gd name="T3" fmla="*/ 0 h 723"/>
                  <a:gd name="T4" fmla="*/ 0 w 2532"/>
                  <a:gd name="T5" fmla="*/ 32 h 723"/>
                  <a:gd name="T6" fmla="*/ 0 w 2532"/>
                  <a:gd name="T7" fmla="*/ 34 h 723"/>
                  <a:gd name="T8" fmla="*/ 0 w 2532"/>
                  <a:gd name="T9" fmla="*/ 1 h 723"/>
                  <a:gd name="T10" fmla="*/ 0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169" name="Group 1225"/>
            <p:cNvGrpSpPr>
              <a:grpSpLocks/>
            </p:cNvGrpSpPr>
            <p:nvPr/>
          </p:nvGrpSpPr>
          <p:grpSpPr bwMode="auto">
            <a:xfrm>
              <a:off x="3503" y="1916"/>
              <a:ext cx="280" cy="257"/>
              <a:chOff x="877" y="1008"/>
              <a:chExt cx="2747" cy="2591"/>
            </a:xfrm>
          </p:grpSpPr>
          <p:pic>
            <p:nvPicPr>
              <p:cNvPr id="3197" name="Picture 1226" descr="antenna_stylized"/>
              <p:cNvPicPr>
                <a:picLocks noChangeAspect="1" noChangeArrowheads="1"/>
              </p:cNvPicPr>
              <p:nvPr/>
            </p:nvPicPr>
            <p:blipFill>
              <a:blip r:embed="rId1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77" y="1008"/>
                <a:ext cx="2725" cy="14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198" name="Picture 1227" descr="laptop_keyboard"/>
              <p:cNvPicPr>
                <a:picLocks noChangeAspect="1" noChangeArrowheads="1"/>
              </p:cNvPicPr>
              <p:nvPr/>
            </p:nvPicPr>
            <p:blipFill>
              <a:blip r:embed="rId2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9064" flipH="1">
                <a:off x="1009" y="2586"/>
                <a:ext cx="2245" cy="10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199" name="Freeform 1228"/>
              <p:cNvSpPr>
                <a:spLocks/>
              </p:cNvSpPr>
              <p:nvPr/>
            </p:nvSpPr>
            <p:spPr bwMode="auto">
              <a:xfrm>
                <a:off x="1753" y="1603"/>
                <a:ext cx="1807" cy="1322"/>
              </a:xfrm>
              <a:custGeom>
                <a:avLst/>
                <a:gdLst>
                  <a:gd name="T0" fmla="*/ 16 w 2982"/>
                  <a:gd name="T1" fmla="*/ 0 h 2442"/>
                  <a:gd name="T2" fmla="*/ 0 w 2982"/>
                  <a:gd name="T3" fmla="*/ 24 h 2442"/>
                  <a:gd name="T4" fmla="*/ 72 w 2982"/>
                  <a:gd name="T5" fmla="*/ 34 h 2442"/>
                  <a:gd name="T6" fmla="*/ 90 w 2982"/>
                  <a:gd name="T7" fmla="*/ 4 h 2442"/>
                  <a:gd name="T8" fmla="*/ 16 w 2982"/>
                  <a:gd name="T9" fmla="*/ 0 h 24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82" h="2442">
                    <a:moveTo>
                      <a:pt x="540" y="0"/>
                    </a:moveTo>
                    <a:lnTo>
                      <a:pt x="0" y="1734"/>
                    </a:lnTo>
                    <a:lnTo>
                      <a:pt x="2394" y="2442"/>
                    </a:lnTo>
                    <a:lnTo>
                      <a:pt x="2982" y="318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3200" name="Picture 1229" descr="screen"/>
              <p:cNvPicPr>
                <a:picLocks noChangeAspect="1" noChangeArrowheads="1"/>
              </p:cNvPicPr>
              <p:nvPr/>
            </p:nvPicPr>
            <p:blipFill>
              <a:blip r:embed="rId2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42" y="1637"/>
                <a:ext cx="1642" cy="1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201" name="Freeform 1230"/>
              <p:cNvSpPr>
                <a:spLocks/>
              </p:cNvSpPr>
              <p:nvPr/>
            </p:nvSpPr>
            <p:spPr bwMode="auto">
              <a:xfrm>
                <a:off x="2082" y="1564"/>
                <a:ext cx="1531" cy="246"/>
              </a:xfrm>
              <a:custGeom>
                <a:avLst/>
                <a:gdLst>
                  <a:gd name="T0" fmla="*/ 1 w 2528"/>
                  <a:gd name="T1" fmla="*/ 0 h 455"/>
                  <a:gd name="T2" fmla="*/ 76 w 2528"/>
                  <a:gd name="T3" fmla="*/ 5 h 455"/>
                  <a:gd name="T4" fmla="*/ 74 w 2528"/>
                  <a:gd name="T5" fmla="*/ 6 h 455"/>
                  <a:gd name="T6" fmla="*/ 0 w 2528"/>
                  <a:gd name="T7" fmla="*/ 1 h 455"/>
                  <a:gd name="T8" fmla="*/ 1 w 2528"/>
                  <a:gd name="T9" fmla="*/ 0 h 4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528" h="455">
                    <a:moveTo>
                      <a:pt x="14" y="0"/>
                    </a:moveTo>
                    <a:lnTo>
                      <a:pt x="2528" y="341"/>
                    </a:lnTo>
                    <a:lnTo>
                      <a:pt x="2480" y="455"/>
                    </a:lnTo>
                    <a:lnTo>
                      <a:pt x="0" y="86"/>
                    </a:lnTo>
                    <a:lnTo>
                      <a:pt x="14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02" name="Freeform 1231"/>
              <p:cNvSpPr>
                <a:spLocks/>
              </p:cNvSpPr>
              <p:nvPr/>
            </p:nvSpPr>
            <p:spPr bwMode="auto">
              <a:xfrm>
                <a:off x="1737" y="1562"/>
                <a:ext cx="425" cy="1024"/>
              </a:xfrm>
              <a:custGeom>
                <a:avLst/>
                <a:gdLst>
                  <a:gd name="T0" fmla="*/ 17 w 702"/>
                  <a:gd name="T1" fmla="*/ 0 h 1893"/>
                  <a:gd name="T2" fmla="*/ 0 w 702"/>
                  <a:gd name="T3" fmla="*/ 25 h 1893"/>
                  <a:gd name="T4" fmla="*/ 3 w 702"/>
                  <a:gd name="T5" fmla="*/ 26 h 1893"/>
                  <a:gd name="T6" fmla="*/ 21 w 702"/>
                  <a:gd name="T7" fmla="*/ 1 h 1893"/>
                  <a:gd name="T8" fmla="*/ 17 w 702"/>
                  <a:gd name="T9" fmla="*/ 0 h 18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02" h="1893">
                    <a:moveTo>
                      <a:pt x="579" y="0"/>
                    </a:moveTo>
                    <a:lnTo>
                      <a:pt x="0" y="1869"/>
                    </a:lnTo>
                    <a:lnTo>
                      <a:pt x="114" y="1893"/>
                    </a:lnTo>
                    <a:lnTo>
                      <a:pt x="702" y="51"/>
                    </a:lnTo>
                    <a:lnTo>
                      <a:pt x="579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03" name="Freeform 1232"/>
              <p:cNvSpPr>
                <a:spLocks/>
              </p:cNvSpPr>
              <p:nvPr/>
            </p:nvSpPr>
            <p:spPr bwMode="auto">
              <a:xfrm>
                <a:off x="3144" y="1745"/>
                <a:ext cx="458" cy="1182"/>
              </a:xfrm>
              <a:custGeom>
                <a:avLst/>
                <a:gdLst>
                  <a:gd name="T0" fmla="*/ 23 w 756"/>
                  <a:gd name="T1" fmla="*/ 0 h 2184"/>
                  <a:gd name="T2" fmla="*/ 4 w 756"/>
                  <a:gd name="T3" fmla="*/ 30 h 2184"/>
                  <a:gd name="T4" fmla="*/ 0 w 756"/>
                  <a:gd name="T5" fmla="*/ 29 h 2184"/>
                  <a:gd name="T6" fmla="*/ 18 w 756"/>
                  <a:gd name="T7" fmla="*/ 1 h 2184"/>
                  <a:gd name="T8" fmla="*/ 23 w 756"/>
                  <a:gd name="T9" fmla="*/ 0 h 21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56" h="2184">
                    <a:moveTo>
                      <a:pt x="756" y="0"/>
                    </a:moveTo>
                    <a:lnTo>
                      <a:pt x="138" y="2184"/>
                    </a:lnTo>
                    <a:lnTo>
                      <a:pt x="0" y="2148"/>
                    </a:lnTo>
                    <a:lnTo>
                      <a:pt x="606" y="78"/>
                    </a:lnTo>
                    <a:lnTo>
                      <a:pt x="756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04" name="Freeform 1233"/>
              <p:cNvSpPr>
                <a:spLocks/>
              </p:cNvSpPr>
              <p:nvPr/>
            </p:nvSpPr>
            <p:spPr bwMode="auto">
              <a:xfrm>
                <a:off x="1732" y="2534"/>
                <a:ext cx="1680" cy="399"/>
              </a:xfrm>
              <a:custGeom>
                <a:avLst/>
                <a:gdLst>
                  <a:gd name="T0" fmla="*/ 1 w 2773"/>
                  <a:gd name="T1" fmla="*/ 0 h 738"/>
                  <a:gd name="T2" fmla="*/ 0 w 2773"/>
                  <a:gd name="T3" fmla="*/ 2 h 738"/>
                  <a:gd name="T4" fmla="*/ 73 w 2773"/>
                  <a:gd name="T5" fmla="*/ 10 h 738"/>
                  <a:gd name="T6" fmla="*/ 71 w 2773"/>
                  <a:gd name="T7" fmla="*/ 8 h 738"/>
                  <a:gd name="T8" fmla="*/ 1 w 2773"/>
                  <a:gd name="T9" fmla="*/ 0 h 7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773" h="738">
                    <a:moveTo>
                      <a:pt x="33" y="0"/>
                    </a:moveTo>
                    <a:lnTo>
                      <a:pt x="0" y="99"/>
                    </a:lnTo>
                    <a:lnTo>
                      <a:pt x="2436" y="738"/>
                    </a:lnTo>
                    <a:cubicBezTo>
                      <a:pt x="2499" y="501"/>
                      <a:pt x="2773" y="727"/>
                      <a:pt x="2373" y="603"/>
                    </a:cubicBezTo>
                    <a:lnTo>
                      <a:pt x="3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CC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05" name="Freeform 1234"/>
              <p:cNvSpPr>
                <a:spLocks/>
              </p:cNvSpPr>
              <p:nvPr/>
            </p:nvSpPr>
            <p:spPr bwMode="auto">
              <a:xfrm>
                <a:off x="3195" y="1755"/>
                <a:ext cx="429" cy="1187"/>
              </a:xfrm>
              <a:custGeom>
                <a:avLst/>
                <a:gdLst>
                  <a:gd name="T0" fmla="*/ 39 w 637"/>
                  <a:gd name="T1" fmla="*/ 0 h 1659"/>
                  <a:gd name="T2" fmla="*/ 40 w 637"/>
                  <a:gd name="T3" fmla="*/ 0 h 1659"/>
                  <a:gd name="T4" fmla="*/ 4 w 637"/>
                  <a:gd name="T5" fmla="*/ 160 h 1659"/>
                  <a:gd name="T6" fmla="*/ 0 w 637"/>
                  <a:gd name="T7" fmla="*/ 157 h 1659"/>
                  <a:gd name="T8" fmla="*/ 39 w 637"/>
                  <a:gd name="T9" fmla="*/ 0 h 16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37" h="1659">
                    <a:moveTo>
                      <a:pt x="615" y="0"/>
                    </a:moveTo>
                    <a:lnTo>
                      <a:pt x="637" y="0"/>
                    </a:lnTo>
                    <a:lnTo>
                      <a:pt x="68" y="1659"/>
                    </a:lnTo>
                    <a:lnTo>
                      <a:pt x="0" y="1647"/>
                    </a:lnTo>
                    <a:lnTo>
                      <a:pt x="615" y="0"/>
                    </a:ln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06" name="Freeform 1235"/>
              <p:cNvSpPr>
                <a:spLocks/>
              </p:cNvSpPr>
              <p:nvPr/>
            </p:nvSpPr>
            <p:spPr bwMode="auto">
              <a:xfrm>
                <a:off x="1734" y="2587"/>
                <a:ext cx="1494" cy="394"/>
              </a:xfrm>
              <a:custGeom>
                <a:avLst/>
                <a:gdLst>
                  <a:gd name="T0" fmla="*/ 0 w 2216"/>
                  <a:gd name="T1" fmla="*/ 0 h 550"/>
                  <a:gd name="T2" fmla="*/ 1 w 2216"/>
                  <a:gd name="T3" fmla="*/ 6 h 550"/>
                  <a:gd name="T4" fmla="*/ 137 w 2216"/>
                  <a:gd name="T5" fmla="*/ 54 h 550"/>
                  <a:gd name="T6" fmla="*/ 140 w 2216"/>
                  <a:gd name="T7" fmla="*/ 48 h 550"/>
                  <a:gd name="T8" fmla="*/ 0 w 2216"/>
                  <a:gd name="T9" fmla="*/ 0 h 5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216" h="550">
                    <a:moveTo>
                      <a:pt x="0" y="0"/>
                    </a:moveTo>
                    <a:lnTo>
                      <a:pt x="9" y="57"/>
                    </a:lnTo>
                    <a:lnTo>
                      <a:pt x="2164" y="550"/>
                    </a:lnTo>
                    <a:lnTo>
                      <a:pt x="2216" y="49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3207" name="Group 1236"/>
              <p:cNvGrpSpPr>
                <a:grpSpLocks/>
              </p:cNvGrpSpPr>
              <p:nvPr/>
            </p:nvGrpSpPr>
            <p:grpSpPr bwMode="auto">
              <a:xfrm>
                <a:off x="1709" y="3008"/>
                <a:ext cx="507" cy="234"/>
                <a:chOff x="1740" y="2642"/>
                <a:chExt cx="752" cy="327"/>
              </a:xfrm>
            </p:grpSpPr>
            <p:sp>
              <p:nvSpPr>
                <p:cNvPr id="3214" name="Freeform 1237"/>
                <p:cNvSpPr>
                  <a:spLocks/>
                </p:cNvSpPr>
                <p:nvPr/>
              </p:nvSpPr>
              <p:spPr bwMode="auto">
                <a:xfrm>
                  <a:off x="1740" y="2642"/>
                  <a:ext cx="752" cy="327"/>
                </a:xfrm>
                <a:custGeom>
                  <a:avLst/>
                  <a:gdLst>
                    <a:gd name="T0" fmla="*/ 293 w 752"/>
                    <a:gd name="T1" fmla="*/ 0 h 327"/>
                    <a:gd name="T2" fmla="*/ 752 w 752"/>
                    <a:gd name="T3" fmla="*/ 124 h 327"/>
                    <a:gd name="T4" fmla="*/ 470 w 752"/>
                    <a:gd name="T5" fmla="*/ 327 h 327"/>
                    <a:gd name="T6" fmla="*/ 0 w 752"/>
                    <a:gd name="T7" fmla="*/ 183 h 327"/>
                    <a:gd name="T8" fmla="*/ 293 w 752"/>
                    <a:gd name="T9" fmla="*/ 0 h 3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752" h="327">
                      <a:moveTo>
                        <a:pt x="293" y="0"/>
                      </a:moveTo>
                      <a:lnTo>
                        <a:pt x="752" y="124"/>
                      </a:lnTo>
                      <a:lnTo>
                        <a:pt x="470" y="327"/>
                      </a:lnTo>
                      <a:lnTo>
                        <a:pt x="0" y="183"/>
                      </a:lnTo>
                      <a:lnTo>
                        <a:pt x="293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15" name="Freeform 1238"/>
                <p:cNvSpPr>
                  <a:spLocks/>
                </p:cNvSpPr>
                <p:nvPr/>
              </p:nvSpPr>
              <p:spPr bwMode="auto">
                <a:xfrm>
                  <a:off x="1754" y="2649"/>
                  <a:ext cx="726" cy="311"/>
                </a:xfrm>
                <a:custGeom>
                  <a:avLst/>
                  <a:gdLst>
                    <a:gd name="T0" fmla="*/ 282 w 726"/>
                    <a:gd name="T1" fmla="*/ 0 h 311"/>
                    <a:gd name="T2" fmla="*/ 726 w 726"/>
                    <a:gd name="T3" fmla="*/ 119 h 311"/>
                    <a:gd name="T4" fmla="*/ 457 w 726"/>
                    <a:gd name="T5" fmla="*/ 311 h 311"/>
                    <a:gd name="T6" fmla="*/ 0 w 726"/>
                    <a:gd name="T7" fmla="*/ 173 h 311"/>
                    <a:gd name="T8" fmla="*/ 282 w 726"/>
                    <a:gd name="T9" fmla="*/ 0 h 31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726" h="311">
                      <a:moveTo>
                        <a:pt x="282" y="0"/>
                      </a:moveTo>
                      <a:lnTo>
                        <a:pt x="726" y="119"/>
                      </a:lnTo>
                      <a:lnTo>
                        <a:pt x="457" y="311"/>
                      </a:lnTo>
                      <a:lnTo>
                        <a:pt x="0" y="173"/>
                      </a:lnTo>
                      <a:lnTo>
                        <a:pt x="282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4D4D4D"/>
                    </a:gs>
                    <a:gs pos="100000">
                      <a:srgbClr val="DDDDDD"/>
                    </a:gs>
                  </a:gsLst>
                  <a:lin ang="189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16" name="Freeform 1239"/>
                <p:cNvSpPr>
                  <a:spLocks/>
                </p:cNvSpPr>
                <p:nvPr/>
              </p:nvSpPr>
              <p:spPr bwMode="auto">
                <a:xfrm>
                  <a:off x="1808" y="2770"/>
                  <a:ext cx="258" cy="100"/>
                </a:xfrm>
                <a:custGeom>
                  <a:avLst/>
                  <a:gdLst>
                    <a:gd name="T0" fmla="*/ 0 w 258"/>
                    <a:gd name="T1" fmla="*/ 44 h 100"/>
                    <a:gd name="T2" fmla="*/ 75 w 258"/>
                    <a:gd name="T3" fmla="*/ 0 h 100"/>
                    <a:gd name="T4" fmla="*/ 258 w 258"/>
                    <a:gd name="T5" fmla="*/ 50 h 100"/>
                    <a:gd name="T6" fmla="*/ 183 w 258"/>
                    <a:gd name="T7" fmla="*/ 100 h 100"/>
                    <a:gd name="T8" fmla="*/ 0 w 258"/>
                    <a:gd name="T9" fmla="*/ 44 h 10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58" h="100">
                      <a:moveTo>
                        <a:pt x="0" y="44"/>
                      </a:moveTo>
                      <a:lnTo>
                        <a:pt x="75" y="0"/>
                      </a:lnTo>
                      <a:lnTo>
                        <a:pt x="258" y="50"/>
                      </a:lnTo>
                      <a:lnTo>
                        <a:pt x="183" y="100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17" name="Freeform 1240"/>
                <p:cNvSpPr>
                  <a:spLocks/>
                </p:cNvSpPr>
                <p:nvPr/>
              </p:nvSpPr>
              <p:spPr bwMode="auto">
                <a:xfrm>
                  <a:off x="1799" y="2816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18" name="Freeform 1241"/>
                <p:cNvSpPr>
                  <a:spLocks/>
                </p:cNvSpPr>
                <p:nvPr/>
              </p:nvSpPr>
              <p:spPr bwMode="auto">
                <a:xfrm>
                  <a:off x="2020" y="2834"/>
                  <a:ext cx="258" cy="102"/>
                </a:xfrm>
                <a:custGeom>
                  <a:avLst/>
                  <a:gdLst>
                    <a:gd name="T0" fmla="*/ 0 w 258"/>
                    <a:gd name="T1" fmla="*/ 46 h 102"/>
                    <a:gd name="T2" fmla="*/ 71 w 258"/>
                    <a:gd name="T3" fmla="*/ 0 h 102"/>
                    <a:gd name="T4" fmla="*/ 258 w 258"/>
                    <a:gd name="T5" fmla="*/ 52 h 102"/>
                    <a:gd name="T6" fmla="*/ 183 w 258"/>
                    <a:gd name="T7" fmla="*/ 102 h 102"/>
                    <a:gd name="T8" fmla="*/ 0 w 258"/>
                    <a:gd name="T9" fmla="*/ 46 h 10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58" h="102">
                      <a:moveTo>
                        <a:pt x="0" y="46"/>
                      </a:moveTo>
                      <a:lnTo>
                        <a:pt x="71" y="0"/>
                      </a:lnTo>
                      <a:lnTo>
                        <a:pt x="258" y="52"/>
                      </a:lnTo>
                      <a:lnTo>
                        <a:pt x="183" y="102"/>
                      </a:lnTo>
                      <a:lnTo>
                        <a:pt x="0" y="46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19" name="Freeform 1242"/>
                <p:cNvSpPr>
                  <a:spLocks/>
                </p:cNvSpPr>
                <p:nvPr/>
              </p:nvSpPr>
              <p:spPr bwMode="auto">
                <a:xfrm>
                  <a:off x="2011" y="2882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208" name="Freeform 1243"/>
              <p:cNvSpPr>
                <a:spLocks/>
              </p:cNvSpPr>
              <p:nvPr/>
            </p:nvSpPr>
            <p:spPr bwMode="auto">
              <a:xfrm>
                <a:off x="2577" y="3043"/>
                <a:ext cx="614" cy="514"/>
              </a:xfrm>
              <a:custGeom>
                <a:avLst/>
                <a:gdLst>
                  <a:gd name="T0" fmla="*/ 1 w 990"/>
                  <a:gd name="T1" fmla="*/ 36 h 792"/>
                  <a:gd name="T2" fmla="*/ 35 w 990"/>
                  <a:gd name="T3" fmla="*/ 0 h 792"/>
                  <a:gd name="T4" fmla="*/ 35 w 990"/>
                  <a:gd name="T5" fmla="*/ 3 h 792"/>
                  <a:gd name="T6" fmla="*/ 0 w 990"/>
                  <a:gd name="T7" fmla="*/ 39 h 792"/>
                  <a:gd name="T8" fmla="*/ 1 w 990"/>
                  <a:gd name="T9" fmla="*/ 36 h 7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90" h="792">
                    <a:moveTo>
                      <a:pt x="3" y="738"/>
                    </a:moveTo>
                    <a:lnTo>
                      <a:pt x="990" y="0"/>
                    </a:lnTo>
                    <a:lnTo>
                      <a:pt x="987" y="60"/>
                    </a:lnTo>
                    <a:lnTo>
                      <a:pt x="0" y="792"/>
                    </a:lnTo>
                    <a:lnTo>
                      <a:pt x="3" y="738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09" name="Freeform 1244"/>
              <p:cNvSpPr>
                <a:spLocks/>
              </p:cNvSpPr>
              <p:nvPr/>
            </p:nvSpPr>
            <p:spPr bwMode="auto">
              <a:xfrm>
                <a:off x="1010" y="3084"/>
                <a:ext cx="1571" cy="469"/>
              </a:xfrm>
              <a:custGeom>
                <a:avLst/>
                <a:gdLst>
                  <a:gd name="T0" fmla="*/ 1 w 2532"/>
                  <a:gd name="T1" fmla="*/ 0 h 723"/>
                  <a:gd name="T2" fmla="*/ 1 w 2532"/>
                  <a:gd name="T3" fmla="*/ 0 h 723"/>
                  <a:gd name="T4" fmla="*/ 90 w 2532"/>
                  <a:gd name="T5" fmla="*/ 33 h 723"/>
                  <a:gd name="T6" fmla="*/ 90 w 2532"/>
                  <a:gd name="T7" fmla="*/ 35 h 723"/>
                  <a:gd name="T8" fmla="*/ 0 w 2532"/>
                  <a:gd name="T9" fmla="*/ 1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10" name="Freeform 1245"/>
              <p:cNvSpPr>
                <a:spLocks/>
              </p:cNvSpPr>
              <p:nvPr/>
            </p:nvSpPr>
            <p:spPr bwMode="auto">
              <a:xfrm>
                <a:off x="1011" y="2998"/>
                <a:ext cx="17" cy="95"/>
              </a:xfrm>
              <a:custGeom>
                <a:avLst/>
                <a:gdLst>
                  <a:gd name="T0" fmla="*/ 1 w 26"/>
                  <a:gd name="T1" fmla="*/ 1 h 147"/>
                  <a:gd name="T2" fmla="*/ 1 w 26"/>
                  <a:gd name="T3" fmla="*/ 6 h 147"/>
                  <a:gd name="T4" fmla="*/ 0 w 26"/>
                  <a:gd name="T5" fmla="*/ 6 h 147"/>
                  <a:gd name="T6" fmla="*/ 1 w 26"/>
                  <a:gd name="T7" fmla="*/ 0 h 147"/>
                  <a:gd name="T8" fmla="*/ 1 w 26"/>
                  <a:gd name="T9" fmla="*/ 1 h 1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6" h="147">
                    <a:moveTo>
                      <a:pt x="26" y="10"/>
                    </a:moveTo>
                    <a:lnTo>
                      <a:pt x="23" y="147"/>
                    </a:lnTo>
                    <a:lnTo>
                      <a:pt x="0" y="144"/>
                    </a:lnTo>
                    <a:lnTo>
                      <a:pt x="3" y="0"/>
                    </a:lnTo>
                    <a:lnTo>
                      <a:pt x="26" y="1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11" name="Freeform 1246"/>
              <p:cNvSpPr>
                <a:spLocks/>
              </p:cNvSpPr>
              <p:nvPr/>
            </p:nvSpPr>
            <p:spPr bwMode="auto">
              <a:xfrm>
                <a:off x="1012" y="2611"/>
                <a:ext cx="730" cy="393"/>
              </a:xfrm>
              <a:custGeom>
                <a:avLst/>
                <a:gdLst>
                  <a:gd name="T0" fmla="*/ 42 w 1176"/>
                  <a:gd name="T1" fmla="*/ 0 h 606"/>
                  <a:gd name="T2" fmla="*/ 0 w 1176"/>
                  <a:gd name="T3" fmla="*/ 29 h 606"/>
                  <a:gd name="T4" fmla="*/ 1 w 1176"/>
                  <a:gd name="T5" fmla="*/ 29 h 606"/>
                  <a:gd name="T6" fmla="*/ 42 w 1176"/>
                  <a:gd name="T7" fmla="*/ 1 h 606"/>
                  <a:gd name="T8" fmla="*/ 42 w 1176"/>
                  <a:gd name="T9" fmla="*/ 0 h 60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176" h="606">
                    <a:moveTo>
                      <a:pt x="1170" y="0"/>
                    </a:moveTo>
                    <a:lnTo>
                      <a:pt x="0" y="597"/>
                    </a:lnTo>
                    <a:lnTo>
                      <a:pt x="30" y="606"/>
                    </a:lnTo>
                    <a:lnTo>
                      <a:pt x="1176" y="18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12" name="Freeform 1247"/>
              <p:cNvSpPr>
                <a:spLocks/>
              </p:cNvSpPr>
              <p:nvPr/>
            </p:nvSpPr>
            <p:spPr bwMode="auto">
              <a:xfrm>
                <a:off x="1061" y="3018"/>
                <a:ext cx="1490" cy="451"/>
              </a:xfrm>
              <a:custGeom>
                <a:avLst/>
                <a:gdLst>
                  <a:gd name="T0" fmla="*/ 1 w 2532"/>
                  <a:gd name="T1" fmla="*/ 0 h 723"/>
                  <a:gd name="T2" fmla="*/ 1 w 2532"/>
                  <a:gd name="T3" fmla="*/ 0 h 723"/>
                  <a:gd name="T4" fmla="*/ 62 w 2532"/>
                  <a:gd name="T5" fmla="*/ 25 h 723"/>
                  <a:gd name="T6" fmla="*/ 62 w 2532"/>
                  <a:gd name="T7" fmla="*/ 26 h 723"/>
                  <a:gd name="T8" fmla="*/ 0 w 2532"/>
                  <a:gd name="T9" fmla="*/ 1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13" name="Freeform 1248"/>
              <p:cNvSpPr>
                <a:spLocks/>
              </p:cNvSpPr>
              <p:nvPr/>
            </p:nvSpPr>
            <p:spPr bwMode="auto">
              <a:xfrm flipV="1">
                <a:off x="2549" y="2986"/>
                <a:ext cx="608" cy="467"/>
              </a:xfrm>
              <a:custGeom>
                <a:avLst/>
                <a:gdLst>
                  <a:gd name="T0" fmla="*/ 0 w 2532"/>
                  <a:gd name="T1" fmla="*/ 0 h 723"/>
                  <a:gd name="T2" fmla="*/ 0 w 2532"/>
                  <a:gd name="T3" fmla="*/ 0 h 723"/>
                  <a:gd name="T4" fmla="*/ 0 w 2532"/>
                  <a:gd name="T5" fmla="*/ 32 h 723"/>
                  <a:gd name="T6" fmla="*/ 0 w 2532"/>
                  <a:gd name="T7" fmla="*/ 34 h 723"/>
                  <a:gd name="T8" fmla="*/ 0 w 2532"/>
                  <a:gd name="T9" fmla="*/ 1 h 723"/>
                  <a:gd name="T10" fmla="*/ 0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170" name="Group 1249"/>
            <p:cNvGrpSpPr>
              <a:grpSpLocks/>
            </p:cNvGrpSpPr>
            <p:nvPr/>
          </p:nvGrpSpPr>
          <p:grpSpPr bwMode="auto">
            <a:xfrm flipH="1">
              <a:off x="3742" y="2030"/>
              <a:ext cx="261" cy="235"/>
              <a:chOff x="2839" y="3501"/>
              <a:chExt cx="755" cy="803"/>
            </a:xfrm>
          </p:grpSpPr>
          <p:pic>
            <p:nvPicPr>
              <p:cNvPr id="3195" name="Picture 1250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39" y="3501"/>
                <a:ext cx="755" cy="8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196" name="Freeform 1251"/>
              <p:cNvSpPr>
                <a:spLocks/>
              </p:cNvSpPr>
              <p:nvPr/>
            </p:nvSpPr>
            <p:spPr bwMode="auto">
              <a:xfrm>
                <a:off x="2916" y="3578"/>
                <a:ext cx="356" cy="368"/>
              </a:xfrm>
              <a:custGeom>
                <a:avLst/>
                <a:gdLst>
                  <a:gd name="T0" fmla="*/ 0 w 356"/>
                  <a:gd name="T1" fmla="*/ 0 h 368"/>
                  <a:gd name="T2" fmla="*/ 300 w 356"/>
                  <a:gd name="T3" fmla="*/ 14 h 368"/>
                  <a:gd name="T4" fmla="*/ 356 w 356"/>
                  <a:gd name="T5" fmla="*/ 294 h 368"/>
                  <a:gd name="T6" fmla="*/ 78 w 356"/>
                  <a:gd name="T7" fmla="*/ 368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3171" name="Group 1252"/>
            <p:cNvGrpSpPr>
              <a:grpSpLocks/>
            </p:cNvGrpSpPr>
            <p:nvPr/>
          </p:nvGrpSpPr>
          <p:grpSpPr bwMode="auto">
            <a:xfrm>
              <a:off x="4603" y="3416"/>
              <a:ext cx="299" cy="257"/>
              <a:chOff x="877" y="1008"/>
              <a:chExt cx="2747" cy="2591"/>
            </a:xfrm>
          </p:grpSpPr>
          <p:pic>
            <p:nvPicPr>
              <p:cNvPr id="3172" name="Picture 1253" descr="antenna_stylized"/>
              <p:cNvPicPr>
                <a:picLocks noChangeAspect="1" noChangeArrowheads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77" y="1008"/>
                <a:ext cx="2725" cy="14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173" name="Picture 1254" descr="laptop_keyboard"/>
              <p:cNvPicPr>
                <a:picLocks noChangeAspect="1" noChangeArrowheads="1"/>
              </p:cNvPicPr>
              <p:nvPr/>
            </p:nvPicPr>
            <p:blipFill>
              <a:blip r:embed="rId1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9064" flipH="1">
                <a:off x="1009" y="2586"/>
                <a:ext cx="2245" cy="10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174" name="Freeform 1255"/>
              <p:cNvSpPr>
                <a:spLocks/>
              </p:cNvSpPr>
              <p:nvPr/>
            </p:nvSpPr>
            <p:spPr bwMode="auto">
              <a:xfrm>
                <a:off x="1753" y="1603"/>
                <a:ext cx="1807" cy="1322"/>
              </a:xfrm>
              <a:custGeom>
                <a:avLst/>
                <a:gdLst>
                  <a:gd name="T0" fmla="*/ 16 w 2982"/>
                  <a:gd name="T1" fmla="*/ 0 h 2442"/>
                  <a:gd name="T2" fmla="*/ 0 w 2982"/>
                  <a:gd name="T3" fmla="*/ 24 h 2442"/>
                  <a:gd name="T4" fmla="*/ 72 w 2982"/>
                  <a:gd name="T5" fmla="*/ 34 h 2442"/>
                  <a:gd name="T6" fmla="*/ 90 w 2982"/>
                  <a:gd name="T7" fmla="*/ 4 h 2442"/>
                  <a:gd name="T8" fmla="*/ 16 w 2982"/>
                  <a:gd name="T9" fmla="*/ 0 h 24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82" h="2442">
                    <a:moveTo>
                      <a:pt x="540" y="0"/>
                    </a:moveTo>
                    <a:lnTo>
                      <a:pt x="0" y="1734"/>
                    </a:lnTo>
                    <a:lnTo>
                      <a:pt x="2394" y="2442"/>
                    </a:lnTo>
                    <a:lnTo>
                      <a:pt x="2982" y="318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3175" name="Picture 1256" descr="screen"/>
              <p:cNvPicPr>
                <a:picLocks noChangeAspect="1" noChangeArrowheads="1"/>
              </p:cNvPicPr>
              <p:nvPr/>
            </p:nvPicPr>
            <p:blipFill>
              <a:blip r:embed="rId1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42" y="1637"/>
                <a:ext cx="1642" cy="1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176" name="Freeform 1257"/>
              <p:cNvSpPr>
                <a:spLocks/>
              </p:cNvSpPr>
              <p:nvPr/>
            </p:nvSpPr>
            <p:spPr bwMode="auto">
              <a:xfrm>
                <a:off x="2082" y="1564"/>
                <a:ext cx="1531" cy="246"/>
              </a:xfrm>
              <a:custGeom>
                <a:avLst/>
                <a:gdLst>
                  <a:gd name="T0" fmla="*/ 1 w 2528"/>
                  <a:gd name="T1" fmla="*/ 0 h 455"/>
                  <a:gd name="T2" fmla="*/ 76 w 2528"/>
                  <a:gd name="T3" fmla="*/ 5 h 455"/>
                  <a:gd name="T4" fmla="*/ 74 w 2528"/>
                  <a:gd name="T5" fmla="*/ 6 h 455"/>
                  <a:gd name="T6" fmla="*/ 0 w 2528"/>
                  <a:gd name="T7" fmla="*/ 1 h 455"/>
                  <a:gd name="T8" fmla="*/ 1 w 2528"/>
                  <a:gd name="T9" fmla="*/ 0 h 4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528" h="455">
                    <a:moveTo>
                      <a:pt x="14" y="0"/>
                    </a:moveTo>
                    <a:lnTo>
                      <a:pt x="2528" y="341"/>
                    </a:lnTo>
                    <a:lnTo>
                      <a:pt x="2480" y="455"/>
                    </a:lnTo>
                    <a:lnTo>
                      <a:pt x="0" y="86"/>
                    </a:lnTo>
                    <a:lnTo>
                      <a:pt x="14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77" name="Freeform 1258"/>
              <p:cNvSpPr>
                <a:spLocks/>
              </p:cNvSpPr>
              <p:nvPr/>
            </p:nvSpPr>
            <p:spPr bwMode="auto">
              <a:xfrm>
                <a:off x="1737" y="1562"/>
                <a:ext cx="425" cy="1024"/>
              </a:xfrm>
              <a:custGeom>
                <a:avLst/>
                <a:gdLst>
                  <a:gd name="T0" fmla="*/ 17 w 702"/>
                  <a:gd name="T1" fmla="*/ 0 h 1893"/>
                  <a:gd name="T2" fmla="*/ 0 w 702"/>
                  <a:gd name="T3" fmla="*/ 25 h 1893"/>
                  <a:gd name="T4" fmla="*/ 3 w 702"/>
                  <a:gd name="T5" fmla="*/ 26 h 1893"/>
                  <a:gd name="T6" fmla="*/ 21 w 702"/>
                  <a:gd name="T7" fmla="*/ 1 h 1893"/>
                  <a:gd name="T8" fmla="*/ 17 w 702"/>
                  <a:gd name="T9" fmla="*/ 0 h 18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02" h="1893">
                    <a:moveTo>
                      <a:pt x="579" y="0"/>
                    </a:moveTo>
                    <a:lnTo>
                      <a:pt x="0" y="1869"/>
                    </a:lnTo>
                    <a:lnTo>
                      <a:pt x="114" y="1893"/>
                    </a:lnTo>
                    <a:lnTo>
                      <a:pt x="702" y="51"/>
                    </a:lnTo>
                    <a:lnTo>
                      <a:pt x="579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78" name="Freeform 1259"/>
              <p:cNvSpPr>
                <a:spLocks/>
              </p:cNvSpPr>
              <p:nvPr/>
            </p:nvSpPr>
            <p:spPr bwMode="auto">
              <a:xfrm>
                <a:off x="3144" y="1745"/>
                <a:ext cx="458" cy="1182"/>
              </a:xfrm>
              <a:custGeom>
                <a:avLst/>
                <a:gdLst>
                  <a:gd name="T0" fmla="*/ 23 w 756"/>
                  <a:gd name="T1" fmla="*/ 0 h 2184"/>
                  <a:gd name="T2" fmla="*/ 4 w 756"/>
                  <a:gd name="T3" fmla="*/ 30 h 2184"/>
                  <a:gd name="T4" fmla="*/ 0 w 756"/>
                  <a:gd name="T5" fmla="*/ 29 h 2184"/>
                  <a:gd name="T6" fmla="*/ 18 w 756"/>
                  <a:gd name="T7" fmla="*/ 1 h 2184"/>
                  <a:gd name="T8" fmla="*/ 23 w 756"/>
                  <a:gd name="T9" fmla="*/ 0 h 21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56" h="2184">
                    <a:moveTo>
                      <a:pt x="756" y="0"/>
                    </a:moveTo>
                    <a:lnTo>
                      <a:pt x="138" y="2184"/>
                    </a:lnTo>
                    <a:lnTo>
                      <a:pt x="0" y="2148"/>
                    </a:lnTo>
                    <a:lnTo>
                      <a:pt x="606" y="78"/>
                    </a:lnTo>
                    <a:lnTo>
                      <a:pt x="756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79" name="Freeform 1260"/>
              <p:cNvSpPr>
                <a:spLocks/>
              </p:cNvSpPr>
              <p:nvPr/>
            </p:nvSpPr>
            <p:spPr bwMode="auto">
              <a:xfrm>
                <a:off x="1732" y="2534"/>
                <a:ext cx="1680" cy="399"/>
              </a:xfrm>
              <a:custGeom>
                <a:avLst/>
                <a:gdLst>
                  <a:gd name="T0" fmla="*/ 1 w 2773"/>
                  <a:gd name="T1" fmla="*/ 0 h 738"/>
                  <a:gd name="T2" fmla="*/ 0 w 2773"/>
                  <a:gd name="T3" fmla="*/ 2 h 738"/>
                  <a:gd name="T4" fmla="*/ 73 w 2773"/>
                  <a:gd name="T5" fmla="*/ 10 h 738"/>
                  <a:gd name="T6" fmla="*/ 71 w 2773"/>
                  <a:gd name="T7" fmla="*/ 8 h 738"/>
                  <a:gd name="T8" fmla="*/ 1 w 2773"/>
                  <a:gd name="T9" fmla="*/ 0 h 7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773" h="738">
                    <a:moveTo>
                      <a:pt x="33" y="0"/>
                    </a:moveTo>
                    <a:lnTo>
                      <a:pt x="0" y="99"/>
                    </a:lnTo>
                    <a:lnTo>
                      <a:pt x="2436" y="738"/>
                    </a:lnTo>
                    <a:cubicBezTo>
                      <a:pt x="2499" y="501"/>
                      <a:pt x="2773" y="727"/>
                      <a:pt x="2373" y="603"/>
                    </a:cubicBezTo>
                    <a:lnTo>
                      <a:pt x="3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CC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0" name="Freeform 1261"/>
              <p:cNvSpPr>
                <a:spLocks/>
              </p:cNvSpPr>
              <p:nvPr/>
            </p:nvSpPr>
            <p:spPr bwMode="auto">
              <a:xfrm>
                <a:off x="3195" y="1755"/>
                <a:ext cx="429" cy="1187"/>
              </a:xfrm>
              <a:custGeom>
                <a:avLst/>
                <a:gdLst>
                  <a:gd name="T0" fmla="*/ 39 w 637"/>
                  <a:gd name="T1" fmla="*/ 0 h 1659"/>
                  <a:gd name="T2" fmla="*/ 40 w 637"/>
                  <a:gd name="T3" fmla="*/ 0 h 1659"/>
                  <a:gd name="T4" fmla="*/ 4 w 637"/>
                  <a:gd name="T5" fmla="*/ 160 h 1659"/>
                  <a:gd name="T6" fmla="*/ 0 w 637"/>
                  <a:gd name="T7" fmla="*/ 157 h 1659"/>
                  <a:gd name="T8" fmla="*/ 39 w 637"/>
                  <a:gd name="T9" fmla="*/ 0 h 16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37" h="1659">
                    <a:moveTo>
                      <a:pt x="615" y="0"/>
                    </a:moveTo>
                    <a:lnTo>
                      <a:pt x="637" y="0"/>
                    </a:lnTo>
                    <a:lnTo>
                      <a:pt x="68" y="1659"/>
                    </a:lnTo>
                    <a:lnTo>
                      <a:pt x="0" y="1647"/>
                    </a:lnTo>
                    <a:lnTo>
                      <a:pt x="615" y="0"/>
                    </a:ln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1" name="Freeform 1262"/>
              <p:cNvSpPr>
                <a:spLocks/>
              </p:cNvSpPr>
              <p:nvPr/>
            </p:nvSpPr>
            <p:spPr bwMode="auto">
              <a:xfrm>
                <a:off x="1734" y="2587"/>
                <a:ext cx="1494" cy="394"/>
              </a:xfrm>
              <a:custGeom>
                <a:avLst/>
                <a:gdLst>
                  <a:gd name="T0" fmla="*/ 0 w 2216"/>
                  <a:gd name="T1" fmla="*/ 0 h 550"/>
                  <a:gd name="T2" fmla="*/ 1 w 2216"/>
                  <a:gd name="T3" fmla="*/ 6 h 550"/>
                  <a:gd name="T4" fmla="*/ 137 w 2216"/>
                  <a:gd name="T5" fmla="*/ 54 h 550"/>
                  <a:gd name="T6" fmla="*/ 140 w 2216"/>
                  <a:gd name="T7" fmla="*/ 48 h 550"/>
                  <a:gd name="T8" fmla="*/ 0 w 2216"/>
                  <a:gd name="T9" fmla="*/ 0 h 5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216" h="550">
                    <a:moveTo>
                      <a:pt x="0" y="0"/>
                    </a:moveTo>
                    <a:lnTo>
                      <a:pt x="9" y="57"/>
                    </a:lnTo>
                    <a:lnTo>
                      <a:pt x="2164" y="550"/>
                    </a:lnTo>
                    <a:lnTo>
                      <a:pt x="2216" y="49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3182" name="Group 1263"/>
              <p:cNvGrpSpPr>
                <a:grpSpLocks/>
              </p:cNvGrpSpPr>
              <p:nvPr/>
            </p:nvGrpSpPr>
            <p:grpSpPr bwMode="auto">
              <a:xfrm>
                <a:off x="1709" y="3008"/>
                <a:ext cx="507" cy="234"/>
                <a:chOff x="1740" y="2642"/>
                <a:chExt cx="752" cy="327"/>
              </a:xfrm>
            </p:grpSpPr>
            <p:sp>
              <p:nvSpPr>
                <p:cNvPr id="3189" name="Freeform 1264"/>
                <p:cNvSpPr>
                  <a:spLocks/>
                </p:cNvSpPr>
                <p:nvPr/>
              </p:nvSpPr>
              <p:spPr bwMode="auto">
                <a:xfrm>
                  <a:off x="1740" y="2642"/>
                  <a:ext cx="752" cy="327"/>
                </a:xfrm>
                <a:custGeom>
                  <a:avLst/>
                  <a:gdLst>
                    <a:gd name="T0" fmla="*/ 293 w 752"/>
                    <a:gd name="T1" fmla="*/ 0 h 327"/>
                    <a:gd name="T2" fmla="*/ 752 w 752"/>
                    <a:gd name="T3" fmla="*/ 124 h 327"/>
                    <a:gd name="T4" fmla="*/ 470 w 752"/>
                    <a:gd name="T5" fmla="*/ 327 h 327"/>
                    <a:gd name="T6" fmla="*/ 0 w 752"/>
                    <a:gd name="T7" fmla="*/ 183 h 327"/>
                    <a:gd name="T8" fmla="*/ 293 w 752"/>
                    <a:gd name="T9" fmla="*/ 0 h 3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752" h="327">
                      <a:moveTo>
                        <a:pt x="293" y="0"/>
                      </a:moveTo>
                      <a:lnTo>
                        <a:pt x="752" y="124"/>
                      </a:lnTo>
                      <a:lnTo>
                        <a:pt x="470" y="327"/>
                      </a:lnTo>
                      <a:lnTo>
                        <a:pt x="0" y="183"/>
                      </a:lnTo>
                      <a:lnTo>
                        <a:pt x="293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90" name="Freeform 1265"/>
                <p:cNvSpPr>
                  <a:spLocks/>
                </p:cNvSpPr>
                <p:nvPr/>
              </p:nvSpPr>
              <p:spPr bwMode="auto">
                <a:xfrm>
                  <a:off x="1754" y="2649"/>
                  <a:ext cx="726" cy="311"/>
                </a:xfrm>
                <a:custGeom>
                  <a:avLst/>
                  <a:gdLst>
                    <a:gd name="T0" fmla="*/ 282 w 726"/>
                    <a:gd name="T1" fmla="*/ 0 h 311"/>
                    <a:gd name="T2" fmla="*/ 726 w 726"/>
                    <a:gd name="T3" fmla="*/ 119 h 311"/>
                    <a:gd name="T4" fmla="*/ 457 w 726"/>
                    <a:gd name="T5" fmla="*/ 311 h 311"/>
                    <a:gd name="T6" fmla="*/ 0 w 726"/>
                    <a:gd name="T7" fmla="*/ 173 h 311"/>
                    <a:gd name="T8" fmla="*/ 282 w 726"/>
                    <a:gd name="T9" fmla="*/ 0 h 31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726" h="311">
                      <a:moveTo>
                        <a:pt x="282" y="0"/>
                      </a:moveTo>
                      <a:lnTo>
                        <a:pt x="726" y="119"/>
                      </a:lnTo>
                      <a:lnTo>
                        <a:pt x="457" y="311"/>
                      </a:lnTo>
                      <a:lnTo>
                        <a:pt x="0" y="173"/>
                      </a:lnTo>
                      <a:lnTo>
                        <a:pt x="282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4D4D4D"/>
                    </a:gs>
                    <a:gs pos="100000">
                      <a:srgbClr val="DDDDDD"/>
                    </a:gs>
                  </a:gsLst>
                  <a:lin ang="189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91" name="Freeform 1266"/>
                <p:cNvSpPr>
                  <a:spLocks/>
                </p:cNvSpPr>
                <p:nvPr/>
              </p:nvSpPr>
              <p:spPr bwMode="auto">
                <a:xfrm>
                  <a:off x="1808" y="2770"/>
                  <a:ext cx="258" cy="100"/>
                </a:xfrm>
                <a:custGeom>
                  <a:avLst/>
                  <a:gdLst>
                    <a:gd name="T0" fmla="*/ 0 w 258"/>
                    <a:gd name="T1" fmla="*/ 44 h 100"/>
                    <a:gd name="T2" fmla="*/ 75 w 258"/>
                    <a:gd name="T3" fmla="*/ 0 h 100"/>
                    <a:gd name="T4" fmla="*/ 258 w 258"/>
                    <a:gd name="T5" fmla="*/ 50 h 100"/>
                    <a:gd name="T6" fmla="*/ 183 w 258"/>
                    <a:gd name="T7" fmla="*/ 100 h 100"/>
                    <a:gd name="T8" fmla="*/ 0 w 258"/>
                    <a:gd name="T9" fmla="*/ 44 h 10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58" h="100">
                      <a:moveTo>
                        <a:pt x="0" y="44"/>
                      </a:moveTo>
                      <a:lnTo>
                        <a:pt x="75" y="0"/>
                      </a:lnTo>
                      <a:lnTo>
                        <a:pt x="258" y="50"/>
                      </a:lnTo>
                      <a:lnTo>
                        <a:pt x="183" y="100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92" name="Freeform 1267"/>
                <p:cNvSpPr>
                  <a:spLocks/>
                </p:cNvSpPr>
                <p:nvPr/>
              </p:nvSpPr>
              <p:spPr bwMode="auto">
                <a:xfrm>
                  <a:off x="1799" y="2816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93" name="Freeform 1268"/>
                <p:cNvSpPr>
                  <a:spLocks/>
                </p:cNvSpPr>
                <p:nvPr/>
              </p:nvSpPr>
              <p:spPr bwMode="auto">
                <a:xfrm>
                  <a:off x="2020" y="2834"/>
                  <a:ext cx="258" cy="102"/>
                </a:xfrm>
                <a:custGeom>
                  <a:avLst/>
                  <a:gdLst>
                    <a:gd name="T0" fmla="*/ 0 w 258"/>
                    <a:gd name="T1" fmla="*/ 46 h 102"/>
                    <a:gd name="T2" fmla="*/ 71 w 258"/>
                    <a:gd name="T3" fmla="*/ 0 h 102"/>
                    <a:gd name="T4" fmla="*/ 258 w 258"/>
                    <a:gd name="T5" fmla="*/ 52 h 102"/>
                    <a:gd name="T6" fmla="*/ 183 w 258"/>
                    <a:gd name="T7" fmla="*/ 102 h 102"/>
                    <a:gd name="T8" fmla="*/ 0 w 258"/>
                    <a:gd name="T9" fmla="*/ 46 h 10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58" h="102">
                      <a:moveTo>
                        <a:pt x="0" y="46"/>
                      </a:moveTo>
                      <a:lnTo>
                        <a:pt x="71" y="0"/>
                      </a:lnTo>
                      <a:lnTo>
                        <a:pt x="258" y="52"/>
                      </a:lnTo>
                      <a:lnTo>
                        <a:pt x="183" y="102"/>
                      </a:lnTo>
                      <a:lnTo>
                        <a:pt x="0" y="46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94" name="Freeform 1269"/>
                <p:cNvSpPr>
                  <a:spLocks/>
                </p:cNvSpPr>
                <p:nvPr/>
              </p:nvSpPr>
              <p:spPr bwMode="auto">
                <a:xfrm>
                  <a:off x="2011" y="2882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183" name="Freeform 1270"/>
              <p:cNvSpPr>
                <a:spLocks/>
              </p:cNvSpPr>
              <p:nvPr/>
            </p:nvSpPr>
            <p:spPr bwMode="auto">
              <a:xfrm>
                <a:off x="2577" y="3043"/>
                <a:ext cx="614" cy="514"/>
              </a:xfrm>
              <a:custGeom>
                <a:avLst/>
                <a:gdLst>
                  <a:gd name="T0" fmla="*/ 1 w 990"/>
                  <a:gd name="T1" fmla="*/ 36 h 792"/>
                  <a:gd name="T2" fmla="*/ 35 w 990"/>
                  <a:gd name="T3" fmla="*/ 0 h 792"/>
                  <a:gd name="T4" fmla="*/ 35 w 990"/>
                  <a:gd name="T5" fmla="*/ 3 h 792"/>
                  <a:gd name="T6" fmla="*/ 0 w 990"/>
                  <a:gd name="T7" fmla="*/ 39 h 792"/>
                  <a:gd name="T8" fmla="*/ 1 w 990"/>
                  <a:gd name="T9" fmla="*/ 36 h 7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90" h="792">
                    <a:moveTo>
                      <a:pt x="3" y="738"/>
                    </a:moveTo>
                    <a:lnTo>
                      <a:pt x="990" y="0"/>
                    </a:lnTo>
                    <a:lnTo>
                      <a:pt x="987" y="60"/>
                    </a:lnTo>
                    <a:lnTo>
                      <a:pt x="0" y="792"/>
                    </a:lnTo>
                    <a:lnTo>
                      <a:pt x="3" y="738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4" name="Freeform 1271"/>
              <p:cNvSpPr>
                <a:spLocks/>
              </p:cNvSpPr>
              <p:nvPr/>
            </p:nvSpPr>
            <p:spPr bwMode="auto">
              <a:xfrm>
                <a:off x="1010" y="3084"/>
                <a:ext cx="1571" cy="469"/>
              </a:xfrm>
              <a:custGeom>
                <a:avLst/>
                <a:gdLst>
                  <a:gd name="T0" fmla="*/ 1 w 2532"/>
                  <a:gd name="T1" fmla="*/ 0 h 723"/>
                  <a:gd name="T2" fmla="*/ 1 w 2532"/>
                  <a:gd name="T3" fmla="*/ 0 h 723"/>
                  <a:gd name="T4" fmla="*/ 90 w 2532"/>
                  <a:gd name="T5" fmla="*/ 33 h 723"/>
                  <a:gd name="T6" fmla="*/ 90 w 2532"/>
                  <a:gd name="T7" fmla="*/ 35 h 723"/>
                  <a:gd name="T8" fmla="*/ 0 w 2532"/>
                  <a:gd name="T9" fmla="*/ 1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5" name="Freeform 1272"/>
              <p:cNvSpPr>
                <a:spLocks/>
              </p:cNvSpPr>
              <p:nvPr/>
            </p:nvSpPr>
            <p:spPr bwMode="auto">
              <a:xfrm>
                <a:off x="1011" y="2998"/>
                <a:ext cx="17" cy="95"/>
              </a:xfrm>
              <a:custGeom>
                <a:avLst/>
                <a:gdLst>
                  <a:gd name="T0" fmla="*/ 1 w 26"/>
                  <a:gd name="T1" fmla="*/ 1 h 147"/>
                  <a:gd name="T2" fmla="*/ 1 w 26"/>
                  <a:gd name="T3" fmla="*/ 6 h 147"/>
                  <a:gd name="T4" fmla="*/ 0 w 26"/>
                  <a:gd name="T5" fmla="*/ 6 h 147"/>
                  <a:gd name="T6" fmla="*/ 1 w 26"/>
                  <a:gd name="T7" fmla="*/ 0 h 147"/>
                  <a:gd name="T8" fmla="*/ 1 w 26"/>
                  <a:gd name="T9" fmla="*/ 1 h 1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6" h="147">
                    <a:moveTo>
                      <a:pt x="26" y="10"/>
                    </a:moveTo>
                    <a:lnTo>
                      <a:pt x="23" y="147"/>
                    </a:lnTo>
                    <a:lnTo>
                      <a:pt x="0" y="144"/>
                    </a:lnTo>
                    <a:lnTo>
                      <a:pt x="3" y="0"/>
                    </a:lnTo>
                    <a:lnTo>
                      <a:pt x="26" y="1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6" name="Freeform 1273"/>
              <p:cNvSpPr>
                <a:spLocks/>
              </p:cNvSpPr>
              <p:nvPr/>
            </p:nvSpPr>
            <p:spPr bwMode="auto">
              <a:xfrm>
                <a:off x="1012" y="2611"/>
                <a:ext cx="730" cy="393"/>
              </a:xfrm>
              <a:custGeom>
                <a:avLst/>
                <a:gdLst>
                  <a:gd name="T0" fmla="*/ 42 w 1176"/>
                  <a:gd name="T1" fmla="*/ 0 h 606"/>
                  <a:gd name="T2" fmla="*/ 0 w 1176"/>
                  <a:gd name="T3" fmla="*/ 29 h 606"/>
                  <a:gd name="T4" fmla="*/ 1 w 1176"/>
                  <a:gd name="T5" fmla="*/ 29 h 606"/>
                  <a:gd name="T6" fmla="*/ 42 w 1176"/>
                  <a:gd name="T7" fmla="*/ 1 h 606"/>
                  <a:gd name="T8" fmla="*/ 42 w 1176"/>
                  <a:gd name="T9" fmla="*/ 0 h 60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176" h="606">
                    <a:moveTo>
                      <a:pt x="1170" y="0"/>
                    </a:moveTo>
                    <a:lnTo>
                      <a:pt x="0" y="597"/>
                    </a:lnTo>
                    <a:lnTo>
                      <a:pt x="30" y="606"/>
                    </a:lnTo>
                    <a:lnTo>
                      <a:pt x="1176" y="18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7" name="Freeform 1274"/>
              <p:cNvSpPr>
                <a:spLocks/>
              </p:cNvSpPr>
              <p:nvPr/>
            </p:nvSpPr>
            <p:spPr bwMode="auto">
              <a:xfrm>
                <a:off x="1061" y="3018"/>
                <a:ext cx="1490" cy="451"/>
              </a:xfrm>
              <a:custGeom>
                <a:avLst/>
                <a:gdLst>
                  <a:gd name="T0" fmla="*/ 1 w 2532"/>
                  <a:gd name="T1" fmla="*/ 0 h 723"/>
                  <a:gd name="T2" fmla="*/ 1 w 2532"/>
                  <a:gd name="T3" fmla="*/ 0 h 723"/>
                  <a:gd name="T4" fmla="*/ 62 w 2532"/>
                  <a:gd name="T5" fmla="*/ 25 h 723"/>
                  <a:gd name="T6" fmla="*/ 62 w 2532"/>
                  <a:gd name="T7" fmla="*/ 26 h 723"/>
                  <a:gd name="T8" fmla="*/ 0 w 2532"/>
                  <a:gd name="T9" fmla="*/ 1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8" name="Freeform 1275"/>
              <p:cNvSpPr>
                <a:spLocks/>
              </p:cNvSpPr>
              <p:nvPr/>
            </p:nvSpPr>
            <p:spPr bwMode="auto">
              <a:xfrm flipV="1">
                <a:off x="2549" y="2986"/>
                <a:ext cx="608" cy="467"/>
              </a:xfrm>
              <a:custGeom>
                <a:avLst/>
                <a:gdLst>
                  <a:gd name="T0" fmla="*/ 0 w 2532"/>
                  <a:gd name="T1" fmla="*/ 0 h 723"/>
                  <a:gd name="T2" fmla="*/ 0 w 2532"/>
                  <a:gd name="T3" fmla="*/ 0 h 723"/>
                  <a:gd name="T4" fmla="*/ 0 w 2532"/>
                  <a:gd name="T5" fmla="*/ 32 h 723"/>
                  <a:gd name="T6" fmla="*/ 0 w 2532"/>
                  <a:gd name="T7" fmla="*/ 34 h 723"/>
                  <a:gd name="T8" fmla="*/ 0 w 2532"/>
                  <a:gd name="T9" fmla="*/ 1 h 723"/>
                  <a:gd name="T10" fmla="*/ 0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pic>
        <p:nvPicPr>
          <p:cNvPr id="3077" name="Picture 864" descr="underline_base"/>
          <p:cNvPicPr>
            <a:picLocks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813" y="1035050"/>
            <a:ext cx="7769225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5485" name="Group 669"/>
          <p:cNvGrpSpPr>
            <a:grpSpLocks/>
          </p:cNvGrpSpPr>
          <p:nvPr/>
        </p:nvGrpSpPr>
        <p:grpSpPr bwMode="auto">
          <a:xfrm>
            <a:off x="7856538" y="4454525"/>
            <a:ext cx="1057275" cy="957263"/>
            <a:chOff x="-153" y="1680"/>
            <a:chExt cx="666" cy="603"/>
          </a:xfrm>
        </p:grpSpPr>
        <p:grpSp>
          <p:nvGrpSpPr>
            <p:cNvPr id="3096" name="Group 670"/>
            <p:cNvGrpSpPr>
              <a:grpSpLocks/>
            </p:cNvGrpSpPr>
            <p:nvPr/>
          </p:nvGrpSpPr>
          <p:grpSpPr bwMode="auto">
            <a:xfrm>
              <a:off x="0" y="1680"/>
              <a:ext cx="513" cy="538"/>
              <a:chOff x="4180" y="744"/>
              <a:chExt cx="513" cy="538"/>
            </a:xfrm>
          </p:grpSpPr>
          <p:sp>
            <p:nvSpPr>
              <p:cNvPr id="4122" name="Rectangle 671"/>
              <p:cNvSpPr>
                <a:spLocks noChangeArrowheads="1"/>
              </p:cNvSpPr>
              <p:nvPr/>
            </p:nvSpPr>
            <p:spPr bwMode="auto">
              <a:xfrm>
                <a:off x="4242" y="747"/>
                <a:ext cx="426" cy="48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4123" name="Rectangle 672"/>
              <p:cNvSpPr>
                <a:spLocks noChangeArrowheads="1"/>
              </p:cNvSpPr>
              <p:nvPr/>
            </p:nvSpPr>
            <p:spPr bwMode="auto">
              <a:xfrm>
                <a:off x="4221" y="762"/>
                <a:ext cx="435" cy="50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4124" name="Rectangle 673"/>
              <p:cNvSpPr>
                <a:spLocks noChangeArrowheads="1"/>
              </p:cNvSpPr>
              <p:nvPr/>
            </p:nvSpPr>
            <p:spPr bwMode="auto">
              <a:xfrm>
                <a:off x="4224" y="873"/>
                <a:ext cx="426" cy="108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4125" name="Text Box 674"/>
              <p:cNvSpPr txBox="1">
                <a:spLocks noChangeArrowheads="1"/>
              </p:cNvSpPr>
              <p:nvPr/>
            </p:nvSpPr>
            <p:spPr bwMode="auto">
              <a:xfrm>
                <a:off x="4180" y="744"/>
                <a:ext cx="513" cy="5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smtClean="0"/>
                  <a:t>application</a:t>
                </a:r>
              </a:p>
              <a:p>
                <a:pPr>
                  <a:defRPr/>
                </a:pPr>
                <a:r>
                  <a:rPr lang="en-US" sz="1000" smtClean="0">
                    <a:solidFill>
                      <a:schemeClr val="bg1"/>
                    </a:solidFill>
                  </a:rPr>
                  <a:t>transport</a:t>
                </a:r>
                <a:endParaRPr lang="en-US" sz="1000" smtClean="0"/>
              </a:p>
              <a:p>
                <a:pPr>
                  <a:defRPr/>
                </a:pPr>
                <a:r>
                  <a:rPr lang="en-US" sz="1000" smtClean="0"/>
                  <a:t>network</a:t>
                </a:r>
              </a:p>
              <a:p>
                <a:pPr>
                  <a:defRPr/>
                </a:pPr>
                <a:r>
                  <a:rPr lang="en-US" sz="1000" smtClean="0"/>
                  <a:t>data link</a:t>
                </a:r>
              </a:p>
              <a:p>
                <a:pPr>
                  <a:defRPr/>
                </a:pPr>
                <a:r>
                  <a:rPr lang="en-US" sz="1000" smtClean="0"/>
                  <a:t>physical</a:t>
                </a:r>
                <a:endParaRPr lang="en-US" sz="2400" smtClean="0"/>
              </a:p>
            </p:txBody>
          </p:sp>
          <p:sp>
            <p:nvSpPr>
              <p:cNvPr id="4126" name="Line 675"/>
              <p:cNvSpPr>
                <a:spLocks noChangeShapeType="1"/>
              </p:cNvSpPr>
              <p:nvPr/>
            </p:nvSpPr>
            <p:spPr bwMode="auto">
              <a:xfrm>
                <a:off x="4221" y="978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4127" name="Line 676"/>
              <p:cNvSpPr>
                <a:spLocks noChangeShapeType="1"/>
              </p:cNvSpPr>
              <p:nvPr/>
            </p:nvSpPr>
            <p:spPr bwMode="auto">
              <a:xfrm>
                <a:off x="4227" y="1065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4128" name="Line 677"/>
              <p:cNvSpPr>
                <a:spLocks noChangeShapeType="1"/>
              </p:cNvSpPr>
              <p:nvPr/>
            </p:nvSpPr>
            <p:spPr bwMode="auto">
              <a:xfrm>
                <a:off x="4227" y="1152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3097" name="Freeform 678"/>
            <p:cNvSpPr>
              <a:spLocks/>
            </p:cNvSpPr>
            <p:nvPr/>
          </p:nvSpPr>
          <p:spPr bwMode="auto">
            <a:xfrm>
              <a:off x="-153" y="1689"/>
              <a:ext cx="192" cy="594"/>
            </a:xfrm>
            <a:custGeom>
              <a:avLst/>
              <a:gdLst>
                <a:gd name="T0" fmla="*/ 0 w 192"/>
                <a:gd name="T1" fmla="*/ 594 h 594"/>
                <a:gd name="T2" fmla="*/ 192 w 192"/>
                <a:gd name="T3" fmla="*/ 0 h 594"/>
                <a:gd name="T4" fmla="*/ 192 w 192"/>
                <a:gd name="T5" fmla="*/ 515 h 594"/>
                <a:gd name="T6" fmla="*/ 0 w 192"/>
                <a:gd name="T7" fmla="*/ 594 h 59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2" h="594">
                  <a:moveTo>
                    <a:pt x="0" y="594"/>
                  </a:moveTo>
                  <a:lnTo>
                    <a:pt x="192" y="0"/>
                  </a:lnTo>
                  <a:lnTo>
                    <a:pt x="192" y="515"/>
                  </a:lnTo>
                  <a:lnTo>
                    <a:pt x="0" y="594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0" scaled="1"/>
            </a:gradFill>
            <a:ln w="9525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5681" name="Group 865"/>
          <p:cNvGrpSpPr>
            <a:grpSpLocks/>
          </p:cNvGrpSpPr>
          <p:nvPr/>
        </p:nvGrpSpPr>
        <p:grpSpPr bwMode="auto">
          <a:xfrm>
            <a:off x="5462588" y="1296988"/>
            <a:ext cx="1057275" cy="957262"/>
            <a:chOff x="-153" y="1680"/>
            <a:chExt cx="666" cy="603"/>
          </a:xfrm>
        </p:grpSpPr>
        <p:grpSp>
          <p:nvGrpSpPr>
            <p:cNvPr id="3083" name="Group 866"/>
            <p:cNvGrpSpPr>
              <a:grpSpLocks/>
            </p:cNvGrpSpPr>
            <p:nvPr/>
          </p:nvGrpSpPr>
          <p:grpSpPr bwMode="auto">
            <a:xfrm>
              <a:off x="0" y="1680"/>
              <a:ext cx="513" cy="538"/>
              <a:chOff x="4180" y="744"/>
              <a:chExt cx="513" cy="538"/>
            </a:xfrm>
          </p:grpSpPr>
          <p:sp>
            <p:nvSpPr>
              <p:cNvPr id="4109" name="Rectangle 867"/>
              <p:cNvSpPr>
                <a:spLocks noChangeArrowheads="1"/>
              </p:cNvSpPr>
              <p:nvPr/>
            </p:nvSpPr>
            <p:spPr bwMode="auto">
              <a:xfrm>
                <a:off x="4242" y="747"/>
                <a:ext cx="426" cy="48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4110" name="Rectangle 868"/>
              <p:cNvSpPr>
                <a:spLocks noChangeArrowheads="1"/>
              </p:cNvSpPr>
              <p:nvPr/>
            </p:nvSpPr>
            <p:spPr bwMode="auto">
              <a:xfrm>
                <a:off x="4221" y="762"/>
                <a:ext cx="435" cy="50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4111" name="Rectangle 869"/>
              <p:cNvSpPr>
                <a:spLocks noChangeArrowheads="1"/>
              </p:cNvSpPr>
              <p:nvPr/>
            </p:nvSpPr>
            <p:spPr bwMode="auto">
              <a:xfrm>
                <a:off x="4224" y="873"/>
                <a:ext cx="426" cy="108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4112" name="Text Box 870"/>
              <p:cNvSpPr txBox="1">
                <a:spLocks noChangeArrowheads="1"/>
              </p:cNvSpPr>
              <p:nvPr/>
            </p:nvSpPr>
            <p:spPr bwMode="auto">
              <a:xfrm>
                <a:off x="4180" y="744"/>
                <a:ext cx="513" cy="5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smtClean="0"/>
                  <a:t>application</a:t>
                </a:r>
              </a:p>
              <a:p>
                <a:pPr>
                  <a:defRPr/>
                </a:pPr>
                <a:r>
                  <a:rPr lang="en-US" sz="1000" smtClean="0">
                    <a:solidFill>
                      <a:schemeClr val="bg1"/>
                    </a:solidFill>
                  </a:rPr>
                  <a:t>transport</a:t>
                </a:r>
                <a:endParaRPr lang="en-US" sz="1000" smtClean="0"/>
              </a:p>
              <a:p>
                <a:pPr>
                  <a:defRPr/>
                </a:pPr>
                <a:r>
                  <a:rPr lang="en-US" sz="1000" smtClean="0"/>
                  <a:t>network</a:t>
                </a:r>
              </a:p>
              <a:p>
                <a:pPr>
                  <a:defRPr/>
                </a:pPr>
                <a:r>
                  <a:rPr lang="en-US" sz="1000" smtClean="0"/>
                  <a:t>data link</a:t>
                </a:r>
              </a:p>
              <a:p>
                <a:pPr>
                  <a:defRPr/>
                </a:pPr>
                <a:r>
                  <a:rPr lang="en-US" sz="1000" smtClean="0"/>
                  <a:t>physical</a:t>
                </a:r>
                <a:endParaRPr lang="en-US" sz="2400" smtClean="0"/>
              </a:p>
            </p:txBody>
          </p:sp>
          <p:sp>
            <p:nvSpPr>
              <p:cNvPr id="4113" name="Line 871"/>
              <p:cNvSpPr>
                <a:spLocks noChangeShapeType="1"/>
              </p:cNvSpPr>
              <p:nvPr/>
            </p:nvSpPr>
            <p:spPr bwMode="auto">
              <a:xfrm>
                <a:off x="4221" y="978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4114" name="Line 872"/>
              <p:cNvSpPr>
                <a:spLocks noChangeShapeType="1"/>
              </p:cNvSpPr>
              <p:nvPr/>
            </p:nvSpPr>
            <p:spPr bwMode="auto">
              <a:xfrm>
                <a:off x="4227" y="1065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4115" name="Line 873"/>
              <p:cNvSpPr>
                <a:spLocks noChangeShapeType="1"/>
              </p:cNvSpPr>
              <p:nvPr/>
            </p:nvSpPr>
            <p:spPr bwMode="auto">
              <a:xfrm>
                <a:off x="4227" y="1152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3084" name="Freeform 874"/>
            <p:cNvSpPr>
              <a:spLocks/>
            </p:cNvSpPr>
            <p:nvPr/>
          </p:nvSpPr>
          <p:spPr bwMode="auto">
            <a:xfrm>
              <a:off x="-153" y="1689"/>
              <a:ext cx="192" cy="594"/>
            </a:xfrm>
            <a:custGeom>
              <a:avLst/>
              <a:gdLst>
                <a:gd name="T0" fmla="*/ 0 w 192"/>
                <a:gd name="T1" fmla="*/ 594 h 594"/>
                <a:gd name="T2" fmla="*/ 192 w 192"/>
                <a:gd name="T3" fmla="*/ 0 h 594"/>
                <a:gd name="T4" fmla="*/ 192 w 192"/>
                <a:gd name="T5" fmla="*/ 515 h 594"/>
                <a:gd name="T6" fmla="*/ 0 w 192"/>
                <a:gd name="T7" fmla="*/ 594 h 59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2" h="594">
                  <a:moveTo>
                    <a:pt x="0" y="594"/>
                  </a:moveTo>
                  <a:lnTo>
                    <a:pt x="192" y="0"/>
                  </a:lnTo>
                  <a:lnTo>
                    <a:pt x="192" y="515"/>
                  </a:lnTo>
                  <a:lnTo>
                    <a:pt x="0" y="594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0" scaled="1"/>
            </a:gradFill>
            <a:ln w="9525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5114" name="Group 298"/>
          <p:cNvGrpSpPr>
            <a:grpSpLocks/>
          </p:cNvGrpSpPr>
          <p:nvPr/>
        </p:nvGrpSpPr>
        <p:grpSpPr bwMode="auto">
          <a:xfrm rot="2937887">
            <a:off x="5389563" y="3022600"/>
            <a:ext cx="3781425" cy="434975"/>
            <a:chOff x="2937" y="3579"/>
            <a:chExt cx="2382" cy="274"/>
          </a:xfrm>
        </p:grpSpPr>
        <p:sp>
          <p:nvSpPr>
            <p:cNvPr id="4116" name="Rectangle 295"/>
            <p:cNvSpPr>
              <a:spLocks noChangeArrowheads="1"/>
            </p:cNvSpPr>
            <p:nvPr/>
          </p:nvSpPr>
          <p:spPr bwMode="auto">
            <a:xfrm>
              <a:off x="3165" y="3631"/>
              <a:ext cx="1920" cy="17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4117" name="Text Box 293"/>
            <p:cNvSpPr txBox="1">
              <a:spLocks noChangeArrowheads="1"/>
            </p:cNvSpPr>
            <p:nvPr/>
          </p:nvSpPr>
          <p:spPr bwMode="auto">
            <a:xfrm>
              <a:off x="3384" y="3612"/>
              <a:ext cx="1529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dirty="0" smtClean="0">
                  <a:solidFill>
                    <a:schemeClr val="bg1"/>
                  </a:solidFill>
                </a:rPr>
                <a:t>logical end-end transport</a:t>
              </a:r>
              <a:endParaRPr lang="en-US" dirty="0" smtClean="0"/>
            </a:p>
          </p:txBody>
        </p:sp>
        <p:sp>
          <p:nvSpPr>
            <p:cNvPr id="3094" name="Freeform 296"/>
            <p:cNvSpPr>
              <a:spLocks/>
            </p:cNvSpPr>
            <p:nvPr/>
          </p:nvSpPr>
          <p:spPr bwMode="auto">
            <a:xfrm>
              <a:off x="2937" y="3579"/>
              <a:ext cx="282" cy="264"/>
            </a:xfrm>
            <a:custGeom>
              <a:avLst/>
              <a:gdLst>
                <a:gd name="T0" fmla="*/ 282 w 282"/>
                <a:gd name="T1" fmla="*/ 0 h 264"/>
                <a:gd name="T2" fmla="*/ 282 w 282"/>
                <a:gd name="T3" fmla="*/ 264 h 264"/>
                <a:gd name="T4" fmla="*/ 0 w 282"/>
                <a:gd name="T5" fmla="*/ 129 h 264"/>
                <a:gd name="T6" fmla="*/ 282 w 282"/>
                <a:gd name="T7" fmla="*/ 0 h 26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82" h="264">
                  <a:moveTo>
                    <a:pt x="282" y="0"/>
                  </a:moveTo>
                  <a:cubicBezTo>
                    <a:pt x="282" y="132"/>
                    <a:pt x="282" y="264"/>
                    <a:pt x="282" y="264"/>
                  </a:cubicBezTo>
                  <a:cubicBezTo>
                    <a:pt x="159" y="150"/>
                    <a:pt x="0" y="153"/>
                    <a:pt x="0" y="129"/>
                  </a:cubicBezTo>
                  <a:cubicBezTo>
                    <a:pt x="0" y="108"/>
                    <a:pt x="153" y="108"/>
                    <a:pt x="282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FF0000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95" name="Freeform 297"/>
            <p:cNvSpPr>
              <a:spLocks/>
            </p:cNvSpPr>
            <p:nvPr/>
          </p:nvSpPr>
          <p:spPr bwMode="auto">
            <a:xfrm flipH="1">
              <a:off x="5037" y="3589"/>
              <a:ext cx="282" cy="264"/>
            </a:xfrm>
            <a:custGeom>
              <a:avLst/>
              <a:gdLst>
                <a:gd name="T0" fmla="*/ 282 w 282"/>
                <a:gd name="T1" fmla="*/ 0 h 264"/>
                <a:gd name="T2" fmla="*/ 282 w 282"/>
                <a:gd name="T3" fmla="*/ 264 h 264"/>
                <a:gd name="T4" fmla="*/ 0 w 282"/>
                <a:gd name="T5" fmla="*/ 129 h 264"/>
                <a:gd name="T6" fmla="*/ 282 w 282"/>
                <a:gd name="T7" fmla="*/ 0 h 26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82" h="264">
                  <a:moveTo>
                    <a:pt x="282" y="0"/>
                  </a:moveTo>
                  <a:cubicBezTo>
                    <a:pt x="282" y="132"/>
                    <a:pt x="282" y="264"/>
                    <a:pt x="282" y="264"/>
                  </a:cubicBezTo>
                  <a:cubicBezTo>
                    <a:pt x="159" y="150"/>
                    <a:pt x="0" y="153"/>
                    <a:pt x="0" y="129"/>
                  </a:cubicBezTo>
                  <a:cubicBezTo>
                    <a:pt x="0" y="108"/>
                    <a:pt x="153" y="108"/>
                    <a:pt x="282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FF0000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5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5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5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Footer Placeholder 5"/>
          <p:cNvSpPr>
            <a:spLocks noGrp="1"/>
          </p:cNvSpPr>
          <p:nvPr>
            <p:ph type="ftr" sz="quarter" idx="1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/>
              <a:t>Transport</a:t>
            </a:r>
            <a:r>
              <a:rPr lang="en-US" sz="1400"/>
              <a:t> </a:t>
            </a:r>
            <a:r>
              <a:rPr lang="en-US" sz="1200"/>
              <a:t>Layer</a:t>
            </a:r>
          </a:p>
        </p:txBody>
      </p:sp>
      <p:sp>
        <p:nvSpPr>
          <p:cNvPr id="26627" name="Slide Number Placeholder 6"/>
          <p:cNvSpPr>
            <a:spLocks noGrp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>
              <a:defRPr/>
            </a:pPr>
            <a:r>
              <a:rPr lang="en-US" sz="1200" smtClean="0"/>
              <a:t>3-</a:t>
            </a:r>
            <a:fld id="{A2AC0339-EDD6-4AAF-AF2C-47159810C062}" type="slidenum">
              <a:rPr lang="en-US" sz="1200" smtClean="0"/>
              <a:pPr>
                <a:defRPr/>
              </a:pPr>
              <a:t>20</a:t>
            </a:fld>
            <a:endParaRPr lang="en-US" sz="1200" smtClean="0"/>
          </a:p>
        </p:txBody>
      </p:sp>
      <p:sp>
        <p:nvSpPr>
          <p:cNvPr id="26628" name="Rectangle 2"/>
          <p:cNvSpPr>
            <a:spLocks noGrp="1" noChangeArrowheads="1"/>
          </p:cNvSpPr>
          <p:nvPr>
            <p:ph type="title"/>
          </p:nvPr>
        </p:nvSpPr>
        <p:spPr>
          <a:xfrm>
            <a:off x="411163" y="188913"/>
            <a:ext cx="8001000" cy="1004887"/>
          </a:xfrm>
        </p:spPr>
        <p:txBody>
          <a:bodyPr/>
          <a:lstStyle/>
          <a:p>
            <a:pPr>
              <a:defRPr/>
            </a:pPr>
            <a:r>
              <a:rPr lang="en-US" sz="3600" dirty="0">
                <a:ea typeface="ＭＳ Ｐゴシック" charset="0"/>
                <a:cs typeface="+mj-cs"/>
              </a:rPr>
              <a:t>rdt1.0: </a:t>
            </a:r>
            <a:r>
              <a:rPr lang="en-US" sz="3200" dirty="0">
                <a:ea typeface="ＭＳ Ｐゴシック" charset="0"/>
                <a:cs typeface="+mj-cs"/>
              </a:rPr>
              <a:t>reliable transfer </a:t>
            </a:r>
            <a:r>
              <a:rPr lang="en-US" sz="3200" dirty="0" smtClean="0">
                <a:ea typeface="ＭＳ Ｐゴシック" charset="0"/>
                <a:cs typeface="+mj-cs"/>
              </a:rPr>
              <a:t>&amp; </a:t>
            </a:r>
            <a:r>
              <a:rPr lang="en-US" sz="3200" dirty="0">
                <a:ea typeface="ＭＳ Ｐゴシック" charset="0"/>
                <a:cs typeface="+mj-cs"/>
              </a:rPr>
              <a:t>reliable channel</a:t>
            </a:r>
          </a:p>
        </p:txBody>
      </p:sp>
      <p:sp>
        <p:nvSpPr>
          <p:cNvPr id="2662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31800" y="1331913"/>
            <a:ext cx="7896225" cy="3019425"/>
          </a:xfrm>
        </p:spPr>
        <p:txBody>
          <a:bodyPr/>
          <a:lstStyle/>
          <a:p>
            <a:pPr>
              <a:buFont typeface="Wingdings" charset="0"/>
              <a:buChar char="v"/>
              <a:defRPr/>
            </a:pPr>
            <a:r>
              <a:rPr lang="en-US">
                <a:ea typeface="ＭＳ Ｐゴシック" charset="0"/>
                <a:cs typeface="+mn-cs"/>
              </a:rPr>
              <a:t>underlying channel perfectly reliable</a:t>
            </a:r>
          </a:p>
          <a:p>
            <a:pPr lvl="1">
              <a:buFont typeface="Wingdings" charset="0"/>
              <a:buChar char="§"/>
              <a:defRPr/>
            </a:pPr>
            <a:r>
              <a:rPr lang="en-US">
                <a:ea typeface="ＭＳ Ｐゴシック" charset="0"/>
              </a:rPr>
              <a:t>no bit errors</a:t>
            </a:r>
          </a:p>
          <a:p>
            <a:pPr lvl="1">
              <a:buFont typeface="Wingdings" charset="0"/>
              <a:buChar char="§"/>
              <a:defRPr/>
            </a:pPr>
            <a:r>
              <a:rPr lang="en-US">
                <a:ea typeface="ＭＳ Ｐゴシック" charset="0"/>
              </a:rPr>
              <a:t>no loss of packets</a:t>
            </a:r>
          </a:p>
          <a:p>
            <a:pPr>
              <a:buFont typeface="Wingdings" charset="0"/>
              <a:buChar char="v"/>
              <a:defRPr/>
            </a:pPr>
            <a:r>
              <a:rPr lang="en-US">
                <a:ea typeface="ＭＳ Ｐゴシック" charset="0"/>
                <a:cs typeface="+mn-cs"/>
              </a:rPr>
              <a:t>separate FSMs for sender, receiver:</a:t>
            </a:r>
          </a:p>
          <a:p>
            <a:pPr lvl="1">
              <a:buFont typeface="Wingdings" charset="0"/>
              <a:buChar char="§"/>
              <a:defRPr/>
            </a:pPr>
            <a:r>
              <a:rPr lang="en-US">
                <a:ea typeface="ＭＳ Ｐゴシック" charset="0"/>
              </a:rPr>
              <a:t>sender sends data into underlying channel</a:t>
            </a:r>
          </a:p>
          <a:p>
            <a:pPr lvl="1">
              <a:buFont typeface="Wingdings" charset="0"/>
              <a:buChar char="§"/>
              <a:defRPr/>
            </a:pPr>
            <a:r>
              <a:rPr lang="en-US">
                <a:ea typeface="ＭＳ Ｐゴシック" charset="0"/>
              </a:rPr>
              <a:t>receiver reads data from underlying channel</a:t>
            </a:r>
          </a:p>
        </p:txBody>
      </p:sp>
      <p:sp>
        <p:nvSpPr>
          <p:cNvPr id="22534" name="Oval 4"/>
          <p:cNvSpPr>
            <a:spLocks noChangeArrowheads="1"/>
          </p:cNvSpPr>
          <p:nvPr/>
        </p:nvSpPr>
        <p:spPr bwMode="auto">
          <a:xfrm>
            <a:off x="808038" y="4246563"/>
            <a:ext cx="955675" cy="1011237"/>
          </a:xfrm>
          <a:prstGeom prst="ellipse">
            <a:avLst/>
          </a:pr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22535" name="Text Box 5"/>
          <p:cNvSpPr txBox="1">
            <a:spLocks noChangeArrowheads="1"/>
          </p:cNvSpPr>
          <p:nvPr/>
        </p:nvSpPr>
        <p:spPr bwMode="auto">
          <a:xfrm>
            <a:off x="744538" y="4332288"/>
            <a:ext cx="1098550" cy="912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r>
              <a:rPr lang="en-US">
                <a:latin typeface="Arial" charset="0"/>
              </a:rPr>
              <a:t>Wait for call from above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22536" name="Freeform 6"/>
          <p:cNvSpPr>
            <a:spLocks/>
          </p:cNvSpPr>
          <p:nvPr/>
        </p:nvSpPr>
        <p:spPr bwMode="auto">
          <a:xfrm>
            <a:off x="1617663" y="4230688"/>
            <a:ext cx="611187" cy="1027112"/>
          </a:xfrm>
          <a:custGeom>
            <a:avLst/>
            <a:gdLst>
              <a:gd name="T0" fmla="*/ 0 w 735"/>
              <a:gd name="T1" fmla="*/ 2147483647 h 1080"/>
              <a:gd name="T2" fmla="*/ 0 w 735"/>
              <a:gd name="T3" fmla="*/ 2147483647 h 108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735" h="1080">
                <a:moveTo>
                  <a:pt x="0" y="195"/>
                </a:moveTo>
                <a:cubicBezTo>
                  <a:pt x="690" y="0"/>
                  <a:pt x="735" y="1080"/>
                  <a:pt x="0" y="855"/>
                </a:cubicBezTo>
              </a:path>
            </a:pathLst>
          </a:custGeom>
          <a:noFill/>
          <a:ln w="19050" cmpd="sng">
            <a:solidFill>
              <a:srgbClr val="00000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37" name="Text Box 7"/>
          <p:cNvSpPr txBox="1">
            <a:spLocks noChangeArrowheads="1"/>
          </p:cNvSpPr>
          <p:nvPr/>
        </p:nvSpPr>
        <p:spPr bwMode="auto">
          <a:xfrm>
            <a:off x="2070100" y="4754563"/>
            <a:ext cx="2682875" cy="598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algn="l"/>
            <a:r>
              <a:rPr lang="en-US">
                <a:latin typeface="Arial" charset="0"/>
              </a:rPr>
              <a:t>packet = make_pkt(data)</a:t>
            </a:r>
          </a:p>
          <a:p>
            <a:pPr algn="l"/>
            <a:r>
              <a:rPr lang="en-US">
                <a:latin typeface="Arial" charset="0"/>
              </a:rPr>
              <a:t>udt_send(packet)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22538" name="Text Box 8"/>
          <p:cNvSpPr txBox="1">
            <a:spLocks noChangeArrowheads="1"/>
          </p:cNvSpPr>
          <p:nvPr/>
        </p:nvSpPr>
        <p:spPr bwMode="auto">
          <a:xfrm>
            <a:off x="2028825" y="4287838"/>
            <a:ext cx="2255838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algn="l"/>
            <a:r>
              <a:rPr lang="en-US">
                <a:latin typeface="Arial" charset="0"/>
              </a:rPr>
              <a:t>rdt_send(data)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22539" name="Line 9"/>
          <p:cNvSpPr>
            <a:spLocks noChangeShapeType="1"/>
          </p:cNvSpPr>
          <p:nvPr/>
        </p:nvSpPr>
        <p:spPr bwMode="auto">
          <a:xfrm>
            <a:off x="2128838" y="4630738"/>
            <a:ext cx="1296987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40" name="Line 10"/>
          <p:cNvSpPr>
            <a:spLocks noChangeShapeType="1"/>
          </p:cNvSpPr>
          <p:nvPr/>
        </p:nvSpPr>
        <p:spPr bwMode="auto">
          <a:xfrm>
            <a:off x="484188" y="4230688"/>
            <a:ext cx="385762" cy="242887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41" name="Text Box 11"/>
          <p:cNvSpPr txBox="1">
            <a:spLocks noChangeArrowheads="1"/>
          </p:cNvSpPr>
          <p:nvPr/>
        </p:nvSpPr>
        <p:spPr bwMode="auto">
          <a:xfrm>
            <a:off x="6335713" y="4613275"/>
            <a:ext cx="2487612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algn="l"/>
            <a:r>
              <a:rPr lang="en-US">
                <a:latin typeface="Arial" charset="0"/>
              </a:rPr>
              <a:t>extract (packet,data)</a:t>
            </a:r>
          </a:p>
          <a:p>
            <a:pPr algn="l"/>
            <a:r>
              <a:rPr lang="en-US">
                <a:latin typeface="Arial" charset="0"/>
              </a:rPr>
              <a:t>deliver_data(data)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22542" name="Oval 12"/>
          <p:cNvSpPr>
            <a:spLocks noChangeArrowheads="1"/>
          </p:cNvSpPr>
          <p:nvPr/>
        </p:nvSpPr>
        <p:spPr bwMode="auto">
          <a:xfrm>
            <a:off x="5116513" y="4232275"/>
            <a:ext cx="955675" cy="1011238"/>
          </a:xfrm>
          <a:prstGeom prst="ellipse">
            <a:avLst/>
          </a:pr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22543" name="Text Box 13"/>
          <p:cNvSpPr txBox="1">
            <a:spLocks noChangeArrowheads="1"/>
          </p:cNvSpPr>
          <p:nvPr/>
        </p:nvSpPr>
        <p:spPr bwMode="auto">
          <a:xfrm>
            <a:off x="5053013" y="4318000"/>
            <a:ext cx="1098550" cy="912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r>
              <a:rPr lang="en-US">
                <a:latin typeface="Arial" charset="0"/>
              </a:rPr>
              <a:t>Wait for call from below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22544" name="Freeform 14"/>
          <p:cNvSpPr>
            <a:spLocks/>
          </p:cNvSpPr>
          <p:nvPr/>
        </p:nvSpPr>
        <p:spPr bwMode="auto">
          <a:xfrm>
            <a:off x="5926138" y="4216400"/>
            <a:ext cx="611187" cy="1027113"/>
          </a:xfrm>
          <a:custGeom>
            <a:avLst/>
            <a:gdLst>
              <a:gd name="T0" fmla="*/ 0 w 735"/>
              <a:gd name="T1" fmla="*/ 2147483647 h 1080"/>
              <a:gd name="T2" fmla="*/ 0 w 735"/>
              <a:gd name="T3" fmla="*/ 2147483647 h 108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735" h="1080">
                <a:moveTo>
                  <a:pt x="0" y="195"/>
                </a:moveTo>
                <a:cubicBezTo>
                  <a:pt x="690" y="0"/>
                  <a:pt x="735" y="1080"/>
                  <a:pt x="0" y="855"/>
                </a:cubicBezTo>
              </a:path>
            </a:pathLst>
          </a:custGeom>
          <a:noFill/>
          <a:ln w="19050" cmpd="sng">
            <a:solidFill>
              <a:srgbClr val="00000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45" name="Text Box 15"/>
          <p:cNvSpPr txBox="1">
            <a:spLocks noChangeArrowheads="1"/>
          </p:cNvSpPr>
          <p:nvPr/>
        </p:nvSpPr>
        <p:spPr bwMode="auto">
          <a:xfrm>
            <a:off x="6337300" y="4273550"/>
            <a:ext cx="2255838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algn="l"/>
            <a:endParaRPr lang="sv-SE">
              <a:latin typeface="Times New Roman" pitchFamily="18" charset="0"/>
            </a:endParaRPr>
          </a:p>
        </p:txBody>
      </p:sp>
      <p:sp>
        <p:nvSpPr>
          <p:cNvPr id="22546" name="Line 16"/>
          <p:cNvSpPr>
            <a:spLocks noChangeShapeType="1"/>
          </p:cNvSpPr>
          <p:nvPr/>
        </p:nvSpPr>
        <p:spPr bwMode="auto">
          <a:xfrm>
            <a:off x="6437313" y="4616450"/>
            <a:ext cx="1296987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47" name="Line 17"/>
          <p:cNvSpPr>
            <a:spLocks noChangeShapeType="1"/>
          </p:cNvSpPr>
          <p:nvPr/>
        </p:nvSpPr>
        <p:spPr bwMode="auto">
          <a:xfrm>
            <a:off x="4792663" y="4216400"/>
            <a:ext cx="385762" cy="242888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44" name="Rectangle 18"/>
          <p:cNvSpPr>
            <a:spLocks noChangeArrowheads="1"/>
          </p:cNvSpPr>
          <p:nvPr/>
        </p:nvSpPr>
        <p:spPr bwMode="auto">
          <a:xfrm>
            <a:off x="6351588" y="4292600"/>
            <a:ext cx="154146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latin typeface="Arial" charset="0"/>
                <a:ea typeface="ＭＳ Ｐゴシック" charset="0"/>
              </a:rPr>
              <a:t>rdt_rcv(packet)</a:t>
            </a:r>
          </a:p>
        </p:txBody>
      </p:sp>
      <p:sp>
        <p:nvSpPr>
          <p:cNvPr id="26645" name="Text Box 19"/>
          <p:cNvSpPr txBox="1">
            <a:spLocks noChangeArrowheads="1"/>
          </p:cNvSpPr>
          <p:nvPr/>
        </p:nvSpPr>
        <p:spPr bwMode="auto">
          <a:xfrm>
            <a:off x="2116138" y="5540375"/>
            <a:ext cx="10890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400" smtClean="0">
                <a:solidFill>
                  <a:srgbClr val="CC0000"/>
                </a:solidFill>
              </a:rPr>
              <a:t>sender</a:t>
            </a:r>
          </a:p>
        </p:txBody>
      </p:sp>
      <p:sp>
        <p:nvSpPr>
          <p:cNvPr id="26646" name="Text Box 20"/>
          <p:cNvSpPr txBox="1">
            <a:spLocks noChangeArrowheads="1"/>
          </p:cNvSpPr>
          <p:nvPr/>
        </p:nvSpPr>
        <p:spPr bwMode="auto">
          <a:xfrm>
            <a:off x="5961063" y="5537200"/>
            <a:ext cx="12477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400" smtClean="0">
                <a:solidFill>
                  <a:srgbClr val="CC0000"/>
                </a:solidFill>
              </a:rPr>
              <a:t>receiver</a:t>
            </a:r>
          </a:p>
        </p:txBody>
      </p:sp>
      <p:pic>
        <p:nvPicPr>
          <p:cNvPr id="22551" name="Picture 21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950" y="904875"/>
            <a:ext cx="73136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Footer Placeholder 5"/>
          <p:cNvSpPr>
            <a:spLocks noGrp="1"/>
          </p:cNvSpPr>
          <p:nvPr>
            <p:ph type="ftr" sz="quarter" idx="1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/>
              <a:t>Transport</a:t>
            </a:r>
            <a:r>
              <a:rPr lang="en-US" sz="1400"/>
              <a:t> </a:t>
            </a:r>
            <a:r>
              <a:rPr lang="en-US" sz="1200"/>
              <a:t>Layer</a:t>
            </a:r>
          </a:p>
        </p:txBody>
      </p:sp>
      <p:sp>
        <p:nvSpPr>
          <p:cNvPr id="28675" name="Slide Number Placeholder 6"/>
          <p:cNvSpPr>
            <a:spLocks noGrp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>
              <a:defRPr/>
            </a:pPr>
            <a:r>
              <a:rPr lang="en-US" sz="1200" smtClean="0"/>
              <a:t>3-</a:t>
            </a:r>
            <a:fld id="{DE365159-E3E2-4469-B31D-807BDD3C3340}" type="slidenum">
              <a:rPr lang="en-US" sz="1200" smtClean="0"/>
              <a:pPr>
                <a:defRPr/>
              </a:pPr>
              <a:t>21</a:t>
            </a:fld>
            <a:endParaRPr lang="en-US" sz="1200" smtClean="0"/>
          </a:p>
        </p:txBody>
      </p:sp>
      <p:sp>
        <p:nvSpPr>
          <p:cNvPr id="28676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366838"/>
            <a:ext cx="7896225" cy="4737400"/>
          </a:xfrm>
        </p:spPr>
        <p:txBody>
          <a:bodyPr>
            <a:normAutofit lnSpcReduction="10000"/>
          </a:bodyPr>
          <a:lstStyle/>
          <a:p>
            <a:pPr>
              <a:lnSpc>
                <a:spcPct val="75000"/>
              </a:lnSpc>
              <a:buFont typeface="Wingdings" charset="0"/>
              <a:buChar char="v"/>
              <a:defRPr/>
            </a:pPr>
            <a:r>
              <a:rPr lang="en-US" dirty="0">
                <a:ea typeface="ＭＳ Ｐゴシック" charset="0"/>
                <a:cs typeface="+mn-cs"/>
              </a:rPr>
              <a:t>underlying channel may flip bits in packet</a:t>
            </a:r>
          </a:p>
          <a:p>
            <a:pPr lvl="1">
              <a:lnSpc>
                <a:spcPct val="75000"/>
              </a:lnSpc>
              <a:buFont typeface="Wingdings" charset="0"/>
              <a:buChar char="§"/>
              <a:defRPr/>
            </a:pPr>
            <a:r>
              <a:rPr lang="en-US" dirty="0">
                <a:ea typeface="ＭＳ Ｐゴシック" charset="0"/>
              </a:rPr>
              <a:t>checksum to detect bit </a:t>
            </a:r>
            <a:r>
              <a:rPr lang="en-US" dirty="0" smtClean="0">
                <a:ea typeface="ＭＳ Ｐゴシック" charset="0"/>
              </a:rPr>
              <a:t>errors</a:t>
            </a:r>
            <a:br>
              <a:rPr lang="en-US" dirty="0" smtClean="0">
                <a:ea typeface="ＭＳ Ｐゴシック" charset="0"/>
              </a:rPr>
            </a:br>
            <a:endParaRPr lang="en-US" dirty="0">
              <a:ea typeface="ＭＳ Ｐゴシック" charset="0"/>
            </a:endParaRPr>
          </a:p>
          <a:p>
            <a:pPr>
              <a:lnSpc>
                <a:spcPct val="75000"/>
              </a:lnSpc>
              <a:buFont typeface="Wingdings" charset="0"/>
              <a:buChar char="v"/>
              <a:defRPr/>
            </a:pPr>
            <a:r>
              <a:rPr lang="en-US" i="1" dirty="0">
                <a:ea typeface="ＭＳ Ｐゴシック" charset="0"/>
                <a:cs typeface="+mn-cs"/>
              </a:rPr>
              <a:t>the</a:t>
            </a:r>
            <a:r>
              <a:rPr lang="en-US" dirty="0">
                <a:ea typeface="ＭＳ Ｐゴシック" charset="0"/>
                <a:cs typeface="+mn-cs"/>
              </a:rPr>
              <a:t> question: how to recover from errors:</a:t>
            </a:r>
          </a:p>
          <a:p>
            <a:pPr lvl="1">
              <a:spcBef>
                <a:spcPct val="45000"/>
              </a:spcBef>
              <a:buFont typeface="Wingdings" charset="0"/>
              <a:buChar char="§"/>
              <a:defRPr/>
            </a:pPr>
            <a:r>
              <a:rPr lang="en-US" i="1" dirty="0">
                <a:solidFill>
                  <a:srgbClr val="CC0000"/>
                </a:solidFill>
                <a:ea typeface="ＭＳ Ｐゴシック" charset="0"/>
              </a:rPr>
              <a:t>acknowledgements (ACKs):</a:t>
            </a:r>
            <a:r>
              <a:rPr lang="en-US" dirty="0">
                <a:ea typeface="ＭＳ Ｐゴシック" charset="0"/>
              </a:rPr>
              <a:t> receiver explicitly tells sender that </a:t>
            </a:r>
            <a:r>
              <a:rPr lang="en-US" dirty="0" err="1">
                <a:ea typeface="ＭＳ Ｐゴシック" charset="0"/>
              </a:rPr>
              <a:t>pkt</a:t>
            </a:r>
            <a:r>
              <a:rPr lang="en-US" dirty="0">
                <a:ea typeface="ＭＳ Ｐゴシック" charset="0"/>
              </a:rPr>
              <a:t> received OK</a:t>
            </a:r>
          </a:p>
          <a:p>
            <a:pPr lvl="1">
              <a:buFont typeface="Wingdings" charset="0"/>
              <a:buChar char="§"/>
              <a:defRPr/>
            </a:pPr>
            <a:r>
              <a:rPr lang="en-US" i="1" dirty="0">
                <a:solidFill>
                  <a:srgbClr val="CC0000"/>
                </a:solidFill>
                <a:ea typeface="ＭＳ Ｐゴシック" charset="0"/>
              </a:rPr>
              <a:t>negative acknowledgements (NAKs):</a:t>
            </a:r>
            <a:r>
              <a:rPr lang="en-US" dirty="0">
                <a:ea typeface="ＭＳ Ｐゴシック" charset="0"/>
              </a:rPr>
              <a:t> receiver explicitly tells sender that </a:t>
            </a:r>
            <a:r>
              <a:rPr lang="en-US" dirty="0" err="1">
                <a:ea typeface="ＭＳ Ｐゴシック" charset="0"/>
              </a:rPr>
              <a:t>pkt</a:t>
            </a:r>
            <a:r>
              <a:rPr lang="en-US" dirty="0">
                <a:ea typeface="ＭＳ Ｐゴシック" charset="0"/>
              </a:rPr>
              <a:t> had errors</a:t>
            </a:r>
          </a:p>
          <a:p>
            <a:pPr lvl="1">
              <a:buFont typeface="Wingdings" charset="0"/>
              <a:buChar char="§"/>
              <a:defRPr/>
            </a:pPr>
            <a:r>
              <a:rPr lang="en-US" dirty="0">
                <a:ea typeface="ＭＳ Ｐゴシック" charset="0"/>
              </a:rPr>
              <a:t>sender retransmits </a:t>
            </a:r>
            <a:r>
              <a:rPr lang="en-US" dirty="0" err="1">
                <a:ea typeface="ＭＳ Ｐゴシック" charset="0"/>
              </a:rPr>
              <a:t>pkt</a:t>
            </a:r>
            <a:r>
              <a:rPr lang="en-US" dirty="0">
                <a:ea typeface="ＭＳ Ｐゴシック" charset="0"/>
              </a:rPr>
              <a:t> on receipt of </a:t>
            </a:r>
            <a:r>
              <a:rPr lang="en-US" dirty="0" smtClean="0">
                <a:ea typeface="ＭＳ Ｐゴシック" charset="0"/>
              </a:rPr>
              <a:t>NAK</a:t>
            </a:r>
            <a:br>
              <a:rPr lang="en-US" dirty="0" smtClean="0">
                <a:ea typeface="ＭＳ Ｐゴシック" charset="0"/>
              </a:rPr>
            </a:br>
            <a:endParaRPr lang="en-US" dirty="0">
              <a:ea typeface="ＭＳ Ｐゴシック" charset="0"/>
            </a:endParaRPr>
          </a:p>
          <a:p>
            <a:pPr>
              <a:lnSpc>
                <a:spcPct val="75000"/>
              </a:lnSpc>
              <a:buFont typeface="Wingdings" charset="0"/>
              <a:buChar char="v"/>
              <a:defRPr/>
            </a:pPr>
            <a:r>
              <a:rPr lang="en-US" dirty="0">
                <a:ea typeface="ＭＳ Ｐゴシック" charset="0"/>
                <a:cs typeface="+mn-cs"/>
              </a:rPr>
              <a:t>new mechanisms in </a:t>
            </a:r>
            <a:r>
              <a:rPr lang="en-US" sz="2400" b="1" dirty="0">
                <a:latin typeface="Courier New" charset="0"/>
                <a:ea typeface="ＭＳ Ｐゴシック" charset="0"/>
                <a:cs typeface="+mn-cs"/>
              </a:rPr>
              <a:t>rdt2.0</a:t>
            </a:r>
            <a:r>
              <a:rPr lang="en-US" dirty="0">
                <a:ea typeface="ＭＳ Ｐゴシック" charset="0"/>
                <a:cs typeface="+mn-cs"/>
              </a:rPr>
              <a:t> (beyond </a:t>
            </a:r>
            <a:r>
              <a:rPr lang="en-US" sz="2400" b="1" dirty="0">
                <a:latin typeface="Courier New" charset="0"/>
                <a:ea typeface="ＭＳ Ｐゴシック" charset="0"/>
                <a:cs typeface="+mn-cs"/>
              </a:rPr>
              <a:t>rdt1.0</a:t>
            </a:r>
            <a:r>
              <a:rPr lang="en-US" dirty="0">
                <a:ea typeface="ＭＳ Ｐゴシック" charset="0"/>
                <a:cs typeface="+mn-cs"/>
              </a:rPr>
              <a:t>):</a:t>
            </a:r>
          </a:p>
          <a:p>
            <a:pPr lvl="1">
              <a:lnSpc>
                <a:spcPct val="75000"/>
              </a:lnSpc>
              <a:buFont typeface="Wingdings" charset="0"/>
              <a:buChar char="§"/>
              <a:defRPr/>
            </a:pPr>
            <a:r>
              <a:rPr lang="en-US" dirty="0">
                <a:ea typeface="ＭＳ Ｐゴシック" charset="0"/>
              </a:rPr>
              <a:t>error detection</a:t>
            </a:r>
          </a:p>
          <a:p>
            <a:pPr lvl="1">
              <a:lnSpc>
                <a:spcPct val="75000"/>
              </a:lnSpc>
              <a:buFont typeface="Wingdings" charset="0"/>
              <a:buChar char="§"/>
              <a:defRPr/>
            </a:pPr>
            <a:r>
              <a:rPr lang="en-US" dirty="0">
                <a:ea typeface="ＭＳ Ｐゴシック" charset="0"/>
              </a:rPr>
              <a:t>feedback: control </a:t>
            </a:r>
            <a:r>
              <a:rPr lang="en-US" dirty="0" err="1">
                <a:ea typeface="ＭＳ Ｐゴシック" charset="0"/>
              </a:rPr>
              <a:t>msgs</a:t>
            </a:r>
            <a:r>
              <a:rPr lang="en-US" dirty="0">
                <a:ea typeface="ＭＳ Ｐゴシック" charset="0"/>
              </a:rPr>
              <a:t> (ACK,NAK) from receiver to sender</a:t>
            </a:r>
          </a:p>
        </p:txBody>
      </p:sp>
      <p:sp>
        <p:nvSpPr>
          <p:cNvPr id="28677" name="Rectangle 3"/>
          <p:cNvSpPr>
            <a:spLocks noGrp="1" noChangeArrowheads="1"/>
          </p:cNvSpPr>
          <p:nvPr>
            <p:ph type="title"/>
          </p:nvPr>
        </p:nvSpPr>
        <p:spPr>
          <a:xfrm>
            <a:off x="533400" y="163513"/>
            <a:ext cx="8001000" cy="996950"/>
          </a:xfrm>
        </p:spPr>
        <p:txBody>
          <a:bodyPr/>
          <a:lstStyle/>
          <a:p>
            <a:pPr>
              <a:defRPr/>
            </a:pPr>
            <a:r>
              <a:rPr lang="en-US">
                <a:ea typeface="ＭＳ Ｐゴシック" charset="0"/>
                <a:cs typeface="+mj-cs"/>
              </a:rPr>
              <a:t>rdt2.0: channel with bit errors</a:t>
            </a:r>
          </a:p>
        </p:txBody>
      </p:sp>
      <p:pic>
        <p:nvPicPr>
          <p:cNvPr id="23558" name="Picture 4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513" y="871538"/>
            <a:ext cx="68564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6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86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86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86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86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86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867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867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867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6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Footer Placeholder 3"/>
          <p:cNvSpPr>
            <a:spLocks noGrp="1"/>
          </p:cNvSpPr>
          <p:nvPr>
            <p:ph type="ftr" sz="quarter" idx="1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/>
              <a:t>Transport</a:t>
            </a:r>
            <a:r>
              <a:rPr lang="en-US" sz="1400"/>
              <a:t> </a:t>
            </a:r>
            <a:r>
              <a:rPr lang="en-US" sz="1200"/>
              <a:t>Layer</a:t>
            </a:r>
          </a:p>
        </p:txBody>
      </p:sp>
      <p:sp>
        <p:nvSpPr>
          <p:cNvPr id="29699" name="Slide Number Placeholder 4"/>
          <p:cNvSpPr>
            <a:spLocks noGrp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>
              <a:defRPr/>
            </a:pPr>
            <a:r>
              <a:rPr lang="en-US" sz="1200" smtClean="0"/>
              <a:t>3-</a:t>
            </a:r>
            <a:fld id="{74226B34-1B1D-40B3-A023-985C8F09B901}" type="slidenum">
              <a:rPr lang="en-US" sz="1200" smtClean="0"/>
              <a:pPr>
                <a:defRPr/>
              </a:pPr>
              <a:t>22</a:t>
            </a:fld>
            <a:endParaRPr lang="en-US" sz="1200" smtClean="0"/>
          </a:p>
        </p:txBody>
      </p:sp>
      <p:pic>
        <p:nvPicPr>
          <p:cNvPr id="24580" name="Picture 36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563" y="855663"/>
            <a:ext cx="54848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1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41288"/>
            <a:ext cx="7772400" cy="1030287"/>
          </a:xfrm>
        </p:spPr>
        <p:txBody>
          <a:bodyPr/>
          <a:lstStyle/>
          <a:p>
            <a:pPr>
              <a:defRPr/>
            </a:pPr>
            <a:r>
              <a:rPr lang="en-US" sz="4000">
                <a:ea typeface="ＭＳ Ｐゴシック" charset="0"/>
                <a:cs typeface="+mj-cs"/>
              </a:rPr>
              <a:t>rdt2.0: FSM specification</a:t>
            </a:r>
            <a:endParaRPr lang="en-US">
              <a:ea typeface="ＭＳ Ｐゴシック" charset="0"/>
              <a:cs typeface="+mj-cs"/>
            </a:endParaRPr>
          </a:p>
        </p:txBody>
      </p:sp>
      <p:sp>
        <p:nvSpPr>
          <p:cNvPr id="24582" name="Oval 3"/>
          <p:cNvSpPr>
            <a:spLocks noChangeArrowheads="1"/>
          </p:cNvSpPr>
          <p:nvPr/>
        </p:nvSpPr>
        <p:spPr bwMode="auto">
          <a:xfrm>
            <a:off x="696913" y="2209800"/>
            <a:ext cx="985837" cy="962025"/>
          </a:xfrm>
          <a:prstGeom prst="ellipse">
            <a:avLst/>
          </a:pr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24583" name="Text Box 4"/>
          <p:cNvSpPr txBox="1">
            <a:spLocks noChangeArrowheads="1"/>
          </p:cNvSpPr>
          <p:nvPr/>
        </p:nvSpPr>
        <p:spPr bwMode="auto">
          <a:xfrm>
            <a:off x="595313" y="2293938"/>
            <a:ext cx="120015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r>
              <a:rPr lang="en-US">
                <a:latin typeface="Arial" charset="0"/>
              </a:rPr>
              <a:t>Wait for call from above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24584" name="Text Box 5"/>
          <p:cNvSpPr txBox="1">
            <a:spLocks noChangeArrowheads="1"/>
          </p:cNvSpPr>
          <p:nvPr/>
        </p:nvSpPr>
        <p:spPr bwMode="auto">
          <a:xfrm>
            <a:off x="1004888" y="1490663"/>
            <a:ext cx="36433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algn="l"/>
            <a:r>
              <a:rPr lang="en-US">
                <a:latin typeface="Arial" charset="0"/>
              </a:rPr>
              <a:t>sndpkt = make_pkt(data, checksum)</a:t>
            </a:r>
          </a:p>
          <a:p>
            <a:pPr algn="l"/>
            <a:r>
              <a:rPr lang="en-US">
                <a:latin typeface="Arial" charset="0"/>
              </a:rPr>
              <a:t>udt_send(sndpkt)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24585" name="Line 6"/>
          <p:cNvSpPr>
            <a:spLocks noChangeShapeType="1"/>
          </p:cNvSpPr>
          <p:nvPr/>
        </p:nvSpPr>
        <p:spPr bwMode="auto">
          <a:xfrm>
            <a:off x="1109663" y="1535113"/>
            <a:ext cx="9906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6" name="Text Box 7"/>
          <p:cNvSpPr txBox="1">
            <a:spLocks noChangeArrowheads="1"/>
          </p:cNvSpPr>
          <p:nvPr/>
        </p:nvSpPr>
        <p:spPr bwMode="auto">
          <a:xfrm>
            <a:off x="6319838" y="5314950"/>
            <a:ext cx="2143125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algn="l"/>
            <a:r>
              <a:rPr lang="en-US">
                <a:latin typeface="Arial" charset="0"/>
              </a:rPr>
              <a:t>extract(rcvpkt,data)</a:t>
            </a:r>
          </a:p>
          <a:p>
            <a:pPr algn="l"/>
            <a:r>
              <a:rPr lang="en-US">
                <a:latin typeface="Arial" charset="0"/>
              </a:rPr>
              <a:t>deliver_data(data)</a:t>
            </a:r>
          </a:p>
          <a:p>
            <a:pPr algn="l"/>
            <a:r>
              <a:rPr lang="en-US">
                <a:latin typeface="Arial" charset="0"/>
              </a:rPr>
              <a:t>udt_send(ACK)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24587" name="Text Box 8"/>
          <p:cNvSpPr txBox="1">
            <a:spLocks noChangeArrowheads="1"/>
          </p:cNvSpPr>
          <p:nvPr/>
        </p:nvSpPr>
        <p:spPr bwMode="auto">
          <a:xfrm>
            <a:off x="6297613" y="4781550"/>
            <a:ext cx="2157412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algn="l"/>
            <a:r>
              <a:rPr lang="en-US">
                <a:latin typeface="Arial" charset="0"/>
              </a:rPr>
              <a:t>rdt_rcv(rcvpkt) &amp;&amp; </a:t>
            </a:r>
          </a:p>
          <a:p>
            <a:pPr algn="l"/>
            <a:r>
              <a:rPr lang="en-US">
                <a:latin typeface="Arial" charset="0"/>
              </a:rPr>
              <a:t>   notcorrupt(rcvpkt)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24588" name="Line 9"/>
          <p:cNvSpPr>
            <a:spLocks noChangeShapeType="1"/>
          </p:cNvSpPr>
          <p:nvPr/>
        </p:nvSpPr>
        <p:spPr bwMode="auto">
          <a:xfrm>
            <a:off x="6419850" y="5370513"/>
            <a:ext cx="1489075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9" name="Freeform 10"/>
          <p:cNvSpPr>
            <a:spLocks/>
          </p:cNvSpPr>
          <p:nvPr/>
        </p:nvSpPr>
        <p:spPr bwMode="auto">
          <a:xfrm flipV="1">
            <a:off x="1057275" y="1979613"/>
            <a:ext cx="1800225" cy="247650"/>
          </a:xfrm>
          <a:custGeom>
            <a:avLst/>
            <a:gdLst>
              <a:gd name="T0" fmla="*/ 0 w 2835"/>
              <a:gd name="T1" fmla="*/ 0 h 525"/>
              <a:gd name="T2" fmla="*/ 2147483647 w 2835"/>
              <a:gd name="T3" fmla="*/ 0 h 525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2835" h="525">
                <a:moveTo>
                  <a:pt x="0" y="0"/>
                </a:moveTo>
                <a:cubicBezTo>
                  <a:pt x="60" y="525"/>
                  <a:pt x="2835" y="495"/>
                  <a:pt x="2835" y="0"/>
                </a:cubicBezTo>
              </a:path>
            </a:pathLst>
          </a:custGeom>
          <a:noFill/>
          <a:ln w="28575" cmpd="sng">
            <a:solidFill>
              <a:srgbClr val="00000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90" name="Freeform 11"/>
          <p:cNvSpPr>
            <a:spLocks/>
          </p:cNvSpPr>
          <p:nvPr/>
        </p:nvSpPr>
        <p:spPr bwMode="auto">
          <a:xfrm>
            <a:off x="1104900" y="3140075"/>
            <a:ext cx="1800225" cy="247650"/>
          </a:xfrm>
          <a:custGeom>
            <a:avLst/>
            <a:gdLst>
              <a:gd name="T0" fmla="*/ 0 w 2835"/>
              <a:gd name="T1" fmla="*/ 0 h 525"/>
              <a:gd name="T2" fmla="*/ 2147483647 w 2835"/>
              <a:gd name="T3" fmla="*/ 0 h 525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2835" h="525">
                <a:moveTo>
                  <a:pt x="0" y="0"/>
                </a:moveTo>
                <a:cubicBezTo>
                  <a:pt x="60" y="525"/>
                  <a:pt x="2835" y="495"/>
                  <a:pt x="2835" y="0"/>
                </a:cubicBezTo>
              </a:path>
            </a:pathLst>
          </a:custGeom>
          <a:noFill/>
          <a:ln w="28575" cmpd="sng">
            <a:solidFill>
              <a:srgbClr val="000000"/>
            </a:solidFill>
            <a:round/>
            <a:headEnd type="triangl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91" name="Text Box 12"/>
          <p:cNvSpPr txBox="1">
            <a:spLocks noChangeArrowheads="1"/>
          </p:cNvSpPr>
          <p:nvPr/>
        </p:nvSpPr>
        <p:spPr bwMode="auto">
          <a:xfrm>
            <a:off x="1071563" y="3492500"/>
            <a:ext cx="3548062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algn="l"/>
            <a:r>
              <a:rPr lang="en-US">
                <a:latin typeface="Arial" charset="0"/>
              </a:rPr>
              <a:t>rdt_rcv(rcvpkt) &amp;&amp; isACK(rcvpkt)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24592" name="Line 13"/>
          <p:cNvSpPr>
            <a:spLocks noChangeShapeType="1"/>
          </p:cNvSpPr>
          <p:nvPr/>
        </p:nvSpPr>
        <p:spPr bwMode="auto">
          <a:xfrm>
            <a:off x="1173163" y="3816350"/>
            <a:ext cx="9906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93" name="Freeform 14"/>
          <p:cNvSpPr>
            <a:spLocks/>
          </p:cNvSpPr>
          <p:nvPr/>
        </p:nvSpPr>
        <p:spPr bwMode="auto">
          <a:xfrm>
            <a:off x="3252788" y="2286000"/>
            <a:ext cx="466725" cy="893763"/>
          </a:xfrm>
          <a:custGeom>
            <a:avLst/>
            <a:gdLst>
              <a:gd name="T0" fmla="*/ 0 w 735"/>
              <a:gd name="T1" fmla="*/ 2147483647 h 1080"/>
              <a:gd name="T2" fmla="*/ 0 w 735"/>
              <a:gd name="T3" fmla="*/ 2147483647 h 108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735" h="1080">
                <a:moveTo>
                  <a:pt x="0" y="195"/>
                </a:moveTo>
                <a:cubicBezTo>
                  <a:pt x="690" y="0"/>
                  <a:pt x="735" y="1080"/>
                  <a:pt x="0" y="855"/>
                </a:cubicBezTo>
              </a:path>
            </a:pathLst>
          </a:custGeom>
          <a:noFill/>
          <a:ln w="19050" cmpd="sng">
            <a:solidFill>
              <a:srgbClr val="00000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94" name="Text Box 15"/>
          <p:cNvSpPr txBox="1">
            <a:spLocks noChangeArrowheads="1"/>
          </p:cNvSpPr>
          <p:nvPr/>
        </p:nvSpPr>
        <p:spPr bwMode="auto">
          <a:xfrm>
            <a:off x="3562350" y="2600325"/>
            <a:ext cx="17637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algn="l"/>
            <a:r>
              <a:rPr lang="en-US">
                <a:latin typeface="Arial" charset="0"/>
              </a:rPr>
              <a:t>udt_send(sndpkt)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24595" name="Text Box 16"/>
          <p:cNvSpPr txBox="1">
            <a:spLocks noChangeArrowheads="1"/>
          </p:cNvSpPr>
          <p:nvPr/>
        </p:nvSpPr>
        <p:spPr bwMode="auto">
          <a:xfrm>
            <a:off x="3536950" y="1925638"/>
            <a:ext cx="2085975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algn="l"/>
            <a:r>
              <a:rPr lang="en-US">
                <a:latin typeface="Arial" charset="0"/>
              </a:rPr>
              <a:t>rdt_rcv(rcvpkt) &amp;&amp;</a:t>
            </a:r>
          </a:p>
          <a:p>
            <a:pPr algn="l"/>
            <a:r>
              <a:rPr lang="en-US">
                <a:latin typeface="Arial" charset="0"/>
              </a:rPr>
              <a:t>   isNAK(rcvpkt)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24596" name="Line 17"/>
          <p:cNvSpPr>
            <a:spLocks noChangeShapeType="1"/>
          </p:cNvSpPr>
          <p:nvPr/>
        </p:nvSpPr>
        <p:spPr bwMode="auto">
          <a:xfrm>
            <a:off x="3656013" y="2600325"/>
            <a:ext cx="9906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4597" name="Group 18"/>
          <p:cNvGrpSpPr>
            <a:grpSpLocks/>
          </p:cNvGrpSpPr>
          <p:nvPr/>
        </p:nvGrpSpPr>
        <p:grpSpPr bwMode="auto">
          <a:xfrm>
            <a:off x="6573838" y="2352675"/>
            <a:ext cx="1924050" cy="858838"/>
            <a:chOff x="2222" y="2660"/>
            <a:chExt cx="1212" cy="541"/>
          </a:xfrm>
        </p:grpSpPr>
        <p:sp>
          <p:nvSpPr>
            <p:cNvPr id="24612" name="Text Box 19"/>
            <p:cNvSpPr txBox="1">
              <a:spLocks noChangeArrowheads="1"/>
            </p:cNvSpPr>
            <p:nvPr/>
          </p:nvSpPr>
          <p:spPr bwMode="auto">
            <a:xfrm>
              <a:off x="2222" y="3039"/>
              <a:ext cx="1152" cy="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9pPr>
            </a:lstStyle>
            <a:p>
              <a:pPr algn="l"/>
              <a:r>
                <a:rPr lang="en-US">
                  <a:latin typeface="Arial" charset="0"/>
                </a:rPr>
                <a:t>udt_send(NAK)</a:t>
              </a:r>
              <a:endParaRPr lang="en-US">
                <a:latin typeface="Times New Roman" pitchFamily="18" charset="0"/>
              </a:endParaRPr>
            </a:p>
          </p:txBody>
        </p:sp>
        <p:sp>
          <p:nvSpPr>
            <p:cNvPr id="24613" name="Text Box 20"/>
            <p:cNvSpPr txBox="1">
              <a:spLocks noChangeArrowheads="1"/>
            </p:cNvSpPr>
            <p:nvPr/>
          </p:nvSpPr>
          <p:spPr bwMode="auto">
            <a:xfrm>
              <a:off x="2225" y="2660"/>
              <a:ext cx="1209" cy="1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9pPr>
            </a:lstStyle>
            <a:p>
              <a:pPr algn="l"/>
              <a:r>
                <a:rPr lang="en-US">
                  <a:latin typeface="Arial" charset="0"/>
                </a:rPr>
                <a:t>rdt_rcv(rcvpkt) &amp;&amp; </a:t>
              </a:r>
            </a:p>
            <a:p>
              <a:pPr algn="l"/>
              <a:r>
                <a:rPr lang="en-US">
                  <a:latin typeface="Arial" charset="0"/>
                </a:rPr>
                <a:t>  corrupt(rcvpkt)</a:t>
              </a:r>
              <a:endParaRPr lang="en-US">
                <a:latin typeface="Times New Roman" pitchFamily="18" charset="0"/>
              </a:endParaRPr>
            </a:p>
          </p:txBody>
        </p:sp>
        <p:sp>
          <p:nvSpPr>
            <p:cNvPr id="24614" name="Line 21"/>
            <p:cNvSpPr>
              <a:spLocks noChangeShapeType="1"/>
            </p:cNvSpPr>
            <p:nvPr/>
          </p:nvSpPr>
          <p:spPr bwMode="auto">
            <a:xfrm>
              <a:off x="2285" y="3040"/>
              <a:ext cx="624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4598" name="Group 22"/>
          <p:cNvGrpSpPr>
            <a:grpSpLocks/>
          </p:cNvGrpSpPr>
          <p:nvPr/>
        </p:nvGrpSpPr>
        <p:grpSpPr bwMode="auto">
          <a:xfrm>
            <a:off x="2292350" y="2222500"/>
            <a:ext cx="1074738" cy="962025"/>
            <a:chOff x="1540" y="2116"/>
            <a:chExt cx="677" cy="606"/>
          </a:xfrm>
        </p:grpSpPr>
        <p:sp>
          <p:nvSpPr>
            <p:cNvPr id="24610" name="Oval 23"/>
            <p:cNvSpPr>
              <a:spLocks noChangeArrowheads="1"/>
            </p:cNvSpPr>
            <p:nvPr/>
          </p:nvSpPr>
          <p:spPr bwMode="auto">
            <a:xfrm>
              <a:off x="1565" y="2116"/>
              <a:ext cx="621" cy="606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24611" name="Text Box 24"/>
            <p:cNvSpPr txBox="1">
              <a:spLocks noChangeArrowheads="1"/>
            </p:cNvSpPr>
            <p:nvPr/>
          </p:nvSpPr>
          <p:spPr bwMode="auto">
            <a:xfrm>
              <a:off x="1540" y="2163"/>
              <a:ext cx="677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9pPr>
            </a:lstStyle>
            <a:p>
              <a:r>
                <a:rPr lang="en-US">
                  <a:latin typeface="Arial" charset="0"/>
                </a:rPr>
                <a:t>Wait for ACK or NAK</a:t>
              </a:r>
              <a:endParaRPr lang="en-US">
                <a:latin typeface="Times New Roman" pitchFamily="18" charset="0"/>
              </a:endParaRPr>
            </a:p>
          </p:txBody>
        </p:sp>
      </p:grpSp>
      <p:sp>
        <p:nvSpPr>
          <p:cNvPr id="24599" name="Line 25"/>
          <p:cNvSpPr>
            <a:spLocks noChangeShapeType="1"/>
          </p:cNvSpPr>
          <p:nvPr/>
        </p:nvSpPr>
        <p:spPr bwMode="auto">
          <a:xfrm>
            <a:off x="6334125" y="3497263"/>
            <a:ext cx="433388" cy="244475"/>
          </a:xfrm>
          <a:prstGeom prst="line">
            <a:avLst/>
          </a:prstGeom>
          <a:noFill/>
          <a:ln w="28575">
            <a:solidFill>
              <a:srgbClr val="000000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00" name="Freeform 26"/>
          <p:cNvSpPr>
            <a:spLocks/>
          </p:cNvSpPr>
          <p:nvPr/>
        </p:nvSpPr>
        <p:spPr bwMode="auto">
          <a:xfrm>
            <a:off x="6672263" y="3148013"/>
            <a:ext cx="1257300" cy="469900"/>
          </a:xfrm>
          <a:custGeom>
            <a:avLst/>
            <a:gdLst>
              <a:gd name="T0" fmla="*/ 2147483647 w 1500"/>
              <a:gd name="T1" fmla="*/ 2147483647 h 740"/>
              <a:gd name="T2" fmla="*/ 2147483647 w 1500"/>
              <a:gd name="T3" fmla="*/ 2147483647 h 74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500" h="740">
                <a:moveTo>
                  <a:pt x="361" y="671"/>
                </a:moveTo>
                <a:cubicBezTo>
                  <a:pt x="0" y="0"/>
                  <a:pt x="1500" y="90"/>
                  <a:pt x="1017" y="740"/>
                </a:cubicBezTo>
              </a:path>
            </a:pathLst>
          </a:custGeom>
          <a:noFill/>
          <a:ln w="28575" cmpd="sng">
            <a:solidFill>
              <a:srgbClr val="00000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4601" name="Group 27"/>
          <p:cNvGrpSpPr>
            <a:grpSpLocks/>
          </p:cNvGrpSpPr>
          <p:nvPr/>
        </p:nvGrpSpPr>
        <p:grpSpPr bwMode="auto">
          <a:xfrm>
            <a:off x="6677025" y="3568700"/>
            <a:ext cx="1200150" cy="962025"/>
            <a:chOff x="1335" y="3347"/>
            <a:chExt cx="756" cy="606"/>
          </a:xfrm>
        </p:grpSpPr>
        <p:sp>
          <p:nvSpPr>
            <p:cNvPr id="24608" name="Oval 28"/>
            <p:cNvSpPr>
              <a:spLocks noChangeArrowheads="1"/>
            </p:cNvSpPr>
            <p:nvPr/>
          </p:nvSpPr>
          <p:spPr bwMode="auto">
            <a:xfrm>
              <a:off x="1390" y="3347"/>
              <a:ext cx="621" cy="606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24609" name="Text Box 29"/>
            <p:cNvSpPr txBox="1">
              <a:spLocks noChangeArrowheads="1"/>
            </p:cNvSpPr>
            <p:nvPr/>
          </p:nvSpPr>
          <p:spPr bwMode="auto">
            <a:xfrm>
              <a:off x="1335" y="3400"/>
              <a:ext cx="756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9pPr>
            </a:lstStyle>
            <a:p>
              <a:r>
                <a:rPr lang="en-US">
                  <a:latin typeface="Arial" charset="0"/>
                </a:rPr>
                <a:t>Wait for call from below</a:t>
              </a:r>
              <a:endParaRPr lang="en-US">
                <a:latin typeface="Times New Roman" pitchFamily="18" charset="0"/>
              </a:endParaRPr>
            </a:p>
          </p:txBody>
        </p:sp>
      </p:grpSp>
      <p:sp>
        <p:nvSpPr>
          <p:cNvPr id="24602" name="Freeform 30"/>
          <p:cNvSpPr>
            <a:spLocks/>
          </p:cNvSpPr>
          <p:nvPr/>
        </p:nvSpPr>
        <p:spPr bwMode="auto">
          <a:xfrm flipV="1">
            <a:off x="6684963" y="4464050"/>
            <a:ext cx="1257300" cy="469900"/>
          </a:xfrm>
          <a:custGeom>
            <a:avLst/>
            <a:gdLst>
              <a:gd name="T0" fmla="*/ 2147483647 w 1500"/>
              <a:gd name="T1" fmla="*/ 2147483647 h 740"/>
              <a:gd name="T2" fmla="*/ 2147483647 w 1500"/>
              <a:gd name="T3" fmla="*/ 2147483647 h 74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500" h="740">
                <a:moveTo>
                  <a:pt x="361" y="671"/>
                </a:moveTo>
                <a:cubicBezTo>
                  <a:pt x="0" y="0"/>
                  <a:pt x="1500" y="90"/>
                  <a:pt x="1017" y="740"/>
                </a:cubicBezTo>
              </a:path>
            </a:pathLst>
          </a:custGeom>
          <a:noFill/>
          <a:ln w="28575" cmpd="sng">
            <a:solidFill>
              <a:srgbClr val="00000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23" name="Text Box 31"/>
          <p:cNvSpPr txBox="1">
            <a:spLocks noChangeArrowheads="1"/>
          </p:cNvSpPr>
          <p:nvPr/>
        </p:nvSpPr>
        <p:spPr bwMode="auto">
          <a:xfrm>
            <a:off x="896938" y="4154488"/>
            <a:ext cx="10890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400" smtClean="0">
                <a:solidFill>
                  <a:srgbClr val="CC0000"/>
                </a:solidFill>
              </a:rPr>
              <a:t>sender</a:t>
            </a:r>
          </a:p>
        </p:txBody>
      </p:sp>
      <p:sp>
        <p:nvSpPr>
          <p:cNvPr id="29724" name="Text Box 32"/>
          <p:cNvSpPr txBox="1">
            <a:spLocks noChangeArrowheads="1"/>
          </p:cNvSpPr>
          <p:nvPr/>
        </p:nvSpPr>
        <p:spPr bwMode="auto">
          <a:xfrm>
            <a:off x="6972300" y="1466850"/>
            <a:ext cx="12477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400" smtClean="0">
                <a:solidFill>
                  <a:srgbClr val="CC0000"/>
                </a:solidFill>
              </a:rPr>
              <a:t>receiver</a:t>
            </a:r>
          </a:p>
        </p:txBody>
      </p:sp>
      <p:sp>
        <p:nvSpPr>
          <p:cNvPr id="24605" name="Line 33"/>
          <p:cNvSpPr>
            <a:spLocks noChangeShapeType="1"/>
          </p:cNvSpPr>
          <p:nvPr/>
        </p:nvSpPr>
        <p:spPr bwMode="auto">
          <a:xfrm>
            <a:off x="349250" y="2166938"/>
            <a:ext cx="433388" cy="244475"/>
          </a:xfrm>
          <a:prstGeom prst="line">
            <a:avLst/>
          </a:prstGeom>
          <a:noFill/>
          <a:ln w="28575">
            <a:solidFill>
              <a:srgbClr val="000000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06" name="Text Box 34"/>
          <p:cNvSpPr txBox="1">
            <a:spLocks noChangeArrowheads="1"/>
          </p:cNvSpPr>
          <p:nvPr/>
        </p:nvSpPr>
        <p:spPr bwMode="auto">
          <a:xfrm>
            <a:off x="1031875" y="1212850"/>
            <a:ext cx="2255838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algn="l"/>
            <a:r>
              <a:rPr lang="en-US">
                <a:latin typeface="Arial" charset="0"/>
              </a:rPr>
              <a:t>rdt_send(data)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29727" name="Text Box 35"/>
          <p:cNvSpPr txBox="1">
            <a:spLocks noChangeArrowheads="1"/>
          </p:cNvSpPr>
          <p:nvPr/>
        </p:nvSpPr>
        <p:spPr bwMode="auto">
          <a:xfrm>
            <a:off x="1462088" y="3786188"/>
            <a:ext cx="3238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mtClean="0">
                <a:latin typeface="Symbol" charset="0"/>
              </a:rPr>
              <a:t>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tangle 51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lumMod val="20000"/>
              <a:lumOff val="80000"/>
              <a:alpha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0722" name="Footer Placeholder 3"/>
          <p:cNvSpPr>
            <a:spLocks noGrp="1"/>
          </p:cNvSpPr>
          <p:nvPr>
            <p:ph type="ftr" sz="quarter" idx="1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/>
              <a:t>Transport</a:t>
            </a:r>
            <a:r>
              <a:rPr lang="en-US" sz="1400"/>
              <a:t> </a:t>
            </a:r>
            <a:r>
              <a:rPr lang="en-US" sz="1200"/>
              <a:t>Layer</a:t>
            </a:r>
          </a:p>
        </p:txBody>
      </p:sp>
      <p:sp>
        <p:nvSpPr>
          <p:cNvPr id="30723" name="Slide Number Placeholder 4"/>
          <p:cNvSpPr>
            <a:spLocks noGrp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>
              <a:defRPr/>
            </a:pPr>
            <a:r>
              <a:rPr lang="en-US" sz="1200" smtClean="0"/>
              <a:t>3-</a:t>
            </a:r>
            <a:fld id="{5BA11963-BAA6-469E-A3D8-6B8C83A2E94B}" type="slidenum">
              <a:rPr lang="en-US" sz="1200" smtClean="0"/>
              <a:pPr>
                <a:defRPr/>
              </a:pPr>
              <a:t>23</a:t>
            </a:fld>
            <a:endParaRPr lang="en-US" sz="1200" smtClean="0"/>
          </a:p>
        </p:txBody>
      </p:sp>
      <p:pic>
        <p:nvPicPr>
          <p:cNvPr id="25604" name="Picture 49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238" y="798513"/>
            <a:ext cx="68564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5" name="Rectangle 2"/>
          <p:cNvSpPr>
            <a:spLocks noGrp="1" noChangeArrowheads="1"/>
          </p:cNvSpPr>
          <p:nvPr>
            <p:ph type="title"/>
          </p:nvPr>
        </p:nvSpPr>
        <p:spPr>
          <a:xfrm>
            <a:off x="411163" y="185738"/>
            <a:ext cx="7772400" cy="828675"/>
          </a:xfrm>
        </p:spPr>
        <p:txBody>
          <a:bodyPr/>
          <a:lstStyle/>
          <a:p>
            <a:pPr>
              <a:defRPr/>
            </a:pPr>
            <a:r>
              <a:rPr lang="en-US" sz="4000">
                <a:ea typeface="ＭＳ Ｐゴシック" charset="0"/>
                <a:cs typeface="+mj-cs"/>
              </a:rPr>
              <a:t>rdt2.0: operation with no errors</a:t>
            </a:r>
            <a:endParaRPr lang="en-US">
              <a:ea typeface="ＭＳ Ｐゴシック" charset="0"/>
              <a:cs typeface="+mj-cs"/>
            </a:endParaRPr>
          </a:p>
        </p:txBody>
      </p:sp>
      <p:sp>
        <p:nvSpPr>
          <p:cNvPr id="25606" name="Oval 3"/>
          <p:cNvSpPr>
            <a:spLocks noChangeArrowheads="1"/>
          </p:cNvSpPr>
          <p:nvPr/>
        </p:nvSpPr>
        <p:spPr bwMode="auto">
          <a:xfrm>
            <a:off x="696913" y="2209800"/>
            <a:ext cx="985837" cy="962025"/>
          </a:xfrm>
          <a:prstGeom prst="ellipse">
            <a:avLst/>
          </a:pr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25607" name="Text Box 4"/>
          <p:cNvSpPr txBox="1">
            <a:spLocks noChangeArrowheads="1"/>
          </p:cNvSpPr>
          <p:nvPr/>
        </p:nvSpPr>
        <p:spPr bwMode="auto">
          <a:xfrm>
            <a:off x="595313" y="2293938"/>
            <a:ext cx="120015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r>
              <a:rPr lang="en-US">
                <a:latin typeface="Arial" charset="0"/>
              </a:rPr>
              <a:t>Wait for call from above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25608" name="Text Box 5"/>
          <p:cNvSpPr txBox="1">
            <a:spLocks noChangeArrowheads="1"/>
          </p:cNvSpPr>
          <p:nvPr/>
        </p:nvSpPr>
        <p:spPr bwMode="auto">
          <a:xfrm>
            <a:off x="1004888" y="1490663"/>
            <a:ext cx="36433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algn="l"/>
            <a:r>
              <a:rPr lang="en-US">
                <a:latin typeface="Arial" charset="0"/>
              </a:rPr>
              <a:t>snkpkt = make_pkt(data, checksum)</a:t>
            </a:r>
          </a:p>
          <a:p>
            <a:pPr algn="l"/>
            <a:r>
              <a:rPr lang="en-US">
                <a:latin typeface="Arial" charset="0"/>
              </a:rPr>
              <a:t>udt_send(sndpkt)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25609" name="Line 6"/>
          <p:cNvSpPr>
            <a:spLocks noChangeShapeType="1"/>
          </p:cNvSpPr>
          <p:nvPr/>
        </p:nvSpPr>
        <p:spPr bwMode="auto">
          <a:xfrm>
            <a:off x="1109663" y="1535113"/>
            <a:ext cx="9906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10" name="Text Box 7"/>
          <p:cNvSpPr txBox="1">
            <a:spLocks noChangeArrowheads="1"/>
          </p:cNvSpPr>
          <p:nvPr/>
        </p:nvSpPr>
        <p:spPr bwMode="auto">
          <a:xfrm>
            <a:off x="6319838" y="5314950"/>
            <a:ext cx="2143125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algn="l"/>
            <a:r>
              <a:rPr lang="en-US">
                <a:latin typeface="Arial" charset="0"/>
              </a:rPr>
              <a:t>extract(rcvpkt,data)</a:t>
            </a:r>
          </a:p>
          <a:p>
            <a:pPr algn="l"/>
            <a:r>
              <a:rPr lang="en-US">
                <a:latin typeface="Arial" charset="0"/>
              </a:rPr>
              <a:t>deliver_data(data)</a:t>
            </a:r>
          </a:p>
          <a:p>
            <a:pPr algn="l"/>
            <a:r>
              <a:rPr lang="en-US">
                <a:latin typeface="Arial" charset="0"/>
              </a:rPr>
              <a:t>udt_send(ACK)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25611" name="Text Box 8"/>
          <p:cNvSpPr txBox="1">
            <a:spLocks noChangeArrowheads="1"/>
          </p:cNvSpPr>
          <p:nvPr/>
        </p:nvSpPr>
        <p:spPr bwMode="auto">
          <a:xfrm>
            <a:off x="6297613" y="4781550"/>
            <a:ext cx="2157412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algn="l"/>
            <a:r>
              <a:rPr lang="en-US">
                <a:latin typeface="Arial" charset="0"/>
              </a:rPr>
              <a:t>rdt_rcv(rcvpkt) &amp;&amp; </a:t>
            </a:r>
          </a:p>
          <a:p>
            <a:pPr algn="l"/>
            <a:r>
              <a:rPr lang="en-US">
                <a:latin typeface="Arial" charset="0"/>
              </a:rPr>
              <a:t>   notcorrupt(rcvpkt)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25612" name="Line 9"/>
          <p:cNvSpPr>
            <a:spLocks noChangeShapeType="1"/>
          </p:cNvSpPr>
          <p:nvPr/>
        </p:nvSpPr>
        <p:spPr bwMode="auto">
          <a:xfrm>
            <a:off x="6419850" y="5370513"/>
            <a:ext cx="1489075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13" name="Freeform 10"/>
          <p:cNvSpPr>
            <a:spLocks/>
          </p:cNvSpPr>
          <p:nvPr/>
        </p:nvSpPr>
        <p:spPr bwMode="auto">
          <a:xfrm flipV="1">
            <a:off x="1057275" y="1979613"/>
            <a:ext cx="1800225" cy="247650"/>
          </a:xfrm>
          <a:custGeom>
            <a:avLst/>
            <a:gdLst>
              <a:gd name="T0" fmla="*/ 0 w 2835"/>
              <a:gd name="T1" fmla="*/ 0 h 525"/>
              <a:gd name="T2" fmla="*/ 2147483647 w 2835"/>
              <a:gd name="T3" fmla="*/ 0 h 525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2835" h="525">
                <a:moveTo>
                  <a:pt x="0" y="0"/>
                </a:moveTo>
                <a:cubicBezTo>
                  <a:pt x="60" y="525"/>
                  <a:pt x="2835" y="495"/>
                  <a:pt x="2835" y="0"/>
                </a:cubicBezTo>
              </a:path>
            </a:pathLst>
          </a:custGeom>
          <a:noFill/>
          <a:ln w="28575" cmpd="sng">
            <a:solidFill>
              <a:srgbClr val="00000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14" name="Freeform 11"/>
          <p:cNvSpPr>
            <a:spLocks/>
          </p:cNvSpPr>
          <p:nvPr/>
        </p:nvSpPr>
        <p:spPr bwMode="auto">
          <a:xfrm>
            <a:off x="1104900" y="3140075"/>
            <a:ext cx="1800225" cy="247650"/>
          </a:xfrm>
          <a:custGeom>
            <a:avLst/>
            <a:gdLst>
              <a:gd name="T0" fmla="*/ 0 w 2835"/>
              <a:gd name="T1" fmla="*/ 0 h 525"/>
              <a:gd name="T2" fmla="*/ 2147483647 w 2835"/>
              <a:gd name="T3" fmla="*/ 0 h 525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2835" h="525">
                <a:moveTo>
                  <a:pt x="0" y="0"/>
                </a:moveTo>
                <a:cubicBezTo>
                  <a:pt x="60" y="525"/>
                  <a:pt x="2835" y="495"/>
                  <a:pt x="2835" y="0"/>
                </a:cubicBezTo>
              </a:path>
            </a:pathLst>
          </a:custGeom>
          <a:noFill/>
          <a:ln w="28575" cmpd="sng">
            <a:solidFill>
              <a:srgbClr val="000000"/>
            </a:solidFill>
            <a:round/>
            <a:headEnd type="triangl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15" name="Text Box 12"/>
          <p:cNvSpPr txBox="1">
            <a:spLocks noChangeArrowheads="1"/>
          </p:cNvSpPr>
          <p:nvPr/>
        </p:nvSpPr>
        <p:spPr bwMode="auto">
          <a:xfrm>
            <a:off x="1071563" y="3492500"/>
            <a:ext cx="3548062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algn="l"/>
            <a:r>
              <a:rPr lang="en-US">
                <a:latin typeface="Arial" charset="0"/>
              </a:rPr>
              <a:t>rdt_rcv(rcvpkt) &amp;&amp; isACK(rcvpkt)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25616" name="Line 13"/>
          <p:cNvSpPr>
            <a:spLocks noChangeShapeType="1"/>
          </p:cNvSpPr>
          <p:nvPr/>
        </p:nvSpPr>
        <p:spPr bwMode="auto">
          <a:xfrm>
            <a:off x="1173163" y="3816350"/>
            <a:ext cx="9906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17" name="Freeform 14"/>
          <p:cNvSpPr>
            <a:spLocks/>
          </p:cNvSpPr>
          <p:nvPr/>
        </p:nvSpPr>
        <p:spPr bwMode="auto">
          <a:xfrm>
            <a:off x="3252788" y="2286000"/>
            <a:ext cx="466725" cy="893763"/>
          </a:xfrm>
          <a:custGeom>
            <a:avLst/>
            <a:gdLst>
              <a:gd name="T0" fmla="*/ 0 w 735"/>
              <a:gd name="T1" fmla="*/ 2147483647 h 1080"/>
              <a:gd name="T2" fmla="*/ 0 w 735"/>
              <a:gd name="T3" fmla="*/ 2147483647 h 108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735" h="1080">
                <a:moveTo>
                  <a:pt x="0" y="195"/>
                </a:moveTo>
                <a:cubicBezTo>
                  <a:pt x="690" y="0"/>
                  <a:pt x="735" y="1080"/>
                  <a:pt x="0" y="855"/>
                </a:cubicBezTo>
              </a:path>
            </a:pathLst>
          </a:custGeom>
          <a:noFill/>
          <a:ln w="19050" cmpd="sng">
            <a:solidFill>
              <a:srgbClr val="00000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18" name="Text Box 15"/>
          <p:cNvSpPr txBox="1">
            <a:spLocks noChangeArrowheads="1"/>
          </p:cNvSpPr>
          <p:nvPr/>
        </p:nvSpPr>
        <p:spPr bwMode="auto">
          <a:xfrm>
            <a:off x="3562350" y="2600325"/>
            <a:ext cx="17637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algn="l"/>
            <a:r>
              <a:rPr lang="en-US">
                <a:latin typeface="Arial" charset="0"/>
              </a:rPr>
              <a:t>udt_send(sndpkt)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25619" name="Text Box 16"/>
          <p:cNvSpPr txBox="1">
            <a:spLocks noChangeArrowheads="1"/>
          </p:cNvSpPr>
          <p:nvPr/>
        </p:nvSpPr>
        <p:spPr bwMode="auto">
          <a:xfrm>
            <a:off x="3536950" y="1925638"/>
            <a:ext cx="2085975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algn="l"/>
            <a:r>
              <a:rPr lang="en-US">
                <a:latin typeface="Arial" charset="0"/>
              </a:rPr>
              <a:t>rdt_rcv(rcvpkt) &amp;&amp;</a:t>
            </a:r>
          </a:p>
          <a:p>
            <a:pPr algn="l"/>
            <a:r>
              <a:rPr lang="en-US">
                <a:latin typeface="Arial" charset="0"/>
              </a:rPr>
              <a:t>   isNAK(rcvpkt)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25620" name="Line 17"/>
          <p:cNvSpPr>
            <a:spLocks noChangeShapeType="1"/>
          </p:cNvSpPr>
          <p:nvPr/>
        </p:nvSpPr>
        <p:spPr bwMode="auto">
          <a:xfrm>
            <a:off x="3656013" y="2600325"/>
            <a:ext cx="9906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5621" name="Group 18"/>
          <p:cNvGrpSpPr>
            <a:grpSpLocks/>
          </p:cNvGrpSpPr>
          <p:nvPr/>
        </p:nvGrpSpPr>
        <p:grpSpPr bwMode="auto">
          <a:xfrm>
            <a:off x="6573838" y="2352675"/>
            <a:ext cx="1924050" cy="858838"/>
            <a:chOff x="2222" y="2660"/>
            <a:chExt cx="1212" cy="541"/>
          </a:xfrm>
        </p:grpSpPr>
        <p:sp>
          <p:nvSpPr>
            <p:cNvPr id="25649" name="Text Box 19"/>
            <p:cNvSpPr txBox="1">
              <a:spLocks noChangeArrowheads="1"/>
            </p:cNvSpPr>
            <p:nvPr/>
          </p:nvSpPr>
          <p:spPr bwMode="auto">
            <a:xfrm>
              <a:off x="2222" y="3039"/>
              <a:ext cx="1152" cy="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9pPr>
            </a:lstStyle>
            <a:p>
              <a:pPr algn="l"/>
              <a:r>
                <a:rPr lang="en-US">
                  <a:latin typeface="Arial" charset="0"/>
                </a:rPr>
                <a:t>udt_send(NAK)</a:t>
              </a:r>
              <a:endParaRPr lang="en-US">
                <a:latin typeface="Times New Roman" pitchFamily="18" charset="0"/>
              </a:endParaRPr>
            </a:p>
          </p:txBody>
        </p:sp>
        <p:sp>
          <p:nvSpPr>
            <p:cNvPr id="25650" name="Text Box 20"/>
            <p:cNvSpPr txBox="1">
              <a:spLocks noChangeArrowheads="1"/>
            </p:cNvSpPr>
            <p:nvPr/>
          </p:nvSpPr>
          <p:spPr bwMode="auto">
            <a:xfrm>
              <a:off x="2225" y="2660"/>
              <a:ext cx="1209" cy="1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9pPr>
            </a:lstStyle>
            <a:p>
              <a:pPr algn="l"/>
              <a:r>
                <a:rPr lang="en-US">
                  <a:latin typeface="Arial" charset="0"/>
                </a:rPr>
                <a:t>rdt_rcv(rcvpkt) &amp;&amp; </a:t>
              </a:r>
            </a:p>
            <a:p>
              <a:pPr algn="l"/>
              <a:r>
                <a:rPr lang="en-US">
                  <a:latin typeface="Arial" charset="0"/>
                </a:rPr>
                <a:t>  corrupt(rcvpkt)</a:t>
              </a:r>
              <a:endParaRPr lang="en-US">
                <a:latin typeface="Times New Roman" pitchFamily="18" charset="0"/>
              </a:endParaRPr>
            </a:p>
          </p:txBody>
        </p:sp>
        <p:sp>
          <p:nvSpPr>
            <p:cNvPr id="25651" name="Line 21"/>
            <p:cNvSpPr>
              <a:spLocks noChangeShapeType="1"/>
            </p:cNvSpPr>
            <p:nvPr/>
          </p:nvSpPr>
          <p:spPr bwMode="auto">
            <a:xfrm>
              <a:off x="2285" y="3040"/>
              <a:ext cx="624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5622" name="Group 22"/>
          <p:cNvGrpSpPr>
            <a:grpSpLocks/>
          </p:cNvGrpSpPr>
          <p:nvPr/>
        </p:nvGrpSpPr>
        <p:grpSpPr bwMode="auto">
          <a:xfrm>
            <a:off x="2292350" y="2222500"/>
            <a:ext cx="1074738" cy="962025"/>
            <a:chOff x="1540" y="2116"/>
            <a:chExt cx="677" cy="606"/>
          </a:xfrm>
        </p:grpSpPr>
        <p:sp>
          <p:nvSpPr>
            <p:cNvPr id="25647" name="Oval 23"/>
            <p:cNvSpPr>
              <a:spLocks noChangeArrowheads="1"/>
            </p:cNvSpPr>
            <p:nvPr/>
          </p:nvSpPr>
          <p:spPr bwMode="auto">
            <a:xfrm>
              <a:off x="1565" y="2116"/>
              <a:ext cx="621" cy="606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25648" name="Text Box 24"/>
            <p:cNvSpPr txBox="1">
              <a:spLocks noChangeArrowheads="1"/>
            </p:cNvSpPr>
            <p:nvPr/>
          </p:nvSpPr>
          <p:spPr bwMode="auto">
            <a:xfrm>
              <a:off x="1540" y="2163"/>
              <a:ext cx="677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9pPr>
            </a:lstStyle>
            <a:p>
              <a:r>
                <a:rPr lang="en-US">
                  <a:latin typeface="Arial" charset="0"/>
                </a:rPr>
                <a:t>Wait for ACK or NAK</a:t>
              </a:r>
              <a:endParaRPr lang="en-US">
                <a:latin typeface="Times New Roman" pitchFamily="18" charset="0"/>
              </a:endParaRPr>
            </a:p>
          </p:txBody>
        </p:sp>
      </p:grpSp>
      <p:sp>
        <p:nvSpPr>
          <p:cNvPr id="25623" name="Freeform 25"/>
          <p:cNvSpPr>
            <a:spLocks/>
          </p:cNvSpPr>
          <p:nvPr/>
        </p:nvSpPr>
        <p:spPr bwMode="auto">
          <a:xfrm>
            <a:off x="6672263" y="3148013"/>
            <a:ext cx="1257300" cy="469900"/>
          </a:xfrm>
          <a:custGeom>
            <a:avLst/>
            <a:gdLst>
              <a:gd name="T0" fmla="*/ 2147483647 w 1500"/>
              <a:gd name="T1" fmla="*/ 2147483647 h 740"/>
              <a:gd name="T2" fmla="*/ 2147483647 w 1500"/>
              <a:gd name="T3" fmla="*/ 2147483647 h 74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500" h="740">
                <a:moveTo>
                  <a:pt x="361" y="671"/>
                </a:moveTo>
                <a:cubicBezTo>
                  <a:pt x="0" y="0"/>
                  <a:pt x="1500" y="90"/>
                  <a:pt x="1017" y="740"/>
                </a:cubicBezTo>
              </a:path>
            </a:pathLst>
          </a:custGeom>
          <a:noFill/>
          <a:ln w="28575" cmpd="sng">
            <a:solidFill>
              <a:srgbClr val="00000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24" name="Oval 26"/>
          <p:cNvSpPr>
            <a:spLocks noChangeArrowheads="1"/>
          </p:cNvSpPr>
          <p:nvPr/>
        </p:nvSpPr>
        <p:spPr bwMode="auto">
          <a:xfrm>
            <a:off x="6764338" y="3568700"/>
            <a:ext cx="985837" cy="962025"/>
          </a:xfrm>
          <a:prstGeom prst="ellipse">
            <a:avLst/>
          </a:pr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25625" name="Text Box 27"/>
          <p:cNvSpPr txBox="1">
            <a:spLocks noChangeArrowheads="1"/>
          </p:cNvSpPr>
          <p:nvPr/>
        </p:nvSpPr>
        <p:spPr bwMode="auto">
          <a:xfrm>
            <a:off x="6677025" y="3652838"/>
            <a:ext cx="120015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r>
              <a:rPr lang="en-US">
                <a:latin typeface="Arial" charset="0"/>
              </a:rPr>
              <a:t>Wait for call from below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25626" name="Freeform 28"/>
          <p:cNvSpPr>
            <a:spLocks/>
          </p:cNvSpPr>
          <p:nvPr/>
        </p:nvSpPr>
        <p:spPr bwMode="auto">
          <a:xfrm flipV="1">
            <a:off x="6684963" y="4464050"/>
            <a:ext cx="1257300" cy="469900"/>
          </a:xfrm>
          <a:custGeom>
            <a:avLst/>
            <a:gdLst>
              <a:gd name="T0" fmla="*/ 2147483647 w 1500"/>
              <a:gd name="T1" fmla="*/ 2147483647 h 740"/>
              <a:gd name="T2" fmla="*/ 2147483647 w 1500"/>
              <a:gd name="T3" fmla="*/ 2147483647 h 74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500" h="740">
                <a:moveTo>
                  <a:pt x="361" y="671"/>
                </a:moveTo>
                <a:cubicBezTo>
                  <a:pt x="0" y="0"/>
                  <a:pt x="1500" y="90"/>
                  <a:pt x="1017" y="740"/>
                </a:cubicBezTo>
              </a:path>
            </a:pathLst>
          </a:custGeom>
          <a:noFill/>
          <a:ln w="28575" cmpd="sng">
            <a:solidFill>
              <a:srgbClr val="00000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88797" name="Group 29"/>
          <p:cNvGrpSpPr>
            <a:grpSpLocks/>
          </p:cNvGrpSpPr>
          <p:nvPr/>
        </p:nvGrpSpPr>
        <p:grpSpPr bwMode="auto">
          <a:xfrm>
            <a:off x="349250" y="2166938"/>
            <a:ext cx="1333500" cy="1004887"/>
            <a:chOff x="220" y="1365"/>
            <a:chExt cx="840" cy="633"/>
          </a:xfrm>
        </p:grpSpPr>
        <p:sp>
          <p:nvSpPr>
            <p:cNvPr id="25645" name="Line 30"/>
            <p:cNvSpPr>
              <a:spLocks noChangeShapeType="1"/>
            </p:cNvSpPr>
            <p:nvPr/>
          </p:nvSpPr>
          <p:spPr bwMode="auto">
            <a:xfrm>
              <a:off x="220" y="1365"/>
              <a:ext cx="273" cy="15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46" name="Oval 31"/>
            <p:cNvSpPr>
              <a:spLocks noChangeArrowheads="1"/>
            </p:cNvSpPr>
            <p:nvPr/>
          </p:nvSpPr>
          <p:spPr bwMode="auto">
            <a:xfrm>
              <a:off x="439" y="1392"/>
              <a:ext cx="621" cy="606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</p:grpSp>
      <p:grpSp>
        <p:nvGrpSpPr>
          <p:cNvPr id="288800" name="Group 32"/>
          <p:cNvGrpSpPr>
            <a:grpSpLocks/>
          </p:cNvGrpSpPr>
          <p:nvPr/>
        </p:nvGrpSpPr>
        <p:grpSpPr bwMode="auto">
          <a:xfrm>
            <a:off x="6334125" y="3497263"/>
            <a:ext cx="1414463" cy="1033462"/>
            <a:chOff x="3990" y="2203"/>
            <a:chExt cx="891" cy="651"/>
          </a:xfrm>
        </p:grpSpPr>
        <p:sp>
          <p:nvSpPr>
            <p:cNvPr id="25643" name="Line 33"/>
            <p:cNvSpPr>
              <a:spLocks noChangeShapeType="1"/>
            </p:cNvSpPr>
            <p:nvPr/>
          </p:nvSpPr>
          <p:spPr bwMode="auto">
            <a:xfrm>
              <a:off x="3990" y="2203"/>
              <a:ext cx="273" cy="15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44" name="Oval 34"/>
            <p:cNvSpPr>
              <a:spLocks noChangeArrowheads="1"/>
            </p:cNvSpPr>
            <p:nvPr/>
          </p:nvSpPr>
          <p:spPr bwMode="auto">
            <a:xfrm>
              <a:off x="4260" y="2248"/>
              <a:ext cx="621" cy="606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</p:grpSp>
      <p:sp>
        <p:nvSpPr>
          <p:cNvPr id="25629" name="Text Box 35"/>
          <p:cNvSpPr txBox="1">
            <a:spLocks noChangeArrowheads="1"/>
          </p:cNvSpPr>
          <p:nvPr/>
        </p:nvSpPr>
        <p:spPr bwMode="auto">
          <a:xfrm>
            <a:off x="1030288" y="1200150"/>
            <a:ext cx="2255837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algn="l"/>
            <a:r>
              <a:rPr lang="en-US">
                <a:latin typeface="Arial" charset="0"/>
              </a:rPr>
              <a:t>rdt_send(data)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288804" name="Line 36"/>
          <p:cNvSpPr>
            <a:spLocks noChangeShapeType="1"/>
          </p:cNvSpPr>
          <p:nvPr/>
        </p:nvSpPr>
        <p:spPr bwMode="auto">
          <a:xfrm>
            <a:off x="1011238" y="1289050"/>
            <a:ext cx="12700" cy="747713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288805" name="Freeform 37"/>
          <p:cNvSpPr>
            <a:spLocks/>
          </p:cNvSpPr>
          <p:nvPr/>
        </p:nvSpPr>
        <p:spPr bwMode="auto">
          <a:xfrm>
            <a:off x="1011238" y="2006600"/>
            <a:ext cx="6697662" cy="3060700"/>
          </a:xfrm>
          <a:custGeom>
            <a:avLst/>
            <a:gdLst>
              <a:gd name="T0" fmla="*/ 0 w 4219"/>
              <a:gd name="T1" fmla="*/ 2147483647 h 1928"/>
              <a:gd name="T2" fmla="*/ 2147483647 w 4219"/>
              <a:gd name="T3" fmla="*/ 0 h 1928"/>
              <a:gd name="T4" fmla="*/ 2147483647 w 4219"/>
              <a:gd name="T5" fmla="*/ 2147483647 h 1928"/>
              <a:gd name="T6" fmla="*/ 2147483647 w 4219"/>
              <a:gd name="T7" fmla="*/ 2147483647 h 192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4219" h="1928">
                <a:moveTo>
                  <a:pt x="0" y="10"/>
                </a:moveTo>
                <a:lnTo>
                  <a:pt x="1003" y="0"/>
                </a:lnTo>
                <a:lnTo>
                  <a:pt x="3387" y="1928"/>
                </a:lnTo>
                <a:lnTo>
                  <a:pt x="4219" y="1928"/>
                </a:lnTo>
              </a:path>
            </a:pathLst>
          </a:cu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88806" name="Group 38"/>
          <p:cNvGrpSpPr>
            <a:grpSpLocks/>
          </p:cNvGrpSpPr>
          <p:nvPr/>
        </p:nvGrpSpPr>
        <p:grpSpPr bwMode="auto">
          <a:xfrm>
            <a:off x="347663" y="2166938"/>
            <a:ext cx="1333500" cy="1004887"/>
            <a:chOff x="220" y="1365"/>
            <a:chExt cx="840" cy="633"/>
          </a:xfrm>
        </p:grpSpPr>
        <p:sp>
          <p:nvSpPr>
            <p:cNvPr id="25641" name="Line 39"/>
            <p:cNvSpPr>
              <a:spLocks noChangeShapeType="1"/>
            </p:cNvSpPr>
            <p:nvPr/>
          </p:nvSpPr>
          <p:spPr bwMode="auto">
            <a:xfrm>
              <a:off x="220" y="1365"/>
              <a:ext cx="273" cy="154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42" name="Oval 40"/>
            <p:cNvSpPr>
              <a:spLocks noChangeArrowheads="1"/>
            </p:cNvSpPr>
            <p:nvPr/>
          </p:nvSpPr>
          <p:spPr bwMode="auto">
            <a:xfrm>
              <a:off x="439" y="1392"/>
              <a:ext cx="621" cy="606"/>
            </a:xfrm>
            <a:prstGeom prst="ellips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</p:grpSp>
      <p:sp>
        <p:nvSpPr>
          <p:cNvPr id="288809" name="Oval 41"/>
          <p:cNvSpPr>
            <a:spLocks noChangeArrowheads="1"/>
          </p:cNvSpPr>
          <p:nvPr/>
        </p:nvSpPr>
        <p:spPr bwMode="auto">
          <a:xfrm>
            <a:off x="2332038" y="2222500"/>
            <a:ext cx="985837" cy="962025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288810" name="Line 42"/>
          <p:cNvSpPr>
            <a:spLocks noChangeShapeType="1"/>
          </p:cNvSpPr>
          <p:nvPr/>
        </p:nvSpPr>
        <p:spPr bwMode="auto">
          <a:xfrm flipH="1">
            <a:off x="6261100" y="4902200"/>
            <a:ext cx="12700" cy="11938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288811" name="Freeform 43"/>
          <p:cNvSpPr>
            <a:spLocks/>
          </p:cNvSpPr>
          <p:nvPr/>
        </p:nvSpPr>
        <p:spPr bwMode="auto">
          <a:xfrm>
            <a:off x="1155700" y="3886200"/>
            <a:ext cx="6667500" cy="2260600"/>
          </a:xfrm>
          <a:custGeom>
            <a:avLst/>
            <a:gdLst>
              <a:gd name="T0" fmla="*/ 2147483647 w 4200"/>
              <a:gd name="T1" fmla="*/ 2147483647 h 1424"/>
              <a:gd name="T2" fmla="*/ 2147483647 w 4200"/>
              <a:gd name="T3" fmla="*/ 2147483647 h 1424"/>
              <a:gd name="T4" fmla="*/ 2147483647 w 4200"/>
              <a:gd name="T5" fmla="*/ 0 h 1424"/>
              <a:gd name="T6" fmla="*/ 0 w 4200"/>
              <a:gd name="T7" fmla="*/ 0 h 1424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4200" h="1424">
                <a:moveTo>
                  <a:pt x="4200" y="1424"/>
                </a:moveTo>
                <a:lnTo>
                  <a:pt x="3224" y="1424"/>
                </a:lnTo>
                <a:lnTo>
                  <a:pt x="1880" y="0"/>
                </a:lnTo>
                <a:lnTo>
                  <a:pt x="0" y="0"/>
                </a:lnTo>
              </a:path>
            </a:pathLst>
          </a:cu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88812" name="Group 44"/>
          <p:cNvGrpSpPr>
            <a:grpSpLocks/>
          </p:cNvGrpSpPr>
          <p:nvPr/>
        </p:nvGrpSpPr>
        <p:grpSpPr bwMode="auto">
          <a:xfrm>
            <a:off x="347663" y="2166938"/>
            <a:ext cx="1333500" cy="1004887"/>
            <a:chOff x="220" y="1365"/>
            <a:chExt cx="840" cy="633"/>
          </a:xfrm>
        </p:grpSpPr>
        <p:sp>
          <p:nvSpPr>
            <p:cNvPr id="25639" name="Line 45"/>
            <p:cNvSpPr>
              <a:spLocks noChangeShapeType="1"/>
            </p:cNvSpPr>
            <p:nvPr/>
          </p:nvSpPr>
          <p:spPr bwMode="auto">
            <a:xfrm>
              <a:off x="220" y="1365"/>
              <a:ext cx="273" cy="154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40" name="Oval 46"/>
            <p:cNvSpPr>
              <a:spLocks noChangeArrowheads="1"/>
            </p:cNvSpPr>
            <p:nvPr/>
          </p:nvSpPr>
          <p:spPr bwMode="auto">
            <a:xfrm>
              <a:off x="439" y="1392"/>
              <a:ext cx="621" cy="606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</p:grpSp>
      <p:sp>
        <p:nvSpPr>
          <p:cNvPr id="288815" name="Oval 47"/>
          <p:cNvSpPr>
            <a:spLocks noChangeArrowheads="1"/>
          </p:cNvSpPr>
          <p:nvPr/>
        </p:nvSpPr>
        <p:spPr bwMode="auto">
          <a:xfrm>
            <a:off x="2328863" y="2227263"/>
            <a:ext cx="985837" cy="962025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30758" name="Text Box 48"/>
          <p:cNvSpPr txBox="1">
            <a:spLocks noChangeArrowheads="1"/>
          </p:cNvSpPr>
          <p:nvPr/>
        </p:nvSpPr>
        <p:spPr bwMode="auto">
          <a:xfrm>
            <a:off x="1409700" y="3854450"/>
            <a:ext cx="3238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mtClean="0">
                <a:latin typeface="Symbol" charset="0"/>
              </a:rPr>
              <a:t>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887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87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87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887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88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888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888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888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28880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8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28880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8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1000"/>
                                        <p:tgtEl>
                                          <p:spTgt spid="2888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8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1000"/>
                                        <p:tgtEl>
                                          <p:spTgt spid="2888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0"/>
                                            </p:cond>
                                          </p:stCondLst>
                                        </p:cTn>
                                        <p:tgtEl>
                                          <p:spTgt spid="288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8805" grpId="0" animBg="1"/>
      <p:bldP spid="288809" grpId="0" animBg="1"/>
      <p:bldP spid="288811" grpId="0" animBg="1"/>
      <p:bldP spid="288815" grpId="0" animBg="1"/>
      <p:bldP spid="288815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Rectangle 55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lumMod val="20000"/>
              <a:lumOff val="80000"/>
              <a:alpha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1746" name="Footer Placeholder 3"/>
          <p:cNvSpPr>
            <a:spLocks noGrp="1"/>
          </p:cNvSpPr>
          <p:nvPr>
            <p:ph type="ftr" sz="quarter" idx="1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/>
              <a:t>Transport</a:t>
            </a:r>
            <a:r>
              <a:rPr lang="en-US" sz="1400"/>
              <a:t> </a:t>
            </a:r>
            <a:r>
              <a:rPr lang="en-US" sz="1200"/>
              <a:t>Layer</a:t>
            </a:r>
          </a:p>
        </p:txBody>
      </p:sp>
      <p:sp>
        <p:nvSpPr>
          <p:cNvPr id="31747" name="Slide Number Placeholder 4"/>
          <p:cNvSpPr>
            <a:spLocks noGrp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>
              <a:defRPr/>
            </a:pPr>
            <a:r>
              <a:rPr lang="en-US" sz="1200" smtClean="0"/>
              <a:t>3-</a:t>
            </a:r>
            <a:fld id="{BC36DAD3-0C38-4430-9887-DD4C4902EFB7}" type="slidenum">
              <a:rPr lang="en-US" sz="1200" smtClean="0"/>
              <a:pPr>
                <a:defRPr/>
              </a:pPr>
              <a:t>24</a:t>
            </a:fld>
            <a:endParaRPr lang="en-US" sz="1200" smtClean="0"/>
          </a:p>
        </p:txBody>
      </p:sp>
      <p:sp>
        <p:nvSpPr>
          <p:cNvPr id="31748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63" y="185738"/>
            <a:ext cx="7772400" cy="885825"/>
          </a:xfrm>
        </p:spPr>
        <p:txBody>
          <a:bodyPr/>
          <a:lstStyle/>
          <a:p>
            <a:pPr>
              <a:defRPr/>
            </a:pPr>
            <a:r>
              <a:rPr lang="en-US" sz="4000">
                <a:ea typeface="ＭＳ Ｐゴシック" charset="0"/>
                <a:cs typeface="+mj-cs"/>
              </a:rPr>
              <a:t>rdt2.0: error scenario</a:t>
            </a:r>
            <a:endParaRPr lang="en-US">
              <a:ea typeface="ＭＳ Ｐゴシック" charset="0"/>
              <a:cs typeface="+mj-cs"/>
            </a:endParaRPr>
          </a:p>
        </p:txBody>
      </p:sp>
      <p:sp>
        <p:nvSpPr>
          <p:cNvPr id="26629" name="Oval 3"/>
          <p:cNvSpPr>
            <a:spLocks noChangeArrowheads="1"/>
          </p:cNvSpPr>
          <p:nvPr/>
        </p:nvSpPr>
        <p:spPr bwMode="auto">
          <a:xfrm>
            <a:off x="696913" y="2209800"/>
            <a:ext cx="985837" cy="962025"/>
          </a:xfrm>
          <a:prstGeom prst="ellipse">
            <a:avLst/>
          </a:pr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26630" name="Text Box 4"/>
          <p:cNvSpPr txBox="1">
            <a:spLocks noChangeArrowheads="1"/>
          </p:cNvSpPr>
          <p:nvPr/>
        </p:nvSpPr>
        <p:spPr bwMode="auto">
          <a:xfrm>
            <a:off x="595313" y="2293938"/>
            <a:ext cx="120015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r>
              <a:rPr lang="en-US">
                <a:latin typeface="Arial" charset="0"/>
              </a:rPr>
              <a:t>Wait for call from above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26631" name="Text Box 5"/>
          <p:cNvSpPr txBox="1">
            <a:spLocks noChangeArrowheads="1"/>
          </p:cNvSpPr>
          <p:nvPr/>
        </p:nvSpPr>
        <p:spPr bwMode="auto">
          <a:xfrm>
            <a:off x="1004888" y="1490663"/>
            <a:ext cx="36433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algn="l"/>
            <a:r>
              <a:rPr lang="en-US">
                <a:latin typeface="Arial" charset="0"/>
              </a:rPr>
              <a:t>snkpkt = make_pkt(data, checksum)</a:t>
            </a:r>
          </a:p>
          <a:p>
            <a:pPr algn="l"/>
            <a:r>
              <a:rPr lang="en-US">
                <a:latin typeface="Arial" charset="0"/>
              </a:rPr>
              <a:t>udt_send(sndpkt)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26632" name="Line 6"/>
          <p:cNvSpPr>
            <a:spLocks noChangeShapeType="1"/>
          </p:cNvSpPr>
          <p:nvPr/>
        </p:nvSpPr>
        <p:spPr bwMode="auto">
          <a:xfrm>
            <a:off x="1109663" y="1535113"/>
            <a:ext cx="9906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33" name="Text Box 7"/>
          <p:cNvSpPr txBox="1">
            <a:spLocks noChangeArrowheads="1"/>
          </p:cNvSpPr>
          <p:nvPr/>
        </p:nvSpPr>
        <p:spPr bwMode="auto">
          <a:xfrm>
            <a:off x="6319838" y="5314950"/>
            <a:ext cx="2143125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algn="l"/>
            <a:r>
              <a:rPr lang="en-US">
                <a:latin typeface="Arial" charset="0"/>
              </a:rPr>
              <a:t>extract(rcvpkt,data)</a:t>
            </a:r>
          </a:p>
          <a:p>
            <a:pPr algn="l"/>
            <a:r>
              <a:rPr lang="en-US">
                <a:latin typeface="Arial" charset="0"/>
              </a:rPr>
              <a:t>deliver_data(data)</a:t>
            </a:r>
          </a:p>
          <a:p>
            <a:pPr algn="l"/>
            <a:r>
              <a:rPr lang="en-US">
                <a:latin typeface="Arial" charset="0"/>
              </a:rPr>
              <a:t>udt_send(ACK)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26634" name="Text Box 8"/>
          <p:cNvSpPr txBox="1">
            <a:spLocks noChangeArrowheads="1"/>
          </p:cNvSpPr>
          <p:nvPr/>
        </p:nvSpPr>
        <p:spPr bwMode="auto">
          <a:xfrm>
            <a:off x="6297613" y="4781550"/>
            <a:ext cx="2157412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algn="l"/>
            <a:r>
              <a:rPr lang="en-US">
                <a:latin typeface="Arial" charset="0"/>
              </a:rPr>
              <a:t>rdt_rcv(rcvpkt) &amp;&amp; </a:t>
            </a:r>
          </a:p>
          <a:p>
            <a:pPr algn="l"/>
            <a:r>
              <a:rPr lang="en-US">
                <a:latin typeface="Arial" charset="0"/>
              </a:rPr>
              <a:t>   notcorrupt(rcvpkt)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26635" name="Line 9"/>
          <p:cNvSpPr>
            <a:spLocks noChangeShapeType="1"/>
          </p:cNvSpPr>
          <p:nvPr/>
        </p:nvSpPr>
        <p:spPr bwMode="auto">
          <a:xfrm>
            <a:off x="6419850" y="5370513"/>
            <a:ext cx="1489075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36" name="Freeform 10"/>
          <p:cNvSpPr>
            <a:spLocks/>
          </p:cNvSpPr>
          <p:nvPr/>
        </p:nvSpPr>
        <p:spPr bwMode="auto">
          <a:xfrm flipV="1">
            <a:off x="1057275" y="1979613"/>
            <a:ext cx="1800225" cy="247650"/>
          </a:xfrm>
          <a:custGeom>
            <a:avLst/>
            <a:gdLst>
              <a:gd name="T0" fmla="*/ 0 w 2835"/>
              <a:gd name="T1" fmla="*/ 0 h 525"/>
              <a:gd name="T2" fmla="*/ 2147483647 w 2835"/>
              <a:gd name="T3" fmla="*/ 0 h 525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2835" h="525">
                <a:moveTo>
                  <a:pt x="0" y="0"/>
                </a:moveTo>
                <a:cubicBezTo>
                  <a:pt x="60" y="525"/>
                  <a:pt x="2835" y="495"/>
                  <a:pt x="2835" y="0"/>
                </a:cubicBezTo>
              </a:path>
            </a:pathLst>
          </a:custGeom>
          <a:noFill/>
          <a:ln w="28575" cmpd="sng">
            <a:solidFill>
              <a:srgbClr val="00000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37" name="Freeform 11"/>
          <p:cNvSpPr>
            <a:spLocks/>
          </p:cNvSpPr>
          <p:nvPr/>
        </p:nvSpPr>
        <p:spPr bwMode="auto">
          <a:xfrm>
            <a:off x="1104900" y="3140075"/>
            <a:ext cx="1800225" cy="247650"/>
          </a:xfrm>
          <a:custGeom>
            <a:avLst/>
            <a:gdLst>
              <a:gd name="T0" fmla="*/ 0 w 2835"/>
              <a:gd name="T1" fmla="*/ 0 h 525"/>
              <a:gd name="T2" fmla="*/ 2147483647 w 2835"/>
              <a:gd name="T3" fmla="*/ 0 h 525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2835" h="525">
                <a:moveTo>
                  <a:pt x="0" y="0"/>
                </a:moveTo>
                <a:cubicBezTo>
                  <a:pt x="60" y="525"/>
                  <a:pt x="2835" y="495"/>
                  <a:pt x="2835" y="0"/>
                </a:cubicBezTo>
              </a:path>
            </a:pathLst>
          </a:custGeom>
          <a:noFill/>
          <a:ln w="28575" cmpd="sng">
            <a:solidFill>
              <a:srgbClr val="000000"/>
            </a:solidFill>
            <a:round/>
            <a:headEnd type="triangl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38" name="Text Box 12"/>
          <p:cNvSpPr txBox="1">
            <a:spLocks noChangeArrowheads="1"/>
          </p:cNvSpPr>
          <p:nvPr/>
        </p:nvSpPr>
        <p:spPr bwMode="auto">
          <a:xfrm>
            <a:off x="1071563" y="3492500"/>
            <a:ext cx="3548062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algn="l"/>
            <a:r>
              <a:rPr lang="en-US">
                <a:latin typeface="Arial" charset="0"/>
              </a:rPr>
              <a:t>rdt_rcv(rcvpkt) &amp;&amp; isACK(rcvpkt)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26639" name="Line 13"/>
          <p:cNvSpPr>
            <a:spLocks noChangeShapeType="1"/>
          </p:cNvSpPr>
          <p:nvPr/>
        </p:nvSpPr>
        <p:spPr bwMode="auto">
          <a:xfrm>
            <a:off x="1173163" y="3816350"/>
            <a:ext cx="9906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40" name="Freeform 14"/>
          <p:cNvSpPr>
            <a:spLocks/>
          </p:cNvSpPr>
          <p:nvPr/>
        </p:nvSpPr>
        <p:spPr bwMode="auto">
          <a:xfrm>
            <a:off x="3252788" y="2286000"/>
            <a:ext cx="466725" cy="893763"/>
          </a:xfrm>
          <a:custGeom>
            <a:avLst/>
            <a:gdLst>
              <a:gd name="T0" fmla="*/ 0 w 735"/>
              <a:gd name="T1" fmla="*/ 2147483647 h 1080"/>
              <a:gd name="T2" fmla="*/ 0 w 735"/>
              <a:gd name="T3" fmla="*/ 2147483647 h 108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735" h="1080">
                <a:moveTo>
                  <a:pt x="0" y="195"/>
                </a:moveTo>
                <a:cubicBezTo>
                  <a:pt x="690" y="0"/>
                  <a:pt x="735" y="1080"/>
                  <a:pt x="0" y="855"/>
                </a:cubicBezTo>
              </a:path>
            </a:pathLst>
          </a:custGeom>
          <a:noFill/>
          <a:ln w="19050" cmpd="sng">
            <a:solidFill>
              <a:srgbClr val="00000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41" name="Text Box 15"/>
          <p:cNvSpPr txBox="1">
            <a:spLocks noChangeArrowheads="1"/>
          </p:cNvSpPr>
          <p:nvPr/>
        </p:nvSpPr>
        <p:spPr bwMode="auto">
          <a:xfrm>
            <a:off x="3562350" y="2600325"/>
            <a:ext cx="17637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algn="l"/>
            <a:r>
              <a:rPr lang="en-US">
                <a:latin typeface="Arial" charset="0"/>
              </a:rPr>
              <a:t>udt_send(sndpkt)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26642" name="Text Box 16"/>
          <p:cNvSpPr txBox="1">
            <a:spLocks noChangeArrowheads="1"/>
          </p:cNvSpPr>
          <p:nvPr/>
        </p:nvSpPr>
        <p:spPr bwMode="auto">
          <a:xfrm>
            <a:off x="3536950" y="1925638"/>
            <a:ext cx="2085975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algn="l"/>
            <a:r>
              <a:rPr lang="en-US">
                <a:latin typeface="Arial" charset="0"/>
              </a:rPr>
              <a:t>rdt_rcv(rcvpkt) &amp;&amp;</a:t>
            </a:r>
          </a:p>
          <a:p>
            <a:pPr algn="l"/>
            <a:r>
              <a:rPr lang="en-US">
                <a:latin typeface="Arial" charset="0"/>
              </a:rPr>
              <a:t>   isNAK(rcvpkt)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26643" name="Line 17"/>
          <p:cNvSpPr>
            <a:spLocks noChangeShapeType="1"/>
          </p:cNvSpPr>
          <p:nvPr/>
        </p:nvSpPr>
        <p:spPr bwMode="auto">
          <a:xfrm>
            <a:off x="3656013" y="2600325"/>
            <a:ext cx="9906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6644" name="Group 18"/>
          <p:cNvGrpSpPr>
            <a:grpSpLocks/>
          </p:cNvGrpSpPr>
          <p:nvPr/>
        </p:nvGrpSpPr>
        <p:grpSpPr bwMode="auto">
          <a:xfrm>
            <a:off x="6573838" y="2352675"/>
            <a:ext cx="1924050" cy="858838"/>
            <a:chOff x="2222" y="2660"/>
            <a:chExt cx="1212" cy="541"/>
          </a:xfrm>
        </p:grpSpPr>
        <p:sp>
          <p:nvSpPr>
            <p:cNvPr id="26677" name="Text Box 19"/>
            <p:cNvSpPr txBox="1">
              <a:spLocks noChangeArrowheads="1"/>
            </p:cNvSpPr>
            <p:nvPr/>
          </p:nvSpPr>
          <p:spPr bwMode="auto">
            <a:xfrm>
              <a:off x="2222" y="3039"/>
              <a:ext cx="1152" cy="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9pPr>
            </a:lstStyle>
            <a:p>
              <a:pPr algn="l"/>
              <a:r>
                <a:rPr lang="en-US">
                  <a:latin typeface="Arial" charset="0"/>
                </a:rPr>
                <a:t>udt_send(NAK)</a:t>
              </a:r>
              <a:endParaRPr lang="en-US">
                <a:latin typeface="Times New Roman" pitchFamily="18" charset="0"/>
              </a:endParaRPr>
            </a:p>
          </p:txBody>
        </p:sp>
        <p:sp>
          <p:nvSpPr>
            <p:cNvPr id="26678" name="Text Box 20"/>
            <p:cNvSpPr txBox="1">
              <a:spLocks noChangeArrowheads="1"/>
            </p:cNvSpPr>
            <p:nvPr/>
          </p:nvSpPr>
          <p:spPr bwMode="auto">
            <a:xfrm>
              <a:off x="2225" y="2660"/>
              <a:ext cx="1209" cy="1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9pPr>
            </a:lstStyle>
            <a:p>
              <a:pPr algn="l"/>
              <a:r>
                <a:rPr lang="en-US">
                  <a:latin typeface="Arial" charset="0"/>
                </a:rPr>
                <a:t>rdt_rcv(rcvpkt) &amp;&amp; </a:t>
              </a:r>
            </a:p>
            <a:p>
              <a:pPr algn="l"/>
              <a:r>
                <a:rPr lang="en-US">
                  <a:latin typeface="Arial" charset="0"/>
                </a:rPr>
                <a:t>  corrupt(rcvpkt)</a:t>
              </a:r>
              <a:endParaRPr lang="en-US">
                <a:latin typeface="Times New Roman" pitchFamily="18" charset="0"/>
              </a:endParaRPr>
            </a:p>
          </p:txBody>
        </p:sp>
        <p:sp>
          <p:nvSpPr>
            <p:cNvPr id="26679" name="Line 21"/>
            <p:cNvSpPr>
              <a:spLocks noChangeShapeType="1"/>
            </p:cNvSpPr>
            <p:nvPr/>
          </p:nvSpPr>
          <p:spPr bwMode="auto">
            <a:xfrm>
              <a:off x="2285" y="3040"/>
              <a:ext cx="624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6645" name="Group 22"/>
          <p:cNvGrpSpPr>
            <a:grpSpLocks/>
          </p:cNvGrpSpPr>
          <p:nvPr/>
        </p:nvGrpSpPr>
        <p:grpSpPr bwMode="auto">
          <a:xfrm>
            <a:off x="2292350" y="2222500"/>
            <a:ext cx="1074738" cy="962025"/>
            <a:chOff x="1540" y="2116"/>
            <a:chExt cx="677" cy="606"/>
          </a:xfrm>
        </p:grpSpPr>
        <p:sp>
          <p:nvSpPr>
            <p:cNvPr id="26675" name="Oval 23"/>
            <p:cNvSpPr>
              <a:spLocks noChangeArrowheads="1"/>
            </p:cNvSpPr>
            <p:nvPr/>
          </p:nvSpPr>
          <p:spPr bwMode="auto">
            <a:xfrm>
              <a:off x="1565" y="2116"/>
              <a:ext cx="621" cy="606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26676" name="Text Box 24"/>
            <p:cNvSpPr txBox="1">
              <a:spLocks noChangeArrowheads="1"/>
            </p:cNvSpPr>
            <p:nvPr/>
          </p:nvSpPr>
          <p:spPr bwMode="auto">
            <a:xfrm>
              <a:off x="1540" y="2163"/>
              <a:ext cx="677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9pPr>
            </a:lstStyle>
            <a:p>
              <a:r>
                <a:rPr lang="en-US">
                  <a:latin typeface="Arial" charset="0"/>
                </a:rPr>
                <a:t>Wait for ACK or NAK</a:t>
              </a:r>
              <a:endParaRPr lang="en-US">
                <a:latin typeface="Times New Roman" pitchFamily="18" charset="0"/>
              </a:endParaRPr>
            </a:p>
          </p:txBody>
        </p:sp>
      </p:grpSp>
      <p:sp>
        <p:nvSpPr>
          <p:cNvPr id="26646" name="Freeform 25"/>
          <p:cNvSpPr>
            <a:spLocks/>
          </p:cNvSpPr>
          <p:nvPr/>
        </p:nvSpPr>
        <p:spPr bwMode="auto">
          <a:xfrm>
            <a:off x="6672263" y="3148013"/>
            <a:ext cx="1257300" cy="469900"/>
          </a:xfrm>
          <a:custGeom>
            <a:avLst/>
            <a:gdLst>
              <a:gd name="T0" fmla="*/ 2147483647 w 1500"/>
              <a:gd name="T1" fmla="*/ 2147483647 h 740"/>
              <a:gd name="T2" fmla="*/ 2147483647 w 1500"/>
              <a:gd name="T3" fmla="*/ 2147483647 h 74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500" h="740">
                <a:moveTo>
                  <a:pt x="361" y="671"/>
                </a:moveTo>
                <a:cubicBezTo>
                  <a:pt x="0" y="0"/>
                  <a:pt x="1500" y="90"/>
                  <a:pt x="1017" y="740"/>
                </a:cubicBezTo>
              </a:path>
            </a:pathLst>
          </a:custGeom>
          <a:noFill/>
          <a:ln w="28575" cmpd="sng">
            <a:solidFill>
              <a:srgbClr val="00000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47" name="Oval 26"/>
          <p:cNvSpPr>
            <a:spLocks noChangeArrowheads="1"/>
          </p:cNvSpPr>
          <p:nvPr/>
        </p:nvSpPr>
        <p:spPr bwMode="auto">
          <a:xfrm>
            <a:off x="6764338" y="3568700"/>
            <a:ext cx="985837" cy="962025"/>
          </a:xfrm>
          <a:prstGeom prst="ellipse">
            <a:avLst/>
          </a:pr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26648" name="Text Box 27"/>
          <p:cNvSpPr txBox="1">
            <a:spLocks noChangeArrowheads="1"/>
          </p:cNvSpPr>
          <p:nvPr/>
        </p:nvSpPr>
        <p:spPr bwMode="auto">
          <a:xfrm>
            <a:off x="6677025" y="3652838"/>
            <a:ext cx="120015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r>
              <a:rPr lang="en-US">
                <a:latin typeface="Arial" charset="0"/>
              </a:rPr>
              <a:t>Wait for call from below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26649" name="Freeform 28"/>
          <p:cNvSpPr>
            <a:spLocks/>
          </p:cNvSpPr>
          <p:nvPr/>
        </p:nvSpPr>
        <p:spPr bwMode="auto">
          <a:xfrm flipV="1">
            <a:off x="6684963" y="4464050"/>
            <a:ext cx="1257300" cy="469900"/>
          </a:xfrm>
          <a:custGeom>
            <a:avLst/>
            <a:gdLst>
              <a:gd name="T0" fmla="*/ 2147483647 w 1500"/>
              <a:gd name="T1" fmla="*/ 2147483647 h 740"/>
              <a:gd name="T2" fmla="*/ 2147483647 w 1500"/>
              <a:gd name="T3" fmla="*/ 2147483647 h 74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500" h="740">
                <a:moveTo>
                  <a:pt x="361" y="671"/>
                </a:moveTo>
                <a:cubicBezTo>
                  <a:pt x="0" y="0"/>
                  <a:pt x="1500" y="90"/>
                  <a:pt x="1017" y="740"/>
                </a:cubicBezTo>
              </a:path>
            </a:pathLst>
          </a:custGeom>
          <a:noFill/>
          <a:ln w="28575" cmpd="sng">
            <a:solidFill>
              <a:srgbClr val="00000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89821" name="Group 29"/>
          <p:cNvGrpSpPr>
            <a:grpSpLocks/>
          </p:cNvGrpSpPr>
          <p:nvPr/>
        </p:nvGrpSpPr>
        <p:grpSpPr bwMode="auto">
          <a:xfrm>
            <a:off x="349250" y="2166938"/>
            <a:ext cx="1333500" cy="1004887"/>
            <a:chOff x="220" y="1365"/>
            <a:chExt cx="840" cy="633"/>
          </a:xfrm>
        </p:grpSpPr>
        <p:sp>
          <p:nvSpPr>
            <p:cNvPr id="26673" name="Line 30"/>
            <p:cNvSpPr>
              <a:spLocks noChangeShapeType="1"/>
            </p:cNvSpPr>
            <p:nvPr/>
          </p:nvSpPr>
          <p:spPr bwMode="auto">
            <a:xfrm>
              <a:off x="220" y="1365"/>
              <a:ext cx="273" cy="15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74" name="Oval 31"/>
            <p:cNvSpPr>
              <a:spLocks noChangeArrowheads="1"/>
            </p:cNvSpPr>
            <p:nvPr/>
          </p:nvSpPr>
          <p:spPr bwMode="auto">
            <a:xfrm>
              <a:off x="439" y="1392"/>
              <a:ext cx="621" cy="606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</p:grpSp>
      <p:grpSp>
        <p:nvGrpSpPr>
          <p:cNvPr id="289824" name="Group 32"/>
          <p:cNvGrpSpPr>
            <a:grpSpLocks/>
          </p:cNvGrpSpPr>
          <p:nvPr/>
        </p:nvGrpSpPr>
        <p:grpSpPr bwMode="auto">
          <a:xfrm>
            <a:off x="6334125" y="3497263"/>
            <a:ext cx="1414463" cy="1033462"/>
            <a:chOff x="3990" y="2203"/>
            <a:chExt cx="891" cy="651"/>
          </a:xfrm>
        </p:grpSpPr>
        <p:sp>
          <p:nvSpPr>
            <p:cNvPr id="26671" name="Line 33"/>
            <p:cNvSpPr>
              <a:spLocks noChangeShapeType="1"/>
            </p:cNvSpPr>
            <p:nvPr/>
          </p:nvSpPr>
          <p:spPr bwMode="auto">
            <a:xfrm>
              <a:off x="3990" y="2203"/>
              <a:ext cx="273" cy="15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72" name="Oval 34"/>
            <p:cNvSpPr>
              <a:spLocks noChangeArrowheads="1"/>
            </p:cNvSpPr>
            <p:nvPr/>
          </p:nvSpPr>
          <p:spPr bwMode="auto">
            <a:xfrm>
              <a:off x="4260" y="2248"/>
              <a:ext cx="621" cy="606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</p:grpSp>
      <p:sp>
        <p:nvSpPr>
          <p:cNvPr id="26652" name="Text Box 35"/>
          <p:cNvSpPr txBox="1">
            <a:spLocks noChangeArrowheads="1"/>
          </p:cNvSpPr>
          <p:nvPr/>
        </p:nvSpPr>
        <p:spPr bwMode="auto">
          <a:xfrm>
            <a:off x="1030288" y="1200150"/>
            <a:ext cx="2255837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algn="l"/>
            <a:r>
              <a:rPr lang="en-US">
                <a:latin typeface="Arial" charset="0"/>
              </a:rPr>
              <a:t>rdt_send(data)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289828" name="Line 36"/>
          <p:cNvSpPr>
            <a:spLocks noChangeShapeType="1"/>
          </p:cNvSpPr>
          <p:nvPr/>
        </p:nvSpPr>
        <p:spPr bwMode="auto">
          <a:xfrm>
            <a:off x="1011238" y="1289050"/>
            <a:ext cx="12700" cy="747713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289829" name="Freeform 37"/>
          <p:cNvSpPr>
            <a:spLocks/>
          </p:cNvSpPr>
          <p:nvPr/>
        </p:nvSpPr>
        <p:spPr bwMode="auto">
          <a:xfrm>
            <a:off x="1011238" y="2006600"/>
            <a:ext cx="6940550" cy="654050"/>
          </a:xfrm>
          <a:custGeom>
            <a:avLst/>
            <a:gdLst>
              <a:gd name="T0" fmla="*/ 0 w 4372"/>
              <a:gd name="T1" fmla="*/ 2147483647 h 412"/>
              <a:gd name="T2" fmla="*/ 2147483647 w 4372"/>
              <a:gd name="T3" fmla="*/ 0 h 412"/>
              <a:gd name="T4" fmla="*/ 2147483647 w 4372"/>
              <a:gd name="T5" fmla="*/ 2147483647 h 412"/>
              <a:gd name="T6" fmla="*/ 2147483647 w 4372"/>
              <a:gd name="T7" fmla="*/ 2147483647 h 41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4372" h="412">
                <a:moveTo>
                  <a:pt x="0" y="10"/>
                </a:moveTo>
                <a:lnTo>
                  <a:pt x="1003" y="0"/>
                </a:lnTo>
                <a:lnTo>
                  <a:pt x="3508" y="412"/>
                </a:lnTo>
                <a:lnTo>
                  <a:pt x="4372" y="412"/>
                </a:lnTo>
              </a:path>
            </a:pathLst>
          </a:cu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89830" name="Group 38"/>
          <p:cNvGrpSpPr>
            <a:grpSpLocks/>
          </p:cNvGrpSpPr>
          <p:nvPr/>
        </p:nvGrpSpPr>
        <p:grpSpPr bwMode="auto">
          <a:xfrm>
            <a:off x="347663" y="2166938"/>
            <a:ext cx="1333500" cy="1004887"/>
            <a:chOff x="220" y="1365"/>
            <a:chExt cx="840" cy="633"/>
          </a:xfrm>
        </p:grpSpPr>
        <p:sp>
          <p:nvSpPr>
            <p:cNvPr id="26669" name="Line 39"/>
            <p:cNvSpPr>
              <a:spLocks noChangeShapeType="1"/>
            </p:cNvSpPr>
            <p:nvPr/>
          </p:nvSpPr>
          <p:spPr bwMode="auto">
            <a:xfrm>
              <a:off x="220" y="1365"/>
              <a:ext cx="273" cy="154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70" name="Oval 40"/>
            <p:cNvSpPr>
              <a:spLocks noChangeArrowheads="1"/>
            </p:cNvSpPr>
            <p:nvPr/>
          </p:nvSpPr>
          <p:spPr bwMode="auto">
            <a:xfrm>
              <a:off x="439" y="1392"/>
              <a:ext cx="621" cy="606"/>
            </a:xfrm>
            <a:prstGeom prst="ellips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</p:grpSp>
      <p:sp>
        <p:nvSpPr>
          <p:cNvPr id="289833" name="Oval 41"/>
          <p:cNvSpPr>
            <a:spLocks noChangeArrowheads="1"/>
          </p:cNvSpPr>
          <p:nvPr/>
        </p:nvSpPr>
        <p:spPr bwMode="auto">
          <a:xfrm>
            <a:off x="2332038" y="2222500"/>
            <a:ext cx="985837" cy="962025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289834" name="Line 42"/>
          <p:cNvSpPr>
            <a:spLocks noChangeShapeType="1"/>
          </p:cNvSpPr>
          <p:nvPr/>
        </p:nvSpPr>
        <p:spPr bwMode="auto">
          <a:xfrm flipH="1">
            <a:off x="6261100" y="4902200"/>
            <a:ext cx="12700" cy="11938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289835" name="Freeform 43"/>
          <p:cNvSpPr>
            <a:spLocks/>
          </p:cNvSpPr>
          <p:nvPr/>
        </p:nvSpPr>
        <p:spPr bwMode="auto">
          <a:xfrm>
            <a:off x="1155700" y="3886200"/>
            <a:ext cx="6667500" cy="2260600"/>
          </a:xfrm>
          <a:custGeom>
            <a:avLst/>
            <a:gdLst>
              <a:gd name="T0" fmla="*/ 2147483647 w 4200"/>
              <a:gd name="T1" fmla="*/ 2147483647 h 1424"/>
              <a:gd name="T2" fmla="*/ 2147483647 w 4200"/>
              <a:gd name="T3" fmla="*/ 2147483647 h 1424"/>
              <a:gd name="T4" fmla="*/ 2147483647 w 4200"/>
              <a:gd name="T5" fmla="*/ 0 h 1424"/>
              <a:gd name="T6" fmla="*/ 0 w 4200"/>
              <a:gd name="T7" fmla="*/ 0 h 1424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4200" h="1424">
                <a:moveTo>
                  <a:pt x="4200" y="1424"/>
                </a:moveTo>
                <a:lnTo>
                  <a:pt x="3224" y="1424"/>
                </a:lnTo>
                <a:lnTo>
                  <a:pt x="1880" y="0"/>
                </a:lnTo>
                <a:lnTo>
                  <a:pt x="0" y="0"/>
                </a:lnTo>
              </a:path>
            </a:pathLst>
          </a:cu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89836" name="Group 44"/>
          <p:cNvGrpSpPr>
            <a:grpSpLocks/>
          </p:cNvGrpSpPr>
          <p:nvPr/>
        </p:nvGrpSpPr>
        <p:grpSpPr bwMode="auto">
          <a:xfrm>
            <a:off x="347663" y="2166938"/>
            <a:ext cx="1333500" cy="1004887"/>
            <a:chOff x="220" y="1365"/>
            <a:chExt cx="840" cy="633"/>
          </a:xfrm>
        </p:grpSpPr>
        <p:sp>
          <p:nvSpPr>
            <p:cNvPr id="26667" name="Line 45"/>
            <p:cNvSpPr>
              <a:spLocks noChangeShapeType="1"/>
            </p:cNvSpPr>
            <p:nvPr/>
          </p:nvSpPr>
          <p:spPr bwMode="auto">
            <a:xfrm>
              <a:off x="220" y="1365"/>
              <a:ext cx="273" cy="154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68" name="Oval 46"/>
            <p:cNvSpPr>
              <a:spLocks noChangeArrowheads="1"/>
            </p:cNvSpPr>
            <p:nvPr/>
          </p:nvSpPr>
          <p:spPr bwMode="auto">
            <a:xfrm>
              <a:off x="439" y="1392"/>
              <a:ext cx="621" cy="606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</p:grpSp>
      <p:sp>
        <p:nvSpPr>
          <p:cNvPr id="289839" name="Oval 47"/>
          <p:cNvSpPr>
            <a:spLocks noChangeArrowheads="1"/>
          </p:cNvSpPr>
          <p:nvPr/>
        </p:nvSpPr>
        <p:spPr bwMode="auto">
          <a:xfrm>
            <a:off x="2328863" y="2227263"/>
            <a:ext cx="985837" cy="962025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289840" name="Line 48"/>
          <p:cNvSpPr>
            <a:spLocks noChangeShapeType="1"/>
          </p:cNvSpPr>
          <p:nvPr/>
        </p:nvSpPr>
        <p:spPr bwMode="auto">
          <a:xfrm>
            <a:off x="6553200" y="2493963"/>
            <a:ext cx="0" cy="817562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289841" name="Freeform 49"/>
          <p:cNvSpPr>
            <a:spLocks/>
          </p:cNvSpPr>
          <p:nvPr/>
        </p:nvSpPr>
        <p:spPr bwMode="auto">
          <a:xfrm>
            <a:off x="3657600" y="2216150"/>
            <a:ext cx="4378325" cy="1025525"/>
          </a:xfrm>
          <a:custGeom>
            <a:avLst/>
            <a:gdLst>
              <a:gd name="T0" fmla="*/ 2147483647 w 2758"/>
              <a:gd name="T1" fmla="*/ 2147483647 h 646"/>
              <a:gd name="T2" fmla="*/ 2147483647 w 2758"/>
              <a:gd name="T3" fmla="*/ 2147483647 h 646"/>
              <a:gd name="T4" fmla="*/ 2147483647 w 2758"/>
              <a:gd name="T5" fmla="*/ 0 h 646"/>
              <a:gd name="T6" fmla="*/ 0 w 2758"/>
              <a:gd name="T7" fmla="*/ 0 h 646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758" h="646">
                <a:moveTo>
                  <a:pt x="2758" y="646"/>
                </a:moveTo>
                <a:lnTo>
                  <a:pt x="1763" y="629"/>
                </a:lnTo>
                <a:lnTo>
                  <a:pt x="1039" y="0"/>
                </a:lnTo>
                <a:lnTo>
                  <a:pt x="0" y="0"/>
                </a:lnTo>
              </a:path>
            </a:pathLst>
          </a:cu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9842" name="Line 50"/>
          <p:cNvSpPr>
            <a:spLocks noChangeShapeType="1"/>
          </p:cNvSpPr>
          <p:nvPr/>
        </p:nvSpPr>
        <p:spPr bwMode="auto">
          <a:xfrm>
            <a:off x="3548063" y="2090738"/>
            <a:ext cx="0" cy="846137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289843" name="Freeform 51"/>
          <p:cNvSpPr>
            <a:spLocks/>
          </p:cNvSpPr>
          <p:nvPr/>
        </p:nvSpPr>
        <p:spPr bwMode="auto">
          <a:xfrm>
            <a:off x="3643313" y="2951163"/>
            <a:ext cx="4073525" cy="2133600"/>
          </a:xfrm>
          <a:custGeom>
            <a:avLst/>
            <a:gdLst>
              <a:gd name="T0" fmla="*/ 0 w 2566"/>
              <a:gd name="T1" fmla="*/ 0 h 1344"/>
              <a:gd name="T2" fmla="*/ 2147483647 w 2566"/>
              <a:gd name="T3" fmla="*/ 0 h 1344"/>
              <a:gd name="T4" fmla="*/ 2147483647 w 2566"/>
              <a:gd name="T5" fmla="*/ 2147483647 h 1344"/>
              <a:gd name="T6" fmla="*/ 2147483647 w 2566"/>
              <a:gd name="T7" fmla="*/ 2147483647 h 1344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566" h="1344">
                <a:moveTo>
                  <a:pt x="0" y="0"/>
                </a:moveTo>
                <a:lnTo>
                  <a:pt x="1013" y="0"/>
                </a:lnTo>
                <a:lnTo>
                  <a:pt x="1650" y="1344"/>
                </a:lnTo>
                <a:lnTo>
                  <a:pt x="2566" y="1344"/>
                </a:lnTo>
              </a:path>
            </a:pathLst>
          </a:cu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85" name="Text Box 52"/>
          <p:cNvSpPr txBox="1">
            <a:spLocks noChangeArrowheads="1"/>
          </p:cNvSpPr>
          <p:nvPr/>
        </p:nvSpPr>
        <p:spPr bwMode="auto">
          <a:xfrm>
            <a:off x="1435100" y="3868738"/>
            <a:ext cx="3238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mtClean="0">
                <a:latin typeface="Symbol" charset="0"/>
              </a:rPr>
              <a:t>L</a:t>
            </a:r>
          </a:p>
        </p:txBody>
      </p:sp>
      <p:pic>
        <p:nvPicPr>
          <p:cNvPr id="26666" name="Picture 53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488" y="847725"/>
            <a:ext cx="45704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898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98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98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898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98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898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898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898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2898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9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2898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9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1000"/>
                                        <p:tgtEl>
                                          <p:spTgt spid="2898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9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1000"/>
                                        <p:tgtEl>
                                          <p:spTgt spid="2898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9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1000"/>
                                        <p:tgtEl>
                                          <p:spTgt spid="2898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9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2000"/>
                                        <p:tgtEl>
                                          <p:spTgt spid="2898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9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1000"/>
                                        <p:tgtEl>
                                          <p:spTgt spid="2898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9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1000"/>
                                        <p:tgtEl>
                                          <p:spTgt spid="289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9829" grpId="0" animBg="1"/>
      <p:bldP spid="289833" grpId="0" animBg="1"/>
      <p:bldP spid="289835" grpId="0" animBg="1"/>
      <p:bldP spid="289839" grpId="0" animBg="1"/>
      <p:bldP spid="289839" grpId="1" animBg="1"/>
      <p:bldP spid="289841" grpId="0" animBg="1"/>
      <p:bldP spid="28984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Footer Placeholder 5"/>
          <p:cNvSpPr>
            <a:spLocks noGrp="1"/>
          </p:cNvSpPr>
          <p:nvPr>
            <p:ph type="ftr" sz="quarter" idx="1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/>
              <a:t>Transport</a:t>
            </a:r>
            <a:r>
              <a:rPr lang="en-US" sz="1400"/>
              <a:t> </a:t>
            </a:r>
            <a:r>
              <a:rPr lang="en-US" sz="1200"/>
              <a:t>Layer</a:t>
            </a:r>
          </a:p>
        </p:txBody>
      </p:sp>
      <p:sp>
        <p:nvSpPr>
          <p:cNvPr id="32771" name="Slide Number Placeholder 6"/>
          <p:cNvSpPr>
            <a:spLocks noGrp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>
              <a:defRPr/>
            </a:pPr>
            <a:r>
              <a:rPr lang="en-US" sz="1200" smtClean="0"/>
              <a:t>3-</a:t>
            </a:r>
            <a:fld id="{8E0ADA39-F796-4157-A397-EBBC57FBB9CD}" type="slidenum">
              <a:rPr lang="en-US" sz="1200" smtClean="0"/>
              <a:pPr>
                <a:defRPr/>
              </a:pPr>
              <a:t>25</a:t>
            </a:fld>
            <a:endParaRPr lang="en-US" sz="1200" smtClean="0"/>
          </a:p>
        </p:txBody>
      </p:sp>
      <p:sp>
        <p:nvSpPr>
          <p:cNvPr id="32772" name="Rectangle 2"/>
          <p:cNvSpPr>
            <a:spLocks noGrp="1" noChangeArrowheads="1"/>
          </p:cNvSpPr>
          <p:nvPr>
            <p:ph type="title"/>
          </p:nvPr>
        </p:nvSpPr>
        <p:spPr>
          <a:xfrm>
            <a:off x="444500" y="185738"/>
            <a:ext cx="7772400" cy="1019175"/>
          </a:xfrm>
        </p:spPr>
        <p:txBody>
          <a:bodyPr/>
          <a:lstStyle/>
          <a:p>
            <a:pPr>
              <a:defRPr/>
            </a:pPr>
            <a:r>
              <a:rPr lang="en-US" dirty="0">
                <a:ea typeface="ＭＳ Ｐゴシック" charset="0"/>
                <a:cs typeface="+mj-cs"/>
              </a:rPr>
              <a:t>rdt2.0 has </a:t>
            </a:r>
            <a:r>
              <a:rPr lang="en-US" dirty="0" smtClean="0">
                <a:ea typeface="ＭＳ Ｐゴシック" charset="0"/>
                <a:cs typeface="+mj-cs"/>
              </a:rPr>
              <a:t>an issue ….</a:t>
            </a:r>
            <a:endParaRPr lang="en-US" dirty="0">
              <a:ea typeface="ＭＳ Ｐゴシック" charset="0"/>
              <a:cs typeface="+mj-cs"/>
            </a:endParaRPr>
          </a:p>
        </p:txBody>
      </p:sp>
      <p:sp>
        <p:nvSpPr>
          <p:cNvPr id="3471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11175" y="1589088"/>
            <a:ext cx="3810000" cy="4648200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dirty="0" smtClean="0">
                <a:solidFill>
                  <a:srgbClr val="CC0000"/>
                </a:solidFill>
              </a:rPr>
              <a:t>what happens if ACK/NAK  corrupted?</a:t>
            </a:r>
          </a:p>
          <a:p>
            <a:pPr>
              <a:lnSpc>
                <a:spcPct val="80000"/>
              </a:lnSpc>
              <a:defRPr/>
            </a:pPr>
            <a:r>
              <a:rPr lang="en-US" sz="2400" dirty="0" smtClean="0"/>
              <a:t>sender </a:t>
            </a:r>
            <a:r>
              <a:rPr lang="en-US" sz="2400" dirty="0" err="1" smtClean="0"/>
              <a:t>doesn</a:t>
            </a:r>
            <a:r>
              <a:rPr lang="ja-JP" altLang="en-US" sz="2400" dirty="0" smtClean="0"/>
              <a:t>’</a:t>
            </a:r>
            <a:r>
              <a:rPr lang="en-US" altLang="ja-JP" sz="2400" dirty="0" smtClean="0"/>
              <a:t>t know what happened at receiver!</a:t>
            </a:r>
          </a:p>
          <a:p>
            <a:pPr>
              <a:lnSpc>
                <a:spcPct val="80000"/>
              </a:lnSpc>
              <a:defRPr/>
            </a:pPr>
            <a:r>
              <a:rPr lang="en-US" sz="2400" dirty="0" smtClean="0"/>
              <a:t>can</a:t>
            </a:r>
            <a:r>
              <a:rPr lang="ja-JP" altLang="en-US" sz="2400" dirty="0" smtClean="0"/>
              <a:t>’</a:t>
            </a:r>
            <a:r>
              <a:rPr lang="en-US" altLang="ja-JP" sz="2400" dirty="0" smtClean="0"/>
              <a:t>t just retransmit: possible duplicate</a:t>
            </a:r>
            <a:endParaRPr lang="en-US" altLang="ja-JP" dirty="0" smtClean="0"/>
          </a:p>
          <a:p>
            <a:pPr>
              <a:lnSpc>
                <a:spcPct val="80000"/>
              </a:lnSpc>
              <a:spcBef>
                <a:spcPct val="60000"/>
              </a:spcBef>
              <a:buFont typeface="Wingdings" pitchFamily="2" charset="2"/>
              <a:buNone/>
              <a:defRPr/>
            </a:pPr>
            <a:endParaRPr lang="en-US" sz="2400" dirty="0" smtClean="0"/>
          </a:p>
          <a:p>
            <a:pPr>
              <a:lnSpc>
                <a:spcPct val="70000"/>
              </a:lnSpc>
              <a:buFont typeface="Wingdings" pitchFamily="2" charset="2"/>
              <a:buNone/>
              <a:defRPr/>
            </a:pPr>
            <a:endParaRPr lang="en-US" dirty="0" smtClean="0"/>
          </a:p>
          <a:p>
            <a:pPr>
              <a:lnSpc>
                <a:spcPct val="70000"/>
              </a:lnSpc>
              <a:buFont typeface="Wingdings" pitchFamily="2" charset="2"/>
              <a:buNone/>
              <a:defRPr/>
            </a:pPr>
            <a:endParaRPr lang="en-US" dirty="0" smtClean="0"/>
          </a:p>
        </p:txBody>
      </p:sp>
      <p:sp>
        <p:nvSpPr>
          <p:cNvPr id="34714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1600200"/>
            <a:ext cx="3810000" cy="2562225"/>
          </a:xfrm>
        </p:spPr>
        <p:txBody>
          <a:bodyPr>
            <a:normAutofit fontScale="92500"/>
          </a:bodyPr>
          <a:lstStyle/>
          <a:p>
            <a:pPr>
              <a:buFont typeface="Wingdings" pitchFamily="2" charset="2"/>
              <a:buNone/>
              <a:defRPr/>
            </a:pPr>
            <a:r>
              <a:rPr lang="en-US" sz="3200" smtClean="0">
                <a:solidFill>
                  <a:srgbClr val="CC0000"/>
                </a:solidFill>
              </a:rPr>
              <a:t>handling duplicates</a:t>
            </a:r>
            <a:r>
              <a:rPr lang="en-US" sz="3200" smtClean="0">
                <a:solidFill>
                  <a:srgbClr val="FF0000"/>
                </a:solidFill>
              </a:rPr>
              <a:t>: </a:t>
            </a:r>
          </a:p>
          <a:p>
            <a:pPr>
              <a:defRPr/>
            </a:pPr>
            <a:r>
              <a:rPr lang="en-US" sz="2400" smtClean="0"/>
              <a:t>sender retransmits current pkt if ACK/NAK corrupted</a:t>
            </a:r>
          </a:p>
          <a:p>
            <a:pPr>
              <a:defRPr/>
            </a:pPr>
            <a:r>
              <a:rPr lang="en-US" sz="2400" smtClean="0"/>
              <a:t>sender adds </a:t>
            </a:r>
            <a:r>
              <a:rPr lang="en-US" sz="2400" i="1" smtClean="0">
                <a:solidFill>
                  <a:srgbClr val="000099"/>
                </a:solidFill>
              </a:rPr>
              <a:t>sequence number</a:t>
            </a:r>
            <a:r>
              <a:rPr lang="en-US" sz="2400" smtClean="0"/>
              <a:t> to each pkt</a:t>
            </a:r>
          </a:p>
          <a:p>
            <a:pPr>
              <a:defRPr/>
            </a:pPr>
            <a:r>
              <a:rPr lang="en-US" sz="2400" smtClean="0"/>
              <a:t>receiver discards (doesn</a:t>
            </a:r>
            <a:r>
              <a:rPr lang="ja-JP" altLang="en-US" sz="2400" smtClean="0"/>
              <a:t>’</a:t>
            </a:r>
            <a:r>
              <a:rPr lang="en-US" altLang="ja-JP" sz="2400" smtClean="0"/>
              <a:t>t deliver up) duplicate pkt</a:t>
            </a:r>
            <a:endParaRPr lang="en-US" sz="2400" smtClean="0"/>
          </a:p>
        </p:txBody>
      </p:sp>
      <p:pic>
        <p:nvPicPr>
          <p:cNvPr id="27655" name="Picture 11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" y="928688"/>
            <a:ext cx="50276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47149" name="Group 13"/>
          <p:cNvGrpSpPr>
            <a:grpSpLocks/>
          </p:cNvGrpSpPr>
          <p:nvPr/>
        </p:nvGrpSpPr>
        <p:grpSpPr bwMode="auto">
          <a:xfrm>
            <a:off x="2463800" y="4445000"/>
            <a:ext cx="4092575" cy="1603375"/>
            <a:chOff x="1552" y="2800"/>
            <a:chExt cx="2578" cy="1010"/>
          </a:xfrm>
        </p:grpSpPr>
        <p:sp>
          <p:nvSpPr>
            <p:cNvPr id="32777" name="Rectangle 7"/>
            <p:cNvSpPr>
              <a:spLocks noChangeArrowheads="1"/>
            </p:cNvSpPr>
            <p:nvPr/>
          </p:nvSpPr>
          <p:spPr bwMode="auto">
            <a:xfrm>
              <a:off x="1552" y="2974"/>
              <a:ext cx="2578" cy="836"/>
            </a:xfrm>
            <a:prstGeom prst="rect">
              <a:avLst/>
            </a:prstGeom>
            <a:noFill/>
            <a:ln w="19050">
              <a:solidFill>
                <a:srgbClr val="CC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32778" name="Rectangle 9"/>
            <p:cNvSpPr>
              <a:spLocks noChangeArrowheads="1"/>
            </p:cNvSpPr>
            <p:nvPr/>
          </p:nvSpPr>
          <p:spPr bwMode="auto">
            <a:xfrm>
              <a:off x="2226" y="2913"/>
              <a:ext cx="1038" cy="17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32779" name="Text Box 10"/>
            <p:cNvSpPr txBox="1">
              <a:spLocks noChangeArrowheads="1"/>
            </p:cNvSpPr>
            <p:nvPr/>
          </p:nvSpPr>
          <p:spPr bwMode="auto">
            <a:xfrm>
              <a:off x="1724" y="2800"/>
              <a:ext cx="1340" cy="3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2800" smtClean="0">
                  <a:solidFill>
                    <a:srgbClr val="CC0000"/>
                  </a:solidFill>
                  <a:latin typeface="Gill Sans MT" charset="0"/>
                </a:rPr>
                <a:t>stop and wait</a:t>
              </a:r>
            </a:p>
          </p:txBody>
        </p:sp>
        <p:sp>
          <p:nvSpPr>
            <p:cNvPr id="32780" name="Text Box 6"/>
            <p:cNvSpPr txBox="1">
              <a:spLocks noChangeArrowheads="1"/>
            </p:cNvSpPr>
            <p:nvPr/>
          </p:nvSpPr>
          <p:spPr bwMode="auto">
            <a:xfrm>
              <a:off x="1665" y="3052"/>
              <a:ext cx="2452" cy="6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CC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l">
                <a:lnSpc>
                  <a:spcPct val="85000"/>
                </a:lnSpc>
                <a:defRPr/>
              </a:pPr>
              <a:r>
                <a:rPr lang="en-US" sz="2400" dirty="0" smtClean="0">
                  <a:latin typeface="Gill Sans MT" charset="0"/>
                </a:rPr>
                <a:t>sender sends one packet, </a:t>
              </a:r>
            </a:p>
            <a:p>
              <a:pPr algn="l">
                <a:lnSpc>
                  <a:spcPct val="85000"/>
                </a:lnSpc>
                <a:defRPr/>
              </a:pPr>
              <a:r>
                <a:rPr lang="en-US" sz="2400" dirty="0" smtClean="0">
                  <a:latin typeface="Gill Sans MT" charset="0"/>
                </a:rPr>
                <a:t>then waits for receiver </a:t>
              </a:r>
            </a:p>
            <a:p>
              <a:pPr algn="l">
                <a:lnSpc>
                  <a:spcPct val="85000"/>
                </a:lnSpc>
                <a:defRPr/>
              </a:pPr>
              <a:r>
                <a:rPr lang="en-US" sz="2400" dirty="0" smtClean="0">
                  <a:latin typeface="Gill Sans MT" charset="0"/>
                </a:rPr>
                <a:t>response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7139" grpId="0"/>
      <p:bldP spid="34714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1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lumMod val="20000"/>
              <a:lumOff val="80000"/>
              <a:alpha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3794" name="Footer Placeholder 5"/>
          <p:cNvSpPr>
            <a:spLocks noGrp="1"/>
          </p:cNvSpPr>
          <p:nvPr>
            <p:ph type="ftr" sz="quarter" idx="1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/>
              <a:t>Transport</a:t>
            </a:r>
            <a:r>
              <a:rPr lang="en-US" sz="1400"/>
              <a:t> </a:t>
            </a:r>
            <a:r>
              <a:rPr lang="en-US" sz="1200"/>
              <a:t>Layer</a:t>
            </a:r>
          </a:p>
        </p:txBody>
      </p:sp>
      <p:sp>
        <p:nvSpPr>
          <p:cNvPr id="33795" name="Slide Number Placeholder 6"/>
          <p:cNvSpPr>
            <a:spLocks noGrp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>
              <a:defRPr/>
            </a:pPr>
            <a:r>
              <a:rPr lang="en-US" sz="1200" smtClean="0"/>
              <a:t>3-</a:t>
            </a:r>
            <a:fld id="{61ED8332-9C97-4BAD-93E0-F020B0D15A68}" type="slidenum">
              <a:rPr lang="en-US" sz="1200" smtClean="0"/>
              <a:pPr>
                <a:defRPr/>
              </a:pPr>
              <a:t>26</a:t>
            </a:fld>
            <a:endParaRPr lang="en-US" sz="1200" smtClean="0"/>
          </a:p>
        </p:txBody>
      </p:sp>
      <p:pic>
        <p:nvPicPr>
          <p:cNvPr id="28676" name="Picture 39" descr="underline_ba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3" y="825500"/>
            <a:ext cx="82280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7" name="Rectangle 2"/>
          <p:cNvSpPr>
            <a:spLocks noGrp="1" noChangeArrowheads="1"/>
          </p:cNvSpPr>
          <p:nvPr>
            <p:ph type="title"/>
          </p:nvPr>
        </p:nvSpPr>
        <p:spPr>
          <a:xfrm>
            <a:off x="333375" y="161925"/>
            <a:ext cx="8277225" cy="974725"/>
          </a:xfrm>
        </p:spPr>
        <p:txBody>
          <a:bodyPr/>
          <a:lstStyle/>
          <a:p>
            <a:pPr>
              <a:defRPr/>
            </a:pPr>
            <a:r>
              <a:rPr lang="en-US" sz="3200" dirty="0">
                <a:ea typeface="ＭＳ Ｐゴシック" charset="0"/>
                <a:cs typeface="+mj-cs"/>
              </a:rPr>
              <a:t>rdt2.1: sender, handles garbled ACK/NAKs</a:t>
            </a:r>
            <a:endParaRPr lang="en-US" sz="4000" dirty="0">
              <a:ea typeface="ＭＳ Ｐゴシック" charset="0"/>
              <a:cs typeface="+mj-cs"/>
            </a:endParaRPr>
          </a:p>
        </p:txBody>
      </p:sp>
      <p:sp>
        <p:nvSpPr>
          <p:cNvPr id="28678" name="Oval 3"/>
          <p:cNvSpPr>
            <a:spLocks noChangeArrowheads="1"/>
          </p:cNvSpPr>
          <p:nvPr/>
        </p:nvSpPr>
        <p:spPr bwMode="auto">
          <a:xfrm>
            <a:off x="2868613" y="2306638"/>
            <a:ext cx="901700" cy="836612"/>
          </a:xfrm>
          <a:prstGeom prst="ellipse">
            <a:avLst/>
          </a:pr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28679" name="Text Box 4"/>
          <p:cNvSpPr txBox="1">
            <a:spLocks noChangeArrowheads="1"/>
          </p:cNvSpPr>
          <p:nvPr/>
        </p:nvSpPr>
        <p:spPr bwMode="auto">
          <a:xfrm>
            <a:off x="2816225" y="2395538"/>
            <a:ext cx="1090613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r>
              <a:rPr lang="en-US" sz="1400">
                <a:latin typeface="Arial" charset="0"/>
              </a:rPr>
              <a:t>Wait for call 0 from above</a:t>
            </a:r>
            <a:endParaRPr lang="en-US" sz="1400">
              <a:latin typeface="Times New Roman" pitchFamily="18" charset="0"/>
            </a:endParaRPr>
          </a:p>
        </p:txBody>
      </p:sp>
      <p:sp>
        <p:nvSpPr>
          <p:cNvPr id="28680" name="Text Box 5"/>
          <p:cNvSpPr txBox="1">
            <a:spLocks noChangeArrowheads="1"/>
          </p:cNvSpPr>
          <p:nvPr/>
        </p:nvSpPr>
        <p:spPr bwMode="auto">
          <a:xfrm>
            <a:off x="3124200" y="1577975"/>
            <a:ext cx="36941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algn="l"/>
            <a:r>
              <a:rPr lang="en-US">
                <a:latin typeface="Arial" charset="0"/>
              </a:rPr>
              <a:t>sndpkt = make_pkt(0, data, checksum)</a:t>
            </a:r>
          </a:p>
          <a:p>
            <a:pPr algn="l"/>
            <a:r>
              <a:rPr lang="en-US">
                <a:latin typeface="Arial" charset="0"/>
              </a:rPr>
              <a:t>udt_send(sndpkt)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28681" name="Text Box 6"/>
          <p:cNvSpPr txBox="1">
            <a:spLocks noChangeArrowheads="1"/>
          </p:cNvSpPr>
          <p:nvPr/>
        </p:nvSpPr>
        <p:spPr bwMode="auto">
          <a:xfrm>
            <a:off x="3138488" y="1265238"/>
            <a:ext cx="2111375" cy="30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algn="l"/>
            <a:r>
              <a:rPr lang="en-US">
                <a:latin typeface="Arial" charset="0"/>
              </a:rPr>
              <a:t>rdt_send(data)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28682" name="Line 7"/>
          <p:cNvSpPr>
            <a:spLocks noChangeShapeType="1"/>
          </p:cNvSpPr>
          <p:nvPr/>
        </p:nvSpPr>
        <p:spPr bwMode="auto">
          <a:xfrm>
            <a:off x="3255963" y="1630363"/>
            <a:ext cx="2735262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83" name="Line 8"/>
          <p:cNvSpPr>
            <a:spLocks noChangeShapeType="1"/>
          </p:cNvSpPr>
          <p:nvPr/>
        </p:nvSpPr>
        <p:spPr bwMode="auto">
          <a:xfrm>
            <a:off x="2593975" y="2262188"/>
            <a:ext cx="377825" cy="190500"/>
          </a:xfrm>
          <a:prstGeom prst="line">
            <a:avLst/>
          </a:prstGeom>
          <a:noFill/>
          <a:ln w="28575">
            <a:solidFill>
              <a:srgbClr val="000000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84" name="Freeform 9"/>
          <p:cNvSpPr>
            <a:spLocks/>
          </p:cNvSpPr>
          <p:nvPr/>
        </p:nvSpPr>
        <p:spPr bwMode="auto">
          <a:xfrm rot="-6989453">
            <a:off x="2179638" y="4603750"/>
            <a:ext cx="952500" cy="469900"/>
          </a:xfrm>
          <a:custGeom>
            <a:avLst/>
            <a:gdLst>
              <a:gd name="T0" fmla="*/ 2147483647 w 1500"/>
              <a:gd name="T1" fmla="*/ 2147483647 h 740"/>
              <a:gd name="T2" fmla="*/ 2147483647 w 1500"/>
              <a:gd name="T3" fmla="*/ 2147483647 h 74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500" h="740">
                <a:moveTo>
                  <a:pt x="361" y="671"/>
                </a:moveTo>
                <a:cubicBezTo>
                  <a:pt x="0" y="0"/>
                  <a:pt x="1500" y="90"/>
                  <a:pt x="1017" y="740"/>
                </a:cubicBezTo>
              </a:path>
            </a:pathLst>
          </a:custGeom>
          <a:noFill/>
          <a:ln w="19050" cmpd="sng">
            <a:solidFill>
              <a:srgbClr val="00000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8685" name="Group 10"/>
          <p:cNvGrpSpPr>
            <a:grpSpLocks/>
          </p:cNvGrpSpPr>
          <p:nvPr/>
        </p:nvGrpSpPr>
        <p:grpSpPr bwMode="auto">
          <a:xfrm>
            <a:off x="4702175" y="2254250"/>
            <a:ext cx="1089025" cy="865188"/>
            <a:chOff x="2848" y="1499"/>
            <a:chExt cx="660" cy="510"/>
          </a:xfrm>
        </p:grpSpPr>
        <p:sp>
          <p:nvSpPr>
            <p:cNvPr id="28712" name="Oval 11"/>
            <p:cNvSpPr>
              <a:spLocks noChangeArrowheads="1"/>
            </p:cNvSpPr>
            <p:nvPr/>
          </p:nvSpPr>
          <p:spPr bwMode="auto">
            <a:xfrm>
              <a:off x="2893" y="1499"/>
              <a:ext cx="568" cy="510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28713" name="Text Box 12"/>
            <p:cNvSpPr txBox="1">
              <a:spLocks noChangeArrowheads="1"/>
            </p:cNvSpPr>
            <p:nvPr/>
          </p:nvSpPr>
          <p:spPr bwMode="auto">
            <a:xfrm>
              <a:off x="2848" y="1535"/>
              <a:ext cx="660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9pPr>
            </a:lstStyle>
            <a:p>
              <a:r>
                <a:rPr lang="en-US" sz="1400">
                  <a:latin typeface="Arial" charset="0"/>
                </a:rPr>
                <a:t>Wait for ACK or NAK 0</a:t>
              </a:r>
              <a:endParaRPr lang="en-US" sz="1400">
                <a:latin typeface="Times New Roman" pitchFamily="18" charset="0"/>
              </a:endParaRPr>
            </a:p>
          </p:txBody>
        </p:sp>
      </p:grpSp>
      <p:sp>
        <p:nvSpPr>
          <p:cNvPr id="28686" name="Freeform 13"/>
          <p:cNvSpPr>
            <a:spLocks/>
          </p:cNvSpPr>
          <p:nvPr/>
        </p:nvSpPr>
        <p:spPr bwMode="auto">
          <a:xfrm flipV="1">
            <a:off x="3425825" y="2132013"/>
            <a:ext cx="1482725" cy="220662"/>
          </a:xfrm>
          <a:custGeom>
            <a:avLst/>
            <a:gdLst>
              <a:gd name="T0" fmla="*/ 0 w 2835"/>
              <a:gd name="T1" fmla="*/ 0 h 525"/>
              <a:gd name="T2" fmla="*/ 2147483647 w 2835"/>
              <a:gd name="T3" fmla="*/ 0 h 525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2835" h="525">
                <a:moveTo>
                  <a:pt x="0" y="0"/>
                </a:moveTo>
                <a:cubicBezTo>
                  <a:pt x="60" y="525"/>
                  <a:pt x="2835" y="495"/>
                  <a:pt x="2835" y="0"/>
                </a:cubicBezTo>
              </a:path>
            </a:pathLst>
          </a:custGeom>
          <a:noFill/>
          <a:ln w="19050" cmpd="sng">
            <a:solidFill>
              <a:srgbClr val="00000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87" name="Freeform 14"/>
          <p:cNvSpPr>
            <a:spLocks/>
          </p:cNvSpPr>
          <p:nvPr/>
        </p:nvSpPr>
        <p:spPr bwMode="auto">
          <a:xfrm rot="-1357180">
            <a:off x="5589588" y="2116138"/>
            <a:ext cx="466725" cy="685800"/>
          </a:xfrm>
          <a:custGeom>
            <a:avLst/>
            <a:gdLst>
              <a:gd name="T0" fmla="*/ 0 w 735"/>
              <a:gd name="T1" fmla="*/ 2147483647 h 1080"/>
              <a:gd name="T2" fmla="*/ 0 w 735"/>
              <a:gd name="T3" fmla="*/ 2147483647 h 108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735" h="1080">
                <a:moveTo>
                  <a:pt x="0" y="195"/>
                </a:moveTo>
                <a:cubicBezTo>
                  <a:pt x="690" y="0"/>
                  <a:pt x="735" y="1080"/>
                  <a:pt x="0" y="855"/>
                </a:cubicBezTo>
              </a:path>
            </a:pathLst>
          </a:custGeom>
          <a:noFill/>
          <a:ln w="19050" cmpd="sng">
            <a:solidFill>
              <a:srgbClr val="00000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88" name="Text Box 15"/>
          <p:cNvSpPr txBox="1">
            <a:spLocks noChangeArrowheads="1"/>
          </p:cNvSpPr>
          <p:nvPr/>
        </p:nvSpPr>
        <p:spPr bwMode="auto">
          <a:xfrm>
            <a:off x="5913438" y="2678113"/>
            <a:ext cx="22621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algn="l"/>
            <a:r>
              <a:rPr lang="en-US">
                <a:latin typeface="Arial" charset="0"/>
              </a:rPr>
              <a:t>udt_send(sndpkt)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28689" name="Text Box 16"/>
          <p:cNvSpPr txBox="1">
            <a:spLocks noChangeArrowheads="1"/>
          </p:cNvSpPr>
          <p:nvPr/>
        </p:nvSpPr>
        <p:spPr bwMode="auto">
          <a:xfrm>
            <a:off x="5875338" y="1920875"/>
            <a:ext cx="2563812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algn="l"/>
            <a:r>
              <a:rPr lang="en-US">
                <a:latin typeface="Arial" charset="0"/>
              </a:rPr>
              <a:t>rdt_rcv(rcvpkt) &amp;&amp;  </a:t>
            </a:r>
          </a:p>
          <a:p>
            <a:pPr algn="l"/>
            <a:r>
              <a:rPr lang="en-US">
                <a:latin typeface="Arial" charset="0"/>
              </a:rPr>
              <a:t>( corrupt(rcvpkt) ||</a:t>
            </a:r>
          </a:p>
          <a:p>
            <a:pPr algn="l"/>
            <a:r>
              <a:rPr lang="en-US">
                <a:latin typeface="Arial" charset="0"/>
              </a:rPr>
              <a:t>isNAK(rcvpkt) )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28690" name="Line 17"/>
          <p:cNvSpPr>
            <a:spLocks noChangeShapeType="1"/>
          </p:cNvSpPr>
          <p:nvPr/>
        </p:nvSpPr>
        <p:spPr bwMode="auto">
          <a:xfrm>
            <a:off x="6045200" y="2717800"/>
            <a:ext cx="1433513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91" name="Freeform 18"/>
          <p:cNvSpPr>
            <a:spLocks/>
          </p:cNvSpPr>
          <p:nvPr/>
        </p:nvSpPr>
        <p:spPr bwMode="auto">
          <a:xfrm rot="16200000" flipV="1">
            <a:off x="2201863" y="3492500"/>
            <a:ext cx="1266825" cy="123825"/>
          </a:xfrm>
          <a:custGeom>
            <a:avLst/>
            <a:gdLst>
              <a:gd name="T0" fmla="*/ 0 w 2835"/>
              <a:gd name="T1" fmla="*/ 0 h 525"/>
              <a:gd name="T2" fmla="*/ 2147483647 w 2835"/>
              <a:gd name="T3" fmla="*/ 0 h 525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2835" h="525">
                <a:moveTo>
                  <a:pt x="0" y="0"/>
                </a:moveTo>
                <a:cubicBezTo>
                  <a:pt x="60" y="525"/>
                  <a:pt x="2835" y="495"/>
                  <a:pt x="2835" y="0"/>
                </a:cubicBezTo>
              </a:path>
            </a:pathLst>
          </a:custGeom>
          <a:noFill/>
          <a:ln w="19050" cmpd="sng">
            <a:solidFill>
              <a:srgbClr val="00000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92" name="Freeform 19"/>
          <p:cNvSpPr>
            <a:spLocks/>
          </p:cNvSpPr>
          <p:nvPr/>
        </p:nvSpPr>
        <p:spPr bwMode="auto">
          <a:xfrm>
            <a:off x="3600450" y="4779963"/>
            <a:ext cx="1606550" cy="247650"/>
          </a:xfrm>
          <a:custGeom>
            <a:avLst/>
            <a:gdLst>
              <a:gd name="T0" fmla="*/ 0 w 2835"/>
              <a:gd name="T1" fmla="*/ 0 h 525"/>
              <a:gd name="T2" fmla="*/ 2147483647 w 2835"/>
              <a:gd name="T3" fmla="*/ 0 h 525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2835" h="525">
                <a:moveTo>
                  <a:pt x="0" y="0"/>
                </a:moveTo>
                <a:cubicBezTo>
                  <a:pt x="60" y="525"/>
                  <a:pt x="2835" y="495"/>
                  <a:pt x="2835" y="0"/>
                </a:cubicBezTo>
              </a:path>
            </a:pathLst>
          </a:custGeom>
          <a:noFill/>
          <a:ln w="19050" cmpd="sng">
            <a:solidFill>
              <a:srgbClr val="000000"/>
            </a:solidFill>
            <a:round/>
            <a:headEnd type="triangl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93" name="Freeform 20"/>
          <p:cNvSpPr>
            <a:spLocks/>
          </p:cNvSpPr>
          <p:nvPr/>
        </p:nvSpPr>
        <p:spPr bwMode="auto">
          <a:xfrm rot="5400000" flipH="1" flipV="1">
            <a:off x="4970462" y="3440113"/>
            <a:ext cx="1363663" cy="204788"/>
          </a:xfrm>
          <a:custGeom>
            <a:avLst/>
            <a:gdLst>
              <a:gd name="T0" fmla="*/ 0 w 2835"/>
              <a:gd name="T1" fmla="*/ 0 h 525"/>
              <a:gd name="T2" fmla="*/ 2147483647 w 2835"/>
              <a:gd name="T3" fmla="*/ 0 h 525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2835" h="525">
                <a:moveTo>
                  <a:pt x="0" y="0"/>
                </a:moveTo>
                <a:cubicBezTo>
                  <a:pt x="60" y="525"/>
                  <a:pt x="2835" y="495"/>
                  <a:pt x="2835" y="0"/>
                </a:cubicBezTo>
              </a:path>
            </a:pathLst>
          </a:custGeom>
          <a:noFill/>
          <a:ln w="19050" cmpd="sng">
            <a:solidFill>
              <a:srgbClr val="000000"/>
            </a:solidFill>
            <a:round/>
            <a:headEnd type="triangl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94" name="Text Box 21"/>
          <p:cNvSpPr txBox="1">
            <a:spLocks noChangeArrowheads="1"/>
          </p:cNvSpPr>
          <p:nvPr/>
        </p:nvSpPr>
        <p:spPr bwMode="auto">
          <a:xfrm>
            <a:off x="3365500" y="5364163"/>
            <a:ext cx="37639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algn="l"/>
            <a:r>
              <a:rPr lang="en-US">
                <a:latin typeface="Arial" charset="0"/>
              </a:rPr>
              <a:t>sndpkt = make_pkt(1, data, checksum)</a:t>
            </a:r>
          </a:p>
          <a:p>
            <a:pPr algn="l"/>
            <a:r>
              <a:rPr lang="en-US">
                <a:latin typeface="Arial" charset="0"/>
              </a:rPr>
              <a:t>udt_send(sndpkt)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28695" name="Text Box 22"/>
          <p:cNvSpPr txBox="1">
            <a:spLocks noChangeArrowheads="1"/>
          </p:cNvSpPr>
          <p:nvPr/>
        </p:nvSpPr>
        <p:spPr bwMode="auto">
          <a:xfrm>
            <a:off x="3435350" y="5026025"/>
            <a:ext cx="2389188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algn="l"/>
            <a:r>
              <a:rPr lang="en-US">
                <a:latin typeface="Arial" charset="0"/>
              </a:rPr>
              <a:t>rdt_send(data)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28696" name="Line 23"/>
          <p:cNvSpPr>
            <a:spLocks noChangeShapeType="1"/>
          </p:cNvSpPr>
          <p:nvPr/>
        </p:nvSpPr>
        <p:spPr bwMode="auto">
          <a:xfrm>
            <a:off x="3482975" y="5378450"/>
            <a:ext cx="2903538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97" name="Text Box 24"/>
          <p:cNvSpPr txBox="1">
            <a:spLocks noChangeArrowheads="1"/>
          </p:cNvSpPr>
          <p:nvPr/>
        </p:nvSpPr>
        <p:spPr bwMode="auto">
          <a:xfrm>
            <a:off x="5692775" y="3173413"/>
            <a:ext cx="2995613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algn="l"/>
            <a:r>
              <a:rPr lang="en-US">
                <a:latin typeface="Arial" charset="0"/>
              </a:rPr>
              <a:t>rdt_rcv(rcvpkt)   </a:t>
            </a:r>
          </a:p>
          <a:p>
            <a:pPr algn="l"/>
            <a:r>
              <a:rPr lang="en-US">
                <a:latin typeface="Arial" charset="0"/>
              </a:rPr>
              <a:t>&amp;&amp; notcorrupt(rcvpkt) </a:t>
            </a:r>
          </a:p>
          <a:p>
            <a:pPr algn="l"/>
            <a:r>
              <a:rPr lang="en-US">
                <a:latin typeface="Arial" charset="0"/>
              </a:rPr>
              <a:t>&amp;&amp; isACK(rcvpkt) </a:t>
            </a:r>
          </a:p>
        </p:txBody>
      </p:sp>
      <p:sp>
        <p:nvSpPr>
          <p:cNvPr id="28698" name="Line 25"/>
          <p:cNvSpPr>
            <a:spLocks noChangeShapeType="1"/>
          </p:cNvSpPr>
          <p:nvPr/>
        </p:nvSpPr>
        <p:spPr bwMode="auto">
          <a:xfrm>
            <a:off x="5821363" y="3984625"/>
            <a:ext cx="9906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99" name="Text Box 26"/>
          <p:cNvSpPr txBox="1">
            <a:spLocks noChangeArrowheads="1"/>
          </p:cNvSpPr>
          <p:nvPr/>
        </p:nvSpPr>
        <p:spPr bwMode="auto">
          <a:xfrm>
            <a:off x="720725" y="5435600"/>
            <a:ext cx="18192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algn="l"/>
            <a:r>
              <a:rPr lang="en-US">
                <a:latin typeface="Arial" charset="0"/>
              </a:rPr>
              <a:t>udt_send(sndpkt)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28700" name="Text Box 27"/>
          <p:cNvSpPr txBox="1">
            <a:spLocks noChangeArrowheads="1"/>
          </p:cNvSpPr>
          <p:nvPr/>
        </p:nvSpPr>
        <p:spPr bwMode="auto">
          <a:xfrm>
            <a:off x="695325" y="4618038"/>
            <a:ext cx="2011363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algn="l"/>
            <a:r>
              <a:rPr lang="en-US">
                <a:latin typeface="Arial" charset="0"/>
              </a:rPr>
              <a:t>rdt_rcv(rcvpkt) &amp;&amp;  </a:t>
            </a:r>
          </a:p>
          <a:p>
            <a:pPr algn="l"/>
            <a:r>
              <a:rPr lang="en-US">
                <a:latin typeface="Arial" charset="0"/>
              </a:rPr>
              <a:t>( corrupt(rcvpkt) ||</a:t>
            </a:r>
          </a:p>
          <a:p>
            <a:pPr algn="l"/>
            <a:r>
              <a:rPr lang="en-US">
                <a:latin typeface="Arial" charset="0"/>
              </a:rPr>
              <a:t>isNAK(rcvpkt) )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28701" name="Line 28"/>
          <p:cNvSpPr>
            <a:spLocks noChangeShapeType="1"/>
          </p:cNvSpPr>
          <p:nvPr/>
        </p:nvSpPr>
        <p:spPr bwMode="auto">
          <a:xfrm>
            <a:off x="811213" y="5443538"/>
            <a:ext cx="1557337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702" name="Text Box 29"/>
          <p:cNvSpPr txBox="1">
            <a:spLocks noChangeArrowheads="1"/>
          </p:cNvSpPr>
          <p:nvPr/>
        </p:nvSpPr>
        <p:spPr bwMode="auto">
          <a:xfrm>
            <a:off x="638175" y="3016250"/>
            <a:ext cx="2109788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algn="l"/>
            <a:r>
              <a:rPr lang="en-US">
                <a:latin typeface="Arial" charset="0"/>
              </a:rPr>
              <a:t>rdt_rcv(rcvpkt)   </a:t>
            </a:r>
          </a:p>
          <a:p>
            <a:pPr algn="l"/>
            <a:r>
              <a:rPr lang="en-US">
                <a:latin typeface="Arial" charset="0"/>
              </a:rPr>
              <a:t>&amp;&amp; notcorrupt(rcvpkt) </a:t>
            </a:r>
          </a:p>
          <a:p>
            <a:pPr algn="l"/>
            <a:r>
              <a:rPr lang="en-US">
                <a:latin typeface="Arial" charset="0"/>
              </a:rPr>
              <a:t>&amp;&amp; isACK(rcvpkt)</a:t>
            </a:r>
            <a:r>
              <a:rPr lang="en-US" sz="1000">
                <a:latin typeface="Arial" charset="0"/>
              </a:rPr>
              <a:t> 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28703" name="Line 30"/>
          <p:cNvSpPr>
            <a:spLocks noChangeShapeType="1"/>
          </p:cNvSpPr>
          <p:nvPr/>
        </p:nvSpPr>
        <p:spPr bwMode="auto">
          <a:xfrm>
            <a:off x="782638" y="3854450"/>
            <a:ext cx="1738312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8704" name="Group 31"/>
          <p:cNvGrpSpPr>
            <a:grpSpLocks/>
          </p:cNvGrpSpPr>
          <p:nvPr/>
        </p:nvGrpSpPr>
        <p:grpSpPr bwMode="auto">
          <a:xfrm>
            <a:off x="4852988" y="4200525"/>
            <a:ext cx="1117600" cy="823913"/>
            <a:chOff x="4156" y="2812"/>
            <a:chExt cx="704" cy="519"/>
          </a:xfrm>
        </p:grpSpPr>
        <p:sp>
          <p:nvSpPr>
            <p:cNvPr id="28710" name="Oval 32"/>
            <p:cNvSpPr>
              <a:spLocks noChangeArrowheads="1"/>
            </p:cNvSpPr>
            <p:nvPr/>
          </p:nvSpPr>
          <p:spPr bwMode="auto">
            <a:xfrm>
              <a:off x="4242" y="2812"/>
              <a:ext cx="567" cy="519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28711" name="Text Box 33"/>
            <p:cNvSpPr txBox="1">
              <a:spLocks noChangeArrowheads="1"/>
            </p:cNvSpPr>
            <p:nvPr/>
          </p:nvSpPr>
          <p:spPr bwMode="auto">
            <a:xfrm>
              <a:off x="4156" y="2870"/>
              <a:ext cx="704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9pPr>
            </a:lstStyle>
            <a:p>
              <a:r>
                <a:rPr lang="en-US" sz="1400">
                  <a:latin typeface="Arial" charset="0"/>
                </a:rPr>
                <a:t>Wait for</a:t>
              </a:r>
            </a:p>
            <a:p>
              <a:r>
                <a:rPr lang="en-US" sz="1400">
                  <a:latin typeface="Arial" charset="0"/>
                </a:rPr>
                <a:t> call 1 from above</a:t>
              </a:r>
              <a:endParaRPr lang="en-US" sz="1400">
                <a:latin typeface="Times New Roman" pitchFamily="18" charset="0"/>
              </a:endParaRPr>
            </a:p>
          </p:txBody>
        </p:sp>
      </p:grpSp>
      <p:grpSp>
        <p:nvGrpSpPr>
          <p:cNvPr id="28705" name="Group 34"/>
          <p:cNvGrpSpPr>
            <a:grpSpLocks/>
          </p:cNvGrpSpPr>
          <p:nvPr/>
        </p:nvGrpSpPr>
        <p:grpSpPr bwMode="auto">
          <a:xfrm>
            <a:off x="2663825" y="4146550"/>
            <a:ext cx="1046163" cy="823913"/>
            <a:chOff x="4916" y="3266"/>
            <a:chExt cx="659" cy="519"/>
          </a:xfrm>
        </p:grpSpPr>
        <p:sp>
          <p:nvSpPr>
            <p:cNvPr id="28708" name="Oval 35"/>
            <p:cNvSpPr>
              <a:spLocks noChangeArrowheads="1"/>
            </p:cNvSpPr>
            <p:nvPr/>
          </p:nvSpPr>
          <p:spPr bwMode="auto">
            <a:xfrm>
              <a:off x="4957" y="3266"/>
              <a:ext cx="567" cy="519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28709" name="Text Box 36"/>
            <p:cNvSpPr txBox="1">
              <a:spLocks noChangeArrowheads="1"/>
            </p:cNvSpPr>
            <p:nvPr/>
          </p:nvSpPr>
          <p:spPr bwMode="auto">
            <a:xfrm>
              <a:off x="4916" y="3319"/>
              <a:ext cx="659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9pPr>
            </a:lstStyle>
            <a:p>
              <a:r>
                <a:rPr lang="en-US" sz="1400">
                  <a:latin typeface="Arial" charset="0"/>
                </a:rPr>
                <a:t>Wait for ACK or NAK 1</a:t>
              </a:r>
              <a:endParaRPr lang="en-US" sz="1400">
                <a:latin typeface="Times New Roman" pitchFamily="18" charset="0"/>
              </a:endParaRPr>
            </a:p>
          </p:txBody>
        </p:sp>
      </p:grpSp>
      <p:sp>
        <p:nvSpPr>
          <p:cNvPr id="33826" name="Text Box 37"/>
          <p:cNvSpPr txBox="1">
            <a:spLocks noChangeArrowheads="1"/>
          </p:cNvSpPr>
          <p:nvPr/>
        </p:nvSpPr>
        <p:spPr bwMode="auto">
          <a:xfrm>
            <a:off x="6203950" y="3994150"/>
            <a:ext cx="3238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mtClean="0">
                <a:latin typeface="Symbol" charset="0"/>
              </a:rPr>
              <a:t>L</a:t>
            </a:r>
          </a:p>
        </p:txBody>
      </p:sp>
      <p:sp>
        <p:nvSpPr>
          <p:cNvPr id="33827" name="Text Box 38"/>
          <p:cNvSpPr txBox="1">
            <a:spLocks noChangeArrowheads="1"/>
          </p:cNvSpPr>
          <p:nvPr/>
        </p:nvSpPr>
        <p:spPr bwMode="auto">
          <a:xfrm>
            <a:off x="1354138" y="3868738"/>
            <a:ext cx="3238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mtClean="0">
                <a:latin typeface="Symbol" charset="0"/>
              </a:rPr>
              <a:t>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lumMod val="20000"/>
              <a:lumOff val="80000"/>
              <a:alpha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4818" name="Footer Placeholder 3"/>
          <p:cNvSpPr>
            <a:spLocks noGrp="1"/>
          </p:cNvSpPr>
          <p:nvPr>
            <p:ph type="ftr" sz="quarter" idx="1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/>
              <a:t>Transport</a:t>
            </a:r>
            <a:r>
              <a:rPr lang="en-US" sz="1400"/>
              <a:t> </a:t>
            </a:r>
            <a:r>
              <a:rPr lang="en-US" sz="1200"/>
              <a:t>Layer</a:t>
            </a:r>
          </a:p>
        </p:txBody>
      </p:sp>
      <p:sp>
        <p:nvSpPr>
          <p:cNvPr id="34819" name="Slide Number Placeholder 4"/>
          <p:cNvSpPr>
            <a:spLocks noGrp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>
              <a:defRPr/>
            </a:pPr>
            <a:r>
              <a:rPr lang="en-US" sz="1200" smtClean="0"/>
              <a:t>3-</a:t>
            </a:r>
            <a:fld id="{844FAFDD-16EF-4688-9184-E133BEA3B9BE}" type="slidenum">
              <a:rPr lang="en-US" sz="1200" smtClean="0"/>
              <a:pPr>
                <a:defRPr/>
              </a:pPr>
              <a:t>27</a:t>
            </a:fld>
            <a:endParaRPr lang="en-US" sz="1200" smtClean="0"/>
          </a:p>
        </p:txBody>
      </p:sp>
      <p:grpSp>
        <p:nvGrpSpPr>
          <p:cNvPr id="29700" name="Group 3"/>
          <p:cNvGrpSpPr>
            <a:grpSpLocks/>
          </p:cNvGrpSpPr>
          <p:nvPr/>
        </p:nvGrpSpPr>
        <p:grpSpPr bwMode="auto">
          <a:xfrm>
            <a:off x="3038475" y="3352800"/>
            <a:ext cx="817563" cy="795338"/>
            <a:chOff x="963" y="1131"/>
            <a:chExt cx="515" cy="501"/>
          </a:xfrm>
        </p:grpSpPr>
        <p:sp>
          <p:nvSpPr>
            <p:cNvPr id="29731" name="Oval 4"/>
            <p:cNvSpPr>
              <a:spLocks noChangeArrowheads="1"/>
            </p:cNvSpPr>
            <p:nvPr/>
          </p:nvSpPr>
          <p:spPr bwMode="auto">
            <a:xfrm>
              <a:off x="963" y="1131"/>
              <a:ext cx="490" cy="501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29732" name="Text Box 5"/>
            <p:cNvSpPr txBox="1">
              <a:spLocks noChangeArrowheads="1"/>
            </p:cNvSpPr>
            <p:nvPr/>
          </p:nvSpPr>
          <p:spPr bwMode="auto">
            <a:xfrm>
              <a:off x="974" y="1153"/>
              <a:ext cx="504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9pPr>
            </a:lstStyle>
            <a:p>
              <a:r>
                <a:rPr lang="en-US" sz="1400">
                  <a:latin typeface="Arial" charset="0"/>
                </a:rPr>
                <a:t>Wait for </a:t>
              </a:r>
            </a:p>
            <a:p>
              <a:r>
                <a:rPr lang="en-US" sz="1400">
                  <a:latin typeface="Arial" charset="0"/>
                </a:rPr>
                <a:t>0 from below</a:t>
              </a:r>
              <a:endParaRPr lang="en-US" sz="1400">
                <a:latin typeface="Times New Roman" pitchFamily="18" charset="0"/>
              </a:endParaRPr>
            </a:p>
          </p:txBody>
        </p:sp>
      </p:grpSp>
      <p:sp>
        <p:nvSpPr>
          <p:cNvPr id="29701" name="Line 6"/>
          <p:cNvSpPr>
            <a:spLocks noChangeShapeType="1"/>
          </p:cNvSpPr>
          <p:nvPr/>
        </p:nvSpPr>
        <p:spPr bwMode="auto">
          <a:xfrm>
            <a:off x="2874963" y="2282825"/>
            <a:ext cx="419100" cy="1079500"/>
          </a:xfrm>
          <a:prstGeom prst="line">
            <a:avLst/>
          </a:prstGeom>
          <a:noFill/>
          <a:ln w="28575">
            <a:solidFill>
              <a:srgbClr val="000000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02" name="Freeform 7"/>
          <p:cNvSpPr>
            <a:spLocks/>
          </p:cNvSpPr>
          <p:nvPr/>
        </p:nvSpPr>
        <p:spPr bwMode="auto">
          <a:xfrm flipV="1">
            <a:off x="3556000" y="2600325"/>
            <a:ext cx="1590675" cy="785813"/>
          </a:xfrm>
          <a:custGeom>
            <a:avLst/>
            <a:gdLst>
              <a:gd name="T0" fmla="*/ 0 w 2835"/>
              <a:gd name="T1" fmla="*/ 0 h 525"/>
              <a:gd name="T2" fmla="*/ 2147483647 w 2835"/>
              <a:gd name="T3" fmla="*/ 0 h 525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2835" h="525">
                <a:moveTo>
                  <a:pt x="0" y="0"/>
                </a:moveTo>
                <a:cubicBezTo>
                  <a:pt x="60" y="525"/>
                  <a:pt x="2835" y="495"/>
                  <a:pt x="2835" y="0"/>
                </a:cubicBezTo>
              </a:path>
            </a:pathLst>
          </a:custGeom>
          <a:noFill/>
          <a:ln w="19050" cmpd="sng">
            <a:solidFill>
              <a:srgbClr val="00000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03" name="Text Box 8"/>
          <p:cNvSpPr txBox="1">
            <a:spLocks noChangeArrowheads="1"/>
          </p:cNvSpPr>
          <p:nvPr/>
        </p:nvSpPr>
        <p:spPr bwMode="auto">
          <a:xfrm>
            <a:off x="6116638" y="2959100"/>
            <a:ext cx="3027362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algn="l"/>
            <a:r>
              <a:rPr lang="en-US" sz="1400">
                <a:latin typeface="Arial" charset="0"/>
              </a:rPr>
              <a:t>sndpkt = make_pkt(NAK, chksum)</a:t>
            </a:r>
          </a:p>
          <a:p>
            <a:pPr algn="l"/>
            <a:r>
              <a:rPr lang="en-US" sz="1400">
                <a:latin typeface="Arial" charset="0"/>
              </a:rPr>
              <a:t>udt_send(sndpkt)</a:t>
            </a:r>
            <a:endParaRPr lang="en-US" sz="1400">
              <a:latin typeface="Times New Roman" pitchFamily="18" charset="0"/>
            </a:endParaRPr>
          </a:p>
        </p:txBody>
      </p:sp>
      <p:sp>
        <p:nvSpPr>
          <p:cNvPr id="29704" name="Text Box 9"/>
          <p:cNvSpPr txBox="1">
            <a:spLocks noChangeArrowheads="1"/>
          </p:cNvSpPr>
          <p:nvPr/>
        </p:nvSpPr>
        <p:spPr bwMode="auto">
          <a:xfrm>
            <a:off x="6119813" y="3671888"/>
            <a:ext cx="2624137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algn="l"/>
            <a:r>
              <a:rPr lang="en-US" sz="1400">
                <a:latin typeface="Arial" charset="0"/>
              </a:rPr>
              <a:t>rdt_rcv(rcvpkt) &amp;&amp; </a:t>
            </a:r>
          </a:p>
          <a:p>
            <a:pPr algn="l"/>
            <a:r>
              <a:rPr lang="en-US" sz="1400">
                <a:latin typeface="Arial" charset="0"/>
              </a:rPr>
              <a:t>   not corrupt(rcvpkt) &amp;&amp;</a:t>
            </a:r>
          </a:p>
          <a:p>
            <a:pPr algn="l"/>
            <a:r>
              <a:rPr lang="en-US" sz="1400">
                <a:latin typeface="Arial" charset="0"/>
              </a:rPr>
              <a:t>   has_seq0(rcvpkt)</a:t>
            </a:r>
          </a:p>
          <a:p>
            <a:endParaRPr lang="en-US">
              <a:latin typeface="Times New Roman" pitchFamily="18" charset="0"/>
            </a:endParaRPr>
          </a:p>
        </p:txBody>
      </p:sp>
      <p:sp>
        <p:nvSpPr>
          <p:cNvPr id="29705" name="Line 10"/>
          <p:cNvSpPr>
            <a:spLocks noChangeShapeType="1"/>
          </p:cNvSpPr>
          <p:nvPr/>
        </p:nvSpPr>
        <p:spPr bwMode="auto">
          <a:xfrm>
            <a:off x="6203950" y="4370388"/>
            <a:ext cx="1938338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06" name="Freeform 11"/>
          <p:cNvSpPr>
            <a:spLocks/>
          </p:cNvSpPr>
          <p:nvPr/>
        </p:nvSpPr>
        <p:spPr bwMode="auto">
          <a:xfrm>
            <a:off x="3573463" y="4168775"/>
            <a:ext cx="1590675" cy="688975"/>
          </a:xfrm>
          <a:custGeom>
            <a:avLst/>
            <a:gdLst>
              <a:gd name="T0" fmla="*/ 0 w 2835"/>
              <a:gd name="T1" fmla="*/ 0 h 525"/>
              <a:gd name="T2" fmla="*/ 2147483647 w 2835"/>
              <a:gd name="T3" fmla="*/ 0 h 525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2835" h="525">
                <a:moveTo>
                  <a:pt x="0" y="0"/>
                </a:moveTo>
                <a:cubicBezTo>
                  <a:pt x="60" y="525"/>
                  <a:pt x="2835" y="495"/>
                  <a:pt x="2835" y="0"/>
                </a:cubicBezTo>
              </a:path>
            </a:pathLst>
          </a:custGeom>
          <a:noFill/>
          <a:ln w="19050" cmpd="sng">
            <a:solidFill>
              <a:srgbClr val="000000"/>
            </a:solidFill>
            <a:round/>
            <a:headEnd type="triangl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07" name="Text Box 12"/>
          <p:cNvSpPr txBox="1">
            <a:spLocks noChangeArrowheads="1"/>
          </p:cNvSpPr>
          <p:nvPr/>
        </p:nvSpPr>
        <p:spPr bwMode="auto">
          <a:xfrm>
            <a:off x="2962275" y="4749800"/>
            <a:ext cx="35814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algn="l"/>
            <a:r>
              <a:rPr lang="en-US" sz="1400">
                <a:latin typeface="Arial" charset="0"/>
              </a:rPr>
              <a:t>rdt_rcv(rcvpkt) &amp;&amp; notcorrupt(rcvpkt) </a:t>
            </a:r>
          </a:p>
          <a:p>
            <a:pPr algn="l"/>
            <a:r>
              <a:rPr lang="en-US" sz="1400">
                <a:latin typeface="Arial" charset="0"/>
              </a:rPr>
              <a:t>  &amp;&amp; has_seq1(rcvpkt)</a:t>
            </a:r>
            <a:r>
              <a:rPr lang="en-US">
                <a:latin typeface="Arial" charset="0"/>
              </a:rPr>
              <a:t> 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29708" name="Line 13"/>
          <p:cNvSpPr>
            <a:spLocks noChangeShapeType="1"/>
          </p:cNvSpPr>
          <p:nvPr/>
        </p:nvSpPr>
        <p:spPr bwMode="auto">
          <a:xfrm>
            <a:off x="3028950" y="5307013"/>
            <a:ext cx="2898775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09" name="Text Box 14"/>
          <p:cNvSpPr txBox="1">
            <a:spLocks noChangeArrowheads="1"/>
          </p:cNvSpPr>
          <p:nvPr/>
        </p:nvSpPr>
        <p:spPr bwMode="auto">
          <a:xfrm>
            <a:off x="2971800" y="5362575"/>
            <a:ext cx="3852863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algn="l"/>
            <a:r>
              <a:rPr lang="en-US" sz="1400">
                <a:latin typeface="Arial" charset="0"/>
              </a:rPr>
              <a:t>extract(rcvpkt,data)</a:t>
            </a:r>
          </a:p>
          <a:p>
            <a:pPr algn="l"/>
            <a:r>
              <a:rPr lang="en-US" sz="1400">
                <a:latin typeface="Arial" charset="0"/>
              </a:rPr>
              <a:t>deliver_data(data)</a:t>
            </a:r>
          </a:p>
          <a:p>
            <a:pPr algn="l"/>
            <a:r>
              <a:rPr lang="en-US" sz="1400">
                <a:latin typeface="Arial" charset="0"/>
              </a:rPr>
              <a:t>sndpkt = make_pkt(ACK, chksum)</a:t>
            </a:r>
          </a:p>
          <a:p>
            <a:pPr algn="l"/>
            <a:r>
              <a:rPr lang="en-US" sz="1400">
                <a:latin typeface="Arial" charset="0"/>
              </a:rPr>
              <a:t>udt_send(sndpkt)</a:t>
            </a:r>
            <a:endParaRPr lang="en-US" sz="1400">
              <a:latin typeface="Times New Roman" pitchFamily="18" charset="0"/>
            </a:endParaRPr>
          </a:p>
        </p:txBody>
      </p:sp>
      <p:grpSp>
        <p:nvGrpSpPr>
          <p:cNvPr id="29710" name="Group 15"/>
          <p:cNvGrpSpPr>
            <a:grpSpLocks/>
          </p:cNvGrpSpPr>
          <p:nvPr/>
        </p:nvGrpSpPr>
        <p:grpSpPr bwMode="auto">
          <a:xfrm>
            <a:off x="4737100" y="3387725"/>
            <a:ext cx="825500" cy="796925"/>
            <a:chOff x="4398" y="3133"/>
            <a:chExt cx="520" cy="502"/>
          </a:xfrm>
        </p:grpSpPr>
        <p:sp>
          <p:nvSpPr>
            <p:cNvPr id="29729" name="Oval 16"/>
            <p:cNvSpPr>
              <a:spLocks noChangeArrowheads="1"/>
            </p:cNvSpPr>
            <p:nvPr/>
          </p:nvSpPr>
          <p:spPr bwMode="auto">
            <a:xfrm>
              <a:off x="4398" y="3133"/>
              <a:ext cx="507" cy="502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29730" name="Text Box 17"/>
            <p:cNvSpPr txBox="1">
              <a:spLocks noChangeArrowheads="1"/>
            </p:cNvSpPr>
            <p:nvPr/>
          </p:nvSpPr>
          <p:spPr bwMode="auto">
            <a:xfrm>
              <a:off x="4414" y="3163"/>
              <a:ext cx="504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9pPr>
            </a:lstStyle>
            <a:p>
              <a:r>
                <a:rPr lang="en-US" sz="1400">
                  <a:latin typeface="Arial" charset="0"/>
                </a:rPr>
                <a:t>Wait for </a:t>
              </a:r>
            </a:p>
            <a:p>
              <a:r>
                <a:rPr lang="en-US" sz="1400">
                  <a:latin typeface="Arial" charset="0"/>
                </a:rPr>
                <a:t>1 from below</a:t>
              </a:r>
              <a:endParaRPr lang="en-US" sz="1400">
                <a:latin typeface="Times New Roman" pitchFamily="18" charset="0"/>
              </a:endParaRPr>
            </a:p>
          </p:txBody>
        </p:sp>
      </p:grpSp>
      <p:sp>
        <p:nvSpPr>
          <p:cNvPr id="29711" name="Freeform 18"/>
          <p:cNvSpPr>
            <a:spLocks/>
          </p:cNvSpPr>
          <p:nvPr/>
        </p:nvSpPr>
        <p:spPr bwMode="auto">
          <a:xfrm rot="-1361013">
            <a:off x="5437188" y="2979738"/>
            <a:ext cx="839787" cy="863600"/>
          </a:xfrm>
          <a:custGeom>
            <a:avLst/>
            <a:gdLst>
              <a:gd name="T0" fmla="*/ 2147483647 w 619"/>
              <a:gd name="T1" fmla="*/ 2147483647 h 1815"/>
              <a:gd name="T2" fmla="*/ 0 w 619"/>
              <a:gd name="T3" fmla="*/ 2147483647 h 1815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19" h="1815">
                <a:moveTo>
                  <a:pt x="39" y="1136"/>
                </a:moveTo>
                <a:cubicBezTo>
                  <a:pt x="619" y="1815"/>
                  <a:pt x="484" y="0"/>
                  <a:pt x="0" y="773"/>
                </a:cubicBezTo>
              </a:path>
            </a:pathLst>
          </a:custGeom>
          <a:noFill/>
          <a:ln w="19050" cmpd="sng">
            <a:solidFill>
              <a:srgbClr val="00000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12" name="Text Box 19"/>
          <p:cNvSpPr txBox="1">
            <a:spLocks noChangeArrowheads="1"/>
          </p:cNvSpPr>
          <p:nvPr/>
        </p:nvSpPr>
        <p:spPr bwMode="auto">
          <a:xfrm>
            <a:off x="3124200" y="1284288"/>
            <a:ext cx="398145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algn="l"/>
            <a:r>
              <a:rPr lang="en-US" sz="1400">
                <a:latin typeface="Arial" charset="0"/>
              </a:rPr>
              <a:t>rdt_rcv(rcvpkt) &amp;&amp; notcorrupt(rcvpkt) </a:t>
            </a:r>
          </a:p>
          <a:p>
            <a:pPr algn="l"/>
            <a:r>
              <a:rPr lang="en-US" sz="1400">
                <a:latin typeface="Arial" charset="0"/>
              </a:rPr>
              <a:t>  &amp;&amp; has_seq0(rcvpkt) </a:t>
            </a:r>
            <a:endParaRPr lang="en-US" sz="1400">
              <a:latin typeface="Times New Roman" pitchFamily="18" charset="0"/>
            </a:endParaRPr>
          </a:p>
        </p:txBody>
      </p:sp>
      <p:sp>
        <p:nvSpPr>
          <p:cNvPr id="29713" name="Line 20"/>
          <p:cNvSpPr>
            <a:spLocks noChangeShapeType="1"/>
          </p:cNvSpPr>
          <p:nvPr/>
        </p:nvSpPr>
        <p:spPr bwMode="auto">
          <a:xfrm>
            <a:off x="3233738" y="1854200"/>
            <a:ext cx="1914525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14" name="Text Box 21"/>
          <p:cNvSpPr txBox="1">
            <a:spLocks noChangeArrowheads="1"/>
          </p:cNvSpPr>
          <p:nvPr/>
        </p:nvSpPr>
        <p:spPr bwMode="auto">
          <a:xfrm>
            <a:off x="3136900" y="1811338"/>
            <a:ext cx="3475038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algn="l"/>
            <a:r>
              <a:rPr lang="en-US" sz="1400">
                <a:latin typeface="Arial" charset="0"/>
              </a:rPr>
              <a:t>extract(rcvpkt,data)</a:t>
            </a:r>
          </a:p>
          <a:p>
            <a:pPr algn="l"/>
            <a:r>
              <a:rPr lang="en-US" sz="1400">
                <a:latin typeface="Arial" charset="0"/>
              </a:rPr>
              <a:t>deliver_data(data)</a:t>
            </a:r>
          </a:p>
          <a:p>
            <a:pPr algn="l"/>
            <a:r>
              <a:rPr lang="en-US" sz="1400">
                <a:latin typeface="Arial" charset="0"/>
              </a:rPr>
              <a:t>sndpkt = make_pkt(ACK, chksum)</a:t>
            </a:r>
          </a:p>
          <a:p>
            <a:pPr algn="l"/>
            <a:r>
              <a:rPr lang="en-US" sz="1400">
                <a:latin typeface="Arial" charset="0"/>
              </a:rPr>
              <a:t>udt_send(sndpkt)</a:t>
            </a:r>
            <a:endParaRPr lang="en-US" sz="1400">
              <a:latin typeface="Times New Roman" pitchFamily="18" charset="0"/>
            </a:endParaRPr>
          </a:p>
        </p:txBody>
      </p:sp>
      <p:sp>
        <p:nvSpPr>
          <p:cNvPr id="29715" name="Freeform 22"/>
          <p:cNvSpPr>
            <a:spLocks/>
          </p:cNvSpPr>
          <p:nvPr/>
        </p:nvSpPr>
        <p:spPr bwMode="auto">
          <a:xfrm rot="1020547">
            <a:off x="5461000" y="3703638"/>
            <a:ext cx="839788" cy="863600"/>
          </a:xfrm>
          <a:custGeom>
            <a:avLst/>
            <a:gdLst>
              <a:gd name="T0" fmla="*/ 2147483647 w 619"/>
              <a:gd name="T1" fmla="*/ 2147483647 h 1815"/>
              <a:gd name="T2" fmla="*/ 0 w 619"/>
              <a:gd name="T3" fmla="*/ 2147483647 h 1815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19" h="1815">
                <a:moveTo>
                  <a:pt x="39" y="1136"/>
                </a:moveTo>
                <a:cubicBezTo>
                  <a:pt x="619" y="1815"/>
                  <a:pt x="484" y="0"/>
                  <a:pt x="0" y="773"/>
                </a:cubicBezTo>
              </a:path>
            </a:pathLst>
          </a:custGeom>
          <a:noFill/>
          <a:ln w="19050" cmpd="sng">
            <a:solidFill>
              <a:srgbClr val="00000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16" name="Text Box 23"/>
          <p:cNvSpPr txBox="1">
            <a:spLocks noChangeArrowheads="1"/>
          </p:cNvSpPr>
          <p:nvPr/>
        </p:nvSpPr>
        <p:spPr bwMode="auto">
          <a:xfrm>
            <a:off x="6067425" y="2662238"/>
            <a:ext cx="2871788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algn="l"/>
            <a:r>
              <a:rPr lang="en-US" sz="1400">
                <a:latin typeface="Arial" charset="0"/>
              </a:rPr>
              <a:t>rdt_rcv(rcvpkt) &amp;&amp; (corrupt(rcvpkt)</a:t>
            </a:r>
            <a:endParaRPr lang="en-US" sz="1400">
              <a:latin typeface="Times New Roman" pitchFamily="18" charset="0"/>
            </a:endParaRPr>
          </a:p>
        </p:txBody>
      </p:sp>
      <p:sp>
        <p:nvSpPr>
          <p:cNvPr id="29717" name="Line 24"/>
          <p:cNvSpPr>
            <a:spLocks noChangeShapeType="1"/>
          </p:cNvSpPr>
          <p:nvPr/>
        </p:nvSpPr>
        <p:spPr bwMode="auto">
          <a:xfrm>
            <a:off x="6205538" y="2973388"/>
            <a:ext cx="1938337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18" name="Text Box 25"/>
          <p:cNvSpPr txBox="1">
            <a:spLocks noChangeArrowheads="1"/>
          </p:cNvSpPr>
          <p:nvPr/>
        </p:nvSpPr>
        <p:spPr bwMode="auto">
          <a:xfrm>
            <a:off x="6075363" y="4424363"/>
            <a:ext cx="2940050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algn="l"/>
            <a:r>
              <a:rPr lang="en-US" sz="1400">
                <a:latin typeface="Arial" charset="0"/>
              </a:rPr>
              <a:t>sndpkt = make_pkt(ACK, chksum)</a:t>
            </a:r>
          </a:p>
          <a:p>
            <a:pPr algn="l"/>
            <a:r>
              <a:rPr lang="en-US" sz="1400">
                <a:latin typeface="Arial" charset="0"/>
              </a:rPr>
              <a:t>udt_send(sndpkt)</a:t>
            </a:r>
            <a:endParaRPr lang="en-US" sz="1400">
              <a:latin typeface="Times New Roman" pitchFamily="18" charset="0"/>
            </a:endParaRPr>
          </a:p>
        </p:txBody>
      </p:sp>
      <p:sp>
        <p:nvSpPr>
          <p:cNvPr id="29719" name="Text Box 26"/>
          <p:cNvSpPr txBox="1">
            <a:spLocks noChangeArrowheads="1"/>
          </p:cNvSpPr>
          <p:nvPr/>
        </p:nvSpPr>
        <p:spPr bwMode="auto">
          <a:xfrm>
            <a:off x="193675" y="3651250"/>
            <a:ext cx="2624138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algn="l"/>
            <a:r>
              <a:rPr lang="en-US" sz="1400">
                <a:latin typeface="Arial" charset="0"/>
              </a:rPr>
              <a:t>rdt_rcv(rcvpkt) &amp;&amp; </a:t>
            </a:r>
          </a:p>
          <a:p>
            <a:pPr algn="l"/>
            <a:r>
              <a:rPr lang="en-US" sz="1400">
                <a:latin typeface="Arial" charset="0"/>
              </a:rPr>
              <a:t>   not corrupt(rcvpkt) &amp;&amp;</a:t>
            </a:r>
          </a:p>
          <a:p>
            <a:pPr algn="l"/>
            <a:r>
              <a:rPr lang="en-US" sz="1400">
                <a:latin typeface="Arial" charset="0"/>
              </a:rPr>
              <a:t>   has_seq1(rcvpkt)</a:t>
            </a:r>
          </a:p>
          <a:p>
            <a:endParaRPr lang="en-US">
              <a:latin typeface="Times New Roman" pitchFamily="18" charset="0"/>
            </a:endParaRPr>
          </a:p>
        </p:txBody>
      </p:sp>
      <p:sp>
        <p:nvSpPr>
          <p:cNvPr id="29720" name="Line 27"/>
          <p:cNvSpPr>
            <a:spLocks noChangeShapeType="1"/>
          </p:cNvSpPr>
          <p:nvPr/>
        </p:nvSpPr>
        <p:spPr bwMode="auto">
          <a:xfrm>
            <a:off x="277813" y="4359275"/>
            <a:ext cx="1938337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21" name="Text Box 28"/>
          <p:cNvSpPr txBox="1">
            <a:spLocks noChangeArrowheads="1"/>
          </p:cNvSpPr>
          <p:nvPr/>
        </p:nvSpPr>
        <p:spPr bwMode="auto">
          <a:xfrm>
            <a:off x="141288" y="2598738"/>
            <a:ext cx="2871787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algn="l"/>
            <a:r>
              <a:rPr lang="en-US" sz="1400">
                <a:latin typeface="Arial" charset="0"/>
              </a:rPr>
              <a:t>rdt_rcv(rcvpkt) &amp;&amp; (corrupt(rcvpkt)</a:t>
            </a:r>
            <a:endParaRPr lang="en-US" sz="1400">
              <a:latin typeface="Times New Roman" pitchFamily="18" charset="0"/>
            </a:endParaRPr>
          </a:p>
        </p:txBody>
      </p:sp>
      <p:sp>
        <p:nvSpPr>
          <p:cNvPr id="29722" name="Line 29"/>
          <p:cNvSpPr>
            <a:spLocks noChangeShapeType="1"/>
          </p:cNvSpPr>
          <p:nvPr/>
        </p:nvSpPr>
        <p:spPr bwMode="auto">
          <a:xfrm>
            <a:off x="279400" y="2973388"/>
            <a:ext cx="1938338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23" name="Text Box 30"/>
          <p:cNvSpPr txBox="1">
            <a:spLocks noChangeArrowheads="1"/>
          </p:cNvSpPr>
          <p:nvPr/>
        </p:nvSpPr>
        <p:spPr bwMode="auto">
          <a:xfrm>
            <a:off x="225425" y="4381500"/>
            <a:ext cx="2940050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algn="l"/>
            <a:r>
              <a:rPr lang="en-US" sz="1400">
                <a:latin typeface="Arial" charset="0"/>
              </a:rPr>
              <a:t>sndpkt = make_pkt(ACK, chksum)</a:t>
            </a:r>
          </a:p>
          <a:p>
            <a:pPr algn="l"/>
            <a:r>
              <a:rPr lang="en-US" sz="1400">
                <a:latin typeface="Arial" charset="0"/>
              </a:rPr>
              <a:t>udt_send(sndpkt)</a:t>
            </a:r>
            <a:endParaRPr lang="en-US" sz="1400">
              <a:latin typeface="Times New Roman" pitchFamily="18" charset="0"/>
            </a:endParaRPr>
          </a:p>
        </p:txBody>
      </p:sp>
      <p:sp>
        <p:nvSpPr>
          <p:cNvPr id="29724" name="Text Box 31"/>
          <p:cNvSpPr txBox="1">
            <a:spLocks noChangeArrowheads="1"/>
          </p:cNvSpPr>
          <p:nvPr/>
        </p:nvSpPr>
        <p:spPr bwMode="auto">
          <a:xfrm>
            <a:off x="201613" y="2940050"/>
            <a:ext cx="3027362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algn="l"/>
            <a:r>
              <a:rPr lang="en-US" sz="1400">
                <a:latin typeface="Arial" charset="0"/>
              </a:rPr>
              <a:t>sndpkt = make_pkt(NAK, chksum)</a:t>
            </a:r>
          </a:p>
          <a:p>
            <a:pPr algn="l"/>
            <a:r>
              <a:rPr lang="en-US" sz="1400">
                <a:latin typeface="Arial" charset="0"/>
              </a:rPr>
              <a:t>udt_send(sndpkt)</a:t>
            </a:r>
            <a:endParaRPr lang="en-US" sz="1400">
              <a:latin typeface="Times New Roman" pitchFamily="18" charset="0"/>
            </a:endParaRPr>
          </a:p>
        </p:txBody>
      </p:sp>
      <p:sp>
        <p:nvSpPr>
          <p:cNvPr id="29725" name="Freeform 32"/>
          <p:cNvSpPr>
            <a:spLocks/>
          </p:cNvSpPr>
          <p:nvPr/>
        </p:nvSpPr>
        <p:spPr bwMode="auto">
          <a:xfrm rot="20579453" flipH="1">
            <a:off x="2235200" y="3640138"/>
            <a:ext cx="839788" cy="863600"/>
          </a:xfrm>
          <a:custGeom>
            <a:avLst/>
            <a:gdLst>
              <a:gd name="T0" fmla="*/ 2147483647 w 619"/>
              <a:gd name="T1" fmla="*/ 2147483647 h 1815"/>
              <a:gd name="T2" fmla="*/ 0 w 619"/>
              <a:gd name="T3" fmla="*/ 2147483647 h 1815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19" h="1815">
                <a:moveTo>
                  <a:pt x="39" y="1136"/>
                </a:moveTo>
                <a:cubicBezTo>
                  <a:pt x="619" y="1815"/>
                  <a:pt x="484" y="0"/>
                  <a:pt x="0" y="773"/>
                </a:cubicBezTo>
              </a:path>
            </a:pathLst>
          </a:custGeom>
          <a:noFill/>
          <a:ln w="19050" cmpd="sng">
            <a:solidFill>
              <a:srgbClr val="00000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26" name="Freeform 33"/>
          <p:cNvSpPr>
            <a:spLocks/>
          </p:cNvSpPr>
          <p:nvPr/>
        </p:nvSpPr>
        <p:spPr bwMode="auto">
          <a:xfrm rot="1361013" flipH="1">
            <a:off x="2222500" y="2992438"/>
            <a:ext cx="839788" cy="863600"/>
          </a:xfrm>
          <a:custGeom>
            <a:avLst/>
            <a:gdLst>
              <a:gd name="T0" fmla="*/ 2147483647 w 619"/>
              <a:gd name="T1" fmla="*/ 2147483647 h 1815"/>
              <a:gd name="T2" fmla="*/ 0 w 619"/>
              <a:gd name="T3" fmla="*/ 2147483647 h 1815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19" h="1815">
                <a:moveTo>
                  <a:pt x="39" y="1136"/>
                </a:moveTo>
                <a:cubicBezTo>
                  <a:pt x="619" y="1815"/>
                  <a:pt x="484" y="0"/>
                  <a:pt x="0" y="773"/>
                </a:cubicBezTo>
              </a:path>
            </a:pathLst>
          </a:custGeom>
          <a:noFill/>
          <a:ln w="19050" cmpd="sng">
            <a:solidFill>
              <a:srgbClr val="00000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9727" name="Picture 34" descr="underline_ba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3" y="825500"/>
            <a:ext cx="82280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48" name="Rectangle 2"/>
          <p:cNvSpPr>
            <a:spLocks noGrp="1" noChangeArrowheads="1"/>
          </p:cNvSpPr>
          <p:nvPr>
            <p:ph type="title"/>
          </p:nvPr>
        </p:nvSpPr>
        <p:spPr>
          <a:xfrm>
            <a:off x="419100" y="185738"/>
            <a:ext cx="8324850" cy="941387"/>
          </a:xfrm>
        </p:spPr>
        <p:txBody>
          <a:bodyPr/>
          <a:lstStyle/>
          <a:p>
            <a:pPr>
              <a:defRPr/>
            </a:pPr>
            <a:r>
              <a:rPr lang="en-US" sz="3200" dirty="0">
                <a:ea typeface="ＭＳ Ｐゴシック" charset="0"/>
                <a:cs typeface="+mj-cs"/>
              </a:rPr>
              <a:t>rdt2.1: receiver, handles garbled </a:t>
            </a:r>
            <a:r>
              <a:rPr lang="en-US" sz="2800" dirty="0">
                <a:ea typeface="ＭＳ Ｐゴシック" charset="0"/>
                <a:cs typeface="+mj-cs"/>
              </a:rPr>
              <a:t>ACK/NAKs</a:t>
            </a:r>
            <a:endParaRPr lang="en-US" sz="3200" dirty="0">
              <a:ea typeface="ＭＳ Ｐゴシック" charset="0"/>
              <a:cs typeface="+mj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Footer Placeholder 5"/>
          <p:cNvSpPr>
            <a:spLocks noGrp="1"/>
          </p:cNvSpPr>
          <p:nvPr>
            <p:ph type="ftr" sz="quarter" idx="1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/>
              <a:t>Transport</a:t>
            </a:r>
            <a:r>
              <a:rPr lang="en-US" sz="1400"/>
              <a:t> </a:t>
            </a:r>
            <a:r>
              <a:rPr lang="en-US" sz="1200"/>
              <a:t>Layer</a:t>
            </a:r>
          </a:p>
        </p:txBody>
      </p:sp>
      <p:sp>
        <p:nvSpPr>
          <p:cNvPr id="35843" name="Slide Number Placeholder 6"/>
          <p:cNvSpPr>
            <a:spLocks noGrp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>
              <a:defRPr/>
            </a:pPr>
            <a:r>
              <a:rPr lang="en-US" sz="1200" smtClean="0"/>
              <a:t>3-</a:t>
            </a:r>
            <a:fld id="{61E8737C-9A03-44A6-8F80-157356774DAE}" type="slidenum">
              <a:rPr lang="en-US" sz="1200" smtClean="0"/>
              <a:pPr>
                <a:defRPr/>
              </a:pPr>
              <a:t>28</a:t>
            </a:fld>
            <a:endParaRPr lang="en-US" sz="1200" smtClean="0"/>
          </a:p>
        </p:txBody>
      </p:sp>
      <p:sp>
        <p:nvSpPr>
          <p:cNvPr id="3584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19088"/>
            <a:ext cx="7772400" cy="952500"/>
          </a:xfrm>
        </p:spPr>
        <p:txBody>
          <a:bodyPr/>
          <a:lstStyle/>
          <a:p>
            <a:pPr>
              <a:defRPr/>
            </a:pPr>
            <a:r>
              <a:rPr lang="en-US">
                <a:ea typeface="ＭＳ Ｐゴシック" charset="0"/>
                <a:cs typeface="+mj-cs"/>
              </a:rPr>
              <a:t>rdt2.1: discussion</a:t>
            </a:r>
          </a:p>
        </p:txBody>
      </p:sp>
      <p:sp>
        <p:nvSpPr>
          <p:cNvPr id="3584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None/>
              <a:defRPr/>
            </a:pPr>
            <a:r>
              <a:rPr lang="en-US" u="sng" smtClean="0">
                <a:solidFill>
                  <a:srgbClr val="CC0000"/>
                </a:solidFill>
              </a:rPr>
              <a:t>sender:</a:t>
            </a:r>
            <a:endParaRPr lang="en-US" smtClean="0">
              <a:solidFill>
                <a:srgbClr val="CC0000"/>
              </a:solidFill>
            </a:endParaRPr>
          </a:p>
          <a:p>
            <a:pPr>
              <a:defRPr/>
            </a:pPr>
            <a:r>
              <a:rPr lang="en-US" smtClean="0"/>
              <a:t>seq # added to pkt</a:t>
            </a:r>
          </a:p>
          <a:p>
            <a:pPr>
              <a:defRPr/>
            </a:pPr>
            <a:r>
              <a:rPr lang="en-US" smtClean="0"/>
              <a:t>two seq. #</a:t>
            </a:r>
            <a:r>
              <a:rPr lang="ja-JP" altLang="en-US" smtClean="0"/>
              <a:t>’</a:t>
            </a:r>
            <a:r>
              <a:rPr lang="en-US" altLang="ja-JP" smtClean="0"/>
              <a:t>s (0,1) will suffice.  Why?</a:t>
            </a:r>
          </a:p>
          <a:p>
            <a:pPr>
              <a:defRPr/>
            </a:pPr>
            <a:r>
              <a:rPr lang="en-US" smtClean="0"/>
              <a:t>must check if received ACK/NAK corrupted </a:t>
            </a:r>
          </a:p>
          <a:p>
            <a:pPr>
              <a:defRPr/>
            </a:pPr>
            <a:r>
              <a:rPr lang="en-US" smtClean="0"/>
              <a:t>twice as many states</a:t>
            </a:r>
          </a:p>
          <a:p>
            <a:pPr lvl="1">
              <a:defRPr/>
            </a:pPr>
            <a:r>
              <a:rPr lang="en-US" smtClean="0"/>
              <a:t>state must </a:t>
            </a:r>
            <a:r>
              <a:rPr lang="ja-JP" altLang="en-US" smtClean="0"/>
              <a:t>“</a:t>
            </a:r>
            <a:r>
              <a:rPr lang="en-US" altLang="ja-JP" smtClean="0"/>
              <a:t>remember</a:t>
            </a:r>
            <a:r>
              <a:rPr lang="ja-JP" altLang="en-US" smtClean="0"/>
              <a:t>”</a:t>
            </a:r>
            <a:r>
              <a:rPr lang="en-US" altLang="ja-JP" smtClean="0"/>
              <a:t> whether </a:t>
            </a:r>
            <a:r>
              <a:rPr lang="ja-JP" altLang="en-US" smtClean="0"/>
              <a:t>“</a:t>
            </a:r>
            <a:r>
              <a:rPr lang="en-US" altLang="ja-JP" smtClean="0"/>
              <a:t>expected</a:t>
            </a:r>
            <a:r>
              <a:rPr lang="ja-JP" altLang="en-US" smtClean="0"/>
              <a:t>”</a:t>
            </a:r>
            <a:r>
              <a:rPr lang="en-US" altLang="ja-JP" smtClean="0"/>
              <a:t> pkt should have seq # of 0 or 1 </a:t>
            </a:r>
          </a:p>
          <a:p>
            <a:pPr>
              <a:defRPr/>
            </a:pPr>
            <a:endParaRPr lang="en-US" smtClean="0"/>
          </a:p>
        </p:txBody>
      </p:sp>
      <p:sp>
        <p:nvSpPr>
          <p:cNvPr id="35846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u="sng">
                <a:solidFill>
                  <a:srgbClr val="CC0000"/>
                </a:solidFill>
                <a:ea typeface="ＭＳ Ｐゴシック" charset="0"/>
                <a:cs typeface="+mn-cs"/>
              </a:rPr>
              <a:t>receiver:</a:t>
            </a:r>
            <a:endParaRPr lang="en-US">
              <a:solidFill>
                <a:srgbClr val="CC0000"/>
              </a:solidFill>
              <a:ea typeface="ＭＳ Ｐゴシック" charset="0"/>
              <a:cs typeface="+mn-cs"/>
            </a:endParaRPr>
          </a:p>
          <a:p>
            <a:pPr>
              <a:buFont typeface="Wingdings" charset="0"/>
              <a:buChar char="v"/>
              <a:defRPr/>
            </a:pPr>
            <a:r>
              <a:rPr lang="en-US">
                <a:ea typeface="ＭＳ Ｐゴシック" charset="0"/>
                <a:cs typeface="+mn-cs"/>
              </a:rPr>
              <a:t>must check if received packet is duplicate</a:t>
            </a:r>
          </a:p>
          <a:p>
            <a:pPr lvl="1">
              <a:buFont typeface="Wingdings" charset="0"/>
              <a:buChar char="§"/>
              <a:defRPr/>
            </a:pPr>
            <a:r>
              <a:rPr lang="en-US">
                <a:ea typeface="ＭＳ Ｐゴシック" charset="0"/>
              </a:rPr>
              <a:t>state indicates whether 0 or 1 is expected pkt seq #</a:t>
            </a:r>
          </a:p>
          <a:p>
            <a:pPr>
              <a:buFont typeface="Wingdings" charset="0"/>
              <a:buChar char="v"/>
              <a:defRPr/>
            </a:pPr>
            <a:r>
              <a:rPr lang="en-US">
                <a:ea typeface="ＭＳ Ｐゴシック" charset="0"/>
                <a:cs typeface="+mn-cs"/>
              </a:rPr>
              <a:t>note: receiver can </a:t>
            </a:r>
            <a:r>
              <a:rPr lang="en-US" i="1">
                <a:ea typeface="ＭＳ Ｐゴシック" charset="0"/>
                <a:cs typeface="+mn-cs"/>
              </a:rPr>
              <a:t>not</a:t>
            </a:r>
            <a:r>
              <a:rPr lang="en-US">
                <a:ea typeface="ＭＳ Ｐゴシック" charset="0"/>
                <a:cs typeface="+mn-cs"/>
              </a:rPr>
              <a:t> know if its last ACK/NAK received OK at sender</a:t>
            </a:r>
          </a:p>
        </p:txBody>
      </p:sp>
      <p:pic>
        <p:nvPicPr>
          <p:cNvPr id="30727" name="Picture 5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013" y="1017588"/>
            <a:ext cx="41132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Footer Placeholder 5"/>
          <p:cNvSpPr>
            <a:spLocks noGrp="1"/>
          </p:cNvSpPr>
          <p:nvPr>
            <p:ph type="ftr" sz="quarter" idx="1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/>
              <a:t>Transport</a:t>
            </a:r>
            <a:r>
              <a:rPr lang="en-US" sz="1400"/>
              <a:t> </a:t>
            </a:r>
            <a:r>
              <a:rPr lang="en-US" sz="1200"/>
              <a:t>Layer</a:t>
            </a:r>
          </a:p>
        </p:txBody>
      </p:sp>
      <p:sp>
        <p:nvSpPr>
          <p:cNvPr id="36867" name="Slide Number Placeholder 6"/>
          <p:cNvSpPr>
            <a:spLocks noGrp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>
              <a:defRPr/>
            </a:pPr>
            <a:r>
              <a:rPr lang="en-US" sz="1200" smtClean="0"/>
              <a:t>3-</a:t>
            </a:r>
            <a:fld id="{BF694E06-02DD-4D56-9A29-373E8E3CC97D}" type="slidenum">
              <a:rPr lang="en-US" sz="1200" smtClean="0"/>
              <a:pPr>
                <a:defRPr/>
              </a:pPr>
              <a:t>29</a:t>
            </a:fld>
            <a:endParaRPr lang="en-US" sz="1200" smtClean="0"/>
          </a:p>
        </p:txBody>
      </p:sp>
      <p:pic>
        <p:nvPicPr>
          <p:cNvPr id="31748" name="Picture 4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088" y="922338"/>
            <a:ext cx="59420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9" name="Rectangle 2"/>
          <p:cNvSpPr>
            <a:spLocks noGrp="1" noChangeArrowheads="1"/>
          </p:cNvSpPr>
          <p:nvPr>
            <p:ph type="title"/>
          </p:nvPr>
        </p:nvSpPr>
        <p:spPr>
          <a:xfrm>
            <a:off x="488950" y="230188"/>
            <a:ext cx="7772400" cy="985837"/>
          </a:xfrm>
        </p:spPr>
        <p:txBody>
          <a:bodyPr/>
          <a:lstStyle/>
          <a:p>
            <a:pPr>
              <a:defRPr/>
            </a:pPr>
            <a:r>
              <a:rPr lang="en-US" sz="4000">
                <a:ea typeface="ＭＳ Ｐゴシック" charset="0"/>
                <a:cs typeface="+mj-cs"/>
              </a:rPr>
              <a:t>rdt2.2: a NAK-free protocol</a:t>
            </a:r>
            <a:endParaRPr lang="en-US">
              <a:ea typeface="ＭＳ Ｐゴシック" charset="0"/>
              <a:cs typeface="+mj-cs"/>
            </a:endParaRPr>
          </a:p>
        </p:txBody>
      </p:sp>
      <p:sp>
        <p:nvSpPr>
          <p:cNvPr id="3687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19100" y="1581150"/>
            <a:ext cx="8064500" cy="2749550"/>
          </a:xfrm>
        </p:spPr>
        <p:txBody>
          <a:bodyPr>
            <a:normAutofit/>
          </a:bodyPr>
          <a:lstStyle/>
          <a:p>
            <a:pPr>
              <a:buFont typeface="Wingdings" charset="0"/>
              <a:buChar char="v"/>
              <a:defRPr/>
            </a:pPr>
            <a:r>
              <a:rPr lang="en-US">
                <a:ea typeface="ＭＳ Ｐゴシック" charset="0"/>
                <a:cs typeface="+mn-cs"/>
              </a:rPr>
              <a:t>same functionality as rdt2.1, using ACKs only</a:t>
            </a:r>
          </a:p>
          <a:p>
            <a:pPr>
              <a:buFont typeface="Wingdings" charset="0"/>
              <a:buChar char="v"/>
              <a:defRPr/>
            </a:pPr>
            <a:r>
              <a:rPr lang="en-US">
                <a:ea typeface="ＭＳ Ｐゴシック" charset="0"/>
                <a:cs typeface="+mn-cs"/>
              </a:rPr>
              <a:t>instead of NAK, receiver sends ACK for last pkt received OK</a:t>
            </a:r>
          </a:p>
          <a:p>
            <a:pPr lvl="1">
              <a:buFont typeface="Wingdings" charset="0"/>
              <a:buChar char="§"/>
              <a:defRPr/>
            </a:pPr>
            <a:r>
              <a:rPr lang="en-US">
                <a:ea typeface="ＭＳ Ｐゴシック" charset="0"/>
              </a:rPr>
              <a:t>receiver must </a:t>
            </a:r>
            <a:r>
              <a:rPr lang="en-US" i="1">
                <a:ea typeface="ＭＳ Ｐゴシック" charset="0"/>
              </a:rPr>
              <a:t>explicitly</a:t>
            </a:r>
            <a:r>
              <a:rPr lang="en-US">
                <a:ea typeface="ＭＳ Ｐゴシック" charset="0"/>
              </a:rPr>
              <a:t> include seq # of pkt being ACKed </a:t>
            </a:r>
          </a:p>
          <a:p>
            <a:pPr>
              <a:buFont typeface="Wingdings" charset="0"/>
              <a:buChar char="v"/>
              <a:defRPr/>
            </a:pPr>
            <a:r>
              <a:rPr lang="en-US">
                <a:ea typeface="ＭＳ Ｐゴシック" charset="0"/>
                <a:cs typeface="+mn-cs"/>
              </a:rPr>
              <a:t>duplicate ACK at sender results in same action as NAK: </a:t>
            </a:r>
            <a:r>
              <a:rPr lang="en-US" i="1">
                <a:ea typeface="ＭＳ Ｐゴシック" charset="0"/>
                <a:cs typeface="+mn-cs"/>
              </a:rPr>
              <a:t>retransmit current pkt</a:t>
            </a:r>
            <a:endParaRPr lang="en-US">
              <a:ea typeface="ＭＳ Ｐゴシック" charset="0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Internet transport-layer protocols</a:t>
            </a:r>
            <a:endParaRPr lang="en-US"/>
          </a:p>
        </p:txBody>
      </p:sp>
      <p:sp>
        <p:nvSpPr>
          <p:cNvPr id="61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600200"/>
            <a:ext cx="4315326" cy="4648200"/>
          </a:xfrm>
        </p:spPr>
        <p:txBody>
          <a:bodyPr>
            <a:normAutofit fontScale="92500"/>
          </a:bodyPr>
          <a:lstStyle/>
          <a:p>
            <a:pPr>
              <a:lnSpc>
                <a:spcPct val="100000"/>
              </a:lnSpc>
            </a:pPr>
            <a:r>
              <a:rPr lang="en-US" dirty="0" smtClean="0"/>
              <a:t>reliable, in-order delivery: TCP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flow control</a:t>
            </a:r>
          </a:p>
          <a:p>
            <a:pPr lvl="1">
              <a:lnSpc>
                <a:spcPct val="100000"/>
              </a:lnSpc>
            </a:pPr>
            <a:r>
              <a:rPr lang="en-US" dirty="0" smtClean="0"/>
              <a:t>congestion </a:t>
            </a:r>
            <a:r>
              <a:rPr lang="en-US" dirty="0" smtClean="0"/>
              <a:t>control </a:t>
            </a:r>
          </a:p>
          <a:p>
            <a:pPr lvl="1">
              <a:lnSpc>
                <a:spcPct val="100000"/>
              </a:lnSpc>
            </a:pPr>
            <a:r>
              <a:rPr lang="en-US" dirty="0" smtClean="0"/>
              <a:t>connection </a:t>
            </a:r>
            <a:r>
              <a:rPr lang="en-US" dirty="0" smtClean="0"/>
              <a:t>setup</a:t>
            </a:r>
          </a:p>
          <a:p>
            <a:pPr>
              <a:lnSpc>
                <a:spcPct val="100000"/>
              </a:lnSpc>
            </a:pPr>
            <a:r>
              <a:rPr lang="en-US" dirty="0" smtClean="0"/>
              <a:t>unreliable, unordered delivery: UDP</a:t>
            </a:r>
          </a:p>
          <a:p>
            <a:pPr lvl="1">
              <a:lnSpc>
                <a:spcPct val="100000"/>
              </a:lnSpc>
            </a:pPr>
            <a:r>
              <a:rPr lang="en-US" dirty="0" smtClean="0"/>
              <a:t>no-frills extension of </a:t>
            </a:r>
            <a:r>
              <a:rPr lang="ja-JP" altLang="en-US" dirty="0" smtClean="0"/>
              <a:t>“</a:t>
            </a:r>
            <a:r>
              <a:rPr lang="en-US" altLang="ja-JP" dirty="0" smtClean="0"/>
              <a:t>best-effort</a:t>
            </a:r>
            <a:r>
              <a:rPr lang="ja-JP" altLang="en-US" dirty="0" smtClean="0"/>
              <a:t>”</a:t>
            </a:r>
            <a:r>
              <a:rPr lang="en-US" altLang="ja-JP" dirty="0" smtClean="0"/>
              <a:t> IP</a:t>
            </a:r>
          </a:p>
          <a:p>
            <a:pPr>
              <a:lnSpc>
                <a:spcPct val="100000"/>
              </a:lnSpc>
            </a:pPr>
            <a:r>
              <a:rPr lang="en-US" dirty="0" smtClean="0"/>
              <a:t>services not available: </a:t>
            </a:r>
          </a:p>
          <a:p>
            <a:pPr lvl="1">
              <a:lnSpc>
                <a:spcPct val="100000"/>
              </a:lnSpc>
            </a:pPr>
            <a:r>
              <a:rPr lang="en-US" dirty="0" smtClean="0"/>
              <a:t>Delay, bandwidth </a:t>
            </a:r>
            <a:r>
              <a:rPr lang="en-US" dirty="0" smtClean="0"/>
              <a:t>guarantees</a:t>
            </a:r>
          </a:p>
        </p:txBody>
      </p:sp>
      <p:sp>
        <p:nvSpPr>
          <p:cNvPr id="614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r>
              <a:rPr lang="en-US" smtClean="0"/>
              <a:t>Transport Layer</a:t>
            </a:r>
            <a:endParaRPr lang="en-US"/>
          </a:p>
        </p:txBody>
      </p:sp>
      <p:sp>
        <p:nvSpPr>
          <p:cNvPr id="614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r>
              <a:rPr lang="en-US" smtClean="0"/>
              <a:t>3-</a:t>
            </a:r>
            <a:fld id="{86FDFB58-7F91-423C-A4F7-F3B2E41ECEC4}" type="slidenum">
              <a:rPr lang="en-US" smtClean="0"/>
              <a:pPr/>
              <a:t>3</a:t>
            </a:fld>
            <a:endParaRPr lang="en-US" smtClean="0"/>
          </a:p>
        </p:txBody>
      </p:sp>
      <p:grpSp>
        <p:nvGrpSpPr>
          <p:cNvPr id="4100" name="Group 940"/>
          <p:cNvGrpSpPr>
            <a:grpSpLocks/>
          </p:cNvGrpSpPr>
          <p:nvPr/>
        </p:nvGrpSpPr>
        <p:grpSpPr bwMode="auto">
          <a:xfrm>
            <a:off x="5048250" y="1534510"/>
            <a:ext cx="3540125" cy="4719145"/>
            <a:chOff x="3277" y="974"/>
            <a:chExt cx="2230" cy="2863"/>
          </a:xfrm>
        </p:grpSpPr>
        <p:sp>
          <p:nvSpPr>
            <p:cNvPr id="4230" name="Freeform 941"/>
            <p:cNvSpPr>
              <a:spLocks/>
            </p:cNvSpPr>
            <p:nvPr/>
          </p:nvSpPr>
          <p:spPr bwMode="auto">
            <a:xfrm>
              <a:off x="3277" y="1079"/>
              <a:ext cx="1094" cy="675"/>
            </a:xfrm>
            <a:custGeom>
              <a:avLst/>
              <a:gdLst>
                <a:gd name="T0" fmla="*/ 948 w 1036"/>
                <a:gd name="T1" fmla="*/ 11 h 675"/>
                <a:gd name="T2" fmla="*/ 571 w 1036"/>
                <a:gd name="T3" fmla="*/ 53 h 675"/>
                <a:gd name="T4" fmla="*/ 302 w 1036"/>
                <a:gd name="T5" fmla="*/ 129 h 675"/>
                <a:gd name="T6" fmla="*/ 224 w 1036"/>
                <a:gd name="T7" fmla="*/ 229 h 675"/>
                <a:gd name="T8" fmla="*/ 31 w 1036"/>
                <a:gd name="T9" fmla="*/ 297 h 675"/>
                <a:gd name="T10" fmla="*/ 25 w 1036"/>
                <a:gd name="T11" fmla="*/ 459 h 675"/>
                <a:gd name="T12" fmla="*/ 193 w 1036"/>
                <a:gd name="T13" fmla="*/ 489 h 675"/>
                <a:gd name="T14" fmla="*/ 672 w 1036"/>
                <a:gd name="T15" fmla="*/ 489 h 675"/>
                <a:gd name="T16" fmla="*/ 874 w 1036"/>
                <a:gd name="T17" fmla="*/ 555 h 675"/>
                <a:gd name="T18" fmla="*/ 1100 w 1036"/>
                <a:gd name="T19" fmla="*/ 657 h 675"/>
                <a:gd name="T20" fmla="*/ 1274 w 1036"/>
                <a:gd name="T21" fmla="*/ 661 h 675"/>
                <a:gd name="T22" fmla="*/ 1393 w 1036"/>
                <a:gd name="T23" fmla="*/ 603 h 675"/>
                <a:gd name="T24" fmla="*/ 1453 w 1036"/>
                <a:gd name="T25" fmla="*/ 445 h 675"/>
                <a:gd name="T26" fmla="*/ 1491 w 1036"/>
                <a:gd name="T27" fmla="*/ 291 h 675"/>
                <a:gd name="T28" fmla="*/ 1495 w 1036"/>
                <a:gd name="T29" fmla="*/ 107 h 675"/>
                <a:gd name="T30" fmla="*/ 1368 w 1036"/>
                <a:gd name="T31" fmla="*/ 17 h 675"/>
                <a:gd name="T32" fmla="*/ 1135 w 1036"/>
                <a:gd name="T33" fmla="*/ 3 h 675"/>
                <a:gd name="T34" fmla="*/ 948 w 1036"/>
                <a:gd name="T35" fmla="*/ 11 h 6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4231" name="Group 942"/>
            <p:cNvGrpSpPr>
              <a:grpSpLocks/>
            </p:cNvGrpSpPr>
            <p:nvPr/>
          </p:nvGrpSpPr>
          <p:grpSpPr bwMode="auto">
            <a:xfrm>
              <a:off x="3383" y="1920"/>
              <a:ext cx="919" cy="588"/>
              <a:chOff x="2889" y="1631"/>
              <a:chExt cx="980" cy="743"/>
            </a:xfrm>
          </p:grpSpPr>
          <p:sp>
            <p:nvSpPr>
              <p:cNvPr id="6657" name="Rectangle 943"/>
              <p:cNvSpPr>
                <a:spLocks noChangeArrowheads="1"/>
              </p:cNvSpPr>
              <p:nvPr/>
            </p:nvSpPr>
            <p:spPr bwMode="auto">
              <a:xfrm>
                <a:off x="3046" y="1841"/>
                <a:ext cx="663" cy="533"/>
              </a:xfrm>
              <a:prstGeom prst="rect">
                <a:avLst/>
              </a:prstGeom>
              <a:solidFill>
                <a:srgbClr val="DDDDD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6658" name="AutoShape 944"/>
              <p:cNvSpPr>
                <a:spLocks noChangeArrowheads="1"/>
              </p:cNvSpPr>
              <p:nvPr/>
            </p:nvSpPr>
            <p:spPr bwMode="auto">
              <a:xfrm>
                <a:off x="2889" y="1631"/>
                <a:ext cx="980" cy="253"/>
              </a:xfrm>
              <a:prstGeom prst="triangle">
                <a:avLst>
                  <a:gd name="adj" fmla="val 50000"/>
                </a:avLst>
              </a:prstGeom>
              <a:solidFill>
                <a:srgbClr val="DDDDD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2400">
                  <a:solidFill>
                    <a:srgbClr val="00CCFF"/>
                  </a:solidFill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4232" name="Freeform 945"/>
            <p:cNvSpPr>
              <a:spLocks/>
            </p:cNvSpPr>
            <p:nvPr/>
          </p:nvSpPr>
          <p:spPr bwMode="auto">
            <a:xfrm>
              <a:off x="3379" y="2788"/>
              <a:ext cx="2032" cy="1049"/>
            </a:xfrm>
            <a:custGeom>
              <a:avLst/>
              <a:gdLst>
                <a:gd name="T0" fmla="*/ 1044 w 2032"/>
                <a:gd name="T1" fmla="*/ 26 h 1049"/>
                <a:gd name="T2" fmla="*/ 847 w 2032"/>
                <a:gd name="T3" fmla="*/ 125 h 1049"/>
                <a:gd name="T4" fmla="*/ 580 w 2032"/>
                <a:gd name="T5" fmla="*/ 68 h 1049"/>
                <a:gd name="T6" fmla="*/ 143 w 2032"/>
                <a:gd name="T7" fmla="*/ 170 h 1049"/>
                <a:gd name="T8" fmla="*/ 48 w 2032"/>
                <a:gd name="T9" fmla="*/ 374 h 1049"/>
                <a:gd name="T10" fmla="*/ 41 w 2032"/>
                <a:gd name="T11" fmla="*/ 680 h 1049"/>
                <a:gd name="T12" fmla="*/ 294 w 2032"/>
                <a:gd name="T13" fmla="*/ 744 h 1049"/>
                <a:gd name="T14" fmla="*/ 660 w 2032"/>
                <a:gd name="T15" fmla="*/ 893 h 1049"/>
                <a:gd name="T16" fmla="*/ 1088 w 2032"/>
                <a:gd name="T17" fmla="*/ 1014 h 1049"/>
                <a:gd name="T18" fmla="*/ 1525 w 2032"/>
                <a:gd name="T19" fmla="*/ 1031 h 1049"/>
                <a:gd name="T20" fmla="*/ 1831 w 2032"/>
                <a:gd name="T21" fmla="*/ 907 h 1049"/>
                <a:gd name="T22" fmla="*/ 2015 w 2032"/>
                <a:gd name="T23" fmla="*/ 714 h 1049"/>
                <a:gd name="T24" fmla="*/ 1931 w 2032"/>
                <a:gd name="T25" fmla="*/ 251 h 1049"/>
                <a:gd name="T26" fmla="*/ 1658 w 2032"/>
                <a:gd name="T27" fmla="*/ 114 h 1049"/>
                <a:gd name="T28" fmla="*/ 1355 w 2032"/>
                <a:gd name="T29" fmla="*/ 15 h 1049"/>
                <a:gd name="T30" fmla="*/ 1044 w 2032"/>
                <a:gd name="T31" fmla="*/ 26 h 104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032" h="1049">
                  <a:moveTo>
                    <a:pt x="1044" y="26"/>
                  </a:moveTo>
                  <a:cubicBezTo>
                    <a:pt x="959" y="45"/>
                    <a:pt x="924" y="118"/>
                    <a:pt x="847" y="125"/>
                  </a:cubicBezTo>
                  <a:cubicBezTo>
                    <a:pt x="770" y="132"/>
                    <a:pt x="697" y="61"/>
                    <a:pt x="580" y="68"/>
                  </a:cubicBezTo>
                  <a:cubicBezTo>
                    <a:pt x="463" y="75"/>
                    <a:pt x="232" y="119"/>
                    <a:pt x="143" y="170"/>
                  </a:cubicBezTo>
                  <a:cubicBezTo>
                    <a:pt x="54" y="221"/>
                    <a:pt x="65" y="289"/>
                    <a:pt x="48" y="374"/>
                  </a:cubicBezTo>
                  <a:cubicBezTo>
                    <a:pt x="31" y="459"/>
                    <a:pt x="0" y="618"/>
                    <a:pt x="41" y="680"/>
                  </a:cubicBezTo>
                  <a:cubicBezTo>
                    <a:pt x="82" y="742"/>
                    <a:pt x="191" y="709"/>
                    <a:pt x="294" y="744"/>
                  </a:cubicBezTo>
                  <a:cubicBezTo>
                    <a:pt x="397" y="779"/>
                    <a:pt x="527" y="849"/>
                    <a:pt x="660" y="893"/>
                  </a:cubicBezTo>
                  <a:cubicBezTo>
                    <a:pt x="793" y="938"/>
                    <a:pt x="944" y="991"/>
                    <a:pt x="1088" y="1014"/>
                  </a:cubicBezTo>
                  <a:cubicBezTo>
                    <a:pt x="1232" y="1036"/>
                    <a:pt x="1401" y="1049"/>
                    <a:pt x="1525" y="1031"/>
                  </a:cubicBezTo>
                  <a:cubicBezTo>
                    <a:pt x="1649" y="1012"/>
                    <a:pt x="1749" y="960"/>
                    <a:pt x="1831" y="907"/>
                  </a:cubicBezTo>
                  <a:cubicBezTo>
                    <a:pt x="1913" y="855"/>
                    <a:pt x="1998" y="824"/>
                    <a:pt x="2015" y="714"/>
                  </a:cubicBezTo>
                  <a:cubicBezTo>
                    <a:pt x="2032" y="604"/>
                    <a:pt x="1990" y="350"/>
                    <a:pt x="1931" y="251"/>
                  </a:cubicBezTo>
                  <a:cubicBezTo>
                    <a:pt x="1872" y="151"/>
                    <a:pt x="1754" y="153"/>
                    <a:pt x="1658" y="114"/>
                  </a:cubicBezTo>
                  <a:cubicBezTo>
                    <a:pt x="1562" y="76"/>
                    <a:pt x="1457" y="30"/>
                    <a:pt x="1355" y="15"/>
                  </a:cubicBezTo>
                  <a:cubicBezTo>
                    <a:pt x="1253" y="0"/>
                    <a:pt x="1129" y="8"/>
                    <a:pt x="1044" y="26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81" name="Line 946"/>
            <p:cNvSpPr>
              <a:spLocks noChangeShapeType="1"/>
            </p:cNvSpPr>
            <p:nvPr/>
          </p:nvSpPr>
          <p:spPr bwMode="auto">
            <a:xfrm rot="-5400000">
              <a:off x="4942" y="3252"/>
              <a:ext cx="330" cy="88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6282" name="Line 947"/>
            <p:cNvSpPr>
              <a:spLocks noChangeShapeType="1"/>
            </p:cNvSpPr>
            <p:nvPr/>
          </p:nvSpPr>
          <p:spPr bwMode="auto">
            <a:xfrm rot="5400000" flipV="1">
              <a:off x="5034" y="3429"/>
              <a:ext cx="2" cy="54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6283" name="Line 948"/>
            <p:cNvSpPr>
              <a:spLocks noChangeShapeType="1"/>
            </p:cNvSpPr>
            <p:nvPr/>
          </p:nvSpPr>
          <p:spPr bwMode="auto">
            <a:xfrm rot="-5400000">
              <a:off x="5151" y="3225"/>
              <a:ext cx="0" cy="72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6284" name="Line 949"/>
            <p:cNvSpPr>
              <a:spLocks noChangeShapeType="1"/>
            </p:cNvSpPr>
            <p:nvPr/>
          </p:nvSpPr>
          <p:spPr bwMode="auto">
            <a:xfrm flipH="1">
              <a:off x="3827" y="2977"/>
              <a:ext cx="160" cy="296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6285" name="Line 950"/>
            <p:cNvSpPr>
              <a:spLocks noChangeShapeType="1"/>
            </p:cNvSpPr>
            <p:nvPr/>
          </p:nvSpPr>
          <p:spPr bwMode="auto">
            <a:xfrm>
              <a:off x="3843" y="3009"/>
              <a:ext cx="124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6286" name="Line 951"/>
            <p:cNvSpPr>
              <a:spLocks noChangeShapeType="1"/>
            </p:cNvSpPr>
            <p:nvPr/>
          </p:nvSpPr>
          <p:spPr bwMode="auto">
            <a:xfrm>
              <a:off x="3680" y="3221"/>
              <a:ext cx="172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6287" name="Line 952"/>
            <p:cNvSpPr>
              <a:spLocks noChangeShapeType="1"/>
            </p:cNvSpPr>
            <p:nvPr/>
          </p:nvSpPr>
          <p:spPr bwMode="auto">
            <a:xfrm>
              <a:off x="3914" y="3271"/>
              <a:ext cx="309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6288" name="Line 953"/>
            <p:cNvSpPr>
              <a:spLocks noChangeShapeType="1"/>
            </p:cNvSpPr>
            <p:nvPr/>
          </p:nvSpPr>
          <p:spPr bwMode="auto">
            <a:xfrm flipH="1">
              <a:off x="4065" y="3213"/>
              <a:ext cx="34" cy="54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6289" name="Line 954"/>
            <p:cNvSpPr>
              <a:spLocks noChangeShapeType="1"/>
            </p:cNvSpPr>
            <p:nvPr/>
          </p:nvSpPr>
          <p:spPr bwMode="auto">
            <a:xfrm>
              <a:off x="3947" y="3269"/>
              <a:ext cx="1" cy="52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6290" name="Line 955"/>
            <p:cNvSpPr>
              <a:spLocks noChangeShapeType="1"/>
            </p:cNvSpPr>
            <p:nvPr/>
          </p:nvSpPr>
          <p:spPr bwMode="auto">
            <a:xfrm flipH="1" flipV="1">
              <a:off x="4197" y="3274"/>
              <a:ext cx="0" cy="48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6291" name="Line 956"/>
            <p:cNvSpPr>
              <a:spLocks noChangeShapeType="1"/>
            </p:cNvSpPr>
            <p:nvPr/>
          </p:nvSpPr>
          <p:spPr bwMode="auto">
            <a:xfrm>
              <a:off x="4248" y="3185"/>
              <a:ext cx="317" cy="17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6292" name="Line 957"/>
            <p:cNvSpPr>
              <a:spLocks noChangeShapeType="1"/>
            </p:cNvSpPr>
            <p:nvPr/>
          </p:nvSpPr>
          <p:spPr bwMode="auto">
            <a:xfrm>
              <a:off x="3901" y="3144"/>
              <a:ext cx="51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6293" name="Line 958"/>
            <p:cNvSpPr>
              <a:spLocks noChangeShapeType="1"/>
            </p:cNvSpPr>
            <p:nvPr/>
          </p:nvSpPr>
          <p:spPr bwMode="auto">
            <a:xfrm>
              <a:off x="3809" y="2257"/>
              <a:ext cx="148" cy="47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6294" name="Line 959"/>
            <p:cNvSpPr>
              <a:spLocks noChangeShapeType="1"/>
            </p:cNvSpPr>
            <p:nvPr/>
          </p:nvSpPr>
          <p:spPr bwMode="auto">
            <a:xfrm flipV="1">
              <a:off x="3711" y="2354"/>
              <a:ext cx="106" cy="2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4247" name="Group 960"/>
            <p:cNvGrpSpPr>
              <a:grpSpLocks/>
            </p:cNvGrpSpPr>
            <p:nvPr/>
          </p:nvGrpSpPr>
          <p:grpSpPr bwMode="auto">
            <a:xfrm>
              <a:off x="3535" y="2207"/>
              <a:ext cx="319" cy="222"/>
              <a:chOff x="2967" y="478"/>
              <a:chExt cx="788" cy="625"/>
            </a:xfrm>
          </p:grpSpPr>
          <p:pic>
            <p:nvPicPr>
              <p:cNvPr id="4607" name="Picture 961" descr="access_point_stylized_small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12" y="559"/>
                <a:ext cx="576" cy="5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608" name="Picture 962" descr="antenna_radiation_stylized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67" y="478"/>
                <a:ext cx="788" cy="1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4248" name="Freeform 963"/>
            <p:cNvSpPr>
              <a:spLocks/>
            </p:cNvSpPr>
            <p:nvPr/>
          </p:nvSpPr>
          <p:spPr bwMode="auto">
            <a:xfrm>
              <a:off x="4419" y="2224"/>
              <a:ext cx="828" cy="425"/>
            </a:xfrm>
            <a:custGeom>
              <a:avLst/>
              <a:gdLst>
                <a:gd name="T0" fmla="*/ 382 w 828"/>
                <a:gd name="T1" fmla="*/ 30 h 425"/>
                <a:gd name="T2" fmla="*/ 370 w 828"/>
                <a:gd name="T3" fmla="*/ 30 h 425"/>
                <a:gd name="T4" fmla="*/ 126 w 828"/>
                <a:gd name="T5" fmla="*/ 32 h 425"/>
                <a:gd name="T6" fmla="*/ 6 w 828"/>
                <a:gd name="T7" fmla="*/ 126 h 425"/>
                <a:gd name="T8" fmla="*/ 92 w 828"/>
                <a:gd name="T9" fmla="*/ 274 h 425"/>
                <a:gd name="T10" fmla="*/ 292 w 828"/>
                <a:gd name="T11" fmla="*/ 384 h 425"/>
                <a:gd name="T12" fmla="*/ 540 w 828"/>
                <a:gd name="T13" fmla="*/ 416 h 425"/>
                <a:gd name="T14" fmla="*/ 698 w 828"/>
                <a:gd name="T15" fmla="*/ 330 h 425"/>
                <a:gd name="T16" fmla="*/ 776 w 828"/>
                <a:gd name="T17" fmla="*/ 170 h 425"/>
                <a:gd name="T18" fmla="*/ 792 w 828"/>
                <a:gd name="T19" fmla="*/ 22 h 425"/>
                <a:gd name="T20" fmla="*/ 560 w 828"/>
                <a:gd name="T21" fmla="*/ 38 h 425"/>
                <a:gd name="T22" fmla="*/ 382 w 828"/>
                <a:gd name="T23" fmla="*/ 30 h 42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828" h="425">
                  <a:moveTo>
                    <a:pt x="382" y="30"/>
                  </a:moveTo>
                  <a:cubicBezTo>
                    <a:pt x="350" y="29"/>
                    <a:pt x="413" y="30"/>
                    <a:pt x="370" y="30"/>
                  </a:cubicBezTo>
                  <a:cubicBezTo>
                    <a:pt x="327" y="30"/>
                    <a:pt x="187" y="16"/>
                    <a:pt x="126" y="32"/>
                  </a:cubicBezTo>
                  <a:cubicBezTo>
                    <a:pt x="65" y="48"/>
                    <a:pt x="12" y="86"/>
                    <a:pt x="6" y="126"/>
                  </a:cubicBezTo>
                  <a:cubicBezTo>
                    <a:pt x="0" y="166"/>
                    <a:pt x="44" y="231"/>
                    <a:pt x="92" y="274"/>
                  </a:cubicBezTo>
                  <a:cubicBezTo>
                    <a:pt x="140" y="317"/>
                    <a:pt x="217" y="360"/>
                    <a:pt x="292" y="384"/>
                  </a:cubicBezTo>
                  <a:cubicBezTo>
                    <a:pt x="367" y="408"/>
                    <a:pt x="472" y="425"/>
                    <a:pt x="540" y="416"/>
                  </a:cubicBezTo>
                  <a:cubicBezTo>
                    <a:pt x="608" y="407"/>
                    <a:pt x="659" y="371"/>
                    <a:pt x="698" y="330"/>
                  </a:cubicBezTo>
                  <a:cubicBezTo>
                    <a:pt x="737" y="289"/>
                    <a:pt x="760" y="221"/>
                    <a:pt x="776" y="170"/>
                  </a:cubicBezTo>
                  <a:cubicBezTo>
                    <a:pt x="792" y="119"/>
                    <a:pt x="828" y="44"/>
                    <a:pt x="792" y="22"/>
                  </a:cubicBezTo>
                  <a:cubicBezTo>
                    <a:pt x="756" y="0"/>
                    <a:pt x="630" y="37"/>
                    <a:pt x="560" y="38"/>
                  </a:cubicBezTo>
                  <a:cubicBezTo>
                    <a:pt x="490" y="39"/>
                    <a:pt x="414" y="31"/>
                    <a:pt x="382" y="30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49" name="Freeform 964"/>
            <p:cNvSpPr>
              <a:spLocks/>
            </p:cNvSpPr>
            <p:nvPr/>
          </p:nvSpPr>
          <p:spPr bwMode="auto">
            <a:xfrm>
              <a:off x="4417" y="1263"/>
              <a:ext cx="1090" cy="709"/>
            </a:xfrm>
            <a:custGeom>
              <a:avLst/>
              <a:gdLst>
                <a:gd name="T0" fmla="*/ 5057 w 765"/>
                <a:gd name="T1" fmla="*/ 207 h 459"/>
                <a:gd name="T2" fmla="*/ 3427 w 765"/>
                <a:gd name="T3" fmla="*/ 1471 h 459"/>
                <a:gd name="T4" fmla="*/ 1146 w 765"/>
                <a:gd name="T5" fmla="*/ 2093 h 459"/>
                <a:gd name="T6" fmla="*/ 164 w 765"/>
                <a:gd name="T7" fmla="*/ 7053 h 459"/>
                <a:gd name="T8" fmla="*/ 2144 w 765"/>
                <a:gd name="T9" fmla="*/ 9319 h 459"/>
                <a:gd name="T10" fmla="*/ 4121 w 765"/>
                <a:gd name="T11" fmla="*/ 8933 h 459"/>
                <a:gd name="T12" fmla="*/ 6957 w 765"/>
                <a:gd name="T13" fmla="*/ 9319 h 459"/>
                <a:gd name="T14" fmla="*/ 8325 w 765"/>
                <a:gd name="T15" fmla="*/ 9103 h 459"/>
                <a:gd name="T16" fmla="*/ 8961 w 765"/>
                <a:gd name="T17" fmla="*/ 7810 h 459"/>
                <a:gd name="T18" fmla="*/ 8945 w 765"/>
                <a:gd name="T19" fmla="*/ 3315 h 459"/>
                <a:gd name="T20" fmla="*/ 7894 w 765"/>
                <a:gd name="T21" fmla="*/ 723 h 459"/>
                <a:gd name="T22" fmla="*/ 5057 w 765"/>
                <a:gd name="T23" fmla="*/ 207 h 45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65" h="459">
                  <a:moveTo>
                    <a:pt x="424" y="10"/>
                  </a:moveTo>
                  <a:cubicBezTo>
                    <a:pt x="362" y="16"/>
                    <a:pt x="343" y="55"/>
                    <a:pt x="288" y="70"/>
                  </a:cubicBezTo>
                  <a:cubicBezTo>
                    <a:pt x="233" y="85"/>
                    <a:pt x="142" y="56"/>
                    <a:pt x="96" y="100"/>
                  </a:cubicBezTo>
                  <a:cubicBezTo>
                    <a:pt x="50" y="144"/>
                    <a:pt x="0" y="279"/>
                    <a:pt x="14" y="336"/>
                  </a:cubicBezTo>
                  <a:cubicBezTo>
                    <a:pt x="28" y="393"/>
                    <a:pt x="125" y="429"/>
                    <a:pt x="180" y="444"/>
                  </a:cubicBezTo>
                  <a:cubicBezTo>
                    <a:pt x="235" y="459"/>
                    <a:pt x="279" y="426"/>
                    <a:pt x="346" y="426"/>
                  </a:cubicBezTo>
                  <a:cubicBezTo>
                    <a:pt x="413" y="426"/>
                    <a:pt x="525" y="443"/>
                    <a:pt x="584" y="444"/>
                  </a:cubicBezTo>
                  <a:cubicBezTo>
                    <a:pt x="643" y="445"/>
                    <a:pt x="670" y="446"/>
                    <a:pt x="698" y="434"/>
                  </a:cubicBezTo>
                  <a:cubicBezTo>
                    <a:pt x="726" y="422"/>
                    <a:pt x="743" y="418"/>
                    <a:pt x="752" y="372"/>
                  </a:cubicBezTo>
                  <a:cubicBezTo>
                    <a:pt x="761" y="326"/>
                    <a:pt x="765" y="214"/>
                    <a:pt x="750" y="158"/>
                  </a:cubicBezTo>
                  <a:cubicBezTo>
                    <a:pt x="735" y="102"/>
                    <a:pt x="716" y="58"/>
                    <a:pt x="662" y="34"/>
                  </a:cubicBezTo>
                  <a:cubicBezTo>
                    <a:pt x="608" y="10"/>
                    <a:pt x="505" y="0"/>
                    <a:pt x="424" y="10"/>
                  </a:cubicBezTo>
                  <a:close/>
                </a:path>
              </a:pathLst>
            </a:custGeom>
            <a:gradFill rotWithShape="1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98" name="Line 965"/>
            <p:cNvSpPr>
              <a:spLocks noChangeShapeType="1"/>
            </p:cNvSpPr>
            <p:nvPr/>
          </p:nvSpPr>
          <p:spPr bwMode="auto">
            <a:xfrm>
              <a:off x="4659" y="2404"/>
              <a:ext cx="103" cy="76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6299" name="Line 966"/>
            <p:cNvSpPr>
              <a:spLocks noChangeShapeType="1"/>
            </p:cNvSpPr>
            <p:nvPr/>
          </p:nvSpPr>
          <p:spPr bwMode="auto">
            <a:xfrm>
              <a:off x="4720" y="2354"/>
              <a:ext cx="176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6300" name="Line 967"/>
            <p:cNvSpPr>
              <a:spLocks noChangeShapeType="1"/>
            </p:cNvSpPr>
            <p:nvPr/>
          </p:nvSpPr>
          <p:spPr bwMode="auto">
            <a:xfrm flipV="1">
              <a:off x="4869" y="2408"/>
              <a:ext cx="85" cy="66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6301" name="Line 968"/>
            <p:cNvSpPr>
              <a:spLocks noChangeShapeType="1"/>
            </p:cNvSpPr>
            <p:nvPr/>
          </p:nvSpPr>
          <p:spPr bwMode="auto">
            <a:xfrm>
              <a:off x="4235" y="1632"/>
              <a:ext cx="321" cy="2"/>
            </a:xfrm>
            <a:prstGeom prst="line">
              <a:avLst/>
            </a:prstGeom>
            <a:noFill/>
            <a:ln w="9525">
              <a:solidFill>
                <a:srgbClr val="96969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6302" name="Line 969"/>
            <p:cNvSpPr>
              <a:spLocks noChangeShapeType="1"/>
            </p:cNvSpPr>
            <p:nvPr/>
          </p:nvSpPr>
          <p:spPr bwMode="auto">
            <a:xfrm>
              <a:off x="4635" y="2961"/>
              <a:ext cx="246" cy="116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6303" name="Line 970"/>
            <p:cNvSpPr>
              <a:spLocks noChangeShapeType="1"/>
            </p:cNvSpPr>
            <p:nvPr/>
          </p:nvSpPr>
          <p:spPr bwMode="auto">
            <a:xfrm flipV="1">
              <a:off x="4244" y="2953"/>
              <a:ext cx="203" cy="125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6304" name="Line 971"/>
            <p:cNvSpPr>
              <a:spLocks noChangeShapeType="1"/>
            </p:cNvSpPr>
            <p:nvPr/>
          </p:nvSpPr>
          <p:spPr bwMode="auto">
            <a:xfrm flipV="1">
              <a:off x="4271" y="3137"/>
              <a:ext cx="612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6305" name="Line 972"/>
            <p:cNvSpPr>
              <a:spLocks noChangeShapeType="1"/>
            </p:cNvSpPr>
            <p:nvPr/>
          </p:nvSpPr>
          <p:spPr bwMode="auto">
            <a:xfrm flipV="1">
              <a:off x="4773" y="1572"/>
              <a:ext cx="78" cy="55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6306" name="Line 973"/>
            <p:cNvSpPr>
              <a:spLocks noChangeShapeType="1"/>
            </p:cNvSpPr>
            <p:nvPr/>
          </p:nvSpPr>
          <p:spPr bwMode="auto">
            <a:xfrm>
              <a:off x="4665" y="1681"/>
              <a:ext cx="0" cy="52"/>
            </a:xfrm>
            <a:prstGeom prst="line">
              <a:avLst/>
            </a:prstGeom>
            <a:noFill/>
            <a:ln w="9525">
              <a:solidFill>
                <a:srgbClr val="96969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6307" name="Line 974"/>
            <p:cNvSpPr>
              <a:spLocks noChangeShapeType="1"/>
            </p:cNvSpPr>
            <p:nvPr/>
          </p:nvSpPr>
          <p:spPr bwMode="auto">
            <a:xfrm flipV="1">
              <a:off x="4773" y="1616"/>
              <a:ext cx="166" cy="182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6308" name="Line 975"/>
            <p:cNvSpPr>
              <a:spLocks noChangeShapeType="1"/>
            </p:cNvSpPr>
            <p:nvPr/>
          </p:nvSpPr>
          <p:spPr bwMode="auto">
            <a:xfrm>
              <a:off x="5003" y="1615"/>
              <a:ext cx="0" cy="124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6309" name="Line 976"/>
            <p:cNvSpPr>
              <a:spLocks noChangeShapeType="1"/>
            </p:cNvSpPr>
            <p:nvPr/>
          </p:nvSpPr>
          <p:spPr bwMode="auto">
            <a:xfrm>
              <a:off x="4785" y="1808"/>
              <a:ext cx="119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6310" name="Line 977"/>
            <p:cNvSpPr>
              <a:spLocks noChangeShapeType="1"/>
            </p:cNvSpPr>
            <p:nvPr/>
          </p:nvSpPr>
          <p:spPr bwMode="auto">
            <a:xfrm>
              <a:off x="5134" y="1802"/>
              <a:ext cx="112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6311" name="Line 978"/>
            <p:cNvSpPr>
              <a:spLocks noChangeShapeType="1"/>
            </p:cNvSpPr>
            <p:nvPr/>
          </p:nvSpPr>
          <p:spPr bwMode="auto">
            <a:xfrm flipH="1">
              <a:off x="4596" y="1850"/>
              <a:ext cx="62" cy="444"/>
            </a:xfrm>
            <a:prstGeom prst="line">
              <a:avLst/>
            </a:prstGeom>
            <a:noFill/>
            <a:ln w="9525">
              <a:solidFill>
                <a:srgbClr val="96969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6312" name="Line 979"/>
            <p:cNvSpPr>
              <a:spLocks noChangeShapeType="1"/>
            </p:cNvSpPr>
            <p:nvPr/>
          </p:nvSpPr>
          <p:spPr bwMode="auto">
            <a:xfrm flipH="1">
              <a:off x="4969" y="1850"/>
              <a:ext cx="70" cy="458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6313" name="Line 980"/>
            <p:cNvSpPr>
              <a:spLocks noChangeShapeType="1"/>
            </p:cNvSpPr>
            <p:nvPr/>
          </p:nvSpPr>
          <p:spPr bwMode="auto">
            <a:xfrm flipV="1">
              <a:off x="4581" y="2569"/>
              <a:ext cx="143" cy="275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6314" name="Line 981"/>
            <p:cNvSpPr>
              <a:spLocks noChangeShapeType="1"/>
            </p:cNvSpPr>
            <p:nvPr/>
          </p:nvSpPr>
          <p:spPr bwMode="auto">
            <a:xfrm>
              <a:off x="5257" y="1801"/>
              <a:ext cx="112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4267" name="Group 982"/>
            <p:cNvGrpSpPr>
              <a:grpSpLocks/>
            </p:cNvGrpSpPr>
            <p:nvPr/>
          </p:nvGrpSpPr>
          <p:grpSpPr bwMode="auto">
            <a:xfrm>
              <a:off x="3813" y="1163"/>
              <a:ext cx="295" cy="391"/>
              <a:chOff x="1653" y="3023"/>
              <a:chExt cx="622" cy="911"/>
            </a:xfrm>
          </p:grpSpPr>
          <p:sp>
            <p:nvSpPr>
              <p:cNvPr id="4590" name="Line 270"/>
              <p:cNvSpPr>
                <a:spLocks noChangeShapeType="1"/>
              </p:cNvSpPr>
              <p:nvPr/>
            </p:nvSpPr>
            <p:spPr bwMode="auto">
              <a:xfrm flipH="1">
                <a:off x="1766" y="3287"/>
                <a:ext cx="188" cy="586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591" name="Line 271"/>
              <p:cNvSpPr>
                <a:spLocks noChangeShapeType="1"/>
              </p:cNvSpPr>
              <p:nvPr/>
            </p:nvSpPr>
            <p:spPr bwMode="auto">
              <a:xfrm>
                <a:off x="1954" y="3287"/>
                <a:ext cx="188" cy="583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592" name="Line 272"/>
              <p:cNvSpPr>
                <a:spLocks noChangeShapeType="1"/>
              </p:cNvSpPr>
              <p:nvPr/>
            </p:nvSpPr>
            <p:spPr bwMode="auto">
              <a:xfrm>
                <a:off x="1766" y="3870"/>
                <a:ext cx="188" cy="64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593" name="Line 273"/>
              <p:cNvSpPr>
                <a:spLocks noChangeShapeType="1"/>
              </p:cNvSpPr>
              <p:nvPr/>
            </p:nvSpPr>
            <p:spPr bwMode="auto">
              <a:xfrm flipH="1">
                <a:off x="1954" y="3870"/>
                <a:ext cx="188" cy="64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594" name="Line 274"/>
              <p:cNvSpPr>
                <a:spLocks noChangeShapeType="1"/>
              </p:cNvSpPr>
              <p:nvPr/>
            </p:nvSpPr>
            <p:spPr bwMode="auto">
              <a:xfrm>
                <a:off x="1954" y="3300"/>
                <a:ext cx="0" cy="634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595" name="Line 275"/>
              <p:cNvSpPr>
                <a:spLocks noChangeShapeType="1"/>
              </p:cNvSpPr>
              <p:nvPr/>
            </p:nvSpPr>
            <p:spPr bwMode="auto">
              <a:xfrm flipV="1">
                <a:off x="1766" y="3810"/>
                <a:ext cx="188" cy="63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596" name="Line 276"/>
              <p:cNvSpPr>
                <a:spLocks noChangeShapeType="1"/>
              </p:cNvSpPr>
              <p:nvPr/>
            </p:nvSpPr>
            <p:spPr bwMode="auto">
              <a:xfrm flipH="1" flipV="1">
                <a:off x="1954" y="3810"/>
                <a:ext cx="188" cy="60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597" name="Line 277"/>
              <p:cNvSpPr>
                <a:spLocks noChangeShapeType="1"/>
              </p:cNvSpPr>
              <p:nvPr/>
            </p:nvSpPr>
            <p:spPr bwMode="auto">
              <a:xfrm>
                <a:off x="1846" y="3618"/>
                <a:ext cx="108" cy="48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598" name="Line 278"/>
              <p:cNvSpPr>
                <a:spLocks noChangeShapeType="1"/>
              </p:cNvSpPr>
              <p:nvPr/>
            </p:nvSpPr>
            <p:spPr bwMode="auto">
              <a:xfrm flipV="1">
                <a:off x="1954" y="3618"/>
                <a:ext cx="114" cy="48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599" name="Line 279"/>
              <p:cNvSpPr>
                <a:spLocks noChangeShapeType="1"/>
              </p:cNvSpPr>
              <p:nvPr/>
            </p:nvSpPr>
            <p:spPr bwMode="auto">
              <a:xfrm>
                <a:off x="1810" y="3704"/>
                <a:ext cx="139" cy="65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600" name="Line 280"/>
              <p:cNvSpPr>
                <a:spLocks noChangeShapeType="1"/>
              </p:cNvSpPr>
              <p:nvPr/>
            </p:nvSpPr>
            <p:spPr bwMode="auto">
              <a:xfrm flipV="1">
                <a:off x="1954" y="3717"/>
                <a:ext cx="140" cy="57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601" name="Line 281"/>
              <p:cNvSpPr>
                <a:spLocks noChangeShapeType="1"/>
              </p:cNvSpPr>
              <p:nvPr/>
            </p:nvSpPr>
            <p:spPr bwMode="auto">
              <a:xfrm flipV="1">
                <a:off x="1954" y="3530"/>
                <a:ext cx="72" cy="24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602" name="Line 282"/>
              <p:cNvSpPr>
                <a:spLocks noChangeShapeType="1"/>
              </p:cNvSpPr>
              <p:nvPr/>
            </p:nvSpPr>
            <p:spPr bwMode="auto">
              <a:xfrm flipV="1">
                <a:off x="1954" y="3409"/>
                <a:ext cx="45" cy="18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603" name="Line 283"/>
              <p:cNvSpPr>
                <a:spLocks noChangeShapeType="1"/>
              </p:cNvSpPr>
              <p:nvPr/>
            </p:nvSpPr>
            <p:spPr bwMode="auto">
              <a:xfrm>
                <a:off x="1873" y="3522"/>
                <a:ext cx="87" cy="32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604" name="Line 284"/>
              <p:cNvSpPr>
                <a:spLocks noChangeShapeType="1"/>
              </p:cNvSpPr>
              <p:nvPr/>
            </p:nvSpPr>
            <p:spPr bwMode="auto">
              <a:xfrm>
                <a:off x="1912" y="3404"/>
                <a:ext cx="50" cy="31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653" name="Oval 998"/>
              <p:cNvSpPr>
                <a:spLocks noChangeArrowheads="1"/>
              </p:cNvSpPr>
              <p:nvPr/>
            </p:nvSpPr>
            <p:spPr bwMode="auto">
              <a:xfrm>
                <a:off x="1921" y="3233"/>
                <a:ext cx="63" cy="68"/>
              </a:xfrm>
              <a:prstGeom prst="ellipse">
                <a:avLst/>
              </a:prstGeom>
              <a:solidFill>
                <a:srgbClr val="808080"/>
              </a:solidFill>
              <a:ln w="9525">
                <a:solidFill>
                  <a:srgbClr val="80808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pic>
            <p:nvPicPr>
              <p:cNvPr id="4606" name="Picture 999" descr="cell_tower_radiation_gray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53" y="3023"/>
                <a:ext cx="622" cy="5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4268" name="Group 1000"/>
            <p:cNvGrpSpPr>
              <a:grpSpLocks/>
            </p:cNvGrpSpPr>
            <p:nvPr/>
          </p:nvGrpSpPr>
          <p:grpSpPr bwMode="auto">
            <a:xfrm>
              <a:off x="3962" y="1516"/>
              <a:ext cx="286" cy="160"/>
              <a:chOff x="3843" y="1516"/>
              <a:chExt cx="286" cy="160"/>
            </a:xfrm>
          </p:grpSpPr>
          <p:sp>
            <p:nvSpPr>
              <p:cNvPr id="6629" name="Line 1001"/>
              <p:cNvSpPr>
                <a:spLocks noChangeShapeType="1"/>
              </p:cNvSpPr>
              <p:nvPr/>
            </p:nvSpPr>
            <p:spPr bwMode="auto">
              <a:xfrm>
                <a:off x="3843" y="1516"/>
                <a:ext cx="96" cy="60"/>
              </a:xfrm>
              <a:prstGeom prst="line">
                <a:avLst/>
              </a:prstGeom>
              <a:noFill/>
              <a:ln w="9525">
                <a:solidFill>
                  <a:srgbClr val="96969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4582" name="Oval 407"/>
              <p:cNvSpPr>
                <a:spLocks noChangeArrowheads="1"/>
              </p:cNvSpPr>
              <p:nvPr/>
            </p:nvSpPr>
            <p:spPr bwMode="auto">
              <a:xfrm>
                <a:off x="3884" y="1616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sv-SE" sz="2400"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4583" name="Rectangle 410"/>
              <p:cNvSpPr>
                <a:spLocks noChangeArrowheads="1"/>
              </p:cNvSpPr>
              <p:nvPr/>
            </p:nvSpPr>
            <p:spPr bwMode="auto">
              <a:xfrm>
                <a:off x="3884" y="1610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sv-SE" sz="2400"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4584" name="Oval 411"/>
              <p:cNvSpPr>
                <a:spLocks noChangeArrowheads="1"/>
              </p:cNvSpPr>
              <p:nvPr/>
            </p:nvSpPr>
            <p:spPr bwMode="auto">
              <a:xfrm>
                <a:off x="3883" y="1569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sv-SE" sz="2400">
                  <a:latin typeface="Times New Roman" pitchFamily="18" charset="0"/>
                  <a:cs typeface="Arial" charset="0"/>
                </a:endParaRPr>
              </a:p>
            </p:txBody>
          </p:sp>
          <p:grpSp>
            <p:nvGrpSpPr>
              <p:cNvPr id="4585" name="Group 1005"/>
              <p:cNvGrpSpPr>
                <a:grpSpLocks/>
              </p:cNvGrpSpPr>
              <p:nvPr/>
            </p:nvGrpSpPr>
            <p:grpSpPr bwMode="auto">
              <a:xfrm>
                <a:off x="3932" y="1587"/>
                <a:ext cx="138" cy="33"/>
                <a:chOff x="2468" y="1332"/>
                <a:chExt cx="310" cy="60"/>
              </a:xfrm>
            </p:grpSpPr>
            <p:sp>
              <p:nvSpPr>
                <p:cNvPr id="4588" name="Freeform 1006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589" name="Freeform 1007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6634" name="Line 1008"/>
              <p:cNvSpPr>
                <a:spLocks noChangeShapeType="1"/>
              </p:cNvSpPr>
              <p:nvPr/>
            </p:nvSpPr>
            <p:spPr bwMode="auto">
              <a:xfrm>
                <a:off x="3884" y="1602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6635" name="Line 1009"/>
              <p:cNvSpPr>
                <a:spLocks noChangeShapeType="1"/>
              </p:cNvSpPr>
              <p:nvPr/>
            </p:nvSpPr>
            <p:spPr bwMode="auto">
              <a:xfrm>
                <a:off x="4127" y="1604"/>
                <a:ext cx="0" cy="46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grpSp>
          <p:nvGrpSpPr>
            <p:cNvPr id="4269" name="Group 1010"/>
            <p:cNvGrpSpPr>
              <a:grpSpLocks/>
            </p:cNvGrpSpPr>
            <p:nvPr/>
          </p:nvGrpSpPr>
          <p:grpSpPr bwMode="auto">
            <a:xfrm>
              <a:off x="4537" y="1571"/>
              <a:ext cx="246" cy="110"/>
              <a:chOff x="4334" y="1470"/>
              <a:chExt cx="246" cy="107"/>
            </a:xfrm>
          </p:grpSpPr>
          <p:sp>
            <p:nvSpPr>
              <p:cNvPr id="4573" name="Oval 407"/>
              <p:cNvSpPr>
                <a:spLocks noChangeArrowheads="1"/>
              </p:cNvSpPr>
              <p:nvPr/>
            </p:nvSpPr>
            <p:spPr bwMode="auto">
              <a:xfrm>
                <a:off x="4335" y="1517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sv-SE" sz="2400"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4574" name="Rectangle 410"/>
              <p:cNvSpPr>
                <a:spLocks noChangeArrowheads="1"/>
              </p:cNvSpPr>
              <p:nvPr/>
            </p:nvSpPr>
            <p:spPr bwMode="auto">
              <a:xfrm>
                <a:off x="4335" y="1511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sv-SE" sz="2400"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4575" name="Oval 411"/>
              <p:cNvSpPr>
                <a:spLocks noChangeArrowheads="1"/>
              </p:cNvSpPr>
              <p:nvPr/>
            </p:nvSpPr>
            <p:spPr bwMode="auto">
              <a:xfrm>
                <a:off x="4334" y="1470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sv-SE" sz="2400">
                  <a:latin typeface="Times New Roman" pitchFamily="18" charset="0"/>
                  <a:cs typeface="Arial" charset="0"/>
                </a:endParaRPr>
              </a:p>
            </p:txBody>
          </p:sp>
          <p:grpSp>
            <p:nvGrpSpPr>
              <p:cNvPr id="4576" name="Group 1014"/>
              <p:cNvGrpSpPr>
                <a:grpSpLocks/>
              </p:cNvGrpSpPr>
              <p:nvPr/>
            </p:nvGrpSpPr>
            <p:grpSpPr bwMode="auto"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4579" name="Freeform 1015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580" name="Freeform 1016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6625" name="Line 1017"/>
              <p:cNvSpPr>
                <a:spLocks noChangeShapeType="1"/>
              </p:cNvSpPr>
              <p:nvPr/>
            </p:nvSpPr>
            <p:spPr bwMode="auto">
              <a:xfrm>
                <a:off x="4335" y="1503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6626" name="Line 1018"/>
              <p:cNvSpPr>
                <a:spLocks noChangeShapeType="1"/>
              </p:cNvSpPr>
              <p:nvPr/>
            </p:nvSpPr>
            <p:spPr bwMode="auto">
              <a:xfrm>
                <a:off x="4578" y="1505"/>
                <a:ext cx="0" cy="46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grpSp>
          <p:nvGrpSpPr>
            <p:cNvPr id="4270" name="Group 1019"/>
            <p:cNvGrpSpPr>
              <a:grpSpLocks/>
            </p:cNvGrpSpPr>
            <p:nvPr/>
          </p:nvGrpSpPr>
          <p:grpSpPr bwMode="auto">
            <a:xfrm>
              <a:off x="4544" y="1737"/>
              <a:ext cx="246" cy="110"/>
              <a:chOff x="4334" y="1470"/>
              <a:chExt cx="246" cy="107"/>
            </a:xfrm>
          </p:grpSpPr>
          <p:sp>
            <p:nvSpPr>
              <p:cNvPr id="4565" name="Oval 407"/>
              <p:cNvSpPr>
                <a:spLocks noChangeArrowheads="1"/>
              </p:cNvSpPr>
              <p:nvPr/>
            </p:nvSpPr>
            <p:spPr bwMode="auto">
              <a:xfrm>
                <a:off x="4335" y="1517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sv-SE" sz="2400"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4566" name="Rectangle 410"/>
              <p:cNvSpPr>
                <a:spLocks noChangeArrowheads="1"/>
              </p:cNvSpPr>
              <p:nvPr/>
            </p:nvSpPr>
            <p:spPr bwMode="auto">
              <a:xfrm>
                <a:off x="4335" y="1511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sv-SE" sz="2400"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4567" name="Oval 411"/>
              <p:cNvSpPr>
                <a:spLocks noChangeArrowheads="1"/>
              </p:cNvSpPr>
              <p:nvPr/>
            </p:nvSpPr>
            <p:spPr bwMode="auto">
              <a:xfrm>
                <a:off x="4334" y="1470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sv-SE" sz="2400">
                  <a:latin typeface="Times New Roman" pitchFamily="18" charset="0"/>
                  <a:cs typeface="Arial" charset="0"/>
                </a:endParaRPr>
              </a:p>
            </p:txBody>
          </p:sp>
          <p:grpSp>
            <p:nvGrpSpPr>
              <p:cNvPr id="4568" name="Group 1023"/>
              <p:cNvGrpSpPr>
                <a:grpSpLocks/>
              </p:cNvGrpSpPr>
              <p:nvPr/>
            </p:nvGrpSpPr>
            <p:grpSpPr bwMode="auto"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4571" name="Freeform 1024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572" name="Freeform 1025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6617" name="Line 1026"/>
              <p:cNvSpPr>
                <a:spLocks noChangeShapeType="1"/>
              </p:cNvSpPr>
              <p:nvPr/>
            </p:nvSpPr>
            <p:spPr bwMode="auto">
              <a:xfrm>
                <a:off x="4335" y="1503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6618" name="Line 1027"/>
              <p:cNvSpPr>
                <a:spLocks noChangeShapeType="1"/>
              </p:cNvSpPr>
              <p:nvPr/>
            </p:nvSpPr>
            <p:spPr bwMode="auto">
              <a:xfrm>
                <a:off x="4578" y="1505"/>
                <a:ext cx="0" cy="46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grpSp>
          <p:nvGrpSpPr>
            <p:cNvPr id="4271" name="Group 1028"/>
            <p:cNvGrpSpPr>
              <a:grpSpLocks/>
            </p:cNvGrpSpPr>
            <p:nvPr/>
          </p:nvGrpSpPr>
          <p:grpSpPr bwMode="auto">
            <a:xfrm>
              <a:off x="4890" y="1738"/>
              <a:ext cx="246" cy="110"/>
              <a:chOff x="4334" y="1470"/>
              <a:chExt cx="246" cy="107"/>
            </a:xfrm>
          </p:grpSpPr>
          <p:sp>
            <p:nvSpPr>
              <p:cNvPr id="4557" name="Oval 407"/>
              <p:cNvSpPr>
                <a:spLocks noChangeArrowheads="1"/>
              </p:cNvSpPr>
              <p:nvPr/>
            </p:nvSpPr>
            <p:spPr bwMode="auto">
              <a:xfrm>
                <a:off x="4335" y="1517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sv-SE" sz="2400"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4558" name="Rectangle 410"/>
              <p:cNvSpPr>
                <a:spLocks noChangeArrowheads="1"/>
              </p:cNvSpPr>
              <p:nvPr/>
            </p:nvSpPr>
            <p:spPr bwMode="auto">
              <a:xfrm>
                <a:off x="4335" y="1511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sv-SE" sz="2400"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4559" name="Oval 411"/>
              <p:cNvSpPr>
                <a:spLocks noChangeArrowheads="1"/>
              </p:cNvSpPr>
              <p:nvPr/>
            </p:nvSpPr>
            <p:spPr bwMode="auto">
              <a:xfrm>
                <a:off x="4334" y="1470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sv-SE" sz="2400">
                  <a:latin typeface="Times New Roman" pitchFamily="18" charset="0"/>
                  <a:cs typeface="Arial" charset="0"/>
                </a:endParaRPr>
              </a:p>
            </p:txBody>
          </p:sp>
          <p:grpSp>
            <p:nvGrpSpPr>
              <p:cNvPr id="4560" name="Group 1032"/>
              <p:cNvGrpSpPr>
                <a:grpSpLocks/>
              </p:cNvGrpSpPr>
              <p:nvPr/>
            </p:nvGrpSpPr>
            <p:grpSpPr bwMode="auto"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4563" name="Freeform 1033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564" name="Freeform 1034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6609" name="Line 1035"/>
              <p:cNvSpPr>
                <a:spLocks noChangeShapeType="1"/>
              </p:cNvSpPr>
              <p:nvPr/>
            </p:nvSpPr>
            <p:spPr bwMode="auto">
              <a:xfrm>
                <a:off x="4335" y="1503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6610" name="Line 1036"/>
              <p:cNvSpPr>
                <a:spLocks noChangeShapeType="1"/>
              </p:cNvSpPr>
              <p:nvPr/>
            </p:nvSpPr>
            <p:spPr bwMode="auto">
              <a:xfrm>
                <a:off x="4578" y="1505"/>
                <a:ext cx="0" cy="46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grpSp>
          <p:nvGrpSpPr>
            <p:cNvPr id="4272" name="Group 1037"/>
            <p:cNvGrpSpPr>
              <a:grpSpLocks/>
            </p:cNvGrpSpPr>
            <p:nvPr/>
          </p:nvGrpSpPr>
          <p:grpSpPr bwMode="auto">
            <a:xfrm>
              <a:off x="4844" y="1508"/>
              <a:ext cx="246" cy="110"/>
              <a:chOff x="4334" y="1470"/>
              <a:chExt cx="246" cy="107"/>
            </a:xfrm>
          </p:grpSpPr>
          <p:sp>
            <p:nvSpPr>
              <p:cNvPr id="4549" name="Oval 407"/>
              <p:cNvSpPr>
                <a:spLocks noChangeArrowheads="1"/>
              </p:cNvSpPr>
              <p:nvPr/>
            </p:nvSpPr>
            <p:spPr bwMode="auto">
              <a:xfrm>
                <a:off x="4335" y="1517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sv-SE" sz="2400"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4550" name="Rectangle 410"/>
              <p:cNvSpPr>
                <a:spLocks noChangeArrowheads="1"/>
              </p:cNvSpPr>
              <p:nvPr/>
            </p:nvSpPr>
            <p:spPr bwMode="auto">
              <a:xfrm>
                <a:off x="4335" y="1511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sv-SE" sz="2400"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4551" name="Oval 411"/>
              <p:cNvSpPr>
                <a:spLocks noChangeArrowheads="1"/>
              </p:cNvSpPr>
              <p:nvPr/>
            </p:nvSpPr>
            <p:spPr bwMode="auto">
              <a:xfrm>
                <a:off x="4334" y="1470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sv-SE" sz="2400">
                  <a:latin typeface="Times New Roman" pitchFamily="18" charset="0"/>
                  <a:cs typeface="Arial" charset="0"/>
                </a:endParaRPr>
              </a:p>
            </p:txBody>
          </p:sp>
          <p:grpSp>
            <p:nvGrpSpPr>
              <p:cNvPr id="4552" name="Group 1041"/>
              <p:cNvGrpSpPr>
                <a:grpSpLocks/>
              </p:cNvGrpSpPr>
              <p:nvPr/>
            </p:nvGrpSpPr>
            <p:grpSpPr bwMode="auto"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4555" name="Freeform 1042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556" name="Freeform 1043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6601" name="Line 1044"/>
              <p:cNvSpPr>
                <a:spLocks noChangeShapeType="1"/>
              </p:cNvSpPr>
              <p:nvPr/>
            </p:nvSpPr>
            <p:spPr bwMode="auto">
              <a:xfrm>
                <a:off x="4335" y="1503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6602" name="Line 1045"/>
              <p:cNvSpPr>
                <a:spLocks noChangeShapeType="1"/>
              </p:cNvSpPr>
              <p:nvPr/>
            </p:nvSpPr>
            <p:spPr bwMode="auto">
              <a:xfrm>
                <a:off x="4578" y="1505"/>
                <a:ext cx="0" cy="46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grpSp>
          <p:nvGrpSpPr>
            <p:cNvPr id="4273" name="Group 1046"/>
            <p:cNvGrpSpPr>
              <a:grpSpLocks/>
            </p:cNvGrpSpPr>
            <p:nvPr/>
          </p:nvGrpSpPr>
          <p:grpSpPr bwMode="auto">
            <a:xfrm>
              <a:off x="4874" y="2296"/>
              <a:ext cx="310" cy="130"/>
              <a:chOff x="4334" y="1470"/>
              <a:chExt cx="246" cy="107"/>
            </a:xfrm>
          </p:grpSpPr>
          <p:sp>
            <p:nvSpPr>
              <p:cNvPr id="4541" name="Oval 407"/>
              <p:cNvSpPr>
                <a:spLocks noChangeArrowheads="1"/>
              </p:cNvSpPr>
              <p:nvPr/>
            </p:nvSpPr>
            <p:spPr bwMode="auto">
              <a:xfrm>
                <a:off x="4335" y="1517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sv-SE" sz="2400"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4542" name="Rectangle 410"/>
              <p:cNvSpPr>
                <a:spLocks noChangeArrowheads="1"/>
              </p:cNvSpPr>
              <p:nvPr/>
            </p:nvSpPr>
            <p:spPr bwMode="auto">
              <a:xfrm>
                <a:off x="4335" y="1511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sv-SE" sz="2400"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4543" name="Oval 411"/>
              <p:cNvSpPr>
                <a:spLocks noChangeArrowheads="1"/>
              </p:cNvSpPr>
              <p:nvPr/>
            </p:nvSpPr>
            <p:spPr bwMode="auto">
              <a:xfrm>
                <a:off x="4334" y="1470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sv-SE" sz="2400">
                  <a:latin typeface="Times New Roman" pitchFamily="18" charset="0"/>
                  <a:cs typeface="Arial" charset="0"/>
                </a:endParaRPr>
              </a:p>
            </p:txBody>
          </p:sp>
          <p:grpSp>
            <p:nvGrpSpPr>
              <p:cNvPr id="4544" name="Group 1050"/>
              <p:cNvGrpSpPr>
                <a:grpSpLocks/>
              </p:cNvGrpSpPr>
              <p:nvPr/>
            </p:nvGrpSpPr>
            <p:grpSpPr bwMode="auto"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4547" name="Freeform 1051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548" name="Freeform 1052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6593" name="Line 1053"/>
              <p:cNvSpPr>
                <a:spLocks noChangeShapeType="1"/>
              </p:cNvSpPr>
              <p:nvPr/>
            </p:nvSpPr>
            <p:spPr bwMode="auto">
              <a:xfrm>
                <a:off x="4335" y="1503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6594" name="Line 1054"/>
              <p:cNvSpPr>
                <a:spLocks noChangeShapeType="1"/>
              </p:cNvSpPr>
              <p:nvPr/>
            </p:nvSpPr>
            <p:spPr bwMode="auto">
              <a:xfrm>
                <a:off x="4578" y="1505"/>
                <a:ext cx="0" cy="44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6322" name="Line 1055"/>
            <p:cNvSpPr>
              <a:spLocks noChangeShapeType="1"/>
            </p:cNvSpPr>
            <p:nvPr/>
          </p:nvSpPr>
          <p:spPr bwMode="auto">
            <a:xfrm>
              <a:off x="4049" y="2358"/>
              <a:ext cx="428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4275" name="Group 1056"/>
            <p:cNvGrpSpPr>
              <a:grpSpLocks/>
            </p:cNvGrpSpPr>
            <p:nvPr/>
          </p:nvGrpSpPr>
          <p:grpSpPr bwMode="auto">
            <a:xfrm>
              <a:off x="4464" y="2288"/>
              <a:ext cx="310" cy="130"/>
              <a:chOff x="4334" y="1470"/>
              <a:chExt cx="246" cy="107"/>
            </a:xfrm>
          </p:grpSpPr>
          <p:sp>
            <p:nvSpPr>
              <p:cNvPr id="4533" name="Oval 407"/>
              <p:cNvSpPr>
                <a:spLocks noChangeArrowheads="1"/>
              </p:cNvSpPr>
              <p:nvPr/>
            </p:nvSpPr>
            <p:spPr bwMode="auto">
              <a:xfrm>
                <a:off x="4335" y="1517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sv-SE" sz="2400"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4534" name="Rectangle 410"/>
              <p:cNvSpPr>
                <a:spLocks noChangeArrowheads="1"/>
              </p:cNvSpPr>
              <p:nvPr/>
            </p:nvSpPr>
            <p:spPr bwMode="auto">
              <a:xfrm>
                <a:off x="4335" y="1511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sv-SE" sz="2400"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4535" name="Oval 411"/>
              <p:cNvSpPr>
                <a:spLocks noChangeArrowheads="1"/>
              </p:cNvSpPr>
              <p:nvPr/>
            </p:nvSpPr>
            <p:spPr bwMode="auto">
              <a:xfrm>
                <a:off x="4334" y="1470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sv-SE" sz="2400">
                  <a:latin typeface="Times New Roman" pitchFamily="18" charset="0"/>
                  <a:cs typeface="Arial" charset="0"/>
                </a:endParaRPr>
              </a:p>
            </p:txBody>
          </p:sp>
          <p:grpSp>
            <p:nvGrpSpPr>
              <p:cNvPr id="4536" name="Group 1060"/>
              <p:cNvGrpSpPr>
                <a:grpSpLocks/>
              </p:cNvGrpSpPr>
              <p:nvPr/>
            </p:nvGrpSpPr>
            <p:grpSpPr bwMode="auto"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4539" name="Freeform 1061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540" name="Freeform 1062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6585" name="Line 1063"/>
              <p:cNvSpPr>
                <a:spLocks noChangeShapeType="1"/>
              </p:cNvSpPr>
              <p:nvPr/>
            </p:nvSpPr>
            <p:spPr bwMode="auto">
              <a:xfrm>
                <a:off x="4335" y="1503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6586" name="Line 1064"/>
              <p:cNvSpPr>
                <a:spLocks noChangeShapeType="1"/>
              </p:cNvSpPr>
              <p:nvPr/>
            </p:nvSpPr>
            <p:spPr bwMode="auto">
              <a:xfrm>
                <a:off x="4578" y="1505"/>
                <a:ext cx="0" cy="44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grpSp>
          <p:nvGrpSpPr>
            <p:cNvPr id="4276" name="Group 1065"/>
            <p:cNvGrpSpPr>
              <a:grpSpLocks/>
            </p:cNvGrpSpPr>
            <p:nvPr/>
          </p:nvGrpSpPr>
          <p:grpSpPr bwMode="auto">
            <a:xfrm>
              <a:off x="4660" y="2464"/>
              <a:ext cx="310" cy="130"/>
              <a:chOff x="4334" y="1470"/>
              <a:chExt cx="246" cy="107"/>
            </a:xfrm>
          </p:grpSpPr>
          <p:sp>
            <p:nvSpPr>
              <p:cNvPr id="4525" name="Oval 407"/>
              <p:cNvSpPr>
                <a:spLocks noChangeArrowheads="1"/>
              </p:cNvSpPr>
              <p:nvPr/>
            </p:nvSpPr>
            <p:spPr bwMode="auto">
              <a:xfrm>
                <a:off x="4335" y="1517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sv-SE" sz="2400"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4526" name="Rectangle 410"/>
              <p:cNvSpPr>
                <a:spLocks noChangeArrowheads="1"/>
              </p:cNvSpPr>
              <p:nvPr/>
            </p:nvSpPr>
            <p:spPr bwMode="auto">
              <a:xfrm>
                <a:off x="4335" y="1511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sv-SE" sz="2400"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4527" name="Oval 411"/>
              <p:cNvSpPr>
                <a:spLocks noChangeArrowheads="1"/>
              </p:cNvSpPr>
              <p:nvPr/>
            </p:nvSpPr>
            <p:spPr bwMode="auto">
              <a:xfrm>
                <a:off x="4334" y="1470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sv-SE" sz="2400">
                  <a:latin typeface="Times New Roman" pitchFamily="18" charset="0"/>
                  <a:cs typeface="Arial" charset="0"/>
                </a:endParaRPr>
              </a:p>
            </p:txBody>
          </p:sp>
          <p:grpSp>
            <p:nvGrpSpPr>
              <p:cNvPr id="4528" name="Group 1069"/>
              <p:cNvGrpSpPr>
                <a:grpSpLocks/>
              </p:cNvGrpSpPr>
              <p:nvPr/>
            </p:nvGrpSpPr>
            <p:grpSpPr bwMode="auto"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4531" name="Freeform 1070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532" name="Freeform 1071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6577" name="Line 1072"/>
              <p:cNvSpPr>
                <a:spLocks noChangeShapeType="1"/>
              </p:cNvSpPr>
              <p:nvPr/>
            </p:nvSpPr>
            <p:spPr bwMode="auto">
              <a:xfrm>
                <a:off x="4335" y="1503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6578" name="Line 1073"/>
              <p:cNvSpPr>
                <a:spLocks noChangeShapeType="1"/>
              </p:cNvSpPr>
              <p:nvPr/>
            </p:nvSpPr>
            <p:spPr bwMode="auto">
              <a:xfrm>
                <a:off x="4578" y="1505"/>
                <a:ext cx="0" cy="44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grpSp>
          <p:nvGrpSpPr>
            <p:cNvPr id="4277" name="Group 1074"/>
            <p:cNvGrpSpPr>
              <a:grpSpLocks/>
            </p:cNvGrpSpPr>
            <p:nvPr/>
          </p:nvGrpSpPr>
          <p:grpSpPr bwMode="auto">
            <a:xfrm>
              <a:off x="4782" y="3028"/>
              <a:ext cx="392" cy="154"/>
              <a:chOff x="4334" y="1470"/>
              <a:chExt cx="246" cy="107"/>
            </a:xfrm>
          </p:grpSpPr>
          <p:sp>
            <p:nvSpPr>
              <p:cNvPr id="4517" name="Oval 407"/>
              <p:cNvSpPr>
                <a:spLocks noChangeArrowheads="1"/>
              </p:cNvSpPr>
              <p:nvPr/>
            </p:nvSpPr>
            <p:spPr bwMode="auto">
              <a:xfrm>
                <a:off x="4335" y="1517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sv-SE" sz="2400"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4518" name="Rectangle 410"/>
              <p:cNvSpPr>
                <a:spLocks noChangeArrowheads="1"/>
              </p:cNvSpPr>
              <p:nvPr/>
            </p:nvSpPr>
            <p:spPr bwMode="auto">
              <a:xfrm>
                <a:off x="4335" y="1511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sv-SE" sz="2400"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4519" name="Oval 411"/>
              <p:cNvSpPr>
                <a:spLocks noChangeArrowheads="1"/>
              </p:cNvSpPr>
              <p:nvPr/>
            </p:nvSpPr>
            <p:spPr bwMode="auto">
              <a:xfrm>
                <a:off x="4334" y="1470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sv-SE" sz="2400">
                  <a:latin typeface="Times New Roman" pitchFamily="18" charset="0"/>
                  <a:cs typeface="Arial" charset="0"/>
                </a:endParaRPr>
              </a:p>
            </p:txBody>
          </p:sp>
          <p:grpSp>
            <p:nvGrpSpPr>
              <p:cNvPr id="4520" name="Group 1078"/>
              <p:cNvGrpSpPr>
                <a:grpSpLocks/>
              </p:cNvGrpSpPr>
              <p:nvPr/>
            </p:nvGrpSpPr>
            <p:grpSpPr bwMode="auto"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4523" name="Freeform 1079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524" name="Freeform 1080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6569" name="Line 1081"/>
              <p:cNvSpPr>
                <a:spLocks noChangeShapeType="1"/>
              </p:cNvSpPr>
              <p:nvPr/>
            </p:nvSpPr>
            <p:spPr bwMode="auto">
              <a:xfrm>
                <a:off x="4335" y="1503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6570" name="Line 1082"/>
              <p:cNvSpPr>
                <a:spLocks noChangeShapeType="1"/>
              </p:cNvSpPr>
              <p:nvPr/>
            </p:nvSpPr>
            <p:spPr bwMode="auto">
              <a:xfrm>
                <a:off x="4578" y="1505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grpSp>
          <p:nvGrpSpPr>
            <p:cNvPr id="4278" name="Group 1083"/>
            <p:cNvGrpSpPr>
              <a:grpSpLocks/>
            </p:cNvGrpSpPr>
            <p:nvPr/>
          </p:nvGrpSpPr>
          <p:grpSpPr bwMode="auto">
            <a:xfrm>
              <a:off x="4388" y="2840"/>
              <a:ext cx="392" cy="154"/>
              <a:chOff x="4334" y="1470"/>
              <a:chExt cx="246" cy="107"/>
            </a:xfrm>
          </p:grpSpPr>
          <p:sp>
            <p:nvSpPr>
              <p:cNvPr id="4509" name="Oval 407"/>
              <p:cNvSpPr>
                <a:spLocks noChangeArrowheads="1"/>
              </p:cNvSpPr>
              <p:nvPr/>
            </p:nvSpPr>
            <p:spPr bwMode="auto">
              <a:xfrm>
                <a:off x="4335" y="1517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sv-SE" sz="2400"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4510" name="Rectangle 410"/>
              <p:cNvSpPr>
                <a:spLocks noChangeArrowheads="1"/>
              </p:cNvSpPr>
              <p:nvPr/>
            </p:nvSpPr>
            <p:spPr bwMode="auto">
              <a:xfrm>
                <a:off x="4335" y="1511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sv-SE" sz="2400"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4511" name="Oval 411"/>
              <p:cNvSpPr>
                <a:spLocks noChangeArrowheads="1"/>
              </p:cNvSpPr>
              <p:nvPr/>
            </p:nvSpPr>
            <p:spPr bwMode="auto">
              <a:xfrm>
                <a:off x="4334" y="1470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sv-SE" sz="2400">
                  <a:latin typeface="Times New Roman" pitchFamily="18" charset="0"/>
                  <a:cs typeface="Arial" charset="0"/>
                </a:endParaRPr>
              </a:p>
            </p:txBody>
          </p:sp>
          <p:grpSp>
            <p:nvGrpSpPr>
              <p:cNvPr id="4512" name="Group 1087"/>
              <p:cNvGrpSpPr>
                <a:grpSpLocks/>
              </p:cNvGrpSpPr>
              <p:nvPr/>
            </p:nvGrpSpPr>
            <p:grpSpPr bwMode="auto"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4515" name="Freeform 108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516" name="Freeform 108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6561" name="Line 1090"/>
              <p:cNvSpPr>
                <a:spLocks noChangeShapeType="1"/>
              </p:cNvSpPr>
              <p:nvPr/>
            </p:nvSpPr>
            <p:spPr bwMode="auto">
              <a:xfrm>
                <a:off x="4335" y="1503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6562" name="Line 1091"/>
              <p:cNvSpPr>
                <a:spLocks noChangeShapeType="1"/>
              </p:cNvSpPr>
              <p:nvPr/>
            </p:nvSpPr>
            <p:spPr bwMode="auto">
              <a:xfrm>
                <a:off x="4578" y="1505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grpSp>
          <p:nvGrpSpPr>
            <p:cNvPr id="4279" name="Group 1092"/>
            <p:cNvGrpSpPr>
              <a:grpSpLocks/>
            </p:cNvGrpSpPr>
            <p:nvPr/>
          </p:nvGrpSpPr>
          <p:grpSpPr bwMode="auto">
            <a:xfrm>
              <a:off x="3932" y="3056"/>
              <a:ext cx="392" cy="154"/>
              <a:chOff x="4334" y="1470"/>
              <a:chExt cx="246" cy="107"/>
            </a:xfrm>
          </p:grpSpPr>
          <p:sp>
            <p:nvSpPr>
              <p:cNvPr id="4501" name="Oval 407"/>
              <p:cNvSpPr>
                <a:spLocks noChangeArrowheads="1"/>
              </p:cNvSpPr>
              <p:nvPr/>
            </p:nvSpPr>
            <p:spPr bwMode="auto">
              <a:xfrm>
                <a:off x="4335" y="1517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sv-SE" sz="2400"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4502" name="Rectangle 410"/>
              <p:cNvSpPr>
                <a:spLocks noChangeArrowheads="1"/>
              </p:cNvSpPr>
              <p:nvPr/>
            </p:nvSpPr>
            <p:spPr bwMode="auto">
              <a:xfrm>
                <a:off x="4335" y="1511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sv-SE" sz="2400"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4503" name="Oval 411"/>
              <p:cNvSpPr>
                <a:spLocks noChangeArrowheads="1"/>
              </p:cNvSpPr>
              <p:nvPr/>
            </p:nvSpPr>
            <p:spPr bwMode="auto">
              <a:xfrm>
                <a:off x="4334" y="1470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sv-SE" sz="2400">
                  <a:latin typeface="Times New Roman" pitchFamily="18" charset="0"/>
                  <a:cs typeface="Arial" charset="0"/>
                </a:endParaRPr>
              </a:p>
            </p:txBody>
          </p:sp>
          <p:grpSp>
            <p:nvGrpSpPr>
              <p:cNvPr id="4504" name="Group 1096"/>
              <p:cNvGrpSpPr>
                <a:grpSpLocks/>
              </p:cNvGrpSpPr>
              <p:nvPr/>
            </p:nvGrpSpPr>
            <p:grpSpPr bwMode="auto"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4507" name="Freeform 1097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508" name="Freeform 1098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6553" name="Line 1099"/>
              <p:cNvSpPr>
                <a:spLocks noChangeShapeType="1"/>
              </p:cNvSpPr>
              <p:nvPr/>
            </p:nvSpPr>
            <p:spPr bwMode="auto">
              <a:xfrm>
                <a:off x="4335" y="1503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6554" name="Line 1100"/>
              <p:cNvSpPr>
                <a:spLocks noChangeShapeType="1"/>
              </p:cNvSpPr>
              <p:nvPr/>
            </p:nvSpPr>
            <p:spPr bwMode="auto">
              <a:xfrm>
                <a:off x="4578" y="1505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grpSp>
          <p:nvGrpSpPr>
            <p:cNvPr id="4280" name="Group 1101"/>
            <p:cNvGrpSpPr>
              <a:grpSpLocks/>
            </p:cNvGrpSpPr>
            <p:nvPr/>
          </p:nvGrpSpPr>
          <p:grpSpPr bwMode="auto">
            <a:xfrm>
              <a:off x="3812" y="2296"/>
              <a:ext cx="246" cy="108"/>
              <a:chOff x="4334" y="1470"/>
              <a:chExt cx="246" cy="107"/>
            </a:xfrm>
          </p:grpSpPr>
          <p:sp>
            <p:nvSpPr>
              <p:cNvPr id="4493" name="Oval 407"/>
              <p:cNvSpPr>
                <a:spLocks noChangeArrowheads="1"/>
              </p:cNvSpPr>
              <p:nvPr/>
            </p:nvSpPr>
            <p:spPr bwMode="auto">
              <a:xfrm>
                <a:off x="4335" y="1517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sv-SE" sz="2400"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4494" name="Rectangle 410"/>
              <p:cNvSpPr>
                <a:spLocks noChangeArrowheads="1"/>
              </p:cNvSpPr>
              <p:nvPr/>
            </p:nvSpPr>
            <p:spPr bwMode="auto">
              <a:xfrm>
                <a:off x="4335" y="1511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sv-SE" sz="2400"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4495" name="Oval 411"/>
              <p:cNvSpPr>
                <a:spLocks noChangeArrowheads="1"/>
              </p:cNvSpPr>
              <p:nvPr/>
            </p:nvSpPr>
            <p:spPr bwMode="auto">
              <a:xfrm>
                <a:off x="4334" y="1470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sv-SE" sz="2400">
                  <a:latin typeface="Times New Roman" pitchFamily="18" charset="0"/>
                  <a:cs typeface="Arial" charset="0"/>
                </a:endParaRPr>
              </a:p>
            </p:txBody>
          </p:sp>
          <p:grpSp>
            <p:nvGrpSpPr>
              <p:cNvPr id="4496" name="Group 1105"/>
              <p:cNvGrpSpPr>
                <a:grpSpLocks/>
              </p:cNvGrpSpPr>
              <p:nvPr/>
            </p:nvGrpSpPr>
            <p:grpSpPr bwMode="auto"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4499" name="Freeform 1106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500" name="Freeform 1107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6545" name="Line 1108"/>
              <p:cNvSpPr>
                <a:spLocks noChangeShapeType="1"/>
              </p:cNvSpPr>
              <p:nvPr/>
            </p:nvSpPr>
            <p:spPr bwMode="auto">
              <a:xfrm>
                <a:off x="4335" y="1503"/>
                <a:ext cx="0" cy="52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6546" name="Line 1109"/>
              <p:cNvSpPr>
                <a:spLocks noChangeShapeType="1"/>
              </p:cNvSpPr>
              <p:nvPr/>
            </p:nvSpPr>
            <p:spPr bwMode="auto">
              <a:xfrm>
                <a:off x="4578" y="1505"/>
                <a:ext cx="0" cy="51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grpSp>
          <p:nvGrpSpPr>
            <p:cNvPr id="4281" name="Group 1110"/>
            <p:cNvGrpSpPr>
              <a:grpSpLocks/>
            </p:cNvGrpSpPr>
            <p:nvPr/>
          </p:nvGrpSpPr>
          <p:grpSpPr bwMode="auto">
            <a:xfrm>
              <a:off x="4511" y="3153"/>
              <a:ext cx="281" cy="266"/>
              <a:chOff x="5072" y="3611"/>
              <a:chExt cx="459" cy="380"/>
            </a:xfrm>
          </p:grpSpPr>
          <p:grpSp>
            <p:nvGrpSpPr>
              <p:cNvPr id="4479" name="Group 1111"/>
              <p:cNvGrpSpPr>
                <a:grpSpLocks/>
              </p:cNvGrpSpPr>
              <p:nvPr/>
            </p:nvGrpSpPr>
            <p:grpSpPr bwMode="auto">
              <a:xfrm>
                <a:off x="5144" y="3611"/>
                <a:ext cx="387" cy="99"/>
                <a:chOff x="5030" y="2639"/>
                <a:chExt cx="387" cy="99"/>
              </a:xfrm>
            </p:grpSpPr>
            <p:sp>
              <p:nvSpPr>
                <p:cNvPr id="4481" name="Freeform 1112"/>
                <p:cNvSpPr>
                  <a:spLocks/>
                </p:cNvSpPr>
                <p:nvPr/>
              </p:nvSpPr>
              <p:spPr bwMode="auto">
                <a:xfrm>
                  <a:off x="5134" y="2657"/>
                  <a:ext cx="69" cy="55"/>
                </a:xfrm>
                <a:custGeom>
                  <a:avLst/>
                  <a:gdLst>
                    <a:gd name="T0" fmla="*/ 0 w 199"/>
                    <a:gd name="T1" fmla="*/ 0 h 232"/>
                    <a:gd name="T2" fmla="*/ 0 w 199"/>
                    <a:gd name="T3" fmla="*/ 0 h 232"/>
                    <a:gd name="T4" fmla="*/ 0 w 199"/>
                    <a:gd name="T5" fmla="*/ 0 h 232"/>
                    <a:gd name="T6" fmla="*/ 0 w 199"/>
                    <a:gd name="T7" fmla="*/ 0 h 232"/>
                    <a:gd name="T8" fmla="*/ 0 w 199"/>
                    <a:gd name="T9" fmla="*/ 0 h 232"/>
                    <a:gd name="T10" fmla="*/ 0 w 199"/>
                    <a:gd name="T11" fmla="*/ 0 h 232"/>
                    <a:gd name="T12" fmla="*/ 0 w 199"/>
                    <a:gd name="T13" fmla="*/ 0 h 232"/>
                    <a:gd name="T14" fmla="*/ 0 w 199"/>
                    <a:gd name="T15" fmla="*/ 0 h 232"/>
                    <a:gd name="T16" fmla="*/ 0 w 199"/>
                    <a:gd name="T17" fmla="*/ 0 h 232"/>
                    <a:gd name="T18" fmla="*/ 0 w 199"/>
                    <a:gd name="T19" fmla="*/ 0 h 232"/>
                    <a:gd name="T20" fmla="*/ 0 w 199"/>
                    <a:gd name="T21" fmla="*/ 0 h 232"/>
                    <a:gd name="T22" fmla="*/ 0 w 199"/>
                    <a:gd name="T23" fmla="*/ 0 h 232"/>
                    <a:gd name="T24" fmla="*/ 0 w 199"/>
                    <a:gd name="T25" fmla="*/ 0 h 232"/>
                    <a:gd name="T26" fmla="*/ 0 w 199"/>
                    <a:gd name="T27" fmla="*/ 0 h 232"/>
                    <a:gd name="T28" fmla="*/ 0 w 199"/>
                    <a:gd name="T29" fmla="*/ 0 h 232"/>
                    <a:gd name="T30" fmla="*/ 0 w 199"/>
                    <a:gd name="T31" fmla="*/ 0 h 232"/>
                    <a:gd name="T32" fmla="*/ 0 w 199"/>
                    <a:gd name="T33" fmla="*/ 0 h 232"/>
                    <a:gd name="T34" fmla="*/ 0 w 199"/>
                    <a:gd name="T35" fmla="*/ 0 h 232"/>
                    <a:gd name="T36" fmla="*/ 0 w 199"/>
                    <a:gd name="T37" fmla="*/ 0 h 232"/>
                    <a:gd name="T38" fmla="*/ 0 w 199"/>
                    <a:gd name="T39" fmla="*/ 0 h 232"/>
                    <a:gd name="T40" fmla="*/ 0 w 199"/>
                    <a:gd name="T41" fmla="*/ 0 h 232"/>
                    <a:gd name="T42" fmla="*/ 0 w 199"/>
                    <a:gd name="T43" fmla="*/ 0 h 232"/>
                    <a:gd name="T44" fmla="*/ 0 w 199"/>
                    <a:gd name="T45" fmla="*/ 0 h 232"/>
                    <a:gd name="T46" fmla="*/ 0 w 199"/>
                    <a:gd name="T47" fmla="*/ 0 h 232"/>
                    <a:gd name="T48" fmla="*/ 0 w 199"/>
                    <a:gd name="T49" fmla="*/ 0 h 232"/>
                    <a:gd name="T50" fmla="*/ 0 w 199"/>
                    <a:gd name="T51" fmla="*/ 0 h 232"/>
                    <a:gd name="T52" fmla="*/ 0 w 199"/>
                    <a:gd name="T53" fmla="*/ 0 h 232"/>
                    <a:gd name="T54" fmla="*/ 0 w 199"/>
                    <a:gd name="T55" fmla="*/ 0 h 232"/>
                    <a:gd name="T56" fmla="*/ 0 w 199"/>
                    <a:gd name="T57" fmla="*/ 0 h 232"/>
                    <a:gd name="T58" fmla="*/ 0 w 199"/>
                    <a:gd name="T59" fmla="*/ 0 h 232"/>
                    <a:gd name="T60" fmla="*/ 0 w 199"/>
                    <a:gd name="T61" fmla="*/ 0 h 232"/>
                    <a:gd name="T62" fmla="*/ 0 w 199"/>
                    <a:gd name="T63" fmla="*/ 0 h 232"/>
                    <a:gd name="T64" fmla="*/ 0 w 199"/>
                    <a:gd name="T65" fmla="*/ 0 h 232"/>
                    <a:gd name="T66" fmla="*/ 0 w 199"/>
                    <a:gd name="T67" fmla="*/ 0 h 232"/>
                    <a:gd name="T68" fmla="*/ 0 w 199"/>
                    <a:gd name="T69" fmla="*/ 0 h 232"/>
                    <a:gd name="T70" fmla="*/ 0 w 199"/>
                    <a:gd name="T71" fmla="*/ 0 h 232"/>
                    <a:gd name="T72" fmla="*/ 0 w 199"/>
                    <a:gd name="T73" fmla="*/ 0 h 232"/>
                    <a:gd name="T74" fmla="*/ 0 w 199"/>
                    <a:gd name="T75" fmla="*/ 0 h 232"/>
                    <a:gd name="T76" fmla="*/ 0 w 199"/>
                    <a:gd name="T77" fmla="*/ 0 h 232"/>
                    <a:gd name="T78" fmla="*/ 0 w 199"/>
                    <a:gd name="T79" fmla="*/ 0 h 232"/>
                    <a:gd name="T80" fmla="*/ 0 w 199"/>
                    <a:gd name="T81" fmla="*/ 0 h 232"/>
                    <a:gd name="T82" fmla="*/ 0 w 199"/>
                    <a:gd name="T83" fmla="*/ 0 h 232"/>
                    <a:gd name="T84" fmla="*/ 0 w 199"/>
                    <a:gd name="T85" fmla="*/ 0 h 232"/>
                    <a:gd name="T86" fmla="*/ 0 w 199"/>
                    <a:gd name="T87" fmla="*/ 0 h 232"/>
                    <a:gd name="T88" fmla="*/ 0 w 199"/>
                    <a:gd name="T89" fmla="*/ 0 h 232"/>
                    <a:gd name="T90" fmla="*/ 0 w 199"/>
                    <a:gd name="T91" fmla="*/ 0 h 232"/>
                    <a:gd name="T92" fmla="*/ 0 w 199"/>
                    <a:gd name="T93" fmla="*/ 0 h 232"/>
                    <a:gd name="T94" fmla="*/ 0 w 199"/>
                    <a:gd name="T95" fmla="*/ 0 h 232"/>
                    <a:gd name="T96" fmla="*/ 0 w 199"/>
                    <a:gd name="T97" fmla="*/ 0 h 232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0" t="0" r="r" b="b"/>
                  <a:pathLst>
                    <a:path w="199" h="232">
                      <a:moveTo>
                        <a:pt x="70" y="29"/>
                      </a:moveTo>
                      <a:lnTo>
                        <a:pt x="55" y="39"/>
                      </a:lnTo>
                      <a:lnTo>
                        <a:pt x="42" y="50"/>
                      </a:lnTo>
                      <a:lnTo>
                        <a:pt x="30" y="63"/>
                      </a:lnTo>
                      <a:lnTo>
                        <a:pt x="20" y="77"/>
                      </a:lnTo>
                      <a:lnTo>
                        <a:pt x="12" y="91"/>
                      </a:lnTo>
                      <a:lnTo>
                        <a:pt x="6" y="108"/>
                      </a:lnTo>
                      <a:lnTo>
                        <a:pt x="2" y="125"/>
                      </a:lnTo>
                      <a:lnTo>
                        <a:pt x="0" y="142"/>
                      </a:lnTo>
                      <a:lnTo>
                        <a:pt x="2" y="166"/>
                      </a:lnTo>
                      <a:lnTo>
                        <a:pt x="12" y="186"/>
                      </a:lnTo>
                      <a:lnTo>
                        <a:pt x="26" y="203"/>
                      </a:lnTo>
                      <a:lnTo>
                        <a:pt x="45" y="216"/>
                      </a:lnTo>
                      <a:lnTo>
                        <a:pt x="66" y="226"/>
                      </a:lnTo>
                      <a:lnTo>
                        <a:pt x="88" y="230"/>
                      </a:lnTo>
                      <a:lnTo>
                        <a:pt x="111" y="232"/>
                      </a:lnTo>
                      <a:lnTo>
                        <a:pt x="134" y="228"/>
                      </a:lnTo>
                      <a:lnTo>
                        <a:pt x="138" y="228"/>
                      </a:lnTo>
                      <a:lnTo>
                        <a:pt x="143" y="226"/>
                      </a:lnTo>
                      <a:lnTo>
                        <a:pt x="147" y="222"/>
                      </a:lnTo>
                      <a:lnTo>
                        <a:pt x="148" y="218"/>
                      </a:lnTo>
                      <a:lnTo>
                        <a:pt x="145" y="212"/>
                      </a:lnTo>
                      <a:lnTo>
                        <a:pt x="141" y="207"/>
                      </a:lnTo>
                      <a:lnTo>
                        <a:pt x="135" y="203"/>
                      </a:lnTo>
                      <a:lnTo>
                        <a:pt x="129" y="201"/>
                      </a:lnTo>
                      <a:lnTo>
                        <a:pt x="117" y="197"/>
                      </a:lnTo>
                      <a:lnTo>
                        <a:pt x="105" y="195"/>
                      </a:lnTo>
                      <a:lnTo>
                        <a:pt x="94" y="193"/>
                      </a:lnTo>
                      <a:lnTo>
                        <a:pt x="83" y="190"/>
                      </a:lnTo>
                      <a:lnTo>
                        <a:pt x="73" y="187"/>
                      </a:lnTo>
                      <a:lnTo>
                        <a:pt x="62" y="182"/>
                      </a:lnTo>
                      <a:lnTo>
                        <a:pt x="53" y="176"/>
                      </a:lnTo>
                      <a:lnTo>
                        <a:pt x="43" y="167"/>
                      </a:lnTo>
                      <a:lnTo>
                        <a:pt x="40" y="128"/>
                      </a:lnTo>
                      <a:lnTo>
                        <a:pt x="49" y="96"/>
                      </a:lnTo>
                      <a:lnTo>
                        <a:pt x="68" y="71"/>
                      </a:lnTo>
                      <a:lnTo>
                        <a:pt x="94" y="50"/>
                      </a:lnTo>
                      <a:lnTo>
                        <a:pt x="122" y="34"/>
                      </a:lnTo>
                      <a:lnTo>
                        <a:pt x="151" y="21"/>
                      </a:lnTo>
                      <a:lnTo>
                        <a:pt x="178" y="12"/>
                      </a:lnTo>
                      <a:lnTo>
                        <a:pt x="199" y="4"/>
                      </a:lnTo>
                      <a:lnTo>
                        <a:pt x="186" y="1"/>
                      </a:lnTo>
                      <a:lnTo>
                        <a:pt x="172" y="0"/>
                      </a:lnTo>
                      <a:lnTo>
                        <a:pt x="156" y="2"/>
                      </a:lnTo>
                      <a:lnTo>
                        <a:pt x="138" y="4"/>
                      </a:lnTo>
                      <a:lnTo>
                        <a:pt x="121" y="10"/>
                      </a:lnTo>
                      <a:lnTo>
                        <a:pt x="103" y="16"/>
                      </a:lnTo>
                      <a:lnTo>
                        <a:pt x="86" y="23"/>
                      </a:lnTo>
                      <a:lnTo>
                        <a:pt x="70" y="29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82" name="Freeform 1113"/>
                <p:cNvSpPr>
                  <a:spLocks/>
                </p:cNvSpPr>
                <p:nvPr/>
              </p:nvSpPr>
              <p:spPr bwMode="auto">
                <a:xfrm>
                  <a:off x="5252" y="2656"/>
                  <a:ext cx="47" cy="42"/>
                </a:xfrm>
                <a:custGeom>
                  <a:avLst/>
                  <a:gdLst>
                    <a:gd name="T0" fmla="*/ 0 w 128"/>
                    <a:gd name="T1" fmla="*/ 0 h 180"/>
                    <a:gd name="T2" fmla="*/ 0 w 128"/>
                    <a:gd name="T3" fmla="*/ 0 h 180"/>
                    <a:gd name="T4" fmla="*/ 0 w 128"/>
                    <a:gd name="T5" fmla="*/ 0 h 180"/>
                    <a:gd name="T6" fmla="*/ 0 w 128"/>
                    <a:gd name="T7" fmla="*/ 0 h 180"/>
                    <a:gd name="T8" fmla="*/ 0 w 128"/>
                    <a:gd name="T9" fmla="*/ 0 h 180"/>
                    <a:gd name="T10" fmla="*/ 0 w 128"/>
                    <a:gd name="T11" fmla="*/ 0 h 180"/>
                    <a:gd name="T12" fmla="*/ 0 w 128"/>
                    <a:gd name="T13" fmla="*/ 0 h 180"/>
                    <a:gd name="T14" fmla="*/ 0 w 128"/>
                    <a:gd name="T15" fmla="*/ 0 h 180"/>
                    <a:gd name="T16" fmla="*/ 0 w 128"/>
                    <a:gd name="T17" fmla="*/ 0 h 180"/>
                    <a:gd name="T18" fmla="*/ 0 w 128"/>
                    <a:gd name="T19" fmla="*/ 0 h 180"/>
                    <a:gd name="T20" fmla="*/ 0 w 128"/>
                    <a:gd name="T21" fmla="*/ 0 h 180"/>
                    <a:gd name="T22" fmla="*/ 0 w 128"/>
                    <a:gd name="T23" fmla="*/ 0 h 180"/>
                    <a:gd name="T24" fmla="*/ 0 w 128"/>
                    <a:gd name="T25" fmla="*/ 0 h 180"/>
                    <a:gd name="T26" fmla="*/ 0 w 128"/>
                    <a:gd name="T27" fmla="*/ 0 h 180"/>
                    <a:gd name="T28" fmla="*/ 0 w 128"/>
                    <a:gd name="T29" fmla="*/ 0 h 180"/>
                    <a:gd name="T30" fmla="*/ 0 w 128"/>
                    <a:gd name="T31" fmla="*/ 0 h 180"/>
                    <a:gd name="T32" fmla="*/ 0 w 128"/>
                    <a:gd name="T33" fmla="*/ 0 h 180"/>
                    <a:gd name="T34" fmla="*/ 0 w 128"/>
                    <a:gd name="T35" fmla="*/ 0 h 180"/>
                    <a:gd name="T36" fmla="*/ 0 w 128"/>
                    <a:gd name="T37" fmla="*/ 0 h 180"/>
                    <a:gd name="T38" fmla="*/ 0 w 128"/>
                    <a:gd name="T39" fmla="*/ 0 h 180"/>
                    <a:gd name="T40" fmla="*/ 0 w 128"/>
                    <a:gd name="T41" fmla="*/ 0 h 180"/>
                    <a:gd name="T42" fmla="*/ 0 w 128"/>
                    <a:gd name="T43" fmla="*/ 0 h 180"/>
                    <a:gd name="T44" fmla="*/ 0 w 128"/>
                    <a:gd name="T45" fmla="*/ 0 h 180"/>
                    <a:gd name="T46" fmla="*/ 0 w 128"/>
                    <a:gd name="T47" fmla="*/ 0 h 180"/>
                    <a:gd name="T48" fmla="*/ 0 w 128"/>
                    <a:gd name="T49" fmla="*/ 0 h 180"/>
                    <a:gd name="T50" fmla="*/ 0 w 128"/>
                    <a:gd name="T51" fmla="*/ 0 h 180"/>
                    <a:gd name="T52" fmla="*/ 0 w 128"/>
                    <a:gd name="T53" fmla="*/ 0 h 180"/>
                    <a:gd name="T54" fmla="*/ 0 w 128"/>
                    <a:gd name="T55" fmla="*/ 0 h 180"/>
                    <a:gd name="T56" fmla="*/ 0 w 128"/>
                    <a:gd name="T57" fmla="*/ 0 h 180"/>
                    <a:gd name="T58" fmla="*/ 0 w 128"/>
                    <a:gd name="T59" fmla="*/ 0 h 180"/>
                    <a:gd name="T60" fmla="*/ 0 w 128"/>
                    <a:gd name="T61" fmla="*/ 0 h 180"/>
                    <a:gd name="T62" fmla="*/ 0 w 128"/>
                    <a:gd name="T63" fmla="*/ 0 h 180"/>
                    <a:gd name="T64" fmla="*/ 0 w 128"/>
                    <a:gd name="T65" fmla="*/ 0 h 180"/>
                    <a:gd name="T66" fmla="*/ 0 w 128"/>
                    <a:gd name="T67" fmla="*/ 0 h 180"/>
                    <a:gd name="T68" fmla="*/ 0 w 128"/>
                    <a:gd name="T69" fmla="*/ 0 h 180"/>
                    <a:gd name="T70" fmla="*/ 0 w 128"/>
                    <a:gd name="T71" fmla="*/ 0 h 180"/>
                    <a:gd name="T72" fmla="*/ 0 w 128"/>
                    <a:gd name="T73" fmla="*/ 0 h 180"/>
                    <a:gd name="T74" fmla="*/ 0 w 128"/>
                    <a:gd name="T75" fmla="*/ 0 h 180"/>
                    <a:gd name="T76" fmla="*/ 0 w 128"/>
                    <a:gd name="T77" fmla="*/ 0 h 180"/>
                    <a:gd name="T78" fmla="*/ 0 w 128"/>
                    <a:gd name="T79" fmla="*/ 0 h 180"/>
                    <a:gd name="T80" fmla="*/ 0 w 128"/>
                    <a:gd name="T81" fmla="*/ 0 h 180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0" t="0" r="r" b="b"/>
                  <a:pathLst>
                    <a:path w="128" h="180">
                      <a:moveTo>
                        <a:pt x="108" y="59"/>
                      </a:moveTo>
                      <a:lnTo>
                        <a:pt x="113" y="77"/>
                      </a:lnTo>
                      <a:lnTo>
                        <a:pt x="111" y="94"/>
                      </a:lnTo>
                      <a:lnTo>
                        <a:pt x="103" y="108"/>
                      </a:lnTo>
                      <a:lnTo>
                        <a:pt x="91" y="121"/>
                      </a:lnTo>
                      <a:lnTo>
                        <a:pt x="77" y="132"/>
                      </a:lnTo>
                      <a:lnTo>
                        <a:pt x="61" y="144"/>
                      </a:lnTo>
                      <a:lnTo>
                        <a:pt x="45" y="154"/>
                      </a:lnTo>
                      <a:lnTo>
                        <a:pt x="30" y="164"/>
                      </a:lnTo>
                      <a:lnTo>
                        <a:pt x="28" y="168"/>
                      </a:lnTo>
                      <a:lnTo>
                        <a:pt x="27" y="170"/>
                      </a:lnTo>
                      <a:lnTo>
                        <a:pt x="27" y="174"/>
                      </a:lnTo>
                      <a:lnTo>
                        <a:pt x="28" y="177"/>
                      </a:lnTo>
                      <a:lnTo>
                        <a:pt x="32" y="179"/>
                      </a:lnTo>
                      <a:lnTo>
                        <a:pt x="35" y="180"/>
                      </a:lnTo>
                      <a:lnTo>
                        <a:pt x="37" y="180"/>
                      </a:lnTo>
                      <a:lnTo>
                        <a:pt x="41" y="179"/>
                      </a:lnTo>
                      <a:lnTo>
                        <a:pt x="60" y="169"/>
                      </a:lnTo>
                      <a:lnTo>
                        <a:pt x="77" y="158"/>
                      </a:lnTo>
                      <a:lnTo>
                        <a:pt x="94" y="145"/>
                      </a:lnTo>
                      <a:lnTo>
                        <a:pt x="109" y="130"/>
                      </a:lnTo>
                      <a:lnTo>
                        <a:pt x="120" y="114"/>
                      </a:lnTo>
                      <a:lnTo>
                        <a:pt x="127" y="95"/>
                      </a:lnTo>
                      <a:lnTo>
                        <a:pt x="128" y="76"/>
                      </a:lnTo>
                      <a:lnTo>
                        <a:pt x="123" y="55"/>
                      </a:lnTo>
                      <a:lnTo>
                        <a:pt x="113" y="39"/>
                      </a:lnTo>
                      <a:lnTo>
                        <a:pt x="97" y="25"/>
                      </a:lnTo>
                      <a:lnTo>
                        <a:pt x="79" y="15"/>
                      </a:lnTo>
                      <a:lnTo>
                        <a:pt x="57" y="7"/>
                      </a:lnTo>
                      <a:lnTo>
                        <a:pt x="36" y="2"/>
                      </a:lnTo>
                      <a:lnTo>
                        <a:pt x="19" y="0"/>
                      </a:lnTo>
                      <a:lnTo>
                        <a:pt x="6" y="0"/>
                      </a:lnTo>
                      <a:lnTo>
                        <a:pt x="0" y="4"/>
                      </a:lnTo>
                      <a:lnTo>
                        <a:pt x="14" y="9"/>
                      </a:lnTo>
                      <a:lnTo>
                        <a:pt x="29" y="14"/>
                      </a:lnTo>
                      <a:lnTo>
                        <a:pt x="46" y="19"/>
                      </a:lnTo>
                      <a:lnTo>
                        <a:pt x="61" y="23"/>
                      </a:lnTo>
                      <a:lnTo>
                        <a:pt x="76" y="29"/>
                      </a:lnTo>
                      <a:lnTo>
                        <a:pt x="89" y="37"/>
                      </a:lnTo>
                      <a:lnTo>
                        <a:pt x="100" y="46"/>
                      </a:lnTo>
                      <a:lnTo>
                        <a:pt x="108" y="59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83" name="Freeform 1114"/>
                <p:cNvSpPr>
                  <a:spLocks/>
                </p:cNvSpPr>
                <p:nvPr/>
              </p:nvSpPr>
              <p:spPr bwMode="auto">
                <a:xfrm>
                  <a:off x="5089" y="2646"/>
                  <a:ext cx="114" cy="88"/>
                </a:xfrm>
                <a:custGeom>
                  <a:avLst/>
                  <a:gdLst>
                    <a:gd name="T0" fmla="*/ 0 w 322"/>
                    <a:gd name="T1" fmla="*/ 0 h 378"/>
                    <a:gd name="T2" fmla="*/ 0 w 322"/>
                    <a:gd name="T3" fmla="*/ 0 h 378"/>
                    <a:gd name="T4" fmla="*/ 0 w 322"/>
                    <a:gd name="T5" fmla="*/ 0 h 378"/>
                    <a:gd name="T6" fmla="*/ 0 w 322"/>
                    <a:gd name="T7" fmla="*/ 0 h 378"/>
                    <a:gd name="T8" fmla="*/ 0 w 322"/>
                    <a:gd name="T9" fmla="*/ 0 h 378"/>
                    <a:gd name="T10" fmla="*/ 0 w 322"/>
                    <a:gd name="T11" fmla="*/ 0 h 378"/>
                    <a:gd name="T12" fmla="*/ 0 w 322"/>
                    <a:gd name="T13" fmla="*/ 0 h 378"/>
                    <a:gd name="T14" fmla="*/ 0 w 322"/>
                    <a:gd name="T15" fmla="*/ 0 h 378"/>
                    <a:gd name="T16" fmla="*/ 0 w 322"/>
                    <a:gd name="T17" fmla="*/ 0 h 378"/>
                    <a:gd name="T18" fmla="*/ 0 w 322"/>
                    <a:gd name="T19" fmla="*/ 0 h 378"/>
                    <a:gd name="T20" fmla="*/ 0 w 322"/>
                    <a:gd name="T21" fmla="*/ 0 h 378"/>
                    <a:gd name="T22" fmla="*/ 0 w 322"/>
                    <a:gd name="T23" fmla="*/ 0 h 378"/>
                    <a:gd name="T24" fmla="*/ 0 w 322"/>
                    <a:gd name="T25" fmla="*/ 0 h 378"/>
                    <a:gd name="T26" fmla="*/ 0 w 322"/>
                    <a:gd name="T27" fmla="*/ 0 h 378"/>
                    <a:gd name="T28" fmla="*/ 0 w 322"/>
                    <a:gd name="T29" fmla="*/ 0 h 378"/>
                    <a:gd name="T30" fmla="*/ 0 w 322"/>
                    <a:gd name="T31" fmla="*/ 0 h 378"/>
                    <a:gd name="T32" fmla="*/ 0 w 322"/>
                    <a:gd name="T33" fmla="*/ 0 h 378"/>
                    <a:gd name="T34" fmla="*/ 0 w 322"/>
                    <a:gd name="T35" fmla="*/ 0 h 378"/>
                    <a:gd name="T36" fmla="*/ 0 w 322"/>
                    <a:gd name="T37" fmla="*/ 0 h 378"/>
                    <a:gd name="T38" fmla="*/ 0 w 322"/>
                    <a:gd name="T39" fmla="*/ 0 h 378"/>
                    <a:gd name="T40" fmla="*/ 0 w 322"/>
                    <a:gd name="T41" fmla="*/ 0 h 378"/>
                    <a:gd name="T42" fmla="*/ 0 w 322"/>
                    <a:gd name="T43" fmla="*/ 0 h 378"/>
                    <a:gd name="T44" fmla="*/ 0 w 322"/>
                    <a:gd name="T45" fmla="*/ 0 h 378"/>
                    <a:gd name="T46" fmla="*/ 0 w 322"/>
                    <a:gd name="T47" fmla="*/ 0 h 378"/>
                    <a:gd name="T48" fmla="*/ 0 w 322"/>
                    <a:gd name="T49" fmla="*/ 0 h 378"/>
                    <a:gd name="T50" fmla="*/ 0 w 322"/>
                    <a:gd name="T51" fmla="*/ 0 h 378"/>
                    <a:gd name="T52" fmla="*/ 0 w 322"/>
                    <a:gd name="T53" fmla="*/ 0 h 378"/>
                    <a:gd name="T54" fmla="*/ 0 w 322"/>
                    <a:gd name="T55" fmla="*/ 0 h 378"/>
                    <a:gd name="T56" fmla="*/ 0 w 322"/>
                    <a:gd name="T57" fmla="*/ 0 h 378"/>
                    <a:gd name="T58" fmla="*/ 0 w 322"/>
                    <a:gd name="T59" fmla="*/ 0 h 378"/>
                    <a:gd name="T60" fmla="*/ 0 w 322"/>
                    <a:gd name="T61" fmla="*/ 0 h 378"/>
                    <a:gd name="T62" fmla="*/ 0 w 322"/>
                    <a:gd name="T63" fmla="*/ 0 h 378"/>
                    <a:gd name="T64" fmla="*/ 0 w 322"/>
                    <a:gd name="T65" fmla="*/ 0 h 378"/>
                    <a:gd name="T66" fmla="*/ 0 w 322"/>
                    <a:gd name="T67" fmla="*/ 0 h 378"/>
                    <a:gd name="T68" fmla="*/ 0 w 322"/>
                    <a:gd name="T69" fmla="*/ 0 h 378"/>
                    <a:gd name="T70" fmla="*/ 0 w 322"/>
                    <a:gd name="T71" fmla="*/ 0 h 378"/>
                    <a:gd name="T72" fmla="*/ 0 w 322"/>
                    <a:gd name="T73" fmla="*/ 0 h 378"/>
                    <a:gd name="T74" fmla="*/ 0 w 322"/>
                    <a:gd name="T75" fmla="*/ 0 h 378"/>
                    <a:gd name="T76" fmla="*/ 0 w 322"/>
                    <a:gd name="T77" fmla="*/ 0 h 378"/>
                    <a:gd name="T78" fmla="*/ 0 w 322"/>
                    <a:gd name="T79" fmla="*/ 0 h 378"/>
                    <a:gd name="T80" fmla="*/ 0 w 322"/>
                    <a:gd name="T81" fmla="*/ 0 h 378"/>
                    <a:gd name="T82" fmla="*/ 0 w 322"/>
                    <a:gd name="T83" fmla="*/ 0 h 378"/>
                    <a:gd name="T84" fmla="*/ 0 w 322"/>
                    <a:gd name="T85" fmla="*/ 0 h 378"/>
                    <a:gd name="T86" fmla="*/ 0 w 322"/>
                    <a:gd name="T87" fmla="*/ 0 h 378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0" t="0" r="r" b="b"/>
                  <a:pathLst>
                    <a:path w="322" h="378">
                      <a:moveTo>
                        <a:pt x="125" y="49"/>
                      </a:moveTo>
                      <a:lnTo>
                        <a:pt x="100" y="70"/>
                      </a:lnTo>
                      <a:lnTo>
                        <a:pt x="76" y="90"/>
                      </a:lnTo>
                      <a:lnTo>
                        <a:pt x="53" y="115"/>
                      </a:lnTo>
                      <a:lnTo>
                        <a:pt x="34" y="140"/>
                      </a:lnTo>
                      <a:lnTo>
                        <a:pt x="17" y="166"/>
                      </a:lnTo>
                      <a:lnTo>
                        <a:pt x="5" y="195"/>
                      </a:lnTo>
                      <a:lnTo>
                        <a:pt x="0" y="226"/>
                      </a:lnTo>
                      <a:lnTo>
                        <a:pt x="1" y="258"/>
                      </a:lnTo>
                      <a:lnTo>
                        <a:pt x="3" y="266"/>
                      </a:lnTo>
                      <a:lnTo>
                        <a:pt x="5" y="275"/>
                      </a:lnTo>
                      <a:lnTo>
                        <a:pt x="9" y="282"/>
                      </a:lnTo>
                      <a:lnTo>
                        <a:pt x="14" y="290"/>
                      </a:lnTo>
                      <a:lnTo>
                        <a:pt x="19" y="297"/>
                      </a:lnTo>
                      <a:lnTo>
                        <a:pt x="26" y="304"/>
                      </a:lnTo>
                      <a:lnTo>
                        <a:pt x="32" y="310"/>
                      </a:lnTo>
                      <a:lnTo>
                        <a:pt x="41" y="314"/>
                      </a:lnTo>
                      <a:lnTo>
                        <a:pt x="56" y="324"/>
                      </a:lnTo>
                      <a:lnTo>
                        <a:pt x="71" y="332"/>
                      </a:lnTo>
                      <a:lnTo>
                        <a:pt x="86" y="338"/>
                      </a:lnTo>
                      <a:lnTo>
                        <a:pt x="103" y="344"/>
                      </a:lnTo>
                      <a:lnTo>
                        <a:pt x="119" y="350"/>
                      </a:lnTo>
                      <a:lnTo>
                        <a:pt x="136" y="355"/>
                      </a:lnTo>
                      <a:lnTo>
                        <a:pt x="152" y="359"/>
                      </a:lnTo>
                      <a:lnTo>
                        <a:pt x="168" y="363"/>
                      </a:lnTo>
                      <a:lnTo>
                        <a:pt x="186" y="366"/>
                      </a:lnTo>
                      <a:lnTo>
                        <a:pt x="202" y="368"/>
                      </a:lnTo>
                      <a:lnTo>
                        <a:pt x="220" y="371"/>
                      </a:lnTo>
                      <a:lnTo>
                        <a:pt x="238" y="373"/>
                      </a:lnTo>
                      <a:lnTo>
                        <a:pt x="254" y="374"/>
                      </a:lnTo>
                      <a:lnTo>
                        <a:pt x="272" y="375"/>
                      </a:lnTo>
                      <a:lnTo>
                        <a:pt x="289" y="376"/>
                      </a:lnTo>
                      <a:lnTo>
                        <a:pt x="306" y="378"/>
                      </a:lnTo>
                      <a:lnTo>
                        <a:pt x="311" y="378"/>
                      </a:lnTo>
                      <a:lnTo>
                        <a:pt x="316" y="375"/>
                      </a:lnTo>
                      <a:lnTo>
                        <a:pt x="320" y="371"/>
                      </a:lnTo>
                      <a:lnTo>
                        <a:pt x="322" y="366"/>
                      </a:lnTo>
                      <a:lnTo>
                        <a:pt x="322" y="360"/>
                      </a:lnTo>
                      <a:lnTo>
                        <a:pt x="320" y="356"/>
                      </a:lnTo>
                      <a:lnTo>
                        <a:pt x="315" y="352"/>
                      </a:lnTo>
                      <a:lnTo>
                        <a:pt x="309" y="350"/>
                      </a:lnTo>
                      <a:lnTo>
                        <a:pt x="294" y="347"/>
                      </a:lnTo>
                      <a:lnTo>
                        <a:pt x="279" y="344"/>
                      </a:lnTo>
                      <a:lnTo>
                        <a:pt x="263" y="341"/>
                      </a:lnTo>
                      <a:lnTo>
                        <a:pt x="247" y="338"/>
                      </a:lnTo>
                      <a:lnTo>
                        <a:pt x="232" y="336"/>
                      </a:lnTo>
                      <a:lnTo>
                        <a:pt x="216" y="334"/>
                      </a:lnTo>
                      <a:lnTo>
                        <a:pt x="200" y="332"/>
                      </a:lnTo>
                      <a:lnTo>
                        <a:pt x="185" y="328"/>
                      </a:lnTo>
                      <a:lnTo>
                        <a:pt x="170" y="326"/>
                      </a:lnTo>
                      <a:lnTo>
                        <a:pt x="154" y="322"/>
                      </a:lnTo>
                      <a:lnTo>
                        <a:pt x="139" y="318"/>
                      </a:lnTo>
                      <a:lnTo>
                        <a:pt x="124" y="314"/>
                      </a:lnTo>
                      <a:lnTo>
                        <a:pt x="110" y="309"/>
                      </a:lnTo>
                      <a:lnTo>
                        <a:pt x="94" y="303"/>
                      </a:lnTo>
                      <a:lnTo>
                        <a:pt x="80" y="297"/>
                      </a:lnTo>
                      <a:lnTo>
                        <a:pt x="66" y="289"/>
                      </a:lnTo>
                      <a:lnTo>
                        <a:pt x="55" y="281"/>
                      </a:lnTo>
                      <a:lnTo>
                        <a:pt x="45" y="271"/>
                      </a:lnTo>
                      <a:lnTo>
                        <a:pt x="38" y="259"/>
                      </a:lnTo>
                      <a:lnTo>
                        <a:pt x="35" y="245"/>
                      </a:lnTo>
                      <a:lnTo>
                        <a:pt x="34" y="232"/>
                      </a:lnTo>
                      <a:lnTo>
                        <a:pt x="35" y="216"/>
                      </a:lnTo>
                      <a:lnTo>
                        <a:pt x="38" y="200"/>
                      </a:lnTo>
                      <a:lnTo>
                        <a:pt x="43" y="187"/>
                      </a:lnTo>
                      <a:lnTo>
                        <a:pt x="51" y="170"/>
                      </a:lnTo>
                      <a:lnTo>
                        <a:pt x="60" y="152"/>
                      </a:lnTo>
                      <a:lnTo>
                        <a:pt x="71" y="137"/>
                      </a:lnTo>
                      <a:lnTo>
                        <a:pt x="83" y="124"/>
                      </a:lnTo>
                      <a:lnTo>
                        <a:pt x="94" y="110"/>
                      </a:lnTo>
                      <a:lnTo>
                        <a:pt x="107" y="96"/>
                      </a:lnTo>
                      <a:lnTo>
                        <a:pt x="123" y="82"/>
                      </a:lnTo>
                      <a:lnTo>
                        <a:pt x="138" y="69"/>
                      </a:lnTo>
                      <a:lnTo>
                        <a:pt x="153" y="57"/>
                      </a:lnTo>
                      <a:lnTo>
                        <a:pt x="173" y="47"/>
                      </a:lnTo>
                      <a:lnTo>
                        <a:pt x="195" y="38"/>
                      </a:lnTo>
                      <a:lnTo>
                        <a:pt x="218" y="28"/>
                      </a:lnTo>
                      <a:lnTo>
                        <a:pt x="238" y="20"/>
                      </a:lnTo>
                      <a:lnTo>
                        <a:pt x="254" y="13"/>
                      </a:lnTo>
                      <a:lnTo>
                        <a:pt x="264" y="7"/>
                      </a:lnTo>
                      <a:lnTo>
                        <a:pt x="268" y="2"/>
                      </a:lnTo>
                      <a:lnTo>
                        <a:pt x="256" y="0"/>
                      </a:lnTo>
                      <a:lnTo>
                        <a:pt x="240" y="1"/>
                      </a:lnTo>
                      <a:lnTo>
                        <a:pt x="221" y="4"/>
                      </a:lnTo>
                      <a:lnTo>
                        <a:pt x="201" y="10"/>
                      </a:lnTo>
                      <a:lnTo>
                        <a:pt x="180" y="18"/>
                      </a:lnTo>
                      <a:lnTo>
                        <a:pt x="160" y="27"/>
                      </a:lnTo>
                      <a:lnTo>
                        <a:pt x="141" y="38"/>
                      </a:lnTo>
                      <a:lnTo>
                        <a:pt x="125" y="49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84" name="Freeform 1115"/>
                <p:cNvSpPr>
                  <a:spLocks/>
                </p:cNvSpPr>
                <p:nvPr/>
              </p:nvSpPr>
              <p:spPr bwMode="auto">
                <a:xfrm>
                  <a:off x="5250" y="2643"/>
                  <a:ext cx="99" cy="59"/>
                </a:xfrm>
                <a:custGeom>
                  <a:avLst/>
                  <a:gdLst>
                    <a:gd name="T0" fmla="*/ 0 w 283"/>
                    <a:gd name="T1" fmla="*/ 0 h 252"/>
                    <a:gd name="T2" fmla="*/ 0 w 283"/>
                    <a:gd name="T3" fmla="*/ 0 h 252"/>
                    <a:gd name="T4" fmla="*/ 0 w 283"/>
                    <a:gd name="T5" fmla="*/ 0 h 252"/>
                    <a:gd name="T6" fmla="*/ 0 w 283"/>
                    <a:gd name="T7" fmla="*/ 0 h 252"/>
                    <a:gd name="T8" fmla="*/ 0 w 283"/>
                    <a:gd name="T9" fmla="*/ 0 h 252"/>
                    <a:gd name="T10" fmla="*/ 0 w 283"/>
                    <a:gd name="T11" fmla="*/ 0 h 252"/>
                    <a:gd name="T12" fmla="*/ 0 w 283"/>
                    <a:gd name="T13" fmla="*/ 0 h 252"/>
                    <a:gd name="T14" fmla="*/ 0 w 283"/>
                    <a:gd name="T15" fmla="*/ 0 h 252"/>
                    <a:gd name="T16" fmla="*/ 0 w 283"/>
                    <a:gd name="T17" fmla="*/ 0 h 252"/>
                    <a:gd name="T18" fmla="*/ 0 w 283"/>
                    <a:gd name="T19" fmla="*/ 0 h 252"/>
                    <a:gd name="T20" fmla="*/ 0 w 283"/>
                    <a:gd name="T21" fmla="*/ 0 h 252"/>
                    <a:gd name="T22" fmla="*/ 0 w 283"/>
                    <a:gd name="T23" fmla="*/ 0 h 252"/>
                    <a:gd name="T24" fmla="*/ 0 w 283"/>
                    <a:gd name="T25" fmla="*/ 0 h 252"/>
                    <a:gd name="T26" fmla="*/ 0 w 283"/>
                    <a:gd name="T27" fmla="*/ 0 h 252"/>
                    <a:gd name="T28" fmla="*/ 0 w 283"/>
                    <a:gd name="T29" fmla="*/ 0 h 252"/>
                    <a:gd name="T30" fmla="*/ 0 w 283"/>
                    <a:gd name="T31" fmla="*/ 0 h 252"/>
                    <a:gd name="T32" fmla="*/ 0 w 283"/>
                    <a:gd name="T33" fmla="*/ 0 h 252"/>
                    <a:gd name="T34" fmla="*/ 0 w 283"/>
                    <a:gd name="T35" fmla="*/ 0 h 252"/>
                    <a:gd name="T36" fmla="*/ 0 w 283"/>
                    <a:gd name="T37" fmla="*/ 0 h 252"/>
                    <a:gd name="T38" fmla="*/ 0 w 283"/>
                    <a:gd name="T39" fmla="*/ 0 h 252"/>
                    <a:gd name="T40" fmla="*/ 0 w 283"/>
                    <a:gd name="T41" fmla="*/ 0 h 252"/>
                    <a:gd name="T42" fmla="*/ 0 w 283"/>
                    <a:gd name="T43" fmla="*/ 0 h 252"/>
                    <a:gd name="T44" fmla="*/ 0 w 283"/>
                    <a:gd name="T45" fmla="*/ 0 h 252"/>
                    <a:gd name="T46" fmla="*/ 0 w 283"/>
                    <a:gd name="T47" fmla="*/ 0 h 252"/>
                    <a:gd name="T48" fmla="*/ 0 w 283"/>
                    <a:gd name="T49" fmla="*/ 0 h 252"/>
                    <a:gd name="T50" fmla="*/ 0 w 283"/>
                    <a:gd name="T51" fmla="*/ 0 h 252"/>
                    <a:gd name="T52" fmla="*/ 0 w 283"/>
                    <a:gd name="T53" fmla="*/ 0 h 252"/>
                    <a:gd name="T54" fmla="*/ 0 w 283"/>
                    <a:gd name="T55" fmla="*/ 0 h 252"/>
                    <a:gd name="T56" fmla="*/ 0 w 283"/>
                    <a:gd name="T57" fmla="*/ 0 h 252"/>
                    <a:gd name="T58" fmla="*/ 0 w 283"/>
                    <a:gd name="T59" fmla="*/ 0 h 252"/>
                    <a:gd name="T60" fmla="*/ 0 w 283"/>
                    <a:gd name="T61" fmla="*/ 0 h 252"/>
                    <a:gd name="T62" fmla="*/ 0 w 283"/>
                    <a:gd name="T63" fmla="*/ 0 h 252"/>
                    <a:gd name="T64" fmla="*/ 0 w 283"/>
                    <a:gd name="T65" fmla="*/ 0 h 252"/>
                    <a:gd name="T66" fmla="*/ 0 w 283"/>
                    <a:gd name="T67" fmla="*/ 0 h 252"/>
                    <a:gd name="T68" fmla="*/ 0 w 283"/>
                    <a:gd name="T69" fmla="*/ 0 h 252"/>
                    <a:gd name="T70" fmla="*/ 0 w 283"/>
                    <a:gd name="T71" fmla="*/ 0 h 252"/>
                    <a:gd name="T72" fmla="*/ 0 w 283"/>
                    <a:gd name="T73" fmla="*/ 0 h 252"/>
                    <a:gd name="T74" fmla="*/ 0 w 283"/>
                    <a:gd name="T75" fmla="*/ 0 h 252"/>
                    <a:gd name="T76" fmla="*/ 0 w 283"/>
                    <a:gd name="T77" fmla="*/ 0 h 252"/>
                    <a:gd name="T78" fmla="*/ 0 w 283"/>
                    <a:gd name="T79" fmla="*/ 0 h 252"/>
                    <a:gd name="T80" fmla="*/ 0 w 283"/>
                    <a:gd name="T81" fmla="*/ 0 h 252"/>
                    <a:gd name="T82" fmla="*/ 0 w 283"/>
                    <a:gd name="T83" fmla="*/ 0 h 252"/>
                    <a:gd name="T84" fmla="*/ 0 w 283"/>
                    <a:gd name="T85" fmla="*/ 0 h 252"/>
                    <a:gd name="T86" fmla="*/ 0 w 283"/>
                    <a:gd name="T87" fmla="*/ 0 h 252"/>
                    <a:gd name="T88" fmla="*/ 0 w 283"/>
                    <a:gd name="T89" fmla="*/ 0 h 252"/>
                    <a:gd name="T90" fmla="*/ 0 w 283"/>
                    <a:gd name="T91" fmla="*/ 0 h 252"/>
                    <a:gd name="T92" fmla="*/ 0 w 283"/>
                    <a:gd name="T93" fmla="*/ 0 h 252"/>
                    <a:gd name="T94" fmla="*/ 0 w 283"/>
                    <a:gd name="T95" fmla="*/ 0 h 252"/>
                    <a:gd name="T96" fmla="*/ 0 w 283"/>
                    <a:gd name="T97" fmla="*/ 0 h 252"/>
                    <a:gd name="T98" fmla="*/ 0 w 283"/>
                    <a:gd name="T99" fmla="*/ 0 h 252"/>
                    <a:gd name="T100" fmla="*/ 0 w 283"/>
                    <a:gd name="T101" fmla="*/ 0 h 252"/>
                    <a:gd name="T102" fmla="*/ 0 w 283"/>
                    <a:gd name="T103" fmla="*/ 0 h 252"/>
                    <a:gd name="T104" fmla="*/ 0 w 283"/>
                    <a:gd name="T105" fmla="*/ 0 h 252"/>
                    <a:gd name="T106" fmla="*/ 0 w 283"/>
                    <a:gd name="T107" fmla="*/ 0 h 252"/>
                    <a:gd name="T108" fmla="*/ 0 w 283"/>
                    <a:gd name="T109" fmla="*/ 0 h 252"/>
                    <a:gd name="T110" fmla="*/ 0 w 283"/>
                    <a:gd name="T111" fmla="*/ 0 h 252"/>
                    <a:gd name="T112" fmla="*/ 0 w 283"/>
                    <a:gd name="T113" fmla="*/ 0 h 252"/>
                    <a:gd name="T114" fmla="*/ 0 w 283"/>
                    <a:gd name="T115" fmla="*/ 0 h 252"/>
                    <a:gd name="T116" fmla="*/ 0 w 283"/>
                    <a:gd name="T117" fmla="*/ 0 h 252"/>
                    <a:gd name="T118" fmla="*/ 0 w 283"/>
                    <a:gd name="T119" fmla="*/ 0 h 252"/>
                    <a:gd name="T120" fmla="*/ 0 w 283"/>
                    <a:gd name="T121" fmla="*/ 0 h 252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0" t="0" r="r" b="b"/>
                  <a:pathLst>
                    <a:path w="283" h="252">
                      <a:moveTo>
                        <a:pt x="235" y="77"/>
                      </a:moveTo>
                      <a:lnTo>
                        <a:pt x="248" y="91"/>
                      </a:lnTo>
                      <a:lnTo>
                        <a:pt x="256" y="107"/>
                      </a:lnTo>
                      <a:lnTo>
                        <a:pt x="259" y="124"/>
                      </a:lnTo>
                      <a:lnTo>
                        <a:pt x="259" y="142"/>
                      </a:lnTo>
                      <a:lnTo>
                        <a:pt x="257" y="157"/>
                      </a:lnTo>
                      <a:lnTo>
                        <a:pt x="252" y="170"/>
                      </a:lnTo>
                      <a:lnTo>
                        <a:pt x="244" y="183"/>
                      </a:lnTo>
                      <a:lnTo>
                        <a:pt x="236" y="193"/>
                      </a:lnTo>
                      <a:lnTo>
                        <a:pt x="225" y="204"/>
                      </a:lnTo>
                      <a:lnTo>
                        <a:pt x="215" y="214"/>
                      </a:lnTo>
                      <a:lnTo>
                        <a:pt x="204" y="224"/>
                      </a:lnTo>
                      <a:lnTo>
                        <a:pt x="194" y="234"/>
                      </a:lnTo>
                      <a:lnTo>
                        <a:pt x="191" y="238"/>
                      </a:lnTo>
                      <a:lnTo>
                        <a:pt x="191" y="241"/>
                      </a:lnTo>
                      <a:lnTo>
                        <a:pt x="191" y="245"/>
                      </a:lnTo>
                      <a:lnTo>
                        <a:pt x="194" y="248"/>
                      </a:lnTo>
                      <a:lnTo>
                        <a:pt x="197" y="250"/>
                      </a:lnTo>
                      <a:lnTo>
                        <a:pt x="202" y="252"/>
                      </a:lnTo>
                      <a:lnTo>
                        <a:pt x="205" y="250"/>
                      </a:lnTo>
                      <a:lnTo>
                        <a:pt x="209" y="248"/>
                      </a:lnTo>
                      <a:lnTo>
                        <a:pt x="232" y="233"/>
                      </a:lnTo>
                      <a:lnTo>
                        <a:pt x="252" y="214"/>
                      </a:lnTo>
                      <a:lnTo>
                        <a:pt x="268" y="192"/>
                      </a:lnTo>
                      <a:lnTo>
                        <a:pt x="278" y="167"/>
                      </a:lnTo>
                      <a:lnTo>
                        <a:pt x="283" y="141"/>
                      </a:lnTo>
                      <a:lnTo>
                        <a:pt x="280" y="115"/>
                      </a:lnTo>
                      <a:lnTo>
                        <a:pt x="271" y="91"/>
                      </a:lnTo>
                      <a:lnTo>
                        <a:pt x="252" y="69"/>
                      </a:lnTo>
                      <a:lnTo>
                        <a:pt x="238" y="57"/>
                      </a:lnTo>
                      <a:lnTo>
                        <a:pt x="222" y="48"/>
                      </a:lnTo>
                      <a:lnTo>
                        <a:pt x="204" y="39"/>
                      </a:lnTo>
                      <a:lnTo>
                        <a:pt x="184" y="31"/>
                      </a:lnTo>
                      <a:lnTo>
                        <a:pt x="164" y="23"/>
                      </a:lnTo>
                      <a:lnTo>
                        <a:pt x="144" y="17"/>
                      </a:lnTo>
                      <a:lnTo>
                        <a:pt x="123" y="13"/>
                      </a:lnTo>
                      <a:lnTo>
                        <a:pt x="103" y="8"/>
                      </a:lnTo>
                      <a:lnTo>
                        <a:pt x="83" y="5"/>
                      </a:lnTo>
                      <a:lnTo>
                        <a:pt x="66" y="2"/>
                      </a:lnTo>
                      <a:lnTo>
                        <a:pt x="48" y="0"/>
                      </a:lnTo>
                      <a:lnTo>
                        <a:pt x="34" y="0"/>
                      </a:lnTo>
                      <a:lnTo>
                        <a:pt x="21" y="0"/>
                      </a:lnTo>
                      <a:lnTo>
                        <a:pt x="11" y="0"/>
                      </a:lnTo>
                      <a:lnTo>
                        <a:pt x="4" y="2"/>
                      </a:lnTo>
                      <a:lnTo>
                        <a:pt x="0" y="5"/>
                      </a:lnTo>
                      <a:lnTo>
                        <a:pt x="12" y="7"/>
                      </a:lnTo>
                      <a:lnTo>
                        <a:pt x="24" y="8"/>
                      </a:lnTo>
                      <a:lnTo>
                        <a:pt x="38" y="10"/>
                      </a:lnTo>
                      <a:lnTo>
                        <a:pt x="52" y="13"/>
                      </a:lnTo>
                      <a:lnTo>
                        <a:pt x="66" y="16"/>
                      </a:lnTo>
                      <a:lnTo>
                        <a:pt x="82" y="18"/>
                      </a:lnTo>
                      <a:lnTo>
                        <a:pt x="98" y="22"/>
                      </a:lnTo>
                      <a:lnTo>
                        <a:pt x="114" y="25"/>
                      </a:lnTo>
                      <a:lnTo>
                        <a:pt x="129" y="30"/>
                      </a:lnTo>
                      <a:lnTo>
                        <a:pt x="146" y="34"/>
                      </a:lnTo>
                      <a:lnTo>
                        <a:pt x="162" y="39"/>
                      </a:lnTo>
                      <a:lnTo>
                        <a:pt x="177" y="45"/>
                      </a:lnTo>
                      <a:lnTo>
                        <a:pt x="193" y="52"/>
                      </a:lnTo>
                      <a:lnTo>
                        <a:pt x="208" y="60"/>
                      </a:lnTo>
                      <a:lnTo>
                        <a:pt x="222" y="68"/>
                      </a:lnTo>
                      <a:lnTo>
                        <a:pt x="235" y="77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85" name="Freeform 1116"/>
                <p:cNvSpPr>
                  <a:spLocks/>
                </p:cNvSpPr>
                <p:nvPr/>
              </p:nvSpPr>
              <p:spPr bwMode="auto">
                <a:xfrm>
                  <a:off x="5047" y="2671"/>
                  <a:ext cx="40" cy="55"/>
                </a:xfrm>
                <a:custGeom>
                  <a:avLst/>
                  <a:gdLst>
                    <a:gd name="T0" fmla="*/ 0 w 114"/>
                    <a:gd name="T1" fmla="*/ 0 h 238"/>
                    <a:gd name="T2" fmla="*/ 0 w 114"/>
                    <a:gd name="T3" fmla="*/ 0 h 238"/>
                    <a:gd name="T4" fmla="*/ 0 w 114"/>
                    <a:gd name="T5" fmla="*/ 0 h 238"/>
                    <a:gd name="T6" fmla="*/ 0 w 114"/>
                    <a:gd name="T7" fmla="*/ 0 h 238"/>
                    <a:gd name="T8" fmla="*/ 0 w 114"/>
                    <a:gd name="T9" fmla="*/ 0 h 238"/>
                    <a:gd name="T10" fmla="*/ 0 w 114"/>
                    <a:gd name="T11" fmla="*/ 0 h 238"/>
                    <a:gd name="T12" fmla="*/ 0 w 114"/>
                    <a:gd name="T13" fmla="*/ 0 h 238"/>
                    <a:gd name="T14" fmla="*/ 0 w 114"/>
                    <a:gd name="T15" fmla="*/ 0 h 238"/>
                    <a:gd name="T16" fmla="*/ 0 w 114"/>
                    <a:gd name="T17" fmla="*/ 0 h 238"/>
                    <a:gd name="T18" fmla="*/ 0 w 114"/>
                    <a:gd name="T19" fmla="*/ 0 h 238"/>
                    <a:gd name="T20" fmla="*/ 0 w 114"/>
                    <a:gd name="T21" fmla="*/ 0 h 238"/>
                    <a:gd name="T22" fmla="*/ 0 w 114"/>
                    <a:gd name="T23" fmla="*/ 0 h 238"/>
                    <a:gd name="T24" fmla="*/ 0 w 114"/>
                    <a:gd name="T25" fmla="*/ 0 h 238"/>
                    <a:gd name="T26" fmla="*/ 0 w 114"/>
                    <a:gd name="T27" fmla="*/ 0 h 238"/>
                    <a:gd name="T28" fmla="*/ 0 w 114"/>
                    <a:gd name="T29" fmla="*/ 0 h 238"/>
                    <a:gd name="T30" fmla="*/ 0 w 114"/>
                    <a:gd name="T31" fmla="*/ 0 h 238"/>
                    <a:gd name="T32" fmla="*/ 0 w 114"/>
                    <a:gd name="T33" fmla="*/ 0 h 238"/>
                    <a:gd name="T34" fmla="*/ 0 w 114"/>
                    <a:gd name="T35" fmla="*/ 0 h 238"/>
                    <a:gd name="T36" fmla="*/ 0 w 114"/>
                    <a:gd name="T37" fmla="*/ 0 h 238"/>
                    <a:gd name="T38" fmla="*/ 0 w 114"/>
                    <a:gd name="T39" fmla="*/ 0 h 238"/>
                    <a:gd name="T40" fmla="*/ 0 w 114"/>
                    <a:gd name="T41" fmla="*/ 0 h 238"/>
                    <a:gd name="T42" fmla="*/ 0 w 114"/>
                    <a:gd name="T43" fmla="*/ 0 h 238"/>
                    <a:gd name="T44" fmla="*/ 0 w 114"/>
                    <a:gd name="T45" fmla="*/ 0 h 238"/>
                    <a:gd name="T46" fmla="*/ 0 w 114"/>
                    <a:gd name="T47" fmla="*/ 0 h 238"/>
                    <a:gd name="T48" fmla="*/ 0 w 114"/>
                    <a:gd name="T49" fmla="*/ 0 h 238"/>
                    <a:gd name="T50" fmla="*/ 0 w 114"/>
                    <a:gd name="T51" fmla="*/ 0 h 238"/>
                    <a:gd name="T52" fmla="*/ 0 w 114"/>
                    <a:gd name="T53" fmla="*/ 0 h 238"/>
                    <a:gd name="T54" fmla="*/ 0 w 114"/>
                    <a:gd name="T55" fmla="*/ 0 h 238"/>
                    <a:gd name="T56" fmla="*/ 0 w 114"/>
                    <a:gd name="T57" fmla="*/ 0 h 238"/>
                    <a:gd name="T58" fmla="*/ 0 w 114"/>
                    <a:gd name="T59" fmla="*/ 0 h 238"/>
                    <a:gd name="T60" fmla="*/ 0 w 114"/>
                    <a:gd name="T61" fmla="*/ 0 h 238"/>
                    <a:gd name="T62" fmla="*/ 0 w 114"/>
                    <a:gd name="T63" fmla="*/ 0 h 238"/>
                    <a:gd name="T64" fmla="*/ 0 w 114"/>
                    <a:gd name="T65" fmla="*/ 0 h 238"/>
                    <a:gd name="T66" fmla="*/ 0 w 114"/>
                    <a:gd name="T67" fmla="*/ 0 h 238"/>
                    <a:gd name="T68" fmla="*/ 0 w 114"/>
                    <a:gd name="T69" fmla="*/ 0 h 238"/>
                    <a:gd name="T70" fmla="*/ 0 w 114"/>
                    <a:gd name="T71" fmla="*/ 0 h 238"/>
                    <a:gd name="T72" fmla="*/ 0 w 114"/>
                    <a:gd name="T73" fmla="*/ 0 h 238"/>
                    <a:gd name="T74" fmla="*/ 0 w 114"/>
                    <a:gd name="T75" fmla="*/ 0 h 238"/>
                    <a:gd name="T76" fmla="*/ 0 w 114"/>
                    <a:gd name="T77" fmla="*/ 0 h 238"/>
                    <a:gd name="T78" fmla="*/ 0 w 114"/>
                    <a:gd name="T79" fmla="*/ 0 h 238"/>
                    <a:gd name="T80" fmla="*/ 0 w 114"/>
                    <a:gd name="T81" fmla="*/ 0 h 238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0" t="0" r="r" b="b"/>
                  <a:pathLst>
                    <a:path w="114" h="238">
                      <a:moveTo>
                        <a:pt x="0" y="130"/>
                      </a:moveTo>
                      <a:lnTo>
                        <a:pt x="0" y="149"/>
                      </a:lnTo>
                      <a:lnTo>
                        <a:pt x="4" y="168"/>
                      </a:lnTo>
                      <a:lnTo>
                        <a:pt x="12" y="185"/>
                      </a:lnTo>
                      <a:lnTo>
                        <a:pt x="24" y="200"/>
                      </a:lnTo>
                      <a:lnTo>
                        <a:pt x="38" y="213"/>
                      </a:lnTo>
                      <a:lnTo>
                        <a:pt x="55" y="224"/>
                      </a:lnTo>
                      <a:lnTo>
                        <a:pt x="73" y="232"/>
                      </a:lnTo>
                      <a:lnTo>
                        <a:pt x="92" y="237"/>
                      </a:lnTo>
                      <a:lnTo>
                        <a:pt x="98" y="238"/>
                      </a:lnTo>
                      <a:lnTo>
                        <a:pt x="104" y="235"/>
                      </a:lnTo>
                      <a:lnTo>
                        <a:pt x="109" y="232"/>
                      </a:lnTo>
                      <a:lnTo>
                        <a:pt x="111" y="227"/>
                      </a:lnTo>
                      <a:lnTo>
                        <a:pt x="111" y="222"/>
                      </a:lnTo>
                      <a:lnTo>
                        <a:pt x="110" y="216"/>
                      </a:lnTo>
                      <a:lnTo>
                        <a:pt x="106" y="211"/>
                      </a:lnTo>
                      <a:lnTo>
                        <a:pt x="100" y="209"/>
                      </a:lnTo>
                      <a:lnTo>
                        <a:pt x="82" y="202"/>
                      </a:lnTo>
                      <a:lnTo>
                        <a:pt x="64" y="193"/>
                      </a:lnTo>
                      <a:lnTo>
                        <a:pt x="50" y="180"/>
                      </a:lnTo>
                      <a:lnTo>
                        <a:pt x="39" y="167"/>
                      </a:lnTo>
                      <a:lnTo>
                        <a:pt x="32" y="149"/>
                      </a:lnTo>
                      <a:lnTo>
                        <a:pt x="29" y="131"/>
                      </a:lnTo>
                      <a:lnTo>
                        <a:pt x="29" y="111"/>
                      </a:lnTo>
                      <a:lnTo>
                        <a:pt x="35" y="91"/>
                      </a:lnTo>
                      <a:lnTo>
                        <a:pt x="42" y="76"/>
                      </a:lnTo>
                      <a:lnTo>
                        <a:pt x="51" y="62"/>
                      </a:lnTo>
                      <a:lnTo>
                        <a:pt x="62" y="49"/>
                      </a:lnTo>
                      <a:lnTo>
                        <a:pt x="73" y="38"/>
                      </a:lnTo>
                      <a:lnTo>
                        <a:pt x="84" y="28"/>
                      </a:lnTo>
                      <a:lnTo>
                        <a:pt x="96" y="18"/>
                      </a:lnTo>
                      <a:lnTo>
                        <a:pt x="106" y="9"/>
                      </a:lnTo>
                      <a:lnTo>
                        <a:pt x="114" y="1"/>
                      </a:lnTo>
                      <a:lnTo>
                        <a:pt x="106" y="0"/>
                      </a:lnTo>
                      <a:lnTo>
                        <a:pt x="93" y="6"/>
                      </a:lnTo>
                      <a:lnTo>
                        <a:pt x="76" y="18"/>
                      </a:lnTo>
                      <a:lnTo>
                        <a:pt x="56" y="36"/>
                      </a:lnTo>
                      <a:lnTo>
                        <a:pt x="37" y="57"/>
                      </a:lnTo>
                      <a:lnTo>
                        <a:pt x="20" y="80"/>
                      </a:lnTo>
                      <a:lnTo>
                        <a:pt x="7" y="106"/>
                      </a:lnTo>
                      <a:lnTo>
                        <a:pt x="0" y="130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86" name="Freeform 1117"/>
                <p:cNvSpPr>
                  <a:spLocks/>
                </p:cNvSpPr>
                <p:nvPr/>
              </p:nvSpPr>
              <p:spPr bwMode="auto">
                <a:xfrm>
                  <a:off x="5330" y="2639"/>
                  <a:ext cx="87" cy="73"/>
                </a:xfrm>
                <a:custGeom>
                  <a:avLst/>
                  <a:gdLst>
                    <a:gd name="T0" fmla="*/ 0 w 246"/>
                    <a:gd name="T1" fmla="*/ 0 h 310"/>
                    <a:gd name="T2" fmla="*/ 0 w 246"/>
                    <a:gd name="T3" fmla="*/ 0 h 310"/>
                    <a:gd name="T4" fmla="*/ 0 w 246"/>
                    <a:gd name="T5" fmla="*/ 0 h 310"/>
                    <a:gd name="T6" fmla="*/ 0 w 246"/>
                    <a:gd name="T7" fmla="*/ 0 h 310"/>
                    <a:gd name="T8" fmla="*/ 0 w 246"/>
                    <a:gd name="T9" fmla="*/ 0 h 310"/>
                    <a:gd name="T10" fmla="*/ 0 w 246"/>
                    <a:gd name="T11" fmla="*/ 0 h 310"/>
                    <a:gd name="T12" fmla="*/ 0 w 246"/>
                    <a:gd name="T13" fmla="*/ 0 h 310"/>
                    <a:gd name="T14" fmla="*/ 0 w 246"/>
                    <a:gd name="T15" fmla="*/ 0 h 310"/>
                    <a:gd name="T16" fmla="*/ 0 w 246"/>
                    <a:gd name="T17" fmla="*/ 0 h 310"/>
                    <a:gd name="T18" fmla="*/ 0 w 246"/>
                    <a:gd name="T19" fmla="*/ 0 h 310"/>
                    <a:gd name="T20" fmla="*/ 0 w 246"/>
                    <a:gd name="T21" fmla="*/ 0 h 310"/>
                    <a:gd name="T22" fmla="*/ 0 w 246"/>
                    <a:gd name="T23" fmla="*/ 0 h 310"/>
                    <a:gd name="T24" fmla="*/ 0 w 246"/>
                    <a:gd name="T25" fmla="*/ 0 h 310"/>
                    <a:gd name="T26" fmla="*/ 0 w 246"/>
                    <a:gd name="T27" fmla="*/ 0 h 310"/>
                    <a:gd name="T28" fmla="*/ 0 w 246"/>
                    <a:gd name="T29" fmla="*/ 0 h 310"/>
                    <a:gd name="T30" fmla="*/ 0 w 246"/>
                    <a:gd name="T31" fmla="*/ 0 h 310"/>
                    <a:gd name="T32" fmla="*/ 0 w 246"/>
                    <a:gd name="T33" fmla="*/ 0 h 310"/>
                    <a:gd name="T34" fmla="*/ 0 w 246"/>
                    <a:gd name="T35" fmla="*/ 0 h 310"/>
                    <a:gd name="T36" fmla="*/ 0 w 246"/>
                    <a:gd name="T37" fmla="*/ 0 h 310"/>
                    <a:gd name="T38" fmla="*/ 0 w 246"/>
                    <a:gd name="T39" fmla="*/ 0 h 310"/>
                    <a:gd name="T40" fmla="*/ 0 w 246"/>
                    <a:gd name="T41" fmla="*/ 0 h 310"/>
                    <a:gd name="T42" fmla="*/ 0 w 246"/>
                    <a:gd name="T43" fmla="*/ 0 h 310"/>
                    <a:gd name="T44" fmla="*/ 0 w 246"/>
                    <a:gd name="T45" fmla="*/ 0 h 310"/>
                    <a:gd name="T46" fmla="*/ 0 w 246"/>
                    <a:gd name="T47" fmla="*/ 0 h 310"/>
                    <a:gd name="T48" fmla="*/ 0 w 246"/>
                    <a:gd name="T49" fmla="*/ 0 h 310"/>
                    <a:gd name="T50" fmla="*/ 0 w 246"/>
                    <a:gd name="T51" fmla="*/ 0 h 310"/>
                    <a:gd name="T52" fmla="*/ 0 w 246"/>
                    <a:gd name="T53" fmla="*/ 0 h 310"/>
                    <a:gd name="T54" fmla="*/ 0 w 246"/>
                    <a:gd name="T55" fmla="*/ 0 h 310"/>
                    <a:gd name="T56" fmla="*/ 0 w 246"/>
                    <a:gd name="T57" fmla="*/ 0 h 310"/>
                    <a:gd name="T58" fmla="*/ 0 w 246"/>
                    <a:gd name="T59" fmla="*/ 0 h 310"/>
                    <a:gd name="T60" fmla="*/ 0 w 246"/>
                    <a:gd name="T61" fmla="*/ 0 h 310"/>
                    <a:gd name="T62" fmla="*/ 0 w 246"/>
                    <a:gd name="T63" fmla="*/ 0 h 310"/>
                    <a:gd name="T64" fmla="*/ 0 w 246"/>
                    <a:gd name="T65" fmla="*/ 0 h 310"/>
                    <a:gd name="T66" fmla="*/ 0 w 246"/>
                    <a:gd name="T67" fmla="*/ 0 h 310"/>
                    <a:gd name="T68" fmla="*/ 0 w 246"/>
                    <a:gd name="T69" fmla="*/ 0 h 310"/>
                    <a:gd name="T70" fmla="*/ 0 w 246"/>
                    <a:gd name="T71" fmla="*/ 0 h 310"/>
                    <a:gd name="T72" fmla="*/ 0 w 246"/>
                    <a:gd name="T73" fmla="*/ 0 h 310"/>
                    <a:gd name="T74" fmla="*/ 0 w 246"/>
                    <a:gd name="T75" fmla="*/ 0 h 310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0" t="0" r="r" b="b"/>
                  <a:pathLst>
                    <a:path w="246" h="310">
                      <a:moveTo>
                        <a:pt x="199" y="116"/>
                      </a:moveTo>
                      <a:lnTo>
                        <a:pt x="207" y="124"/>
                      </a:lnTo>
                      <a:lnTo>
                        <a:pt x="214" y="133"/>
                      </a:lnTo>
                      <a:lnTo>
                        <a:pt x="219" y="143"/>
                      </a:lnTo>
                      <a:lnTo>
                        <a:pt x="223" y="154"/>
                      </a:lnTo>
                      <a:lnTo>
                        <a:pt x="225" y="164"/>
                      </a:lnTo>
                      <a:lnTo>
                        <a:pt x="225" y="176"/>
                      </a:lnTo>
                      <a:lnTo>
                        <a:pt x="221" y="187"/>
                      </a:lnTo>
                      <a:lnTo>
                        <a:pt x="216" y="197"/>
                      </a:lnTo>
                      <a:lnTo>
                        <a:pt x="208" y="209"/>
                      </a:lnTo>
                      <a:lnTo>
                        <a:pt x="199" y="219"/>
                      </a:lnTo>
                      <a:lnTo>
                        <a:pt x="188" y="228"/>
                      </a:lnTo>
                      <a:lnTo>
                        <a:pt x="177" y="238"/>
                      </a:lnTo>
                      <a:lnTo>
                        <a:pt x="166" y="246"/>
                      </a:lnTo>
                      <a:lnTo>
                        <a:pt x="154" y="255"/>
                      </a:lnTo>
                      <a:lnTo>
                        <a:pt x="143" y="264"/>
                      </a:lnTo>
                      <a:lnTo>
                        <a:pt x="132" y="274"/>
                      </a:lnTo>
                      <a:lnTo>
                        <a:pt x="129" y="278"/>
                      </a:lnTo>
                      <a:lnTo>
                        <a:pt x="126" y="282"/>
                      </a:lnTo>
                      <a:lnTo>
                        <a:pt x="124" y="287"/>
                      </a:lnTo>
                      <a:lnTo>
                        <a:pt x="121" y="292"/>
                      </a:lnTo>
                      <a:lnTo>
                        <a:pt x="120" y="296"/>
                      </a:lnTo>
                      <a:lnTo>
                        <a:pt x="120" y="301"/>
                      </a:lnTo>
                      <a:lnTo>
                        <a:pt x="121" y="305"/>
                      </a:lnTo>
                      <a:lnTo>
                        <a:pt x="125" y="309"/>
                      </a:lnTo>
                      <a:lnTo>
                        <a:pt x="130" y="310"/>
                      </a:lnTo>
                      <a:lnTo>
                        <a:pt x="134" y="310"/>
                      </a:lnTo>
                      <a:lnTo>
                        <a:pt x="139" y="309"/>
                      </a:lnTo>
                      <a:lnTo>
                        <a:pt x="143" y="305"/>
                      </a:lnTo>
                      <a:lnTo>
                        <a:pt x="154" y="293"/>
                      </a:lnTo>
                      <a:lnTo>
                        <a:pt x="167" y="280"/>
                      </a:lnTo>
                      <a:lnTo>
                        <a:pt x="180" y="269"/>
                      </a:lnTo>
                      <a:lnTo>
                        <a:pt x="194" y="257"/>
                      </a:lnTo>
                      <a:lnTo>
                        <a:pt x="207" y="246"/>
                      </a:lnTo>
                      <a:lnTo>
                        <a:pt x="219" y="233"/>
                      </a:lnTo>
                      <a:lnTo>
                        <a:pt x="231" y="219"/>
                      </a:lnTo>
                      <a:lnTo>
                        <a:pt x="239" y="204"/>
                      </a:lnTo>
                      <a:lnTo>
                        <a:pt x="245" y="187"/>
                      </a:lnTo>
                      <a:lnTo>
                        <a:pt x="246" y="170"/>
                      </a:lnTo>
                      <a:lnTo>
                        <a:pt x="242" y="153"/>
                      </a:lnTo>
                      <a:lnTo>
                        <a:pt x="236" y="136"/>
                      </a:lnTo>
                      <a:lnTo>
                        <a:pt x="227" y="120"/>
                      </a:lnTo>
                      <a:lnTo>
                        <a:pt x="215" y="107"/>
                      </a:lnTo>
                      <a:lnTo>
                        <a:pt x="201" y="94"/>
                      </a:lnTo>
                      <a:lnTo>
                        <a:pt x="187" y="82"/>
                      </a:lnTo>
                      <a:lnTo>
                        <a:pt x="177" y="74"/>
                      </a:lnTo>
                      <a:lnTo>
                        <a:pt x="165" y="68"/>
                      </a:lnTo>
                      <a:lnTo>
                        <a:pt x="152" y="60"/>
                      </a:lnTo>
                      <a:lnTo>
                        <a:pt x="139" y="51"/>
                      </a:lnTo>
                      <a:lnTo>
                        <a:pt x="126" y="43"/>
                      </a:lnTo>
                      <a:lnTo>
                        <a:pt x="112" y="35"/>
                      </a:lnTo>
                      <a:lnTo>
                        <a:pt x="98" y="28"/>
                      </a:lnTo>
                      <a:lnTo>
                        <a:pt x="85" y="22"/>
                      </a:lnTo>
                      <a:lnTo>
                        <a:pt x="72" y="16"/>
                      </a:lnTo>
                      <a:lnTo>
                        <a:pt x="59" y="10"/>
                      </a:lnTo>
                      <a:lnTo>
                        <a:pt x="46" y="7"/>
                      </a:lnTo>
                      <a:lnTo>
                        <a:pt x="35" y="3"/>
                      </a:lnTo>
                      <a:lnTo>
                        <a:pt x="24" y="1"/>
                      </a:lnTo>
                      <a:lnTo>
                        <a:pt x="15" y="0"/>
                      </a:lnTo>
                      <a:lnTo>
                        <a:pt x="7" y="1"/>
                      </a:lnTo>
                      <a:lnTo>
                        <a:pt x="0" y="3"/>
                      </a:lnTo>
                      <a:lnTo>
                        <a:pt x="8" y="6"/>
                      </a:lnTo>
                      <a:lnTo>
                        <a:pt x="17" y="9"/>
                      </a:lnTo>
                      <a:lnTo>
                        <a:pt x="28" y="14"/>
                      </a:lnTo>
                      <a:lnTo>
                        <a:pt x="38" y="18"/>
                      </a:lnTo>
                      <a:lnTo>
                        <a:pt x="51" y="24"/>
                      </a:lnTo>
                      <a:lnTo>
                        <a:pt x="64" y="30"/>
                      </a:lnTo>
                      <a:lnTo>
                        <a:pt x="78" y="37"/>
                      </a:lnTo>
                      <a:lnTo>
                        <a:pt x="92" y="43"/>
                      </a:lnTo>
                      <a:lnTo>
                        <a:pt x="106" y="51"/>
                      </a:lnTo>
                      <a:lnTo>
                        <a:pt x="120" y="60"/>
                      </a:lnTo>
                      <a:lnTo>
                        <a:pt x="134" y="69"/>
                      </a:lnTo>
                      <a:lnTo>
                        <a:pt x="148" y="78"/>
                      </a:lnTo>
                      <a:lnTo>
                        <a:pt x="163" y="87"/>
                      </a:lnTo>
                      <a:lnTo>
                        <a:pt x="175" y="96"/>
                      </a:lnTo>
                      <a:lnTo>
                        <a:pt x="187" y="105"/>
                      </a:lnTo>
                      <a:lnTo>
                        <a:pt x="199" y="116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87" name="Freeform 1118"/>
                <p:cNvSpPr>
                  <a:spLocks/>
                </p:cNvSpPr>
                <p:nvPr/>
              </p:nvSpPr>
              <p:spPr bwMode="auto">
                <a:xfrm>
                  <a:off x="5115" y="2660"/>
                  <a:ext cx="69" cy="55"/>
                </a:xfrm>
                <a:custGeom>
                  <a:avLst/>
                  <a:gdLst>
                    <a:gd name="T0" fmla="*/ 0 w 198"/>
                    <a:gd name="T1" fmla="*/ 0 h 236"/>
                    <a:gd name="T2" fmla="*/ 0 w 198"/>
                    <a:gd name="T3" fmla="*/ 0 h 236"/>
                    <a:gd name="T4" fmla="*/ 0 w 198"/>
                    <a:gd name="T5" fmla="*/ 0 h 236"/>
                    <a:gd name="T6" fmla="*/ 0 w 198"/>
                    <a:gd name="T7" fmla="*/ 0 h 236"/>
                    <a:gd name="T8" fmla="*/ 0 w 198"/>
                    <a:gd name="T9" fmla="*/ 0 h 236"/>
                    <a:gd name="T10" fmla="*/ 0 w 198"/>
                    <a:gd name="T11" fmla="*/ 0 h 236"/>
                    <a:gd name="T12" fmla="*/ 0 w 198"/>
                    <a:gd name="T13" fmla="*/ 0 h 236"/>
                    <a:gd name="T14" fmla="*/ 0 w 198"/>
                    <a:gd name="T15" fmla="*/ 0 h 236"/>
                    <a:gd name="T16" fmla="*/ 0 w 198"/>
                    <a:gd name="T17" fmla="*/ 0 h 236"/>
                    <a:gd name="T18" fmla="*/ 0 w 198"/>
                    <a:gd name="T19" fmla="*/ 0 h 236"/>
                    <a:gd name="T20" fmla="*/ 0 w 198"/>
                    <a:gd name="T21" fmla="*/ 0 h 236"/>
                    <a:gd name="T22" fmla="*/ 0 w 198"/>
                    <a:gd name="T23" fmla="*/ 0 h 236"/>
                    <a:gd name="T24" fmla="*/ 0 w 198"/>
                    <a:gd name="T25" fmla="*/ 0 h 236"/>
                    <a:gd name="T26" fmla="*/ 0 w 198"/>
                    <a:gd name="T27" fmla="*/ 0 h 236"/>
                    <a:gd name="T28" fmla="*/ 0 w 198"/>
                    <a:gd name="T29" fmla="*/ 0 h 236"/>
                    <a:gd name="T30" fmla="*/ 0 w 198"/>
                    <a:gd name="T31" fmla="*/ 0 h 236"/>
                    <a:gd name="T32" fmla="*/ 0 w 198"/>
                    <a:gd name="T33" fmla="*/ 0 h 236"/>
                    <a:gd name="T34" fmla="*/ 0 w 198"/>
                    <a:gd name="T35" fmla="*/ 0 h 236"/>
                    <a:gd name="T36" fmla="*/ 0 w 198"/>
                    <a:gd name="T37" fmla="*/ 0 h 236"/>
                    <a:gd name="T38" fmla="*/ 0 w 198"/>
                    <a:gd name="T39" fmla="*/ 0 h 236"/>
                    <a:gd name="T40" fmla="*/ 0 w 198"/>
                    <a:gd name="T41" fmla="*/ 0 h 236"/>
                    <a:gd name="T42" fmla="*/ 0 w 198"/>
                    <a:gd name="T43" fmla="*/ 0 h 236"/>
                    <a:gd name="T44" fmla="*/ 0 w 198"/>
                    <a:gd name="T45" fmla="*/ 0 h 236"/>
                    <a:gd name="T46" fmla="*/ 0 w 198"/>
                    <a:gd name="T47" fmla="*/ 0 h 236"/>
                    <a:gd name="T48" fmla="*/ 0 w 198"/>
                    <a:gd name="T49" fmla="*/ 0 h 236"/>
                    <a:gd name="T50" fmla="*/ 0 w 198"/>
                    <a:gd name="T51" fmla="*/ 0 h 236"/>
                    <a:gd name="T52" fmla="*/ 0 w 198"/>
                    <a:gd name="T53" fmla="*/ 0 h 236"/>
                    <a:gd name="T54" fmla="*/ 0 w 198"/>
                    <a:gd name="T55" fmla="*/ 0 h 236"/>
                    <a:gd name="T56" fmla="*/ 0 w 198"/>
                    <a:gd name="T57" fmla="*/ 0 h 236"/>
                    <a:gd name="T58" fmla="*/ 0 w 198"/>
                    <a:gd name="T59" fmla="*/ 0 h 236"/>
                    <a:gd name="T60" fmla="*/ 0 w 198"/>
                    <a:gd name="T61" fmla="*/ 0 h 236"/>
                    <a:gd name="T62" fmla="*/ 0 w 198"/>
                    <a:gd name="T63" fmla="*/ 0 h 236"/>
                    <a:gd name="T64" fmla="*/ 0 w 198"/>
                    <a:gd name="T65" fmla="*/ 0 h 236"/>
                    <a:gd name="T66" fmla="*/ 0 w 198"/>
                    <a:gd name="T67" fmla="*/ 0 h 236"/>
                    <a:gd name="T68" fmla="*/ 0 w 198"/>
                    <a:gd name="T69" fmla="*/ 0 h 236"/>
                    <a:gd name="T70" fmla="*/ 0 w 198"/>
                    <a:gd name="T71" fmla="*/ 0 h 236"/>
                    <a:gd name="T72" fmla="*/ 0 w 198"/>
                    <a:gd name="T73" fmla="*/ 0 h 236"/>
                    <a:gd name="T74" fmla="*/ 0 w 198"/>
                    <a:gd name="T75" fmla="*/ 0 h 236"/>
                    <a:gd name="T76" fmla="*/ 0 w 198"/>
                    <a:gd name="T77" fmla="*/ 0 h 236"/>
                    <a:gd name="T78" fmla="*/ 0 w 198"/>
                    <a:gd name="T79" fmla="*/ 0 h 236"/>
                    <a:gd name="T80" fmla="*/ 0 w 198"/>
                    <a:gd name="T81" fmla="*/ 0 h 236"/>
                    <a:gd name="T82" fmla="*/ 0 w 198"/>
                    <a:gd name="T83" fmla="*/ 0 h 236"/>
                    <a:gd name="T84" fmla="*/ 0 w 198"/>
                    <a:gd name="T85" fmla="*/ 0 h 236"/>
                    <a:gd name="T86" fmla="*/ 0 w 198"/>
                    <a:gd name="T87" fmla="*/ 0 h 236"/>
                    <a:gd name="T88" fmla="*/ 0 w 198"/>
                    <a:gd name="T89" fmla="*/ 0 h 236"/>
                    <a:gd name="T90" fmla="*/ 0 w 198"/>
                    <a:gd name="T91" fmla="*/ 0 h 236"/>
                    <a:gd name="T92" fmla="*/ 0 w 198"/>
                    <a:gd name="T93" fmla="*/ 0 h 236"/>
                    <a:gd name="T94" fmla="*/ 0 w 198"/>
                    <a:gd name="T95" fmla="*/ 0 h 236"/>
                    <a:gd name="T96" fmla="*/ 0 w 198"/>
                    <a:gd name="T97" fmla="*/ 0 h 236"/>
                    <a:gd name="T98" fmla="*/ 0 w 198"/>
                    <a:gd name="T99" fmla="*/ 0 h 236"/>
                    <a:gd name="T100" fmla="*/ 0 w 198"/>
                    <a:gd name="T101" fmla="*/ 0 h 236"/>
                    <a:gd name="T102" fmla="*/ 0 w 198"/>
                    <a:gd name="T103" fmla="*/ 0 h 236"/>
                    <a:gd name="T104" fmla="*/ 0 w 198"/>
                    <a:gd name="T105" fmla="*/ 0 h 236"/>
                    <a:gd name="T106" fmla="*/ 0 w 198"/>
                    <a:gd name="T107" fmla="*/ 0 h 236"/>
                    <a:gd name="T108" fmla="*/ 0 w 198"/>
                    <a:gd name="T109" fmla="*/ 0 h 236"/>
                    <a:gd name="T110" fmla="*/ 0 w 198"/>
                    <a:gd name="T111" fmla="*/ 0 h 236"/>
                    <a:gd name="T112" fmla="*/ 0 w 198"/>
                    <a:gd name="T113" fmla="*/ 0 h 236"/>
                    <a:gd name="T114" fmla="*/ 0 w 198"/>
                    <a:gd name="T115" fmla="*/ 0 h 236"/>
                    <a:gd name="T116" fmla="*/ 0 w 198"/>
                    <a:gd name="T117" fmla="*/ 0 h 236"/>
                    <a:gd name="T118" fmla="*/ 0 w 198"/>
                    <a:gd name="T119" fmla="*/ 0 h 236"/>
                    <a:gd name="T120" fmla="*/ 0 w 198"/>
                    <a:gd name="T121" fmla="*/ 0 h 2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0" t="0" r="r" b="b"/>
                  <a:pathLst>
                    <a:path w="198" h="236">
                      <a:moveTo>
                        <a:pt x="73" y="36"/>
                      </a:moveTo>
                      <a:lnTo>
                        <a:pt x="58" y="46"/>
                      </a:lnTo>
                      <a:lnTo>
                        <a:pt x="46" y="58"/>
                      </a:lnTo>
                      <a:lnTo>
                        <a:pt x="33" y="72"/>
                      </a:lnTo>
                      <a:lnTo>
                        <a:pt x="22" y="85"/>
                      </a:lnTo>
                      <a:lnTo>
                        <a:pt x="14" y="100"/>
                      </a:lnTo>
                      <a:lnTo>
                        <a:pt x="7" y="115"/>
                      </a:lnTo>
                      <a:lnTo>
                        <a:pt x="2" y="130"/>
                      </a:lnTo>
                      <a:lnTo>
                        <a:pt x="0" y="146"/>
                      </a:lnTo>
                      <a:lnTo>
                        <a:pt x="2" y="170"/>
                      </a:lnTo>
                      <a:lnTo>
                        <a:pt x="12" y="190"/>
                      </a:lnTo>
                      <a:lnTo>
                        <a:pt x="26" y="207"/>
                      </a:lnTo>
                      <a:lnTo>
                        <a:pt x="43" y="220"/>
                      </a:lnTo>
                      <a:lnTo>
                        <a:pt x="64" y="229"/>
                      </a:lnTo>
                      <a:lnTo>
                        <a:pt x="88" y="235"/>
                      </a:lnTo>
                      <a:lnTo>
                        <a:pt x="110" y="236"/>
                      </a:lnTo>
                      <a:lnTo>
                        <a:pt x="132" y="232"/>
                      </a:lnTo>
                      <a:lnTo>
                        <a:pt x="137" y="232"/>
                      </a:lnTo>
                      <a:lnTo>
                        <a:pt x="142" y="230"/>
                      </a:lnTo>
                      <a:lnTo>
                        <a:pt x="145" y="226"/>
                      </a:lnTo>
                      <a:lnTo>
                        <a:pt x="146" y="221"/>
                      </a:lnTo>
                      <a:lnTo>
                        <a:pt x="145" y="219"/>
                      </a:lnTo>
                      <a:lnTo>
                        <a:pt x="142" y="219"/>
                      </a:lnTo>
                      <a:lnTo>
                        <a:pt x="137" y="217"/>
                      </a:lnTo>
                      <a:lnTo>
                        <a:pt x="131" y="217"/>
                      </a:lnTo>
                      <a:lnTo>
                        <a:pt x="124" y="217"/>
                      </a:lnTo>
                      <a:lnTo>
                        <a:pt x="118" y="217"/>
                      </a:lnTo>
                      <a:lnTo>
                        <a:pt x="112" y="217"/>
                      </a:lnTo>
                      <a:lnTo>
                        <a:pt x="109" y="217"/>
                      </a:lnTo>
                      <a:lnTo>
                        <a:pt x="97" y="216"/>
                      </a:lnTo>
                      <a:lnTo>
                        <a:pt x="87" y="215"/>
                      </a:lnTo>
                      <a:lnTo>
                        <a:pt x="75" y="214"/>
                      </a:lnTo>
                      <a:lnTo>
                        <a:pt x="63" y="211"/>
                      </a:lnTo>
                      <a:lnTo>
                        <a:pt x="51" y="207"/>
                      </a:lnTo>
                      <a:lnTo>
                        <a:pt x="40" y="199"/>
                      </a:lnTo>
                      <a:lnTo>
                        <a:pt x="29" y="189"/>
                      </a:lnTo>
                      <a:lnTo>
                        <a:pt x="17" y="174"/>
                      </a:lnTo>
                      <a:lnTo>
                        <a:pt x="15" y="157"/>
                      </a:lnTo>
                      <a:lnTo>
                        <a:pt x="16" y="141"/>
                      </a:lnTo>
                      <a:lnTo>
                        <a:pt x="21" y="124"/>
                      </a:lnTo>
                      <a:lnTo>
                        <a:pt x="28" y="109"/>
                      </a:lnTo>
                      <a:lnTo>
                        <a:pt x="39" y="96"/>
                      </a:lnTo>
                      <a:lnTo>
                        <a:pt x="50" y="82"/>
                      </a:lnTo>
                      <a:lnTo>
                        <a:pt x="63" y="70"/>
                      </a:lnTo>
                      <a:lnTo>
                        <a:pt x="78" y="59"/>
                      </a:lnTo>
                      <a:lnTo>
                        <a:pt x="94" y="49"/>
                      </a:lnTo>
                      <a:lnTo>
                        <a:pt x="110" y="39"/>
                      </a:lnTo>
                      <a:lnTo>
                        <a:pt x="126" y="31"/>
                      </a:lnTo>
                      <a:lnTo>
                        <a:pt x="142" y="24"/>
                      </a:lnTo>
                      <a:lnTo>
                        <a:pt x="158" y="19"/>
                      </a:lnTo>
                      <a:lnTo>
                        <a:pt x="172" y="13"/>
                      </a:lnTo>
                      <a:lnTo>
                        <a:pt x="186" y="10"/>
                      </a:lnTo>
                      <a:lnTo>
                        <a:pt x="198" y="7"/>
                      </a:lnTo>
                      <a:lnTo>
                        <a:pt x="190" y="3"/>
                      </a:lnTo>
                      <a:lnTo>
                        <a:pt x="177" y="0"/>
                      </a:lnTo>
                      <a:lnTo>
                        <a:pt x="162" y="3"/>
                      </a:lnTo>
                      <a:lnTo>
                        <a:pt x="144" y="6"/>
                      </a:lnTo>
                      <a:lnTo>
                        <a:pt x="124" y="12"/>
                      </a:lnTo>
                      <a:lnTo>
                        <a:pt x="105" y="19"/>
                      </a:lnTo>
                      <a:lnTo>
                        <a:pt x="88" y="28"/>
                      </a:lnTo>
                      <a:lnTo>
                        <a:pt x="73" y="3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88" name="Freeform 1119"/>
                <p:cNvSpPr>
                  <a:spLocks/>
                </p:cNvSpPr>
                <p:nvPr/>
              </p:nvSpPr>
              <p:spPr bwMode="auto">
                <a:xfrm>
                  <a:off x="5233" y="2660"/>
                  <a:ext cx="47" cy="42"/>
                </a:xfrm>
                <a:custGeom>
                  <a:avLst/>
                  <a:gdLst>
                    <a:gd name="T0" fmla="*/ 0 w 128"/>
                    <a:gd name="T1" fmla="*/ 0 h 183"/>
                    <a:gd name="T2" fmla="*/ 0 w 128"/>
                    <a:gd name="T3" fmla="*/ 0 h 183"/>
                    <a:gd name="T4" fmla="*/ 0 w 128"/>
                    <a:gd name="T5" fmla="*/ 0 h 183"/>
                    <a:gd name="T6" fmla="*/ 0 w 128"/>
                    <a:gd name="T7" fmla="*/ 0 h 183"/>
                    <a:gd name="T8" fmla="*/ 0 w 128"/>
                    <a:gd name="T9" fmla="*/ 0 h 183"/>
                    <a:gd name="T10" fmla="*/ 0 w 128"/>
                    <a:gd name="T11" fmla="*/ 0 h 183"/>
                    <a:gd name="T12" fmla="*/ 0 w 128"/>
                    <a:gd name="T13" fmla="*/ 0 h 183"/>
                    <a:gd name="T14" fmla="*/ 0 w 128"/>
                    <a:gd name="T15" fmla="*/ 0 h 183"/>
                    <a:gd name="T16" fmla="*/ 0 w 128"/>
                    <a:gd name="T17" fmla="*/ 0 h 183"/>
                    <a:gd name="T18" fmla="*/ 0 w 128"/>
                    <a:gd name="T19" fmla="*/ 0 h 183"/>
                    <a:gd name="T20" fmla="*/ 0 w 128"/>
                    <a:gd name="T21" fmla="*/ 0 h 183"/>
                    <a:gd name="T22" fmla="*/ 0 w 128"/>
                    <a:gd name="T23" fmla="*/ 0 h 183"/>
                    <a:gd name="T24" fmla="*/ 0 w 128"/>
                    <a:gd name="T25" fmla="*/ 0 h 183"/>
                    <a:gd name="T26" fmla="*/ 0 w 128"/>
                    <a:gd name="T27" fmla="*/ 0 h 183"/>
                    <a:gd name="T28" fmla="*/ 0 w 128"/>
                    <a:gd name="T29" fmla="*/ 0 h 183"/>
                    <a:gd name="T30" fmla="*/ 0 w 128"/>
                    <a:gd name="T31" fmla="*/ 0 h 183"/>
                    <a:gd name="T32" fmla="*/ 0 w 128"/>
                    <a:gd name="T33" fmla="*/ 0 h 183"/>
                    <a:gd name="T34" fmla="*/ 0 w 128"/>
                    <a:gd name="T35" fmla="*/ 0 h 183"/>
                    <a:gd name="T36" fmla="*/ 0 w 128"/>
                    <a:gd name="T37" fmla="*/ 0 h 183"/>
                    <a:gd name="T38" fmla="*/ 0 w 128"/>
                    <a:gd name="T39" fmla="*/ 0 h 183"/>
                    <a:gd name="T40" fmla="*/ 0 w 128"/>
                    <a:gd name="T41" fmla="*/ 0 h 183"/>
                    <a:gd name="T42" fmla="*/ 0 w 128"/>
                    <a:gd name="T43" fmla="*/ 0 h 183"/>
                    <a:gd name="T44" fmla="*/ 0 w 128"/>
                    <a:gd name="T45" fmla="*/ 0 h 183"/>
                    <a:gd name="T46" fmla="*/ 0 w 128"/>
                    <a:gd name="T47" fmla="*/ 0 h 183"/>
                    <a:gd name="T48" fmla="*/ 0 w 128"/>
                    <a:gd name="T49" fmla="*/ 0 h 183"/>
                    <a:gd name="T50" fmla="*/ 0 w 128"/>
                    <a:gd name="T51" fmla="*/ 0 h 183"/>
                    <a:gd name="T52" fmla="*/ 0 w 128"/>
                    <a:gd name="T53" fmla="*/ 0 h 183"/>
                    <a:gd name="T54" fmla="*/ 0 w 128"/>
                    <a:gd name="T55" fmla="*/ 0 h 183"/>
                    <a:gd name="T56" fmla="*/ 0 w 128"/>
                    <a:gd name="T57" fmla="*/ 0 h 183"/>
                    <a:gd name="T58" fmla="*/ 0 w 128"/>
                    <a:gd name="T59" fmla="*/ 0 h 183"/>
                    <a:gd name="T60" fmla="*/ 0 w 128"/>
                    <a:gd name="T61" fmla="*/ 0 h 183"/>
                    <a:gd name="T62" fmla="*/ 0 w 128"/>
                    <a:gd name="T63" fmla="*/ 0 h 183"/>
                    <a:gd name="T64" fmla="*/ 0 w 128"/>
                    <a:gd name="T65" fmla="*/ 0 h 183"/>
                    <a:gd name="T66" fmla="*/ 0 w 128"/>
                    <a:gd name="T67" fmla="*/ 0 h 183"/>
                    <a:gd name="T68" fmla="*/ 0 w 128"/>
                    <a:gd name="T69" fmla="*/ 0 h 183"/>
                    <a:gd name="T70" fmla="*/ 0 w 128"/>
                    <a:gd name="T71" fmla="*/ 0 h 183"/>
                    <a:gd name="T72" fmla="*/ 0 w 128"/>
                    <a:gd name="T73" fmla="*/ 0 h 183"/>
                    <a:gd name="T74" fmla="*/ 0 w 128"/>
                    <a:gd name="T75" fmla="*/ 0 h 183"/>
                    <a:gd name="T76" fmla="*/ 0 w 128"/>
                    <a:gd name="T77" fmla="*/ 0 h 183"/>
                    <a:gd name="T78" fmla="*/ 0 w 128"/>
                    <a:gd name="T79" fmla="*/ 0 h 183"/>
                    <a:gd name="T80" fmla="*/ 0 w 128"/>
                    <a:gd name="T81" fmla="*/ 0 h 183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0" t="0" r="r" b="b"/>
                  <a:pathLst>
                    <a:path w="128" h="183">
                      <a:moveTo>
                        <a:pt x="108" y="61"/>
                      </a:moveTo>
                      <a:lnTo>
                        <a:pt x="111" y="80"/>
                      </a:lnTo>
                      <a:lnTo>
                        <a:pt x="109" y="97"/>
                      </a:lnTo>
                      <a:lnTo>
                        <a:pt x="101" y="110"/>
                      </a:lnTo>
                      <a:lnTo>
                        <a:pt x="89" y="123"/>
                      </a:lnTo>
                      <a:lnTo>
                        <a:pt x="75" y="134"/>
                      </a:lnTo>
                      <a:lnTo>
                        <a:pt x="60" y="145"/>
                      </a:lnTo>
                      <a:lnTo>
                        <a:pt x="43" y="156"/>
                      </a:lnTo>
                      <a:lnTo>
                        <a:pt x="29" y="167"/>
                      </a:lnTo>
                      <a:lnTo>
                        <a:pt x="27" y="170"/>
                      </a:lnTo>
                      <a:lnTo>
                        <a:pt x="26" y="172"/>
                      </a:lnTo>
                      <a:lnTo>
                        <a:pt x="26" y="176"/>
                      </a:lnTo>
                      <a:lnTo>
                        <a:pt x="28" y="179"/>
                      </a:lnTo>
                      <a:lnTo>
                        <a:pt x="30" y="182"/>
                      </a:lnTo>
                      <a:lnTo>
                        <a:pt x="34" y="183"/>
                      </a:lnTo>
                      <a:lnTo>
                        <a:pt x="37" y="183"/>
                      </a:lnTo>
                      <a:lnTo>
                        <a:pt x="41" y="182"/>
                      </a:lnTo>
                      <a:lnTo>
                        <a:pt x="58" y="171"/>
                      </a:lnTo>
                      <a:lnTo>
                        <a:pt x="76" y="160"/>
                      </a:lnTo>
                      <a:lnTo>
                        <a:pt x="92" y="147"/>
                      </a:lnTo>
                      <a:lnTo>
                        <a:pt x="108" y="132"/>
                      </a:lnTo>
                      <a:lnTo>
                        <a:pt x="118" y="116"/>
                      </a:lnTo>
                      <a:lnTo>
                        <a:pt x="125" y="98"/>
                      </a:lnTo>
                      <a:lnTo>
                        <a:pt x="128" y="78"/>
                      </a:lnTo>
                      <a:lnTo>
                        <a:pt x="123" y="58"/>
                      </a:lnTo>
                      <a:lnTo>
                        <a:pt x="112" y="41"/>
                      </a:lnTo>
                      <a:lnTo>
                        <a:pt x="98" y="28"/>
                      </a:lnTo>
                      <a:lnTo>
                        <a:pt x="80" y="16"/>
                      </a:lnTo>
                      <a:lnTo>
                        <a:pt x="61" y="8"/>
                      </a:lnTo>
                      <a:lnTo>
                        <a:pt x="41" y="2"/>
                      </a:lnTo>
                      <a:lnTo>
                        <a:pt x="23" y="0"/>
                      </a:lnTo>
                      <a:lnTo>
                        <a:pt x="9" y="1"/>
                      </a:lnTo>
                      <a:lnTo>
                        <a:pt x="0" y="6"/>
                      </a:lnTo>
                      <a:lnTo>
                        <a:pt x="16" y="10"/>
                      </a:lnTo>
                      <a:lnTo>
                        <a:pt x="33" y="14"/>
                      </a:lnTo>
                      <a:lnTo>
                        <a:pt x="48" y="17"/>
                      </a:lnTo>
                      <a:lnTo>
                        <a:pt x="63" y="22"/>
                      </a:lnTo>
                      <a:lnTo>
                        <a:pt x="77" y="28"/>
                      </a:lnTo>
                      <a:lnTo>
                        <a:pt x="90" y="36"/>
                      </a:lnTo>
                      <a:lnTo>
                        <a:pt x="101" y="46"/>
                      </a:lnTo>
                      <a:lnTo>
                        <a:pt x="108" y="6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89" name="Freeform 1120"/>
                <p:cNvSpPr>
                  <a:spLocks/>
                </p:cNvSpPr>
                <p:nvPr/>
              </p:nvSpPr>
              <p:spPr bwMode="auto">
                <a:xfrm>
                  <a:off x="5070" y="2650"/>
                  <a:ext cx="112" cy="88"/>
                </a:xfrm>
                <a:custGeom>
                  <a:avLst/>
                  <a:gdLst>
                    <a:gd name="T0" fmla="*/ 0 w 323"/>
                    <a:gd name="T1" fmla="*/ 0 h 379"/>
                    <a:gd name="T2" fmla="*/ 0 w 323"/>
                    <a:gd name="T3" fmla="*/ 0 h 379"/>
                    <a:gd name="T4" fmla="*/ 0 w 323"/>
                    <a:gd name="T5" fmla="*/ 0 h 379"/>
                    <a:gd name="T6" fmla="*/ 0 w 323"/>
                    <a:gd name="T7" fmla="*/ 0 h 379"/>
                    <a:gd name="T8" fmla="*/ 0 w 323"/>
                    <a:gd name="T9" fmla="*/ 0 h 379"/>
                    <a:gd name="T10" fmla="*/ 0 w 323"/>
                    <a:gd name="T11" fmla="*/ 0 h 379"/>
                    <a:gd name="T12" fmla="*/ 0 w 323"/>
                    <a:gd name="T13" fmla="*/ 0 h 379"/>
                    <a:gd name="T14" fmla="*/ 0 w 323"/>
                    <a:gd name="T15" fmla="*/ 0 h 379"/>
                    <a:gd name="T16" fmla="*/ 0 w 323"/>
                    <a:gd name="T17" fmla="*/ 0 h 379"/>
                    <a:gd name="T18" fmla="*/ 0 w 323"/>
                    <a:gd name="T19" fmla="*/ 0 h 379"/>
                    <a:gd name="T20" fmla="*/ 0 w 323"/>
                    <a:gd name="T21" fmla="*/ 0 h 379"/>
                    <a:gd name="T22" fmla="*/ 0 w 323"/>
                    <a:gd name="T23" fmla="*/ 0 h 379"/>
                    <a:gd name="T24" fmla="*/ 0 w 323"/>
                    <a:gd name="T25" fmla="*/ 0 h 379"/>
                    <a:gd name="T26" fmla="*/ 0 w 323"/>
                    <a:gd name="T27" fmla="*/ 0 h 379"/>
                    <a:gd name="T28" fmla="*/ 0 w 323"/>
                    <a:gd name="T29" fmla="*/ 0 h 379"/>
                    <a:gd name="T30" fmla="*/ 0 w 323"/>
                    <a:gd name="T31" fmla="*/ 0 h 379"/>
                    <a:gd name="T32" fmla="*/ 0 w 323"/>
                    <a:gd name="T33" fmla="*/ 0 h 379"/>
                    <a:gd name="T34" fmla="*/ 0 w 323"/>
                    <a:gd name="T35" fmla="*/ 0 h 379"/>
                    <a:gd name="T36" fmla="*/ 0 w 323"/>
                    <a:gd name="T37" fmla="*/ 0 h 379"/>
                    <a:gd name="T38" fmla="*/ 0 w 323"/>
                    <a:gd name="T39" fmla="*/ 0 h 379"/>
                    <a:gd name="T40" fmla="*/ 0 w 323"/>
                    <a:gd name="T41" fmla="*/ 0 h 379"/>
                    <a:gd name="T42" fmla="*/ 0 w 323"/>
                    <a:gd name="T43" fmla="*/ 0 h 379"/>
                    <a:gd name="T44" fmla="*/ 0 w 323"/>
                    <a:gd name="T45" fmla="*/ 0 h 379"/>
                    <a:gd name="T46" fmla="*/ 0 w 323"/>
                    <a:gd name="T47" fmla="*/ 0 h 379"/>
                    <a:gd name="T48" fmla="*/ 0 w 323"/>
                    <a:gd name="T49" fmla="*/ 0 h 379"/>
                    <a:gd name="T50" fmla="*/ 0 w 323"/>
                    <a:gd name="T51" fmla="*/ 0 h 379"/>
                    <a:gd name="T52" fmla="*/ 0 w 323"/>
                    <a:gd name="T53" fmla="*/ 0 h 379"/>
                    <a:gd name="T54" fmla="*/ 0 w 323"/>
                    <a:gd name="T55" fmla="*/ 0 h 379"/>
                    <a:gd name="T56" fmla="*/ 0 w 323"/>
                    <a:gd name="T57" fmla="*/ 0 h 379"/>
                    <a:gd name="T58" fmla="*/ 0 w 323"/>
                    <a:gd name="T59" fmla="*/ 0 h 379"/>
                    <a:gd name="T60" fmla="*/ 0 w 323"/>
                    <a:gd name="T61" fmla="*/ 0 h 379"/>
                    <a:gd name="T62" fmla="*/ 0 w 323"/>
                    <a:gd name="T63" fmla="*/ 0 h 379"/>
                    <a:gd name="T64" fmla="*/ 0 w 323"/>
                    <a:gd name="T65" fmla="*/ 0 h 379"/>
                    <a:gd name="T66" fmla="*/ 0 w 323"/>
                    <a:gd name="T67" fmla="*/ 0 h 379"/>
                    <a:gd name="T68" fmla="*/ 0 w 323"/>
                    <a:gd name="T69" fmla="*/ 0 h 379"/>
                    <a:gd name="T70" fmla="*/ 0 w 323"/>
                    <a:gd name="T71" fmla="*/ 0 h 379"/>
                    <a:gd name="T72" fmla="*/ 0 w 323"/>
                    <a:gd name="T73" fmla="*/ 0 h 379"/>
                    <a:gd name="T74" fmla="*/ 0 w 323"/>
                    <a:gd name="T75" fmla="*/ 0 h 379"/>
                    <a:gd name="T76" fmla="*/ 0 w 323"/>
                    <a:gd name="T77" fmla="*/ 0 h 379"/>
                    <a:gd name="T78" fmla="*/ 0 w 323"/>
                    <a:gd name="T79" fmla="*/ 0 h 379"/>
                    <a:gd name="T80" fmla="*/ 0 w 323"/>
                    <a:gd name="T81" fmla="*/ 0 h 379"/>
                    <a:gd name="T82" fmla="*/ 0 w 323"/>
                    <a:gd name="T83" fmla="*/ 0 h 379"/>
                    <a:gd name="T84" fmla="*/ 0 w 323"/>
                    <a:gd name="T85" fmla="*/ 0 h 379"/>
                    <a:gd name="T86" fmla="*/ 0 w 323"/>
                    <a:gd name="T87" fmla="*/ 0 h 379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0" t="0" r="r" b="b"/>
                  <a:pathLst>
                    <a:path w="323" h="379">
                      <a:moveTo>
                        <a:pt x="126" y="50"/>
                      </a:moveTo>
                      <a:lnTo>
                        <a:pt x="101" y="70"/>
                      </a:lnTo>
                      <a:lnTo>
                        <a:pt x="76" y="92"/>
                      </a:lnTo>
                      <a:lnTo>
                        <a:pt x="54" y="115"/>
                      </a:lnTo>
                      <a:lnTo>
                        <a:pt x="34" y="140"/>
                      </a:lnTo>
                      <a:lnTo>
                        <a:pt x="18" y="167"/>
                      </a:lnTo>
                      <a:lnTo>
                        <a:pt x="6" y="196"/>
                      </a:lnTo>
                      <a:lnTo>
                        <a:pt x="0" y="227"/>
                      </a:lnTo>
                      <a:lnTo>
                        <a:pt x="1" y="259"/>
                      </a:lnTo>
                      <a:lnTo>
                        <a:pt x="4" y="267"/>
                      </a:lnTo>
                      <a:lnTo>
                        <a:pt x="7" y="277"/>
                      </a:lnTo>
                      <a:lnTo>
                        <a:pt x="11" y="283"/>
                      </a:lnTo>
                      <a:lnTo>
                        <a:pt x="15" y="291"/>
                      </a:lnTo>
                      <a:lnTo>
                        <a:pt x="21" y="298"/>
                      </a:lnTo>
                      <a:lnTo>
                        <a:pt x="27" y="305"/>
                      </a:lnTo>
                      <a:lnTo>
                        <a:pt x="34" y="311"/>
                      </a:lnTo>
                      <a:lnTo>
                        <a:pt x="41" y="316"/>
                      </a:lnTo>
                      <a:lnTo>
                        <a:pt x="57" y="325"/>
                      </a:lnTo>
                      <a:lnTo>
                        <a:pt x="72" y="333"/>
                      </a:lnTo>
                      <a:lnTo>
                        <a:pt x="87" y="340"/>
                      </a:lnTo>
                      <a:lnTo>
                        <a:pt x="103" y="345"/>
                      </a:lnTo>
                      <a:lnTo>
                        <a:pt x="120" y="351"/>
                      </a:lnTo>
                      <a:lnTo>
                        <a:pt x="136" y="356"/>
                      </a:lnTo>
                      <a:lnTo>
                        <a:pt x="153" y="360"/>
                      </a:lnTo>
                      <a:lnTo>
                        <a:pt x="169" y="364"/>
                      </a:lnTo>
                      <a:lnTo>
                        <a:pt x="187" y="367"/>
                      </a:lnTo>
                      <a:lnTo>
                        <a:pt x="204" y="370"/>
                      </a:lnTo>
                      <a:lnTo>
                        <a:pt x="221" y="372"/>
                      </a:lnTo>
                      <a:lnTo>
                        <a:pt x="238" y="374"/>
                      </a:lnTo>
                      <a:lnTo>
                        <a:pt x="256" y="375"/>
                      </a:lnTo>
                      <a:lnTo>
                        <a:pt x="273" y="376"/>
                      </a:lnTo>
                      <a:lnTo>
                        <a:pt x="290" y="378"/>
                      </a:lnTo>
                      <a:lnTo>
                        <a:pt x="307" y="379"/>
                      </a:lnTo>
                      <a:lnTo>
                        <a:pt x="312" y="379"/>
                      </a:lnTo>
                      <a:lnTo>
                        <a:pt x="317" y="375"/>
                      </a:lnTo>
                      <a:lnTo>
                        <a:pt x="320" y="372"/>
                      </a:lnTo>
                      <a:lnTo>
                        <a:pt x="323" y="366"/>
                      </a:lnTo>
                      <a:lnTo>
                        <a:pt x="323" y="360"/>
                      </a:lnTo>
                      <a:lnTo>
                        <a:pt x="320" y="356"/>
                      </a:lnTo>
                      <a:lnTo>
                        <a:pt x="316" y="352"/>
                      </a:lnTo>
                      <a:lnTo>
                        <a:pt x="311" y="351"/>
                      </a:lnTo>
                      <a:lnTo>
                        <a:pt x="295" y="351"/>
                      </a:lnTo>
                      <a:lnTo>
                        <a:pt x="279" y="351"/>
                      </a:lnTo>
                      <a:lnTo>
                        <a:pt x="263" y="350"/>
                      </a:lnTo>
                      <a:lnTo>
                        <a:pt x="248" y="349"/>
                      </a:lnTo>
                      <a:lnTo>
                        <a:pt x="231" y="348"/>
                      </a:lnTo>
                      <a:lnTo>
                        <a:pt x="215" y="345"/>
                      </a:lnTo>
                      <a:lnTo>
                        <a:pt x="200" y="343"/>
                      </a:lnTo>
                      <a:lnTo>
                        <a:pt x="183" y="341"/>
                      </a:lnTo>
                      <a:lnTo>
                        <a:pt x="168" y="337"/>
                      </a:lnTo>
                      <a:lnTo>
                        <a:pt x="151" y="334"/>
                      </a:lnTo>
                      <a:lnTo>
                        <a:pt x="136" y="329"/>
                      </a:lnTo>
                      <a:lnTo>
                        <a:pt x="121" y="325"/>
                      </a:lnTo>
                      <a:lnTo>
                        <a:pt x="106" y="320"/>
                      </a:lnTo>
                      <a:lnTo>
                        <a:pt x="92" y="313"/>
                      </a:lnTo>
                      <a:lnTo>
                        <a:pt x="76" y="306"/>
                      </a:lnTo>
                      <a:lnTo>
                        <a:pt x="62" y="300"/>
                      </a:lnTo>
                      <a:lnTo>
                        <a:pt x="51" y="291"/>
                      </a:lnTo>
                      <a:lnTo>
                        <a:pt x="41" y="280"/>
                      </a:lnTo>
                      <a:lnTo>
                        <a:pt x="35" y="269"/>
                      </a:lnTo>
                      <a:lnTo>
                        <a:pt x="31" y="255"/>
                      </a:lnTo>
                      <a:lnTo>
                        <a:pt x="31" y="239"/>
                      </a:lnTo>
                      <a:lnTo>
                        <a:pt x="33" y="218"/>
                      </a:lnTo>
                      <a:lnTo>
                        <a:pt x="38" y="197"/>
                      </a:lnTo>
                      <a:lnTo>
                        <a:pt x="42" y="182"/>
                      </a:lnTo>
                      <a:lnTo>
                        <a:pt x="51" y="165"/>
                      </a:lnTo>
                      <a:lnTo>
                        <a:pt x="60" y="150"/>
                      </a:lnTo>
                      <a:lnTo>
                        <a:pt x="68" y="136"/>
                      </a:lnTo>
                      <a:lnTo>
                        <a:pt x="79" y="124"/>
                      </a:lnTo>
                      <a:lnTo>
                        <a:pt x="89" y="111"/>
                      </a:lnTo>
                      <a:lnTo>
                        <a:pt x="101" y="100"/>
                      </a:lnTo>
                      <a:lnTo>
                        <a:pt x="114" y="88"/>
                      </a:lnTo>
                      <a:lnTo>
                        <a:pt x="129" y="76"/>
                      </a:lnTo>
                      <a:lnTo>
                        <a:pt x="144" y="64"/>
                      </a:lnTo>
                      <a:lnTo>
                        <a:pt x="162" y="53"/>
                      </a:lnTo>
                      <a:lnTo>
                        <a:pt x="181" y="41"/>
                      </a:lnTo>
                      <a:lnTo>
                        <a:pt x="201" y="31"/>
                      </a:lnTo>
                      <a:lnTo>
                        <a:pt x="219" y="22"/>
                      </a:lnTo>
                      <a:lnTo>
                        <a:pt x="237" y="14"/>
                      </a:lnTo>
                      <a:lnTo>
                        <a:pt x="253" y="7"/>
                      </a:lnTo>
                      <a:lnTo>
                        <a:pt x="268" y="1"/>
                      </a:lnTo>
                      <a:lnTo>
                        <a:pt x="255" y="0"/>
                      </a:lnTo>
                      <a:lnTo>
                        <a:pt x="238" y="1"/>
                      </a:lnTo>
                      <a:lnTo>
                        <a:pt x="221" y="5"/>
                      </a:lnTo>
                      <a:lnTo>
                        <a:pt x="201" y="11"/>
                      </a:lnTo>
                      <a:lnTo>
                        <a:pt x="181" y="19"/>
                      </a:lnTo>
                      <a:lnTo>
                        <a:pt x="161" y="28"/>
                      </a:lnTo>
                      <a:lnTo>
                        <a:pt x="142" y="39"/>
                      </a:lnTo>
                      <a:lnTo>
                        <a:pt x="126" y="5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90" name="Freeform 1121"/>
                <p:cNvSpPr>
                  <a:spLocks/>
                </p:cNvSpPr>
                <p:nvPr/>
              </p:nvSpPr>
              <p:spPr bwMode="auto">
                <a:xfrm>
                  <a:off x="5229" y="2647"/>
                  <a:ext cx="99" cy="59"/>
                </a:xfrm>
                <a:custGeom>
                  <a:avLst/>
                  <a:gdLst>
                    <a:gd name="T0" fmla="*/ 0 w 282"/>
                    <a:gd name="T1" fmla="*/ 0 h 253"/>
                    <a:gd name="T2" fmla="*/ 0 w 282"/>
                    <a:gd name="T3" fmla="*/ 0 h 253"/>
                    <a:gd name="T4" fmla="*/ 0 w 282"/>
                    <a:gd name="T5" fmla="*/ 0 h 253"/>
                    <a:gd name="T6" fmla="*/ 0 w 282"/>
                    <a:gd name="T7" fmla="*/ 0 h 253"/>
                    <a:gd name="T8" fmla="*/ 0 w 282"/>
                    <a:gd name="T9" fmla="*/ 0 h 253"/>
                    <a:gd name="T10" fmla="*/ 0 w 282"/>
                    <a:gd name="T11" fmla="*/ 0 h 253"/>
                    <a:gd name="T12" fmla="*/ 0 w 282"/>
                    <a:gd name="T13" fmla="*/ 0 h 253"/>
                    <a:gd name="T14" fmla="*/ 0 w 282"/>
                    <a:gd name="T15" fmla="*/ 0 h 253"/>
                    <a:gd name="T16" fmla="*/ 0 w 282"/>
                    <a:gd name="T17" fmla="*/ 0 h 253"/>
                    <a:gd name="T18" fmla="*/ 0 w 282"/>
                    <a:gd name="T19" fmla="*/ 0 h 253"/>
                    <a:gd name="T20" fmla="*/ 0 w 282"/>
                    <a:gd name="T21" fmla="*/ 0 h 253"/>
                    <a:gd name="T22" fmla="*/ 0 w 282"/>
                    <a:gd name="T23" fmla="*/ 0 h 253"/>
                    <a:gd name="T24" fmla="*/ 0 w 282"/>
                    <a:gd name="T25" fmla="*/ 0 h 253"/>
                    <a:gd name="T26" fmla="*/ 0 w 282"/>
                    <a:gd name="T27" fmla="*/ 0 h 253"/>
                    <a:gd name="T28" fmla="*/ 0 w 282"/>
                    <a:gd name="T29" fmla="*/ 0 h 253"/>
                    <a:gd name="T30" fmla="*/ 0 w 282"/>
                    <a:gd name="T31" fmla="*/ 0 h 253"/>
                    <a:gd name="T32" fmla="*/ 0 w 282"/>
                    <a:gd name="T33" fmla="*/ 0 h 253"/>
                    <a:gd name="T34" fmla="*/ 0 w 282"/>
                    <a:gd name="T35" fmla="*/ 0 h 253"/>
                    <a:gd name="T36" fmla="*/ 0 w 282"/>
                    <a:gd name="T37" fmla="*/ 0 h 253"/>
                    <a:gd name="T38" fmla="*/ 0 w 282"/>
                    <a:gd name="T39" fmla="*/ 0 h 253"/>
                    <a:gd name="T40" fmla="*/ 0 w 282"/>
                    <a:gd name="T41" fmla="*/ 0 h 253"/>
                    <a:gd name="T42" fmla="*/ 0 w 282"/>
                    <a:gd name="T43" fmla="*/ 0 h 253"/>
                    <a:gd name="T44" fmla="*/ 0 w 282"/>
                    <a:gd name="T45" fmla="*/ 0 h 253"/>
                    <a:gd name="T46" fmla="*/ 0 w 282"/>
                    <a:gd name="T47" fmla="*/ 0 h 253"/>
                    <a:gd name="T48" fmla="*/ 0 w 282"/>
                    <a:gd name="T49" fmla="*/ 0 h 253"/>
                    <a:gd name="T50" fmla="*/ 0 w 282"/>
                    <a:gd name="T51" fmla="*/ 0 h 253"/>
                    <a:gd name="T52" fmla="*/ 0 w 282"/>
                    <a:gd name="T53" fmla="*/ 0 h 253"/>
                    <a:gd name="T54" fmla="*/ 0 w 282"/>
                    <a:gd name="T55" fmla="*/ 0 h 253"/>
                    <a:gd name="T56" fmla="*/ 0 w 282"/>
                    <a:gd name="T57" fmla="*/ 0 h 253"/>
                    <a:gd name="T58" fmla="*/ 0 w 282"/>
                    <a:gd name="T59" fmla="*/ 0 h 253"/>
                    <a:gd name="T60" fmla="*/ 0 w 282"/>
                    <a:gd name="T61" fmla="*/ 0 h 253"/>
                    <a:gd name="T62" fmla="*/ 0 w 282"/>
                    <a:gd name="T63" fmla="*/ 0 h 253"/>
                    <a:gd name="T64" fmla="*/ 0 w 282"/>
                    <a:gd name="T65" fmla="*/ 0 h 253"/>
                    <a:gd name="T66" fmla="*/ 0 w 282"/>
                    <a:gd name="T67" fmla="*/ 0 h 253"/>
                    <a:gd name="T68" fmla="*/ 0 w 282"/>
                    <a:gd name="T69" fmla="*/ 0 h 253"/>
                    <a:gd name="T70" fmla="*/ 0 w 282"/>
                    <a:gd name="T71" fmla="*/ 0 h 253"/>
                    <a:gd name="T72" fmla="*/ 0 w 282"/>
                    <a:gd name="T73" fmla="*/ 0 h 253"/>
                    <a:gd name="T74" fmla="*/ 0 w 282"/>
                    <a:gd name="T75" fmla="*/ 0 h 253"/>
                    <a:gd name="T76" fmla="*/ 0 w 282"/>
                    <a:gd name="T77" fmla="*/ 0 h 253"/>
                    <a:gd name="T78" fmla="*/ 0 w 282"/>
                    <a:gd name="T79" fmla="*/ 0 h 253"/>
                    <a:gd name="T80" fmla="*/ 0 w 282"/>
                    <a:gd name="T81" fmla="*/ 0 h 253"/>
                    <a:gd name="T82" fmla="*/ 0 w 282"/>
                    <a:gd name="T83" fmla="*/ 0 h 253"/>
                    <a:gd name="T84" fmla="*/ 0 w 282"/>
                    <a:gd name="T85" fmla="*/ 0 h 253"/>
                    <a:gd name="T86" fmla="*/ 0 w 282"/>
                    <a:gd name="T87" fmla="*/ 0 h 253"/>
                    <a:gd name="T88" fmla="*/ 0 w 282"/>
                    <a:gd name="T89" fmla="*/ 0 h 253"/>
                    <a:gd name="T90" fmla="*/ 0 w 282"/>
                    <a:gd name="T91" fmla="*/ 0 h 253"/>
                    <a:gd name="T92" fmla="*/ 0 w 282"/>
                    <a:gd name="T93" fmla="*/ 0 h 253"/>
                    <a:gd name="T94" fmla="*/ 0 w 282"/>
                    <a:gd name="T95" fmla="*/ 0 h 253"/>
                    <a:gd name="T96" fmla="*/ 0 w 282"/>
                    <a:gd name="T97" fmla="*/ 0 h 253"/>
                    <a:gd name="T98" fmla="*/ 0 w 282"/>
                    <a:gd name="T99" fmla="*/ 0 h 253"/>
                    <a:gd name="T100" fmla="*/ 0 w 282"/>
                    <a:gd name="T101" fmla="*/ 0 h 253"/>
                    <a:gd name="T102" fmla="*/ 0 w 282"/>
                    <a:gd name="T103" fmla="*/ 0 h 253"/>
                    <a:gd name="T104" fmla="*/ 0 w 282"/>
                    <a:gd name="T105" fmla="*/ 0 h 253"/>
                    <a:gd name="T106" fmla="*/ 0 w 282"/>
                    <a:gd name="T107" fmla="*/ 0 h 253"/>
                    <a:gd name="T108" fmla="*/ 0 w 282"/>
                    <a:gd name="T109" fmla="*/ 0 h 253"/>
                    <a:gd name="T110" fmla="*/ 0 w 282"/>
                    <a:gd name="T111" fmla="*/ 0 h 253"/>
                    <a:gd name="T112" fmla="*/ 0 w 282"/>
                    <a:gd name="T113" fmla="*/ 0 h 253"/>
                    <a:gd name="T114" fmla="*/ 0 w 282"/>
                    <a:gd name="T115" fmla="*/ 0 h 253"/>
                    <a:gd name="T116" fmla="*/ 0 w 282"/>
                    <a:gd name="T117" fmla="*/ 0 h 253"/>
                    <a:gd name="T118" fmla="*/ 0 w 282"/>
                    <a:gd name="T119" fmla="*/ 0 h 253"/>
                    <a:gd name="T120" fmla="*/ 0 w 282"/>
                    <a:gd name="T121" fmla="*/ 0 h 253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0" t="0" r="r" b="b"/>
                  <a:pathLst>
                    <a:path w="282" h="253">
                      <a:moveTo>
                        <a:pt x="235" y="78"/>
                      </a:moveTo>
                      <a:lnTo>
                        <a:pt x="248" y="92"/>
                      </a:lnTo>
                      <a:lnTo>
                        <a:pt x="255" y="108"/>
                      </a:lnTo>
                      <a:lnTo>
                        <a:pt x="259" y="125"/>
                      </a:lnTo>
                      <a:lnTo>
                        <a:pt x="259" y="144"/>
                      </a:lnTo>
                      <a:lnTo>
                        <a:pt x="257" y="159"/>
                      </a:lnTo>
                      <a:lnTo>
                        <a:pt x="252" y="171"/>
                      </a:lnTo>
                      <a:lnTo>
                        <a:pt x="244" y="184"/>
                      </a:lnTo>
                      <a:lnTo>
                        <a:pt x="236" y="194"/>
                      </a:lnTo>
                      <a:lnTo>
                        <a:pt x="225" y="206"/>
                      </a:lnTo>
                      <a:lnTo>
                        <a:pt x="215" y="215"/>
                      </a:lnTo>
                      <a:lnTo>
                        <a:pt x="204" y="225"/>
                      </a:lnTo>
                      <a:lnTo>
                        <a:pt x="194" y="236"/>
                      </a:lnTo>
                      <a:lnTo>
                        <a:pt x="191" y="239"/>
                      </a:lnTo>
                      <a:lnTo>
                        <a:pt x="190" y="242"/>
                      </a:lnTo>
                      <a:lnTo>
                        <a:pt x="191" y="246"/>
                      </a:lnTo>
                      <a:lnTo>
                        <a:pt x="194" y="249"/>
                      </a:lnTo>
                      <a:lnTo>
                        <a:pt x="197" y="252"/>
                      </a:lnTo>
                      <a:lnTo>
                        <a:pt x="201" y="253"/>
                      </a:lnTo>
                      <a:lnTo>
                        <a:pt x="205" y="252"/>
                      </a:lnTo>
                      <a:lnTo>
                        <a:pt x="209" y="249"/>
                      </a:lnTo>
                      <a:lnTo>
                        <a:pt x="232" y="234"/>
                      </a:lnTo>
                      <a:lnTo>
                        <a:pt x="251" y="215"/>
                      </a:lnTo>
                      <a:lnTo>
                        <a:pt x="267" y="192"/>
                      </a:lnTo>
                      <a:lnTo>
                        <a:pt x="278" y="168"/>
                      </a:lnTo>
                      <a:lnTo>
                        <a:pt x="282" y="141"/>
                      </a:lnTo>
                      <a:lnTo>
                        <a:pt x="279" y="116"/>
                      </a:lnTo>
                      <a:lnTo>
                        <a:pt x="270" y="92"/>
                      </a:lnTo>
                      <a:lnTo>
                        <a:pt x="251" y="70"/>
                      </a:lnTo>
                      <a:lnTo>
                        <a:pt x="237" y="59"/>
                      </a:lnTo>
                      <a:lnTo>
                        <a:pt x="221" y="48"/>
                      </a:lnTo>
                      <a:lnTo>
                        <a:pt x="202" y="39"/>
                      </a:lnTo>
                      <a:lnTo>
                        <a:pt x="183" y="31"/>
                      </a:lnTo>
                      <a:lnTo>
                        <a:pt x="163" y="24"/>
                      </a:lnTo>
                      <a:lnTo>
                        <a:pt x="142" y="18"/>
                      </a:lnTo>
                      <a:lnTo>
                        <a:pt x="122" y="13"/>
                      </a:lnTo>
                      <a:lnTo>
                        <a:pt x="101" y="8"/>
                      </a:lnTo>
                      <a:lnTo>
                        <a:pt x="82" y="5"/>
                      </a:lnTo>
                      <a:lnTo>
                        <a:pt x="63" y="2"/>
                      </a:lnTo>
                      <a:lnTo>
                        <a:pt x="47" y="0"/>
                      </a:lnTo>
                      <a:lnTo>
                        <a:pt x="32" y="0"/>
                      </a:lnTo>
                      <a:lnTo>
                        <a:pt x="19" y="0"/>
                      </a:lnTo>
                      <a:lnTo>
                        <a:pt x="10" y="1"/>
                      </a:lnTo>
                      <a:lnTo>
                        <a:pt x="4" y="4"/>
                      </a:lnTo>
                      <a:lnTo>
                        <a:pt x="0" y="6"/>
                      </a:lnTo>
                      <a:lnTo>
                        <a:pt x="12" y="8"/>
                      </a:lnTo>
                      <a:lnTo>
                        <a:pt x="25" y="9"/>
                      </a:lnTo>
                      <a:lnTo>
                        <a:pt x="38" y="12"/>
                      </a:lnTo>
                      <a:lnTo>
                        <a:pt x="52" y="14"/>
                      </a:lnTo>
                      <a:lnTo>
                        <a:pt x="67" y="16"/>
                      </a:lnTo>
                      <a:lnTo>
                        <a:pt x="82" y="18"/>
                      </a:lnTo>
                      <a:lnTo>
                        <a:pt x="97" y="22"/>
                      </a:lnTo>
                      <a:lnTo>
                        <a:pt x="114" y="25"/>
                      </a:lnTo>
                      <a:lnTo>
                        <a:pt x="129" y="30"/>
                      </a:lnTo>
                      <a:lnTo>
                        <a:pt x="146" y="35"/>
                      </a:lnTo>
                      <a:lnTo>
                        <a:pt x="162" y="40"/>
                      </a:lnTo>
                      <a:lnTo>
                        <a:pt x="177" y="46"/>
                      </a:lnTo>
                      <a:lnTo>
                        <a:pt x="192" y="53"/>
                      </a:lnTo>
                      <a:lnTo>
                        <a:pt x="208" y="60"/>
                      </a:lnTo>
                      <a:lnTo>
                        <a:pt x="222" y="69"/>
                      </a:lnTo>
                      <a:lnTo>
                        <a:pt x="235" y="7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91" name="Freeform 1122"/>
                <p:cNvSpPr>
                  <a:spLocks/>
                </p:cNvSpPr>
                <p:nvPr/>
              </p:nvSpPr>
              <p:spPr bwMode="auto">
                <a:xfrm>
                  <a:off x="5030" y="2680"/>
                  <a:ext cx="40" cy="54"/>
                </a:xfrm>
                <a:custGeom>
                  <a:avLst/>
                  <a:gdLst>
                    <a:gd name="T0" fmla="*/ 0 w 115"/>
                    <a:gd name="T1" fmla="*/ 0 h 236"/>
                    <a:gd name="T2" fmla="*/ 0 w 115"/>
                    <a:gd name="T3" fmla="*/ 0 h 236"/>
                    <a:gd name="T4" fmla="*/ 0 w 115"/>
                    <a:gd name="T5" fmla="*/ 0 h 236"/>
                    <a:gd name="T6" fmla="*/ 0 w 115"/>
                    <a:gd name="T7" fmla="*/ 0 h 236"/>
                    <a:gd name="T8" fmla="*/ 0 w 115"/>
                    <a:gd name="T9" fmla="*/ 0 h 236"/>
                    <a:gd name="T10" fmla="*/ 0 w 115"/>
                    <a:gd name="T11" fmla="*/ 0 h 236"/>
                    <a:gd name="T12" fmla="*/ 0 w 115"/>
                    <a:gd name="T13" fmla="*/ 0 h 236"/>
                    <a:gd name="T14" fmla="*/ 0 w 115"/>
                    <a:gd name="T15" fmla="*/ 0 h 236"/>
                    <a:gd name="T16" fmla="*/ 0 w 115"/>
                    <a:gd name="T17" fmla="*/ 0 h 236"/>
                    <a:gd name="T18" fmla="*/ 0 w 115"/>
                    <a:gd name="T19" fmla="*/ 0 h 236"/>
                    <a:gd name="T20" fmla="*/ 0 w 115"/>
                    <a:gd name="T21" fmla="*/ 0 h 236"/>
                    <a:gd name="T22" fmla="*/ 0 w 115"/>
                    <a:gd name="T23" fmla="*/ 0 h 236"/>
                    <a:gd name="T24" fmla="*/ 0 w 115"/>
                    <a:gd name="T25" fmla="*/ 0 h 236"/>
                    <a:gd name="T26" fmla="*/ 0 w 115"/>
                    <a:gd name="T27" fmla="*/ 0 h 236"/>
                    <a:gd name="T28" fmla="*/ 0 w 115"/>
                    <a:gd name="T29" fmla="*/ 0 h 236"/>
                    <a:gd name="T30" fmla="*/ 0 w 115"/>
                    <a:gd name="T31" fmla="*/ 0 h 236"/>
                    <a:gd name="T32" fmla="*/ 0 w 115"/>
                    <a:gd name="T33" fmla="*/ 0 h 236"/>
                    <a:gd name="T34" fmla="*/ 0 w 115"/>
                    <a:gd name="T35" fmla="*/ 0 h 236"/>
                    <a:gd name="T36" fmla="*/ 0 w 115"/>
                    <a:gd name="T37" fmla="*/ 0 h 236"/>
                    <a:gd name="T38" fmla="*/ 0 w 115"/>
                    <a:gd name="T39" fmla="*/ 0 h 236"/>
                    <a:gd name="T40" fmla="*/ 0 w 115"/>
                    <a:gd name="T41" fmla="*/ 0 h 236"/>
                    <a:gd name="T42" fmla="*/ 0 w 115"/>
                    <a:gd name="T43" fmla="*/ 0 h 236"/>
                    <a:gd name="T44" fmla="*/ 0 w 115"/>
                    <a:gd name="T45" fmla="*/ 0 h 236"/>
                    <a:gd name="T46" fmla="*/ 0 w 115"/>
                    <a:gd name="T47" fmla="*/ 0 h 236"/>
                    <a:gd name="T48" fmla="*/ 0 w 115"/>
                    <a:gd name="T49" fmla="*/ 0 h 236"/>
                    <a:gd name="T50" fmla="*/ 0 w 115"/>
                    <a:gd name="T51" fmla="*/ 0 h 236"/>
                    <a:gd name="T52" fmla="*/ 0 w 115"/>
                    <a:gd name="T53" fmla="*/ 0 h 236"/>
                    <a:gd name="T54" fmla="*/ 0 w 115"/>
                    <a:gd name="T55" fmla="*/ 0 h 236"/>
                    <a:gd name="T56" fmla="*/ 0 w 115"/>
                    <a:gd name="T57" fmla="*/ 0 h 236"/>
                    <a:gd name="T58" fmla="*/ 0 w 115"/>
                    <a:gd name="T59" fmla="*/ 0 h 236"/>
                    <a:gd name="T60" fmla="*/ 0 w 115"/>
                    <a:gd name="T61" fmla="*/ 0 h 236"/>
                    <a:gd name="T62" fmla="*/ 0 w 115"/>
                    <a:gd name="T63" fmla="*/ 0 h 236"/>
                    <a:gd name="T64" fmla="*/ 0 w 115"/>
                    <a:gd name="T65" fmla="*/ 0 h 236"/>
                    <a:gd name="T66" fmla="*/ 0 w 115"/>
                    <a:gd name="T67" fmla="*/ 0 h 236"/>
                    <a:gd name="T68" fmla="*/ 0 w 115"/>
                    <a:gd name="T69" fmla="*/ 0 h 236"/>
                    <a:gd name="T70" fmla="*/ 0 w 115"/>
                    <a:gd name="T71" fmla="*/ 0 h 236"/>
                    <a:gd name="T72" fmla="*/ 0 w 115"/>
                    <a:gd name="T73" fmla="*/ 0 h 236"/>
                    <a:gd name="T74" fmla="*/ 0 w 115"/>
                    <a:gd name="T75" fmla="*/ 0 h 236"/>
                    <a:gd name="T76" fmla="*/ 0 w 115"/>
                    <a:gd name="T77" fmla="*/ 0 h 236"/>
                    <a:gd name="T78" fmla="*/ 0 w 115"/>
                    <a:gd name="T79" fmla="*/ 0 h 236"/>
                    <a:gd name="T80" fmla="*/ 0 w 115"/>
                    <a:gd name="T81" fmla="*/ 0 h 2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0" t="0" r="r" b="b"/>
                  <a:pathLst>
                    <a:path w="115" h="236">
                      <a:moveTo>
                        <a:pt x="0" y="128"/>
                      </a:moveTo>
                      <a:lnTo>
                        <a:pt x="0" y="148"/>
                      </a:lnTo>
                      <a:lnTo>
                        <a:pt x="5" y="166"/>
                      </a:lnTo>
                      <a:lnTo>
                        <a:pt x="13" y="184"/>
                      </a:lnTo>
                      <a:lnTo>
                        <a:pt x="24" y="198"/>
                      </a:lnTo>
                      <a:lnTo>
                        <a:pt x="39" y="211"/>
                      </a:lnTo>
                      <a:lnTo>
                        <a:pt x="55" y="223"/>
                      </a:lnTo>
                      <a:lnTo>
                        <a:pt x="74" y="231"/>
                      </a:lnTo>
                      <a:lnTo>
                        <a:pt x="92" y="235"/>
                      </a:lnTo>
                      <a:lnTo>
                        <a:pt x="98" y="236"/>
                      </a:lnTo>
                      <a:lnTo>
                        <a:pt x="104" y="234"/>
                      </a:lnTo>
                      <a:lnTo>
                        <a:pt x="109" y="231"/>
                      </a:lnTo>
                      <a:lnTo>
                        <a:pt x="111" y="226"/>
                      </a:lnTo>
                      <a:lnTo>
                        <a:pt x="111" y="220"/>
                      </a:lnTo>
                      <a:lnTo>
                        <a:pt x="110" y="215"/>
                      </a:lnTo>
                      <a:lnTo>
                        <a:pt x="107" y="210"/>
                      </a:lnTo>
                      <a:lnTo>
                        <a:pt x="101" y="208"/>
                      </a:lnTo>
                      <a:lnTo>
                        <a:pt x="82" y="201"/>
                      </a:lnTo>
                      <a:lnTo>
                        <a:pt x="64" y="192"/>
                      </a:lnTo>
                      <a:lnTo>
                        <a:pt x="50" y="179"/>
                      </a:lnTo>
                      <a:lnTo>
                        <a:pt x="40" y="165"/>
                      </a:lnTo>
                      <a:lnTo>
                        <a:pt x="33" y="148"/>
                      </a:lnTo>
                      <a:lnTo>
                        <a:pt x="29" y="130"/>
                      </a:lnTo>
                      <a:lnTo>
                        <a:pt x="29" y="110"/>
                      </a:lnTo>
                      <a:lnTo>
                        <a:pt x="35" y="89"/>
                      </a:lnTo>
                      <a:lnTo>
                        <a:pt x="43" y="74"/>
                      </a:lnTo>
                      <a:lnTo>
                        <a:pt x="56" y="60"/>
                      </a:lnTo>
                      <a:lnTo>
                        <a:pt x="70" y="46"/>
                      </a:lnTo>
                      <a:lnTo>
                        <a:pt x="85" y="33"/>
                      </a:lnTo>
                      <a:lnTo>
                        <a:pt x="98" y="23"/>
                      </a:lnTo>
                      <a:lnTo>
                        <a:pt x="109" y="12"/>
                      </a:lnTo>
                      <a:lnTo>
                        <a:pt x="115" y="6"/>
                      </a:lnTo>
                      <a:lnTo>
                        <a:pt x="115" y="0"/>
                      </a:lnTo>
                      <a:lnTo>
                        <a:pt x="102" y="4"/>
                      </a:lnTo>
                      <a:lnTo>
                        <a:pt x="85" y="12"/>
                      </a:lnTo>
                      <a:lnTo>
                        <a:pt x="68" y="26"/>
                      </a:lnTo>
                      <a:lnTo>
                        <a:pt x="49" y="42"/>
                      </a:lnTo>
                      <a:lnTo>
                        <a:pt x="32" y="61"/>
                      </a:lnTo>
                      <a:lnTo>
                        <a:pt x="17" y="82"/>
                      </a:lnTo>
                      <a:lnTo>
                        <a:pt x="6" y="105"/>
                      </a:lnTo>
                      <a:lnTo>
                        <a:pt x="0" y="12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92" name="Freeform 1123"/>
                <p:cNvSpPr>
                  <a:spLocks/>
                </p:cNvSpPr>
                <p:nvPr/>
              </p:nvSpPr>
              <p:spPr bwMode="auto">
                <a:xfrm>
                  <a:off x="5311" y="2643"/>
                  <a:ext cx="87" cy="73"/>
                </a:xfrm>
                <a:custGeom>
                  <a:avLst/>
                  <a:gdLst>
                    <a:gd name="T0" fmla="*/ 0 w 245"/>
                    <a:gd name="T1" fmla="*/ 0 h 310"/>
                    <a:gd name="T2" fmla="*/ 0 w 245"/>
                    <a:gd name="T3" fmla="*/ 0 h 310"/>
                    <a:gd name="T4" fmla="*/ 0 w 245"/>
                    <a:gd name="T5" fmla="*/ 0 h 310"/>
                    <a:gd name="T6" fmla="*/ 0 w 245"/>
                    <a:gd name="T7" fmla="*/ 0 h 310"/>
                    <a:gd name="T8" fmla="*/ 0 w 245"/>
                    <a:gd name="T9" fmla="*/ 0 h 310"/>
                    <a:gd name="T10" fmla="*/ 0 w 245"/>
                    <a:gd name="T11" fmla="*/ 0 h 310"/>
                    <a:gd name="T12" fmla="*/ 0 w 245"/>
                    <a:gd name="T13" fmla="*/ 0 h 310"/>
                    <a:gd name="T14" fmla="*/ 0 w 245"/>
                    <a:gd name="T15" fmla="*/ 0 h 310"/>
                    <a:gd name="T16" fmla="*/ 0 w 245"/>
                    <a:gd name="T17" fmla="*/ 0 h 310"/>
                    <a:gd name="T18" fmla="*/ 0 w 245"/>
                    <a:gd name="T19" fmla="*/ 0 h 310"/>
                    <a:gd name="T20" fmla="*/ 0 w 245"/>
                    <a:gd name="T21" fmla="*/ 0 h 310"/>
                    <a:gd name="T22" fmla="*/ 0 w 245"/>
                    <a:gd name="T23" fmla="*/ 0 h 310"/>
                    <a:gd name="T24" fmla="*/ 0 w 245"/>
                    <a:gd name="T25" fmla="*/ 0 h 310"/>
                    <a:gd name="T26" fmla="*/ 0 w 245"/>
                    <a:gd name="T27" fmla="*/ 0 h 310"/>
                    <a:gd name="T28" fmla="*/ 0 w 245"/>
                    <a:gd name="T29" fmla="*/ 0 h 310"/>
                    <a:gd name="T30" fmla="*/ 0 w 245"/>
                    <a:gd name="T31" fmla="*/ 0 h 310"/>
                    <a:gd name="T32" fmla="*/ 0 w 245"/>
                    <a:gd name="T33" fmla="*/ 0 h 310"/>
                    <a:gd name="T34" fmla="*/ 0 w 245"/>
                    <a:gd name="T35" fmla="*/ 0 h 310"/>
                    <a:gd name="T36" fmla="*/ 0 w 245"/>
                    <a:gd name="T37" fmla="*/ 0 h 310"/>
                    <a:gd name="T38" fmla="*/ 0 w 245"/>
                    <a:gd name="T39" fmla="*/ 0 h 310"/>
                    <a:gd name="T40" fmla="*/ 0 w 245"/>
                    <a:gd name="T41" fmla="*/ 0 h 310"/>
                    <a:gd name="T42" fmla="*/ 0 w 245"/>
                    <a:gd name="T43" fmla="*/ 0 h 310"/>
                    <a:gd name="T44" fmla="*/ 0 w 245"/>
                    <a:gd name="T45" fmla="*/ 0 h 310"/>
                    <a:gd name="T46" fmla="*/ 0 w 245"/>
                    <a:gd name="T47" fmla="*/ 0 h 310"/>
                    <a:gd name="T48" fmla="*/ 0 w 245"/>
                    <a:gd name="T49" fmla="*/ 0 h 310"/>
                    <a:gd name="T50" fmla="*/ 0 w 245"/>
                    <a:gd name="T51" fmla="*/ 0 h 310"/>
                    <a:gd name="T52" fmla="*/ 0 w 245"/>
                    <a:gd name="T53" fmla="*/ 0 h 310"/>
                    <a:gd name="T54" fmla="*/ 0 w 245"/>
                    <a:gd name="T55" fmla="*/ 0 h 310"/>
                    <a:gd name="T56" fmla="*/ 0 w 245"/>
                    <a:gd name="T57" fmla="*/ 0 h 310"/>
                    <a:gd name="T58" fmla="*/ 0 w 245"/>
                    <a:gd name="T59" fmla="*/ 0 h 310"/>
                    <a:gd name="T60" fmla="*/ 0 w 245"/>
                    <a:gd name="T61" fmla="*/ 0 h 310"/>
                    <a:gd name="T62" fmla="*/ 0 w 245"/>
                    <a:gd name="T63" fmla="*/ 0 h 310"/>
                    <a:gd name="T64" fmla="*/ 0 w 245"/>
                    <a:gd name="T65" fmla="*/ 0 h 310"/>
                    <a:gd name="T66" fmla="*/ 0 w 245"/>
                    <a:gd name="T67" fmla="*/ 0 h 310"/>
                    <a:gd name="T68" fmla="*/ 0 w 245"/>
                    <a:gd name="T69" fmla="*/ 0 h 310"/>
                    <a:gd name="T70" fmla="*/ 0 w 245"/>
                    <a:gd name="T71" fmla="*/ 0 h 310"/>
                    <a:gd name="T72" fmla="*/ 0 w 245"/>
                    <a:gd name="T73" fmla="*/ 0 h 310"/>
                    <a:gd name="T74" fmla="*/ 0 w 245"/>
                    <a:gd name="T75" fmla="*/ 0 h 310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0" t="0" r="r" b="b"/>
                  <a:pathLst>
                    <a:path w="245" h="310">
                      <a:moveTo>
                        <a:pt x="200" y="116"/>
                      </a:moveTo>
                      <a:lnTo>
                        <a:pt x="208" y="124"/>
                      </a:lnTo>
                      <a:lnTo>
                        <a:pt x="214" y="133"/>
                      </a:lnTo>
                      <a:lnTo>
                        <a:pt x="220" y="144"/>
                      </a:lnTo>
                      <a:lnTo>
                        <a:pt x="223" y="154"/>
                      </a:lnTo>
                      <a:lnTo>
                        <a:pt x="226" y="164"/>
                      </a:lnTo>
                      <a:lnTo>
                        <a:pt x="224" y="176"/>
                      </a:lnTo>
                      <a:lnTo>
                        <a:pt x="222" y="187"/>
                      </a:lnTo>
                      <a:lnTo>
                        <a:pt x="216" y="198"/>
                      </a:lnTo>
                      <a:lnTo>
                        <a:pt x="208" y="209"/>
                      </a:lnTo>
                      <a:lnTo>
                        <a:pt x="199" y="219"/>
                      </a:lnTo>
                      <a:lnTo>
                        <a:pt x="188" y="229"/>
                      </a:lnTo>
                      <a:lnTo>
                        <a:pt x="177" y="238"/>
                      </a:lnTo>
                      <a:lnTo>
                        <a:pt x="166" y="246"/>
                      </a:lnTo>
                      <a:lnTo>
                        <a:pt x="154" y="255"/>
                      </a:lnTo>
                      <a:lnTo>
                        <a:pt x="142" y="264"/>
                      </a:lnTo>
                      <a:lnTo>
                        <a:pt x="132" y="275"/>
                      </a:lnTo>
                      <a:lnTo>
                        <a:pt x="128" y="278"/>
                      </a:lnTo>
                      <a:lnTo>
                        <a:pt x="126" y="283"/>
                      </a:lnTo>
                      <a:lnTo>
                        <a:pt x="124" y="287"/>
                      </a:lnTo>
                      <a:lnTo>
                        <a:pt x="121" y="292"/>
                      </a:lnTo>
                      <a:lnTo>
                        <a:pt x="120" y="296"/>
                      </a:lnTo>
                      <a:lnTo>
                        <a:pt x="120" y="301"/>
                      </a:lnTo>
                      <a:lnTo>
                        <a:pt x="122" y="306"/>
                      </a:lnTo>
                      <a:lnTo>
                        <a:pt x="126" y="309"/>
                      </a:lnTo>
                      <a:lnTo>
                        <a:pt x="131" y="310"/>
                      </a:lnTo>
                      <a:lnTo>
                        <a:pt x="135" y="310"/>
                      </a:lnTo>
                      <a:lnTo>
                        <a:pt x="139" y="309"/>
                      </a:lnTo>
                      <a:lnTo>
                        <a:pt x="142" y="306"/>
                      </a:lnTo>
                      <a:lnTo>
                        <a:pt x="154" y="292"/>
                      </a:lnTo>
                      <a:lnTo>
                        <a:pt x="167" y="280"/>
                      </a:lnTo>
                      <a:lnTo>
                        <a:pt x="180" y="269"/>
                      </a:lnTo>
                      <a:lnTo>
                        <a:pt x="194" y="257"/>
                      </a:lnTo>
                      <a:lnTo>
                        <a:pt x="207" y="246"/>
                      </a:lnTo>
                      <a:lnTo>
                        <a:pt x="220" y="233"/>
                      </a:lnTo>
                      <a:lnTo>
                        <a:pt x="230" y="219"/>
                      </a:lnTo>
                      <a:lnTo>
                        <a:pt x="238" y="204"/>
                      </a:lnTo>
                      <a:lnTo>
                        <a:pt x="244" y="186"/>
                      </a:lnTo>
                      <a:lnTo>
                        <a:pt x="245" y="169"/>
                      </a:lnTo>
                      <a:lnTo>
                        <a:pt x="243" y="152"/>
                      </a:lnTo>
                      <a:lnTo>
                        <a:pt x="237" y="134"/>
                      </a:lnTo>
                      <a:lnTo>
                        <a:pt x="228" y="119"/>
                      </a:lnTo>
                      <a:lnTo>
                        <a:pt x="217" y="105"/>
                      </a:lnTo>
                      <a:lnTo>
                        <a:pt x="203" y="93"/>
                      </a:lnTo>
                      <a:lnTo>
                        <a:pt x="188" y="83"/>
                      </a:lnTo>
                      <a:lnTo>
                        <a:pt x="176" y="76"/>
                      </a:lnTo>
                      <a:lnTo>
                        <a:pt x="163" y="69"/>
                      </a:lnTo>
                      <a:lnTo>
                        <a:pt x="151" y="61"/>
                      </a:lnTo>
                      <a:lnTo>
                        <a:pt x="136" y="54"/>
                      </a:lnTo>
                      <a:lnTo>
                        <a:pt x="122" y="46"/>
                      </a:lnTo>
                      <a:lnTo>
                        <a:pt x="107" y="39"/>
                      </a:lnTo>
                      <a:lnTo>
                        <a:pt x="93" y="31"/>
                      </a:lnTo>
                      <a:lnTo>
                        <a:pt x="79" y="24"/>
                      </a:lnTo>
                      <a:lnTo>
                        <a:pt x="66" y="18"/>
                      </a:lnTo>
                      <a:lnTo>
                        <a:pt x="53" y="13"/>
                      </a:lnTo>
                      <a:lnTo>
                        <a:pt x="40" y="8"/>
                      </a:lnTo>
                      <a:lnTo>
                        <a:pt x="30" y="5"/>
                      </a:lnTo>
                      <a:lnTo>
                        <a:pt x="20" y="1"/>
                      </a:lnTo>
                      <a:lnTo>
                        <a:pt x="1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lnTo>
                        <a:pt x="11" y="8"/>
                      </a:lnTo>
                      <a:lnTo>
                        <a:pt x="23" y="14"/>
                      </a:lnTo>
                      <a:lnTo>
                        <a:pt x="36" y="20"/>
                      </a:lnTo>
                      <a:lnTo>
                        <a:pt x="47" y="25"/>
                      </a:lnTo>
                      <a:lnTo>
                        <a:pt x="60" y="31"/>
                      </a:lnTo>
                      <a:lnTo>
                        <a:pt x="73" y="37"/>
                      </a:lnTo>
                      <a:lnTo>
                        <a:pt x="86" y="44"/>
                      </a:lnTo>
                      <a:lnTo>
                        <a:pt x="99" y="51"/>
                      </a:lnTo>
                      <a:lnTo>
                        <a:pt x="113" y="57"/>
                      </a:lnTo>
                      <a:lnTo>
                        <a:pt x="126" y="64"/>
                      </a:lnTo>
                      <a:lnTo>
                        <a:pt x="139" y="71"/>
                      </a:lnTo>
                      <a:lnTo>
                        <a:pt x="152" y="79"/>
                      </a:lnTo>
                      <a:lnTo>
                        <a:pt x="165" y="88"/>
                      </a:lnTo>
                      <a:lnTo>
                        <a:pt x="176" y="96"/>
                      </a:lnTo>
                      <a:lnTo>
                        <a:pt x="188" y="106"/>
                      </a:lnTo>
                      <a:lnTo>
                        <a:pt x="200" y="11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pic>
            <p:nvPicPr>
              <p:cNvPr id="4480" name="Picture 1124" descr="access_point_stylized_gray_small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72" y="3642"/>
                <a:ext cx="430" cy="3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4282" name="Group 1125"/>
            <p:cNvGrpSpPr>
              <a:grpSpLocks/>
            </p:cNvGrpSpPr>
            <p:nvPr/>
          </p:nvGrpSpPr>
          <p:grpSpPr bwMode="auto">
            <a:xfrm>
              <a:off x="3552" y="2211"/>
              <a:ext cx="251" cy="226"/>
              <a:chOff x="5072" y="3611"/>
              <a:chExt cx="459" cy="380"/>
            </a:xfrm>
          </p:grpSpPr>
          <p:grpSp>
            <p:nvGrpSpPr>
              <p:cNvPr id="4465" name="Group 1126"/>
              <p:cNvGrpSpPr>
                <a:grpSpLocks/>
              </p:cNvGrpSpPr>
              <p:nvPr/>
            </p:nvGrpSpPr>
            <p:grpSpPr bwMode="auto">
              <a:xfrm>
                <a:off x="5144" y="3611"/>
                <a:ext cx="387" cy="99"/>
                <a:chOff x="5030" y="2639"/>
                <a:chExt cx="387" cy="99"/>
              </a:xfrm>
            </p:grpSpPr>
            <p:sp>
              <p:nvSpPr>
                <p:cNvPr id="4467" name="Freeform 1127"/>
                <p:cNvSpPr>
                  <a:spLocks/>
                </p:cNvSpPr>
                <p:nvPr/>
              </p:nvSpPr>
              <p:spPr bwMode="auto">
                <a:xfrm>
                  <a:off x="5134" y="2657"/>
                  <a:ext cx="69" cy="55"/>
                </a:xfrm>
                <a:custGeom>
                  <a:avLst/>
                  <a:gdLst>
                    <a:gd name="T0" fmla="*/ 0 w 199"/>
                    <a:gd name="T1" fmla="*/ 0 h 232"/>
                    <a:gd name="T2" fmla="*/ 0 w 199"/>
                    <a:gd name="T3" fmla="*/ 0 h 232"/>
                    <a:gd name="T4" fmla="*/ 0 w 199"/>
                    <a:gd name="T5" fmla="*/ 0 h 232"/>
                    <a:gd name="T6" fmla="*/ 0 w 199"/>
                    <a:gd name="T7" fmla="*/ 0 h 232"/>
                    <a:gd name="T8" fmla="*/ 0 w 199"/>
                    <a:gd name="T9" fmla="*/ 0 h 232"/>
                    <a:gd name="T10" fmla="*/ 0 w 199"/>
                    <a:gd name="T11" fmla="*/ 0 h 232"/>
                    <a:gd name="T12" fmla="*/ 0 w 199"/>
                    <a:gd name="T13" fmla="*/ 0 h 232"/>
                    <a:gd name="T14" fmla="*/ 0 w 199"/>
                    <a:gd name="T15" fmla="*/ 0 h 232"/>
                    <a:gd name="T16" fmla="*/ 0 w 199"/>
                    <a:gd name="T17" fmla="*/ 0 h 232"/>
                    <a:gd name="T18" fmla="*/ 0 w 199"/>
                    <a:gd name="T19" fmla="*/ 0 h 232"/>
                    <a:gd name="T20" fmla="*/ 0 w 199"/>
                    <a:gd name="T21" fmla="*/ 0 h 232"/>
                    <a:gd name="T22" fmla="*/ 0 w 199"/>
                    <a:gd name="T23" fmla="*/ 0 h 232"/>
                    <a:gd name="T24" fmla="*/ 0 w 199"/>
                    <a:gd name="T25" fmla="*/ 0 h 232"/>
                    <a:gd name="T26" fmla="*/ 0 w 199"/>
                    <a:gd name="T27" fmla="*/ 0 h 232"/>
                    <a:gd name="T28" fmla="*/ 0 w 199"/>
                    <a:gd name="T29" fmla="*/ 0 h 232"/>
                    <a:gd name="T30" fmla="*/ 0 w 199"/>
                    <a:gd name="T31" fmla="*/ 0 h 232"/>
                    <a:gd name="T32" fmla="*/ 0 w 199"/>
                    <a:gd name="T33" fmla="*/ 0 h 232"/>
                    <a:gd name="T34" fmla="*/ 0 w 199"/>
                    <a:gd name="T35" fmla="*/ 0 h 232"/>
                    <a:gd name="T36" fmla="*/ 0 w 199"/>
                    <a:gd name="T37" fmla="*/ 0 h 232"/>
                    <a:gd name="T38" fmla="*/ 0 w 199"/>
                    <a:gd name="T39" fmla="*/ 0 h 232"/>
                    <a:gd name="T40" fmla="*/ 0 w 199"/>
                    <a:gd name="T41" fmla="*/ 0 h 232"/>
                    <a:gd name="T42" fmla="*/ 0 w 199"/>
                    <a:gd name="T43" fmla="*/ 0 h 232"/>
                    <a:gd name="T44" fmla="*/ 0 w 199"/>
                    <a:gd name="T45" fmla="*/ 0 h 232"/>
                    <a:gd name="T46" fmla="*/ 0 w 199"/>
                    <a:gd name="T47" fmla="*/ 0 h 232"/>
                    <a:gd name="T48" fmla="*/ 0 w 199"/>
                    <a:gd name="T49" fmla="*/ 0 h 232"/>
                    <a:gd name="T50" fmla="*/ 0 w 199"/>
                    <a:gd name="T51" fmla="*/ 0 h 232"/>
                    <a:gd name="T52" fmla="*/ 0 w 199"/>
                    <a:gd name="T53" fmla="*/ 0 h 232"/>
                    <a:gd name="T54" fmla="*/ 0 w 199"/>
                    <a:gd name="T55" fmla="*/ 0 h 232"/>
                    <a:gd name="T56" fmla="*/ 0 w 199"/>
                    <a:gd name="T57" fmla="*/ 0 h 232"/>
                    <a:gd name="T58" fmla="*/ 0 w 199"/>
                    <a:gd name="T59" fmla="*/ 0 h 232"/>
                    <a:gd name="T60" fmla="*/ 0 w 199"/>
                    <a:gd name="T61" fmla="*/ 0 h 232"/>
                    <a:gd name="T62" fmla="*/ 0 w 199"/>
                    <a:gd name="T63" fmla="*/ 0 h 232"/>
                    <a:gd name="T64" fmla="*/ 0 w 199"/>
                    <a:gd name="T65" fmla="*/ 0 h 232"/>
                    <a:gd name="T66" fmla="*/ 0 w 199"/>
                    <a:gd name="T67" fmla="*/ 0 h 232"/>
                    <a:gd name="T68" fmla="*/ 0 w 199"/>
                    <a:gd name="T69" fmla="*/ 0 h 232"/>
                    <a:gd name="T70" fmla="*/ 0 w 199"/>
                    <a:gd name="T71" fmla="*/ 0 h 232"/>
                    <a:gd name="T72" fmla="*/ 0 w 199"/>
                    <a:gd name="T73" fmla="*/ 0 h 232"/>
                    <a:gd name="T74" fmla="*/ 0 w 199"/>
                    <a:gd name="T75" fmla="*/ 0 h 232"/>
                    <a:gd name="T76" fmla="*/ 0 w 199"/>
                    <a:gd name="T77" fmla="*/ 0 h 232"/>
                    <a:gd name="T78" fmla="*/ 0 w 199"/>
                    <a:gd name="T79" fmla="*/ 0 h 232"/>
                    <a:gd name="T80" fmla="*/ 0 w 199"/>
                    <a:gd name="T81" fmla="*/ 0 h 232"/>
                    <a:gd name="T82" fmla="*/ 0 w 199"/>
                    <a:gd name="T83" fmla="*/ 0 h 232"/>
                    <a:gd name="T84" fmla="*/ 0 w 199"/>
                    <a:gd name="T85" fmla="*/ 0 h 232"/>
                    <a:gd name="T86" fmla="*/ 0 w 199"/>
                    <a:gd name="T87" fmla="*/ 0 h 232"/>
                    <a:gd name="T88" fmla="*/ 0 w 199"/>
                    <a:gd name="T89" fmla="*/ 0 h 232"/>
                    <a:gd name="T90" fmla="*/ 0 w 199"/>
                    <a:gd name="T91" fmla="*/ 0 h 232"/>
                    <a:gd name="T92" fmla="*/ 0 w 199"/>
                    <a:gd name="T93" fmla="*/ 0 h 232"/>
                    <a:gd name="T94" fmla="*/ 0 w 199"/>
                    <a:gd name="T95" fmla="*/ 0 h 232"/>
                    <a:gd name="T96" fmla="*/ 0 w 199"/>
                    <a:gd name="T97" fmla="*/ 0 h 232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0" t="0" r="r" b="b"/>
                  <a:pathLst>
                    <a:path w="199" h="232">
                      <a:moveTo>
                        <a:pt x="70" y="29"/>
                      </a:moveTo>
                      <a:lnTo>
                        <a:pt x="55" y="39"/>
                      </a:lnTo>
                      <a:lnTo>
                        <a:pt x="42" y="50"/>
                      </a:lnTo>
                      <a:lnTo>
                        <a:pt x="30" y="63"/>
                      </a:lnTo>
                      <a:lnTo>
                        <a:pt x="20" y="77"/>
                      </a:lnTo>
                      <a:lnTo>
                        <a:pt x="12" y="91"/>
                      </a:lnTo>
                      <a:lnTo>
                        <a:pt x="6" y="108"/>
                      </a:lnTo>
                      <a:lnTo>
                        <a:pt x="2" y="125"/>
                      </a:lnTo>
                      <a:lnTo>
                        <a:pt x="0" y="142"/>
                      </a:lnTo>
                      <a:lnTo>
                        <a:pt x="2" y="166"/>
                      </a:lnTo>
                      <a:lnTo>
                        <a:pt x="12" y="186"/>
                      </a:lnTo>
                      <a:lnTo>
                        <a:pt x="26" y="203"/>
                      </a:lnTo>
                      <a:lnTo>
                        <a:pt x="45" y="216"/>
                      </a:lnTo>
                      <a:lnTo>
                        <a:pt x="66" y="226"/>
                      </a:lnTo>
                      <a:lnTo>
                        <a:pt x="88" y="230"/>
                      </a:lnTo>
                      <a:lnTo>
                        <a:pt x="111" y="232"/>
                      </a:lnTo>
                      <a:lnTo>
                        <a:pt x="134" y="228"/>
                      </a:lnTo>
                      <a:lnTo>
                        <a:pt x="138" y="228"/>
                      </a:lnTo>
                      <a:lnTo>
                        <a:pt x="143" y="226"/>
                      </a:lnTo>
                      <a:lnTo>
                        <a:pt x="147" y="222"/>
                      </a:lnTo>
                      <a:lnTo>
                        <a:pt x="148" y="218"/>
                      </a:lnTo>
                      <a:lnTo>
                        <a:pt x="145" y="212"/>
                      </a:lnTo>
                      <a:lnTo>
                        <a:pt x="141" y="207"/>
                      </a:lnTo>
                      <a:lnTo>
                        <a:pt x="135" y="203"/>
                      </a:lnTo>
                      <a:lnTo>
                        <a:pt x="129" y="201"/>
                      </a:lnTo>
                      <a:lnTo>
                        <a:pt x="117" y="197"/>
                      </a:lnTo>
                      <a:lnTo>
                        <a:pt x="105" y="195"/>
                      </a:lnTo>
                      <a:lnTo>
                        <a:pt x="94" y="193"/>
                      </a:lnTo>
                      <a:lnTo>
                        <a:pt x="83" y="190"/>
                      </a:lnTo>
                      <a:lnTo>
                        <a:pt x="73" y="187"/>
                      </a:lnTo>
                      <a:lnTo>
                        <a:pt x="62" y="182"/>
                      </a:lnTo>
                      <a:lnTo>
                        <a:pt x="53" y="176"/>
                      </a:lnTo>
                      <a:lnTo>
                        <a:pt x="43" y="167"/>
                      </a:lnTo>
                      <a:lnTo>
                        <a:pt x="40" y="128"/>
                      </a:lnTo>
                      <a:lnTo>
                        <a:pt x="49" y="96"/>
                      </a:lnTo>
                      <a:lnTo>
                        <a:pt x="68" y="71"/>
                      </a:lnTo>
                      <a:lnTo>
                        <a:pt x="94" y="50"/>
                      </a:lnTo>
                      <a:lnTo>
                        <a:pt x="122" y="34"/>
                      </a:lnTo>
                      <a:lnTo>
                        <a:pt x="151" y="21"/>
                      </a:lnTo>
                      <a:lnTo>
                        <a:pt x="178" y="12"/>
                      </a:lnTo>
                      <a:lnTo>
                        <a:pt x="199" y="4"/>
                      </a:lnTo>
                      <a:lnTo>
                        <a:pt x="186" y="1"/>
                      </a:lnTo>
                      <a:lnTo>
                        <a:pt x="172" y="0"/>
                      </a:lnTo>
                      <a:lnTo>
                        <a:pt x="156" y="2"/>
                      </a:lnTo>
                      <a:lnTo>
                        <a:pt x="138" y="4"/>
                      </a:lnTo>
                      <a:lnTo>
                        <a:pt x="121" y="10"/>
                      </a:lnTo>
                      <a:lnTo>
                        <a:pt x="103" y="16"/>
                      </a:lnTo>
                      <a:lnTo>
                        <a:pt x="86" y="23"/>
                      </a:lnTo>
                      <a:lnTo>
                        <a:pt x="70" y="29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68" name="Freeform 1128"/>
                <p:cNvSpPr>
                  <a:spLocks/>
                </p:cNvSpPr>
                <p:nvPr/>
              </p:nvSpPr>
              <p:spPr bwMode="auto">
                <a:xfrm>
                  <a:off x="5252" y="2656"/>
                  <a:ext cx="47" cy="42"/>
                </a:xfrm>
                <a:custGeom>
                  <a:avLst/>
                  <a:gdLst>
                    <a:gd name="T0" fmla="*/ 0 w 128"/>
                    <a:gd name="T1" fmla="*/ 0 h 180"/>
                    <a:gd name="T2" fmla="*/ 0 w 128"/>
                    <a:gd name="T3" fmla="*/ 0 h 180"/>
                    <a:gd name="T4" fmla="*/ 0 w 128"/>
                    <a:gd name="T5" fmla="*/ 0 h 180"/>
                    <a:gd name="T6" fmla="*/ 0 w 128"/>
                    <a:gd name="T7" fmla="*/ 0 h 180"/>
                    <a:gd name="T8" fmla="*/ 0 w 128"/>
                    <a:gd name="T9" fmla="*/ 0 h 180"/>
                    <a:gd name="T10" fmla="*/ 0 w 128"/>
                    <a:gd name="T11" fmla="*/ 0 h 180"/>
                    <a:gd name="T12" fmla="*/ 0 w 128"/>
                    <a:gd name="T13" fmla="*/ 0 h 180"/>
                    <a:gd name="T14" fmla="*/ 0 w 128"/>
                    <a:gd name="T15" fmla="*/ 0 h 180"/>
                    <a:gd name="T16" fmla="*/ 0 w 128"/>
                    <a:gd name="T17" fmla="*/ 0 h 180"/>
                    <a:gd name="T18" fmla="*/ 0 w 128"/>
                    <a:gd name="T19" fmla="*/ 0 h 180"/>
                    <a:gd name="T20" fmla="*/ 0 w 128"/>
                    <a:gd name="T21" fmla="*/ 0 h 180"/>
                    <a:gd name="T22" fmla="*/ 0 w 128"/>
                    <a:gd name="T23" fmla="*/ 0 h 180"/>
                    <a:gd name="T24" fmla="*/ 0 w 128"/>
                    <a:gd name="T25" fmla="*/ 0 h 180"/>
                    <a:gd name="T26" fmla="*/ 0 w 128"/>
                    <a:gd name="T27" fmla="*/ 0 h 180"/>
                    <a:gd name="T28" fmla="*/ 0 w 128"/>
                    <a:gd name="T29" fmla="*/ 0 h 180"/>
                    <a:gd name="T30" fmla="*/ 0 w 128"/>
                    <a:gd name="T31" fmla="*/ 0 h 180"/>
                    <a:gd name="T32" fmla="*/ 0 w 128"/>
                    <a:gd name="T33" fmla="*/ 0 h 180"/>
                    <a:gd name="T34" fmla="*/ 0 w 128"/>
                    <a:gd name="T35" fmla="*/ 0 h 180"/>
                    <a:gd name="T36" fmla="*/ 0 w 128"/>
                    <a:gd name="T37" fmla="*/ 0 h 180"/>
                    <a:gd name="T38" fmla="*/ 0 w 128"/>
                    <a:gd name="T39" fmla="*/ 0 h 180"/>
                    <a:gd name="T40" fmla="*/ 0 w 128"/>
                    <a:gd name="T41" fmla="*/ 0 h 180"/>
                    <a:gd name="T42" fmla="*/ 0 w 128"/>
                    <a:gd name="T43" fmla="*/ 0 h 180"/>
                    <a:gd name="T44" fmla="*/ 0 w 128"/>
                    <a:gd name="T45" fmla="*/ 0 h 180"/>
                    <a:gd name="T46" fmla="*/ 0 w 128"/>
                    <a:gd name="T47" fmla="*/ 0 h 180"/>
                    <a:gd name="T48" fmla="*/ 0 w 128"/>
                    <a:gd name="T49" fmla="*/ 0 h 180"/>
                    <a:gd name="T50" fmla="*/ 0 w 128"/>
                    <a:gd name="T51" fmla="*/ 0 h 180"/>
                    <a:gd name="T52" fmla="*/ 0 w 128"/>
                    <a:gd name="T53" fmla="*/ 0 h 180"/>
                    <a:gd name="T54" fmla="*/ 0 w 128"/>
                    <a:gd name="T55" fmla="*/ 0 h 180"/>
                    <a:gd name="T56" fmla="*/ 0 w 128"/>
                    <a:gd name="T57" fmla="*/ 0 h 180"/>
                    <a:gd name="T58" fmla="*/ 0 w 128"/>
                    <a:gd name="T59" fmla="*/ 0 h 180"/>
                    <a:gd name="T60" fmla="*/ 0 w 128"/>
                    <a:gd name="T61" fmla="*/ 0 h 180"/>
                    <a:gd name="T62" fmla="*/ 0 w 128"/>
                    <a:gd name="T63" fmla="*/ 0 h 180"/>
                    <a:gd name="T64" fmla="*/ 0 w 128"/>
                    <a:gd name="T65" fmla="*/ 0 h 180"/>
                    <a:gd name="T66" fmla="*/ 0 w 128"/>
                    <a:gd name="T67" fmla="*/ 0 h 180"/>
                    <a:gd name="T68" fmla="*/ 0 w 128"/>
                    <a:gd name="T69" fmla="*/ 0 h 180"/>
                    <a:gd name="T70" fmla="*/ 0 w 128"/>
                    <a:gd name="T71" fmla="*/ 0 h 180"/>
                    <a:gd name="T72" fmla="*/ 0 w 128"/>
                    <a:gd name="T73" fmla="*/ 0 h 180"/>
                    <a:gd name="T74" fmla="*/ 0 w 128"/>
                    <a:gd name="T75" fmla="*/ 0 h 180"/>
                    <a:gd name="T76" fmla="*/ 0 w 128"/>
                    <a:gd name="T77" fmla="*/ 0 h 180"/>
                    <a:gd name="T78" fmla="*/ 0 w 128"/>
                    <a:gd name="T79" fmla="*/ 0 h 180"/>
                    <a:gd name="T80" fmla="*/ 0 w 128"/>
                    <a:gd name="T81" fmla="*/ 0 h 180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0" t="0" r="r" b="b"/>
                  <a:pathLst>
                    <a:path w="128" h="180">
                      <a:moveTo>
                        <a:pt x="108" y="59"/>
                      </a:moveTo>
                      <a:lnTo>
                        <a:pt x="113" y="77"/>
                      </a:lnTo>
                      <a:lnTo>
                        <a:pt x="111" y="94"/>
                      </a:lnTo>
                      <a:lnTo>
                        <a:pt x="103" y="108"/>
                      </a:lnTo>
                      <a:lnTo>
                        <a:pt x="91" y="121"/>
                      </a:lnTo>
                      <a:lnTo>
                        <a:pt x="77" y="132"/>
                      </a:lnTo>
                      <a:lnTo>
                        <a:pt x="61" y="144"/>
                      </a:lnTo>
                      <a:lnTo>
                        <a:pt x="45" y="154"/>
                      </a:lnTo>
                      <a:lnTo>
                        <a:pt x="30" y="164"/>
                      </a:lnTo>
                      <a:lnTo>
                        <a:pt x="28" y="168"/>
                      </a:lnTo>
                      <a:lnTo>
                        <a:pt x="27" y="170"/>
                      </a:lnTo>
                      <a:lnTo>
                        <a:pt x="27" y="174"/>
                      </a:lnTo>
                      <a:lnTo>
                        <a:pt x="28" y="177"/>
                      </a:lnTo>
                      <a:lnTo>
                        <a:pt x="32" y="179"/>
                      </a:lnTo>
                      <a:lnTo>
                        <a:pt x="35" y="180"/>
                      </a:lnTo>
                      <a:lnTo>
                        <a:pt x="37" y="180"/>
                      </a:lnTo>
                      <a:lnTo>
                        <a:pt x="41" y="179"/>
                      </a:lnTo>
                      <a:lnTo>
                        <a:pt x="60" y="169"/>
                      </a:lnTo>
                      <a:lnTo>
                        <a:pt x="77" y="158"/>
                      </a:lnTo>
                      <a:lnTo>
                        <a:pt x="94" y="145"/>
                      </a:lnTo>
                      <a:lnTo>
                        <a:pt x="109" y="130"/>
                      </a:lnTo>
                      <a:lnTo>
                        <a:pt x="120" y="114"/>
                      </a:lnTo>
                      <a:lnTo>
                        <a:pt x="127" y="95"/>
                      </a:lnTo>
                      <a:lnTo>
                        <a:pt x="128" y="76"/>
                      </a:lnTo>
                      <a:lnTo>
                        <a:pt x="123" y="55"/>
                      </a:lnTo>
                      <a:lnTo>
                        <a:pt x="113" y="39"/>
                      </a:lnTo>
                      <a:lnTo>
                        <a:pt x="97" y="25"/>
                      </a:lnTo>
                      <a:lnTo>
                        <a:pt x="79" y="15"/>
                      </a:lnTo>
                      <a:lnTo>
                        <a:pt x="57" y="7"/>
                      </a:lnTo>
                      <a:lnTo>
                        <a:pt x="36" y="2"/>
                      </a:lnTo>
                      <a:lnTo>
                        <a:pt x="19" y="0"/>
                      </a:lnTo>
                      <a:lnTo>
                        <a:pt x="6" y="0"/>
                      </a:lnTo>
                      <a:lnTo>
                        <a:pt x="0" y="4"/>
                      </a:lnTo>
                      <a:lnTo>
                        <a:pt x="14" y="9"/>
                      </a:lnTo>
                      <a:lnTo>
                        <a:pt x="29" y="14"/>
                      </a:lnTo>
                      <a:lnTo>
                        <a:pt x="46" y="19"/>
                      </a:lnTo>
                      <a:lnTo>
                        <a:pt x="61" y="23"/>
                      </a:lnTo>
                      <a:lnTo>
                        <a:pt x="76" y="29"/>
                      </a:lnTo>
                      <a:lnTo>
                        <a:pt x="89" y="37"/>
                      </a:lnTo>
                      <a:lnTo>
                        <a:pt x="100" y="46"/>
                      </a:lnTo>
                      <a:lnTo>
                        <a:pt x="108" y="59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69" name="Freeform 1129"/>
                <p:cNvSpPr>
                  <a:spLocks/>
                </p:cNvSpPr>
                <p:nvPr/>
              </p:nvSpPr>
              <p:spPr bwMode="auto">
                <a:xfrm>
                  <a:off x="5089" y="2646"/>
                  <a:ext cx="114" cy="88"/>
                </a:xfrm>
                <a:custGeom>
                  <a:avLst/>
                  <a:gdLst>
                    <a:gd name="T0" fmla="*/ 0 w 322"/>
                    <a:gd name="T1" fmla="*/ 0 h 378"/>
                    <a:gd name="T2" fmla="*/ 0 w 322"/>
                    <a:gd name="T3" fmla="*/ 0 h 378"/>
                    <a:gd name="T4" fmla="*/ 0 w 322"/>
                    <a:gd name="T5" fmla="*/ 0 h 378"/>
                    <a:gd name="T6" fmla="*/ 0 w 322"/>
                    <a:gd name="T7" fmla="*/ 0 h 378"/>
                    <a:gd name="T8" fmla="*/ 0 w 322"/>
                    <a:gd name="T9" fmla="*/ 0 h 378"/>
                    <a:gd name="T10" fmla="*/ 0 w 322"/>
                    <a:gd name="T11" fmla="*/ 0 h 378"/>
                    <a:gd name="T12" fmla="*/ 0 w 322"/>
                    <a:gd name="T13" fmla="*/ 0 h 378"/>
                    <a:gd name="T14" fmla="*/ 0 w 322"/>
                    <a:gd name="T15" fmla="*/ 0 h 378"/>
                    <a:gd name="T16" fmla="*/ 0 w 322"/>
                    <a:gd name="T17" fmla="*/ 0 h 378"/>
                    <a:gd name="T18" fmla="*/ 0 w 322"/>
                    <a:gd name="T19" fmla="*/ 0 h 378"/>
                    <a:gd name="T20" fmla="*/ 0 w 322"/>
                    <a:gd name="T21" fmla="*/ 0 h 378"/>
                    <a:gd name="T22" fmla="*/ 0 w 322"/>
                    <a:gd name="T23" fmla="*/ 0 h 378"/>
                    <a:gd name="T24" fmla="*/ 0 w 322"/>
                    <a:gd name="T25" fmla="*/ 0 h 378"/>
                    <a:gd name="T26" fmla="*/ 0 w 322"/>
                    <a:gd name="T27" fmla="*/ 0 h 378"/>
                    <a:gd name="T28" fmla="*/ 0 w 322"/>
                    <a:gd name="T29" fmla="*/ 0 h 378"/>
                    <a:gd name="T30" fmla="*/ 0 w 322"/>
                    <a:gd name="T31" fmla="*/ 0 h 378"/>
                    <a:gd name="T32" fmla="*/ 0 w 322"/>
                    <a:gd name="T33" fmla="*/ 0 h 378"/>
                    <a:gd name="T34" fmla="*/ 0 w 322"/>
                    <a:gd name="T35" fmla="*/ 0 h 378"/>
                    <a:gd name="T36" fmla="*/ 0 w 322"/>
                    <a:gd name="T37" fmla="*/ 0 h 378"/>
                    <a:gd name="T38" fmla="*/ 0 w 322"/>
                    <a:gd name="T39" fmla="*/ 0 h 378"/>
                    <a:gd name="T40" fmla="*/ 0 w 322"/>
                    <a:gd name="T41" fmla="*/ 0 h 378"/>
                    <a:gd name="T42" fmla="*/ 0 w 322"/>
                    <a:gd name="T43" fmla="*/ 0 h 378"/>
                    <a:gd name="T44" fmla="*/ 0 w 322"/>
                    <a:gd name="T45" fmla="*/ 0 h 378"/>
                    <a:gd name="T46" fmla="*/ 0 w 322"/>
                    <a:gd name="T47" fmla="*/ 0 h 378"/>
                    <a:gd name="T48" fmla="*/ 0 w 322"/>
                    <a:gd name="T49" fmla="*/ 0 h 378"/>
                    <a:gd name="T50" fmla="*/ 0 w 322"/>
                    <a:gd name="T51" fmla="*/ 0 h 378"/>
                    <a:gd name="T52" fmla="*/ 0 w 322"/>
                    <a:gd name="T53" fmla="*/ 0 h 378"/>
                    <a:gd name="T54" fmla="*/ 0 w 322"/>
                    <a:gd name="T55" fmla="*/ 0 h 378"/>
                    <a:gd name="T56" fmla="*/ 0 w 322"/>
                    <a:gd name="T57" fmla="*/ 0 h 378"/>
                    <a:gd name="T58" fmla="*/ 0 w 322"/>
                    <a:gd name="T59" fmla="*/ 0 h 378"/>
                    <a:gd name="T60" fmla="*/ 0 w 322"/>
                    <a:gd name="T61" fmla="*/ 0 h 378"/>
                    <a:gd name="T62" fmla="*/ 0 w 322"/>
                    <a:gd name="T63" fmla="*/ 0 h 378"/>
                    <a:gd name="T64" fmla="*/ 0 w 322"/>
                    <a:gd name="T65" fmla="*/ 0 h 378"/>
                    <a:gd name="T66" fmla="*/ 0 w 322"/>
                    <a:gd name="T67" fmla="*/ 0 h 378"/>
                    <a:gd name="T68" fmla="*/ 0 w 322"/>
                    <a:gd name="T69" fmla="*/ 0 h 378"/>
                    <a:gd name="T70" fmla="*/ 0 w 322"/>
                    <a:gd name="T71" fmla="*/ 0 h 378"/>
                    <a:gd name="T72" fmla="*/ 0 w 322"/>
                    <a:gd name="T73" fmla="*/ 0 h 378"/>
                    <a:gd name="T74" fmla="*/ 0 w 322"/>
                    <a:gd name="T75" fmla="*/ 0 h 378"/>
                    <a:gd name="T76" fmla="*/ 0 w 322"/>
                    <a:gd name="T77" fmla="*/ 0 h 378"/>
                    <a:gd name="T78" fmla="*/ 0 w 322"/>
                    <a:gd name="T79" fmla="*/ 0 h 378"/>
                    <a:gd name="T80" fmla="*/ 0 w 322"/>
                    <a:gd name="T81" fmla="*/ 0 h 378"/>
                    <a:gd name="T82" fmla="*/ 0 w 322"/>
                    <a:gd name="T83" fmla="*/ 0 h 378"/>
                    <a:gd name="T84" fmla="*/ 0 w 322"/>
                    <a:gd name="T85" fmla="*/ 0 h 378"/>
                    <a:gd name="T86" fmla="*/ 0 w 322"/>
                    <a:gd name="T87" fmla="*/ 0 h 378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0" t="0" r="r" b="b"/>
                  <a:pathLst>
                    <a:path w="322" h="378">
                      <a:moveTo>
                        <a:pt x="125" y="49"/>
                      </a:moveTo>
                      <a:lnTo>
                        <a:pt x="100" y="70"/>
                      </a:lnTo>
                      <a:lnTo>
                        <a:pt x="76" y="90"/>
                      </a:lnTo>
                      <a:lnTo>
                        <a:pt x="53" y="115"/>
                      </a:lnTo>
                      <a:lnTo>
                        <a:pt x="34" y="140"/>
                      </a:lnTo>
                      <a:lnTo>
                        <a:pt x="17" y="166"/>
                      </a:lnTo>
                      <a:lnTo>
                        <a:pt x="5" y="195"/>
                      </a:lnTo>
                      <a:lnTo>
                        <a:pt x="0" y="226"/>
                      </a:lnTo>
                      <a:lnTo>
                        <a:pt x="1" y="258"/>
                      </a:lnTo>
                      <a:lnTo>
                        <a:pt x="3" y="266"/>
                      </a:lnTo>
                      <a:lnTo>
                        <a:pt x="5" y="275"/>
                      </a:lnTo>
                      <a:lnTo>
                        <a:pt x="9" y="282"/>
                      </a:lnTo>
                      <a:lnTo>
                        <a:pt x="14" y="290"/>
                      </a:lnTo>
                      <a:lnTo>
                        <a:pt x="19" y="297"/>
                      </a:lnTo>
                      <a:lnTo>
                        <a:pt x="26" y="304"/>
                      </a:lnTo>
                      <a:lnTo>
                        <a:pt x="32" y="310"/>
                      </a:lnTo>
                      <a:lnTo>
                        <a:pt x="41" y="314"/>
                      </a:lnTo>
                      <a:lnTo>
                        <a:pt x="56" y="324"/>
                      </a:lnTo>
                      <a:lnTo>
                        <a:pt x="71" y="332"/>
                      </a:lnTo>
                      <a:lnTo>
                        <a:pt x="86" y="338"/>
                      </a:lnTo>
                      <a:lnTo>
                        <a:pt x="103" y="344"/>
                      </a:lnTo>
                      <a:lnTo>
                        <a:pt x="119" y="350"/>
                      </a:lnTo>
                      <a:lnTo>
                        <a:pt x="136" y="355"/>
                      </a:lnTo>
                      <a:lnTo>
                        <a:pt x="152" y="359"/>
                      </a:lnTo>
                      <a:lnTo>
                        <a:pt x="168" y="363"/>
                      </a:lnTo>
                      <a:lnTo>
                        <a:pt x="186" y="366"/>
                      </a:lnTo>
                      <a:lnTo>
                        <a:pt x="202" y="368"/>
                      </a:lnTo>
                      <a:lnTo>
                        <a:pt x="220" y="371"/>
                      </a:lnTo>
                      <a:lnTo>
                        <a:pt x="238" y="373"/>
                      </a:lnTo>
                      <a:lnTo>
                        <a:pt x="254" y="374"/>
                      </a:lnTo>
                      <a:lnTo>
                        <a:pt x="272" y="375"/>
                      </a:lnTo>
                      <a:lnTo>
                        <a:pt x="289" y="376"/>
                      </a:lnTo>
                      <a:lnTo>
                        <a:pt x="306" y="378"/>
                      </a:lnTo>
                      <a:lnTo>
                        <a:pt x="311" y="378"/>
                      </a:lnTo>
                      <a:lnTo>
                        <a:pt x="316" y="375"/>
                      </a:lnTo>
                      <a:lnTo>
                        <a:pt x="320" y="371"/>
                      </a:lnTo>
                      <a:lnTo>
                        <a:pt x="322" y="366"/>
                      </a:lnTo>
                      <a:lnTo>
                        <a:pt x="322" y="360"/>
                      </a:lnTo>
                      <a:lnTo>
                        <a:pt x="320" y="356"/>
                      </a:lnTo>
                      <a:lnTo>
                        <a:pt x="315" y="352"/>
                      </a:lnTo>
                      <a:lnTo>
                        <a:pt x="309" y="350"/>
                      </a:lnTo>
                      <a:lnTo>
                        <a:pt x="294" y="347"/>
                      </a:lnTo>
                      <a:lnTo>
                        <a:pt x="279" y="344"/>
                      </a:lnTo>
                      <a:lnTo>
                        <a:pt x="263" y="341"/>
                      </a:lnTo>
                      <a:lnTo>
                        <a:pt x="247" y="338"/>
                      </a:lnTo>
                      <a:lnTo>
                        <a:pt x="232" y="336"/>
                      </a:lnTo>
                      <a:lnTo>
                        <a:pt x="216" y="334"/>
                      </a:lnTo>
                      <a:lnTo>
                        <a:pt x="200" y="332"/>
                      </a:lnTo>
                      <a:lnTo>
                        <a:pt x="185" y="328"/>
                      </a:lnTo>
                      <a:lnTo>
                        <a:pt x="170" y="326"/>
                      </a:lnTo>
                      <a:lnTo>
                        <a:pt x="154" y="322"/>
                      </a:lnTo>
                      <a:lnTo>
                        <a:pt x="139" y="318"/>
                      </a:lnTo>
                      <a:lnTo>
                        <a:pt x="124" y="314"/>
                      </a:lnTo>
                      <a:lnTo>
                        <a:pt x="110" y="309"/>
                      </a:lnTo>
                      <a:lnTo>
                        <a:pt x="94" y="303"/>
                      </a:lnTo>
                      <a:lnTo>
                        <a:pt x="80" y="297"/>
                      </a:lnTo>
                      <a:lnTo>
                        <a:pt x="66" y="289"/>
                      </a:lnTo>
                      <a:lnTo>
                        <a:pt x="55" y="281"/>
                      </a:lnTo>
                      <a:lnTo>
                        <a:pt x="45" y="271"/>
                      </a:lnTo>
                      <a:lnTo>
                        <a:pt x="38" y="259"/>
                      </a:lnTo>
                      <a:lnTo>
                        <a:pt x="35" y="245"/>
                      </a:lnTo>
                      <a:lnTo>
                        <a:pt x="34" y="232"/>
                      </a:lnTo>
                      <a:lnTo>
                        <a:pt x="35" y="216"/>
                      </a:lnTo>
                      <a:lnTo>
                        <a:pt x="38" y="200"/>
                      </a:lnTo>
                      <a:lnTo>
                        <a:pt x="43" y="187"/>
                      </a:lnTo>
                      <a:lnTo>
                        <a:pt x="51" y="170"/>
                      </a:lnTo>
                      <a:lnTo>
                        <a:pt x="60" y="152"/>
                      </a:lnTo>
                      <a:lnTo>
                        <a:pt x="71" y="137"/>
                      </a:lnTo>
                      <a:lnTo>
                        <a:pt x="83" y="124"/>
                      </a:lnTo>
                      <a:lnTo>
                        <a:pt x="94" y="110"/>
                      </a:lnTo>
                      <a:lnTo>
                        <a:pt x="107" y="96"/>
                      </a:lnTo>
                      <a:lnTo>
                        <a:pt x="123" y="82"/>
                      </a:lnTo>
                      <a:lnTo>
                        <a:pt x="138" y="69"/>
                      </a:lnTo>
                      <a:lnTo>
                        <a:pt x="153" y="57"/>
                      </a:lnTo>
                      <a:lnTo>
                        <a:pt x="173" y="47"/>
                      </a:lnTo>
                      <a:lnTo>
                        <a:pt x="195" y="38"/>
                      </a:lnTo>
                      <a:lnTo>
                        <a:pt x="218" y="28"/>
                      </a:lnTo>
                      <a:lnTo>
                        <a:pt x="238" y="20"/>
                      </a:lnTo>
                      <a:lnTo>
                        <a:pt x="254" y="13"/>
                      </a:lnTo>
                      <a:lnTo>
                        <a:pt x="264" y="7"/>
                      </a:lnTo>
                      <a:lnTo>
                        <a:pt x="268" y="2"/>
                      </a:lnTo>
                      <a:lnTo>
                        <a:pt x="256" y="0"/>
                      </a:lnTo>
                      <a:lnTo>
                        <a:pt x="240" y="1"/>
                      </a:lnTo>
                      <a:lnTo>
                        <a:pt x="221" y="4"/>
                      </a:lnTo>
                      <a:lnTo>
                        <a:pt x="201" y="10"/>
                      </a:lnTo>
                      <a:lnTo>
                        <a:pt x="180" y="18"/>
                      </a:lnTo>
                      <a:lnTo>
                        <a:pt x="160" y="27"/>
                      </a:lnTo>
                      <a:lnTo>
                        <a:pt x="141" y="38"/>
                      </a:lnTo>
                      <a:lnTo>
                        <a:pt x="125" y="49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70" name="Freeform 1130"/>
                <p:cNvSpPr>
                  <a:spLocks/>
                </p:cNvSpPr>
                <p:nvPr/>
              </p:nvSpPr>
              <p:spPr bwMode="auto">
                <a:xfrm>
                  <a:off x="5250" y="2643"/>
                  <a:ext cx="99" cy="59"/>
                </a:xfrm>
                <a:custGeom>
                  <a:avLst/>
                  <a:gdLst>
                    <a:gd name="T0" fmla="*/ 0 w 283"/>
                    <a:gd name="T1" fmla="*/ 0 h 252"/>
                    <a:gd name="T2" fmla="*/ 0 w 283"/>
                    <a:gd name="T3" fmla="*/ 0 h 252"/>
                    <a:gd name="T4" fmla="*/ 0 w 283"/>
                    <a:gd name="T5" fmla="*/ 0 h 252"/>
                    <a:gd name="T6" fmla="*/ 0 w 283"/>
                    <a:gd name="T7" fmla="*/ 0 h 252"/>
                    <a:gd name="T8" fmla="*/ 0 w 283"/>
                    <a:gd name="T9" fmla="*/ 0 h 252"/>
                    <a:gd name="T10" fmla="*/ 0 w 283"/>
                    <a:gd name="T11" fmla="*/ 0 h 252"/>
                    <a:gd name="T12" fmla="*/ 0 w 283"/>
                    <a:gd name="T13" fmla="*/ 0 h 252"/>
                    <a:gd name="T14" fmla="*/ 0 w 283"/>
                    <a:gd name="T15" fmla="*/ 0 h 252"/>
                    <a:gd name="T16" fmla="*/ 0 w 283"/>
                    <a:gd name="T17" fmla="*/ 0 h 252"/>
                    <a:gd name="T18" fmla="*/ 0 w 283"/>
                    <a:gd name="T19" fmla="*/ 0 h 252"/>
                    <a:gd name="T20" fmla="*/ 0 w 283"/>
                    <a:gd name="T21" fmla="*/ 0 h 252"/>
                    <a:gd name="T22" fmla="*/ 0 w 283"/>
                    <a:gd name="T23" fmla="*/ 0 h 252"/>
                    <a:gd name="T24" fmla="*/ 0 w 283"/>
                    <a:gd name="T25" fmla="*/ 0 h 252"/>
                    <a:gd name="T26" fmla="*/ 0 w 283"/>
                    <a:gd name="T27" fmla="*/ 0 h 252"/>
                    <a:gd name="T28" fmla="*/ 0 w 283"/>
                    <a:gd name="T29" fmla="*/ 0 h 252"/>
                    <a:gd name="T30" fmla="*/ 0 w 283"/>
                    <a:gd name="T31" fmla="*/ 0 h 252"/>
                    <a:gd name="T32" fmla="*/ 0 w 283"/>
                    <a:gd name="T33" fmla="*/ 0 h 252"/>
                    <a:gd name="T34" fmla="*/ 0 w 283"/>
                    <a:gd name="T35" fmla="*/ 0 h 252"/>
                    <a:gd name="T36" fmla="*/ 0 w 283"/>
                    <a:gd name="T37" fmla="*/ 0 h 252"/>
                    <a:gd name="T38" fmla="*/ 0 w 283"/>
                    <a:gd name="T39" fmla="*/ 0 h 252"/>
                    <a:gd name="T40" fmla="*/ 0 w 283"/>
                    <a:gd name="T41" fmla="*/ 0 h 252"/>
                    <a:gd name="T42" fmla="*/ 0 w 283"/>
                    <a:gd name="T43" fmla="*/ 0 h 252"/>
                    <a:gd name="T44" fmla="*/ 0 w 283"/>
                    <a:gd name="T45" fmla="*/ 0 h 252"/>
                    <a:gd name="T46" fmla="*/ 0 w 283"/>
                    <a:gd name="T47" fmla="*/ 0 h 252"/>
                    <a:gd name="T48" fmla="*/ 0 w 283"/>
                    <a:gd name="T49" fmla="*/ 0 h 252"/>
                    <a:gd name="T50" fmla="*/ 0 w 283"/>
                    <a:gd name="T51" fmla="*/ 0 h 252"/>
                    <a:gd name="T52" fmla="*/ 0 w 283"/>
                    <a:gd name="T53" fmla="*/ 0 h 252"/>
                    <a:gd name="T54" fmla="*/ 0 w 283"/>
                    <a:gd name="T55" fmla="*/ 0 h 252"/>
                    <a:gd name="T56" fmla="*/ 0 w 283"/>
                    <a:gd name="T57" fmla="*/ 0 h 252"/>
                    <a:gd name="T58" fmla="*/ 0 w 283"/>
                    <a:gd name="T59" fmla="*/ 0 h 252"/>
                    <a:gd name="T60" fmla="*/ 0 w 283"/>
                    <a:gd name="T61" fmla="*/ 0 h 252"/>
                    <a:gd name="T62" fmla="*/ 0 w 283"/>
                    <a:gd name="T63" fmla="*/ 0 h 252"/>
                    <a:gd name="T64" fmla="*/ 0 w 283"/>
                    <a:gd name="T65" fmla="*/ 0 h 252"/>
                    <a:gd name="T66" fmla="*/ 0 w 283"/>
                    <a:gd name="T67" fmla="*/ 0 h 252"/>
                    <a:gd name="T68" fmla="*/ 0 w 283"/>
                    <a:gd name="T69" fmla="*/ 0 h 252"/>
                    <a:gd name="T70" fmla="*/ 0 w 283"/>
                    <a:gd name="T71" fmla="*/ 0 h 252"/>
                    <a:gd name="T72" fmla="*/ 0 w 283"/>
                    <a:gd name="T73" fmla="*/ 0 h 252"/>
                    <a:gd name="T74" fmla="*/ 0 w 283"/>
                    <a:gd name="T75" fmla="*/ 0 h 252"/>
                    <a:gd name="T76" fmla="*/ 0 w 283"/>
                    <a:gd name="T77" fmla="*/ 0 h 252"/>
                    <a:gd name="T78" fmla="*/ 0 w 283"/>
                    <a:gd name="T79" fmla="*/ 0 h 252"/>
                    <a:gd name="T80" fmla="*/ 0 w 283"/>
                    <a:gd name="T81" fmla="*/ 0 h 252"/>
                    <a:gd name="T82" fmla="*/ 0 w 283"/>
                    <a:gd name="T83" fmla="*/ 0 h 252"/>
                    <a:gd name="T84" fmla="*/ 0 w 283"/>
                    <a:gd name="T85" fmla="*/ 0 h 252"/>
                    <a:gd name="T86" fmla="*/ 0 w 283"/>
                    <a:gd name="T87" fmla="*/ 0 h 252"/>
                    <a:gd name="T88" fmla="*/ 0 w 283"/>
                    <a:gd name="T89" fmla="*/ 0 h 252"/>
                    <a:gd name="T90" fmla="*/ 0 w 283"/>
                    <a:gd name="T91" fmla="*/ 0 h 252"/>
                    <a:gd name="T92" fmla="*/ 0 w 283"/>
                    <a:gd name="T93" fmla="*/ 0 h 252"/>
                    <a:gd name="T94" fmla="*/ 0 w 283"/>
                    <a:gd name="T95" fmla="*/ 0 h 252"/>
                    <a:gd name="T96" fmla="*/ 0 w 283"/>
                    <a:gd name="T97" fmla="*/ 0 h 252"/>
                    <a:gd name="T98" fmla="*/ 0 w 283"/>
                    <a:gd name="T99" fmla="*/ 0 h 252"/>
                    <a:gd name="T100" fmla="*/ 0 w 283"/>
                    <a:gd name="T101" fmla="*/ 0 h 252"/>
                    <a:gd name="T102" fmla="*/ 0 w 283"/>
                    <a:gd name="T103" fmla="*/ 0 h 252"/>
                    <a:gd name="T104" fmla="*/ 0 w 283"/>
                    <a:gd name="T105" fmla="*/ 0 h 252"/>
                    <a:gd name="T106" fmla="*/ 0 w 283"/>
                    <a:gd name="T107" fmla="*/ 0 h 252"/>
                    <a:gd name="T108" fmla="*/ 0 w 283"/>
                    <a:gd name="T109" fmla="*/ 0 h 252"/>
                    <a:gd name="T110" fmla="*/ 0 w 283"/>
                    <a:gd name="T111" fmla="*/ 0 h 252"/>
                    <a:gd name="T112" fmla="*/ 0 w 283"/>
                    <a:gd name="T113" fmla="*/ 0 h 252"/>
                    <a:gd name="T114" fmla="*/ 0 w 283"/>
                    <a:gd name="T115" fmla="*/ 0 h 252"/>
                    <a:gd name="T116" fmla="*/ 0 w 283"/>
                    <a:gd name="T117" fmla="*/ 0 h 252"/>
                    <a:gd name="T118" fmla="*/ 0 w 283"/>
                    <a:gd name="T119" fmla="*/ 0 h 252"/>
                    <a:gd name="T120" fmla="*/ 0 w 283"/>
                    <a:gd name="T121" fmla="*/ 0 h 252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0" t="0" r="r" b="b"/>
                  <a:pathLst>
                    <a:path w="283" h="252">
                      <a:moveTo>
                        <a:pt x="235" y="77"/>
                      </a:moveTo>
                      <a:lnTo>
                        <a:pt x="248" y="91"/>
                      </a:lnTo>
                      <a:lnTo>
                        <a:pt x="256" y="107"/>
                      </a:lnTo>
                      <a:lnTo>
                        <a:pt x="259" y="124"/>
                      </a:lnTo>
                      <a:lnTo>
                        <a:pt x="259" y="142"/>
                      </a:lnTo>
                      <a:lnTo>
                        <a:pt x="257" y="157"/>
                      </a:lnTo>
                      <a:lnTo>
                        <a:pt x="252" y="170"/>
                      </a:lnTo>
                      <a:lnTo>
                        <a:pt x="244" y="183"/>
                      </a:lnTo>
                      <a:lnTo>
                        <a:pt x="236" y="193"/>
                      </a:lnTo>
                      <a:lnTo>
                        <a:pt x="225" y="204"/>
                      </a:lnTo>
                      <a:lnTo>
                        <a:pt x="215" y="214"/>
                      </a:lnTo>
                      <a:lnTo>
                        <a:pt x="204" y="224"/>
                      </a:lnTo>
                      <a:lnTo>
                        <a:pt x="194" y="234"/>
                      </a:lnTo>
                      <a:lnTo>
                        <a:pt x="191" y="238"/>
                      </a:lnTo>
                      <a:lnTo>
                        <a:pt x="191" y="241"/>
                      </a:lnTo>
                      <a:lnTo>
                        <a:pt x="191" y="245"/>
                      </a:lnTo>
                      <a:lnTo>
                        <a:pt x="194" y="248"/>
                      </a:lnTo>
                      <a:lnTo>
                        <a:pt x="197" y="250"/>
                      </a:lnTo>
                      <a:lnTo>
                        <a:pt x="202" y="252"/>
                      </a:lnTo>
                      <a:lnTo>
                        <a:pt x="205" y="250"/>
                      </a:lnTo>
                      <a:lnTo>
                        <a:pt x="209" y="248"/>
                      </a:lnTo>
                      <a:lnTo>
                        <a:pt x="232" y="233"/>
                      </a:lnTo>
                      <a:lnTo>
                        <a:pt x="252" y="214"/>
                      </a:lnTo>
                      <a:lnTo>
                        <a:pt x="268" y="192"/>
                      </a:lnTo>
                      <a:lnTo>
                        <a:pt x="278" y="167"/>
                      </a:lnTo>
                      <a:lnTo>
                        <a:pt x="283" y="141"/>
                      </a:lnTo>
                      <a:lnTo>
                        <a:pt x="280" y="115"/>
                      </a:lnTo>
                      <a:lnTo>
                        <a:pt x="271" y="91"/>
                      </a:lnTo>
                      <a:lnTo>
                        <a:pt x="252" y="69"/>
                      </a:lnTo>
                      <a:lnTo>
                        <a:pt x="238" y="57"/>
                      </a:lnTo>
                      <a:lnTo>
                        <a:pt x="222" y="48"/>
                      </a:lnTo>
                      <a:lnTo>
                        <a:pt x="204" y="39"/>
                      </a:lnTo>
                      <a:lnTo>
                        <a:pt x="184" y="31"/>
                      </a:lnTo>
                      <a:lnTo>
                        <a:pt x="164" y="23"/>
                      </a:lnTo>
                      <a:lnTo>
                        <a:pt x="144" y="17"/>
                      </a:lnTo>
                      <a:lnTo>
                        <a:pt x="123" y="13"/>
                      </a:lnTo>
                      <a:lnTo>
                        <a:pt x="103" y="8"/>
                      </a:lnTo>
                      <a:lnTo>
                        <a:pt x="83" y="5"/>
                      </a:lnTo>
                      <a:lnTo>
                        <a:pt x="66" y="2"/>
                      </a:lnTo>
                      <a:lnTo>
                        <a:pt x="48" y="0"/>
                      </a:lnTo>
                      <a:lnTo>
                        <a:pt x="34" y="0"/>
                      </a:lnTo>
                      <a:lnTo>
                        <a:pt x="21" y="0"/>
                      </a:lnTo>
                      <a:lnTo>
                        <a:pt x="11" y="0"/>
                      </a:lnTo>
                      <a:lnTo>
                        <a:pt x="4" y="2"/>
                      </a:lnTo>
                      <a:lnTo>
                        <a:pt x="0" y="5"/>
                      </a:lnTo>
                      <a:lnTo>
                        <a:pt x="12" y="7"/>
                      </a:lnTo>
                      <a:lnTo>
                        <a:pt x="24" y="8"/>
                      </a:lnTo>
                      <a:lnTo>
                        <a:pt x="38" y="10"/>
                      </a:lnTo>
                      <a:lnTo>
                        <a:pt x="52" y="13"/>
                      </a:lnTo>
                      <a:lnTo>
                        <a:pt x="66" y="16"/>
                      </a:lnTo>
                      <a:lnTo>
                        <a:pt x="82" y="18"/>
                      </a:lnTo>
                      <a:lnTo>
                        <a:pt x="98" y="22"/>
                      </a:lnTo>
                      <a:lnTo>
                        <a:pt x="114" y="25"/>
                      </a:lnTo>
                      <a:lnTo>
                        <a:pt x="129" y="30"/>
                      </a:lnTo>
                      <a:lnTo>
                        <a:pt x="146" y="34"/>
                      </a:lnTo>
                      <a:lnTo>
                        <a:pt x="162" y="39"/>
                      </a:lnTo>
                      <a:lnTo>
                        <a:pt x="177" y="45"/>
                      </a:lnTo>
                      <a:lnTo>
                        <a:pt x="193" y="52"/>
                      </a:lnTo>
                      <a:lnTo>
                        <a:pt x="208" y="60"/>
                      </a:lnTo>
                      <a:lnTo>
                        <a:pt x="222" y="68"/>
                      </a:lnTo>
                      <a:lnTo>
                        <a:pt x="235" y="77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71" name="Freeform 1131"/>
                <p:cNvSpPr>
                  <a:spLocks/>
                </p:cNvSpPr>
                <p:nvPr/>
              </p:nvSpPr>
              <p:spPr bwMode="auto">
                <a:xfrm>
                  <a:off x="5047" y="2671"/>
                  <a:ext cx="40" cy="55"/>
                </a:xfrm>
                <a:custGeom>
                  <a:avLst/>
                  <a:gdLst>
                    <a:gd name="T0" fmla="*/ 0 w 114"/>
                    <a:gd name="T1" fmla="*/ 0 h 238"/>
                    <a:gd name="T2" fmla="*/ 0 w 114"/>
                    <a:gd name="T3" fmla="*/ 0 h 238"/>
                    <a:gd name="T4" fmla="*/ 0 w 114"/>
                    <a:gd name="T5" fmla="*/ 0 h 238"/>
                    <a:gd name="T6" fmla="*/ 0 w 114"/>
                    <a:gd name="T7" fmla="*/ 0 h 238"/>
                    <a:gd name="T8" fmla="*/ 0 w 114"/>
                    <a:gd name="T9" fmla="*/ 0 h 238"/>
                    <a:gd name="T10" fmla="*/ 0 w 114"/>
                    <a:gd name="T11" fmla="*/ 0 h 238"/>
                    <a:gd name="T12" fmla="*/ 0 w 114"/>
                    <a:gd name="T13" fmla="*/ 0 h 238"/>
                    <a:gd name="T14" fmla="*/ 0 w 114"/>
                    <a:gd name="T15" fmla="*/ 0 h 238"/>
                    <a:gd name="T16" fmla="*/ 0 w 114"/>
                    <a:gd name="T17" fmla="*/ 0 h 238"/>
                    <a:gd name="T18" fmla="*/ 0 w 114"/>
                    <a:gd name="T19" fmla="*/ 0 h 238"/>
                    <a:gd name="T20" fmla="*/ 0 w 114"/>
                    <a:gd name="T21" fmla="*/ 0 h 238"/>
                    <a:gd name="T22" fmla="*/ 0 w 114"/>
                    <a:gd name="T23" fmla="*/ 0 h 238"/>
                    <a:gd name="T24" fmla="*/ 0 w 114"/>
                    <a:gd name="T25" fmla="*/ 0 h 238"/>
                    <a:gd name="T26" fmla="*/ 0 w 114"/>
                    <a:gd name="T27" fmla="*/ 0 h 238"/>
                    <a:gd name="T28" fmla="*/ 0 w 114"/>
                    <a:gd name="T29" fmla="*/ 0 h 238"/>
                    <a:gd name="T30" fmla="*/ 0 w 114"/>
                    <a:gd name="T31" fmla="*/ 0 h 238"/>
                    <a:gd name="T32" fmla="*/ 0 w 114"/>
                    <a:gd name="T33" fmla="*/ 0 h 238"/>
                    <a:gd name="T34" fmla="*/ 0 w 114"/>
                    <a:gd name="T35" fmla="*/ 0 h 238"/>
                    <a:gd name="T36" fmla="*/ 0 w 114"/>
                    <a:gd name="T37" fmla="*/ 0 h 238"/>
                    <a:gd name="T38" fmla="*/ 0 w 114"/>
                    <a:gd name="T39" fmla="*/ 0 h 238"/>
                    <a:gd name="T40" fmla="*/ 0 w 114"/>
                    <a:gd name="T41" fmla="*/ 0 h 238"/>
                    <a:gd name="T42" fmla="*/ 0 w 114"/>
                    <a:gd name="T43" fmla="*/ 0 h 238"/>
                    <a:gd name="T44" fmla="*/ 0 w 114"/>
                    <a:gd name="T45" fmla="*/ 0 h 238"/>
                    <a:gd name="T46" fmla="*/ 0 w 114"/>
                    <a:gd name="T47" fmla="*/ 0 h 238"/>
                    <a:gd name="T48" fmla="*/ 0 w 114"/>
                    <a:gd name="T49" fmla="*/ 0 h 238"/>
                    <a:gd name="T50" fmla="*/ 0 w 114"/>
                    <a:gd name="T51" fmla="*/ 0 h 238"/>
                    <a:gd name="T52" fmla="*/ 0 w 114"/>
                    <a:gd name="T53" fmla="*/ 0 h 238"/>
                    <a:gd name="T54" fmla="*/ 0 w 114"/>
                    <a:gd name="T55" fmla="*/ 0 h 238"/>
                    <a:gd name="T56" fmla="*/ 0 w 114"/>
                    <a:gd name="T57" fmla="*/ 0 h 238"/>
                    <a:gd name="T58" fmla="*/ 0 w 114"/>
                    <a:gd name="T59" fmla="*/ 0 h 238"/>
                    <a:gd name="T60" fmla="*/ 0 w 114"/>
                    <a:gd name="T61" fmla="*/ 0 h 238"/>
                    <a:gd name="T62" fmla="*/ 0 w 114"/>
                    <a:gd name="T63" fmla="*/ 0 h 238"/>
                    <a:gd name="T64" fmla="*/ 0 w 114"/>
                    <a:gd name="T65" fmla="*/ 0 h 238"/>
                    <a:gd name="T66" fmla="*/ 0 w 114"/>
                    <a:gd name="T67" fmla="*/ 0 h 238"/>
                    <a:gd name="T68" fmla="*/ 0 w 114"/>
                    <a:gd name="T69" fmla="*/ 0 h 238"/>
                    <a:gd name="T70" fmla="*/ 0 w 114"/>
                    <a:gd name="T71" fmla="*/ 0 h 238"/>
                    <a:gd name="T72" fmla="*/ 0 w 114"/>
                    <a:gd name="T73" fmla="*/ 0 h 238"/>
                    <a:gd name="T74" fmla="*/ 0 w 114"/>
                    <a:gd name="T75" fmla="*/ 0 h 238"/>
                    <a:gd name="T76" fmla="*/ 0 w 114"/>
                    <a:gd name="T77" fmla="*/ 0 h 238"/>
                    <a:gd name="T78" fmla="*/ 0 w 114"/>
                    <a:gd name="T79" fmla="*/ 0 h 238"/>
                    <a:gd name="T80" fmla="*/ 0 w 114"/>
                    <a:gd name="T81" fmla="*/ 0 h 238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0" t="0" r="r" b="b"/>
                  <a:pathLst>
                    <a:path w="114" h="238">
                      <a:moveTo>
                        <a:pt x="0" y="130"/>
                      </a:moveTo>
                      <a:lnTo>
                        <a:pt x="0" y="149"/>
                      </a:lnTo>
                      <a:lnTo>
                        <a:pt x="4" y="168"/>
                      </a:lnTo>
                      <a:lnTo>
                        <a:pt x="12" y="185"/>
                      </a:lnTo>
                      <a:lnTo>
                        <a:pt x="24" y="200"/>
                      </a:lnTo>
                      <a:lnTo>
                        <a:pt x="38" y="213"/>
                      </a:lnTo>
                      <a:lnTo>
                        <a:pt x="55" y="224"/>
                      </a:lnTo>
                      <a:lnTo>
                        <a:pt x="73" y="232"/>
                      </a:lnTo>
                      <a:lnTo>
                        <a:pt x="92" y="237"/>
                      </a:lnTo>
                      <a:lnTo>
                        <a:pt x="98" y="238"/>
                      </a:lnTo>
                      <a:lnTo>
                        <a:pt x="104" y="235"/>
                      </a:lnTo>
                      <a:lnTo>
                        <a:pt x="109" y="232"/>
                      </a:lnTo>
                      <a:lnTo>
                        <a:pt x="111" y="227"/>
                      </a:lnTo>
                      <a:lnTo>
                        <a:pt x="111" y="222"/>
                      </a:lnTo>
                      <a:lnTo>
                        <a:pt x="110" y="216"/>
                      </a:lnTo>
                      <a:lnTo>
                        <a:pt x="106" y="211"/>
                      </a:lnTo>
                      <a:lnTo>
                        <a:pt x="100" y="209"/>
                      </a:lnTo>
                      <a:lnTo>
                        <a:pt x="82" y="202"/>
                      </a:lnTo>
                      <a:lnTo>
                        <a:pt x="64" y="193"/>
                      </a:lnTo>
                      <a:lnTo>
                        <a:pt x="50" y="180"/>
                      </a:lnTo>
                      <a:lnTo>
                        <a:pt x="39" y="167"/>
                      </a:lnTo>
                      <a:lnTo>
                        <a:pt x="32" y="149"/>
                      </a:lnTo>
                      <a:lnTo>
                        <a:pt x="29" y="131"/>
                      </a:lnTo>
                      <a:lnTo>
                        <a:pt x="29" y="111"/>
                      </a:lnTo>
                      <a:lnTo>
                        <a:pt x="35" y="91"/>
                      </a:lnTo>
                      <a:lnTo>
                        <a:pt x="42" y="76"/>
                      </a:lnTo>
                      <a:lnTo>
                        <a:pt x="51" y="62"/>
                      </a:lnTo>
                      <a:lnTo>
                        <a:pt x="62" y="49"/>
                      </a:lnTo>
                      <a:lnTo>
                        <a:pt x="73" y="38"/>
                      </a:lnTo>
                      <a:lnTo>
                        <a:pt x="84" y="28"/>
                      </a:lnTo>
                      <a:lnTo>
                        <a:pt x="96" y="18"/>
                      </a:lnTo>
                      <a:lnTo>
                        <a:pt x="106" y="9"/>
                      </a:lnTo>
                      <a:lnTo>
                        <a:pt x="114" y="1"/>
                      </a:lnTo>
                      <a:lnTo>
                        <a:pt x="106" y="0"/>
                      </a:lnTo>
                      <a:lnTo>
                        <a:pt x="93" y="6"/>
                      </a:lnTo>
                      <a:lnTo>
                        <a:pt x="76" y="18"/>
                      </a:lnTo>
                      <a:lnTo>
                        <a:pt x="56" y="36"/>
                      </a:lnTo>
                      <a:lnTo>
                        <a:pt x="37" y="57"/>
                      </a:lnTo>
                      <a:lnTo>
                        <a:pt x="20" y="80"/>
                      </a:lnTo>
                      <a:lnTo>
                        <a:pt x="7" y="106"/>
                      </a:lnTo>
                      <a:lnTo>
                        <a:pt x="0" y="130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72" name="Freeform 1132"/>
                <p:cNvSpPr>
                  <a:spLocks/>
                </p:cNvSpPr>
                <p:nvPr/>
              </p:nvSpPr>
              <p:spPr bwMode="auto">
                <a:xfrm>
                  <a:off x="5330" y="2639"/>
                  <a:ext cx="87" cy="73"/>
                </a:xfrm>
                <a:custGeom>
                  <a:avLst/>
                  <a:gdLst>
                    <a:gd name="T0" fmla="*/ 0 w 246"/>
                    <a:gd name="T1" fmla="*/ 0 h 310"/>
                    <a:gd name="T2" fmla="*/ 0 w 246"/>
                    <a:gd name="T3" fmla="*/ 0 h 310"/>
                    <a:gd name="T4" fmla="*/ 0 w 246"/>
                    <a:gd name="T5" fmla="*/ 0 h 310"/>
                    <a:gd name="T6" fmla="*/ 0 w 246"/>
                    <a:gd name="T7" fmla="*/ 0 h 310"/>
                    <a:gd name="T8" fmla="*/ 0 w 246"/>
                    <a:gd name="T9" fmla="*/ 0 h 310"/>
                    <a:gd name="T10" fmla="*/ 0 w 246"/>
                    <a:gd name="T11" fmla="*/ 0 h 310"/>
                    <a:gd name="T12" fmla="*/ 0 w 246"/>
                    <a:gd name="T13" fmla="*/ 0 h 310"/>
                    <a:gd name="T14" fmla="*/ 0 w 246"/>
                    <a:gd name="T15" fmla="*/ 0 h 310"/>
                    <a:gd name="T16" fmla="*/ 0 w 246"/>
                    <a:gd name="T17" fmla="*/ 0 h 310"/>
                    <a:gd name="T18" fmla="*/ 0 w 246"/>
                    <a:gd name="T19" fmla="*/ 0 h 310"/>
                    <a:gd name="T20" fmla="*/ 0 w 246"/>
                    <a:gd name="T21" fmla="*/ 0 h 310"/>
                    <a:gd name="T22" fmla="*/ 0 w 246"/>
                    <a:gd name="T23" fmla="*/ 0 h 310"/>
                    <a:gd name="T24" fmla="*/ 0 w 246"/>
                    <a:gd name="T25" fmla="*/ 0 h 310"/>
                    <a:gd name="T26" fmla="*/ 0 w 246"/>
                    <a:gd name="T27" fmla="*/ 0 h 310"/>
                    <a:gd name="T28" fmla="*/ 0 w 246"/>
                    <a:gd name="T29" fmla="*/ 0 h 310"/>
                    <a:gd name="T30" fmla="*/ 0 w 246"/>
                    <a:gd name="T31" fmla="*/ 0 h 310"/>
                    <a:gd name="T32" fmla="*/ 0 w 246"/>
                    <a:gd name="T33" fmla="*/ 0 h 310"/>
                    <a:gd name="T34" fmla="*/ 0 w 246"/>
                    <a:gd name="T35" fmla="*/ 0 h 310"/>
                    <a:gd name="T36" fmla="*/ 0 w 246"/>
                    <a:gd name="T37" fmla="*/ 0 h 310"/>
                    <a:gd name="T38" fmla="*/ 0 w 246"/>
                    <a:gd name="T39" fmla="*/ 0 h 310"/>
                    <a:gd name="T40" fmla="*/ 0 w 246"/>
                    <a:gd name="T41" fmla="*/ 0 h 310"/>
                    <a:gd name="T42" fmla="*/ 0 w 246"/>
                    <a:gd name="T43" fmla="*/ 0 h 310"/>
                    <a:gd name="T44" fmla="*/ 0 w 246"/>
                    <a:gd name="T45" fmla="*/ 0 h 310"/>
                    <a:gd name="T46" fmla="*/ 0 w 246"/>
                    <a:gd name="T47" fmla="*/ 0 h 310"/>
                    <a:gd name="T48" fmla="*/ 0 w 246"/>
                    <a:gd name="T49" fmla="*/ 0 h 310"/>
                    <a:gd name="T50" fmla="*/ 0 w 246"/>
                    <a:gd name="T51" fmla="*/ 0 h 310"/>
                    <a:gd name="T52" fmla="*/ 0 w 246"/>
                    <a:gd name="T53" fmla="*/ 0 h 310"/>
                    <a:gd name="T54" fmla="*/ 0 w 246"/>
                    <a:gd name="T55" fmla="*/ 0 h 310"/>
                    <a:gd name="T56" fmla="*/ 0 w 246"/>
                    <a:gd name="T57" fmla="*/ 0 h 310"/>
                    <a:gd name="T58" fmla="*/ 0 w 246"/>
                    <a:gd name="T59" fmla="*/ 0 h 310"/>
                    <a:gd name="T60" fmla="*/ 0 w 246"/>
                    <a:gd name="T61" fmla="*/ 0 h 310"/>
                    <a:gd name="T62" fmla="*/ 0 w 246"/>
                    <a:gd name="T63" fmla="*/ 0 h 310"/>
                    <a:gd name="T64" fmla="*/ 0 w 246"/>
                    <a:gd name="T65" fmla="*/ 0 h 310"/>
                    <a:gd name="T66" fmla="*/ 0 w 246"/>
                    <a:gd name="T67" fmla="*/ 0 h 310"/>
                    <a:gd name="T68" fmla="*/ 0 w 246"/>
                    <a:gd name="T69" fmla="*/ 0 h 310"/>
                    <a:gd name="T70" fmla="*/ 0 w 246"/>
                    <a:gd name="T71" fmla="*/ 0 h 310"/>
                    <a:gd name="T72" fmla="*/ 0 w 246"/>
                    <a:gd name="T73" fmla="*/ 0 h 310"/>
                    <a:gd name="T74" fmla="*/ 0 w 246"/>
                    <a:gd name="T75" fmla="*/ 0 h 310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0" t="0" r="r" b="b"/>
                  <a:pathLst>
                    <a:path w="246" h="310">
                      <a:moveTo>
                        <a:pt x="199" y="116"/>
                      </a:moveTo>
                      <a:lnTo>
                        <a:pt x="207" y="124"/>
                      </a:lnTo>
                      <a:lnTo>
                        <a:pt x="214" y="133"/>
                      </a:lnTo>
                      <a:lnTo>
                        <a:pt x="219" y="143"/>
                      </a:lnTo>
                      <a:lnTo>
                        <a:pt x="223" y="154"/>
                      </a:lnTo>
                      <a:lnTo>
                        <a:pt x="225" y="164"/>
                      </a:lnTo>
                      <a:lnTo>
                        <a:pt x="225" y="176"/>
                      </a:lnTo>
                      <a:lnTo>
                        <a:pt x="221" y="187"/>
                      </a:lnTo>
                      <a:lnTo>
                        <a:pt x="216" y="197"/>
                      </a:lnTo>
                      <a:lnTo>
                        <a:pt x="208" y="209"/>
                      </a:lnTo>
                      <a:lnTo>
                        <a:pt x="199" y="219"/>
                      </a:lnTo>
                      <a:lnTo>
                        <a:pt x="188" y="228"/>
                      </a:lnTo>
                      <a:lnTo>
                        <a:pt x="177" y="238"/>
                      </a:lnTo>
                      <a:lnTo>
                        <a:pt x="166" y="246"/>
                      </a:lnTo>
                      <a:lnTo>
                        <a:pt x="154" y="255"/>
                      </a:lnTo>
                      <a:lnTo>
                        <a:pt x="143" y="264"/>
                      </a:lnTo>
                      <a:lnTo>
                        <a:pt x="132" y="274"/>
                      </a:lnTo>
                      <a:lnTo>
                        <a:pt x="129" y="278"/>
                      </a:lnTo>
                      <a:lnTo>
                        <a:pt x="126" y="282"/>
                      </a:lnTo>
                      <a:lnTo>
                        <a:pt x="124" y="287"/>
                      </a:lnTo>
                      <a:lnTo>
                        <a:pt x="121" y="292"/>
                      </a:lnTo>
                      <a:lnTo>
                        <a:pt x="120" y="296"/>
                      </a:lnTo>
                      <a:lnTo>
                        <a:pt x="120" y="301"/>
                      </a:lnTo>
                      <a:lnTo>
                        <a:pt x="121" y="305"/>
                      </a:lnTo>
                      <a:lnTo>
                        <a:pt x="125" y="309"/>
                      </a:lnTo>
                      <a:lnTo>
                        <a:pt x="130" y="310"/>
                      </a:lnTo>
                      <a:lnTo>
                        <a:pt x="134" y="310"/>
                      </a:lnTo>
                      <a:lnTo>
                        <a:pt x="139" y="309"/>
                      </a:lnTo>
                      <a:lnTo>
                        <a:pt x="143" y="305"/>
                      </a:lnTo>
                      <a:lnTo>
                        <a:pt x="154" y="293"/>
                      </a:lnTo>
                      <a:lnTo>
                        <a:pt x="167" y="280"/>
                      </a:lnTo>
                      <a:lnTo>
                        <a:pt x="180" y="269"/>
                      </a:lnTo>
                      <a:lnTo>
                        <a:pt x="194" y="257"/>
                      </a:lnTo>
                      <a:lnTo>
                        <a:pt x="207" y="246"/>
                      </a:lnTo>
                      <a:lnTo>
                        <a:pt x="219" y="233"/>
                      </a:lnTo>
                      <a:lnTo>
                        <a:pt x="231" y="219"/>
                      </a:lnTo>
                      <a:lnTo>
                        <a:pt x="239" y="204"/>
                      </a:lnTo>
                      <a:lnTo>
                        <a:pt x="245" y="187"/>
                      </a:lnTo>
                      <a:lnTo>
                        <a:pt x="246" y="170"/>
                      </a:lnTo>
                      <a:lnTo>
                        <a:pt x="242" y="153"/>
                      </a:lnTo>
                      <a:lnTo>
                        <a:pt x="236" y="136"/>
                      </a:lnTo>
                      <a:lnTo>
                        <a:pt x="227" y="120"/>
                      </a:lnTo>
                      <a:lnTo>
                        <a:pt x="215" y="107"/>
                      </a:lnTo>
                      <a:lnTo>
                        <a:pt x="201" y="94"/>
                      </a:lnTo>
                      <a:lnTo>
                        <a:pt x="187" y="82"/>
                      </a:lnTo>
                      <a:lnTo>
                        <a:pt x="177" y="74"/>
                      </a:lnTo>
                      <a:lnTo>
                        <a:pt x="165" y="68"/>
                      </a:lnTo>
                      <a:lnTo>
                        <a:pt x="152" y="60"/>
                      </a:lnTo>
                      <a:lnTo>
                        <a:pt x="139" y="51"/>
                      </a:lnTo>
                      <a:lnTo>
                        <a:pt x="126" y="43"/>
                      </a:lnTo>
                      <a:lnTo>
                        <a:pt x="112" y="35"/>
                      </a:lnTo>
                      <a:lnTo>
                        <a:pt x="98" y="28"/>
                      </a:lnTo>
                      <a:lnTo>
                        <a:pt x="85" y="22"/>
                      </a:lnTo>
                      <a:lnTo>
                        <a:pt x="72" y="16"/>
                      </a:lnTo>
                      <a:lnTo>
                        <a:pt x="59" y="10"/>
                      </a:lnTo>
                      <a:lnTo>
                        <a:pt x="46" y="7"/>
                      </a:lnTo>
                      <a:lnTo>
                        <a:pt x="35" y="3"/>
                      </a:lnTo>
                      <a:lnTo>
                        <a:pt x="24" y="1"/>
                      </a:lnTo>
                      <a:lnTo>
                        <a:pt x="15" y="0"/>
                      </a:lnTo>
                      <a:lnTo>
                        <a:pt x="7" y="1"/>
                      </a:lnTo>
                      <a:lnTo>
                        <a:pt x="0" y="3"/>
                      </a:lnTo>
                      <a:lnTo>
                        <a:pt x="8" y="6"/>
                      </a:lnTo>
                      <a:lnTo>
                        <a:pt x="17" y="9"/>
                      </a:lnTo>
                      <a:lnTo>
                        <a:pt x="28" y="14"/>
                      </a:lnTo>
                      <a:lnTo>
                        <a:pt x="38" y="18"/>
                      </a:lnTo>
                      <a:lnTo>
                        <a:pt x="51" y="24"/>
                      </a:lnTo>
                      <a:lnTo>
                        <a:pt x="64" y="30"/>
                      </a:lnTo>
                      <a:lnTo>
                        <a:pt x="78" y="37"/>
                      </a:lnTo>
                      <a:lnTo>
                        <a:pt x="92" y="43"/>
                      </a:lnTo>
                      <a:lnTo>
                        <a:pt x="106" y="51"/>
                      </a:lnTo>
                      <a:lnTo>
                        <a:pt x="120" y="60"/>
                      </a:lnTo>
                      <a:lnTo>
                        <a:pt x="134" y="69"/>
                      </a:lnTo>
                      <a:lnTo>
                        <a:pt x="148" y="78"/>
                      </a:lnTo>
                      <a:lnTo>
                        <a:pt x="163" y="87"/>
                      </a:lnTo>
                      <a:lnTo>
                        <a:pt x="175" y="96"/>
                      </a:lnTo>
                      <a:lnTo>
                        <a:pt x="187" y="105"/>
                      </a:lnTo>
                      <a:lnTo>
                        <a:pt x="199" y="116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73" name="Freeform 1133"/>
                <p:cNvSpPr>
                  <a:spLocks/>
                </p:cNvSpPr>
                <p:nvPr/>
              </p:nvSpPr>
              <p:spPr bwMode="auto">
                <a:xfrm>
                  <a:off x="5115" y="2660"/>
                  <a:ext cx="69" cy="55"/>
                </a:xfrm>
                <a:custGeom>
                  <a:avLst/>
                  <a:gdLst>
                    <a:gd name="T0" fmla="*/ 0 w 198"/>
                    <a:gd name="T1" fmla="*/ 0 h 236"/>
                    <a:gd name="T2" fmla="*/ 0 w 198"/>
                    <a:gd name="T3" fmla="*/ 0 h 236"/>
                    <a:gd name="T4" fmla="*/ 0 w 198"/>
                    <a:gd name="T5" fmla="*/ 0 h 236"/>
                    <a:gd name="T6" fmla="*/ 0 w 198"/>
                    <a:gd name="T7" fmla="*/ 0 h 236"/>
                    <a:gd name="T8" fmla="*/ 0 w 198"/>
                    <a:gd name="T9" fmla="*/ 0 h 236"/>
                    <a:gd name="T10" fmla="*/ 0 w 198"/>
                    <a:gd name="T11" fmla="*/ 0 h 236"/>
                    <a:gd name="T12" fmla="*/ 0 w 198"/>
                    <a:gd name="T13" fmla="*/ 0 h 236"/>
                    <a:gd name="T14" fmla="*/ 0 w 198"/>
                    <a:gd name="T15" fmla="*/ 0 h 236"/>
                    <a:gd name="T16" fmla="*/ 0 w 198"/>
                    <a:gd name="T17" fmla="*/ 0 h 236"/>
                    <a:gd name="T18" fmla="*/ 0 w 198"/>
                    <a:gd name="T19" fmla="*/ 0 h 236"/>
                    <a:gd name="T20" fmla="*/ 0 w 198"/>
                    <a:gd name="T21" fmla="*/ 0 h 236"/>
                    <a:gd name="T22" fmla="*/ 0 w 198"/>
                    <a:gd name="T23" fmla="*/ 0 h 236"/>
                    <a:gd name="T24" fmla="*/ 0 w 198"/>
                    <a:gd name="T25" fmla="*/ 0 h 236"/>
                    <a:gd name="T26" fmla="*/ 0 w 198"/>
                    <a:gd name="T27" fmla="*/ 0 h 236"/>
                    <a:gd name="T28" fmla="*/ 0 w 198"/>
                    <a:gd name="T29" fmla="*/ 0 h 236"/>
                    <a:gd name="T30" fmla="*/ 0 w 198"/>
                    <a:gd name="T31" fmla="*/ 0 h 236"/>
                    <a:gd name="T32" fmla="*/ 0 w 198"/>
                    <a:gd name="T33" fmla="*/ 0 h 236"/>
                    <a:gd name="T34" fmla="*/ 0 w 198"/>
                    <a:gd name="T35" fmla="*/ 0 h 236"/>
                    <a:gd name="T36" fmla="*/ 0 w 198"/>
                    <a:gd name="T37" fmla="*/ 0 h 236"/>
                    <a:gd name="T38" fmla="*/ 0 w 198"/>
                    <a:gd name="T39" fmla="*/ 0 h 236"/>
                    <a:gd name="T40" fmla="*/ 0 w 198"/>
                    <a:gd name="T41" fmla="*/ 0 h 236"/>
                    <a:gd name="T42" fmla="*/ 0 w 198"/>
                    <a:gd name="T43" fmla="*/ 0 h 236"/>
                    <a:gd name="T44" fmla="*/ 0 w 198"/>
                    <a:gd name="T45" fmla="*/ 0 h 236"/>
                    <a:gd name="T46" fmla="*/ 0 w 198"/>
                    <a:gd name="T47" fmla="*/ 0 h 236"/>
                    <a:gd name="T48" fmla="*/ 0 w 198"/>
                    <a:gd name="T49" fmla="*/ 0 h 236"/>
                    <a:gd name="T50" fmla="*/ 0 w 198"/>
                    <a:gd name="T51" fmla="*/ 0 h 236"/>
                    <a:gd name="T52" fmla="*/ 0 w 198"/>
                    <a:gd name="T53" fmla="*/ 0 h 236"/>
                    <a:gd name="T54" fmla="*/ 0 w 198"/>
                    <a:gd name="T55" fmla="*/ 0 h 236"/>
                    <a:gd name="T56" fmla="*/ 0 w 198"/>
                    <a:gd name="T57" fmla="*/ 0 h 236"/>
                    <a:gd name="T58" fmla="*/ 0 w 198"/>
                    <a:gd name="T59" fmla="*/ 0 h 236"/>
                    <a:gd name="T60" fmla="*/ 0 w 198"/>
                    <a:gd name="T61" fmla="*/ 0 h 236"/>
                    <a:gd name="T62" fmla="*/ 0 w 198"/>
                    <a:gd name="T63" fmla="*/ 0 h 236"/>
                    <a:gd name="T64" fmla="*/ 0 w 198"/>
                    <a:gd name="T65" fmla="*/ 0 h 236"/>
                    <a:gd name="T66" fmla="*/ 0 w 198"/>
                    <a:gd name="T67" fmla="*/ 0 h 236"/>
                    <a:gd name="T68" fmla="*/ 0 w 198"/>
                    <a:gd name="T69" fmla="*/ 0 h 236"/>
                    <a:gd name="T70" fmla="*/ 0 w 198"/>
                    <a:gd name="T71" fmla="*/ 0 h 236"/>
                    <a:gd name="T72" fmla="*/ 0 w 198"/>
                    <a:gd name="T73" fmla="*/ 0 h 236"/>
                    <a:gd name="T74" fmla="*/ 0 w 198"/>
                    <a:gd name="T75" fmla="*/ 0 h 236"/>
                    <a:gd name="T76" fmla="*/ 0 w 198"/>
                    <a:gd name="T77" fmla="*/ 0 h 236"/>
                    <a:gd name="T78" fmla="*/ 0 w 198"/>
                    <a:gd name="T79" fmla="*/ 0 h 236"/>
                    <a:gd name="T80" fmla="*/ 0 w 198"/>
                    <a:gd name="T81" fmla="*/ 0 h 236"/>
                    <a:gd name="T82" fmla="*/ 0 w 198"/>
                    <a:gd name="T83" fmla="*/ 0 h 236"/>
                    <a:gd name="T84" fmla="*/ 0 w 198"/>
                    <a:gd name="T85" fmla="*/ 0 h 236"/>
                    <a:gd name="T86" fmla="*/ 0 w 198"/>
                    <a:gd name="T87" fmla="*/ 0 h 236"/>
                    <a:gd name="T88" fmla="*/ 0 w 198"/>
                    <a:gd name="T89" fmla="*/ 0 h 236"/>
                    <a:gd name="T90" fmla="*/ 0 w 198"/>
                    <a:gd name="T91" fmla="*/ 0 h 236"/>
                    <a:gd name="T92" fmla="*/ 0 w 198"/>
                    <a:gd name="T93" fmla="*/ 0 h 236"/>
                    <a:gd name="T94" fmla="*/ 0 w 198"/>
                    <a:gd name="T95" fmla="*/ 0 h 236"/>
                    <a:gd name="T96" fmla="*/ 0 w 198"/>
                    <a:gd name="T97" fmla="*/ 0 h 236"/>
                    <a:gd name="T98" fmla="*/ 0 w 198"/>
                    <a:gd name="T99" fmla="*/ 0 h 236"/>
                    <a:gd name="T100" fmla="*/ 0 w 198"/>
                    <a:gd name="T101" fmla="*/ 0 h 236"/>
                    <a:gd name="T102" fmla="*/ 0 w 198"/>
                    <a:gd name="T103" fmla="*/ 0 h 236"/>
                    <a:gd name="T104" fmla="*/ 0 w 198"/>
                    <a:gd name="T105" fmla="*/ 0 h 236"/>
                    <a:gd name="T106" fmla="*/ 0 w 198"/>
                    <a:gd name="T107" fmla="*/ 0 h 236"/>
                    <a:gd name="T108" fmla="*/ 0 w 198"/>
                    <a:gd name="T109" fmla="*/ 0 h 236"/>
                    <a:gd name="T110" fmla="*/ 0 w 198"/>
                    <a:gd name="T111" fmla="*/ 0 h 236"/>
                    <a:gd name="T112" fmla="*/ 0 w 198"/>
                    <a:gd name="T113" fmla="*/ 0 h 236"/>
                    <a:gd name="T114" fmla="*/ 0 w 198"/>
                    <a:gd name="T115" fmla="*/ 0 h 236"/>
                    <a:gd name="T116" fmla="*/ 0 w 198"/>
                    <a:gd name="T117" fmla="*/ 0 h 236"/>
                    <a:gd name="T118" fmla="*/ 0 w 198"/>
                    <a:gd name="T119" fmla="*/ 0 h 236"/>
                    <a:gd name="T120" fmla="*/ 0 w 198"/>
                    <a:gd name="T121" fmla="*/ 0 h 2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0" t="0" r="r" b="b"/>
                  <a:pathLst>
                    <a:path w="198" h="236">
                      <a:moveTo>
                        <a:pt x="73" y="36"/>
                      </a:moveTo>
                      <a:lnTo>
                        <a:pt x="58" y="46"/>
                      </a:lnTo>
                      <a:lnTo>
                        <a:pt x="46" y="58"/>
                      </a:lnTo>
                      <a:lnTo>
                        <a:pt x="33" y="72"/>
                      </a:lnTo>
                      <a:lnTo>
                        <a:pt x="22" y="85"/>
                      </a:lnTo>
                      <a:lnTo>
                        <a:pt x="14" y="100"/>
                      </a:lnTo>
                      <a:lnTo>
                        <a:pt x="7" y="115"/>
                      </a:lnTo>
                      <a:lnTo>
                        <a:pt x="2" y="130"/>
                      </a:lnTo>
                      <a:lnTo>
                        <a:pt x="0" y="146"/>
                      </a:lnTo>
                      <a:lnTo>
                        <a:pt x="2" y="170"/>
                      </a:lnTo>
                      <a:lnTo>
                        <a:pt x="12" y="190"/>
                      </a:lnTo>
                      <a:lnTo>
                        <a:pt x="26" y="207"/>
                      </a:lnTo>
                      <a:lnTo>
                        <a:pt x="43" y="220"/>
                      </a:lnTo>
                      <a:lnTo>
                        <a:pt x="64" y="229"/>
                      </a:lnTo>
                      <a:lnTo>
                        <a:pt x="88" y="235"/>
                      </a:lnTo>
                      <a:lnTo>
                        <a:pt x="110" y="236"/>
                      </a:lnTo>
                      <a:lnTo>
                        <a:pt x="132" y="232"/>
                      </a:lnTo>
                      <a:lnTo>
                        <a:pt x="137" y="232"/>
                      </a:lnTo>
                      <a:lnTo>
                        <a:pt x="142" y="230"/>
                      </a:lnTo>
                      <a:lnTo>
                        <a:pt x="145" y="226"/>
                      </a:lnTo>
                      <a:lnTo>
                        <a:pt x="146" y="221"/>
                      </a:lnTo>
                      <a:lnTo>
                        <a:pt x="145" y="219"/>
                      </a:lnTo>
                      <a:lnTo>
                        <a:pt x="142" y="219"/>
                      </a:lnTo>
                      <a:lnTo>
                        <a:pt x="137" y="217"/>
                      </a:lnTo>
                      <a:lnTo>
                        <a:pt x="131" y="217"/>
                      </a:lnTo>
                      <a:lnTo>
                        <a:pt x="124" y="217"/>
                      </a:lnTo>
                      <a:lnTo>
                        <a:pt x="118" y="217"/>
                      </a:lnTo>
                      <a:lnTo>
                        <a:pt x="112" y="217"/>
                      </a:lnTo>
                      <a:lnTo>
                        <a:pt x="109" y="217"/>
                      </a:lnTo>
                      <a:lnTo>
                        <a:pt x="97" y="216"/>
                      </a:lnTo>
                      <a:lnTo>
                        <a:pt x="87" y="215"/>
                      </a:lnTo>
                      <a:lnTo>
                        <a:pt x="75" y="214"/>
                      </a:lnTo>
                      <a:lnTo>
                        <a:pt x="63" y="211"/>
                      </a:lnTo>
                      <a:lnTo>
                        <a:pt x="51" y="207"/>
                      </a:lnTo>
                      <a:lnTo>
                        <a:pt x="40" y="199"/>
                      </a:lnTo>
                      <a:lnTo>
                        <a:pt x="29" y="189"/>
                      </a:lnTo>
                      <a:lnTo>
                        <a:pt x="17" y="174"/>
                      </a:lnTo>
                      <a:lnTo>
                        <a:pt x="15" y="157"/>
                      </a:lnTo>
                      <a:lnTo>
                        <a:pt x="16" y="141"/>
                      </a:lnTo>
                      <a:lnTo>
                        <a:pt x="21" y="124"/>
                      </a:lnTo>
                      <a:lnTo>
                        <a:pt x="28" y="109"/>
                      </a:lnTo>
                      <a:lnTo>
                        <a:pt x="39" y="96"/>
                      </a:lnTo>
                      <a:lnTo>
                        <a:pt x="50" y="82"/>
                      </a:lnTo>
                      <a:lnTo>
                        <a:pt x="63" y="70"/>
                      </a:lnTo>
                      <a:lnTo>
                        <a:pt x="78" y="59"/>
                      </a:lnTo>
                      <a:lnTo>
                        <a:pt x="94" y="49"/>
                      </a:lnTo>
                      <a:lnTo>
                        <a:pt x="110" y="39"/>
                      </a:lnTo>
                      <a:lnTo>
                        <a:pt x="126" y="31"/>
                      </a:lnTo>
                      <a:lnTo>
                        <a:pt x="142" y="24"/>
                      </a:lnTo>
                      <a:lnTo>
                        <a:pt x="158" y="19"/>
                      </a:lnTo>
                      <a:lnTo>
                        <a:pt x="172" y="13"/>
                      </a:lnTo>
                      <a:lnTo>
                        <a:pt x="186" y="10"/>
                      </a:lnTo>
                      <a:lnTo>
                        <a:pt x="198" y="7"/>
                      </a:lnTo>
                      <a:lnTo>
                        <a:pt x="190" y="3"/>
                      </a:lnTo>
                      <a:lnTo>
                        <a:pt x="177" y="0"/>
                      </a:lnTo>
                      <a:lnTo>
                        <a:pt x="162" y="3"/>
                      </a:lnTo>
                      <a:lnTo>
                        <a:pt x="144" y="6"/>
                      </a:lnTo>
                      <a:lnTo>
                        <a:pt x="124" y="12"/>
                      </a:lnTo>
                      <a:lnTo>
                        <a:pt x="105" y="19"/>
                      </a:lnTo>
                      <a:lnTo>
                        <a:pt x="88" y="28"/>
                      </a:lnTo>
                      <a:lnTo>
                        <a:pt x="73" y="3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74" name="Freeform 1134"/>
                <p:cNvSpPr>
                  <a:spLocks/>
                </p:cNvSpPr>
                <p:nvPr/>
              </p:nvSpPr>
              <p:spPr bwMode="auto">
                <a:xfrm>
                  <a:off x="5233" y="2660"/>
                  <a:ext cx="47" cy="42"/>
                </a:xfrm>
                <a:custGeom>
                  <a:avLst/>
                  <a:gdLst>
                    <a:gd name="T0" fmla="*/ 0 w 128"/>
                    <a:gd name="T1" fmla="*/ 0 h 183"/>
                    <a:gd name="T2" fmla="*/ 0 w 128"/>
                    <a:gd name="T3" fmla="*/ 0 h 183"/>
                    <a:gd name="T4" fmla="*/ 0 w 128"/>
                    <a:gd name="T5" fmla="*/ 0 h 183"/>
                    <a:gd name="T6" fmla="*/ 0 w 128"/>
                    <a:gd name="T7" fmla="*/ 0 h 183"/>
                    <a:gd name="T8" fmla="*/ 0 w 128"/>
                    <a:gd name="T9" fmla="*/ 0 h 183"/>
                    <a:gd name="T10" fmla="*/ 0 w 128"/>
                    <a:gd name="T11" fmla="*/ 0 h 183"/>
                    <a:gd name="T12" fmla="*/ 0 w 128"/>
                    <a:gd name="T13" fmla="*/ 0 h 183"/>
                    <a:gd name="T14" fmla="*/ 0 w 128"/>
                    <a:gd name="T15" fmla="*/ 0 h 183"/>
                    <a:gd name="T16" fmla="*/ 0 w 128"/>
                    <a:gd name="T17" fmla="*/ 0 h 183"/>
                    <a:gd name="T18" fmla="*/ 0 w 128"/>
                    <a:gd name="T19" fmla="*/ 0 h 183"/>
                    <a:gd name="T20" fmla="*/ 0 w 128"/>
                    <a:gd name="T21" fmla="*/ 0 h 183"/>
                    <a:gd name="T22" fmla="*/ 0 w 128"/>
                    <a:gd name="T23" fmla="*/ 0 h 183"/>
                    <a:gd name="T24" fmla="*/ 0 w 128"/>
                    <a:gd name="T25" fmla="*/ 0 h 183"/>
                    <a:gd name="T26" fmla="*/ 0 w 128"/>
                    <a:gd name="T27" fmla="*/ 0 h 183"/>
                    <a:gd name="T28" fmla="*/ 0 w 128"/>
                    <a:gd name="T29" fmla="*/ 0 h 183"/>
                    <a:gd name="T30" fmla="*/ 0 w 128"/>
                    <a:gd name="T31" fmla="*/ 0 h 183"/>
                    <a:gd name="T32" fmla="*/ 0 w 128"/>
                    <a:gd name="T33" fmla="*/ 0 h 183"/>
                    <a:gd name="T34" fmla="*/ 0 w 128"/>
                    <a:gd name="T35" fmla="*/ 0 h 183"/>
                    <a:gd name="T36" fmla="*/ 0 w 128"/>
                    <a:gd name="T37" fmla="*/ 0 h 183"/>
                    <a:gd name="T38" fmla="*/ 0 w 128"/>
                    <a:gd name="T39" fmla="*/ 0 h 183"/>
                    <a:gd name="T40" fmla="*/ 0 w 128"/>
                    <a:gd name="T41" fmla="*/ 0 h 183"/>
                    <a:gd name="T42" fmla="*/ 0 w 128"/>
                    <a:gd name="T43" fmla="*/ 0 h 183"/>
                    <a:gd name="T44" fmla="*/ 0 w 128"/>
                    <a:gd name="T45" fmla="*/ 0 h 183"/>
                    <a:gd name="T46" fmla="*/ 0 w 128"/>
                    <a:gd name="T47" fmla="*/ 0 h 183"/>
                    <a:gd name="T48" fmla="*/ 0 w 128"/>
                    <a:gd name="T49" fmla="*/ 0 h 183"/>
                    <a:gd name="T50" fmla="*/ 0 w 128"/>
                    <a:gd name="T51" fmla="*/ 0 h 183"/>
                    <a:gd name="T52" fmla="*/ 0 w 128"/>
                    <a:gd name="T53" fmla="*/ 0 h 183"/>
                    <a:gd name="T54" fmla="*/ 0 w 128"/>
                    <a:gd name="T55" fmla="*/ 0 h 183"/>
                    <a:gd name="T56" fmla="*/ 0 w 128"/>
                    <a:gd name="T57" fmla="*/ 0 h 183"/>
                    <a:gd name="T58" fmla="*/ 0 w 128"/>
                    <a:gd name="T59" fmla="*/ 0 h 183"/>
                    <a:gd name="T60" fmla="*/ 0 w 128"/>
                    <a:gd name="T61" fmla="*/ 0 h 183"/>
                    <a:gd name="T62" fmla="*/ 0 w 128"/>
                    <a:gd name="T63" fmla="*/ 0 h 183"/>
                    <a:gd name="T64" fmla="*/ 0 w 128"/>
                    <a:gd name="T65" fmla="*/ 0 h 183"/>
                    <a:gd name="T66" fmla="*/ 0 w 128"/>
                    <a:gd name="T67" fmla="*/ 0 h 183"/>
                    <a:gd name="T68" fmla="*/ 0 w 128"/>
                    <a:gd name="T69" fmla="*/ 0 h 183"/>
                    <a:gd name="T70" fmla="*/ 0 w 128"/>
                    <a:gd name="T71" fmla="*/ 0 h 183"/>
                    <a:gd name="T72" fmla="*/ 0 w 128"/>
                    <a:gd name="T73" fmla="*/ 0 h 183"/>
                    <a:gd name="T74" fmla="*/ 0 w 128"/>
                    <a:gd name="T75" fmla="*/ 0 h 183"/>
                    <a:gd name="T76" fmla="*/ 0 w 128"/>
                    <a:gd name="T77" fmla="*/ 0 h 183"/>
                    <a:gd name="T78" fmla="*/ 0 w 128"/>
                    <a:gd name="T79" fmla="*/ 0 h 183"/>
                    <a:gd name="T80" fmla="*/ 0 w 128"/>
                    <a:gd name="T81" fmla="*/ 0 h 183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0" t="0" r="r" b="b"/>
                  <a:pathLst>
                    <a:path w="128" h="183">
                      <a:moveTo>
                        <a:pt x="108" y="61"/>
                      </a:moveTo>
                      <a:lnTo>
                        <a:pt x="111" y="80"/>
                      </a:lnTo>
                      <a:lnTo>
                        <a:pt x="109" y="97"/>
                      </a:lnTo>
                      <a:lnTo>
                        <a:pt x="101" y="110"/>
                      </a:lnTo>
                      <a:lnTo>
                        <a:pt x="89" y="123"/>
                      </a:lnTo>
                      <a:lnTo>
                        <a:pt x="75" y="134"/>
                      </a:lnTo>
                      <a:lnTo>
                        <a:pt x="60" y="145"/>
                      </a:lnTo>
                      <a:lnTo>
                        <a:pt x="43" y="156"/>
                      </a:lnTo>
                      <a:lnTo>
                        <a:pt x="29" y="167"/>
                      </a:lnTo>
                      <a:lnTo>
                        <a:pt x="27" y="170"/>
                      </a:lnTo>
                      <a:lnTo>
                        <a:pt x="26" y="172"/>
                      </a:lnTo>
                      <a:lnTo>
                        <a:pt x="26" y="176"/>
                      </a:lnTo>
                      <a:lnTo>
                        <a:pt x="28" y="179"/>
                      </a:lnTo>
                      <a:lnTo>
                        <a:pt x="30" y="182"/>
                      </a:lnTo>
                      <a:lnTo>
                        <a:pt x="34" y="183"/>
                      </a:lnTo>
                      <a:lnTo>
                        <a:pt x="37" y="183"/>
                      </a:lnTo>
                      <a:lnTo>
                        <a:pt x="41" y="182"/>
                      </a:lnTo>
                      <a:lnTo>
                        <a:pt x="58" y="171"/>
                      </a:lnTo>
                      <a:lnTo>
                        <a:pt x="76" y="160"/>
                      </a:lnTo>
                      <a:lnTo>
                        <a:pt x="92" y="147"/>
                      </a:lnTo>
                      <a:lnTo>
                        <a:pt x="108" y="132"/>
                      </a:lnTo>
                      <a:lnTo>
                        <a:pt x="118" y="116"/>
                      </a:lnTo>
                      <a:lnTo>
                        <a:pt x="125" y="98"/>
                      </a:lnTo>
                      <a:lnTo>
                        <a:pt x="128" y="78"/>
                      </a:lnTo>
                      <a:lnTo>
                        <a:pt x="123" y="58"/>
                      </a:lnTo>
                      <a:lnTo>
                        <a:pt x="112" y="41"/>
                      </a:lnTo>
                      <a:lnTo>
                        <a:pt x="98" y="28"/>
                      </a:lnTo>
                      <a:lnTo>
                        <a:pt x="80" y="16"/>
                      </a:lnTo>
                      <a:lnTo>
                        <a:pt x="61" y="8"/>
                      </a:lnTo>
                      <a:lnTo>
                        <a:pt x="41" y="2"/>
                      </a:lnTo>
                      <a:lnTo>
                        <a:pt x="23" y="0"/>
                      </a:lnTo>
                      <a:lnTo>
                        <a:pt x="9" y="1"/>
                      </a:lnTo>
                      <a:lnTo>
                        <a:pt x="0" y="6"/>
                      </a:lnTo>
                      <a:lnTo>
                        <a:pt x="16" y="10"/>
                      </a:lnTo>
                      <a:lnTo>
                        <a:pt x="33" y="14"/>
                      </a:lnTo>
                      <a:lnTo>
                        <a:pt x="48" y="17"/>
                      </a:lnTo>
                      <a:lnTo>
                        <a:pt x="63" y="22"/>
                      </a:lnTo>
                      <a:lnTo>
                        <a:pt x="77" y="28"/>
                      </a:lnTo>
                      <a:lnTo>
                        <a:pt x="90" y="36"/>
                      </a:lnTo>
                      <a:lnTo>
                        <a:pt x="101" y="46"/>
                      </a:lnTo>
                      <a:lnTo>
                        <a:pt x="108" y="6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75" name="Freeform 1135"/>
                <p:cNvSpPr>
                  <a:spLocks/>
                </p:cNvSpPr>
                <p:nvPr/>
              </p:nvSpPr>
              <p:spPr bwMode="auto">
                <a:xfrm>
                  <a:off x="5070" y="2650"/>
                  <a:ext cx="112" cy="88"/>
                </a:xfrm>
                <a:custGeom>
                  <a:avLst/>
                  <a:gdLst>
                    <a:gd name="T0" fmla="*/ 0 w 323"/>
                    <a:gd name="T1" fmla="*/ 0 h 379"/>
                    <a:gd name="T2" fmla="*/ 0 w 323"/>
                    <a:gd name="T3" fmla="*/ 0 h 379"/>
                    <a:gd name="T4" fmla="*/ 0 w 323"/>
                    <a:gd name="T5" fmla="*/ 0 h 379"/>
                    <a:gd name="T6" fmla="*/ 0 w 323"/>
                    <a:gd name="T7" fmla="*/ 0 h 379"/>
                    <a:gd name="T8" fmla="*/ 0 w 323"/>
                    <a:gd name="T9" fmla="*/ 0 h 379"/>
                    <a:gd name="T10" fmla="*/ 0 w 323"/>
                    <a:gd name="T11" fmla="*/ 0 h 379"/>
                    <a:gd name="T12" fmla="*/ 0 w 323"/>
                    <a:gd name="T13" fmla="*/ 0 h 379"/>
                    <a:gd name="T14" fmla="*/ 0 w 323"/>
                    <a:gd name="T15" fmla="*/ 0 h 379"/>
                    <a:gd name="T16" fmla="*/ 0 w 323"/>
                    <a:gd name="T17" fmla="*/ 0 h 379"/>
                    <a:gd name="T18" fmla="*/ 0 w 323"/>
                    <a:gd name="T19" fmla="*/ 0 h 379"/>
                    <a:gd name="T20" fmla="*/ 0 w 323"/>
                    <a:gd name="T21" fmla="*/ 0 h 379"/>
                    <a:gd name="T22" fmla="*/ 0 w 323"/>
                    <a:gd name="T23" fmla="*/ 0 h 379"/>
                    <a:gd name="T24" fmla="*/ 0 w 323"/>
                    <a:gd name="T25" fmla="*/ 0 h 379"/>
                    <a:gd name="T26" fmla="*/ 0 w 323"/>
                    <a:gd name="T27" fmla="*/ 0 h 379"/>
                    <a:gd name="T28" fmla="*/ 0 w 323"/>
                    <a:gd name="T29" fmla="*/ 0 h 379"/>
                    <a:gd name="T30" fmla="*/ 0 w 323"/>
                    <a:gd name="T31" fmla="*/ 0 h 379"/>
                    <a:gd name="T32" fmla="*/ 0 w 323"/>
                    <a:gd name="T33" fmla="*/ 0 h 379"/>
                    <a:gd name="T34" fmla="*/ 0 w 323"/>
                    <a:gd name="T35" fmla="*/ 0 h 379"/>
                    <a:gd name="T36" fmla="*/ 0 w 323"/>
                    <a:gd name="T37" fmla="*/ 0 h 379"/>
                    <a:gd name="T38" fmla="*/ 0 w 323"/>
                    <a:gd name="T39" fmla="*/ 0 h 379"/>
                    <a:gd name="T40" fmla="*/ 0 w 323"/>
                    <a:gd name="T41" fmla="*/ 0 h 379"/>
                    <a:gd name="T42" fmla="*/ 0 w 323"/>
                    <a:gd name="T43" fmla="*/ 0 h 379"/>
                    <a:gd name="T44" fmla="*/ 0 w 323"/>
                    <a:gd name="T45" fmla="*/ 0 h 379"/>
                    <a:gd name="T46" fmla="*/ 0 w 323"/>
                    <a:gd name="T47" fmla="*/ 0 h 379"/>
                    <a:gd name="T48" fmla="*/ 0 w 323"/>
                    <a:gd name="T49" fmla="*/ 0 h 379"/>
                    <a:gd name="T50" fmla="*/ 0 w 323"/>
                    <a:gd name="T51" fmla="*/ 0 h 379"/>
                    <a:gd name="T52" fmla="*/ 0 w 323"/>
                    <a:gd name="T53" fmla="*/ 0 h 379"/>
                    <a:gd name="T54" fmla="*/ 0 w 323"/>
                    <a:gd name="T55" fmla="*/ 0 h 379"/>
                    <a:gd name="T56" fmla="*/ 0 w 323"/>
                    <a:gd name="T57" fmla="*/ 0 h 379"/>
                    <a:gd name="T58" fmla="*/ 0 w 323"/>
                    <a:gd name="T59" fmla="*/ 0 h 379"/>
                    <a:gd name="T60" fmla="*/ 0 w 323"/>
                    <a:gd name="T61" fmla="*/ 0 h 379"/>
                    <a:gd name="T62" fmla="*/ 0 w 323"/>
                    <a:gd name="T63" fmla="*/ 0 h 379"/>
                    <a:gd name="T64" fmla="*/ 0 w 323"/>
                    <a:gd name="T65" fmla="*/ 0 h 379"/>
                    <a:gd name="T66" fmla="*/ 0 w 323"/>
                    <a:gd name="T67" fmla="*/ 0 h 379"/>
                    <a:gd name="T68" fmla="*/ 0 w 323"/>
                    <a:gd name="T69" fmla="*/ 0 h 379"/>
                    <a:gd name="T70" fmla="*/ 0 w 323"/>
                    <a:gd name="T71" fmla="*/ 0 h 379"/>
                    <a:gd name="T72" fmla="*/ 0 w 323"/>
                    <a:gd name="T73" fmla="*/ 0 h 379"/>
                    <a:gd name="T74" fmla="*/ 0 w 323"/>
                    <a:gd name="T75" fmla="*/ 0 h 379"/>
                    <a:gd name="T76" fmla="*/ 0 w 323"/>
                    <a:gd name="T77" fmla="*/ 0 h 379"/>
                    <a:gd name="T78" fmla="*/ 0 w 323"/>
                    <a:gd name="T79" fmla="*/ 0 h 379"/>
                    <a:gd name="T80" fmla="*/ 0 w 323"/>
                    <a:gd name="T81" fmla="*/ 0 h 379"/>
                    <a:gd name="T82" fmla="*/ 0 w 323"/>
                    <a:gd name="T83" fmla="*/ 0 h 379"/>
                    <a:gd name="T84" fmla="*/ 0 w 323"/>
                    <a:gd name="T85" fmla="*/ 0 h 379"/>
                    <a:gd name="T86" fmla="*/ 0 w 323"/>
                    <a:gd name="T87" fmla="*/ 0 h 379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0" t="0" r="r" b="b"/>
                  <a:pathLst>
                    <a:path w="323" h="379">
                      <a:moveTo>
                        <a:pt x="126" y="50"/>
                      </a:moveTo>
                      <a:lnTo>
                        <a:pt x="101" y="70"/>
                      </a:lnTo>
                      <a:lnTo>
                        <a:pt x="76" y="92"/>
                      </a:lnTo>
                      <a:lnTo>
                        <a:pt x="54" y="115"/>
                      </a:lnTo>
                      <a:lnTo>
                        <a:pt x="34" y="140"/>
                      </a:lnTo>
                      <a:lnTo>
                        <a:pt x="18" y="167"/>
                      </a:lnTo>
                      <a:lnTo>
                        <a:pt x="6" y="196"/>
                      </a:lnTo>
                      <a:lnTo>
                        <a:pt x="0" y="227"/>
                      </a:lnTo>
                      <a:lnTo>
                        <a:pt x="1" y="259"/>
                      </a:lnTo>
                      <a:lnTo>
                        <a:pt x="4" y="267"/>
                      </a:lnTo>
                      <a:lnTo>
                        <a:pt x="7" y="277"/>
                      </a:lnTo>
                      <a:lnTo>
                        <a:pt x="11" y="283"/>
                      </a:lnTo>
                      <a:lnTo>
                        <a:pt x="15" y="291"/>
                      </a:lnTo>
                      <a:lnTo>
                        <a:pt x="21" y="298"/>
                      </a:lnTo>
                      <a:lnTo>
                        <a:pt x="27" y="305"/>
                      </a:lnTo>
                      <a:lnTo>
                        <a:pt x="34" y="311"/>
                      </a:lnTo>
                      <a:lnTo>
                        <a:pt x="41" y="316"/>
                      </a:lnTo>
                      <a:lnTo>
                        <a:pt x="57" y="325"/>
                      </a:lnTo>
                      <a:lnTo>
                        <a:pt x="72" y="333"/>
                      </a:lnTo>
                      <a:lnTo>
                        <a:pt x="87" y="340"/>
                      </a:lnTo>
                      <a:lnTo>
                        <a:pt x="103" y="345"/>
                      </a:lnTo>
                      <a:lnTo>
                        <a:pt x="120" y="351"/>
                      </a:lnTo>
                      <a:lnTo>
                        <a:pt x="136" y="356"/>
                      </a:lnTo>
                      <a:lnTo>
                        <a:pt x="153" y="360"/>
                      </a:lnTo>
                      <a:lnTo>
                        <a:pt x="169" y="364"/>
                      </a:lnTo>
                      <a:lnTo>
                        <a:pt x="187" y="367"/>
                      </a:lnTo>
                      <a:lnTo>
                        <a:pt x="204" y="370"/>
                      </a:lnTo>
                      <a:lnTo>
                        <a:pt x="221" y="372"/>
                      </a:lnTo>
                      <a:lnTo>
                        <a:pt x="238" y="374"/>
                      </a:lnTo>
                      <a:lnTo>
                        <a:pt x="256" y="375"/>
                      </a:lnTo>
                      <a:lnTo>
                        <a:pt x="273" y="376"/>
                      </a:lnTo>
                      <a:lnTo>
                        <a:pt x="290" y="378"/>
                      </a:lnTo>
                      <a:lnTo>
                        <a:pt x="307" y="379"/>
                      </a:lnTo>
                      <a:lnTo>
                        <a:pt x="312" y="379"/>
                      </a:lnTo>
                      <a:lnTo>
                        <a:pt x="317" y="375"/>
                      </a:lnTo>
                      <a:lnTo>
                        <a:pt x="320" y="372"/>
                      </a:lnTo>
                      <a:lnTo>
                        <a:pt x="323" y="366"/>
                      </a:lnTo>
                      <a:lnTo>
                        <a:pt x="323" y="360"/>
                      </a:lnTo>
                      <a:lnTo>
                        <a:pt x="320" y="356"/>
                      </a:lnTo>
                      <a:lnTo>
                        <a:pt x="316" y="352"/>
                      </a:lnTo>
                      <a:lnTo>
                        <a:pt x="311" y="351"/>
                      </a:lnTo>
                      <a:lnTo>
                        <a:pt x="295" y="351"/>
                      </a:lnTo>
                      <a:lnTo>
                        <a:pt x="279" y="351"/>
                      </a:lnTo>
                      <a:lnTo>
                        <a:pt x="263" y="350"/>
                      </a:lnTo>
                      <a:lnTo>
                        <a:pt x="248" y="349"/>
                      </a:lnTo>
                      <a:lnTo>
                        <a:pt x="231" y="348"/>
                      </a:lnTo>
                      <a:lnTo>
                        <a:pt x="215" y="345"/>
                      </a:lnTo>
                      <a:lnTo>
                        <a:pt x="200" y="343"/>
                      </a:lnTo>
                      <a:lnTo>
                        <a:pt x="183" y="341"/>
                      </a:lnTo>
                      <a:lnTo>
                        <a:pt x="168" y="337"/>
                      </a:lnTo>
                      <a:lnTo>
                        <a:pt x="151" y="334"/>
                      </a:lnTo>
                      <a:lnTo>
                        <a:pt x="136" y="329"/>
                      </a:lnTo>
                      <a:lnTo>
                        <a:pt x="121" y="325"/>
                      </a:lnTo>
                      <a:lnTo>
                        <a:pt x="106" y="320"/>
                      </a:lnTo>
                      <a:lnTo>
                        <a:pt x="92" y="313"/>
                      </a:lnTo>
                      <a:lnTo>
                        <a:pt x="76" y="306"/>
                      </a:lnTo>
                      <a:lnTo>
                        <a:pt x="62" y="300"/>
                      </a:lnTo>
                      <a:lnTo>
                        <a:pt x="51" y="291"/>
                      </a:lnTo>
                      <a:lnTo>
                        <a:pt x="41" y="280"/>
                      </a:lnTo>
                      <a:lnTo>
                        <a:pt x="35" y="269"/>
                      </a:lnTo>
                      <a:lnTo>
                        <a:pt x="31" y="255"/>
                      </a:lnTo>
                      <a:lnTo>
                        <a:pt x="31" y="239"/>
                      </a:lnTo>
                      <a:lnTo>
                        <a:pt x="33" y="218"/>
                      </a:lnTo>
                      <a:lnTo>
                        <a:pt x="38" y="197"/>
                      </a:lnTo>
                      <a:lnTo>
                        <a:pt x="42" y="182"/>
                      </a:lnTo>
                      <a:lnTo>
                        <a:pt x="51" y="165"/>
                      </a:lnTo>
                      <a:lnTo>
                        <a:pt x="60" y="150"/>
                      </a:lnTo>
                      <a:lnTo>
                        <a:pt x="68" y="136"/>
                      </a:lnTo>
                      <a:lnTo>
                        <a:pt x="79" y="124"/>
                      </a:lnTo>
                      <a:lnTo>
                        <a:pt x="89" y="111"/>
                      </a:lnTo>
                      <a:lnTo>
                        <a:pt x="101" y="100"/>
                      </a:lnTo>
                      <a:lnTo>
                        <a:pt x="114" y="88"/>
                      </a:lnTo>
                      <a:lnTo>
                        <a:pt x="129" y="76"/>
                      </a:lnTo>
                      <a:lnTo>
                        <a:pt x="144" y="64"/>
                      </a:lnTo>
                      <a:lnTo>
                        <a:pt x="162" y="53"/>
                      </a:lnTo>
                      <a:lnTo>
                        <a:pt x="181" y="41"/>
                      </a:lnTo>
                      <a:lnTo>
                        <a:pt x="201" y="31"/>
                      </a:lnTo>
                      <a:lnTo>
                        <a:pt x="219" y="22"/>
                      </a:lnTo>
                      <a:lnTo>
                        <a:pt x="237" y="14"/>
                      </a:lnTo>
                      <a:lnTo>
                        <a:pt x="253" y="7"/>
                      </a:lnTo>
                      <a:lnTo>
                        <a:pt x="268" y="1"/>
                      </a:lnTo>
                      <a:lnTo>
                        <a:pt x="255" y="0"/>
                      </a:lnTo>
                      <a:lnTo>
                        <a:pt x="238" y="1"/>
                      </a:lnTo>
                      <a:lnTo>
                        <a:pt x="221" y="5"/>
                      </a:lnTo>
                      <a:lnTo>
                        <a:pt x="201" y="11"/>
                      </a:lnTo>
                      <a:lnTo>
                        <a:pt x="181" y="19"/>
                      </a:lnTo>
                      <a:lnTo>
                        <a:pt x="161" y="28"/>
                      </a:lnTo>
                      <a:lnTo>
                        <a:pt x="142" y="39"/>
                      </a:lnTo>
                      <a:lnTo>
                        <a:pt x="126" y="5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76" name="Freeform 1136"/>
                <p:cNvSpPr>
                  <a:spLocks/>
                </p:cNvSpPr>
                <p:nvPr/>
              </p:nvSpPr>
              <p:spPr bwMode="auto">
                <a:xfrm>
                  <a:off x="5229" y="2647"/>
                  <a:ext cx="99" cy="59"/>
                </a:xfrm>
                <a:custGeom>
                  <a:avLst/>
                  <a:gdLst>
                    <a:gd name="T0" fmla="*/ 0 w 282"/>
                    <a:gd name="T1" fmla="*/ 0 h 253"/>
                    <a:gd name="T2" fmla="*/ 0 w 282"/>
                    <a:gd name="T3" fmla="*/ 0 h 253"/>
                    <a:gd name="T4" fmla="*/ 0 w 282"/>
                    <a:gd name="T5" fmla="*/ 0 h 253"/>
                    <a:gd name="T6" fmla="*/ 0 w 282"/>
                    <a:gd name="T7" fmla="*/ 0 h 253"/>
                    <a:gd name="T8" fmla="*/ 0 w 282"/>
                    <a:gd name="T9" fmla="*/ 0 h 253"/>
                    <a:gd name="T10" fmla="*/ 0 w 282"/>
                    <a:gd name="T11" fmla="*/ 0 h 253"/>
                    <a:gd name="T12" fmla="*/ 0 w 282"/>
                    <a:gd name="T13" fmla="*/ 0 h 253"/>
                    <a:gd name="T14" fmla="*/ 0 w 282"/>
                    <a:gd name="T15" fmla="*/ 0 h 253"/>
                    <a:gd name="T16" fmla="*/ 0 w 282"/>
                    <a:gd name="T17" fmla="*/ 0 h 253"/>
                    <a:gd name="T18" fmla="*/ 0 w 282"/>
                    <a:gd name="T19" fmla="*/ 0 h 253"/>
                    <a:gd name="T20" fmla="*/ 0 w 282"/>
                    <a:gd name="T21" fmla="*/ 0 h 253"/>
                    <a:gd name="T22" fmla="*/ 0 w 282"/>
                    <a:gd name="T23" fmla="*/ 0 h 253"/>
                    <a:gd name="T24" fmla="*/ 0 w 282"/>
                    <a:gd name="T25" fmla="*/ 0 h 253"/>
                    <a:gd name="T26" fmla="*/ 0 w 282"/>
                    <a:gd name="T27" fmla="*/ 0 h 253"/>
                    <a:gd name="T28" fmla="*/ 0 w 282"/>
                    <a:gd name="T29" fmla="*/ 0 h 253"/>
                    <a:gd name="T30" fmla="*/ 0 w 282"/>
                    <a:gd name="T31" fmla="*/ 0 h 253"/>
                    <a:gd name="T32" fmla="*/ 0 w 282"/>
                    <a:gd name="T33" fmla="*/ 0 h 253"/>
                    <a:gd name="T34" fmla="*/ 0 w 282"/>
                    <a:gd name="T35" fmla="*/ 0 h 253"/>
                    <a:gd name="T36" fmla="*/ 0 w 282"/>
                    <a:gd name="T37" fmla="*/ 0 h 253"/>
                    <a:gd name="T38" fmla="*/ 0 w 282"/>
                    <a:gd name="T39" fmla="*/ 0 h 253"/>
                    <a:gd name="T40" fmla="*/ 0 w 282"/>
                    <a:gd name="T41" fmla="*/ 0 h 253"/>
                    <a:gd name="T42" fmla="*/ 0 w 282"/>
                    <a:gd name="T43" fmla="*/ 0 h 253"/>
                    <a:gd name="T44" fmla="*/ 0 w 282"/>
                    <a:gd name="T45" fmla="*/ 0 h 253"/>
                    <a:gd name="T46" fmla="*/ 0 w 282"/>
                    <a:gd name="T47" fmla="*/ 0 h 253"/>
                    <a:gd name="T48" fmla="*/ 0 w 282"/>
                    <a:gd name="T49" fmla="*/ 0 h 253"/>
                    <a:gd name="T50" fmla="*/ 0 w 282"/>
                    <a:gd name="T51" fmla="*/ 0 h 253"/>
                    <a:gd name="T52" fmla="*/ 0 w 282"/>
                    <a:gd name="T53" fmla="*/ 0 h 253"/>
                    <a:gd name="T54" fmla="*/ 0 w 282"/>
                    <a:gd name="T55" fmla="*/ 0 h 253"/>
                    <a:gd name="T56" fmla="*/ 0 w 282"/>
                    <a:gd name="T57" fmla="*/ 0 h 253"/>
                    <a:gd name="T58" fmla="*/ 0 w 282"/>
                    <a:gd name="T59" fmla="*/ 0 h 253"/>
                    <a:gd name="T60" fmla="*/ 0 w 282"/>
                    <a:gd name="T61" fmla="*/ 0 h 253"/>
                    <a:gd name="T62" fmla="*/ 0 w 282"/>
                    <a:gd name="T63" fmla="*/ 0 h 253"/>
                    <a:gd name="T64" fmla="*/ 0 w 282"/>
                    <a:gd name="T65" fmla="*/ 0 h 253"/>
                    <a:gd name="T66" fmla="*/ 0 w 282"/>
                    <a:gd name="T67" fmla="*/ 0 h 253"/>
                    <a:gd name="T68" fmla="*/ 0 w 282"/>
                    <a:gd name="T69" fmla="*/ 0 h 253"/>
                    <a:gd name="T70" fmla="*/ 0 w 282"/>
                    <a:gd name="T71" fmla="*/ 0 h 253"/>
                    <a:gd name="T72" fmla="*/ 0 w 282"/>
                    <a:gd name="T73" fmla="*/ 0 h 253"/>
                    <a:gd name="T74" fmla="*/ 0 w 282"/>
                    <a:gd name="T75" fmla="*/ 0 h 253"/>
                    <a:gd name="T76" fmla="*/ 0 w 282"/>
                    <a:gd name="T77" fmla="*/ 0 h 253"/>
                    <a:gd name="T78" fmla="*/ 0 w 282"/>
                    <a:gd name="T79" fmla="*/ 0 h 253"/>
                    <a:gd name="T80" fmla="*/ 0 w 282"/>
                    <a:gd name="T81" fmla="*/ 0 h 253"/>
                    <a:gd name="T82" fmla="*/ 0 w 282"/>
                    <a:gd name="T83" fmla="*/ 0 h 253"/>
                    <a:gd name="T84" fmla="*/ 0 w 282"/>
                    <a:gd name="T85" fmla="*/ 0 h 253"/>
                    <a:gd name="T86" fmla="*/ 0 w 282"/>
                    <a:gd name="T87" fmla="*/ 0 h 253"/>
                    <a:gd name="T88" fmla="*/ 0 w 282"/>
                    <a:gd name="T89" fmla="*/ 0 h 253"/>
                    <a:gd name="T90" fmla="*/ 0 w 282"/>
                    <a:gd name="T91" fmla="*/ 0 h 253"/>
                    <a:gd name="T92" fmla="*/ 0 w 282"/>
                    <a:gd name="T93" fmla="*/ 0 h 253"/>
                    <a:gd name="T94" fmla="*/ 0 w 282"/>
                    <a:gd name="T95" fmla="*/ 0 h 253"/>
                    <a:gd name="T96" fmla="*/ 0 w 282"/>
                    <a:gd name="T97" fmla="*/ 0 h 253"/>
                    <a:gd name="T98" fmla="*/ 0 w 282"/>
                    <a:gd name="T99" fmla="*/ 0 h 253"/>
                    <a:gd name="T100" fmla="*/ 0 w 282"/>
                    <a:gd name="T101" fmla="*/ 0 h 253"/>
                    <a:gd name="T102" fmla="*/ 0 w 282"/>
                    <a:gd name="T103" fmla="*/ 0 h 253"/>
                    <a:gd name="T104" fmla="*/ 0 w 282"/>
                    <a:gd name="T105" fmla="*/ 0 h 253"/>
                    <a:gd name="T106" fmla="*/ 0 w 282"/>
                    <a:gd name="T107" fmla="*/ 0 h 253"/>
                    <a:gd name="T108" fmla="*/ 0 w 282"/>
                    <a:gd name="T109" fmla="*/ 0 h 253"/>
                    <a:gd name="T110" fmla="*/ 0 w 282"/>
                    <a:gd name="T111" fmla="*/ 0 h 253"/>
                    <a:gd name="T112" fmla="*/ 0 w 282"/>
                    <a:gd name="T113" fmla="*/ 0 h 253"/>
                    <a:gd name="T114" fmla="*/ 0 w 282"/>
                    <a:gd name="T115" fmla="*/ 0 h 253"/>
                    <a:gd name="T116" fmla="*/ 0 w 282"/>
                    <a:gd name="T117" fmla="*/ 0 h 253"/>
                    <a:gd name="T118" fmla="*/ 0 w 282"/>
                    <a:gd name="T119" fmla="*/ 0 h 253"/>
                    <a:gd name="T120" fmla="*/ 0 w 282"/>
                    <a:gd name="T121" fmla="*/ 0 h 253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0" t="0" r="r" b="b"/>
                  <a:pathLst>
                    <a:path w="282" h="253">
                      <a:moveTo>
                        <a:pt x="235" y="78"/>
                      </a:moveTo>
                      <a:lnTo>
                        <a:pt x="248" y="92"/>
                      </a:lnTo>
                      <a:lnTo>
                        <a:pt x="255" y="108"/>
                      </a:lnTo>
                      <a:lnTo>
                        <a:pt x="259" y="125"/>
                      </a:lnTo>
                      <a:lnTo>
                        <a:pt x="259" y="144"/>
                      </a:lnTo>
                      <a:lnTo>
                        <a:pt x="257" y="159"/>
                      </a:lnTo>
                      <a:lnTo>
                        <a:pt x="252" y="171"/>
                      </a:lnTo>
                      <a:lnTo>
                        <a:pt x="244" y="184"/>
                      </a:lnTo>
                      <a:lnTo>
                        <a:pt x="236" y="194"/>
                      </a:lnTo>
                      <a:lnTo>
                        <a:pt x="225" y="206"/>
                      </a:lnTo>
                      <a:lnTo>
                        <a:pt x="215" y="215"/>
                      </a:lnTo>
                      <a:lnTo>
                        <a:pt x="204" y="225"/>
                      </a:lnTo>
                      <a:lnTo>
                        <a:pt x="194" y="236"/>
                      </a:lnTo>
                      <a:lnTo>
                        <a:pt x="191" y="239"/>
                      </a:lnTo>
                      <a:lnTo>
                        <a:pt x="190" y="242"/>
                      </a:lnTo>
                      <a:lnTo>
                        <a:pt x="191" y="246"/>
                      </a:lnTo>
                      <a:lnTo>
                        <a:pt x="194" y="249"/>
                      </a:lnTo>
                      <a:lnTo>
                        <a:pt x="197" y="252"/>
                      </a:lnTo>
                      <a:lnTo>
                        <a:pt x="201" y="253"/>
                      </a:lnTo>
                      <a:lnTo>
                        <a:pt x="205" y="252"/>
                      </a:lnTo>
                      <a:lnTo>
                        <a:pt x="209" y="249"/>
                      </a:lnTo>
                      <a:lnTo>
                        <a:pt x="232" y="234"/>
                      </a:lnTo>
                      <a:lnTo>
                        <a:pt x="251" y="215"/>
                      </a:lnTo>
                      <a:lnTo>
                        <a:pt x="267" y="192"/>
                      </a:lnTo>
                      <a:lnTo>
                        <a:pt x="278" y="168"/>
                      </a:lnTo>
                      <a:lnTo>
                        <a:pt x="282" y="141"/>
                      </a:lnTo>
                      <a:lnTo>
                        <a:pt x="279" y="116"/>
                      </a:lnTo>
                      <a:lnTo>
                        <a:pt x="270" y="92"/>
                      </a:lnTo>
                      <a:lnTo>
                        <a:pt x="251" y="70"/>
                      </a:lnTo>
                      <a:lnTo>
                        <a:pt x="237" y="59"/>
                      </a:lnTo>
                      <a:lnTo>
                        <a:pt x="221" y="48"/>
                      </a:lnTo>
                      <a:lnTo>
                        <a:pt x="202" y="39"/>
                      </a:lnTo>
                      <a:lnTo>
                        <a:pt x="183" y="31"/>
                      </a:lnTo>
                      <a:lnTo>
                        <a:pt x="163" y="24"/>
                      </a:lnTo>
                      <a:lnTo>
                        <a:pt x="142" y="18"/>
                      </a:lnTo>
                      <a:lnTo>
                        <a:pt x="122" y="13"/>
                      </a:lnTo>
                      <a:lnTo>
                        <a:pt x="101" y="8"/>
                      </a:lnTo>
                      <a:lnTo>
                        <a:pt x="82" y="5"/>
                      </a:lnTo>
                      <a:lnTo>
                        <a:pt x="63" y="2"/>
                      </a:lnTo>
                      <a:lnTo>
                        <a:pt x="47" y="0"/>
                      </a:lnTo>
                      <a:lnTo>
                        <a:pt x="32" y="0"/>
                      </a:lnTo>
                      <a:lnTo>
                        <a:pt x="19" y="0"/>
                      </a:lnTo>
                      <a:lnTo>
                        <a:pt x="10" y="1"/>
                      </a:lnTo>
                      <a:lnTo>
                        <a:pt x="4" y="4"/>
                      </a:lnTo>
                      <a:lnTo>
                        <a:pt x="0" y="6"/>
                      </a:lnTo>
                      <a:lnTo>
                        <a:pt x="12" y="8"/>
                      </a:lnTo>
                      <a:lnTo>
                        <a:pt x="25" y="9"/>
                      </a:lnTo>
                      <a:lnTo>
                        <a:pt x="38" y="12"/>
                      </a:lnTo>
                      <a:lnTo>
                        <a:pt x="52" y="14"/>
                      </a:lnTo>
                      <a:lnTo>
                        <a:pt x="67" y="16"/>
                      </a:lnTo>
                      <a:lnTo>
                        <a:pt x="82" y="18"/>
                      </a:lnTo>
                      <a:lnTo>
                        <a:pt x="97" y="22"/>
                      </a:lnTo>
                      <a:lnTo>
                        <a:pt x="114" y="25"/>
                      </a:lnTo>
                      <a:lnTo>
                        <a:pt x="129" y="30"/>
                      </a:lnTo>
                      <a:lnTo>
                        <a:pt x="146" y="35"/>
                      </a:lnTo>
                      <a:lnTo>
                        <a:pt x="162" y="40"/>
                      </a:lnTo>
                      <a:lnTo>
                        <a:pt x="177" y="46"/>
                      </a:lnTo>
                      <a:lnTo>
                        <a:pt x="192" y="53"/>
                      </a:lnTo>
                      <a:lnTo>
                        <a:pt x="208" y="60"/>
                      </a:lnTo>
                      <a:lnTo>
                        <a:pt x="222" y="69"/>
                      </a:lnTo>
                      <a:lnTo>
                        <a:pt x="235" y="7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77" name="Freeform 1137"/>
                <p:cNvSpPr>
                  <a:spLocks/>
                </p:cNvSpPr>
                <p:nvPr/>
              </p:nvSpPr>
              <p:spPr bwMode="auto">
                <a:xfrm>
                  <a:off x="5030" y="2680"/>
                  <a:ext cx="40" cy="54"/>
                </a:xfrm>
                <a:custGeom>
                  <a:avLst/>
                  <a:gdLst>
                    <a:gd name="T0" fmla="*/ 0 w 115"/>
                    <a:gd name="T1" fmla="*/ 0 h 236"/>
                    <a:gd name="T2" fmla="*/ 0 w 115"/>
                    <a:gd name="T3" fmla="*/ 0 h 236"/>
                    <a:gd name="T4" fmla="*/ 0 w 115"/>
                    <a:gd name="T5" fmla="*/ 0 h 236"/>
                    <a:gd name="T6" fmla="*/ 0 w 115"/>
                    <a:gd name="T7" fmla="*/ 0 h 236"/>
                    <a:gd name="T8" fmla="*/ 0 w 115"/>
                    <a:gd name="T9" fmla="*/ 0 h 236"/>
                    <a:gd name="T10" fmla="*/ 0 w 115"/>
                    <a:gd name="T11" fmla="*/ 0 h 236"/>
                    <a:gd name="T12" fmla="*/ 0 w 115"/>
                    <a:gd name="T13" fmla="*/ 0 h 236"/>
                    <a:gd name="T14" fmla="*/ 0 w 115"/>
                    <a:gd name="T15" fmla="*/ 0 h 236"/>
                    <a:gd name="T16" fmla="*/ 0 w 115"/>
                    <a:gd name="T17" fmla="*/ 0 h 236"/>
                    <a:gd name="T18" fmla="*/ 0 w 115"/>
                    <a:gd name="T19" fmla="*/ 0 h 236"/>
                    <a:gd name="T20" fmla="*/ 0 w 115"/>
                    <a:gd name="T21" fmla="*/ 0 h 236"/>
                    <a:gd name="T22" fmla="*/ 0 w 115"/>
                    <a:gd name="T23" fmla="*/ 0 h 236"/>
                    <a:gd name="T24" fmla="*/ 0 w 115"/>
                    <a:gd name="T25" fmla="*/ 0 h 236"/>
                    <a:gd name="T26" fmla="*/ 0 w 115"/>
                    <a:gd name="T27" fmla="*/ 0 h 236"/>
                    <a:gd name="T28" fmla="*/ 0 w 115"/>
                    <a:gd name="T29" fmla="*/ 0 h 236"/>
                    <a:gd name="T30" fmla="*/ 0 w 115"/>
                    <a:gd name="T31" fmla="*/ 0 h 236"/>
                    <a:gd name="T32" fmla="*/ 0 w 115"/>
                    <a:gd name="T33" fmla="*/ 0 h 236"/>
                    <a:gd name="T34" fmla="*/ 0 w 115"/>
                    <a:gd name="T35" fmla="*/ 0 h 236"/>
                    <a:gd name="T36" fmla="*/ 0 w 115"/>
                    <a:gd name="T37" fmla="*/ 0 h 236"/>
                    <a:gd name="T38" fmla="*/ 0 w 115"/>
                    <a:gd name="T39" fmla="*/ 0 h 236"/>
                    <a:gd name="T40" fmla="*/ 0 w 115"/>
                    <a:gd name="T41" fmla="*/ 0 h 236"/>
                    <a:gd name="T42" fmla="*/ 0 w 115"/>
                    <a:gd name="T43" fmla="*/ 0 h 236"/>
                    <a:gd name="T44" fmla="*/ 0 w 115"/>
                    <a:gd name="T45" fmla="*/ 0 h 236"/>
                    <a:gd name="T46" fmla="*/ 0 w 115"/>
                    <a:gd name="T47" fmla="*/ 0 h 236"/>
                    <a:gd name="T48" fmla="*/ 0 w 115"/>
                    <a:gd name="T49" fmla="*/ 0 h 236"/>
                    <a:gd name="T50" fmla="*/ 0 w 115"/>
                    <a:gd name="T51" fmla="*/ 0 h 236"/>
                    <a:gd name="T52" fmla="*/ 0 w 115"/>
                    <a:gd name="T53" fmla="*/ 0 h 236"/>
                    <a:gd name="T54" fmla="*/ 0 w 115"/>
                    <a:gd name="T55" fmla="*/ 0 h 236"/>
                    <a:gd name="T56" fmla="*/ 0 w 115"/>
                    <a:gd name="T57" fmla="*/ 0 h 236"/>
                    <a:gd name="T58" fmla="*/ 0 w 115"/>
                    <a:gd name="T59" fmla="*/ 0 h 236"/>
                    <a:gd name="T60" fmla="*/ 0 w 115"/>
                    <a:gd name="T61" fmla="*/ 0 h 236"/>
                    <a:gd name="T62" fmla="*/ 0 w 115"/>
                    <a:gd name="T63" fmla="*/ 0 h 236"/>
                    <a:gd name="T64" fmla="*/ 0 w 115"/>
                    <a:gd name="T65" fmla="*/ 0 h 236"/>
                    <a:gd name="T66" fmla="*/ 0 w 115"/>
                    <a:gd name="T67" fmla="*/ 0 h 236"/>
                    <a:gd name="T68" fmla="*/ 0 w 115"/>
                    <a:gd name="T69" fmla="*/ 0 h 236"/>
                    <a:gd name="T70" fmla="*/ 0 w 115"/>
                    <a:gd name="T71" fmla="*/ 0 h 236"/>
                    <a:gd name="T72" fmla="*/ 0 w 115"/>
                    <a:gd name="T73" fmla="*/ 0 h 236"/>
                    <a:gd name="T74" fmla="*/ 0 w 115"/>
                    <a:gd name="T75" fmla="*/ 0 h 236"/>
                    <a:gd name="T76" fmla="*/ 0 w 115"/>
                    <a:gd name="T77" fmla="*/ 0 h 236"/>
                    <a:gd name="T78" fmla="*/ 0 w 115"/>
                    <a:gd name="T79" fmla="*/ 0 h 236"/>
                    <a:gd name="T80" fmla="*/ 0 w 115"/>
                    <a:gd name="T81" fmla="*/ 0 h 2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0" t="0" r="r" b="b"/>
                  <a:pathLst>
                    <a:path w="115" h="236">
                      <a:moveTo>
                        <a:pt x="0" y="128"/>
                      </a:moveTo>
                      <a:lnTo>
                        <a:pt x="0" y="148"/>
                      </a:lnTo>
                      <a:lnTo>
                        <a:pt x="5" y="166"/>
                      </a:lnTo>
                      <a:lnTo>
                        <a:pt x="13" y="184"/>
                      </a:lnTo>
                      <a:lnTo>
                        <a:pt x="24" y="198"/>
                      </a:lnTo>
                      <a:lnTo>
                        <a:pt x="39" y="211"/>
                      </a:lnTo>
                      <a:lnTo>
                        <a:pt x="55" y="223"/>
                      </a:lnTo>
                      <a:lnTo>
                        <a:pt x="74" y="231"/>
                      </a:lnTo>
                      <a:lnTo>
                        <a:pt x="92" y="235"/>
                      </a:lnTo>
                      <a:lnTo>
                        <a:pt x="98" y="236"/>
                      </a:lnTo>
                      <a:lnTo>
                        <a:pt x="104" y="234"/>
                      </a:lnTo>
                      <a:lnTo>
                        <a:pt x="109" y="231"/>
                      </a:lnTo>
                      <a:lnTo>
                        <a:pt x="111" y="226"/>
                      </a:lnTo>
                      <a:lnTo>
                        <a:pt x="111" y="220"/>
                      </a:lnTo>
                      <a:lnTo>
                        <a:pt x="110" y="215"/>
                      </a:lnTo>
                      <a:lnTo>
                        <a:pt x="107" y="210"/>
                      </a:lnTo>
                      <a:lnTo>
                        <a:pt x="101" y="208"/>
                      </a:lnTo>
                      <a:lnTo>
                        <a:pt x="82" y="201"/>
                      </a:lnTo>
                      <a:lnTo>
                        <a:pt x="64" y="192"/>
                      </a:lnTo>
                      <a:lnTo>
                        <a:pt x="50" y="179"/>
                      </a:lnTo>
                      <a:lnTo>
                        <a:pt x="40" y="165"/>
                      </a:lnTo>
                      <a:lnTo>
                        <a:pt x="33" y="148"/>
                      </a:lnTo>
                      <a:lnTo>
                        <a:pt x="29" y="130"/>
                      </a:lnTo>
                      <a:lnTo>
                        <a:pt x="29" y="110"/>
                      </a:lnTo>
                      <a:lnTo>
                        <a:pt x="35" y="89"/>
                      </a:lnTo>
                      <a:lnTo>
                        <a:pt x="43" y="74"/>
                      </a:lnTo>
                      <a:lnTo>
                        <a:pt x="56" y="60"/>
                      </a:lnTo>
                      <a:lnTo>
                        <a:pt x="70" y="46"/>
                      </a:lnTo>
                      <a:lnTo>
                        <a:pt x="85" y="33"/>
                      </a:lnTo>
                      <a:lnTo>
                        <a:pt x="98" y="23"/>
                      </a:lnTo>
                      <a:lnTo>
                        <a:pt x="109" y="12"/>
                      </a:lnTo>
                      <a:lnTo>
                        <a:pt x="115" y="6"/>
                      </a:lnTo>
                      <a:lnTo>
                        <a:pt x="115" y="0"/>
                      </a:lnTo>
                      <a:lnTo>
                        <a:pt x="102" y="4"/>
                      </a:lnTo>
                      <a:lnTo>
                        <a:pt x="85" y="12"/>
                      </a:lnTo>
                      <a:lnTo>
                        <a:pt x="68" y="26"/>
                      </a:lnTo>
                      <a:lnTo>
                        <a:pt x="49" y="42"/>
                      </a:lnTo>
                      <a:lnTo>
                        <a:pt x="32" y="61"/>
                      </a:lnTo>
                      <a:lnTo>
                        <a:pt x="17" y="82"/>
                      </a:lnTo>
                      <a:lnTo>
                        <a:pt x="6" y="105"/>
                      </a:lnTo>
                      <a:lnTo>
                        <a:pt x="0" y="12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78" name="Freeform 1138"/>
                <p:cNvSpPr>
                  <a:spLocks/>
                </p:cNvSpPr>
                <p:nvPr/>
              </p:nvSpPr>
              <p:spPr bwMode="auto">
                <a:xfrm>
                  <a:off x="5311" y="2643"/>
                  <a:ext cx="87" cy="73"/>
                </a:xfrm>
                <a:custGeom>
                  <a:avLst/>
                  <a:gdLst>
                    <a:gd name="T0" fmla="*/ 0 w 245"/>
                    <a:gd name="T1" fmla="*/ 0 h 310"/>
                    <a:gd name="T2" fmla="*/ 0 w 245"/>
                    <a:gd name="T3" fmla="*/ 0 h 310"/>
                    <a:gd name="T4" fmla="*/ 0 w 245"/>
                    <a:gd name="T5" fmla="*/ 0 h 310"/>
                    <a:gd name="T6" fmla="*/ 0 w 245"/>
                    <a:gd name="T7" fmla="*/ 0 h 310"/>
                    <a:gd name="T8" fmla="*/ 0 w 245"/>
                    <a:gd name="T9" fmla="*/ 0 h 310"/>
                    <a:gd name="T10" fmla="*/ 0 w 245"/>
                    <a:gd name="T11" fmla="*/ 0 h 310"/>
                    <a:gd name="T12" fmla="*/ 0 w 245"/>
                    <a:gd name="T13" fmla="*/ 0 h 310"/>
                    <a:gd name="T14" fmla="*/ 0 w 245"/>
                    <a:gd name="T15" fmla="*/ 0 h 310"/>
                    <a:gd name="T16" fmla="*/ 0 w 245"/>
                    <a:gd name="T17" fmla="*/ 0 h 310"/>
                    <a:gd name="T18" fmla="*/ 0 w 245"/>
                    <a:gd name="T19" fmla="*/ 0 h 310"/>
                    <a:gd name="T20" fmla="*/ 0 w 245"/>
                    <a:gd name="T21" fmla="*/ 0 h 310"/>
                    <a:gd name="T22" fmla="*/ 0 w 245"/>
                    <a:gd name="T23" fmla="*/ 0 h 310"/>
                    <a:gd name="T24" fmla="*/ 0 w 245"/>
                    <a:gd name="T25" fmla="*/ 0 h 310"/>
                    <a:gd name="T26" fmla="*/ 0 w 245"/>
                    <a:gd name="T27" fmla="*/ 0 h 310"/>
                    <a:gd name="T28" fmla="*/ 0 w 245"/>
                    <a:gd name="T29" fmla="*/ 0 h 310"/>
                    <a:gd name="T30" fmla="*/ 0 w 245"/>
                    <a:gd name="T31" fmla="*/ 0 h 310"/>
                    <a:gd name="T32" fmla="*/ 0 w 245"/>
                    <a:gd name="T33" fmla="*/ 0 h 310"/>
                    <a:gd name="T34" fmla="*/ 0 w 245"/>
                    <a:gd name="T35" fmla="*/ 0 h 310"/>
                    <a:gd name="T36" fmla="*/ 0 w 245"/>
                    <a:gd name="T37" fmla="*/ 0 h 310"/>
                    <a:gd name="T38" fmla="*/ 0 w 245"/>
                    <a:gd name="T39" fmla="*/ 0 h 310"/>
                    <a:gd name="T40" fmla="*/ 0 w 245"/>
                    <a:gd name="T41" fmla="*/ 0 h 310"/>
                    <a:gd name="T42" fmla="*/ 0 w 245"/>
                    <a:gd name="T43" fmla="*/ 0 h 310"/>
                    <a:gd name="T44" fmla="*/ 0 w 245"/>
                    <a:gd name="T45" fmla="*/ 0 h 310"/>
                    <a:gd name="T46" fmla="*/ 0 w 245"/>
                    <a:gd name="T47" fmla="*/ 0 h 310"/>
                    <a:gd name="T48" fmla="*/ 0 w 245"/>
                    <a:gd name="T49" fmla="*/ 0 h 310"/>
                    <a:gd name="T50" fmla="*/ 0 w 245"/>
                    <a:gd name="T51" fmla="*/ 0 h 310"/>
                    <a:gd name="T52" fmla="*/ 0 w 245"/>
                    <a:gd name="T53" fmla="*/ 0 h 310"/>
                    <a:gd name="T54" fmla="*/ 0 w 245"/>
                    <a:gd name="T55" fmla="*/ 0 h 310"/>
                    <a:gd name="T56" fmla="*/ 0 w 245"/>
                    <a:gd name="T57" fmla="*/ 0 h 310"/>
                    <a:gd name="T58" fmla="*/ 0 w 245"/>
                    <a:gd name="T59" fmla="*/ 0 h 310"/>
                    <a:gd name="T60" fmla="*/ 0 w 245"/>
                    <a:gd name="T61" fmla="*/ 0 h 310"/>
                    <a:gd name="T62" fmla="*/ 0 w 245"/>
                    <a:gd name="T63" fmla="*/ 0 h 310"/>
                    <a:gd name="T64" fmla="*/ 0 w 245"/>
                    <a:gd name="T65" fmla="*/ 0 h 310"/>
                    <a:gd name="T66" fmla="*/ 0 w 245"/>
                    <a:gd name="T67" fmla="*/ 0 h 310"/>
                    <a:gd name="T68" fmla="*/ 0 w 245"/>
                    <a:gd name="T69" fmla="*/ 0 h 310"/>
                    <a:gd name="T70" fmla="*/ 0 w 245"/>
                    <a:gd name="T71" fmla="*/ 0 h 310"/>
                    <a:gd name="T72" fmla="*/ 0 w 245"/>
                    <a:gd name="T73" fmla="*/ 0 h 310"/>
                    <a:gd name="T74" fmla="*/ 0 w 245"/>
                    <a:gd name="T75" fmla="*/ 0 h 310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0" t="0" r="r" b="b"/>
                  <a:pathLst>
                    <a:path w="245" h="310">
                      <a:moveTo>
                        <a:pt x="200" y="116"/>
                      </a:moveTo>
                      <a:lnTo>
                        <a:pt x="208" y="124"/>
                      </a:lnTo>
                      <a:lnTo>
                        <a:pt x="214" y="133"/>
                      </a:lnTo>
                      <a:lnTo>
                        <a:pt x="220" y="144"/>
                      </a:lnTo>
                      <a:lnTo>
                        <a:pt x="223" y="154"/>
                      </a:lnTo>
                      <a:lnTo>
                        <a:pt x="226" y="164"/>
                      </a:lnTo>
                      <a:lnTo>
                        <a:pt x="224" y="176"/>
                      </a:lnTo>
                      <a:lnTo>
                        <a:pt x="222" y="187"/>
                      </a:lnTo>
                      <a:lnTo>
                        <a:pt x="216" y="198"/>
                      </a:lnTo>
                      <a:lnTo>
                        <a:pt x="208" y="209"/>
                      </a:lnTo>
                      <a:lnTo>
                        <a:pt x="199" y="219"/>
                      </a:lnTo>
                      <a:lnTo>
                        <a:pt x="188" y="229"/>
                      </a:lnTo>
                      <a:lnTo>
                        <a:pt x="177" y="238"/>
                      </a:lnTo>
                      <a:lnTo>
                        <a:pt x="166" y="246"/>
                      </a:lnTo>
                      <a:lnTo>
                        <a:pt x="154" y="255"/>
                      </a:lnTo>
                      <a:lnTo>
                        <a:pt x="142" y="264"/>
                      </a:lnTo>
                      <a:lnTo>
                        <a:pt x="132" y="275"/>
                      </a:lnTo>
                      <a:lnTo>
                        <a:pt x="128" y="278"/>
                      </a:lnTo>
                      <a:lnTo>
                        <a:pt x="126" y="283"/>
                      </a:lnTo>
                      <a:lnTo>
                        <a:pt x="124" y="287"/>
                      </a:lnTo>
                      <a:lnTo>
                        <a:pt x="121" y="292"/>
                      </a:lnTo>
                      <a:lnTo>
                        <a:pt x="120" y="296"/>
                      </a:lnTo>
                      <a:lnTo>
                        <a:pt x="120" y="301"/>
                      </a:lnTo>
                      <a:lnTo>
                        <a:pt x="122" y="306"/>
                      </a:lnTo>
                      <a:lnTo>
                        <a:pt x="126" y="309"/>
                      </a:lnTo>
                      <a:lnTo>
                        <a:pt x="131" y="310"/>
                      </a:lnTo>
                      <a:lnTo>
                        <a:pt x="135" y="310"/>
                      </a:lnTo>
                      <a:lnTo>
                        <a:pt x="139" y="309"/>
                      </a:lnTo>
                      <a:lnTo>
                        <a:pt x="142" y="306"/>
                      </a:lnTo>
                      <a:lnTo>
                        <a:pt x="154" y="292"/>
                      </a:lnTo>
                      <a:lnTo>
                        <a:pt x="167" y="280"/>
                      </a:lnTo>
                      <a:lnTo>
                        <a:pt x="180" y="269"/>
                      </a:lnTo>
                      <a:lnTo>
                        <a:pt x="194" y="257"/>
                      </a:lnTo>
                      <a:lnTo>
                        <a:pt x="207" y="246"/>
                      </a:lnTo>
                      <a:lnTo>
                        <a:pt x="220" y="233"/>
                      </a:lnTo>
                      <a:lnTo>
                        <a:pt x="230" y="219"/>
                      </a:lnTo>
                      <a:lnTo>
                        <a:pt x="238" y="204"/>
                      </a:lnTo>
                      <a:lnTo>
                        <a:pt x="244" y="186"/>
                      </a:lnTo>
                      <a:lnTo>
                        <a:pt x="245" y="169"/>
                      </a:lnTo>
                      <a:lnTo>
                        <a:pt x="243" y="152"/>
                      </a:lnTo>
                      <a:lnTo>
                        <a:pt x="237" y="134"/>
                      </a:lnTo>
                      <a:lnTo>
                        <a:pt x="228" y="119"/>
                      </a:lnTo>
                      <a:lnTo>
                        <a:pt x="217" y="105"/>
                      </a:lnTo>
                      <a:lnTo>
                        <a:pt x="203" y="93"/>
                      </a:lnTo>
                      <a:lnTo>
                        <a:pt x="188" y="83"/>
                      </a:lnTo>
                      <a:lnTo>
                        <a:pt x="176" y="76"/>
                      </a:lnTo>
                      <a:lnTo>
                        <a:pt x="163" y="69"/>
                      </a:lnTo>
                      <a:lnTo>
                        <a:pt x="151" y="61"/>
                      </a:lnTo>
                      <a:lnTo>
                        <a:pt x="136" y="54"/>
                      </a:lnTo>
                      <a:lnTo>
                        <a:pt x="122" y="46"/>
                      </a:lnTo>
                      <a:lnTo>
                        <a:pt x="107" y="39"/>
                      </a:lnTo>
                      <a:lnTo>
                        <a:pt x="93" y="31"/>
                      </a:lnTo>
                      <a:lnTo>
                        <a:pt x="79" y="24"/>
                      </a:lnTo>
                      <a:lnTo>
                        <a:pt x="66" y="18"/>
                      </a:lnTo>
                      <a:lnTo>
                        <a:pt x="53" y="13"/>
                      </a:lnTo>
                      <a:lnTo>
                        <a:pt x="40" y="8"/>
                      </a:lnTo>
                      <a:lnTo>
                        <a:pt x="30" y="5"/>
                      </a:lnTo>
                      <a:lnTo>
                        <a:pt x="20" y="1"/>
                      </a:lnTo>
                      <a:lnTo>
                        <a:pt x="1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lnTo>
                        <a:pt x="11" y="8"/>
                      </a:lnTo>
                      <a:lnTo>
                        <a:pt x="23" y="14"/>
                      </a:lnTo>
                      <a:lnTo>
                        <a:pt x="36" y="20"/>
                      </a:lnTo>
                      <a:lnTo>
                        <a:pt x="47" y="25"/>
                      </a:lnTo>
                      <a:lnTo>
                        <a:pt x="60" y="31"/>
                      </a:lnTo>
                      <a:lnTo>
                        <a:pt x="73" y="37"/>
                      </a:lnTo>
                      <a:lnTo>
                        <a:pt x="86" y="44"/>
                      </a:lnTo>
                      <a:lnTo>
                        <a:pt x="99" y="51"/>
                      </a:lnTo>
                      <a:lnTo>
                        <a:pt x="113" y="57"/>
                      </a:lnTo>
                      <a:lnTo>
                        <a:pt x="126" y="64"/>
                      </a:lnTo>
                      <a:lnTo>
                        <a:pt x="139" y="71"/>
                      </a:lnTo>
                      <a:lnTo>
                        <a:pt x="152" y="79"/>
                      </a:lnTo>
                      <a:lnTo>
                        <a:pt x="165" y="88"/>
                      </a:lnTo>
                      <a:lnTo>
                        <a:pt x="176" y="96"/>
                      </a:lnTo>
                      <a:lnTo>
                        <a:pt x="188" y="106"/>
                      </a:lnTo>
                      <a:lnTo>
                        <a:pt x="200" y="11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pic>
            <p:nvPicPr>
              <p:cNvPr id="4466" name="Picture 1139" descr="access_point_stylized_gray_small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72" y="3642"/>
                <a:ext cx="430" cy="3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6331" name="Line 1140"/>
            <p:cNvSpPr>
              <a:spLocks noChangeShapeType="1"/>
            </p:cNvSpPr>
            <p:nvPr/>
          </p:nvSpPr>
          <p:spPr bwMode="auto">
            <a:xfrm rot="5400000" flipV="1">
              <a:off x="5034" y="3427"/>
              <a:ext cx="2" cy="54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4284" name="Group 1141"/>
            <p:cNvGrpSpPr>
              <a:grpSpLocks/>
            </p:cNvGrpSpPr>
            <p:nvPr/>
          </p:nvGrpSpPr>
          <p:grpSpPr bwMode="auto">
            <a:xfrm flipH="1">
              <a:off x="3638" y="2856"/>
              <a:ext cx="261" cy="235"/>
              <a:chOff x="2839" y="3501"/>
              <a:chExt cx="755" cy="803"/>
            </a:xfrm>
          </p:grpSpPr>
          <p:pic>
            <p:nvPicPr>
              <p:cNvPr id="4463" name="Picture 1142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39" y="3501"/>
                <a:ext cx="755" cy="8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464" name="Freeform 1143"/>
              <p:cNvSpPr>
                <a:spLocks/>
              </p:cNvSpPr>
              <p:nvPr/>
            </p:nvSpPr>
            <p:spPr bwMode="auto">
              <a:xfrm>
                <a:off x="2916" y="3578"/>
                <a:ext cx="356" cy="368"/>
              </a:xfrm>
              <a:custGeom>
                <a:avLst/>
                <a:gdLst>
                  <a:gd name="T0" fmla="*/ 0 w 356"/>
                  <a:gd name="T1" fmla="*/ 0 h 368"/>
                  <a:gd name="T2" fmla="*/ 300 w 356"/>
                  <a:gd name="T3" fmla="*/ 14 h 368"/>
                  <a:gd name="T4" fmla="*/ 356 w 356"/>
                  <a:gd name="T5" fmla="*/ 294 h 368"/>
                  <a:gd name="T6" fmla="*/ 78 w 356"/>
                  <a:gd name="T7" fmla="*/ 368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4285" name="Group 1144"/>
            <p:cNvGrpSpPr>
              <a:grpSpLocks/>
            </p:cNvGrpSpPr>
            <p:nvPr/>
          </p:nvGrpSpPr>
          <p:grpSpPr bwMode="auto">
            <a:xfrm flipH="1">
              <a:off x="3438" y="3121"/>
              <a:ext cx="304" cy="256"/>
              <a:chOff x="2839" y="3501"/>
              <a:chExt cx="755" cy="803"/>
            </a:xfrm>
          </p:grpSpPr>
          <p:pic>
            <p:nvPicPr>
              <p:cNvPr id="4461" name="Picture 11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39" y="3501"/>
                <a:ext cx="755" cy="8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462" name="Freeform 1146"/>
              <p:cNvSpPr>
                <a:spLocks/>
              </p:cNvSpPr>
              <p:nvPr/>
            </p:nvSpPr>
            <p:spPr bwMode="auto">
              <a:xfrm>
                <a:off x="2916" y="3578"/>
                <a:ext cx="356" cy="368"/>
              </a:xfrm>
              <a:custGeom>
                <a:avLst/>
                <a:gdLst>
                  <a:gd name="T0" fmla="*/ 0 w 356"/>
                  <a:gd name="T1" fmla="*/ 0 h 368"/>
                  <a:gd name="T2" fmla="*/ 300 w 356"/>
                  <a:gd name="T3" fmla="*/ 14 h 368"/>
                  <a:gd name="T4" fmla="*/ 356 w 356"/>
                  <a:gd name="T5" fmla="*/ 294 h 368"/>
                  <a:gd name="T6" fmla="*/ 78 w 356"/>
                  <a:gd name="T7" fmla="*/ 368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4286" name="Group 1147"/>
            <p:cNvGrpSpPr>
              <a:grpSpLocks/>
            </p:cNvGrpSpPr>
            <p:nvPr/>
          </p:nvGrpSpPr>
          <p:grpSpPr bwMode="auto">
            <a:xfrm flipH="1">
              <a:off x="3739" y="3311"/>
              <a:ext cx="269" cy="220"/>
              <a:chOff x="2839" y="3501"/>
              <a:chExt cx="755" cy="803"/>
            </a:xfrm>
          </p:grpSpPr>
          <p:pic>
            <p:nvPicPr>
              <p:cNvPr id="4459" name="Picture 1148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39" y="3501"/>
                <a:ext cx="755" cy="8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460" name="Freeform 1149"/>
              <p:cNvSpPr>
                <a:spLocks/>
              </p:cNvSpPr>
              <p:nvPr/>
            </p:nvSpPr>
            <p:spPr bwMode="auto">
              <a:xfrm>
                <a:off x="2916" y="3578"/>
                <a:ext cx="356" cy="368"/>
              </a:xfrm>
              <a:custGeom>
                <a:avLst/>
                <a:gdLst>
                  <a:gd name="T0" fmla="*/ 0 w 356"/>
                  <a:gd name="T1" fmla="*/ 0 h 368"/>
                  <a:gd name="T2" fmla="*/ 300 w 356"/>
                  <a:gd name="T3" fmla="*/ 14 h 368"/>
                  <a:gd name="T4" fmla="*/ 356 w 356"/>
                  <a:gd name="T5" fmla="*/ 294 h 368"/>
                  <a:gd name="T6" fmla="*/ 78 w 356"/>
                  <a:gd name="T7" fmla="*/ 368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4287" name="Group 1150"/>
            <p:cNvGrpSpPr>
              <a:grpSpLocks/>
            </p:cNvGrpSpPr>
            <p:nvPr/>
          </p:nvGrpSpPr>
          <p:grpSpPr bwMode="auto">
            <a:xfrm>
              <a:off x="4126" y="3300"/>
              <a:ext cx="269" cy="221"/>
              <a:chOff x="2839" y="3501"/>
              <a:chExt cx="755" cy="803"/>
            </a:xfrm>
          </p:grpSpPr>
          <p:pic>
            <p:nvPicPr>
              <p:cNvPr id="4457" name="Picture 1151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39" y="3501"/>
                <a:ext cx="755" cy="8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458" name="Freeform 1152"/>
              <p:cNvSpPr>
                <a:spLocks/>
              </p:cNvSpPr>
              <p:nvPr/>
            </p:nvSpPr>
            <p:spPr bwMode="auto">
              <a:xfrm>
                <a:off x="2916" y="3578"/>
                <a:ext cx="356" cy="368"/>
              </a:xfrm>
              <a:custGeom>
                <a:avLst/>
                <a:gdLst>
                  <a:gd name="T0" fmla="*/ 0 w 356"/>
                  <a:gd name="T1" fmla="*/ 0 h 368"/>
                  <a:gd name="T2" fmla="*/ 300 w 356"/>
                  <a:gd name="T3" fmla="*/ 14 h 368"/>
                  <a:gd name="T4" fmla="*/ 356 w 356"/>
                  <a:gd name="T5" fmla="*/ 294 h 368"/>
                  <a:gd name="T6" fmla="*/ 78 w 356"/>
                  <a:gd name="T7" fmla="*/ 368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pic>
          <p:nvPicPr>
            <p:cNvPr id="4288" name="Picture 1153" descr="car_icon_small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95" y="1084"/>
              <a:ext cx="535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4289" name="Group 1154"/>
            <p:cNvGrpSpPr>
              <a:grpSpLocks/>
            </p:cNvGrpSpPr>
            <p:nvPr/>
          </p:nvGrpSpPr>
          <p:grpSpPr bwMode="auto">
            <a:xfrm>
              <a:off x="3536" y="974"/>
              <a:ext cx="262" cy="243"/>
              <a:chOff x="2751" y="1851"/>
              <a:chExt cx="462" cy="478"/>
            </a:xfrm>
          </p:grpSpPr>
          <p:pic>
            <p:nvPicPr>
              <p:cNvPr id="4455" name="Picture 1155" descr="iphone_stylized_small"/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28" y="1922"/>
                <a:ext cx="152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456" name="Picture 1156" descr="antenna_radiation_stylized"/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51" y="1851"/>
                <a:ext cx="462" cy="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4290" name="Group 1157"/>
            <p:cNvGrpSpPr>
              <a:grpSpLocks/>
            </p:cNvGrpSpPr>
            <p:nvPr/>
          </p:nvGrpSpPr>
          <p:grpSpPr bwMode="auto">
            <a:xfrm>
              <a:off x="5191" y="3151"/>
              <a:ext cx="143" cy="303"/>
              <a:chOff x="4140" y="429"/>
              <a:chExt cx="1425" cy="2396"/>
            </a:xfrm>
          </p:grpSpPr>
          <p:sp>
            <p:nvSpPr>
              <p:cNvPr id="4423" name="Freeform 1158"/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14 w 354"/>
                  <a:gd name="T1" fmla="*/ 0 h 2742"/>
                  <a:gd name="T2" fmla="*/ 74 w 354"/>
                  <a:gd name="T3" fmla="*/ 95 h 2742"/>
                  <a:gd name="T4" fmla="*/ 73 w 354"/>
                  <a:gd name="T5" fmla="*/ 734 h 2742"/>
                  <a:gd name="T6" fmla="*/ 0 w 354"/>
                  <a:gd name="T7" fmla="*/ 768 h 2742"/>
                  <a:gd name="T8" fmla="*/ 14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72" name="Rectangle 1159"/>
              <p:cNvSpPr>
                <a:spLocks noChangeArrowheads="1"/>
              </p:cNvSpPr>
              <p:nvPr/>
            </p:nvSpPr>
            <p:spPr bwMode="auto">
              <a:xfrm>
                <a:off x="4210" y="429"/>
                <a:ext cx="1046" cy="2285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4425" name="Freeform 1160"/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45 w 211"/>
                  <a:gd name="T3" fmla="*/ 61 h 2537"/>
                  <a:gd name="T4" fmla="*/ 2 w 211"/>
                  <a:gd name="T5" fmla="*/ 699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26" name="Freeform 1161"/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70 w 328"/>
                  <a:gd name="T3" fmla="*/ 36 h 226"/>
                  <a:gd name="T4" fmla="*/ 70 w 328"/>
                  <a:gd name="T5" fmla="*/ 64 h 226"/>
                  <a:gd name="T6" fmla="*/ 0 w 328"/>
                  <a:gd name="T7" fmla="*/ 28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75" name="Rectangle 1162"/>
              <p:cNvSpPr>
                <a:spLocks noChangeArrowheads="1"/>
              </p:cNvSpPr>
              <p:nvPr/>
            </p:nvSpPr>
            <p:spPr bwMode="auto">
              <a:xfrm>
                <a:off x="4210" y="690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grpSp>
            <p:nvGrpSpPr>
              <p:cNvPr id="4428" name="Group 1163"/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6501" name="AutoShape 1164"/>
                <p:cNvSpPr>
                  <a:spLocks noChangeArrowheads="1"/>
                </p:cNvSpPr>
                <p:nvPr/>
              </p:nvSpPr>
              <p:spPr bwMode="auto">
                <a:xfrm>
                  <a:off x="613" y="2566"/>
                  <a:ext cx="721" cy="14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charset="0"/>
                    <a:ea typeface="ＭＳ Ｐゴシック" charset="0"/>
                  </a:endParaRPr>
                </a:p>
              </p:txBody>
            </p:sp>
            <p:sp>
              <p:nvSpPr>
                <p:cNvPr id="6502" name="AutoShape 1165"/>
                <p:cNvSpPr>
                  <a:spLocks noChangeArrowheads="1"/>
                </p:cNvSpPr>
                <p:nvPr/>
              </p:nvSpPr>
              <p:spPr bwMode="auto">
                <a:xfrm>
                  <a:off x="625" y="2581"/>
                  <a:ext cx="696" cy="114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charset="0"/>
                    <a:ea typeface="ＭＳ Ｐゴシック" charset="0"/>
                  </a:endParaRPr>
                </a:p>
              </p:txBody>
            </p:sp>
          </p:grpSp>
          <p:sp>
            <p:nvSpPr>
              <p:cNvPr id="6477" name="Rectangle 1166"/>
              <p:cNvSpPr>
                <a:spLocks noChangeArrowheads="1"/>
              </p:cNvSpPr>
              <p:nvPr/>
            </p:nvSpPr>
            <p:spPr bwMode="auto">
              <a:xfrm>
                <a:off x="4220" y="1022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grpSp>
            <p:nvGrpSpPr>
              <p:cNvPr id="4430" name="Group 1167"/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6499" name="AutoShape 1168"/>
                <p:cNvSpPr>
                  <a:spLocks noChangeArrowheads="1"/>
                </p:cNvSpPr>
                <p:nvPr/>
              </p:nvSpPr>
              <p:spPr bwMode="auto">
                <a:xfrm>
                  <a:off x="615" y="2564"/>
                  <a:ext cx="721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charset="0"/>
                    <a:ea typeface="ＭＳ Ｐゴシック" charset="0"/>
                  </a:endParaRPr>
                </a:p>
              </p:txBody>
            </p:sp>
            <p:sp>
              <p:nvSpPr>
                <p:cNvPr id="6500" name="AutoShape 1169"/>
                <p:cNvSpPr>
                  <a:spLocks noChangeArrowheads="1"/>
                </p:cNvSpPr>
                <p:nvPr/>
              </p:nvSpPr>
              <p:spPr bwMode="auto">
                <a:xfrm>
                  <a:off x="628" y="2581"/>
                  <a:ext cx="696" cy="107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charset="0"/>
                    <a:ea typeface="ＭＳ Ｐゴシック" charset="0"/>
                  </a:endParaRPr>
                </a:p>
              </p:txBody>
            </p:sp>
          </p:grpSp>
          <p:sp>
            <p:nvSpPr>
              <p:cNvPr id="6479" name="Rectangle 1170"/>
              <p:cNvSpPr>
                <a:spLocks noChangeArrowheads="1"/>
              </p:cNvSpPr>
              <p:nvPr/>
            </p:nvSpPr>
            <p:spPr bwMode="auto">
              <a:xfrm>
                <a:off x="4220" y="1354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6480" name="Rectangle 1171"/>
              <p:cNvSpPr>
                <a:spLocks noChangeArrowheads="1"/>
              </p:cNvSpPr>
              <p:nvPr/>
            </p:nvSpPr>
            <p:spPr bwMode="auto">
              <a:xfrm>
                <a:off x="4230" y="1655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grpSp>
            <p:nvGrpSpPr>
              <p:cNvPr id="4433" name="Group 1172"/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6497" name="AutoShape 1173"/>
                <p:cNvSpPr>
                  <a:spLocks noChangeArrowheads="1"/>
                </p:cNvSpPr>
                <p:nvPr/>
              </p:nvSpPr>
              <p:spPr bwMode="auto">
                <a:xfrm>
                  <a:off x="618" y="2586"/>
                  <a:ext cx="720" cy="12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charset="0"/>
                    <a:ea typeface="ＭＳ Ｐゴシック" charset="0"/>
                  </a:endParaRPr>
                </a:p>
              </p:txBody>
            </p:sp>
            <p:sp>
              <p:nvSpPr>
                <p:cNvPr id="6498" name="AutoShape 1174"/>
                <p:cNvSpPr>
                  <a:spLocks noChangeArrowheads="1"/>
                </p:cNvSpPr>
                <p:nvPr/>
              </p:nvSpPr>
              <p:spPr bwMode="auto">
                <a:xfrm>
                  <a:off x="630" y="2586"/>
                  <a:ext cx="695" cy="10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charset="0"/>
                    <a:ea typeface="ＭＳ Ｐゴシック" charset="0"/>
                  </a:endParaRPr>
                </a:p>
              </p:txBody>
            </p:sp>
          </p:grpSp>
          <p:sp>
            <p:nvSpPr>
              <p:cNvPr id="4434" name="Freeform 1175"/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70 w 328"/>
                  <a:gd name="T3" fmla="*/ 35 h 226"/>
                  <a:gd name="T4" fmla="*/ 70 w 328"/>
                  <a:gd name="T5" fmla="*/ 62 h 226"/>
                  <a:gd name="T6" fmla="*/ 0 w 328"/>
                  <a:gd name="T7" fmla="*/ 27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4435" name="Group 1176"/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6495" name="AutoShape 1177"/>
                <p:cNvSpPr>
                  <a:spLocks noChangeArrowheads="1"/>
                </p:cNvSpPr>
                <p:nvPr/>
              </p:nvSpPr>
              <p:spPr bwMode="auto">
                <a:xfrm>
                  <a:off x="613" y="2571"/>
                  <a:ext cx="732" cy="13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charset="0"/>
                    <a:ea typeface="ＭＳ Ｐゴシック" charset="0"/>
                  </a:endParaRPr>
                </a:p>
              </p:txBody>
            </p:sp>
            <p:sp>
              <p:nvSpPr>
                <p:cNvPr id="6496" name="AutoShape 1178"/>
                <p:cNvSpPr>
                  <a:spLocks noChangeArrowheads="1"/>
                </p:cNvSpPr>
                <p:nvPr/>
              </p:nvSpPr>
              <p:spPr bwMode="auto">
                <a:xfrm>
                  <a:off x="625" y="2587"/>
                  <a:ext cx="720" cy="103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charset="0"/>
                    <a:ea typeface="ＭＳ Ｐゴシック" charset="0"/>
                  </a:endParaRPr>
                </a:p>
              </p:txBody>
            </p:sp>
          </p:grpSp>
          <p:sp>
            <p:nvSpPr>
              <p:cNvPr id="6484" name="Rectangle 1179"/>
              <p:cNvSpPr>
                <a:spLocks noChangeArrowheads="1"/>
              </p:cNvSpPr>
              <p:nvPr/>
            </p:nvSpPr>
            <p:spPr bwMode="auto">
              <a:xfrm>
                <a:off x="5246" y="429"/>
                <a:ext cx="70" cy="2285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4437" name="Freeform 1180"/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62 w 296"/>
                  <a:gd name="T3" fmla="*/ 39 h 256"/>
                  <a:gd name="T4" fmla="*/ 62 w 296"/>
                  <a:gd name="T5" fmla="*/ 71 h 256"/>
                  <a:gd name="T6" fmla="*/ 0 w 296"/>
                  <a:gd name="T7" fmla="*/ 27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38" name="Freeform 1181"/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65 w 304"/>
                  <a:gd name="T3" fmla="*/ 46 h 288"/>
                  <a:gd name="T4" fmla="*/ 61 w 304"/>
                  <a:gd name="T5" fmla="*/ 81 h 288"/>
                  <a:gd name="T6" fmla="*/ 2 w 304"/>
                  <a:gd name="T7" fmla="*/ 35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87" name="Oval 1182"/>
              <p:cNvSpPr>
                <a:spLocks noChangeArrowheads="1"/>
              </p:cNvSpPr>
              <p:nvPr/>
            </p:nvSpPr>
            <p:spPr bwMode="auto">
              <a:xfrm>
                <a:off x="5515" y="2611"/>
                <a:ext cx="50" cy="95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4440" name="Freeform 1183"/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30 h 240"/>
                  <a:gd name="T2" fmla="*/ 2 w 306"/>
                  <a:gd name="T3" fmla="*/ 68 h 240"/>
                  <a:gd name="T4" fmla="*/ 65 w 306"/>
                  <a:gd name="T5" fmla="*/ 31 h 240"/>
                  <a:gd name="T6" fmla="*/ 62 w 306"/>
                  <a:gd name="T7" fmla="*/ 0 h 240"/>
                  <a:gd name="T8" fmla="*/ 0 w 306"/>
                  <a:gd name="T9" fmla="*/ 30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89" name="AutoShape 1184"/>
              <p:cNvSpPr>
                <a:spLocks noChangeArrowheads="1"/>
              </p:cNvSpPr>
              <p:nvPr/>
            </p:nvSpPr>
            <p:spPr bwMode="auto">
              <a:xfrm>
                <a:off x="4140" y="2675"/>
                <a:ext cx="1196" cy="150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6490" name="AutoShape 1185"/>
              <p:cNvSpPr>
                <a:spLocks noChangeArrowheads="1"/>
              </p:cNvSpPr>
              <p:nvPr/>
            </p:nvSpPr>
            <p:spPr bwMode="auto">
              <a:xfrm>
                <a:off x="4210" y="2714"/>
                <a:ext cx="1066" cy="7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6491" name="Oval 1186"/>
              <p:cNvSpPr>
                <a:spLocks noChangeArrowheads="1"/>
              </p:cNvSpPr>
              <p:nvPr/>
            </p:nvSpPr>
            <p:spPr bwMode="auto">
              <a:xfrm>
                <a:off x="4309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6492" name="Oval 1187"/>
              <p:cNvSpPr>
                <a:spLocks noChangeArrowheads="1"/>
              </p:cNvSpPr>
              <p:nvPr/>
            </p:nvSpPr>
            <p:spPr bwMode="auto">
              <a:xfrm>
                <a:off x="4489" y="2382"/>
                <a:ext cx="159" cy="14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 sz="1800">
                  <a:solidFill>
                    <a:srgbClr val="FF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6493" name="Oval 1188"/>
              <p:cNvSpPr>
                <a:spLocks noChangeArrowheads="1"/>
              </p:cNvSpPr>
              <p:nvPr/>
            </p:nvSpPr>
            <p:spPr bwMode="auto">
              <a:xfrm>
                <a:off x="4658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6494" name="Rectangle 1189"/>
              <p:cNvSpPr>
                <a:spLocks noChangeArrowheads="1"/>
              </p:cNvSpPr>
              <p:nvPr/>
            </p:nvSpPr>
            <p:spPr bwMode="auto">
              <a:xfrm>
                <a:off x="5067" y="1837"/>
                <a:ext cx="80" cy="759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grpSp>
          <p:nvGrpSpPr>
            <p:cNvPr id="4291" name="Group 1190"/>
            <p:cNvGrpSpPr>
              <a:grpSpLocks/>
            </p:cNvGrpSpPr>
            <p:nvPr/>
          </p:nvGrpSpPr>
          <p:grpSpPr bwMode="auto">
            <a:xfrm>
              <a:off x="4992" y="3341"/>
              <a:ext cx="143" cy="303"/>
              <a:chOff x="4140" y="429"/>
              <a:chExt cx="1425" cy="2396"/>
            </a:xfrm>
          </p:grpSpPr>
          <p:sp>
            <p:nvSpPr>
              <p:cNvPr id="4391" name="Freeform 1191"/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14 w 354"/>
                  <a:gd name="T1" fmla="*/ 0 h 2742"/>
                  <a:gd name="T2" fmla="*/ 74 w 354"/>
                  <a:gd name="T3" fmla="*/ 95 h 2742"/>
                  <a:gd name="T4" fmla="*/ 73 w 354"/>
                  <a:gd name="T5" fmla="*/ 734 h 2742"/>
                  <a:gd name="T6" fmla="*/ 0 w 354"/>
                  <a:gd name="T7" fmla="*/ 768 h 2742"/>
                  <a:gd name="T8" fmla="*/ 14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40" name="Rectangle 1192"/>
              <p:cNvSpPr>
                <a:spLocks noChangeArrowheads="1"/>
              </p:cNvSpPr>
              <p:nvPr/>
            </p:nvSpPr>
            <p:spPr bwMode="auto">
              <a:xfrm>
                <a:off x="4210" y="429"/>
                <a:ext cx="1046" cy="2285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4393" name="Freeform 1193"/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45 w 211"/>
                  <a:gd name="T3" fmla="*/ 61 h 2537"/>
                  <a:gd name="T4" fmla="*/ 2 w 211"/>
                  <a:gd name="T5" fmla="*/ 699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94" name="Freeform 1194"/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70 w 328"/>
                  <a:gd name="T3" fmla="*/ 36 h 226"/>
                  <a:gd name="T4" fmla="*/ 70 w 328"/>
                  <a:gd name="T5" fmla="*/ 64 h 226"/>
                  <a:gd name="T6" fmla="*/ 0 w 328"/>
                  <a:gd name="T7" fmla="*/ 28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43" name="Rectangle 1195"/>
              <p:cNvSpPr>
                <a:spLocks noChangeArrowheads="1"/>
              </p:cNvSpPr>
              <p:nvPr/>
            </p:nvSpPr>
            <p:spPr bwMode="auto">
              <a:xfrm>
                <a:off x="4210" y="690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grpSp>
            <p:nvGrpSpPr>
              <p:cNvPr id="4396" name="Group 1196"/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6469" name="AutoShape 1197"/>
                <p:cNvSpPr>
                  <a:spLocks noChangeArrowheads="1"/>
                </p:cNvSpPr>
                <p:nvPr/>
              </p:nvSpPr>
              <p:spPr bwMode="auto">
                <a:xfrm>
                  <a:off x="613" y="2566"/>
                  <a:ext cx="721" cy="14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charset="0"/>
                    <a:ea typeface="ＭＳ Ｐゴシック" charset="0"/>
                  </a:endParaRPr>
                </a:p>
              </p:txBody>
            </p:sp>
            <p:sp>
              <p:nvSpPr>
                <p:cNvPr id="6470" name="AutoShape 1198"/>
                <p:cNvSpPr>
                  <a:spLocks noChangeArrowheads="1"/>
                </p:cNvSpPr>
                <p:nvPr/>
              </p:nvSpPr>
              <p:spPr bwMode="auto">
                <a:xfrm>
                  <a:off x="625" y="2581"/>
                  <a:ext cx="696" cy="114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charset="0"/>
                    <a:ea typeface="ＭＳ Ｐゴシック" charset="0"/>
                  </a:endParaRPr>
                </a:p>
              </p:txBody>
            </p:sp>
          </p:grpSp>
          <p:sp>
            <p:nvSpPr>
              <p:cNvPr id="6445" name="Rectangle 1199"/>
              <p:cNvSpPr>
                <a:spLocks noChangeArrowheads="1"/>
              </p:cNvSpPr>
              <p:nvPr/>
            </p:nvSpPr>
            <p:spPr bwMode="auto">
              <a:xfrm>
                <a:off x="4220" y="1022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grpSp>
            <p:nvGrpSpPr>
              <p:cNvPr id="4398" name="Group 1200"/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6467" name="AutoShape 1201"/>
                <p:cNvSpPr>
                  <a:spLocks noChangeArrowheads="1"/>
                </p:cNvSpPr>
                <p:nvPr/>
              </p:nvSpPr>
              <p:spPr bwMode="auto">
                <a:xfrm>
                  <a:off x="615" y="2564"/>
                  <a:ext cx="721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charset="0"/>
                    <a:ea typeface="ＭＳ Ｐゴシック" charset="0"/>
                  </a:endParaRPr>
                </a:p>
              </p:txBody>
            </p:sp>
            <p:sp>
              <p:nvSpPr>
                <p:cNvPr id="6468" name="AutoShape 1202"/>
                <p:cNvSpPr>
                  <a:spLocks noChangeArrowheads="1"/>
                </p:cNvSpPr>
                <p:nvPr/>
              </p:nvSpPr>
              <p:spPr bwMode="auto">
                <a:xfrm>
                  <a:off x="628" y="2581"/>
                  <a:ext cx="696" cy="107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charset="0"/>
                    <a:ea typeface="ＭＳ Ｐゴシック" charset="0"/>
                  </a:endParaRPr>
                </a:p>
              </p:txBody>
            </p:sp>
          </p:grpSp>
          <p:sp>
            <p:nvSpPr>
              <p:cNvPr id="6447" name="Rectangle 1203"/>
              <p:cNvSpPr>
                <a:spLocks noChangeArrowheads="1"/>
              </p:cNvSpPr>
              <p:nvPr/>
            </p:nvSpPr>
            <p:spPr bwMode="auto">
              <a:xfrm>
                <a:off x="4220" y="1354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6448" name="Rectangle 1204"/>
              <p:cNvSpPr>
                <a:spLocks noChangeArrowheads="1"/>
              </p:cNvSpPr>
              <p:nvPr/>
            </p:nvSpPr>
            <p:spPr bwMode="auto">
              <a:xfrm>
                <a:off x="4230" y="1655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grpSp>
            <p:nvGrpSpPr>
              <p:cNvPr id="4401" name="Group 1205"/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6465" name="AutoShape 1206"/>
                <p:cNvSpPr>
                  <a:spLocks noChangeArrowheads="1"/>
                </p:cNvSpPr>
                <p:nvPr/>
              </p:nvSpPr>
              <p:spPr bwMode="auto">
                <a:xfrm>
                  <a:off x="618" y="2586"/>
                  <a:ext cx="720" cy="12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charset="0"/>
                    <a:ea typeface="ＭＳ Ｐゴシック" charset="0"/>
                  </a:endParaRPr>
                </a:p>
              </p:txBody>
            </p:sp>
            <p:sp>
              <p:nvSpPr>
                <p:cNvPr id="6466" name="AutoShape 1207"/>
                <p:cNvSpPr>
                  <a:spLocks noChangeArrowheads="1"/>
                </p:cNvSpPr>
                <p:nvPr/>
              </p:nvSpPr>
              <p:spPr bwMode="auto">
                <a:xfrm>
                  <a:off x="630" y="2586"/>
                  <a:ext cx="695" cy="10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charset="0"/>
                    <a:ea typeface="ＭＳ Ｐゴシック" charset="0"/>
                  </a:endParaRPr>
                </a:p>
              </p:txBody>
            </p:sp>
          </p:grpSp>
          <p:sp>
            <p:nvSpPr>
              <p:cNvPr id="4402" name="Freeform 1208"/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70 w 328"/>
                  <a:gd name="T3" fmla="*/ 35 h 226"/>
                  <a:gd name="T4" fmla="*/ 70 w 328"/>
                  <a:gd name="T5" fmla="*/ 62 h 226"/>
                  <a:gd name="T6" fmla="*/ 0 w 328"/>
                  <a:gd name="T7" fmla="*/ 27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4403" name="Group 1209"/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6463" name="AutoShape 1210"/>
                <p:cNvSpPr>
                  <a:spLocks noChangeArrowheads="1"/>
                </p:cNvSpPr>
                <p:nvPr/>
              </p:nvSpPr>
              <p:spPr bwMode="auto">
                <a:xfrm>
                  <a:off x="613" y="2571"/>
                  <a:ext cx="732" cy="13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charset="0"/>
                    <a:ea typeface="ＭＳ Ｐゴシック" charset="0"/>
                  </a:endParaRPr>
                </a:p>
              </p:txBody>
            </p:sp>
            <p:sp>
              <p:nvSpPr>
                <p:cNvPr id="6464" name="AutoShape 1211"/>
                <p:cNvSpPr>
                  <a:spLocks noChangeArrowheads="1"/>
                </p:cNvSpPr>
                <p:nvPr/>
              </p:nvSpPr>
              <p:spPr bwMode="auto">
                <a:xfrm>
                  <a:off x="625" y="2587"/>
                  <a:ext cx="720" cy="103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charset="0"/>
                    <a:ea typeface="ＭＳ Ｐゴシック" charset="0"/>
                  </a:endParaRPr>
                </a:p>
              </p:txBody>
            </p:sp>
          </p:grpSp>
          <p:sp>
            <p:nvSpPr>
              <p:cNvPr id="6452" name="Rectangle 1212"/>
              <p:cNvSpPr>
                <a:spLocks noChangeArrowheads="1"/>
              </p:cNvSpPr>
              <p:nvPr/>
            </p:nvSpPr>
            <p:spPr bwMode="auto">
              <a:xfrm>
                <a:off x="5246" y="429"/>
                <a:ext cx="70" cy="2285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4405" name="Freeform 1213"/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62 w 296"/>
                  <a:gd name="T3" fmla="*/ 39 h 256"/>
                  <a:gd name="T4" fmla="*/ 62 w 296"/>
                  <a:gd name="T5" fmla="*/ 71 h 256"/>
                  <a:gd name="T6" fmla="*/ 0 w 296"/>
                  <a:gd name="T7" fmla="*/ 27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06" name="Freeform 1214"/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65 w 304"/>
                  <a:gd name="T3" fmla="*/ 46 h 288"/>
                  <a:gd name="T4" fmla="*/ 61 w 304"/>
                  <a:gd name="T5" fmla="*/ 81 h 288"/>
                  <a:gd name="T6" fmla="*/ 2 w 304"/>
                  <a:gd name="T7" fmla="*/ 35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55" name="Oval 1215"/>
              <p:cNvSpPr>
                <a:spLocks noChangeArrowheads="1"/>
              </p:cNvSpPr>
              <p:nvPr/>
            </p:nvSpPr>
            <p:spPr bwMode="auto">
              <a:xfrm>
                <a:off x="5515" y="2611"/>
                <a:ext cx="50" cy="95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4408" name="Freeform 1216"/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30 h 240"/>
                  <a:gd name="T2" fmla="*/ 2 w 306"/>
                  <a:gd name="T3" fmla="*/ 68 h 240"/>
                  <a:gd name="T4" fmla="*/ 65 w 306"/>
                  <a:gd name="T5" fmla="*/ 31 h 240"/>
                  <a:gd name="T6" fmla="*/ 62 w 306"/>
                  <a:gd name="T7" fmla="*/ 0 h 240"/>
                  <a:gd name="T8" fmla="*/ 0 w 306"/>
                  <a:gd name="T9" fmla="*/ 30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57" name="AutoShape 1217"/>
              <p:cNvSpPr>
                <a:spLocks noChangeArrowheads="1"/>
              </p:cNvSpPr>
              <p:nvPr/>
            </p:nvSpPr>
            <p:spPr bwMode="auto">
              <a:xfrm>
                <a:off x="4140" y="2675"/>
                <a:ext cx="1196" cy="150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6458" name="AutoShape 1218"/>
              <p:cNvSpPr>
                <a:spLocks noChangeArrowheads="1"/>
              </p:cNvSpPr>
              <p:nvPr/>
            </p:nvSpPr>
            <p:spPr bwMode="auto">
              <a:xfrm>
                <a:off x="4210" y="2714"/>
                <a:ext cx="1066" cy="7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6459" name="Oval 1219"/>
              <p:cNvSpPr>
                <a:spLocks noChangeArrowheads="1"/>
              </p:cNvSpPr>
              <p:nvPr/>
            </p:nvSpPr>
            <p:spPr bwMode="auto">
              <a:xfrm>
                <a:off x="4309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6460" name="Oval 1220"/>
              <p:cNvSpPr>
                <a:spLocks noChangeArrowheads="1"/>
              </p:cNvSpPr>
              <p:nvPr/>
            </p:nvSpPr>
            <p:spPr bwMode="auto">
              <a:xfrm>
                <a:off x="4489" y="2382"/>
                <a:ext cx="159" cy="14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 sz="1800">
                  <a:solidFill>
                    <a:srgbClr val="FF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6461" name="Oval 1221"/>
              <p:cNvSpPr>
                <a:spLocks noChangeArrowheads="1"/>
              </p:cNvSpPr>
              <p:nvPr/>
            </p:nvSpPr>
            <p:spPr bwMode="auto">
              <a:xfrm>
                <a:off x="4658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6462" name="Rectangle 1222"/>
              <p:cNvSpPr>
                <a:spLocks noChangeArrowheads="1"/>
              </p:cNvSpPr>
              <p:nvPr/>
            </p:nvSpPr>
            <p:spPr bwMode="auto">
              <a:xfrm>
                <a:off x="5067" y="1837"/>
                <a:ext cx="80" cy="759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grpSp>
          <p:nvGrpSpPr>
            <p:cNvPr id="4292" name="Group 1223"/>
            <p:cNvGrpSpPr>
              <a:grpSpLocks/>
            </p:cNvGrpSpPr>
            <p:nvPr/>
          </p:nvGrpSpPr>
          <p:grpSpPr bwMode="auto">
            <a:xfrm>
              <a:off x="3340" y="1287"/>
              <a:ext cx="337" cy="257"/>
              <a:chOff x="877" y="1008"/>
              <a:chExt cx="2747" cy="2591"/>
            </a:xfrm>
          </p:grpSpPr>
          <p:pic>
            <p:nvPicPr>
              <p:cNvPr id="4368" name="Picture 1224" descr="antenna_stylized"/>
              <p:cNvPicPr>
                <a:picLocks noChangeAspect="1" noChangeArrowheads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77" y="1008"/>
                <a:ext cx="2725" cy="14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369" name="Picture 1225" descr="laptop_keyboard"/>
              <p:cNvPicPr>
                <a:picLocks noChangeAspect="1" noChangeArrowheads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9064" flipH="1">
                <a:off x="1009" y="2586"/>
                <a:ext cx="2245" cy="10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370" name="Freeform 1226"/>
              <p:cNvSpPr>
                <a:spLocks/>
              </p:cNvSpPr>
              <p:nvPr/>
            </p:nvSpPr>
            <p:spPr bwMode="auto">
              <a:xfrm>
                <a:off x="1753" y="1603"/>
                <a:ext cx="1807" cy="1322"/>
              </a:xfrm>
              <a:custGeom>
                <a:avLst/>
                <a:gdLst>
                  <a:gd name="T0" fmla="*/ 16 w 2982"/>
                  <a:gd name="T1" fmla="*/ 0 h 2442"/>
                  <a:gd name="T2" fmla="*/ 0 w 2982"/>
                  <a:gd name="T3" fmla="*/ 24 h 2442"/>
                  <a:gd name="T4" fmla="*/ 72 w 2982"/>
                  <a:gd name="T5" fmla="*/ 34 h 2442"/>
                  <a:gd name="T6" fmla="*/ 90 w 2982"/>
                  <a:gd name="T7" fmla="*/ 4 h 2442"/>
                  <a:gd name="T8" fmla="*/ 16 w 2982"/>
                  <a:gd name="T9" fmla="*/ 0 h 24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82" h="2442">
                    <a:moveTo>
                      <a:pt x="540" y="0"/>
                    </a:moveTo>
                    <a:lnTo>
                      <a:pt x="0" y="1734"/>
                    </a:lnTo>
                    <a:lnTo>
                      <a:pt x="2394" y="2442"/>
                    </a:lnTo>
                    <a:lnTo>
                      <a:pt x="2982" y="318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4371" name="Picture 1227" descr="screen"/>
              <p:cNvPicPr>
                <a:picLocks noChangeAspect="1" noChangeArrowheads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42" y="1637"/>
                <a:ext cx="1642" cy="1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372" name="Freeform 1228"/>
              <p:cNvSpPr>
                <a:spLocks/>
              </p:cNvSpPr>
              <p:nvPr/>
            </p:nvSpPr>
            <p:spPr bwMode="auto">
              <a:xfrm>
                <a:off x="2082" y="1564"/>
                <a:ext cx="1531" cy="246"/>
              </a:xfrm>
              <a:custGeom>
                <a:avLst/>
                <a:gdLst>
                  <a:gd name="T0" fmla="*/ 1 w 2528"/>
                  <a:gd name="T1" fmla="*/ 0 h 455"/>
                  <a:gd name="T2" fmla="*/ 76 w 2528"/>
                  <a:gd name="T3" fmla="*/ 5 h 455"/>
                  <a:gd name="T4" fmla="*/ 74 w 2528"/>
                  <a:gd name="T5" fmla="*/ 6 h 455"/>
                  <a:gd name="T6" fmla="*/ 0 w 2528"/>
                  <a:gd name="T7" fmla="*/ 1 h 455"/>
                  <a:gd name="T8" fmla="*/ 1 w 2528"/>
                  <a:gd name="T9" fmla="*/ 0 h 4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528" h="455">
                    <a:moveTo>
                      <a:pt x="14" y="0"/>
                    </a:moveTo>
                    <a:lnTo>
                      <a:pt x="2528" y="341"/>
                    </a:lnTo>
                    <a:lnTo>
                      <a:pt x="2480" y="455"/>
                    </a:lnTo>
                    <a:lnTo>
                      <a:pt x="0" y="86"/>
                    </a:lnTo>
                    <a:lnTo>
                      <a:pt x="14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73" name="Freeform 1229"/>
              <p:cNvSpPr>
                <a:spLocks/>
              </p:cNvSpPr>
              <p:nvPr/>
            </p:nvSpPr>
            <p:spPr bwMode="auto">
              <a:xfrm>
                <a:off x="1737" y="1562"/>
                <a:ext cx="425" cy="1024"/>
              </a:xfrm>
              <a:custGeom>
                <a:avLst/>
                <a:gdLst>
                  <a:gd name="T0" fmla="*/ 17 w 702"/>
                  <a:gd name="T1" fmla="*/ 0 h 1893"/>
                  <a:gd name="T2" fmla="*/ 0 w 702"/>
                  <a:gd name="T3" fmla="*/ 25 h 1893"/>
                  <a:gd name="T4" fmla="*/ 3 w 702"/>
                  <a:gd name="T5" fmla="*/ 26 h 1893"/>
                  <a:gd name="T6" fmla="*/ 21 w 702"/>
                  <a:gd name="T7" fmla="*/ 1 h 1893"/>
                  <a:gd name="T8" fmla="*/ 17 w 702"/>
                  <a:gd name="T9" fmla="*/ 0 h 18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02" h="1893">
                    <a:moveTo>
                      <a:pt x="579" y="0"/>
                    </a:moveTo>
                    <a:lnTo>
                      <a:pt x="0" y="1869"/>
                    </a:lnTo>
                    <a:lnTo>
                      <a:pt x="114" y="1893"/>
                    </a:lnTo>
                    <a:lnTo>
                      <a:pt x="702" y="51"/>
                    </a:lnTo>
                    <a:lnTo>
                      <a:pt x="579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74" name="Freeform 1230"/>
              <p:cNvSpPr>
                <a:spLocks/>
              </p:cNvSpPr>
              <p:nvPr/>
            </p:nvSpPr>
            <p:spPr bwMode="auto">
              <a:xfrm>
                <a:off x="3144" y="1745"/>
                <a:ext cx="458" cy="1182"/>
              </a:xfrm>
              <a:custGeom>
                <a:avLst/>
                <a:gdLst>
                  <a:gd name="T0" fmla="*/ 23 w 756"/>
                  <a:gd name="T1" fmla="*/ 0 h 2184"/>
                  <a:gd name="T2" fmla="*/ 4 w 756"/>
                  <a:gd name="T3" fmla="*/ 30 h 2184"/>
                  <a:gd name="T4" fmla="*/ 0 w 756"/>
                  <a:gd name="T5" fmla="*/ 29 h 2184"/>
                  <a:gd name="T6" fmla="*/ 18 w 756"/>
                  <a:gd name="T7" fmla="*/ 1 h 2184"/>
                  <a:gd name="T8" fmla="*/ 23 w 756"/>
                  <a:gd name="T9" fmla="*/ 0 h 21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56" h="2184">
                    <a:moveTo>
                      <a:pt x="756" y="0"/>
                    </a:moveTo>
                    <a:lnTo>
                      <a:pt x="138" y="2184"/>
                    </a:lnTo>
                    <a:lnTo>
                      <a:pt x="0" y="2148"/>
                    </a:lnTo>
                    <a:lnTo>
                      <a:pt x="606" y="78"/>
                    </a:lnTo>
                    <a:lnTo>
                      <a:pt x="756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75" name="Freeform 1231"/>
              <p:cNvSpPr>
                <a:spLocks/>
              </p:cNvSpPr>
              <p:nvPr/>
            </p:nvSpPr>
            <p:spPr bwMode="auto">
              <a:xfrm>
                <a:off x="1732" y="2534"/>
                <a:ext cx="1680" cy="399"/>
              </a:xfrm>
              <a:custGeom>
                <a:avLst/>
                <a:gdLst>
                  <a:gd name="T0" fmla="*/ 1 w 2773"/>
                  <a:gd name="T1" fmla="*/ 0 h 738"/>
                  <a:gd name="T2" fmla="*/ 0 w 2773"/>
                  <a:gd name="T3" fmla="*/ 2 h 738"/>
                  <a:gd name="T4" fmla="*/ 73 w 2773"/>
                  <a:gd name="T5" fmla="*/ 10 h 738"/>
                  <a:gd name="T6" fmla="*/ 71 w 2773"/>
                  <a:gd name="T7" fmla="*/ 8 h 738"/>
                  <a:gd name="T8" fmla="*/ 1 w 2773"/>
                  <a:gd name="T9" fmla="*/ 0 h 7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773" h="738">
                    <a:moveTo>
                      <a:pt x="33" y="0"/>
                    </a:moveTo>
                    <a:lnTo>
                      <a:pt x="0" y="99"/>
                    </a:lnTo>
                    <a:lnTo>
                      <a:pt x="2436" y="738"/>
                    </a:lnTo>
                    <a:cubicBezTo>
                      <a:pt x="2499" y="501"/>
                      <a:pt x="2773" y="727"/>
                      <a:pt x="2373" y="603"/>
                    </a:cubicBezTo>
                    <a:lnTo>
                      <a:pt x="3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CC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76" name="Freeform 1232"/>
              <p:cNvSpPr>
                <a:spLocks/>
              </p:cNvSpPr>
              <p:nvPr/>
            </p:nvSpPr>
            <p:spPr bwMode="auto">
              <a:xfrm>
                <a:off x="3195" y="1755"/>
                <a:ext cx="429" cy="1187"/>
              </a:xfrm>
              <a:custGeom>
                <a:avLst/>
                <a:gdLst>
                  <a:gd name="T0" fmla="*/ 39 w 637"/>
                  <a:gd name="T1" fmla="*/ 0 h 1659"/>
                  <a:gd name="T2" fmla="*/ 40 w 637"/>
                  <a:gd name="T3" fmla="*/ 0 h 1659"/>
                  <a:gd name="T4" fmla="*/ 4 w 637"/>
                  <a:gd name="T5" fmla="*/ 160 h 1659"/>
                  <a:gd name="T6" fmla="*/ 0 w 637"/>
                  <a:gd name="T7" fmla="*/ 157 h 1659"/>
                  <a:gd name="T8" fmla="*/ 39 w 637"/>
                  <a:gd name="T9" fmla="*/ 0 h 16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37" h="1659">
                    <a:moveTo>
                      <a:pt x="615" y="0"/>
                    </a:moveTo>
                    <a:lnTo>
                      <a:pt x="637" y="0"/>
                    </a:lnTo>
                    <a:lnTo>
                      <a:pt x="68" y="1659"/>
                    </a:lnTo>
                    <a:lnTo>
                      <a:pt x="0" y="1647"/>
                    </a:lnTo>
                    <a:lnTo>
                      <a:pt x="615" y="0"/>
                    </a:ln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77" name="Freeform 1233"/>
              <p:cNvSpPr>
                <a:spLocks/>
              </p:cNvSpPr>
              <p:nvPr/>
            </p:nvSpPr>
            <p:spPr bwMode="auto">
              <a:xfrm>
                <a:off x="1734" y="2587"/>
                <a:ext cx="1494" cy="394"/>
              </a:xfrm>
              <a:custGeom>
                <a:avLst/>
                <a:gdLst>
                  <a:gd name="T0" fmla="*/ 0 w 2216"/>
                  <a:gd name="T1" fmla="*/ 0 h 550"/>
                  <a:gd name="T2" fmla="*/ 1 w 2216"/>
                  <a:gd name="T3" fmla="*/ 6 h 550"/>
                  <a:gd name="T4" fmla="*/ 137 w 2216"/>
                  <a:gd name="T5" fmla="*/ 54 h 550"/>
                  <a:gd name="T6" fmla="*/ 140 w 2216"/>
                  <a:gd name="T7" fmla="*/ 48 h 550"/>
                  <a:gd name="T8" fmla="*/ 0 w 2216"/>
                  <a:gd name="T9" fmla="*/ 0 h 5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216" h="550">
                    <a:moveTo>
                      <a:pt x="0" y="0"/>
                    </a:moveTo>
                    <a:lnTo>
                      <a:pt x="9" y="57"/>
                    </a:lnTo>
                    <a:lnTo>
                      <a:pt x="2164" y="550"/>
                    </a:lnTo>
                    <a:lnTo>
                      <a:pt x="2216" y="49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4378" name="Group 1234"/>
              <p:cNvGrpSpPr>
                <a:grpSpLocks/>
              </p:cNvGrpSpPr>
              <p:nvPr/>
            </p:nvGrpSpPr>
            <p:grpSpPr bwMode="auto">
              <a:xfrm>
                <a:off x="1709" y="3008"/>
                <a:ext cx="507" cy="234"/>
                <a:chOff x="1740" y="2642"/>
                <a:chExt cx="752" cy="327"/>
              </a:xfrm>
            </p:grpSpPr>
            <p:sp>
              <p:nvSpPr>
                <p:cNvPr id="4385" name="Freeform 1235"/>
                <p:cNvSpPr>
                  <a:spLocks/>
                </p:cNvSpPr>
                <p:nvPr/>
              </p:nvSpPr>
              <p:spPr bwMode="auto">
                <a:xfrm>
                  <a:off x="1740" y="2642"/>
                  <a:ext cx="752" cy="327"/>
                </a:xfrm>
                <a:custGeom>
                  <a:avLst/>
                  <a:gdLst>
                    <a:gd name="T0" fmla="*/ 293 w 752"/>
                    <a:gd name="T1" fmla="*/ 0 h 327"/>
                    <a:gd name="T2" fmla="*/ 752 w 752"/>
                    <a:gd name="T3" fmla="*/ 124 h 327"/>
                    <a:gd name="T4" fmla="*/ 470 w 752"/>
                    <a:gd name="T5" fmla="*/ 327 h 327"/>
                    <a:gd name="T6" fmla="*/ 0 w 752"/>
                    <a:gd name="T7" fmla="*/ 183 h 327"/>
                    <a:gd name="T8" fmla="*/ 293 w 752"/>
                    <a:gd name="T9" fmla="*/ 0 h 3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752" h="327">
                      <a:moveTo>
                        <a:pt x="293" y="0"/>
                      </a:moveTo>
                      <a:lnTo>
                        <a:pt x="752" y="124"/>
                      </a:lnTo>
                      <a:lnTo>
                        <a:pt x="470" y="327"/>
                      </a:lnTo>
                      <a:lnTo>
                        <a:pt x="0" y="183"/>
                      </a:lnTo>
                      <a:lnTo>
                        <a:pt x="293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86" name="Freeform 1236"/>
                <p:cNvSpPr>
                  <a:spLocks/>
                </p:cNvSpPr>
                <p:nvPr/>
              </p:nvSpPr>
              <p:spPr bwMode="auto">
                <a:xfrm>
                  <a:off x="1754" y="2649"/>
                  <a:ext cx="726" cy="311"/>
                </a:xfrm>
                <a:custGeom>
                  <a:avLst/>
                  <a:gdLst>
                    <a:gd name="T0" fmla="*/ 282 w 726"/>
                    <a:gd name="T1" fmla="*/ 0 h 311"/>
                    <a:gd name="T2" fmla="*/ 726 w 726"/>
                    <a:gd name="T3" fmla="*/ 119 h 311"/>
                    <a:gd name="T4" fmla="*/ 457 w 726"/>
                    <a:gd name="T5" fmla="*/ 311 h 311"/>
                    <a:gd name="T6" fmla="*/ 0 w 726"/>
                    <a:gd name="T7" fmla="*/ 173 h 311"/>
                    <a:gd name="T8" fmla="*/ 282 w 726"/>
                    <a:gd name="T9" fmla="*/ 0 h 31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726" h="311">
                      <a:moveTo>
                        <a:pt x="282" y="0"/>
                      </a:moveTo>
                      <a:lnTo>
                        <a:pt x="726" y="119"/>
                      </a:lnTo>
                      <a:lnTo>
                        <a:pt x="457" y="311"/>
                      </a:lnTo>
                      <a:lnTo>
                        <a:pt x="0" y="173"/>
                      </a:lnTo>
                      <a:lnTo>
                        <a:pt x="282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4D4D4D"/>
                    </a:gs>
                    <a:gs pos="100000">
                      <a:srgbClr val="DDDDDD"/>
                    </a:gs>
                  </a:gsLst>
                  <a:lin ang="189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87" name="Freeform 1237"/>
                <p:cNvSpPr>
                  <a:spLocks/>
                </p:cNvSpPr>
                <p:nvPr/>
              </p:nvSpPr>
              <p:spPr bwMode="auto">
                <a:xfrm>
                  <a:off x="1808" y="2770"/>
                  <a:ext cx="258" cy="100"/>
                </a:xfrm>
                <a:custGeom>
                  <a:avLst/>
                  <a:gdLst>
                    <a:gd name="T0" fmla="*/ 0 w 258"/>
                    <a:gd name="T1" fmla="*/ 44 h 100"/>
                    <a:gd name="T2" fmla="*/ 75 w 258"/>
                    <a:gd name="T3" fmla="*/ 0 h 100"/>
                    <a:gd name="T4" fmla="*/ 258 w 258"/>
                    <a:gd name="T5" fmla="*/ 50 h 100"/>
                    <a:gd name="T6" fmla="*/ 183 w 258"/>
                    <a:gd name="T7" fmla="*/ 100 h 100"/>
                    <a:gd name="T8" fmla="*/ 0 w 258"/>
                    <a:gd name="T9" fmla="*/ 44 h 10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58" h="100">
                      <a:moveTo>
                        <a:pt x="0" y="44"/>
                      </a:moveTo>
                      <a:lnTo>
                        <a:pt x="75" y="0"/>
                      </a:lnTo>
                      <a:lnTo>
                        <a:pt x="258" y="50"/>
                      </a:lnTo>
                      <a:lnTo>
                        <a:pt x="183" y="100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88" name="Freeform 1238"/>
                <p:cNvSpPr>
                  <a:spLocks/>
                </p:cNvSpPr>
                <p:nvPr/>
              </p:nvSpPr>
              <p:spPr bwMode="auto">
                <a:xfrm>
                  <a:off x="1799" y="2816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89" name="Freeform 1239"/>
                <p:cNvSpPr>
                  <a:spLocks/>
                </p:cNvSpPr>
                <p:nvPr/>
              </p:nvSpPr>
              <p:spPr bwMode="auto">
                <a:xfrm>
                  <a:off x="2020" y="2834"/>
                  <a:ext cx="258" cy="102"/>
                </a:xfrm>
                <a:custGeom>
                  <a:avLst/>
                  <a:gdLst>
                    <a:gd name="T0" fmla="*/ 0 w 258"/>
                    <a:gd name="T1" fmla="*/ 46 h 102"/>
                    <a:gd name="T2" fmla="*/ 71 w 258"/>
                    <a:gd name="T3" fmla="*/ 0 h 102"/>
                    <a:gd name="T4" fmla="*/ 258 w 258"/>
                    <a:gd name="T5" fmla="*/ 52 h 102"/>
                    <a:gd name="T6" fmla="*/ 183 w 258"/>
                    <a:gd name="T7" fmla="*/ 102 h 102"/>
                    <a:gd name="T8" fmla="*/ 0 w 258"/>
                    <a:gd name="T9" fmla="*/ 46 h 10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58" h="102">
                      <a:moveTo>
                        <a:pt x="0" y="46"/>
                      </a:moveTo>
                      <a:lnTo>
                        <a:pt x="71" y="0"/>
                      </a:lnTo>
                      <a:lnTo>
                        <a:pt x="258" y="52"/>
                      </a:lnTo>
                      <a:lnTo>
                        <a:pt x="183" y="102"/>
                      </a:lnTo>
                      <a:lnTo>
                        <a:pt x="0" y="46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90" name="Freeform 1240"/>
                <p:cNvSpPr>
                  <a:spLocks/>
                </p:cNvSpPr>
                <p:nvPr/>
              </p:nvSpPr>
              <p:spPr bwMode="auto">
                <a:xfrm>
                  <a:off x="2011" y="2882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379" name="Freeform 1241"/>
              <p:cNvSpPr>
                <a:spLocks/>
              </p:cNvSpPr>
              <p:nvPr/>
            </p:nvSpPr>
            <p:spPr bwMode="auto">
              <a:xfrm>
                <a:off x="2577" y="3043"/>
                <a:ext cx="614" cy="514"/>
              </a:xfrm>
              <a:custGeom>
                <a:avLst/>
                <a:gdLst>
                  <a:gd name="T0" fmla="*/ 1 w 990"/>
                  <a:gd name="T1" fmla="*/ 36 h 792"/>
                  <a:gd name="T2" fmla="*/ 35 w 990"/>
                  <a:gd name="T3" fmla="*/ 0 h 792"/>
                  <a:gd name="T4" fmla="*/ 35 w 990"/>
                  <a:gd name="T5" fmla="*/ 3 h 792"/>
                  <a:gd name="T6" fmla="*/ 0 w 990"/>
                  <a:gd name="T7" fmla="*/ 39 h 792"/>
                  <a:gd name="T8" fmla="*/ 1 w 990"/>
                  <a:gd name="T9" fmla="*/ 36 h 7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90" h="792">
                    <a:moveTo>
                      <a:pt x="3" y="738"/>
                    </a:moveTo>
                    <a:lnTo>
                      <a:pt x="990" y="0"/>
                    </a:lnTo>
                    <a:lnTo>
                      <a:pt x="987" y="60"/>
                    </a:lnTo>
                    <a:lnTo>
                      <a:pt x="0" y="792"/>
                    </a:lnTo>
                    <a:lnTo>
                      <a:pt x="3" y="738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80" name="Freeform 1242"/>
              <p:cNvSpPr>
                <a:spLocks/>
              </p:cNvSpPr>
              <p:nvPr/>
            </p:nvSpPr>
            <p:spPr bwMode="auto">
              <a:xfrm>
                <a:off x="1010" y="3084"/>
                <a:ext cx="1571" cy="469"/>
              </a:xfrm>
              <a:custGeom>
                <a:avLst/>
                <a:gdLst>
                  <a:gd name="T0" fmla="*/ 1 w 2532"/>
                  <a:gd name="T1" fmla="*/ 0 h 723"/>
                  <a:gd name="T2" fmla="*/ 1 w 2532"/>
                  <a:gd name="T3" fmla="*/ 0 h 723"/>
                  <a:gd name="T4" fmla="*/ 90 w 2532"/>
                  <a:gd name="T5" fmla="*/ 33 h 723"/>
                  <a:gd name="T6" fmla="*/ 90 w 2532"/>
                  <a:gd name="T7" fmla="*/ 35 h 723"/>
                  <a:gd name="T8" fmla="*/ 0 w 2532"/>
                  <a:gd name="T9" fmla="*/ 1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81" name="Freeform 1243"/>
              <p:cNvSpPr>
                <a:spLocks/>
              </p:cNvSpPr>
              <p:nvPr/>
            </p:nvSpPr>
            <p:spPr bwMode="auto">
              <a:xfrm>
                <a:off x="1011" y="2998"/>
                <a:ext cx="17" cy="95"/>
              </a:xfrm>
              <a:custGeom>
                <a:avLst/>
                <a:gdLst>
                  <a:gd name="T0" fmla="*/ 1 w 26"/>
                  <a:gd name="T1" fmla="*/ 1 h 147"/>
                  <a:gd name="T2" fmla="*/ 1 w 26"/>
                  <a:gd name="T3" fmla="*/ 6 h 147"/>
                  <a:gd name="T4" fmla="*/ 0 w 26"/>
                  <a:gd name="T5" fmla="*/ 6 h 147"/>
                  <a:gd name="T6" fmla="*/ 1 w 26"/>
                  <a:gd name="T7" fmla="*/ 0 h 147"/>
                  <a:gd name="T8" fmla="*/ 1 w 26"/>
                  <a:gd name="T9" fmla="*/ 1 h 1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6" h="147">
                    <a:moveTo>
                      <a:pt x="26" y="10"/>
                    </a:moveTo>
                    <a:lnTo>
                      <a:pt x="23" y="147"/>
                    </a:lnTo>
                    <a:lnTo>
                      <a:pt x="0" y="144"/>
                    </a:lnTo>
                    <a:lnTo>
                      <a:pt x="3" y="0"/>
                    </a:lnTo>
                    <a:lnTo>
                      <a:pt x="26" y="1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82" name="Freeform 1244"/>
              <p:cNvSpPr>
                <a:spLocks/>
              </p:cNvSpPr>
              <p:nvPr/>
            </p:nvSpPr>
            <p:spPr bwMode="auto">
              <a:xfrm>
                <a:off x="1012" y="2611"/>
                <a:ext cx="730" cy="393"/>
              </a:xfrm>
              <a:custGeom>
                <a:avLst/>
                <a:gdLst>
                  <a:gd name="T0" fmla="*/ 42 w 1176"/>
                  <a:gd name="T1" fmla="*/ 0 h 606"/>
                  <a:gd name="T2" fmla="*/ 0 w 1176"/>
                  <a:gd name="T3" fmla="*/ 29 h 606"/>
                  <a:gd name="T4" fmla="*/ 1 w 1176"/>
                  <a:gd name="T5" fmla="*/ 29 h 606"/>
                  <a:gd name="T6" fmla="*/ 42 w 1176"/>
                  <a:gd name="T7" fmla="*/ 1 h 606"/>
                  <a:gd name="T8" fmla="*/ 42 w 1176"/>
                  <a:gd name="T9" fmla="*/ 0 h 60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176" h="606">
                    <a:moveTo>
                      <a:pt x="1170" y="0"/>
                    </a:moveTo>
                    <a:lnTo>
                      <a:pt x="0" y="597"/>
                    </a:lnTo>
                    <a:lnTo>
                      <a:pt x="30" y="606"/>
                    </a:lnTo>
                    <a:lnTo>
                      <a:pt x="1176" y="18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83" name="Freeform 1245"/>
              <p:cNvSpPr>
                <a:spLocks/>
              </p:cNvSpPr>
              <p:nvPr/>
            </p:nvSpPr>
            <p:spPr bwMode="auto">
              <a:xfrm>
                <a:off x="1061" y="3018"/>
                <a:ext cx="1490" cy="451"/>
              </a:xfrm>
              <a:custGeom>
                <a:avLst/>
                <a:gdLst>
                  <a:gd name="T0" fmla="*/ 1 w 2532"/>
                  <a:gd name="T1" fmla="*/ 0 h 723"/>
                  <a:gd name="T2" fmla="*/ 1 w 2532"/>
                  <a:gd name="T3" fmla="*/ 0 h 723"/>
                  <a:gd name="T4" fmla="*/ 62 w 2532"/>
                  <a:gd name="T5" fmla="*/ 25 h 723"/>
                  <a:gd name="T6" fmla="*/ 62 w 2532"/>
                  <a:gd name="T7" fmla="*/ 26 h 723"/>
                  <a:gd name="T8" fmla="*/ 0 w 2532"/>
                  <a:gd name="T9" fmla="*/ 1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84" name="Freeform 1246"/>
              <p:cNvSpPr>
                <a:spLocks/>
              </p:cNvSpPr>
              <p:nvPr/>
            </p:nvSpPr>
            <p:spPr bwMode="auto">
              <a:xfrm flipV="1">
                <a:off x="2549" y="2986"/>
                <a:ext cx="608" cy="467"/>
              </a:xfrm>
              <a:custGeom>
                <a:avLst/>
                <a:gdLst>
                  <a:gd name="T0" fmla="*/ 0 w 2532"/>
                  <a:gd name="T1" fmla="*/ 0 h 723"/>
                  <a:gd name="T2" fmla="*/ 0 w 2532"/>
                  <a:gd name="T3" fmla="*/ 0 h 723"/>
                  <a:gd name="T4" fmla="*/ 0 w 2532"/>
                  <a:gd name="T5" fmla="*/ 32 h 723"/>
                  <a:gd name="T6" fmla="*/ 0 w 2532"/>
                  <a:gd name="T7" fmla="*/ 34 h 723"/>
                  <a:gd name="T8" fmla="*/ 0 w 2532"/>
                  <a:gd name="T9" fmla="*/ 1 h 723"/>
                  <a:gd name="T10" fmla="*/ 0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293" name="Group 1247"/>
            <p:cNvGrpSpPr>
              <a:grpSpLocks/>
            </p:cNvGrpSpPr>
            <p:nvPr/>
          </p:nvGrpSpPr>
          <p:grpSpPr bwMode="auto">
            <a:xfrm>
              <a:off x="4329" y="3456"/>
              <a:ext cx="299" cy="257"/>
              <a:chOff x="877" y="1008"/>
              <a:chExt cx="2747" cy="2591"/>
            </a:xfrm>
          </p:grpSpPr>
          <p:pic>
            <p:nvPicPr>
              <p:cNvPr id="4345" name="Picture 1248" descr="antenna_stylized"/>
              <p:cNvPicPr>
                <a:picLocks noChangeAspect="1" noChangeArrowheads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77" y="1008"/>
                <a:ext cx="2725" cy="14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346" name="Picture 1249" descr="laptop_keyboard"/>
              <p:cNvPicPr>
                <a:picLocks noChangeAspect="1" noChangeArrowheads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9064" flipH="1">
                <a:off x="1009" y="2586"/>
                <a:ext cx="2245" cy="10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347" name="Freeform 1250"/>
              <p:cNvSpPr>
                <a:spLocks/>
              </p:cNvSpPr>
              <p:nvPr/>
            </p:nvSpPr>
            <p:spPr bwMode="auto">
              <a:xfrm>
                <a:off x="1753" y="1603"/>
                <a:ext cx="1807" cy="1322"/>
              </a:xfrm>
              <a:custGeom>
                <a:avLst/>
                <a:gdLst>
                  <a:gd name="T0" fmla="*/ 16 w 2982"/>
                  <a:gd name="T1" fmla="*/ 0 h 2442"/>
                  <a:gd name="T2" fmla="*/ 0 w 2982"/>
                  <a:gd name="T3" fmla="*/ 24 h 2442"/>
                  <a:gd name="T4" fmla="*/ 72 w 2982"/>
                  <a:gd name="T5" fmla="*/ 34 h 2442"/>
                  <a:gd name="T6" fmla="*/ 90 w 2982"/>
                  <a:gd name="T7" fmla="*/ 4 h 2442"/>
                  <a:gd name="T8" fmla="*/ 16 w 2982"/>
                  <a:gd name="T9" fmla="*/ 0 h 24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82" h="2442">
                    <a:moveTo>
                      <a:pt x="540" y="0"/>
                    </a:moveTo>
                    <a:lnTo>
                      <a:pt x="0" y="1734"/>
                    </a:lnTo>
                    <a:lnTo>
                      <a:pt x="2394" y="2442"/>
                    </a:lnTo>
                    <a:lnTo>
                      <a:pt x="2982" y="318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4348" name="Picture 1251" descr="screen"/>
              <p:cNvPicPr>
                <a:picLocks noChangeAspect="1" noChangeArrowheads="1"/>
              </p:cNvPicPr>
              <p:nvPr/>
            </p:nvPicPr>
            <p:blipFill>
              <a:blip r:embed="rId1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42" y="1637"/>
                <a:ext cx="1642" cy="1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349" name="Freeform 1252"/>
              <p:cNvSpPr>
                <a:spLocks/>
              </p:cNvSpPr>
              <p:nvPr/>
            </p:nvSpPr>
            <p:spPr bwMode="auto">
              <a:xfrm>
                <a:off x="2082" y="1564"/>
                <a:ext cx="1531" cy="246"/>
              </a:xfrm>
              <a:custGeom>
                <a:avLst/>
                <a:gdLst>
                  <a:gd name="T0" fmla="*/ 1 w 2528"/>
                  <a:gd name="T1" fmla="*/ 0 h 455"/>
                  <a:gd name="T2" fmla="*/ 76 w 2528"/>
                  <a:gd name="T3" fmla="*/ 5 h 455"/>
                  <a:gd name="T4" fmla="*/ 74 w 2528"/>
                  <a:gd name="T5" fmla="*/ 6 h 455"/>
                  <a:gd name="T6" fmla="*/ 0 w 2528"/>
                  <a:gd name="T7" fmla="*/ 1 h 455"/>
                  <a:gd name="T8" fmla="*/ 1 w 2528"/>
                  <a:gd name="T9" fmla="*/ 0 h 4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528" h="455">
                    <a:moveTo>
                      <a:pt x="14" y="0"/>
                    </a:moveTo>
                    <a:lnTo>
                      <a:pt x="2528" y="341"/>
                    </a:lnTo>
                    <a:lnTo>
                      <a:pt x="2480" y="455"/>
                    </a:lnTo>
                    <a:lnTo>
                      <a:pt x="0" y="86"/>
                    </a:lnTo>
                    <a:lnTo>
                      <a:pt x="14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50" name="Freeform 1253"/>
              <p:cNvSpPr>
                <a:spLocks/>
              </p:cNvSpPr>
              <p:nvPr/>
            </p:nvSpPr>
            <p:spPr bwMode="auto">
              <a:xfrm>
                <a:off x="1737" y="1562"/>
                <a:ext cx="425" cy="1024"/>
              </a:xfrm>
              <a:custGeom>
                <a:avLst/>
                <a:gdLst>
                  <a:gd name="T0" fmla="*/ 17 w 702"/>
                  <a:gd name="T1" fmla="*/ 0 h 1893"/>
                  <a:gd name="T2" fmla="*/ 0 w 702"/>
                  <a:gd name="T3" fmla="*/ 25 h 1893"/>
                  <a:gd name="T4" fmla="*/ 3 w 702"/>
                  <a:gd name="T5" fmla="*/ 26 h 1893"/>
                  <a:gd name="T6" fmla="*/ 21 w 702"/>
                  <a:gd name="T7" fmla="*/ 1 h 1893"/>
                  <a:gd name="T8" fmla="*/ 17 w 702"/>
                  <a:gd name="T9" fmla="*/ 0 h 18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02" h="1893">
                    <a:moveTo>
                      <a:pt x="579" y="0"/>
                    </a:moveTo>
                    <a:lnTo>
                      <a:pt x="0" y="1869"/>
                    </a:lnTo>
                    <a:lnTo>
                      <a:pt x="114" y="1893"/>
                    </a:lnTo>
                    <a:lnTo>
                      <a:pt x="702" y="51"/>
                    </a:lnTo>
                    <a:lnTo>
                      <a:pt x="579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51" name="Freeform 1254"/>
              <p:cNvSpPr>
                <a:spLocks/>
              </p:cNvSpPr>
              <p:nvPr/>
            </p:nvSpPr>
            <p:spPr bwMode="auto">
              <a:xfrm>
                <a:off x="3144" y="1745"/>
                <a:ext cx="458" cy="1182"/>
              </a:xfrm>
              <a:custGeom>
                <a:avLst/>
                <a:gdLst>
                  <a:gd name="T0" fmla="*/ 23 w 756"/>
                  <a:gd name="T1" fmla="*/ 0 h 2184"/>
                  <a:gd name="T2" fmla="*/ 4 w 756"/>
                  <a:gd name="T3" fmla="*/ 30 h 2184"/>
                  <a:gd name="T4" fmla="*/ 0 w 756"/>
                  <a:gd name="T5" fmla="*/ 29 h 2184"/>
                  <a:gd name="T6" fmla="*/ 18 w 756"/>
                  <a:gd name="T7" fmla="*/ 1 h 2184"/>
                  <a:gd name="T8" fmla="*/ 23 w 756"/>
                  <a:gd name="T9" fmla="*/ 0 h 21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56" h="2184">
                    <a:moveTo>
                      <a:pt x="756" y="0"/>
                    </a:moveTo>
                    <a:lnTo>
                      <a:pt x="138" y="2184"/>
                    </a:lnTo>
                    <a:lnTo>
                      <a:pt x="0" y="2148"/>
                    </a:lnTo>
                    <a:lnTo>
                      <a:pt x="606" y="78"/>
                    </a:lnTo>
                    <a:lnTo>
                      <a:pt x="756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52" name="Freeform 1255"/>
              <p:cNvSpPr>
                <a:spLocks/>
              </p:cNvSpPr>
              <p:nvPr/>
            </p:nvSpPr>
            <p:spPr bwMode="auto">
              <a:xfrm>
                <a:off x="1732" y="2534"/>
                <a:ext cx="1680" cy="399"/>
              </a:xfrm>
              <a:custGeom>
                <a:avLst/>
                <a:gdLst>
                  <a:gd name="T0" fmla="*/ 1 w 2773"/>
                  <a:gd name="T1" fmla="*/ 0 h 738"/>
                  <a:gd name="T2" fmla="*/ 0 w 2773"/>
                  <a:gd name="T3" fmla="*/ 2 h 738"/>
                  <a:gd name="T4" fmla="*/ 73 w 2773"/>
                  <a:gd name="T5" fmla="*/ 10 h 738"/>
                  <a:gd name="T6" fmla="*/ 71 w 2773"/>
                  <a:gd name="T7" fmla="*/ 8 h 738"/>
                  <a:gd name="T8" fmla="*/ 1 w 2773"/>
                  <a:gd name="T9" fmla="*/ 0 h 7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773" h="738">
                    <a:moveTo>
                      <a:pt x="33" y="0"/>
                    </a:moveTo>
                    <a:lnTo>
                      <a:pt x="0" y="99"/>
                    </a:lnTo>
                    <a:lnTo>
                      <a:pt x="2436" y="738"/>
                    </a:lnTo>
                    <a:cubicBezTo>
                      <a:pt x="2499" y="501"/>
                      <a:pt x="2773" y="727"/>
                      <a:pt x="2373" y="603"/>
                    </a:cubicBezTo>
                    <a:lnTo>
                      <a:pt x="3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CC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53" name="Freeform 1256"/>
              <p:cNvSpPr>
                <a:spLocks/>
              </p:cNvSpPr>
              <p:nvPr/>
            </p:nvSpPr>
            <p:spPr bwMode="auto">
              <a:xfrm>
                <a:off x="3195" y="1755"/>
                <a:ext cx="429" cy="1187"/>
              </a:xfrm>
              <a:custGeom>
                <a:avLst/>
                <a:gdLst>
                  <a:gd name="T0" fmla="*/ 39 w 637"/>
                  <a:gd name="T1" fmla="*/ 0 h 1659"/>
                  <a:gd name="T2" fmla="*/ 40 w 637"/>
                  <a:gd name="T3" fmla="*/ 0 h 1659"/>
                  <a:gd name="T4" fmla="*/ 4 w 637"/>
                  <a:gd name="T5" fmla="*/ 160 h 1659"/>
                  <a:gd name="T6" fmla="*/ 0 w 637"/>
                  <a:gd name="T7" fmla="*/ 157 h 1659"/>
                  <a:gd name="T8" fmla="*/ 39 w 637"/>
                  <a:gd name="T9" fmla="*/ 0 h 16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37" h="1659">
                    <a:moveTo>
                      <a:pt x="615" y="0"/>
                    </a:moveTo>
                    <a:lnTo>
                      <a:pt x="637" y="0"/>
                    </a:lnTo>
                    <a:lnTo>
                      <a:pt x="68" y="1659"/>
                    </a:lnTo>
                    <a:lnTo>
                      <a:pt x="0" y="1647"/>
                    </a:lnTo>
                    <a:lnTo>
                      <a:pt x="615" y="0"/>
                    </a:ln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54" name="Freeform 1257"/>
              <p:cNvSpPr>
                <a:spLocks/>
              </p:cNvSpPr>
              <p:nvPr/>
            </p:nvSpPr>
            <p:spPr bwMode="auto">
              <a:xfrm>
                <a:off x="1734" y="2587"/>
                <a:ext cx="1494" cy="394"/>
              </a:xfrm>
              <a:custGeom>
                <a:avLst/>
                <a:gdLst>
                  <a:gd name="T0" fmla="*/ 0 w 2216"/>
                  <a:gd name="T1" fmla="*/ 0 h 550"/>
                  <a:gd name="T2" fmla="*/ 1 w 2216"/>
                  <a:gd name="T3" fmla="*/ 6 h 550"/>
                  <a:gd name="T4" fmla="*/ 137 w 2216"/>
                  <a:gd name="T5" fmla="*/ 54 h 550"/>
                  <a:gd name="T6" fmla="*/ 140 w 2216"/>
                  <a:gd name="T7" fmla="*/ 48 h 550"/>
                  <a:gd name="T8" fmla="*/ 0 w 2216"/>
                  <a:gd name="T9" fmla="*/ 0 h 5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216" h="550">
                    <a:moveTo>
                      <a:pt x="0" y="0"/>
                    </a:moveTo>
                    <a:lnTo>
                      <a:pt x="9" y="57"/>
                    </a:lnTo>
                    <a:lnTo>
                      <a:pt x="2164" y="550"/>
                    </a:lnTo>
                    <a:lnTo>
                      <a:pt x="2216" y="49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4355" name="Group 1258"/>
              <p:cNvGrpSpPr>
                <a:grpSpLocks/>
              </p:cNvGrpSpPr>
              <p:nvPr/>
            </p:nvGrpSpPr>
            <p:grpSpPr bwMode="auto">
              <a:xfrm>
                <a:off x="1709" y="3008"/>
                <a:ext cx="507" cy="234"/>
                <a:chOff x="1740" y="2642"/>
                <a:chExt cx="752" cy="327"/>
              </a:xfrm>
            </p:grpSpPr>
            <p:sp>
              <p:nvSpPr>
                <p:cNvPr id="4362" name="Freeform 1259"/>
                <p:cNvSpPr>
                  <a:spLocks/>
                </p:cNvSpPr>
                <p:nvPr/>
              </p:nvSpPr>
              <p:spPr bwMode="auto">
                <a:xfrm>
                  <a:off x="1740" y="2642"/>
                  <a:ext cx="752" cy="327"/>
                </a:xfrm>
                <a:custGeom>
                  <a:avLst/>
                  <a:gdLst>
                    <a:gd name="T0" fmla="*/ 293 w 752"/>
                    <a:gd name="T1" fmla="*/ 0 h 327"/>
                    <a:gd name="T2" fmla="*/ 752 w 752"/>
                    <a:gd name="T3" fmla="*/ 124 h 327"/>
                    <a:gd name="T4" fmla="*/ 470 w 752"/>
                    <a:gd name="T5" fmla="*/ 327 h 327"/>
                    <a:gd name="T6" fmla="*/ 0 w 752"/>
                    <a:gd name="T7" fmla="*/ 183 h 327"/>
                    <a:gd name="T8" fmla="*/ 293 w 752"/>
                    <a:gd name="T9" fmla="*/ 0 h 3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752" h="327">
                      <a:moveTo>
                        <a:pt x="293" y="0"/>
                      </a:moveTo>
                      <a:lnTo>
                        <a:pt x="752" y="124"/>
                      </a:lnTo>
                      <a:lnTo>
                        <a:pt x="470" y="327"/>
                      </a:lnTo>
                      <a:lnTo>
                        <a:pt x="0" y="183"/>
                      </a:lnTo>
                      <a:lnTo>
                        <a:pt x="293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63" name="Freeform 1260"/>
                <p:cNvSpPr>
                  <a:spLocks/>
                </p:cNvSpPr>
                <p:nvPr/>
              </p:nvSpPr>
              <p:spPr bwMode="auto">
                <a:xfrm>
                  <a:off x="1754" y="2649"/>
                  <a:ext cx="726" cy="311"/>
                </a:xfrm>
                <a:custGeom>
                  <a:avLst/>
                  <a:gdLst>
                    <a:gd name="T0" fmla="*/ 282 w 726"/>
                    <a:gd name="T1" fmla="*/ 0 h 311"/>
                    <a:gd name="T2" fmla="*/ 726 w 726"/>
                    <a:gd name="T3" fmla="*/ 119 h 311"/>
                    <a:gd name="T4" fmla="*/ 457 w 726"/>
                    <a:gd name="T5" fmla="*/ 311 h 311"/>
                    <a:gd name="T6" fmla="*/ 0 w 726"/>
                    <a:gd name="T7" fmla="*/ 173 h 311"/>
                    <a:gd name="T8" fmla="*/ 282 w 726"/>
                    <a:gd name="T9" fmla="*/ 0 h 31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726" h="311">
                      <a:moveTo>
                        <a:pt x="282" y="0"/>
                      </a:moveTo>
                      <a:lnTo>
                        <a:pt x="726" y="119"/>
                      </a:lnTo>
                      <a:lnTo>
                        <a:pt x="457" y="311"/>
                      </a:lnTo>
                      <a:lnTo>
                        <a:pt x="0" y="173"/>
                      </a:lnTo>
                      <a:lnTo>
                        <a:pt x="282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4D4D4D"/>
                    </a:gs>
                    <a:gs pos="100000">
                      <a:srgbClr val="DDDDDD"/>
                    </a:gs>
                  </a:gsLst>
                  <a:lin ang="189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64" name="Freeform 1261"/>
                <p:cNvSpPr>
                  <a:spLocks/>
                </p:cNvSpPr>
                <p:nvPr/>
              </p:nvSpPr>
              <p:spPr bwMode="auto">
                <a:xfrm>
                  <a:off x="1808" y="2770"/>
                  <a:ext cx="258" cy="100"/>
                </a:xfrm>
                <a:custGeom>
                  <a:avLst/>
                  <a:gdLst>
                    <a:gd name="T0" fmla="*/ 0 w 258"/>
                    <a:gd name="T1" fmla="*/ 44 h 100"/>
                    <a:gd name="T2" fmla="*/ 75 w 258"/>
                    <a:gd name="T3" fmla="*/ 0 h 100"/>
                    <a:gd name="T4" fmla="*/ 258 w 258"/>
                    <a:gd name="T5" fmla="*/ 50 h 100"/>
                    <a:gd name="T6" fmla="*/ 183 w 258"/>
                    <a:gd name="T7" fmla="*/ 100 h 100"/>
                    <a:gd name="T8" fmla="*/ 0 w 258"/>
                    <a:gd name="T9" fmla="*/ 44 h 10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58" h="100">
                      <a:moveTo>
                        <a:pt x="0" y="44"/>
                      </a:moveTo>
                      <a:lnTo>
                        <a:pt x="75" y="0"/>
                      </a:lnTo>
                      <a:lnTo>
                        <a:pt x="258" y="50"/>
                      </a:lnTo>
                      <a:lnTo>
                        <a:pt x="183" y="100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65" name="Freeform 1262"/>
                <p:cNvSpPr>
                  <a:spLocks/>
                </p:cNvSpPr>
                <p:nvPr/>
              </p:nvSpPr>
              <p:spPr bwMode="auto">
                <a:xfrm>
                  <a:off x="1799" y="2816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66" name="Freeform 1263"/>
                <p:cNvSpPr>
                  <a:spLocks/>
                </p:cNvSpPr>
                <p:nvPr/>
              </p:nvSpPr>
              <p:spPr bwMode="auto">
                <a:xfrm>
                  <a:off x="2020" y="2834"/>
                  <a:ext cx="258" cy="102"/>
                </a:xfrm>
                <a:custGeom>
                  <a:avLst/>
                  <a:gdLst>
                    <a:gd name="T0" fmla="*/ 0 w 258"/>
                    <a:gd name="T1" fmla="*/ 46 h 102"/>
                    <a:gd name="T2" fmla="*/ 71 w 258"/>
                    <a:gd name="T3" fmla="*/ 0 h 102"/>
                    <a:gd name="T4" fmla="*/ 258 w 258"/>
                    <a:gd name="T5" fmla="*/ 52 h 102"/>
                    <a:gd name="T6" fmla="*/ 183 w 258"/>
                    <a:gd name="T7" fmla="*/ 102 h 102"/>
                    <a:gd name="T8" fmla="*/ 0 w 258"/>
                    <a:gd name="T9" fmla="*/ 46 h 10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58" h="102">
                      <a:moveTo>
                        <a:pt x="0" y="46"/>
                      </a:moveTo>
                      <a:lnTo>
                        <a:pt x="71" y="0"/>
                      </a:lnTo>
                      <a:lnTo>
                        <a:pt x="258" y="52"/>
                      </a:lnTo>
                      <a:lnTo>
                        <a:pt x="183" y="102"/>
                      </a:lnTo>
                      <a:lnTo>
                        <a:pt x="0" y="46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67" name="Freeform 1264"/>
                <p:cNvSpPr>
                  <a:spLocks/>
                </p:cNvSpPr>
                <p:nvPr/>
              </p:nvSpPr>
              <p:spPr bwMode="auto">
                <a:xfrm>
                  <a:off x="2011" y="2882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356" name="Freeform 1265"/>
              <p:cNvSpPr>
                <a:spLocks/>
              </p:cNvSpPr>
              <p:nvPr/>
            </p:nvSpPr>
            <p:spPr bwMode="auto">
              <a:xfrm>
                <a:off x="2577" y="3043"/>
                <a:ext cx="614" cy="514"/>
              </a:xfrm>
              <a:custGeom>
                <a:avLst/>
                <a:gdLst>
                  <a:gd name="T0" fmla="*/ 1 w 990"/>
                  <a:gd name="T1" fmla="*/ 36 h 792"/>
                  <a:gd name="T2" fmla="*/ 35 w 990"/>
                  <a:gd name="T3" fmla="*/ 0 h 792"/>
                  <a:gd name="T4" fmla="*/ 35 w 990"/>
                  <a:gd name="T5" fmla="*/ 3 h 792"/>
                  <a:gd name="T6" fmla="*/ 0 w 990"/>
                  <a:gd name="T7" fmla="*/ 39 h 792"/>
                  <a:gd name="T8" fmla="*/ 1 w 990"/>
                  <a:gd name="T9" fmla="*/ 36 h 7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90" h="792">
                    <a:moveTo>
                      <a:pt x="3" y="738"/>
                    </a:moveTo>
                    <a:lnTo>
                      <a:pt x="990" y="0"/>
                    </a:lnTo>
                    <a:lnTo>
                      <a:pt x="987" y="60"/>
                    </a:lnTo>
                    <a:lnTo>
                      <a:pt x="0" y="792"/>
                    </a:lnTo>
                    <a:lnTo>
                      <a:pt x="3" y="738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57" name="Freeform 1266"/>
              <p:cNvSpPr>
                <a:spLocks/>
              </p:cNvSpPr>
              <p:nvPr/>
            </p:nvSpPr>
            <p:spPr bwMode="auto">
              <a:xfrm>
                <a:off x="1010" y="3084"/>
                <a:ext cx="1571" cy="469"/>
              </a:xfrm>
              <a:custGeom>
                <a:avLst/>
                <a:gdLst>
                  <a:gd name="T0" fmla="*/ 1 w 2532"/>
                  <a:gd name="T1" fmla="*/ 0 h 723"/>
                  <a:gd name="T2" fmla="*/ 1 w 2532"/>
                  <a:gd name="T3" fmla="*/ 0 h 723"/>
                  <a:gd name="T4" fmla="*/ 90 w 2532"/>
                  <a:gd name="T5" fmla="*/ 33 h 723"/>
                  <a:gd name="T6" fmla="*/ 90 w 2532"/>
                  <a:gd name="T7" fmla="*/ 35 h 723"/>
                  <a:gd name="T8" fmla="*/ 0 w 2532"/>
                  <a:gd name="T9" fmla="*/ 1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58" name="Freeform 1267"/>
              <p:cNvSpPr>
                <a:spLocks/>
              </p:cNvSpPr>
              <p:nvPr/>
            </p:nvSpPr>
            <p:spPr bwMode="auto">
              <a:xfrm>
                <a:off x="1011" y="2998"/>
                <a:ext cx="17" cy="95"/>
              </a:xfrm>
              <a:custGeom>
                <a:avLst/>
                <a:gdLst>
                  <a:gd name="T0" fmla="*/ 1 w 26"/>
                  <a:gd name="T1" fmla="*/ 1 h 147"/>
                  <a:gd name="T2" fmla="*/ 1 w 26"/>
                  <a:gd name="T3" fmla="*/ 6 h 147"/>
                  <a:gd name="T4" fmla="*/ 0 w 26"/>
                  <a:gd name="T5" fmla="*/ 6 h 147"/>
                  <a:gd name="T6" fmla="*/ 1 w 26"/>
                  <a:gd name="T7" fmla="*/ 0 h 147"/>
                  <a:gd name="T8" fmla="*/ 1 w 26"/>
                  <a:gd name="T9" fmla="*/ 1 h 1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6" h="147">
                    <a:moveTo>
                      <a:pt x="26" y="10"/>
                    </a:moveTo>
                    <a:lnTo>
                      <a:pt x="23" y="147"/>
                    </a:lnTo>
                    <a:lnTo>
                      <a:pt x="0" y="144"/>
                    </a:lnTo>
                    <a:lnTo>
                      <a:pt x="3" y="0"/>
                    </a:lnTo>
                    <a:lnTo>
                      <a:pt x="26" y="1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59" name="Freeform 1268"/>
              <p:cNvSpPr>
                <a:spLocks/>
              </p:cNvSpPr>
              <p:nvPr/>
            </p:nvSpPr>
            <p:spPr bwMode="auto">
              <a:xfrm>
                <a:off x="1012" y="2611"/>
                <a:ext cx="730" cy="393"/>
              </a:xfrm>
              <a:custGeom>
                <a:avLst/>
                <a:gdLst>
                  <a:gd name="T0" fmla="*/ 42 w 1176"/>
                  <a:gd name="T1" fmla="*/ 0 h 606"/>
                  <a:gd name="T2" fmla="*/ 0 w 1176"/>
                  <a:gd name="T3" fmla="*/ 29 h 606"/>
                  <a:gd name="T4" fmla="*/ 1 w 1176"/>
                  <a:gd name="T5" fmla="*/ 29 h 606"/>
                  <a:gd name="T6" fmla="*/ 42 w 1176"/>
                  <a:gd name="T7" fmla="*/ 1 h 606"/>
                  <a:gd name="T8" fmla="*/ 42 w 1176"/>
                  <a:gd name="T9" fmla="*/ 0 h 60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176" h="606">
                    <a:moveTo>
                      <a:pt x="1170" y="0"/>
                    </a:moveTo>
                    <a:lnTo>
                      <a:pt x="0" y="597"/>
                    </a:lnTo>
                    <a:lnTo>
                      <a:pt x="30" y="606"/>
                    </a:lnTo>
                    <a:lnTo>
                      <a:pt x="1176" y="18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60" name="Freeform 1269"/>
              <p:cNvSpPr>
                <a:spLocks/>
              </p:cNvSpPr>
              <p:nvPr/>
            </p:nvSpPr>
            <p:spPr bwMode="auto">
              <a:xfrm>
                <a:off x="1061" y="3018"/>
                <a:ext cx="1490" cy="451"/>
              </a:xfrm>
              <a:custGeom>
                <a:avLst/>
                <a:gdLst>
                  <a:gd name="T0" fmla="*/ 1 w 2532"/>
                  <a:gd name="T1" fmla="*/ 0 h 723"/>
                  <a:gd name="T2" fmla="*/ 1 w 2532"/>
                  <a:gd name="T3" fmla="*/ 0 h 723"/>
                  <a:gd name="T4" fmla="*/ 62 w 2532"/>
                  <a:gd name="T5" fmla="*/ 25 h 723"/>
                  <a:gd name="T6" fmla="*/ 62 w 2532"/>
                  <a:gd name="T7" fmla="*/ 26 h 723"/>
                  <a:gd name="T8" fmla="*/ 0 w 2532"/>
                  <a:gd name="T9" fmla="*/ 1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61" name="Freeform 1270"/>
              <p:cNvSpPr>
                <a:spLocks/>
              </p:cNvSpPr>
              <p:nvPr/>
            </p:nvSpPr>
            <p:spPr bwMode="auto">
              <a:xfrm flipV="1">
                <a:off x="2549" y="2986"/>
                <a:ext cx="608" cy="467"/>
              </a:xfrm>
              <a:custGeom>
                <a:avLst/>
                <a:gdLst>
                  <a:gd name="T0" fmla="*/ 0 w 2532"/>
                  <a:gd name="T1" fmla="*/ 0 h 723"/>
                  <a:gd name="T2" fmla="*/ 0 w 2532"/>
                  <a:gd name="T3" fmla="*/ 0 h 723"/>
                  <a:gd name="T4" fmla="*/ 0 w 2532"/>
                  <a:gd name="T5" fmla="*/ 32 h 723"/>
                  <a:gd name="T6" fmla="*/ 0 w 2532"/>
                  <a:gd name="T7" fmla="*/ 34 h 723"/>
                  <a:gd name="T8" fmla="*/ 0 w 2532"/>
                  <a:gd name="T9" fmla="*/ 1 h 723"/>
                  <a:gd name="T10" fmla="*/ 0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294" name="Group 1271"/>
            <p:cNvGrpSpPr>
              <a:grpSpLocks/>
            </p:cNvGrpSpPr>
            <p:nvPr/>
          </p:nvGrpSpPr>
          <p:grpSpPr bwMode="auto">
            <a:xfrm>
              <a:off x="3503" y="1916"/>
              <a:ext cx="280" cy="257"/>
              <a:chOff x="877" y="1008"/>
              <a:chExt cx="2747" cy="2591"/>
            </a:xfrm>
          </p:grpSpPr>
          <p:pic>
            <p:nvPicPr>
              <p:cNvPr id="4322" name="Picture 1272" descr="antenna_stylized"/>
              <p:cNvPicPr>
                <a:picLocks noChangeAspect="1" noChangeArrowheads="1"/>
              </p:cNvPicPr>
              <p:nvPr/>
            </p:nvPicPr>
            <p:blipFill>
              <a:blip r:embed="rId1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77" y="1008"/>
                <a:ext cx="2725" cy="14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323" name="Picture 1273" descr="laptop_keyboard"/>
              <p:cNvPicPr>
                <a:picLocks noChangeAspect="1" noChangeArrowheads="1"/>
              </p:cNvPicPr>
              <p:nvPr/>
            </p:nvPicPr>
            <p:blipFill>
              <a:blip r:embed="rId1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9064" flipH="1">
                <a:off x="1009" y="2586"/>
                <a:ext cx="2245" cy="10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324" name="Freeform 1274"/>
              <p:cNvSpPr>
                <a:spLocks/>
              </p:cNvSpPr>
              <p:nvPr/>
            </p:nvSpPr>
            <p:spPr bwMode="auto">
              <a:xfrm>
                <a:off x="1753" y="1603"/>
                <a:ext cx="1807" cy="1322"/>
              </a:xfrm>
              <a:custGeom>
                <a:avLst/>
                <a:gdLst>
                  <a:gd name="T0" fmla="*/ 16 w 2982"/>
                  <a:gd name="T1" fmla="*/ 0 h 2442"/>
                  <a:gd name="T2" fmla="*/ 0 w 2982"/>
                  <a:gd name="T3" fmla="*/ 24 h 2442"/>
                  <a:gd name="T4" fmla="*/ 72 w 2982"/>
                  <a:gd name="T5" fmla="*/ 34 h 2442"/>
                  <a:gd name="T6" fmla="*/ 90 w 2982"/>
                  <a:gd name="T7" fmla="*/ 4 h 2442"/>
                  <a:gd name="T8" fmla="*/ 16 w 2982"/>
                  <a:gd name="T9" fmla="*/ 0 h 24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82" h="2442">
                    <a:moveTo>
                      <a:pt x="540" y="0"/>
                    </a:moveTo>
                    <a:lnTo>
                      <a:pt x="0" y="1734"/>
                    </a:lnTo>
                    <a:lnTo>
                      <a:pt x="2394" y="2442"/>
                    </a:lnTo>
                    <a:lnTo>
                      <a:pt x="2982" y="318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4325" name="Picture 1275" descr="screen"/>
              <p:cNvPicPr>
                <a:picLocks noChangeAspect="1" noChangeArrowheads="1"/>
              </p:cNvPicPr>
              <p:nvPr/>
            </p:nvPicPr>
            <p:blipFill>
              <a:blip r:embed="rId2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42" y="1637"/>
                <a:ext cx="1642" cy="1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326" name="Freeform 1276"/>
              <p:cNvSpPr>
                <a:spLocks/>
              </p:cNvSpPr>
              <p:nvPr/>
            </p:nvSpPr>
            <p:spPr bwMode="auto">
              <a:xfrm>
                <a:off x="2082" y="1564"/>
                <a:ext cx="1531" cy="246"/>
              </a:xfrm>
              <a:custGeom>
                <a:avLst/>
                <a:gdLst>
                  <a:gd name="T0" fmla="*/ 1 w 2528"/>
                  <a:gd name="T1" fmla="*/ 0 h 455"/>
                  <a:gd name="T2" fmla="*/ 76 w 2528"/>
                  <a:gd name="T3" fmla="*/ 5 h 455"/>
                  <a:gd name="T4" fmla="*/ 74 w 2528"/>
                  <a:gd name="T5" fmla="*/ 6 h 455"/>
                  <a:gd name="T6" fmla="*/ 0 w 2528"/>
                  <a:gd name="T7" fmla="*/ 1 h 455"/>
                  <a:gd name="T8" fmla="*/ 1 w 2528"/>
                  <a:gd name="T9" fmla="*/ 0 h 4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528" h="455">
                    <a:moveTo>
                      <a:pt x="14" y="0"/>
                    </a:moveTo>
                    <a:lnTo>
                      <a:pt x="2528" y="341"/>
                    </a:lnTo>
                    <a:lnTo>
                      <a:pt x="2480" y="455"/>
                    </a:lnTo>
                    <a:lnTo>
                      <a:pt x="0" y="86"/>
                    </a:lnTo>
                    <a:lnTo>
                      <a:pt x="14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27" name="Freeform 1277"/>
              <p:cNvSpPr>
                <a:spLocks/>
              </p:cNvSpPr>
              <p:nvPr/>
            </p:nvSpPr>
            <p:spPr bwMode="auto">
              <a:xfrm>
                <a:off x="1737" y="1562"/>
                <a:ext cx="425" cy="1024"/>
              </a:xfrm>
              <a:custGeom>
                <a:avLst/>
                <a:gdLst>
                  <a:gd name="T0" fmla="*/ 17 w 702"/>
                  <a:gd name="T1" fmla="*/ 0 h 1893"/>
                  <a:gd name="T2" fmla="*/ 0 w 702"/>
                  <a:gd name="T3" fmla="*/ 25 h 1893"/>
                  <a:gd name="T4" fmla="*/ 3 w 702"/>
                  <a:gd name="T5" fmla="*/ 26 h 1893"/>
                  <a:gd name="T6" fmla="*/ 21 w 702"/>
                  <a:gd name="T7" fmla="*/ 1 h 1893"/>
                  <a:gd name="T8" fmla="*/ 17 w 702"/>
                  <a:gd name="T9" fmla="*/ 0 h 18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02" h="1893">
                    <a:moveTo>
                      <a:pt x="579" y="0"/>
                    </a:moveTo>
                    <a:lnTo>
                      <a:pt x="0" y="1869"/>
                    </a:lnTo>
                    <a:lnTo>
                      <a:pt x="114" y="1893"/>
                    </a:lnTo>
                    <a:lnTo>
                      <a:pt x="702" y="51"/>
                    </a:lnTo>
                    <a:lnTo>
                      <a:pt x="579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28" name="Freeform 1278"/>
              <p:cNvSpPr>
                <a:spLocks/>
              </p:cNvSpPr>
              <p:nvPr/>
            </p:nvSpPr>
            <p:spPr bwMode="auto">
              <a:xfrm>
                <a:off x="3144" y="1745"/>
                <a:ext cx="458" cy="1182"/>
              </a:xfrm>
              <a:custGeom>
                <a:avLst/>
                <a:gdLst>
                  <a:gd name="T0" fmla="*/ 23 w 756"/>
                  <a:gd name="T1" fmla="*/ 0 h 2184"/>
                  <a:gd name="T2" fmla="*/ 4 w 756"/>
                  <a:gd name="T3" fmla="*/ 30 h 2184"/>
                  <a:gd name="T4" fmla="*/ 0 w 756"/>
                  <a:gd name="T5" fmla="*/ 29 h 2184"/>
                  <a:gd name="T6" fmla="*/ 18 w 756"/>
                  <a:gd name="T7" fmla="*/ 1 h 2184"/>
                  <a:gd name="T8" fmla="*/ 23 w 756"/>
                  <a:gd name="T9" fmla="*/ 0 h 21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56" h="2184">
                    <a:moveTo>
                      <a:pt x="756" y="0"/>
                    </a:moveTo>
                    <a:lnTo>
                      <a:pt x="138" y="2184"/>
                    </a:lnTo>
                    <a:lnTo>
                      <a:pt x="0" y="2148"/>
                    </a:lnTo>
                    <a:lnTo>
                      <a:pt x="606" y="78"/>
                    </a:lnTo>
                    <a:lnTo>
                      <a:pt x="756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29" name="Freeform 1279"/>
              <p:cNvSpPr>
                <a:spLocks/>
              </p:cNvSpPr>
              <p:nvPr/>
            </p:nvSpPr>
            <p:spPr bwMode="auto">
              <a:xfrm>
                <a:off x="1732" y="2534"/>
                <a:ext cx="1680" cy="399"/>
              </a:xfrm>
              <a:custGeom>
                <a:avLst/>
                <a:gdLst>
                  <a:gd name="T0" fmla="*/ 1 w 2773"/>
                  <a:gd name="T1" fmla="*/ 0 h 738"/>
                  <a:gd name="T2" fmla="*/ 0 w 2773"/>
                  <a:gd name="T3" fmla="*/ 2 h 738"/>
                  <a:gd name="T4" fmla="*/ 73 w 2773"/>
                  <a:gd name="T5" fmla="*/ 10 h 738"/>
                  <a:gd name="T6" fmla="*/ 71 w 2773"/>
                  <a:gd name="T7" fmla="*/ 8 h 738"/>
                  <a:gd name="T8" fmla="*/ 1 w 2773"/>
                  <a:gd name="T9" fmla="*/ 0 h 7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773" h="738">
                    <a:moveTo>
                      <a:pt x="33" y="0"/>
                    </a:moveTo>
                    <a:lnTo>
                      <a:pt x="0" y="99"/>
                    </a:lnTo>
                    <a:lnTo>
                      <a:pt x="2436" y="738"/>
                    </a:lnTo>
                    <a:cubicBezTo>
                      <a:pt x="2499" y="501"/>
                      <a:pt x="2773" y="727"/>
                      <a:pt x="2373" y="603"/>
                    </a:cubicBezTo>
                    <a:lnTo>
                      <a:pt x="3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CC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30" name="Freeform 1280"/>
              <p:cNvSpPr>
                <a:spLocks/>
              </p:cNvSpPr>
              <p:nvPr/>
            </p:nvSpPr>
            <p:spPr bwMode="auto">
              <a:xfrm>
                <a:off x="3195" y="1755"/>
                <a:ext cx="429" cy="1187"/>
              </a:xfrm>
              <a:custGeom>
                <a:avLst/>
                <a:gdLst>
                  <a:gd name="T0" fmla="*/ 39 w 637"/>
                  <a:gd name="T1" fmla="*/ 0 h 1659"/>
                  <a:gd name="T2" fmla="*/ 40 w 637"/>
                  <a:gd name="T3" fmla="*/ 0 h 1659"/>
                  <a:gd name="T4" fmla="*/ 4 w 637"/>
                  <a:gd name="T5" fmla="*/ 160 h 1659"/>
                  <a:gd name="T6" fmla="*/ 0 w 637"/>
                  <a:gd name="T7" fmla="*/ 157 h 1659"/>
                  <a:gd name="T8" fmla="*/ 39 w 637"/>
                  <a:gd name="T9" fmla="*/ 0 h 16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37" h="1659">
                    <a:moveTo>
                      <a:pt x="615" y="0"/>
                    </a:moveTo>
                    <a:lnTo>
                      <a:pt x="637" y="0"/>
                    </a:lnTo>
                    <a:lnTo>
                      <a:pt x="68" y="1659"/>
                    </a:lnTo>
                    <a:lnTo>
                      <a:pt x="0" y="1647"/>
                    </a:lnTo>
                    <a:lnTo>
                      <a:pt x="615" y="0"/>
                    </a:ln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31" name="Freeform 1281"/>
              <p:cNvSpPr>
                <a:spLocks/>
              </p:cNvSpPr>
              <p:nvPr/>
            </p:nvSpPr>
            <p:spPr bwMode="auto">
              <a:xfrm>
                <a:off x="1734" y="2587"/>
                <a:ext cx="1494" cy="394"/>
              </a:xfrm>
              <a:custGeom>
                <a:avLst/>
                <a:gdLst>
                  <a:gd name="T0" fmla="*/ 0 w 2216"/>
                  <a:gd name="T1" fmla="*/ 0 h 550"/>
                  <a:gd name="T2" fmla="*/ 1 w 2216"/>
                  <a:gd name="T3" fmla="*/ 6 h 550"/>
                  <a:gd name="T4" fmla="*/ 137 w 2216"/>
                  <a:gd name="T5" fmla="*/ 54 h 550"/>
                  <a:gd name="T6" fmla="*/ 140 w 2216"/>
                  <a:gd name="T7" fmla="*/ 48 h 550"/>
                  <a:gd name="T8" fmla="*/ 0 w 2216"/>
                  <a:gd name="T9" fmla="*/ 0 h 5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216" h="550">
                    <a:moveTo>
                      <a:pt x="0" y="0"/>
                    </a:moveTo>
                    <a:lnTo>
                      <a:pt x="9" y="57"/>
                    </a:lnTo>
                    <a:lnTo>
                      <a:pt x="2164" y="550"/>
                    </a:lnTo>
                    <a:lnTo>
                      <a:pt x="2216" y="49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4332" name="Group 1282"/>
              <p:cNvGrpSpPr>
                <a:grpSpLocks/>
              </p:cNvGrpSpPr>
              <p:nvPr/>
            </p:nvGrpSpPr>
            <p:grpSpPr bwMode="auto">
              <a:xfrm>
                <a:off x="1709" y="3008"/>
                <a:ext cx="507" cy="234"/>
                <a:chOff x="1740" y="2642"/>
                <a:chExt cx="752" cy="327"/>
              </a:xfrm>
            </p:grpSpPr>
            <p:sp>
              <p:nvSpPr>
                <p:cNvPr id="4339" name="Freeform 1283"/>
                <p:cNvSpPr>
                  <a:spLocks/>
                </p:cNvSpPr>
                <p:nvPr/>
              </p:nvSpPr>
              <p:spPr bwMode="auto">
                <a:xfrm>
                  <a:off x="1740" y="2642"/>
                  <a:ext cx="752" cy="327"/>
                </a:xfrm>
                <a:custGeom>
                  <a:avLst/>
                  <a:gdLst>
                    <a:gd name="T0" fmla="*/ 293 w 752"/>
                    <a:gd name="T1" fmla="*/ 0 h 327"/>
                    <a:gd name="T2" fmla="*/ 752 w 752"/>
                    <a:gd name="T3" fmla="*/ 124 h 327"/>
                    <a:gd name="T4" fmla="*/ 470 w 752"/>
                    <a:gd name="T5" fmla="*/ 327 h 327"/>
                    <a:gd name="T6" fmla="*/ 0 w 752"/>
                    <a:gd name="T7" fmla="*/ 183 h 327"/>
                    <a:gd name="T8" fmla="*/ 293 w 752"/>
                    <a:gd name="T9" fmla="*/ 0 h 3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752" h="327">
                      <a:moveTo>
                        <a:pt x="293" y="0"/>
                      </a:moveTo>
                      <a:lnTo>
                        <a:pt x="752" y="124"/>
                      </a:lnTo>
                      <a:lnTo>
                        <a:pt x="470" y="327"/>
                      </a:lnTo>
                      <a:lnTo>
                        <a:pt x="0" y="183"/>
                      </a:lnTo>
                      <a:lnTo>
                        <a:pt x="293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40" name="Freeform 1284"/>
                <p:cNvSpPr>
                  <a:spLocks/>
                </p:cNvSpPr>
                <p:nvPr/>
              </p:nvSpPr>
              <p:spPr bwMode="auto">
                <a:xfrm>
                  <a:off x="1754" y="2649"/>
                  <a:ext cx="726" cy="311"/>
                </a:xfrm>
                <a:custGeom>
                  <a:avLst/>
                  <a:gdLst>
                    <a:gd name="T0" fmla="*/ 282 w 726"/>
                    <a:gd name="T1" fmla="*/ 0 h 311"/>
                    <a:gd name="T2" fmla="*/ 726 w 726"/>
                    <a:gd name="T3" fmla="*/ 119 h 311"/>
                    <a:gd name="T4" fmla="*/ 457 w 726"/>
                    <a:gd name="T5" fmla="*/ 311 h 311"/>
                    <a:gd name="T6" fmla="*/ 0 w 726"/>
                    <a:gd name="T7" fmla="*/ 173 h 311"/>
                    <a:gd name="T8" fmla="*/ 282 w 726"/>
                    <a:gd name="T9" fmla="*/ 0 h 31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726" h="311">
                      <a:moveTo>
                        <a:pt x="282" y="0"/>
                      </a:moveTo>
                      <a:lnTo>
                        <a:pt x="726" y="119"/>
                      </a:lnTo>
                      <a:lnTo>
                        <a:pt x="457" y="311"/>
                      </a:lnTo>
                      <a:lnTo>
                        <a:pt x="0" y="173"/>
                      </a:lnTo>
                      <a:lnTo>
                        <a:pt x="282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4D4D4D"/>
                    </a:gs>
                    <a:gs pos="100000">
                      <a:srgbClr val="DDDDDD"/>
                    </a:gs>
                  </a:gsLst>
                  <a:lin ang="189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41" name="Freeform 1285"/>
                <p:cNvSpPr>
                  <a:spLocks/>
                </p:cNvSpPr>
                <p:nvPr/>
              </p:nvSpPr>
              <p:spPr bwMode="auto">
                <a:xfrm>
                  <a:off x="1808" y="2770"/>
                  <a:ext cx="258" cy="100"/>
                </a:xfrm>
                <a:custGeom>
                  <a:avLst/>
                  <a:gdLst>
                    <a:gd name="T0" fmla="*/ 0 w 258"/>
                    <a:gd name="T1" fmla="*/ 44 h 100"/>
                    <a:gd name="T2" fmla="*/ 75 w 258"/>
                    <a:gd name="T3" fmla="*/ 0 h 100"/>
                    <a:gd name="T4" fmla="*/ 258 w 258"/>
                    <a:gd name="T5" fmla="*/ 50 h 100"/>
                    <a:gd name="T6" fmla="*/ 183 w 258"/>
                    <a:gd name="T7" fmla="*/ 100 h 100"/>
                    <a:gd name="T8" fmla="*/ 0 w 258"/>
                    <a:gd name="T9" fmla="*/ 44 h 10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58" h="100">
                      <a:moveTo>
                        <a:pt x="0" y="44"/>
                      </a:moveTo>
                      <a:lnTo>
                        <a:pt x="75" y="0"/>
                      </a:lnTo>
                      <a:lnTo>
                        <a:pt x="258" y="50"/>
                      </a:lnTo>
                      <a:lnTo>
                        <a:pt x="183" y="100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42" name="Freeform 1286"/>
                <p:cNvSpPr>
                  <a:spLocks/>
                </p:cNvSpPr>
                <p:nvPr/>
              </p:nvSpPr>
              <p:spPr bwMode="auto">
                <a:xfrm>
                  <a:off x="1799" y="2816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43" name="Freeform 1287"/>
                <p:cNvSpPr>
                  <a:spLocks/>
                </p:cNvSpPr>
                <p:nvPr/>
              </p:nvSpPr>
              <p:spPr bwMode="auto">
                <a:xfrm>
                  <a:off x="2020" y="2834"/>
                  <a:ext cx="258" cy="102"/>
                </a:xfrm>
                <a:custGeom>
                  <a:avLst/>
                  <a:gdLst>
                    <a:gd name="T0" fmla="*/ 0 w 258"/>
                    <a:gd name="T1" fmla="*/ 46 h 102"/>
                    <a:gd name="T2" fmla="*/ 71 w 258"/>
                    <a:gd name="T3" fmla="*/ 0 h 102"/>
                    <a:gd name="T4" fmla="*/ 258 w 258"/>
                    <a:gd name="T5" fmla="*/ 52 h 102"/>
                    <a:gd name="T6" fmla="*/ 183 w 258"/>
                    <a:gd name="T7" fmla="*/ 102 h 102"/>
                    <a:gd name="T8" fmla="*/ 0 w 258"/>
                    <a:gd name="T9" fmla="*/ 46 h 10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58" h="102">
                      <a:moveTo>
                        <a:pt x="0" y="46"/>
                      </a:moveTo>
                      <a:lnTo>
                        <a:pt x="71" y="0"/>
                      </a:lnTo>
                      <a:lnTo>
                        <a:pt x="258" y="52"/>
                      </a:lnTo>
                      <a:lnTo>
                        <a:pt x="183" y="102"/>
                      </a:lnTo>
                      <a:lnTo>
                        <a:pt x="0" y="46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44" name="Freeform 1288"/>
                <p:cNvSpPr>
                  <a:spLocks/>
                </p:cNvSpPr>
                <p:nvPr/>
              </p:nvSpPr>
              <p:spPr bwMode="auto">
                <a:xfrm>
                  <a:off x="2011" y="2882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333" name="Freeform 1289"/>
              <p:cNvSpPr>
                <a:spLocks/>
              </p:cNvSpPr>
              <p:nvPr/>
            </p:nvSpPr>
            <p:spPr bwMode="auto">
              <a:xfrm>
                <a:off x="2577" y="3043"/>
                <a:ext cx="614" cy="514"/>
              </a:xfrm>
              <a:custGeom>
                <a:avLst/>
                <a:gdLst>
                  <a:gd name="T0" fmla="*/ 1 w 990"/>
                  <a:gd name="T1" fmla="*/ 36 h 792"/>
                  <a:gd name="T2" fmla="*/ 35 w 990"/>
                  <a:gd name="T3" fmla="*/ 0 h 792"/>
                  <a:gd name="T4" fmla="*/ 35 w 990"/>
                  <a:gd name="T5" fmla="*/ 3 h 792"/>
                  <a:gd name="T6" fmla="*/ 0 w 990"/>
                  <a:gd name="T7" fmla="*/ 39 h 792"/>
                  <a:gd name="T8" fmla="*/ 1 w 990"/>
                  <a:gd name="T9" fmla="*/ 36 h 7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90" h="792">
                    <a:moveTo>
                      <a:pt x="3" y="738"/>
                    </a:moveTo>
                    <a:lnTo>
                      <a:pt x="990" y="0"/>
                    </a:lnTo>
                    <a:lnTo>
                      <a:pt x="987" y="60"/>
                    </a:lnTo>
                    <a:lnTo>
                      <a:pt x="0" y="792"/>
                    </a:lnTo>
                    <a:lnTo>
                      <a:pt x="3" y="738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34" name="Freeform 1290"/>
              <p:cNvSpPr>
                <a:spLocks/>
              </p:cNvSpPr>
              <p:nvPr/>
            </p:nvSpPr>
            <p:spPr bwMode="auto">
              <a:xfrm>
                <a:off x="1010" y="3084"/>
                <a:ext cx="1571" cy="469"/>
              </a:xfrm>
              <a:custGeom>
                <a:avLst/>
                <a:gdLst>
                  <a:gd name="T0" fmla="*/ 1 w 2532"/>
                  <a:gd name="T1" fmla="*/ 0 h 723"/>
                  <a:gd name="T2" fmla="*/ 1 w 2532"/>
                  <a:gd name="T3" fmla="*/ 0 h 723"/>
                  <a:gd name="T4" fmla="*/ 90 w 2532"/>
                  <a:gd name="T5" fmla="*/ 33 h 723"/>
                  <a:gd name="T6" fmla="*/ 90 w 2532"/>
                  <a:gd name="T7" fmla="*/ 35 h 723"/>
                  <a:gd name="T8" fmla="*/ 0 w 2532"/>
                  <a:gd name="T9" fmla="*/ 1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35" name="Freeform 1291"/>
              <p:cNvSpPr>
                <a:spLocks/>
              </p:cNvSpPr>
              <p:nvPr/>
            </p:nvSpPr>
            <p:spPr bwMode="auto">
              <a:xfrm>
                <a:off x="1011" y="2998"/>
                <a:ext cx="17" cy="95"/>
              </a:xfrm>
              <a:custGeom>
                <a:avLst/>
                <a:gdLst>
                  <a:gd name="T0" fmla="*/ 1 w 26"/>
                  <a:gd name="T1" fmla="*/ 1 h 147"/>
                  <a:gd name="T2" fmla="*/ 1 w 26"/>
                  <a:gd name="T3" fmla="*/ 6 h 147"/>
                  <a:gd name="T4" fmla="*/ 0 w 26"/>
                  <a:gd name="T5" fmla="*/ 6 h 147"/>
                  <a:gd name="T6" fmla="*/ 1 w 26"/>
                  <a:gd name="T7" fmla="*/ 0 h 147"/>
                  <a:gd name="T8" fmla="*/ 1 w 26"/>
                  <a:gd name="T9" fmla="*/ 1 h 1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6" h="147">
                    <a:moveTo>
                      <a:pt x="26" y="10"/>
                    </a:moveTo>
                    <a:lnTo>
                      <a:pt x="23" y="147"/>
                    </a:lnTo>
                    <a:lnTo>
                      <a:pt x="0" y="144"/>
                    </a:lnTo>
                    <a:lnTo>
                      <a:pt x="3" y="0"/>
                    </a:lnTo>
                    <a:lnTo>
                      <a:pt x="26" y="1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36" name="Freeform 1292"/>
              <p:cNvSpPr>
                <a:spLocks/>
              </p:cNvSpPr>
              <p:nvPr/>
            </p:nvSpPr>
            <p:spPr bwMode="auto">
              <a:xfrm>
                <a:off x="1012" y="2611"/>
                <a:ext cx="730" cy="393"/>
              </a:xfrm>
              <a:custGeom>
                <a:avLst/>
                <a:gdLst>
                  <a:gd name="T0" fmla="*/ 42 w 1176"/>
                  <a:gd name="T1" fmla="*/ 0 h 606"/>
                  <a:gd name="T2" fmla="*/ 0 w 1176"/>
                  <a:gd name="T3" fmla="*/ 29 h 606"/>
                  <a:gd name="T4" fmla="*/ 1 w 1176"/>
                  <a:gd name="T5" fmla="*/ 29 h 606"/>
                  <a:gd name="T6" fmla="*/ 42 w 1176"/>
                  <a:gd name="T7" fmla="*/ 1 h 606"/>
                  <a:gd name="T8" fmla="*/ 42 w 1176"/>
                  <a:gd name="T9" fmla="*/ 0 h 60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176" h="606">
                    <a:moveTo>
                      <a:pt x="1170" y="0"/>
                    </a:moveTo>
                    <a:lnTo>
                      <a:pt x="0" y="597"/>
                    </a:lnTo>
                    <a:lnTo>
                      <a:pt x="30" y="606"/>
                    </a:lnTo>
                    <a:lnTo>
                      <a:pt x="1176" y="18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37" name="Freeform 1293"/>
              <p:cNvSpPr>
                <a:spLocks/>
              </p:cNvSpPr>
              <p:nvPr/>
            </p:nvSpPr>
            <p:spPr bwMode="auto">
              <a:xfrm>
                <a:off x="1061" y="3018"/>
                <a:ext cx="1490" cy="451"/>
              </a:xfrm>
              <a:custGeom>
                <a:avLst/>
                <a:gdLst>
                  <a:gd name="T0" fmla="*/ 1 w 2532"/>
                  <a:gd name="T1" fmla="*/ 0 h 723"/>
                  <a:gd name="T2" fmla="*/ 1 w 2532"/>
                  <a:gd name="T3" fmla="*/ 0 h 723"/>
                  <a:gd name="T4" fmla="*/ 62 w 2532"/>
                  <a:gd name="T5" fmla="*/ 25 h 723"/>
                  <a:gd name="T6" fmla="*/ 62 w 2532"/>
                  <a:gd name="T7" fmla="*/ 26 h 723"/>
                  <a:gd name="T8" fmla="*/ 0 w 2532"/>
                  <a:gd name="T9" fmla="*/ 1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38" name="Freeform 1294"/>
              <p:cNvSpPr>
                <a:spLocks/>
              </p:cNvSpPr>
              <p:nvPr/>
            </p:nvSpPr>
            <p:spPr bwMode="auto">
              <a:xfrm flipV="1">
                <a:off x="2549" y="2986"/>
                <a:ext cx="608" cy="467"/>
              </a:xfrm>
              <a:custGeom>
                <a:avLst/>
                <a:gdLst>
                  <a:gd name="T0" fmla="*/ 0 w 2532"/>
                  <a:gd name="T1" fmla="*/ 0 h 723"/>
                  <a:gd name="T2" fmla="*/ 0 w 2532"/>
                  <a:gd name="T3" fmla="*/ 0 h 723"/>
                  <a:gd name="T4" fmla="*/ 0 w 2532"/>
                  <a:gd name="T5" fmla="*/ 32 h 723"/>
                  <a:gd name="T6" fmla="*/ 0 w 2532"/>
                  <a:gd name="T7" fmla="*/ 34 h 723"/>
                  <a:gd name="T8" fmla="*/ 0 w 2532"/>
                  <a:gd name="T9" fmla="*/ 1 h 723"/>
                  <a:gd name="T10" fmla="*/ 0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295" name="Group 1295"/>
            <p:cNvGrpSpPr>
              <a:grpSpLocks/>
            </p:cNvGrpSpPr>
            <p:nvPr/>
          </p:nvGrpSpPr>
          <p:grpSpPr bwMode="auto">
            <a:xfrm flipH="1">
              <a:off x="3742" y="2030"/>
              <a:ext cx="261" cy="235"/>
              <a:chOff x="2839" y="3501"/>
              <a:chExt cx="755" cy="803"/>
            </a:xfrm>
          </p:grpSpPr>
          <p:pic>
            <p:nvPicPr>
              <p:cNvPr id="4320" name="Picture 1296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39" y="3501"/>
                <a:ext cx="755" cy="8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321" name="Freeform 1297"/>
              <p:cNvSpPr>
                <a:spLocks/>
              </p:cNvSpPr>
              <p:nvPr/>
            </p:nvSpPr>
            <p:spPr bwMode="auto">
              <a:xfrm>
                <a:off x="2916" y="3578"/>
                <a:ext cx="356" cy="368"/>
              </a:xfrm>
              <a:custGeom>
                <a:avLst/>
                <a:gdLst>
                  <a:gd name="T0" fmla="*/ 0 w 356"/>
                  <a:gd name="T1" fmla="*/ 0 h 368"/>
                  <a:gd name="T2" fmla="*/ 300 w 356"/>
                  <a:gd name="T3" fmla="*/ 14 h 368"/>
                  <a:gd name="T4" fmla="*/ 356 w 356"/>
                  <a:gd name="T5" fmla="*/ 294 h 368"/>
                  <a:gd name="T6" fmla="*/ 78 w 356"/>
                  <a:gd name="T7" fmla="*/ 368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4296" name="Group 1298"/>
            <p:cNvGrpSpPr>
              <a:grpSpLocks/>
            </p:cNvGrpSpPr>
            <p:nvPr/>
          </p:nvGrpSpPr>
          <p:grpSpPr bwMode="auto">
            <a:xfrm>
              <a:off x="4603" y="3416"/>
              <a:ext cx="299" cy="257"/>
              <a:chOff x="877" y="1008"/>
              <a:chExt cx="2747" cy="2591"/>
            </a:xfrm>
          </p:grpSpPr>
          <p:pic>
            <p:nvPicPr>
              <p:cNvPr id="4297" name="Picture 1299" descr="antenna_stylized"/>
              <p:cNvPicPr>
                <a:picLocks noChangeAspect="1" noChangeArrowheads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77" y="1008"/>
                <a:ext cx="2725" cy="14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298" name="Picture 1300" descr="laptop_keyboard"/>
              <p:cNvPicPr>
                <a:picLocks noChangeAspect="1" noChangeArrowheads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9064" flipH="1">
                <a:off x="1009" y="2586"/>
                <a:ext cx="2245" cy="10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299" name="Freeform 1301"/>
              <p:cNvSpPr>
                <a:spLocks/>
              </p:cNvSpPr>
              <p:nvPr/>
            </p:nvSpPr>
            <p:spPr bwMode="auto">
              <a:xfrm>
                <a:off x="1753" y="1603"/>
                <a:ext cx="1807" cy="1322"/>
              </a:xfrm>
              <a:custGeom>
                <a:avLst/>
                <a:gdLst>
                  <a:gd name="T0" fmla="*/ 16 w 2982"/>
                  <a:gd name="T1" fmla="*/ 0 h 2442"/>
                  <a:gd name="T2" fmla="*/ 0 w 2982"/>
                  <a:gd name="T3" fmla="*/ 24 h 2442"/>
                  <a:gd name="T4" fmla="*/ 72 w 2982"/>
                  <a:gd name="T5" fmla="*/ 34 h 2442"/>
                  <a:gd name="T6" fmla="*/ 90 w 2982"/>
                  <a:gd name="T7" fmla="*/ 4 h 2442"/>
                  <a:gd name="T8" fmla="*/ 16 w 2982"/>
                  <a:gd name="T9" fmla="*/ 0 h 24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82" h="2442">
                    <a:moveTo>
                      <a:pt x="540" y="0"/>
                    </a:moveTo>
                    <a:lnTo>
                      <a:pt x="0" y="1734"/>
                    </a:lnTo>
                    <a:lnTo>
                      <a:pt x="2394" y="2442"/>
                    </a:lnTo>
                    <a:lnTo>
                      <a:pt x="2982" y="318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4300" name="Picture 1302" descr="screen"/>
              <p:cNvPicPr>
                <a:picLocks noChangeAspect="1" noChangeArrowheads="1"/>
              </p:cNvPicPr>
              <p:nvPr/>
            </p:nvPicPr>
            <p:blipFill>
              <a:blip r:embed="rId1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42" y="1637"/>
                <a:ext cx="1642" cy="1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301" name="Freeform 1303"/>
              <p:cNvSpPr>
                <a:spLocks/>
              </p:cNvSpPr>
              <p:nvPr/>
            </p:nvSpPr>
            <p:spPr bwMode="auto">
              <a:xfrm>
                <a:off x="2082" y="1564"/>
                <a:ext cx="1531" cy="246"/>
              </a:xfrm>
              <a:custGeom>
                <a:avLst/>
                <a:gdLst>
                  <a:gd name="T0" fmla="*/ 1 w 2528"/>
                  <a:gd name="T1" fmla="*/ 0 h 455"/>
                  <a:gd name="T2" fmla="*/ 76 w 2528"/>
                  <a:gd name="T3" fmla="*/ 5 h 455"/>
                  <a:gd name="T4" fmla="*/ 74 w 2528"/>
                  <a:gd name="T5" fmla="*/ 6 h 455"/>
                  <a:gd name="T6" fmla="*/ 0 w 2528"/>
                  <a:gd name="T7" fmla="*/ 1 h 455"/>
                  <a:gd name="T8" fmla="*/ 1 w 2528"/>
                  <a:gd name="T9" fmla="*/ 0 h 4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528" h="455">
                    <a:moveTo>
                      <a:pt x="14" y="0"/>
                    </a:moveTo>
                    <a:lnTo>
                      <a:pt x="2528" y="341"/>
                    </a:lnTo>
                    <a:lnTo>
                      <a:pt x="2480" y="455"/>
                    </a:lnTo>
                    <a:lnTo>
                      <a:pt x="0" y="86"/>
                    </a:lnTo>
                    <a:lnTo>
                      <a:pt x="14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2" name="Freeform 1304"/>
              <p:cNvSpPr>
                <a:spLocks/>
              </p:cNvSpPr>
              <p:nvPr/>
            </p:nvSpPr>
            <p:spPr bwMode="auto">
              <a:xfrm>
                <a:off x="1737" y="1562"/>
                <a:ext cx="425" cy="1024"/>
              </a:xfrm>
              <a:custGeom>
                <a:avLst/>
                <a:gdLst>
                  <a:gd name="T0" fmla="*/ 17 w 702"/>
                  <a:gd name="T1" fmla="*/ 0 h 1893"/>
                  <a:gd name="T2" fmla="*/ 0 w 702"/>
                  <a:gd name="T3" fmla="*/ 25 h 1893"/>
                  <a:gd name="T4" fmla="*/ 3 w 702"/>
                  <a:gd name="T5" fmla="*/ 26 h 1893"/>
                  <a:gd name="T6" fmla="*/ 21 w 702"/>
                  <a:gd name="T7" fmla="*/ 1 h 1893"/>
                  <a:gd name="T8" fmla="*/ 17 w 702"/>
                  <a:gd name="T9" fmla="*/ 0 h 18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02" h="1893">
                    <a:moveTo>
                      <a:pt x="579" y="0"/>
                    </a:moveTo>
                    <a:lnTo>
                      <a:pt x="0" y="1869"/>
                    </a:lnTo>
                    <a:lnTo>
                      <a:pt x="114" y="1893"/>
                    </a:lnTo>
                    <a:lnTo>
                      <a:pt x="702" y="51"/>
                    </a:lnTo>
                    <a:lnTo>
                      <a:pt x="579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3" name="Freeform 1305"/>
              <p:cNvSpPr>
                <a:spLocks/>
              </p:cNvSpPr>
              <p:nvPr/>
            </p:nvSpPr>
            <p:spPr bwMode="auto">
              <a:xfrm>
                <a:off x="3144" y="1745"/>
                <a:ext cx="458" cy="1182"/>
              </a:xfrm>
              <a:custGeom>
                <a:avLst/>
                <a:gdLst>
                  <a:gd name="T0" fmla="*/ 23 w 756"/>
                  <a:gd name="T1" fmla="*/ 0 h 2184"/>
                  <a:gd name="T2" fmla="*/ 4 w 756"/>
                  <a:gd name="T3" fmla="*/ 30 h 2184"/>
                  <a:gd name="T4" fmla="*/ 0 w 756"/>
                  <a:gd name="T5" fmla="*/ 29 h 2184"/>
                  <a:gd name="T6" fmla="*/ 18 w 756"/>
                  <a:gd name="T7" fmla="*/ 1 h 2184"/>
                  <a:gd name="T8" fmla="*/ 23 w 756"/>
                  <a:gd name="T9" fmla="*/ 0 h 21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56" h="2184">
                    <a:moveTo>
                      <a:pt x="756" y="0"/>
                    </a:moveTo>
                    <a:lnTo>
                      <a:pt x="138" y="2184"/>
                    </a:lnTo>
                    <a:lnTo>
                      <a:pt x="0" y="2148"/>
                    </a:lnTo>
                    <a:lnTo>
                      <a:pt x="606" y="78"/>
                    </a:lnTo>
                    <a:lnTo>
                      <a:pt x="756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4" name="Freeform 1306"/>
              <p:cNvSpPr>
                <a:spLocks/>
              </p:cNvSpPr>
              <p:nvPr/>
            </p:nvSpPr>
            <p:spPr bwMode="auto">
              <a:xfrm>
                <a:off x="1732" y="2534"/>
                <a:ext cx="1680" cy="399"/>
              </a:xfrm>
              <a:custGeom>
                <a:avLst/>
                <a:gdLst>
                  <a:gd name="T0" fmla="*/ 1 w 2773"/>
                  <a:gd name="T1" fmla="*/ 0 h 738"/>
                  <a:gd name="T2" fmla="*/ 0 w 2773"/>
                  <a:gd name="T3" fmla="*/ 2 h 738"/>
                  <a:gd name="T4" fmla="*/ 73 w 2773"/>
                  <a:gd name="T5" fmla="*/ 10 h 738"/>
                  <a:gd name="T6" fmla="*/ 71 w 2773"/>
                  <a:gd name="T7" fmla="*/ 8 h 738"/>
                  <a:gd name="T8" fmla="*/ 1 w 2773"/>
                  <a:gd name="T9" fmla="*/ 0 h 7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773" h="738">
                    <a:moveTo>
                      <a:pt x="33" y="0"/>
                    </a:moveTo>
                    <a:lnTo>
                      <a:pt x="0" y="99"/>
                    </a:lnTo>
                    <a:lnTo>
                      <a:pt x="2436" y="738"/>
                    </a:lnTo>
                    <a:cubicBezTo>
                      <a:pt x="2499" y="501"/>
                      <a:pt x="2773" y="727"/>
                      <a:pt x="2373" y="603"/>
                    </a:cubicBezTo>
                    <a:lnTo>
                      <a:pt x="3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CC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5" name="Freeform 1307"/>
              <p:cNvSpPr>
                <a:spLocks/>
              </p:cNvSpPr>
              <p:nvPr/>
            </p:nvSpPr>
            <p:spPr bwMode="auto">
              <a:xfrm>
                <a:off x="3195" y="1755"/>
                <a:ext cx="429" cy="1187"/>
              </a:xfrm>
              <a:custGeom>
                <a:avLst/>
                <a:gdLst>
                  <a:gd name="T0" fmla="*/ 39 w 637"/>
                  <a:gd name="T1" fmla="*/ 0 h 1659"/>
                  <a:gd name="T2" fmla="*/ 40 w 637"/>
                  <a:gd name="T3" fmla="*/ 0 h 1659"/>
                  <a:gd name="T4" fmla="*/ 4 w 637"/>
                  <a:gd name="T5" fmla="*/ 160 h 1659"/>
                  <a:gd name="T6" fmla="*/ 0 w 637"/>
                  <a:gd name="T7" fmla="*/ 157 h 1659"/>
                  <a:gd name="T8" fmla="*/ 39 w 637"/>
                  <a:gd name="T9" fmla="*/ 0 h 16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37" h="1659">
                    <a:moveTo>
                      <a:pt x="615" y="0"/>
                    </a:moveTo>
                    <a:lnTo>
                      <a:pt x="637" y="0"/>
                    </a:lnTo>
                    <a:lnTo>
                      <a:pt x="68" y="1659"/>
                    </a:lnTo>
                    <a:lnTo>
                      <a:pt x="0" y="1647"/>
                    </a:lnTo>
                    <a:lnTo>
                      <a:pt x="615" y="0"/>
                    </a:ln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6" name="Freeform 1308"/>
              <p:cNvSpPr>
                <a:spLocks/>
              </p:cNvSpPr>
              <p:nvPr/>
            </p:nvSpPr>
            <p:spPr bwMode="auto">
              <a:xfrm>
                <a:off x="1734" y="2587"/>
                <a:ext cx="1494" cy="394"/>
              </a:xfrm>
              <a:custGeom>
                <a:avLst/>
                <a:gdLst>
                  <a:gd name="T0" fmla="*/ 0 w 2216"/>
                  <a:gd name="T1" fmla="*/ 0 h 550"/>
                  <a:gd name="T2" fmla="*/ 1 w 2216"/>
                  <a:gd name="T3" fmla="*/ 6 h 550"/>
                  <a:gd name="T4" fmla="*/ 137 w 2216"/>
                  <a:gd name="T5" fmla="*/ 54 h 550"/>
                  <a:gd name="T6" fmla="*/ 140 w 2216"/>
                  <a:gd name="T7" fmla="*/ 48 h 550"/>
                  <a:gd name="T8" fmla="*/ 0 w 2216"/>
                  <a:gd name="T9" fmla="*/ 0 h 5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216" h="550">
                    <a:moveTo>
                      <a:pt x="0" y="0"/>
                    </a:moveTo>
                    <a:lnTo>
                      <a:pt x="9" y="57"/>
                    </a:lnTo>
                    <a:lnTo>
                      <a:pt x="2164" y="550"/>
                    </a:lnTo>
                    <a:lnTo>
                      <a:pt x="2216" y="49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4307" name="Group 1309"/>
              <p:cNvGrpSpPr>
                <a:grpSpLocks/>
              </p:cNvGrpSpPr>
              <p:nvPr/>
            </p:nvGrpSpPr>
            <p:grpSpPr bwMode="auto">
              <a:xfrm>
                <a:off x="1709" y="3008"/>
                <a:ext cx="507" cy="234"/>
                <a:chOff x="1740" y="2642"/>
                <a:chExt cx="752" cy="327"/>
              </a:xfrm>
            </p:grpSpPr>
            <p:sp>
              <p:nvSpPr>
                <p:cNvPr id="4314" name="Freeform 1310"/>
                <p:cNvSpPr>
                  <a:spLocks/>
                </p:cNvSpPr>
                <p:nvPr/>
              </p:nvSpPr>
              <p:spPr bwMode="auto">
                <a:xfrm>
                  <a:off x="1740" y="2642"/>
                  <a:ext cx="752" cy="327"/>
                </a:xfrm>
                <a:custGeom>
                  <a:avLst/>
                  <a:gdLst>
                    <a:gd name="T0" fmla="*/ 293 w 752"/>
                    <a:gd name="T1" fmla="*/ 0 h 327"/>
                    <a:gd name="T2" fmla="*/ 752 w 752"/>
                    <a:gd name="T3" fmla="*/ 124 h 327"/>
                    <a:gd name="T4" fmla="*/ 470 w 752"/>
                    <a:gd name="T5" fmla="*/ 327 h 327"/>
                    <a:gd name="T6" fmla="*/ 0 w 752"/>
                    <a:gd name="T7" fmla="*/ 183 h 327"/>
                    <a:gd name="T8" fmla="*/ 293 w 752"/>
                    <a:gd name="T9" fmla="*/ 0 h 3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752" h="327">
                      <a:moveTo>
                        <a:pt x="293" y="0"/>
                      </a:moveTo>
                      <a:lnTo>
                        <a:pt x="752" y="124"/>
                      </a:lnTo>
                      <a:lnTo>
                        <a:pt x="470" y="327"/>
                      </a:lnTo>
                      <a:lnTo>
                        <a:pt x="0" y="183"/>
                      </a:lnTo>
                      <a:lnTo>
                        <a:pt x="293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15" name="Freeform 1311"/>
                <p:cNvSpPr>
                  <a:spLocks/>
                </p:cNvSpPr>
                <p:nvPr/>
              </p:nvSpPr>
              <p:spPr bwMode="auto">
                <a:xfrm>
                  <a:off x="1754" y="2649"/>
                  <a:ext cx="726" cy="311"/>
                </a:xfrm>
                <a:custGeom>
                  <a:avLst/>
                  <a:gdLst>
                    <a:gd name="T0" fmla="*/ 282 w 726"/>
                    <a:gd name="T1" fmla="*/ 0 h 311"/>
                    <a:gd name="T2" fmla="*/ 726 w 726"/>
                    <a:gd name="T3" fmla="*/ 119 h 311"/>
                    <a:gd name="T4" fmla="*/ 457 w 726"/>
                    <a:gd name="T5" fmla="*/ 311 h 311"/>
                    <a:gd name="T6" fmla="*/ 0 w 726"/>
                    <a:gd name="T7" fmla="*/ 173 h 311"/>
                    <a:gd name="T8" fmla="*/ 282 w 726"/>
                    <a:gd name="T9" fmla="*/ 0 h 31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726" h="311">
                      <a:moveTo>
                        <a:pt x="282" y="0"/>
                      </a:moveTo>
                      <a:lnTo>
                        <a:pt x="726" y="119"/>
                      </a:lnTo>
                      <a:lnTo>
                        <a:pt x="457" y="311"/>
                      </a:lnTo>
                      <a:lnTo>
                        <a:pt x="0" y="173"/>
                      </a:lnTo>
                      <a:lnTo>
                        <a:pt x="282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4D4D4D"/>
                    </a:gs>
                    <a:gs pos="100000">
                      <a:srgbClr val="DDDDDD"/>
                    </a:gs>
                  </a:gsLst>
                  <a:lin ang="189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16" name="Freeform 1312"/>
                <p:cNvSpPr>
                  <a:spLocks/>
                </p:cNvSpPr>
                <p:nvPr/>
              </p:nvSpPr>
              <p:spPr bwMode="auto">
                <a:xfrm>
                  <a:off x="1808" y="2770"/>
                  <a:ext cx="258" cy="100"/>
                </a:xfrm>
                <a:custGeom>
                  <a:avLst/>
                  <a:gdLst>
                    <a:gd name="T0" fmla="*/ 0 w 258"/>
                    <a:gd name="T1" fmla="*/ 44 h 100"/>
                    <a:gd name="T2" fmla="*/ 75 w 258"/>
                    <a:gd name="T3" fmla="*/ 0 h 100"/>
                    <a:gd name="T4" fmla="*/ 258 w 258"/>
                    <a:gd name="T5" fmla="*/ 50 h 100"/>
                    <a:gd name="T6" fmla="*/ 183 w 258"/>
                    <a:gd name="T7" fmla="*/ 100 h 100"/>
                    <a:gd name="T8" fmla="*/ 0 w 258"/>
                    <a:gd name="T9" fmla="*/ 44 h 10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58" h="100">
                      <a:moveTo>
                        <a:pt x="0" y="44"/>
                      </a:moveTo>
                      <a:lnTo>
                        <a:pt x="75" y="0"/>
                      </a:lnTo>
                      <a:lnTo>
                        <a:pt x="258" y="50"/>
                      </a:lnTo>
                      <a:lnTo>
                        <a:pt x="183" y="100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17" name="Freeform 1313"/>
                <p:cNvSpPr>
                  <a:spLocks/>
                </p:cNvSpPr>
                <p:nvPr/>
              </p:nvSpPr>
              <p:spPr bwMode="auto">
                <a:xfrm>
                  <a:off x="1799" y="2816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18" name="Freeform 1314"/>
                <p:cNvSpPr>
                  <a:spLocks/>
                </p:cNvSpPr>
                <p:nvPr/>
              </p:nvSpPr>
              <p:spPr bwMode="auto">
                <a:xfrm>
                  <a:off x="2020" y="2834"/>
                  <a:ext cx="258" cy="102"/>
                </a:xfrm>
                <a:custGeom>
                  <a:avLst/>
                  <a:gdLst>
                    <a:gd name="T0" fmla="*/ 0 w 258"/>
                    <a:gd name="T1" fmla="*/ 46 h 102"/>
                    <a:gd name="T2" fmla="*/ 71 w 258"/>
                    <a:gd name="T3" fmla="*/ 0 h 102"/>
                    <a:gd name="T4" fmla="*/ 258 w 258"/>
                    <a:gd name="T5" fmla="*/ 52 h 102"/>
                    <a:gd name="T6" fmla="*/ 183 w 258"/>
                    <a:gd name="T7" fmla="*/ 102 h 102"/>
                    <a:gd name="T8" fmla="*/ 0 w 258"/>
                    <a:gd name="T9" fmla="*/ 46 h 10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58" h="102">
                      <a:moveTo>
                        <a:pt x="0" y="46"/>
                      </a:moveTo>
                      <a:lnTo>
                        <a:pt x="71" y="0"/>
                      </a:lnTo>
                      <a:lnTo>
                        <a:pt x="258" y="52"/>
                      </a:lnTo>
                      <a:lnTo>
                        <a:pt x="183" y="102"/>
                      </a:lnTo>
                      <a:lnTo>
                        <a:pt x="0" y="46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19" name="Freeform 1315"/>
                <p:cNvSpPr>
                  <a:spLocks/>
                </p:cNvSpPr>
                <p:nvPr/>
              </p:nvSpPr>
              <p:spPr bwMode="auto">
                <a:xfrm>
                  <a:off x="2011" y="2882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308" name="Freeform 1316"/>
              <p:cNvSpPr>
                <a:spLocks/>
              </p:cNvSpPr>
              <p:nvPr/>
            </p:nvSpPr>
            <p:spPr bwMode="auto">
              <a:xfrm>
                <a:off x="2577" y="3043"/>
                <a:ext cx="614" cy="514"/>
              </a:xfrm>
              <a:custGeom>
                <a:avLst/>
                <a:gdLst>
                  <a:gd name="T0" fmla="*/ 1 w 990"/>
                  <a:gd name="T1" fmla="*/ 36 h 792"/>
                  <a:gd name="T2" fmla="*/ 35 w 990"/>
                  <a:gd name="T3" fmla="*/ 0 h 792"/>
                  <a:gd name="T4" fmla="*/ 35 w 990"/>
                  <a:gd name="T5" fmla="*/ 3 h 792"/>
                  <a:gd name="T6" fmla="*/ 0 w 990"/>
                  <a:gd name="T7" fmla="*/ 39 h 792"/>
                  <a:gd name="T8" fmla="*/ 1 w 990"/>
                  <a:gd name="T9" fmla="*/ 36 h 7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90" h="792">
                    <a:moveTo>
                      <a:pt x="3" y="738"/>
                    </a:moveTo>
                    <a:lnTo>
                      <a:pt x="990" y="0"/>
                    </a:lnTo>
                    <a:lnTo>
                      <a:pt x="987" y="60"/>
                    </a:lnTo>
                    <a:lnTo>
                      <a:pt x="0" y="792"/>
                    </a:lnTo>
                    <a:lnTo>
                      <a:pt x="3" y="738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9" name="Freeform 1317"/>
              <p:cNvSpPr>
                <a:spLocks/>
              </p:cNvSpPr>
              <p:nvPr/>
            </p:nvSpPr>
            <p:spPr bwMode="auto">
              <a:xfrm>
                <a:off x="1010" y="3084"/>
                <a:ext cx="1571" cy="469"/>
              </a:xfrm>
              <a:custGeom>
                <a:avLst/>
                <a:gdLst>
                  <a:gd name="T0" fmla="*/ 1 w 2532"/>
                  <a:gd name="T1" fmla="*/ 0 h 723"/>
                  <a:gd name="T2" fmla="*/ 1 w 2532"/>
                  <a:gd name="T3" fmla="*/ 0 h 723"/>
                  <a:gd name="T4" fmla="*/ 90 w 2532"/>
                  <a:gd name="T5" fmla="*/ 33 h 723"/>
                  <a:gd name="T6" fmla="*/ 90 w 2532"/>
                  <a:gd name="T7" fmla="*/ 35 h 723"/>
                  <a:gd name="T8" fmla="*/ 0 w 2532"/>
                  <a:gd name="T9" fmla="*/ 1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10" name="Freeform 1318"/>
              <p:cNvSpPr>
                <a:spLocks/>
              </p:cNvSpPr>
              <p:nvPr/>
            </p:nvSpPr>
            <p:spPr bwMode="auto">
              <a:xfrm>
                <a:off x="1011" y="2998"/>
                <a:ext cx="17" cy="95"/>
              </a:xfrm>
              <a:custGeom>
                <a:avLst/>
                <a:gdLst>
                  <a:gd name="T0" fmla="*/ 1 w 26"/>
                  <a:gd name="T1" fmla="*/ 1 h 147"/>
                  <a:gd name="T2" fmla="*/ 1 w 26"/>
                  <a:gd name="T3" fmla="*/ 6 h 147"/>
                  <a:gd name="T4" fmla="*/ 0 w 26"/>
                  <a:gd name="T5" fmla="*/ 6 h 147"/>
                  <a:gd name="T6" fmla="*/ 1 w 26"/>
                  <a:gd name="T7" fmla="*/ 0 h 147"/>
                  <a:gd name="T8" fmla="*/ 1 w 26"/>
                  <a:gd name="T9" fmla="*/ 1 h 1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6" h="147">
                    <a:moveTo>
                      <a:pt x="26" y="10"/>
                    </a:moveTo>
                    <a:lnTo>
                      <a:pt x="23" y="147"/>
                    </a:lnTo>
                    <a:lnTo>
                      <a:pt x="0" y="144"/>
                    </a:lnTo>
                    <a:lnTo>
                      <a:pt x="3" y="0"/>
                    </a:lnTo>
                    <a:lnTo>
                      <a:pt x="26" y="1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11" name="Freeform 1319"/>
              <p:cNvSpPr>
                <a:spLocks/>
              </p:cNvSpPr>
              <p:nvPr/>
            </p:nvSpPr>
            <p:spPr bwMode="auto">
              <a:xfrm>
                <a:off x="1012" y="2611"/>
                <a:ext cx="730" cy="393"/>
              </a:xfrm>
              <a:custGeom>
                <a:avLst/>
                <a:gdLst>
                  <a:gd name="T0" fmla="*/ 42 w 1176"/>
                  <a:gd name="T1" fmla="*/ 0 h 606"/>
                  <a:gd name="T2" fmla="*/ 0 w 1176"/>
                  <a:gd name="T3" fmla="*/ 29 h 606"/>
                  <a:gd name="T4" fmla="*/ 1 w 1176"/>
                  <a:gd name="T5" fmla="*/ 29 h 606"/>
                  <a:gd name="T6" fmla="*/ 42 w 1176"/>
                  <a:gd name="T7" fmla="*/ 1 h 606"/>
                  <a:gd name="T8" fmla="*/ 42 w 1176"/>
                  <a:gd name="T9" fmla="*/ 0 h 60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176" h="606">
                    <a:moveTo>
                      <a:pt x="1170" y="0"/>
                    </a:moveTo>
                    <a:lnTo>
                      <a:pt x="0" y="597"/>
                    </a:lnTo>
                    <a:lnTo>
                      <a:pt x="30" y="606"/>
                    </a:lnTo>
                    <a:lnTo>
                      <a:pt x="1176" y="18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12" name="Freeform 1320"/>
              <p:cNvSpPr>
                <a:spLocks/>
              </p:cNvSpPr>
              <p:nvPr/>
            </p:nvSpPr>
            <p:spPr bwMode="auto">
              <a:xfrm>
                <a:off x="1061" y="3018"/>
                <a:ext cx="1490" cy="451"/>
              </a:xfrm>
              <a:custGeom>
                <a:avLst/>
                <a:gdLst>
                  <a:gd name="T0" fmla="*/ 1 w 2532"/>
                  <a:gd name="T1" fmla="*/ 0 h 723"/>
                  <a:gd name="T2" fmla="*/ 1 w 2532"/>
                  <a:gd name="T3" fmla="*/ 0 h 723"/>
                  <a:gd name="T4" fmla="*/ 62 w 2532"/>
                  <a:gd name="T5" fmla="*/ 25 h 723"/>
                  <a:gd name="T6" fmla="*/ 62 w 2532"/>
                  <a:gd name="T7" fmla="*/ 26 h 723"/>
                  <a:gd name="T8" fmla="*/ 0 w 2532"/>
                  <a:gd name="T9" fmla="*/ 1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13" name="Freeform 1321"/>
              <p:cNvSpPr>
                <a:spLocks/>
              </p:cNvSpPr>
              <p:nvPr/>
            </p:nvSpPr>
            <p:spPr bwMode="auto">
              <a:xfrm flipV="1">
                <a:off x="2549" y="2986"/>
                <a:ext cx="608" cy="467"/>
              </a:xfrm>
              <a:custGeom>
                <a:avLst/>
                <a:gdLst>
                  <a:gd name="T0" fmla="*/ 0 w 2532"/>
                  <a:gd name="T1" fmla="*/ 0 h 723"/>
                  <a:gd name="T2" fmla="*/ 0 w 2532"/>
                  <a:gd name="T3" fmla="*/ 0 h 723"/>
                  <a:gd name="T4" fmla="*/ 0 w 2532"/>
                  <a:gd name="T5" fmla="*/ 32 h 723"/>
                  <a:gd name="T6" fmla="*/ 0 w 2532"/>
                  <a:gd name="T7" fmla="*/ 34 h 723"/>
                  <a:gd name="T8" fmla="*/ 0 w 2532"/>
                  <a:gd name="T9" fmla="*/ 1 h 723"/>
                  <a:gd name="T10" fmla="*/ 0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pic>
        <p:nvPicPr>
          <p:cNvPr id="4101" name="Picture 939" descr="underline_base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200" y="1010195"/>
            <a:ext cx="82280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2" name="Line 677"/>
          <p:cNvSpPr>
            <a:spLocks noChangeShapeType="1"/>
          </p:cNvSpPr>
          <p:nvPr/>
        </p:nvSpPr>
        <p:spPr bwMode="auto">
          <a:xfrm>
            <a:off x="6456363" y="2501298"/>
            <a:ext cx="509587" cy="317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6153" name="Line 683"/>
          <p:cNvSpPr>
            <a:spLocks noChangeShapeType="1"/>
          </p:cNvSpPr>
          <p:nvPr/>
        </p:nvSpPr>
        <p:spPr bwMode="auto">
          <a:xfrm>
            <a:off x="7091363" y="4611085"/>
            <a:ext cx="390525" cy="18415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6154" name="Line 684"/>
          <p:cNvSpPr>
            <a:spLocks noChangeShapeType="1"/>
          </p:cNvSpPr>
          <p:nvPr/>
        </p:nvSpPr>
        <p:spPr bwMode="auto">
          <a:xfrm flipV="1">
            <a:off x="6470650" y="4598385"/>
            <a:ext cx="322263" cy="198438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6155" name="Line 704"/>
          <p:cNvSpPr>
            <a:spLocks noChangeShapeType="1"/>
          </p:cNvSpPr>
          <p:nvPr/>
        </p:nvSpPr>
        <p:spPr bwMode="auto">
          <a:xfrm flipH="1">
            <a:off x="7029450" y="2847373"/>
            <a:ext cx="98425" cy="70485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grpSp>
        <p:nvGrpSpPr>
          <p:cNvPr id="4108" name="Group 737"/>
          <p:cNvGrpSpPr>
            <a:grpSpLocks/>
          </p:cNvGrpSpPr>
          <p:nvPr/>
        </p:nvGrpSpPr>
        <p:grpSpPr bwMode="auto">
          <a:xfrm>
            <a:off x="6943725" y="2426685"/>
            <a:ext cx="382588" cy="171450"/>
            <a:chOff x="3855" y="1486"/>
            <a:chExt cx="241" cy="108"/>
          </a:xfrm>
        </p:grpSpPr>
        <p:sp>
          <p:nvSpPr>
            <p:cNvPr id="4222" name="Oval 407"/>
            <p:cNvSpPr>
              <a:spLocks noChangeArrowheads="1"/>
            </p:cNvSpPr>
            <p:nvPr/>
          </p:nvSpPr>
          <p:spPr bwMode="auto">
            <a:xfrm>
              <a:off x="3856" y="1533"/>
              <a:ext cx="240" cy="61"/>
            </a:xfrm>
            <a:prstGeom prst="ellipse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sv-SE" sz="2400"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4223" name="Rectangle 410"/>
            <p:cNvSpPr>
              <a:spLocks noChangeArrowheads="1"/>
            </p:cNvSpPr>
            <p:nvPr/>
          </p:nvSpPr>
          <p:spPr bwMode="auto">
            <a:xfrm>
              <a:off x="3855" y="1527"/>
              <a:ext cx="241" cy="37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sv-SE" sz="2400"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4224" name="Oval 411"/>
            <p:cNvSpPr>
              <a:spLocks noChangeArrowheads="1"/>
            </p:cNvSpPr>
            <p:nvPr/>
          </p:nvSpPr>
          <p:spPr bwMode="auto">
            <a:xfrm>
              <a:off x="3856" y="1486"/>
              <a:ext cx="240" cy="71"/>
            </a:xfrm>
            <a:prstGeom prst="ellipse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sv-SE" sz="2400">
                <a:latin typeface="Times New Roman" pitchFamily="18" charset="0"/>
                <a:cs typeface="Arial" charset="0"/>
              </a:endParaRPr>
            </a:p>
          </p:txBody>
        </p:sp>
        <p:grpSp>
          <p:nvGrpSpPr>
            <p:cNvPr id="4225" name="Group 741"/>
            <p:cNvGrpSpPr>
              <a:grpSpLocks/>
            </p:cNvGrpSpPr>
            <p:nvPr/>
          </p:nvGrpSpPr>
          <p:grpSpPr bwMode="auto">
            <a:xfrm>
              <a:off x="3905" y="1504"/>
              <a:ext cx="134" cy="33"/>
              <a:chOff x="2468" y="1332"/>
              <a:chExt cx="310" cy="60"/>
            </a:xfrm>
          </p:grpSpPr>
          <p:sp>
            <p:nvSpPr>
              <p:cNvPr id="4228" name="Freeform 742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2700" cmpd="sng">
                <a:solidFill>
                  <a:srgbClr val="80808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29" name="Freeform 743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2700" cmpd="sng">
                <a:solidFill>
                  <a:srgbClr val="80808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274" name="Line 744"/>
            <p:cNvSpPr>
              <a:spLocks noChangeShapeType="1"/>
            </p:cNvSpPr>
            <p:nvPr/>
          </p:nvSpPr>
          <p:spPr bwMode="auto">
            <a:xfrm>
              <a:off x="3856" y="1520"/>
              <a:ext cx="0" cy="47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6275" name="Line 745"/>
            <p:cNvSpPr>
              <a:spLocks noChangeShapeType="1"/>
            </p:cNvSpPr>
            <p:nvPr/>
          </p:nvSpPr>
          <p:spPr bwMode="auto">
            <a:xfrm>
              <a:off x="4096" y="1521"/>
              <a:ext cx="0" cy="47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grpSp>
        <p:nvGrpSpPr>
          <p:cNvPr id="4109" name="Group 746"/>
          <p:cNvGrpSpPr>
            <a:grpSpLocks/>
          </p:cNvGrpSpPr>
          <p:nvPr/>
        </p:nvGrpSpPr>
        <p:grpSpPr bwMode="auto">
          <a:xfrm>
            <a:off x="6969125" y="2671160"/>
            <a:ext cx="382588" cy="171450"/>
            <a:chOff x="3855" y="1486"/>
            <a:chExt cx="241" cy="108"/>
          </a:xfrm>
        </p:grpSpPr>
        <p:sp>
          <p:nvSpPr>
            <p:cNvPr id="4214" name="Oval 407"/>
            <p:cNvSpPr>
              <a:spLocks noChangeArrowheads="1"/>
            </p:cNvSpPr>
            <p:nvPr/>
          </p:nvSpPr>
          <p:spPr bwMode="auto">
            <a:xfrm>
              <a:off x="3856" y="1533"/>
              <a:ext cx="240" cy="61"/>
            </a:xfrm>
            <a:prstGeom prst="ellipse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sv-SE" sz="2400"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4215" name="Rectangle 410"/>
            <p:cNvSpPr>
              <a:spLocks noChangeArrowheads="1"/>
            </p:cNvSpPr>
            <p:nvPr/>
          </p:nvSpPr>
          <p:spPr bwMode="auto">
            <a:xfrm>
              <a:off x="3855" y="1527"/>
              <a:ext cx="241" cy="37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sv-SE" sz="2400"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4216" name="Oval 411"/>
            <p:cNvSpPr>
              <a:spLocks noChangeArrowheads="1"/>
            </p:cNvSpPr>
            <p:nvPr/>
          </p:nvSpPr>
          <p:spPr bwMode="auto">
            <a:xfrm>
              <a:off x="3856" y="1486"/>
              <a:ext cx="240" cy="71"/>
            </a:xfrm>
            <a:prstGeom prst="ellipse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sv-SE" sz="2400">
                <a:latin typeface="Times New Roman" pitchFamily="18" charset="0"/>
                <a:cs typeface="Arial" charset="0"/>
              </a:endParaRPr>
            </a:p>
          </p:txBody>
        </p:sp>
        <p:grpSp>
          <p:nvGrpSpPr>
            <p:cNvPr id="4217" name="Group 750"/>
            <p:cNvGrpSpPr>
              <a:grpSpLocks/>
            </p:cNvGrpSpPr>
            <p:nvPr/>
          </p:nvGrpSpPr>
          <p:grpSpPr bwMode="auto">
            <a:xfrm>
              <a:off x="3905" y="1504"/>
              <a:ext cx="134" cy="33"/>
              <a:chOff x="2468" y="1332"/>
              <a:chExt cx="310" cy="60"/>
            </a:xfrm>
          </p:grpSpPr>
          <p:sp>
            <p:nvSpPr>
              <p:cNvPr id="4220" name="Freeform 751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2700" cmpd="sng">
                <a:solidFill>
                  <a:srgbClr val="80808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21" name="Freeform 752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2700" cmpd="sng">
                <a:solidFill>
                  <a:srgbClr val="80808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266" name="Line 753"/>
            <p:cNvSpPr>
              <a:spLocks noChangeShapeType="1"/>
            </p:cNvSpPr>
            <p:nvPr/>
          </p:nvSpPr>
          <p:spPr bwMode="auto">
            <a:xfrm>
              <a:off x="3856" y="1520"/>
              <a:ext cx="0" cy="47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6267" name="Line 754"/>
            <p:cNvSpPr>
              <a:spLocks noChangeShapeType="1"/>
            </p:cNvSpPr>
            <p:nvPr/>
          </p:nvSpPr>
          <p:spPr bwMode="auto">
            <a:xfrm>
              <a:off x="4096" y="1521"/>
              <a:ext cx="0" cy="47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grpSp>
        <p:nvGrpSpPr>
          <p:cNvPr id="4110" name="Group 782"/>
          <p:cNvGrpSpPr>
            <a:grpSpLocks/>
          </p:cNvGrpSpPr>
          <p:nvPr/>
        </p:nvGrpSpPr>
        <p:grpSpPr bwMode="auto">
          <a:xfrm>
            <a:off x="6824663" y="3568098"/>
            <a:ext cx="427037" cy="177800"/>
            <a:chOff x="3855" y="1486"/>
            <a:chExt cx="241" cy="108"/>
          </a:xfrm>
        </p:grpSpPr>
        <p:sp>
          <p:nvSpPr>
            <p:cNvPr id="4206" name="Oval 407"/>
            <p:cNvSpPr>
              <a:spLocks noChangeArrowheads="1"/>
            </p:cNvSpPr>
            <p:nvPr/>
          </p:nvSpPr>
          <p:spPr bwMode="auto">
            <a:xfrm>
              <a:off x="3856" y="1533"/>
              <a:ext cx="240" cy="61"/>
            </a:xfrm>
            <a:prstGeom prst="ellipse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sv-SE" sz="2400"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4207" name="Rectangle 410"/>
            <p:cNvSpPr>
              <a:spLocks noChangeArrowheads="1"/>
            </p:cNvSpPr>
            <p:nvPr/>
          </p:nvSpPr>
          <p:spPr bwMode="auto">
            <a:xfrm>
              <a:off x="3855" y="1527"/>
              <a:ext cx="241" cy="37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sv-SE" sz="2400"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4208" name="Oval 411"/>
            <p:cNvSpPr>
              <a:spLocks noChangeArrowheads="1"/>
            </p:cNvSpPr>
            <p:nvPr/>
          </p:nvSpPr>
          <p:spPr bwMode="auto">
            <a:xfrm>
              <a:off x="3856" y="1486"/>
              <a:ext cx="240" cy="71"/>
            </a:xfrm>
            <a:prstGeom prst="ellipse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sv-SE" sz="2400">
                <a:latin typeface="Times New Roman" pitchFamily="18" charset="0"/>
                <a:cs typeface="Arial" charset="0"/>
              </a:endParaRPr>
            </a:p>
          </p:txBody>
        </p:sp>
        <p:grpSp>
          <p:nvGrpSpPr>
            <p:cNvPr id="4209" name="Group 786"/>
            <p:cNvGrpSpPr>
              <a:grpSpLocks/>
            </p:cNvGrpSpPr>
            <p:nvPr/>
          </p:nvGrpSpPr>
          <p:grpSpPr bwMode="auto">
            <a:xfrm>
              <a:off x="3905" y="1504"/>
              <a:ext cx="134" cy="33"/>
              <a:chOff x="2468" y="1332"/>
              <a:chExt cx="310" cy="60"/>
            </a:xfrm>
          </p:grpSpPr>
          <p:sp>
            <p:nvSpPr>
              <p:cNvPr id="4212" name="Freeform 787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2700" cmpd="sng">
                <a:solidFill>
                  <a:srgbClr val="80808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13" name="Freeform 788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2700" cmpd="sng">
                <a:solidFill>
                  <a:srgbClr val="80808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258" name="Line 789"/>
            <p:cNvSpPr>
              <a:spLocks noChangeShapeType="1"/>
            </p:cNvSpPr>
            <p:nvPr/>
          </p:nvSpPr>
          <p:spPr bwMode="auto">
            <a:xfrm>
              <a:off x="3856" y="1520"/>
              <a:ext cx="0" cy="47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6259" name="Line 790"/>
            <p:cNvSpPr>
              <a:spLocks noChangeShapeType="1"/>
            </p:cNvSpPr>
            <p:nvPr/>
          </p:nvSpPr>
          <p:spPr bwMode="auto">
            <a:xfrm>
              <a:off x="4096" y="1521"/>
              <a:ext cx="0" cy="47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grpSp>
        <p:nvGrpSpPr>
          <p:cNvPr id="4111" name="Group 791"/>
          <p:cNvGrpSpPr>
            <a:grpSpLocks/>
          </p:cNvGrpSpPr>
          <p:nvPr/>
        </p:nvGrpSpPr>
        <p:grpSpPr bwMode="auto">
          <a:xfrm>
            <a:off x="7148513" y="3815748"/>
            <a:ext cx="484187" cy="196850"/>
            <a:chOff x="3855" y="1486"/>
            <a:chExt cx="241" cy="108"/>
          </a:xfrm>
        </p:grpSpPr>
        <p:sp>
          <p:nvSpPr>
            <p:cNvPr id="4198" name="Oval 407"/>
            <p:cNvSpPr>
              <a:spLocks noChangeArrowheads="1"/>
            </p:cNvSpPr>
            <p:nvPr/>
          </p:nvSpPr>
          <p:spPr bwMode="auto">
            <a:xfrm>
              <a:off x="3856" y="1533"/>
              <a:ext cx="240" cy="61"/>
            </a:xfrm>
            <a:prstGeom prst="ellipse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sv-SE" sz="2400"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4199" name="Rectangle 410"/>
            <p:cNvSpPr>
              <a:spLocks noChangeArrowheads="1"/>
            </p:cNvSpPr>
            <p:nvPr/>
          </p:nvSpPr>
          <p:spPr bwMode="auto">
            <a:xfrm>
              <a:off x="3855" y="1527"/>
              <a:ext cx="241" cy="37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sv-SE" sz="2400"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4200" name="Oval 411"/>
            <p:cNvSpPr>
              <a:spLocks noChangeArrowheads="1"/>
            </p:cNvSpPr>
            <p:nvPr/>
          </p:nvSpPr>
          <p:spPr bwMode="auto">
            <a:xfrm>
              <a:off x="3856" y="1486"/>
              <a:ext cx="240" cy="71"/>
            </a:xfrm>
            <a:prstGeom prst="ellipse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sv-SE" sz="2400">
                <a:latin typeface="Times New Roman" pitchFamily="18" charset="0"/>
                <a:cs typeface="Arial" charset="0"/>
              </a:endParaRPr>
            </a:p>
          </p:txBody>
        </p:sp>
        <p:grpSp>
          <p:nvGrpSpPr>
            <p:cNvPr id="4201" name="Group 795"/>
            <p:cNvGrpSpPr>
              <a:grpSpLocks/>
            </p:cNvGrpSpPr>
            <p:nvPr/>
          </p:nvGrpSpPr>
          <p:grpSpPr bwMode="auto">
            <a:xfrm>
              <a:off x="3905" y="1504"/>
              <a:ext cx="134" cy="33"/>
              <a:chOff x="2468" y="1332"/>
              <a:chExt cx="310" cy="60"/>
            </a:xfrm>
          </p:grpSpPr>
          <p:sp>
            <p:nvSpPr>
              <p:cNvPr id="4204" name="Freeform 796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2700" cmpd="sng">
                <a:solidFill>
                  <a:srgbClr val="80808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5" name="Freeform 797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2700" cmpd="sng">
                <a:solidFill>
                  <a:srgbClr val="80808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250" name="Line 798"/>
            <p:cNvSpPr>
              <a:spLocks noChangeShapeType="1"/>
            </p:cNvSpPr>
            <p:nvPr/>
          </p:nvSpPr>
          <p:spPr bwMode="auto">
            <a:xfrm>
              <a:off x="3856" y="1520"/>
              <a:ext cx="0" cy="47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6251" name="Line 799"/>
            <p:cNvSpPr>
              <a:spLocks noChangeShapeType="1"/>
            </p:cNvSpPr>
            <p:nvPr/>
          </p:nvSpPr>
          <p:spPr bwMode="auto">
            <a:xfrm>
              <a:off x="4096" y="1521"/>
              <a:ext cx="0" cy="47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sp>
        <p:nvSpPr>
          <p:cNvPr id="6160" name="Line 813"/>
          <p:cNvSpPr>
            <a:spLocks noChangeShapeType="1"/>
          </p:cNvSpPr>
          <p:nvPr/>
        </p:nvSpPr>
        <p:spPr bwMode="auto">
          <a:xfrm flipV="1">
            <a:off x="7005638" y="3988785"/>
            <a:ext cx="227012" cy="436563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grpSp>
        <p:nvGrpSpPr>
          <p:cNvPr id="4113" name="Group 814"/>
          <p:cNvGrpSpPr>
            <a:grpSpLocks/>
          </p:cNvGrpSpPr>
          <p:nvPr/>
        </p:nvGrpSpPr>
        <p:grpSpPr bwMode="auto">
          <a:xfrm>
            <a:off x="6653213" y="4425348"/>
            <a:ext cx="617537" cy="241300"/>
            <a:chOff x="3855" y="1486"/>
            <a:chExt cx="241" cy="108"/>
          </a:xfrm>
        </p:grpSpPr>
        <p:sp>
          <p:nvSpPr>
            <p:cNvPr id="4190" name="Oval 407"/>
            <p:cNvSpPr>
              <a:spLocks noChangeArrowheads="1"/>
            </p:cNvSpPr>
            <p:nvPr/>
          </p:nvSpPr>
          <p:spPr bwMode="auto">
            <a:xfrm>
              <a:off x="3856" y="1533"/>
              <a:ext cx="240" cy="61"/>
            </a:xfrm>
            <a:prstGeom prst="ellipse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sv-SE" sz="2400"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4191" name="Rectangle 410"/>
            <p:cNvSpPr>
              <a:spLocks noChangeArrowheads="1"/>
            </p:cNvSpPr>
            <p:nvPr/>
          </p:nvSpPr>
          <p:spPr bwMode="auto">
            <a:xfrm>
              <a:off x="3855" y="1527"/>
              <a:ext cx="241" cy="37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sv-SE" sz="2400"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4192" name="Oval 411"/>
            <p:cNvSpPr>
              <a:spLocks noChangeArrowheads="1"/>
            </p:cNvSpPr>
            <p:nvPr/>
          </p:nvSpPr>
          <p:spPr bwMode="auto">
            <a:xfrm>
              <a:off x="3856" y="1486"/>
              <a:ext cx="240" cy="71"/>
            </a:xfrm>
            <a:prstGeom prst="ellipse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sv-SE" sz="2400">
                <a:latin typeface="Times New Roman" pitchFamily="18" charset="0"/>
                <a:cs typeface="Arial" charset="0"/>
              </a:endParaRPr>
            </a:p>
          </p:txBody>
        </p:sp>
        <p:grpSp>
          <p:nvGrpSpPr>
            <p:cNvPr id="4193" name="Group 818"/>
            <p:cNvGrpSpPr>
              <a:grpSpLocks/>
            </p:cNvGrpSpPr>
            <p:nvPr/>
          </p:nvGrpSpPr>
          <p:grpSpPr bwMode="auto">
            <a:xfrm>
              <a:off x="3905" y="1504"/>
              <a:ext cx="134" cy="33"/>
              <a:chOff x="2468" y="1332"/>
              <a:chExt cx="310" cy="60"/>
            </a:xfrm>
          </p:grpSpPr>
          <p:sp>
            <p:nvSpPr>
              <p:cNvPr id="4196" name="Freeform 819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2700" cmpd="sng">
                <a:solidFill>
                  <a:srgbClr val="80808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97" name="Freeform 820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2700" cmpd="sng">
                <a:solidFill>
                  <a:srgbClr val="80808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242" name="Line 821"/>
            <p:cNvSpPr>
              <a:spLocks noChangeShapeType="1"/>
            </p:cNvSpPr>
            <p:nvPr/>
          </p:nvSpPr>
          <p:spPr bwMode="auto">
            <a:xfrm>
              <a:off x="3856" y="1520"/>
              <a:ext cx="0" cy="47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6243" name="Line 822"/>
            <p:cNvSpPr>
              <a:spLocks noChangeShapeType="1"/>
            </p:cNvSpPr>
            <p:nvPr/>
          </p:nvSpPr>
          <p:spPr bwMode="auto">
            <a:xfrm>
              <a:off x="4096" y="1521"/>
              <a:ext cx="0" cy="47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grpSp>
        <p:nvGrpSpPr>
          <p:cNvPr id="4114" name="Group 823"/>
          <p:cNvGrpSpPr>
            <a:grpSpLocks/>
          </p:cNvGrpSpPr>
          <p:nvPr/>
        </p:nvGrpSpPr>
        <p:grpSpPr bwMode="auto">
          <a:xfrm>
            <a:off x="7307263" y="4761898"/>
            <a:ext cx="617537" cy="241300"/>
            <a:chOff x="3855" y="1486"/>
            <a:chExt cx="241" cy="108"/>
          </a:xfrm>
        </p:grpSpPr>
        <p:sp>
          <p:nvSpPr>
            <p:cNvPr id="4182" name="Oval 407"/>
            <p:cNvSpPr>
              <a:spLocks noChangeArrowheads="1"/>
            </p:cNvSpPr>
            <p:nvPr/>
          </p:nvSpPr>
          <p:spPr bwMode="auto">
            <a:xfrm>
              <a:off x="3856" y="1533"/>
              <a:ext cx="240" cy="61"/>
            </a:xfrm>
            <a:prstGeom prst="ellipse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sv-SE" sz="2400"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4183" name="Rectangle 410"/>
            <p:cNvSpPr>
              <a:spLocks noChangeArrowheads="1"/>
            </p:cNvSpPr>
            <p:nvPr/>
          </p:nvSpPr>
          <p:spPr bwMode="auto">
            <a:xfrm>
              <a:off x="3855" y="1527"/>
              <a:ext cx="241" cy="37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sv-SE" sz="2400"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4184" name="Oval 411"/>
            <p:cNvSpPr>
              <a:spLocks noChangeArrowheads="1"/>
            </p:cNvSpPr>
            <p:nvPr/>
          </p:nvSpPr>
          <p:spPr bwMode="auto">
            <a:xfrm>
              <a:off x="3856" y="1486"/>
              <a:ext cx="240" cy="71"/>
            </a:xfrm>
            <a:prstGeom prst="ellipse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sv-SE" sz="2400">
                <a:latin typeface="Times New Roman" pitchFamily="18" charset="0"/>
                <a:cs typeface="Arial" charset="0"/>
              </a:endParaRPr>
            </a:p>
          </p:txBody>
        </p:sp>
        <p:grpSp>
          <p:nvGrpSpPr>
            <p:cNvPr id="4185" name="Group 827"/>
            <p:cNvGrpSpPr>
              <a:grpSpLocks/>
            </p:cNvGrpSpPr>
            <p:nvPr/>
          </p:nvGrpSpPr>
          <p:grpSpPr bwMode="auto">
            <a:xfrm>
              <a:off x="3905" y="1504"/>
              <a:ext cx="134" cy="33"/>
              <a:chOff x="2468" y="1332"/>
              <a:chExt cx="310" cy="60"/>
            </a:xfrm>
          </p:grpSpPr>
          <p:sp>
            <p:nvSpPr>
              <p:cNvPr id="4188" name="Freeform 828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2700" cmpd="sng">
                <a:solidFill>
                  <a:srgbClr val="80808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89" name="Freeform 829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2700" cmpd="sng">
                <a:solidFill>
                  <a:srgbClr val="80808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234" name="Line 830"/>
            <p:cNvSpPr>
              <a:spLocks noChangeShapeType="1"/>
            </p:cNvSpPr>
            <p:nvPr/>
          </p:nvSpPr>
          <p:spPr bwMode="auto">
            <a:xfrm>
              <a:off x="3856" y="1520"/>
              <a:ext cx="0" cy="47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6235" name="Line 831"/>
            <p:cNvSpPr>
              <a:spLocks noChangeShapeType="1"/>
            </p:cNvSpPr>
            <p:nvPr/>
          </p:nvSpPr>
          <p:spPr bwMode="auto">
            <a:xfrm>
              <a:off x="4096" y="1521"/>
              <a:ext cx="0" cy="47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grpSp>
        <p:nvGrpSpPr>
          <p:cNvPr id="4115" name="Group 876"/>
          <p:cNvGrpSpPr>
            <a:grpSpLocks/>
          </p:cNvGrpSpPr>
          <p:nvPr/>
        </p:nvGrpSpPr>
        <p:grpSpPr bwMode="auto">
          <a:xfrm>
            <a:off x="5359400" y="1340835"/>
            <a:ext cx="1057275" cy="957263"/>
            <a:chOff x="-153" y="1680"/>
            <a:chExt cx="666" cy="603"/>
          </a:xfrm>
        </p:grpSpPr>
        <p:grpSp>
          <p:nvGrpSpPr>
            <p:cNvPr id="4173" name="Group 877"/>
            <p:cNvGrpSpPr>
              <a:grpSpLocks/>
            </p:cNvGrpSpPr>
            <p:nvPr/>
          </p:nvGrpSpPr>
          <p:grpSpPr bwMode="auto">
            <a:xfrm>
              <a:off x="0" y="1680"/>
              <a:ext cx="513" cy="538"/>
              <a:chOff x="4180" y="744"/>
              <a:chExt cx="513" cy="538"/>
            </a:xfrm>
          </p:grpSpPr>
          <p:sp>
            <p:nvSpPr>
              <p:cNvPr id="6223" name="Rectangle 878"/>
              <p:cNvSpPr>
                <a:spLocks noChangeArrowheads="1"/>
              </p:cNvSpPr>
              <p:nvPr/>
            </p:nvSpPr>
            <p:spPr bwMode="auto">
              <a:xfrm>
                <a:off x="4242" y="747"/>
                <a:ext cx="426" cy="48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6224" name="Rectangle 879"/>
              <p:cNvSpPr>
                <a:spLocks noChangeArrowheads="1"/>
              </p:cNvSpPr>
              <p:nvPr/>
            </p:nvSpPr>
            <p:spPr bwMode="auto">
              <a:xfrm>
                <a:off x="4221" y="762"/>
                <a:ext cx="435" cy="50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6225" name="Rectangle 880"/>
              <p:cNvSpPr>
                <a:spLocks noChangeArrowheads="1"/>
              </p:cNvSpPr>
              <p:nvPr/>
            </p:nvSpPr>
            <p:spPr bwMode="auto">
              <a:xfrm>
                <a:off x="4224" y="873"/>
                <a:ext cx="426" cy="108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6226" name="Text Box 881"/>
              <p:cNvSpPr txBox="1">
                <a:spLocks noChangeArrowheads="1"/>
              </p:cNvSpPr>
              <p:nvPr/>
            </p:nvSpPr>
            <p:spPr bwMode="auto">
              <a:xfrm>
                <a:off x="4180" y="744"/>
                <a:ext cx="513" cy="5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smtClean="0"/>
                  <a:t>application</a:t>
                </a:r>
              </a:p>
              <a:p>
                <a:pPr>
                  <a:defRPr/>
                </a:pPr>
                <a:r>
                  <a:rPr lang="en-US" sz="1000" smtClean="0">
                    <a:solidFill>
                      <a:schemeClr val="bg1"/>
                    </a:solidFill>
                  </a:rPr>
                  <a:t>transport</a:t>
                </a:r>
                <a:endParaRPr lang="en-US" sz="1000" smtClean="0"/>
              </a:p>
              <a:p>
                <a:pPr>
                  <a:defRPr/>
                </a:pPr>
                <a:r>
                  <a:rPr lang="en-US" sz="1000" smtClean="0"/>
                  <a:t>network</a:t>
                </a:r>
              </a:p>
              <a:p>
                <a:pPr>
                  <a:defRPr/>
                </a:pPr>
                <a:r>
                  <a:rPr lang="en-US" sz="1000" smtClean="0"/>
                  <a:t>data link</a:t>
                </a:r>
              </a:p>
              <a:p>
                <a:pPr>
                  <a:defRPr/>
                </a:pPr>
                <a:r>
                  <a:rPr lang="en-US" sz="1000" smtClean="0"/>
                  <a:t>physical</a:t>
                </a:r>
                <a:endParaRPr lang="en-US" sz="2400" smtClean="0"/>
              </a:p>
            </p:txBody>
          </p:sp>
          <p:sp>
            <p:nvSpPr>
              <p:cNvPr id="6227" name="Line 882"/>
              <p:cNvSpPr>
                <a:spLocks noChangeShapeType="1"/>
              </p:cNvSpPr>
              <p:nvPr/>
            </p:nvSpPr>
            <p:spPr bwMode="auto">
              <a:xfrm>
                <a:off x="4221" y="978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6228" name="Line 883"/>
              <p:cNvSpPr>
                <a:spLocks noChangeShapeType="1"/>
              </p:cNvSpPr>
              <p:nvPr/>
            </p:nvSpPr>
            <p:spPr bwMode="auto">
              <a:xfrm>
                <a:off x="4227" y="1065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6229" name="Line 884"/>
              <p:cNvSpPr>
                <a:spLocks noChangeShapeType="1"/>
              </p:cNvSpPr>
              <p:nvPr/>
            </p:nvSpPr>
            <p:spPr bwMode="auto">
              <a:xfrm>
                <a:off x="4227" y="1152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4174" name="Freeform 885"/>
            <p:cNvSpPr>
              <a:spLocks/>
            </p:cNvSpPr>
            <p:nvPr/>
          </p:nvSpPr>
          <p:spPr bwMode="auto">
            <a:xfrm>
              <a:off x="-153" y="1689"/>
              <a:ext cx="192" cy="594"/>
            </a:xfrm>
            <a:custGeom>
              <a:avLst/>
              <a:gdLst>
                <a:gd name="T0" fmla="*/ 0 w 192"/>
                <a:gd name="T1" fmla="*/ 594 h 594"/>
                <a:gd name="T2" fmla="*/ 192 w 192"/>
                <a:gd name="T3" fmla="*/ 0 h 594"/>
                <a:gd name="T4" fmla="*/ 192 w 192"/>
                <a:gd name="T5" fmla="*/ 515 h 594"/>
                <a:gd name="T6" fmla="*/ 0 w 192"/>
                <a:gd name="T7" fmla="*/ 594 h 59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2" h="594">
                  <a:moveTo>
                    <a:pt x="0" y="594"/>
                  </a:moveTo>
                  <a:lnTo>
                    <a:pt x="192" y="0"/>
                  </a:lnTo>
                  <a:lnTo>
                    <a:pt x="192" y="515"/>
                  </a:lnTo>
                  <a:lnTo>
                    <a:pt x="0" y="594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0" scaled="1"/>
            </a:gradFill>
            <a:ln w="9525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116" name="Group 886"/>
          <p:cNvGrpSpPr>
            <a:grpSpLocks/>
          </p:cNvGrpSpPr>
          <p:nvPr/>
        </p:nvGrpSpPr>
        <p:grpSpPr bwMode="auto">
          <a:xfrm>
            <a:off x="7869238" y="4353910"/>
            <a:ext cx="1057275" cy="957263"/>
            <a:chOff x="-153" y="1680"/>
            <a:chExt cx="666" cy="603"/>
          </a:xfrm>
        </p:grpSpPr>
        <p:grpSp>
          <p:nvGrpSpPr>
            <p:cNvPr id="4164" name="Group 887"/>
            <p:cNvGrpSpPr>
              <a:grpSpLocks/>
            </p:cNvGrpSpPr>
            <p:nvPr/>
          </p:nvGrpSpPr>
          <p:grpSpPr bwMode="auto">
            <a:xfrm>
              <a:off x="0" y="1680"/>
              <a:ext cx="513" cy="538"/>
              <a:chOff x="4180" y="744"/>
              <a:chExt cx="513" cy="538"/>
            </a:xfrm>
          </p:grpSpPr>
          <p:sp>
            <p:nvSpPr>
              <p:cNvPr id="6214" name="Rectangle 888"/>
              <p:cNvSpPr>
                <a:spLocks noChangeArrowheads="1"/>
              </p:cNvSpPr>
              <p:nvPr/>
            </p:nvSpPr>
            <p:spPr bwMode="auto">
              <a:xfrm>
                <a:off x="4242" y="747"/>
                <a:ext cx="426" cy="48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6215" name="Rectangle 889"/>
              <p:cNvSpPr>
                <a:spLocks noChangeArrowheads="1"/>
              </p:cNvSpPr>
              <p:nvPr/>
            </p:nvSpPr>
            <p:spPr bwMode="auto">
              <a:xfrm>
                <a:off x="4221" y="762"/>
                <a:ext cx="435" cy="50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6216" name="Rectangle 890"/>
              <p:cNvSpPr>
                <a:spLocks noChangeArrowheads="1"/>
              </p:cNvSpPr>
              <p:nvPr/>
            </p:nvSpPr>
            <p:spPr bwMode="auto">
              <a:xfrm>
                <a:off x="4224" y="873"/>
                <a:ext cx="426" cy="108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6217" name="Text Box 891"/>
              <p:cNvSpPr txBox="1">
                <a:spLocks noChangeArrowheads="1"/>
              </p:cNvSpPr>
              <p:nvPr/>
            </p:nvSpPr>
            <p:spPr bwMode="auto">
              <a:xfrm>
                <a:off x="4180" y="744"/>
                <a:ext cx="513" cy="5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smtClean="0"/>
                  <a:t>application</a:t>
                </a:r>
              </a:p>
              <a:p>
                <a:pPr>
                  <a:defRPr/>
                </a:pPr>
                <a:r>
                  <a:rPr lang="en-US" sz="1000" smtClean="0">
                    <a:solidFill>
                      <a:schemeClr val="bg1"/>
                    </a:solidFill>
                  </a:rPr>
                  <a:t>transport</a:t>
                </a:r>
                <a:endParaRPr lang="en-US" sz="1000" smtClean="0"/>
              </a:p>
              <a:p>
                <a:pPr>
                  <a:defRPr/>
                </a:pPr>
                <a:r>
                  <a:rPr lang="en-US" sz="1000" smtClean="0"/>
                  <a:t>network</a:t>
                </a:r>
              </a:p>
              <a:p>
                <a:pPr>
                  <a:defRPr/>
                </a:pPr>
                <a:r>
                  <a:rPr lang="en-US" sz="1000" smtClean="0"/>
                  <a:t>data link</a:t>
                </a:r>
              </a:p>
              <a:p>
                <a:pPr>
                  <a:defRPr/>
                </a:pPr>
                <a:r>
                  <a:rPr lang="en-US" sz="1000" smtClean="0"/>
                  <a:t>physical</a:t>
                </a:r>
                <a:endParaRPr lang="en-US" sz="2400" smtClean="0"/>
              </a:p>
            </p:txBody>
          </p:sp>
          <p:sp>
            <p:nvSpPr>
              <p:cNvPr id="6218" name="Line 892"/>
              <p:cNvSpPr>
                <a:spLocks noChangeShapeType="1"/>
              </p:cNvSpPr>
              <p:nvPr/>
            </p:nvSpPr>
            <p:spPr bwMode="auto">
              <a:xfrm>
                <a:off x="4221" y="978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6219" name="Line 893"/>
              <p:cNvSpPr>
                <a:spLocks noChangeShapeType="1"/>
              </p:cNvSpPr>
              <p:nvPr/>
            </p:nvSpPr>
            <p:spPr bwMode="auto">
              <a:xfrm>
                <a:off x="4227" y="1065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6220" name="Line 894"/>
              <p:cNvSpPr>
                <a:spLocks noChangeShapeType="1"/>
              </p:cNvSpPr>
              <p:nvPr/>
            </p:nvSpPr>
            <p:spPr bwMode="auto">
              <a:xfrm>
                <a:off x="4227" y="1152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4165" name="Freeform 895"/>
            <p:cNvSpPr>
              <a:spLocks/>
            </p:cNvSpPr>
            <p:nvPr/>
          </p:nvSpPr>
          <p:spPr bwMode="auto">
            <a:xfrm>
              <a:off x="-153" y="1689"/>
              <a:ext cx="192" cy="594"/>
            </a:xfrm>
            <a:custGeom>
              <a:avLst/>
              <a:gdLst>
                <a:gd name="T0" fmla="*/ 0 w 192"/>
                <a:gd name="T1" fmla="*/ 594 h 594"/>
                <a:gd name="T2" fmla="*/ 192 w 192"/>
                <a:gd name="T3" fmla="*/ 0 h 594"/>
                <a:gd name="T4" fmla="*/ 192 w 192"/>
                <a:gd name="T5" fmla="*/ 515 h 594"/>
                <a:gd name="T6" fmla="*/ 0 w 192"/>
                <a:gd name="T7" fmla="*/ 594 h 59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2" h="594">
                  <a:moveTo>
                    <a:pt x="0" y="594"/>
                  </a:moveTo>
                  <a:lnTo>
                    <a:pt x="192" y="0"/>
                  </a:lnTo>
                  <a:lnTo>
                    <a:pt x="192" y="515"/>
                  </a:lnTo>
                  <a:lnTo>
                    <a:pt x="0" y="594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0" scaled="1"/>
            </a:gradFill>
            <a:ln w="9525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117" name="Group 661"/>
          <p:cNvGrpSpPr>
            <a:grpSpLocks/>
          </p:cNvGrpSpPr>
          <p:nvPr/>
        </p:nvGrpSpPr>
        <p:grpSpPr bwMode="auto">
          <a:xfrm>
            <a:off x="5913438" y="2067910"/>
            <a:ext cx="814387" cy="701675"/>
            <a:chOff x="2923" y="3345"/>
            <a:chExt cx="513" cy="442"/>
          </a:xfrm>
        </p:grpSpPr>
        <p:sp>
          <p:nvSpPr>
            <p:cNvPr id="6207" name="Rectangle 662"/>
            <p:cNvSpPr>
              <a:spLocks noChangeArrowheads="1"/>
            </p:cNvSpPr>
            <p:nvPr/>
          </p:nvSpPr>
          <p:spPr bwMode="auto">
            <a:xfrm>
              <a:off x="2988" y="3444"/>
              <a:ext cx="426" cy="30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6208" name="Rectangle 663"/>
            <p:cNvSpPr>
              <a:spLocks noChangeArrowheads="1"/>
            </p:cNvSpPr>
            <p:nvPr/>
          </p:nvSpPr>
          <p:spPr bwMode="auto">
            <a:xfrm>
              <a:off x="2961" y="3465"/>
              <a:ext cx="435" cy="31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6209" name="Text Box 664"/>
            <p:cNvSpPr txBox="1">
              <a:spLocks noChangeArrowheads="1"/>
            </p:cNvSpPr>
            <p:nvPr/>
          </p:nvSpPr>
          <p:spPr bwMode="auto">
            <a:xfrm>
              <a:off x="2923" y="3345"/>
              <a:ext cx="513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endParaRPr lang="en-US" sz="1000" smtClean="0">
                <a:latin typeface="Comic Sans MS" charset="0"/>
              </a:endParaRPr>
            </a:p>
            <a:p>
              <a:pPr>
                <a:defRPr/>
              </a:pPr>
              <a:r>
                <a:rPr lang="en-US" sz="1000" smtClean="0"/>
                <a:t>network</a:t>
              </a:r>
            </a:p>
            <a:p>
              <a:pPr>
                <a:defRPr/>
              </a:pPr>
              <a:r>
                <a:rPr lang="en-US" sz="1000" smtClean="0"/>
                <a:t>data link</a:t>
              </a:r>
            </a:p>
            <a:p>
              <a:pPr>
                <a:defRPr/>
              </a:pPr>
              <a:r>
                <a:rPr lang="en-US" sz="1000" smtClean="0"/>
                <a:t>physical</a:t>
              </a:r>
              <a:endParaRPr lang="en-US" sz="2400" smtClean="0"/>
            </a:p>
          </p:txBody>
        </p:sp>
        <p:sp>
          <p:nvSpPr>
            <p:cNvPr id="6210" name="Line 665"/>
            <p:cNvSpPr>
              <a:spLocks noChangeShapeType="1"/>
            </p:cNvSpPr>
            <p:nvPr/>
          </p:nvSpPr>
          <p:spPr bwMode="auto">
            <a:xfrm>
              <a:off x="2958" y="3657"/>
              <a:ext cx="435" cy="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6211" name="Line 666"/>
            <p:cNvSpPr>
              <a:spLocks noChangeShapeType="1"/>
            </p:cNvSpPr>
            <p:nvPr/>
          </p:nvSpPr>
          <p:spPr bwMode="auto">
            <a:xfrm>
              <a:off x="2964" y="3561"/>
              <a:ext cx="435" cy="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grpSp>
        <p:nvGrpSpPr>
          <p:cNvPr id="4118" name="Group 901"/>
          <p:cNvGrpSpPr>
            <a:grpSpLocks/>
          </p:cNvGrpSpPr>
          <p:nvPr/>
        </p:nvGrpSpPr>
        <p:grpSpPr bwMode="auto">
          <a:xfrm>
            <a:off x="6729413" y="2490185"/>
            <a:ext cx="814387" cy="701675"/>
            <a:chOff x="2923" y="3345"/>
            <a:chExt cx="513" cy="442"/>
          </a:xfrm>
        </p:grpSpPr>
        <p:sp>
          <p:nvSpPr>
            <p:cNvPr id="6202" name="Rectangle 902"/>
            <p:cNvSpPr>
              <a:spLocks noChangeArrowheads="1"/>
            </p:cNvSpPr>
            <p:nvPr/>
          </p:nvSpPr>
          <p:spPr bwMode="auto">
            <a:xfrm>
              <a:off x="2988" y="3444"/>
              <a:ext cx="426" cy="30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6203" name="Rectangle 903"/>
            <p:cNvSpPr>
              <a:spLocks noChangeArrowheads="1"/>
            </p:cNvSpPr>
            <p:nvPr/>
          </p:nvSpPr>
          <p:spPr bwMode="auto">
            <a:xfrm>
              <a:off x="2961" y="3465"/>
              <a:ext cx="435" cy="31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6204" name="Text Box 904"/>
            <p:cNvSpPr txBox="1">
              <a:spLocks noChangeArrowheads="1"/>
            </p:cNvSpPr>
            <p:nvPr/>
          </p:nvSpPr>
          <p:spPr bwMode="auto">
            <a:xfrm>
              <a:off x="2923" y="3345"/>
              <a:ext cx="513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endParaRPr lang="en-US" sz="1000" smtClean="0">
                <a:latin typeface="Comic Sans MS" charset="0"/>
              </a:endParaRPr>
            </a:p>
            <a:p>
              <a:pPr>
                <a:defRPr/>
              </a:pPr>
              <a:r>
                <a:rPr lang="en-US" sz="1000" smtClean="0"/>
                <a:t>network</a:t>
              </a:r>
            </a:p>
            <a:p>
              <a:pPr>
                <a:defRPr/>
              </a:pPr>
              <a:r>
                <a:rPr lang="en-US" sz="1000" smtClean="0"/>
                <a:t>data link</a:t>
              </a:r>
            </a:p>
            <a:p>
              <a:pPr>
                <a:defRPr/>
              </a:pPr>
              <a:r>
                <a:rPr lang="en-US" sz="1000" smtClean="0"/>
                <a:t>physical</a:t>
              </a:r>
              <a:endParaRPr lang="en-US" sz="2400" smtClean="0"/>
            </a:p>
          </p:txBody>
        </p:sp>
        <p:sp>
          <p:nvSpPr>
            <p:cNvPr id="6205" name="Line 905"/>
            <p:cNvSpPr>
              <a:spLocks noChangeShapeType="1"/>
            </p:cNvSpPr>
            <p:nvPr/>
          </p:nvSpPr>
          <p:spPr bwMode="auto">
            <a:xfrm>
              <a:off x="2958" y="3657"/>
              <a:ext cx="435" cy="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6206" name="Line 906"/>
            <p:cNvSpPr>
              <a:spLocks noChangeShapeType="1"/>
            </p:cNvSpPr>
            <p:nvPr/>
          </p:nvSpPr>
          <p:spPr bwMode="auto">
            <a:xfrm>
              <a:off x="2964" y="3561"/>
              <a:ext cx="435" cy="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grpSp>
        <p:nvGrpSpPr>
          <p:cNvPr id="4119" name="Group 907"/>
          <p:cNvGrpSpPr>
            <a:grpSpLocks/>
          </p:cNvGrpSpPr>
          <p:nvPr/>
        </p:nvGrpSpPr>
        <p:grpSpPr bwMode="auto">
          <a:xfrm>
            <a:off x="6738938" y="1912335"/>
            <a:ext cx="814387" cy="701675"/>
            <a:chOff x="2923" y="3345"/>
            <a:chExt cx="513" cy="442"/>
          </a:xfrm>
        </p:grpSpPr>
        <p:sp>
          <p:nvSpPr>
            <p:cNvPr id="6197" name="Rectangle 908"/>
            <p:cNvSpPr>
              <a:spLocks noChangeArrowheads="1"/>
            </p:cNvSpPr>
            <p:nvPr/>
          </p:nvSpPr>
          <p:spPr bwMode="auto">
            <a:xfrm>
              <a:off x="2988" y="3444"/>
              <a:ext cx="426" cy="30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6198" name="Rectangle 909"/>
            <p:cNvSpPr>
              <a:spLocks noChangeArrowheads="1"/>
            </p:cNvSpPr>
            <p:nvPr/>
          </p:nvSpPr>
          <p:spPr bwMode="auto">
            <a:xfrm>
              <a:off x="2961" y="3465"/>
              <a:ext cx="435" cy="31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6199" name="Text Box 910"/>
            <p:cNvSpPr txBox="1">
              <a:spLocks noChangeArrowheads="1"/>
            </p:cNvSpPr>
            <p:nvPr/>
          </p:nvSpPr>
          <p:spPr bwMode="auto">
            <a:xfrm>
              <a:off x="2923" y="3345"/>
              <a:ext cx="513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endParaRPr lang="en-US" sz="1000" smtClean="0">
                <a:latin typeface="Comic Sans MS" charset="0"/>
              </a:endParaRPr>
            </a:p>
            <a:p>
              <a:pPr>
                <a:defRPr/>
              </a:pPr>
              <a:r>
                <a:rPr lang="en-US" sz="1000" smtClean="0"/>
                <a:t>network</a:t>
              </a:r>
            </a:p>
            <a:p>
              <a:pPr>
                <a:defRPr/>
              </a:pPr>
              <a:r>
                <a:rPr lang="en-US" sz="1000" smtClean="0"/>
                <a:t>data link</a:t>
              </a:r>
            </a:p>
            <a:p>
              <a:pPr>
                <a:defRPr/>
              </a:pPr>
              <a:r>
                <a:rPr lang="en-US" sz="1000" smtClean="0"/>
                <a:t>physical</a:t>
              </a:r>
              <a:endParaRPr lang="en-US" sz="2400" smtClean="0"/>
            </a:p>
          </p:txBody>
        </p:sp>
        <p:sp>
          <p:nvSpPr>
            <p:cNvPr id="6200" name="Line 911"/>
            <p:cNvSpPr>
              <a:spLocks noChangeShapeType="1"/>
            </p:cNvSpPr>
            <p:nvPr/>
          </p:nvSpPr>
          <p:spPr bwMode="auto">
            <a:xfrm>
              <a:off x="2958" y="3657"/>
              <a:ext cx="435" cy="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6201" name="Line 912"/>
            <p:cNvSpPr>
              <a:spLocks noChangeShapeType="1"/>
            </p:cNvSpPr>
            <p:nvPr/>
          </p:nvSpPr>
          <p:spPr bwMode="auto">
            <a:xfrm>
              <a:off x="2964" y="3561"/>
              <a:ext cx="435" cy="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grpSp>
        <p:nvGrpSpPr>
          <p:cNvPr id="4120" name="Group 913"/>
          <p:cNvGrpSpPr>
            <a:grpSpLocks/>
          </p:cNvGrpSpPr>
          <p:nvPr/>
        </p:nvGrpSpPr>
        <p:grpSpPr bwMode="auto">
          <a:xfrm>
            <a:off x="6513513" y="3099785"/>
            <a:ext cx="814387" cy="701675"/>
            <a:chOff x="2923" y="3345"/>
            <a:chExt cx="513" cy="442"/>
          </a:xfrm>
        </p:grpSpPr>
        <p:sp>
          <p:nvSpPr>
            <p:cNvPr id="6192" name="Rectangle 914"/>
            <p:cNvSpPr>
              <a:spLocks noChangeArrowheads="1"/>
            </p:cNvSpPr>
            <p:nvPr/>
          </p:nvSpPr>
          <p:spPr bwMode="auto">
            <a:xfrm>
              <a:off x="2988" y="3444"/>
              <a:ext cx="426" cy="30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6193" name="Rectangle 915"/>
            <p:cNvSpPr>
              <a:spLocks noChangeArrowheads="1"/>
            </p:cNvSpPr>
            <p:nvPr/>
          </p:nvSpPr>
          <p:spPr bwMode="auto">
            <a:xfrm>
              <a:off x="2961" y="3465"/>
              <a:ext cx="435" cy="31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6194" name="Text Box 916"/>
            <p:cNvSpPr txBox="1">
              <a:spLocks noChangeArrowheads="1"/>
            </p:cNvSpPr>
            <p:nvPr/>
          </p:nvSpPr>
          <p:spPr bwMode="auto">
            <a:xfrm>
              <a:off x="2923" y="3345"/>
              <a:ext cx="513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endParaRPr lang="en-US" sz="1000" smtClean="0">
                <a:latin typeface="Comic Sans MS" charset="0"/>
              </a:endParaRPr>
            </a:p>
            <a:p>
              <a:pPr>
                <a:defRPr/>
              </a:pPr>
              <a:r>
                <a:rPr lang="en-US" sz="1000" smtClean="0"/>
                <a:t>network</a:t>
              </a:r>
            </a:p>
            <a:p>
              <a:pPr>
                <a:defRPr/>
              </a:pPr>
              <a:r>
                <a:rPr lang="en-US" sz="1000" smtClean="0"/>
                <a:t>data link</a:t>
              </a:r>
            </a:p>
            <a:p>
              <a:pPr>
                <a:defRPr/>
              </a:pPr>
              <a:r>
                <a:rPr lang="en-US" sz="1000" smtClean="0"/>
                <a:t>physical</a:t>
              </a:r>
              <a:endParaRPr lang="en-US" sz="2400" smtClean="0"/>
            </a:p>
          </p:txBody>
        </p:sp>
        <p:sp>
          <p:nvSpPr>
            <p:cNvPr id="6195" name="Line 917"/>
            <p:cNvSpPr>
              <a:spLocks noChangeShapeType="1"/>
            </p:cNvSpPr>
            <p:nvPr/>
          </p:nvSpPr>
          <p:spPr bwMode="auto">
            <a:xfrm>
              <a:off x="2958" y="3657"/>
              <a:ext cx="435" cy="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6196" name="Line 918"/>
            <p:cNvSpPr>
              <a:spLocks noChangeShapeType="1"/>
            </p:cNvSpPr>
            <p:nvPr/>
          </p:nvSpPr>
          <p:spPr bwMode="auto">
            <a:xfrm>
              <a:off x="2964" y="3561"/>
              <a:ext cx="435" cy="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grpSp>
        <p:nvGrpSpPr>
          <p:cNvPr id="4121" name="Group 919"/>
          <p:cNvGrpSpPr>
            <a:grpSpLocks/>
          </p:cNvGrpSpPr>
          <p:nvPr/>
        </p:nvGrpSpPr>
        <p:grpSpPr bwMode="auto">
          <a:xfrm>
            <a:off x="7100888" y="3604610"/>
            <a:ext cx="814387" cy="701675"/>
            <a:chOff x="2923" y="3345"/>
            <a:chExt cx="513" cy="442"/>
          </a:xfrm>
        </p:grpSpPr>
        <p:sp>
          <p:nvSpPr>
            <p:cNvPr id="6187" name="Rectangle 920"/>
            <p:cNvSpPr>
              <a:spLocks noChangeArrowheads="1"/>
            </p:cNvSpPr>
            <p:nvPr/>
          </p:nvSpPr>
          <p:spPr bwMode="auto">
            <a:xfrm>
              <a:off x="2988" y="3444"/>
              <a:ext cx="426" cy="30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6188" name="Rectangle 921"/>
            <p:cNvSpPr>
              <a:spLocks noChangeArrowheads="1"/>
            </p:cNvSpPr>
            <p:nvPr/>
          </p:nvSpPr>
          <p:spPr bwMode="auto">
            <a:xfrm>
              <a:off x="2961" y="3465"/>
              <a:ext cx="435" cy="31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6189" name="Text Box 922"/>
            <p:cNvSpPr txBox="1">
              <a:spLocks noChangeArrowheads="1"/>
            </p:cNvSpPr>
            <p:nvPr/>
          </p:nvSpPr>
          <p:spPr bwMode="auto">
            <a:xfrm>
              <a:off x="2923" y="3345"/>
              <a:ext cx="513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endParaRPr lang="en-US" sz="1000" smtClean="0">
                <a:latin typeface="Comic Sans MS" charset="0"/>
              </a:endParaRPr>
            </a:p>
            <a:p>
              <a:pPr>
                <a:defRPr/>
              </a:pPr>
              <a:r>
                <a:rPr lang="en-US" sz="1000" smtClean="0"/>
                <a:t>network</a:t>
              </a:r>
            </a:p>
            <a:p>
              <a:pPr>
                <a:defRPr/>
              </a:pPr>
              <a:r>
                <a:rPr lang="en-US" sz="1000" smtClean="0"/>
                <a:t>data link</a:t>
              </a:r>
            </a:p>
            <a:p>
              <a:pPr>
                <a:defRPr/>
              </a:pPr>
              <a:r>
                <a:rPr lang="en-US" sz="1000" smtClean="0"/>
                <a:t>physical</a:t>
              </a:r>
              <a:endParaRPr lang="en-US" sz="2400" smtClean="0"/>
            </a:p>
          </p:txBody>
        </p:sp>
        <p:sp>
          <p:nvSpPr>
            <p:cNvPr id="6190" name="Line 923"/>
            <p:cNvSpPr>
              <a:spLocks noChangeShapeType="1"/>
            </p:cNvSpPr>
            <p:nvPr/>
          </p:nvSpPr>
          <p:spPr bwMode="auto">
            <a:xfrm>
              <a:off x="2958" y="3657"/>
              <a:ext cx="435" cy="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6191" name="Line 924"/>
            <p:cNvSpPr>
              <a:spLocks noChangeShapeType="1"/>
            </p:cNvSpPr>
            <p:nvPr/>
          </p:nvSpPr>
          <p:spPr bwMode="auto">
            <a:xfrm>
              <a:off x="2964" y="3561"/>
              <a:ext cx="435" cy="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grpSp>
        <p:nvGrpSpPr>
          <p:cNvPr id="4122" name="Group 925"/>
          <p:cNvGrpSpPr>
            <a:grpSpLocks/>
          </p:cNvGrpSpPr>
          <p:nvPr/>
        </p:nvGrpSpPr>
        <p:grpSpPr bwMode="auto">
          <a:xfrm>
            <a:off x="6589713" y="4014185"/>
            <a:ext cx="814387" cy="701675"/>
            <a:chOff x="2923" y="3345"/>
            <a:chExt cx="513" cy="442"/>
          </a:xfrm>
        </p:grpSpPr>
        <p:sp>
          <p:nvSpPr>
            <p:cNvPr id="6182" name="Rectangle 926"/>
            <p:cNvSpPr>
              <a:spLocks noChangeArrowheads="1"/>
            </p:cNvSpPr>
            <p:nvPr/>
          </p:nvSpPr>
          <p:spPr bwMode="auto">
            <a:xfrm>
              <a:off x="2988" y="3444"/>
              <a:ext cx="426" cy="30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6183" name="Rectangle 927"/>
            <p:cNvSpPr>
              <a:spLocks noChangeArrowheads="1"/>
            </p:cNvSpPr>
            <p:nvPr/>
          </p:nvSpPr>
          <p:spPr bwMode="auto">
            <a:xfrm>
              <a:off x="2961" y="3465"/>
              <a:ext cx="435" cy="31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6184" name="Text Box 928"/>
            <p:cNvSpPr txBox="1">
              <a:spLocks noChangeArrowheads="1"/>
            </p:cNvSpPr>
            <p:nvPr/>
          </p:nvSpPr>
          <p:spPr bwMode="auto">
            <a:xfrm>
              <a:off x="2923" y="3345"/>
              <a:ext cx="513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endParaRPr lang="en-US" sz="1000" smtClean="0">
                <a:latin typeface="Comic Sans MS" charset="0"/>
              </a:endParaRPr>
            </a:p>
            <a:p>
              <a:pPr>
                <a:defRPr/>
              </a:pPr>
              <a:r>
                <a:rPr lang="en-US" sz="1000" smtClean="0"/>
                <a:t>network</a:t>
              </a:r>
            </a:p>
            <a:p>
              <a:pPr>
                <a:defRPr/>
              </a:pPr>
              <a:r>
                <a:rPr lang="en-US" sz="1000" smtClean="0"/>
                <a:t>data link</a:t>
              </a:r>
            </a:p>
            <a:p>
              <a:pPr>
                <a:defRPr/>
              </a:pPr>
              <a:r>
                <a:rPr lang="en-US" sz="1000" smtClean="0"/>
                <a:t>physical</a:t>
              </a:r>
              <a:endParaRPr lang="en-US" sz="2400" smtClean="0"/>
            </a:p>
          </p:txBody>
        </p:sp>
        <p:sp>
          <p:nvSpPr>
            <p:cNvPr id="6185" name="Line 929"/>
            <p:cNvSpPr>
              <a:spLocks noChangeShapeType="1"/>
            </p:cNvSpPr>
            <p:nvPr/>
          </p:nvSpPr>
          <p:spPr bwMode="auto">
            <a:xfrm>
              <a:off x="2958" y="3657"/>
              <a:ext cx="435" cy="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6186" name="Line 930"/>
            <p:cNvSpPr>
              <a:spLocks noChangeShapeType="1"/>
            </p:cNvSpPr>
            <p:nvPr/>
          </p:nvSpPr>
          <p:spPr bwMode="auto">
            <a:xfrm>
              <a:off x="2964" y="3561"/>
              <a:ext cx="435" cy="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grpSp>
        <p:nvGrpSpPr>
          <p:cNvPr id="4123" name="Group 931"/>
          <p:cNvGrpSpPr>
            <a:grpSpLocks/>
          </p:cNvGrpSpPr>
          <p:nvPr/>
        </p:nvGrpSpPr>
        <p:grpSpPr bwMode="auto">
          <a:xfrm>
            <a:off x="7237413" y="4411060"/>
            <a:ext cx="814387" cy="701675"/>
            <a:chOff x="2923" y="3345"/>
            <a:chExt cx="513" cy="442"/>
          </a:xfrm>
        </p:grpSpPr>
        <p:sp>
          <p:nvSpPr>
            <p:cNvPr id="6177" name="Rectangle 932"/>
            <p:cNvSpPr>
              <a:spLocks noChangeArrowheads="1"/>
            </p:cNvSpPr>
            <p:nvPr/>
          </p:nvSpPr>
          <p:spPr bwMode="auto">
            <a:xfrm>
              <a:off x="2988" y="3444"/>
              <a:ext cx="426" cy="30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6178" name="Rectangle 933"/>
            <p:cNvSpPr>
              <a:spLocks noChangeArrowheads="1"/>
            </p:cNvSpPr>
            <p:nvPr/>
          </p:nvSpPr>
          <p:spPr bwMode="auto">
            <a:xfrm>
              <a:off x="2961" y="3465"/>
              <a:ext cx="435" cy="31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6179" name="Text Box 934"/>
            <p:cNvSpPr txBox="1">
              <a:spLocks noChangeArrowheads="1"/>
            </p:cNvSpPr>
            <p:nvPr/>
          </p:nvSpPr>
          <p:spPr bwMode="auto">
            <a:xfrm>
              <a:off x="2923" y="3345"/>
              <a:ext cx="513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endParaRPr lang="en-US" sz="1000" smtClean="0">
                <a:latin typeface="Comic Sans MS" charset="0"/>
              </a:endParaRPr>
            </a:p>
            <a:p>
              <a:pPr>
                <a:defRPr/>
              </a:pPr>
              <a:r>
                <a:rPr lang="en-US" sz="1000" smtClean="0"/>
                <a:t>network</a:t>
              </a:r>
            </a:p>
            <a:p>
              <a:pPr>
                <a:defRPr/>
              </a:pPr>
              <a:r>
                <a:rPr lang="en-US" sz="1000" smtClean="0"/>
                <a:t>data link</a:t>
              </a:r>
            </a:p>
            <a:p>
              <a:pPr>
                <a:defRPr/>
              </a:pPr>
              <a:r>
                <a:rPr lang="en-US" sz="1000" smtClean="0"/>
                <a:t>physical</a:t>
              </a:r>
              <a:endParaRPr lang="en-US" sz="2400" smtClean="0"/>
            </a:p>
          </p:txBody>
        </p:sp>
        <p:sp>
          <p:nvSpPr>
            <p:cNvPr id="6180" name="Line 935"/>
            <p:cNvSpPr>
              <a:spLocks noChangeShapeType="1"/>
            </p:cNvSpPr>
            <p:nvPr/>
          </p:nvSpPr>
          <p:spPr bwMode="auto">
            <a:xfrm>
              <a:off x="2958" y="3657"/>
              <a:ext cx="435" cy="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6181" name="Line 936"/>
            <p:cNvSpPr>
              <a:spLocks noChangeShapeType="1"/>
            </p:cNvSpPr>
            <p:nvPr/>
          </p:nvSpPr>
          <p:spPr bwMode="auto">
            <a:xfrm>
              <a:off x="2964" y="3561"/>
              <a:ext cx="435" cy="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grpSp>
        <p:nvGrpSpPr>
          <p:cNvPr id="4124" name="Group 896"/>
          <p:cNvGrpSpPr>
            <a:grpSpLocks/>
          </p:cNvGrpSpPr>
          <p:nvPr/>
        </p:nvGrpSpPr>
        <p:grpSpPr bwMode="auto">
          <a:xfrm rot="2937887">
            <a:off x="5389563" y="2921985"/>
            <a:ext cx="3781425" cy="434975"/>
            <a:chOff x="2937" y="3579"/>
            <a:chExt cx="2382" cy="274"/>
          </a:xfrm>
        </p:grpSpPr>
        <p:sp>
          <p:nvSpPr>
            <p:cNvPr id="6173" name="Rectangle 897"/>
            <p:cNvSpPr>
              <a:spLocks noChangeArrowheads="1"/>
            </p:cNvSpPr>
            <p:nvPr/>
          </p:nvSpPr>
          <p:spPr bwMode="auto">
            <a:xfrm>
              <a:off x="3165" y="3631"/>
              <a:ext cx="1920" cy="17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6174" name="Text Box 898"/>
            <p:cNvSpPr txBox="1">
              <a:spLocks noChangeArrowheads="1"/>
            </p:cNvSpPr>
            <p:nvPr/>
          </p:nvSpPr>
          <p:spPr bwMode="auto">
            <a:xfrm>
              <a:off x="3384" y="3612"/>
              <a:ext cx="1529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mtClean="0">
                  <a:solidFill>
                    <a:schemeClr val="bg1"/>
                  </a:solidFill>
                </a:rPr>
                <a:t>logical end-end transport</a:t>
              </a:r>
              <a:endParaRPr lang="en-US" smtClean="0"/>
            </a:p>
          </p:txBody>
        </p:sp>
        <p:sp>
          <p:nvSpPr>
            <p:cNvPr id="4127" name="Freeform 899"/>
            <p:cNvSpPr>
              <a:spLocks/>
            </p:cNvSpPr>
            <p:nvPr/>
          </p:nvSpPr>
          <p:spPr bwMode="auto">
            <a:xfrm>
              <a:off x="2937" y="3579"/>
              <a:ext cx="282" cy="264"/>
            </a:xfrm>
            <a:custGeom>
              <a:avLst/>
              <a:gdLst>
                <a:gd name="T0" fmla="*/ 282 w 282"/>
                <a:gd name="T1" fmla="*/ 0 h 264"/>
                <a:gd name="T2" fmla="*/ 282 w 282"/>
                <a:gd name="T3" fmla="*/ 264 h 264"/>
                <a:gd name="T4" fmla="*/ 0 w 282"/>
                <a:gd name="T5" fmla="*/ 129 h 264"/>
                <a:gd name="T6" fmla="*/ 282 w 282"/>
                <a:gd name="T7" fmla="*/ 0 h 26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82" h="264">
                  <a:moveTo>
                    <a:pt x="282" y="0"/>
                  </a:moveTo>
                  <a:cubicBezTo>
                    <a:pt x="282" y="132"/>
                    <a:pt x="282" y="264"/>
                    <a:pt x="282" y="264"/>
                  </a:cubicBezTo>
                  <a:cubicBezTo>
                    <a:pt x="159" y="150"/>
                    <a:pt x="0" y="153"/>
                    <a:pt x="0" y="129"/>
                  </a:cubicBezTo>
                  <a:cubicBezTo>
                    <a:pt x="0" y="108"/>
                    <a:pt x="153" y="108"/>
                    <a:pt x="282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FF0000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28" name="Freeform 900"/>
            <p:cNvSpPr>
              <a:spLocks/>
            </p:cNvSpPr>
            <p:nvPr/>
          </p:nvSpPr>
          <p:spPr bwMode="auto">
            <a:xfrm flipH="1">
              <a:off x="5037" y="3589"/>
              <a:ext cx="282" cy="264"/>
            </a:xfrm>
            <a:custGeom>
              <a:avLst/>
              <a:gdLst>
                <a:gd name="T0" fmla="*/ 282 w 282"/>
                <a:gd name="T1" fmla="*/ 0 h 264"/>
                <a:gd name="T2" fmla="*/ 282 w 282"/>
                <a:gd name="T3" fmla="*/ 264 h 264"/>
                <a:gd name="T4" fmla="*/ 0 w 282"/>
                <a:gd name="T5" fmla="*/ 129 h 264"/>
                <a:gd name="T6" fmla="*/ 282 w 282"/>
                <a:gd name="T7" fmla="*/ 0 h 26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82" h="264">
                  <a:moveTo>
                    <a:pt x="282" y="0"/>
                  </a:moveTo>
                  <a:cubicBezTo>
                    <a:pt x="282" y="132"/>
                    <a:pt x="282" y="264"/>
                    <a:pt x="282" y="264"/>
                  </a:cubicBezTo>
                  <a:cubicBezTo>
                    <a:pt x="159" y="150"/>
                    <a:pt x="0" y="153"/>
                    <a:pt x="0" y="129"/>
                  </a:cubicBezTo>
                  <a:cubicBezTo>
                    <a:pt x="0" y="108"/>
                    <a:pt x="153" y="108"/>
                    <a:pt x="282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FF0000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Footer Placeholder 5"/>
          <p:cNvSpPr>
            <a:spLocks noGrp="1"/>
          </p:cNvSpPr>
          <p:nvPr>
            <p:ph type="ftr" sz="quarter" idx="1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/>
              <a:t>Transport</a:t>
            </a:r>
            <a:r>
              <a:rPr lang="en-US" sz="1400"/>
              <a:t> </a:t>
            </a:r>
            <a:r>
              <a:rPr lang="en-US" sz="1200"/>
              <a:t>Layer</a:t>
            </a:r>
          </a:p>
        </p:txBody>
      </p:sp>
      <p:sp>
        <p:nvSpPr>
          <p:cNvPr id="38915" name="Slide Number Placeholder 6"/>
          <p:cNvSpPr>
            <a:spLocks noGrp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>
              <a:defRPr/>
            </a:pPr>
            <a:r>
              <a:rPr lang="en-US" sz="1200" smtClean="0"/>
              <a:t>3-</a:t>
            </a:r>
            <a:fld id="{724BC0DA-8AF5-48C6-960F-0C07763888CC}" type="slidenum">
              <a:rPr lang="en-US" sz="1200" smtClean="0"/>
              <a:pPr>
                <a:defRPr/>
              </a:pPr>
              <a:t>30</a:t>
            </a:fld>
            <a:endParaRPr lang="en-US" sz="1200" smtClean="0"/>
          </a:p>
        </p:txBody>
      </p:sp>
      <p:sp>
        <p:nvSpPr>
          <p:cNvPr id="38916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63" y="219075"/>
            <a:ext cx="7772400" cy="963613"/>
          </a:xfrm>
        </p:spPr>
        <p:txBody>
          <a:bodyPr/>
          <a:lstStyle/>
          <a:p>
            <a:pPr>
              <a:defRPr/>
            </a:pPr>
            <a:r>
              <a:rPr lang="en-US" sz="3600">
                <a:ea typeface="ＭＳ Ｐゴシック" charset="0"/>
                <a:cs typeface="+mj-cs"/>
              </a:rPr>
              <a:t>rdt3.0: channels with errors </a:t>
            </a:r>
            <a:r>
              <a:rPr lang="en-US" sz="3600" i="1">
                <a:ea typeface="ＭＳ Ｐゴシック" charset="0"/>
                <a:cs typeface="+mj-cs"/>
              </a:rPr>
              <a:t>and</a:t>
            </a:r>
            <a:r>
              <a:rPr lang="en-US" sz="3600">
                <a:ea typeface="ＭＳ Ｐゴシック" charset="0"/>
                <a:cs typeface="+mj-cs"/>
              </a:rPr>
              <a:t> loss</a:t>
            </a:r>
            <a:endParaRPr lang="en-US">
              <a:ea typeface="ＭＳ Ｐゴシック" charset="0"/>
              <a:cs typeface="+mj-cs"/>
            </a:endParaRPr>
          </a:p>
        </p:txBody>
      </p:sp>
      <p:sp>
        <p:nvSpPr>
          <p:cNvPr id="3891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100000"/>
              </a:lnSpc>
              <a:buFont typeface="Wingdings" pitchFamily="2" charset="2"/>
              <a:buNone/>
              <a:defRPr/>
            </a:pPr>
            <a:r>
              <a:rPr lang="en-US" u="sng" dirty="0" smtClean="0">
                <a:solidFill>
                  <a:srgbClr val="CC0000"/>
                </a:solidFill>
              </a:rPr>
              <a:t>new assumption:</a:t>
            </a:r>
            <a:r>
              <a:rPr lang="en-US" dirty="0" smtClean="0"/>
              <a:t> underlying channel can also lose packets (data, ACKs)</a:t>
            </a:r>
          </a:p>
          <a:p>
            <a:pPr lvl="1">
              <a:lnSpc>
                <a:spcPct val="100000"/>
              </a:lnSpc>
              <a:defRPr/>
            </a:pPr>
            <a:r>
              <a:rPr lang="en-US" dirty="0" smtClean="0"/>
              <a:t>checksum, seq. #, ACKs, retransmissions will be of help … but not enough</a:t>
            </a:r>
          </a:p>
        </p:txBody>
      </p:sp>
      <p:sp>
        <p:nvSpPr>
          <p:cNvPr id="34509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1600200"/>
            <a:ext cx="4095750" cy="464820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10000"/>
              </a:lnSpc>
              <a:buFont typeface="Wingdings" pitchFamily="2" charset="2"/>
              <a:buNone/>
              <a:defRPr/>
            </a:pPr>
            <a:r>
              <a:rPr lang="en-US" u="sng" dirty="0" smtClean="0">
                <a:solidFill>
                  <a:srgbClr val="CC0000"/>
                </a:solidFill>
              </a:rPr>
              <a:t>approach:</a:t>
            </a:r>
            <a:r>
              <a:rPr lang="en-US" dirty="0" smtClean="0"/>
              <a:t> sender waits </a:t>
            </a:r>
            <a:r>
              <a:rPr lang="ja-JP" altLang="en-US" dirty="0" smtClean="0"/>
              <a:t>“</a:t>
            </a:r>
            <a:r>
              <a:rPr lang="en-US" altLang="ja-JP" dirty="0" smtClean="0"/>
              <a:t>reasonable</a:t>
            </a:r>
            <a:r>
              <a:rPr lang="ja-JP" altLang="en-US" dirty="0" smtClean="0"/>
              <a:t>”</a:t>
            </a:r>
            <a:r>
              <a:rPr lang="en-US" altLang="ja-JP" dirty="0" smtClean="0"/>
              <a:t> amount of time for ACK </a:t>
            </a:r>
          </a:p>
          <a:p>
            <a:pPr>
              <a:lnSpc>
                <a:spcPct val="110000"/>
              </a:lnSpc>
              <a:defRPr/>
            </a:pPr>
            <a:r>
              <a:rPr lang="en-US" sz="2400" dirty="0" smtClean="0"/>
              <a:t>retransmits if no ACK received in this time</a:t>
            </a:r>
          </a:p>
          <a:p>
            <a:pPr>
              <a:lnSpc>
                <a:spcPct val="110000"/>
              </a:lnSpc>
              <a:defRPr/>
            </a:pPr>
            <a:r>
              <a:rPr lang="en-US" sz="2400" dirty="0" smtClean="0"/>
              <a:t>if </a:t>
            </a:r>
            <a:r>
              <a:rPr lang="en-US" sz="2400" dirty="0" err="1" smtClean="0"/>
              <a:t>pkt</a:t>
            </a:r>
            <a:r>
              <a:rPr lang="en-US" sz="2400" dirty="0" smtClean="0"/>
              <a:t> (or ACK) just delayed (not lost):</a:t>
            </a:r>
          </a:p>
          <a:p>
            <a:pPr lvl="1">
              <a:lnSpc>
                <a:spcPct val="110000"/>
              </a:lnSpc>
              <a:defRPr/>
            </a:pPr>
            <a:r>
              <a:rPr lang="en-US" dirty="0" smtClean="0"/>
              <a:t>retransmission will be  duplicate, but seq. #</a:t>
            </a:r>
            <a:r>
              <a:rPr lang="ja-JP" altLang="en-US" dirty="0" smtClean="0"/>
              <a:t>’</a:t>
            </a:r>
            <a:r>
              <a:rPr lang="en-US" altLang="ja-JP" dirty="0" smtClean="0"/>
              <a:t>s already handles this</a:t>
            </a:r>
            <a:endParaRPr lang="en-US" altLang="ja-JP" sz="2000" dirty="0" smtClean="0"/>
          </a:p>
          <a:p>
            <a:pPr lvl="1">
              <a:lnSpc>
                <a:spcPct val="110000"/>
              </a:lnSpc>
              <a:defRPr/>
            </a:pPr>
            <a:r>
              <a:rPr lang="en-US" dirty="0" smtClean="0"/>
              <a:t>receiver must specify </a:t>
            </a:r>
            <a:r>
              <a:rPr lang="en-US" dirty="0" err="1" smtClean="0"/>
              <a:t>seq</a:t>
            </a:r>
            <a:r>
              <a:rPr lang="en-US" dirty="0" smtClean="0"/>
              <a:t> # of </a:t>
            </a:r>
            <a:r>
              <a:rPr lang="en-US" dirty="0" err="1" smtClean="0"/>
              <a:t>pkt</a:t>
            </a:r>
            <a:r>
              <a:rPr lang="en-US" dirty="0" smtClean="0"/>
              <a:t> being </a:t>
            </a:r>
            <a:r>
              <a:rPr lang="en-US" dirty="0" err="1" smtClean="0"/>
              <a:t>ACKed</a:t>
            </a:r>
            <a:endParaRPr lang="en-US" sz="2000" dirty="0" smtClean="0"/>
          </a:p>
          <a:p>
            <a:pPr>
              <a:lnSpc>
                <a:spcPct val="110000"/>
              </a:lnSpc>
              <a:defRPr/>
            </a:pPr>
            <a:r>
              <a:rPr lang="en-US" sz="2400" dirty="0" smtClean="0"/>
              <a:t>requires countdown timer</a:t>
            </a:r>
          </a:p>
        </p:txBody>
      </p:sp>
      <p:pic>
        <p:nvPicPr>
          <p:cNvPr id="32775" name="Picture 5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" y="879475"/>
            <a:ext cx="68564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509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Rectangle 58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lumMod val="20000"/>
              <a:lumOff val="80000"/>
              <a:alpha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9938" name="Footer Placeholder 3"/>
          <p:cNvSpPr>
            <a:spLocks noGrp="1"/>
          </p:cNvSpPr>
          <p:nvPr>
            <p:ph type="ftr" sz="quarter" idx="1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/>
              <a:t>Transport</a:t>
            </a:r>
            <a:r>
              <a:rPr lang="en-US" sz="1400"/>
              <a:t> </a:t>
            </a:r>
            <a:r>
              <a:rPr lang="en-US" sz="1200"/>
              <a:t>Layer</a:t>
            </a:r>
          </a:p>
        </p:txBody>
      </p:sp>
      <p:sp>
        <p:nvSpPr>
          <p:cNvPr id="39939" name="Slide Number Placeholder 4"/>
          <p:cNvSpPr>
            <a:spLocks noGrp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>
              <a:defRPr/>
            </a:pPr>
            <a:r>
              <a:rPr lang="en-US" sz="1200" smtClean="0"/>
              <a:t>3-</a:t>
            </a:r>
            <a:fld id="{D084B938-3924-484A-98F1-FBD5D477E2FF}" type="slidenum">
              <a:rPr lang="en-US" sz="1200" smtClean="0"/>
              <a:pPr>
                <a:defRPr/>
              </a:pPr>
              <a:t>31</a:t>
            </a:fld>
            <a:endParaRPr lang="en-US" sz="1200" smtClean="0"/>
          </a:p>
        </p:txBody>
      </p:sp>
      <p:sp>
        <p:nvSpPr>
          <p:cNvPr id="39940" name="Rectangle 2"/>
          <p:cNvSpPr>
            <a:spLocks noGrp="1" noChangeArrowheads="1"/>
          </p:cNvSpPr>
          <p:nvPr>
            <p:ph type="title"/>
          </p:nvPr>
        </p:nvSpPr>
        <p:spPr>
          <a:xfrm>
            <a:off x="339725" y="242888"/>
            <a:ext cx="3560763" cy="893762"/>
          </a:xfrm>
        </p:spPr>
        <p:txBody>
          <a:bodyPr/>
          <a:lstStyle/>
          <a:p>
            <a:pPr>
              <a:defRPr/>
            </a:pPr>
            <a:r>
              <a:rPr lang="en-US" sz="4000">
                <a:ea typeface="ＭＳ Ｐゴシック" charset="0"/>
                <a:cs typeface="+mj-cs"/>
              </a:rPr>
              <a:t>rdt3.0 sender</a:t>
            </a:r>
            <a:endParaRPr lang="en-US">
              <a:ea typeface="ＭＳ Ｐゴシック" charset="0"/>
              <a:cs typeface="+mj-cs"/>
            </a:endParaRPr>
          </a:p>
        </p:txBody>
      </p:sp>
      <p:sp>
        <p:nvSpPr>
          <p:cNvPr id="33797" name="Text Box 3"/>
          <p:cNvSpPr txBox="1">
            <a:spLocks noChangeArrowheads="1"/>
          </p:cNvSpPr>
          <p:nvPr/>
        </p:nvSpPr>
        <p:spPr bwMode="auto">
          <a:xfrm>
            <a:off x="3019425" y="1384300"/>
            <a:ext cx="386080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algn="l"/>
            <a:r>
              <a:rPr lang="en-US" sz="1400">
                <a:latin typeface="Arial" charset="0"/>
              </a:rPr>
              <a:t>sndpkt = make_pkt(0, data, checksum)</a:t>
            </a:r>
          </a:p>
          <a:p>
            <a:pPr algn="l"/>
            <a:r>
              <a:rPr lang="en-US" sz="1400">
                <a:latin typeface="Arial" charset="0"/>
              </a:rPr>
              <a:t>udt_send(sndpkt)</a:t>
            </a:r>
          </a:p>
          <a:p>
            <a:pPr algn="l"/>
            <a:r>
              <a:rPr lang="en-US" sz="1400">
                <a:latin typeface="Arial" charset="0"/>
              </a:rPr>
              <a:t>start_timer</a:t>
            </a:r>
            <a:endParaRPr lang="en-US" sz="1400">
              <a:latin typeface="Times New Roman" pitchFamily="18" charset="0"/>
            </a:endParaRPr>
          </a:p>
        </p:txBody>
      </p:sp>
      <p:sp>
        <p:nvSpPr>
          <p:cNvPr id="33798" name="Text Box 4"/>
          <p:cNvSpPr txBox="1">
            <a:spLocks noChangeArrowheads="1"/>
          </p:cNvSpPr>
          <p:nvPr/>
        </p:nvSpPr>
        <p:spPr bwMode="auto">
          <a:xfrm>
            <a:off x="3060700" y="1090613"/>
            <a:ext cx="1724025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algn="l"/>
            <a:r>
              <a:rPr lang="en-US" sz="1400">
                <a:latin typeface="Arial" charset="0"/>
              </a:rPr>
              <a:t>rdt_send(data)</a:t>
            </a:r>
            <a:endParaRPr lang="en-US" sz="1400">
              <a:latin typeface="Times New Roman" pitchFamily="18" charset="0"/>
            </a:endParaRPr>
          </a:p>
        </p:txBody>
      </p:sp>
      <p:sp>
        <p:nvSpPr>
          <p:cNvPr id="33799" name="Line 5"/>
          <p:cNvSpPr>
            <a:spLocks noChangeShapeType="1"/>
          </p:cNvSpPr>
          <p:nvPr/>
        </p:nvSpPr>
        <p:spPr bwMode="auto">
          <a:xfrm>
            <a:off x="3162300" y="1428750"/>
            <a:ext cx="9906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00" name="Line 6"/>
          <p:cNvSpPr>
            <a:spLocks noChangeShapeType="1"/>
          </p:cNvSpPr>
          <p:nvPr/>
        </p:nvSpPr>
        <p:spPr bwMode="auto">
          <a:xfrm>
            <a:off x="2749550" y="1544638"/>
            <a:ext cx="157163" cy="576262"/>
          </a:xfrm>
          <a:prstGeom prst="line">
            <a:avLst/>
          </a:prstGeom>
          <a:noFill/>
          <a:ln w="28575">
            <a:solidFill>
              <a:srgbClr val="000000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3801" name="Group 7"/>
          <p:cNvGrpSpPr>
            <a:grpSpLocks/>
          </p:cNvGrpSpPr>
          <p:nvPr/>
        </p:nvGrpSpPr>
        <p:grpSpPr bwMode="auto">
          <a:xfrm>
            <a:off x="5360988" y="2090738"/>
            <a:ext cx="889000" cy="865187"/>
            <a:chOff x="445" y="1273"/>
            <a:chExt cx="560" cy="545"/>
          </a:xfrm>
        </p:grpSpPr>
        <p:sp>
          <p:nvSpPr>
            <p:cNvPr id="33849" name="Oval 8"/>
            <p:cNvSpPr>
              <a:spLocks noChangeArrowheads="1"/>
            </p:cNvSpPr>
            <p:nvPr/>
          </p:nvSpPr>
          <p:spPr bwMode="auto">
            <a:xfrm>
              <a:off x="445" y="1273"/>
              <a:ext cx="560" cy="545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33850" name="Text Box 9"/>
            <p:cNvSpPr txBox="1">
              <a:spLocks noChangeArrowheads="1"/>
            </p:cNvSpPr>
            <p:nvPr/>
          </p:nvSpPr>
          <p:spPr bwMode="auto">
            <a:xfrm>
              <a:off x="499" y="1309"/>
              <a:ext cx="450" cy="2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9pPr>
            </a:lstStyle>
            <a:p>
              <a:r>
                <a:rPr lang="en-US" sz="1400">
                  <a:latin typeface="Arial" charset="0"/>
                </a:rPr>
                <a:t>Wait for ACK0</a:t>
              </a:r>
              <a:endParaRPr lang="en-US" sz="1400">
                <a:latin typeface="Times New Roman" pitchFamily="18" charset="0"/>
              </a:endParaRPr>
            </a:p>
          </p:txBody>
        </p:sp>
      </p:grpSp>
      <p:sp>
        <p:nvSpPr>
          <p:cNvPr id="33802" name="Freeform 10"/>
          <p:cNvSpPr>
            <a:spLocks/>
          </p:cNvSpPr>
          <p:nvPr/>
        </p:nvSpPr>
        <p:spPr bwMode="auto">
          <a:xfrm flipV="1">
            <a:off x="3384550" y="2071688"/>
            <a:ext cx="2090738" cy="163512"/>
          </a:xfrm>
          <a:custGeom>
            <a:avLst/>
            <a:gdLst>
              <a:gd name="T0" fmla="*/ 0 w 2835"/>
              <a:gd name="T1" fmla="*/ 0 h 525"/>
              <a:gd name="T2" fmla="*/ 2147483647 w 2835"/>
              <a:gd name="T3" fmla="*/ 0 h 525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2835" h="525">
                <a:moveTo>
                  <a:pt x="0" y="0"/>
                </a:moveTo>
                <a:cubicBezTo>
                  <a:pt x="60" y="525"/>
                  <a:pt x="2835" y="495"/>
                  <a:pt x="2835" y="0"/>
                </a:cubicBezTo>
              </a:path>
            </a:pathLst>
          </a:custGeom>
          <a:noFill/>
          <a:ln w="19050" cmpd="sng">
            <a:solidFill>
              <a:srgbClr val="00000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03" name="Freeform 11"/>
          <p:cNvSpPr>
            <a:spLocks/>
          </p:cNvSpPr>
          <p:nvPr/>
        </p:nvSpPr>
        <p:spPr bwMode="auto">
          <a:xfrm>
            <a:off x="6069013" y="1674813"/>
            <a:ext cx="871537" cy="666750"/>
          </a:xfrm>
          <a:custGeom>
            <a:avLst/>
            <a:gdLst>
              <a:gd name="T0" fmla="*/ 0 w 549"/>
              <a:gd name="T1" fmla="*/ 2147483647 h 420"/>
              <a:gd name="T2" fmla="*/ 2147483647 w 549"/>
              <a:gd name="T3" fmla="*/ 2147483647 h 42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549" h="420">
                <a:moveTo>
                  <a:pt x="0" y="306"/>
                </a:moveTo>
                <a:cubicBezTo>
                  <a:pt x="78" y="0"/>
                  <a:pt x="549" y="315"/>
                  <a:pt x="87" y="420"/>
                </a:cubicBezTo>
              </a:path>
            </a:pathLst>
          </a:custGeom>
          <a:noFill/>
          <a:ln w="19050" cmpd="sng">
            <a:solidFill>
              <a:srgbClr val="00000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04" name="Text Box 12"/>
          <p:cNvSpPr txBox="1">
            <a:spLocks noChangeArrowheads="1"/>
          </p:cNvSpPr>
          <p:nvPr/>
        </p:nvSpPr>
        <p:spPr bwMode="auto">
          <a:xfrm>
            <a:off x="6481763" y="1196975"/>
            <a:ext cx="1704975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algn="l"/>
            <a:r>
              <a:rPr lang="en-US" sz="1400">
                <a:latin typeface="Arial" charset="0"/>
              </a:rPr>
              <a:t>rdt_rcv(rcvpkt) &amp;&amp;  </a:t>
            </a:r>
          </a:p>
          <a:p>
            <a:pPr algn="l"/>
            <a:r>
              <a:rPr lang="en-US" sz="1400">
                <a:latin typeface="Arial" charset="0"/>
              </a:rPr>
              <a:t>( corrupt(rcvpkt) ||</a:t>
            </a:r>
          </a:p>
          <a:p>
            <a:pPr algn="l"/>
            <a:r>
              <a:rPr lang="en-US" sz="1400">
                <a:latin typeface="Arial" charset="0"/>
              </a:rPr>
              <a:t>isACK(rcvpkt,1) )</a:t>
            </a:r>
            <a:endParaRPr lang="en-US" sz="1400">
              <a:latin typeface="Times New Roman" pitchFamily="18" charset="0"/>
            </a:endParaRPr>
          </a:p>
        </p:txBody>
      </p:sp>
      <p:sp>
        <p:nvSpPr>
          <p:cNvPr id="33805" name="Line 13"/>
          <p:cNvSpPr>
            <a:spLocks noChangeShapeType="1"/>
          </p:cNvSpPr>
          <p:nvPr/>
        </p:nvSpPr>
        <p:spPr bwMode="auto">
          <a:xfrm>
            <a:off x="6691313" y="1898650"/>
            <a:ext cx="1350962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3806" name="Group 14"/>
          <p:cNvGrpSpPr>
            <a:grpSpLocks/>
          </p:cNvGrpSpPr>
          <p:nvPr/>
        </p:nvGrpSpPr>
        <p:grpSpPr bwMode="auto">
          <a:xfrm>
            <a:off x="5453063" y="4005263"/>
            <a:ext cx="1189037" cy="850900"/>
            <a:chOff x="4090" y="3230"/>
            <a:chExt cx="749" cy="536"/>
          </a:xfrm>
        </p:grpSpPr>
        <p:sp>
          <p:nvSpPr>
            <p:cNvPr id="33847" name="Oval 15"/>
            <p:cNvSpPr>
              <a:spLocks noChangeArrowheads="1"/>
            </p:cNvSpPr>
            <p:nvPr/>
          </p:nvSpPr>
          <p:spPr bwMode="auto">
            <a:xfrm>
              <a:off x="4159" y="3230"/>
              <a:ext cx="595" cy="536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33848" name="Text Box 16"/>
            <p:cNvSpPr txBox="1">
              <a:spLocks noChangeArrowheads="1"/>
            </p:cNvSpPr>
            <p:nvPr/>
          </p:nvSpPr>
          <p:spPr bwMode="auto">
            <a:xfrm>
              <a:off x="4090" y="3270"/>
              <a:ext cx="749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9pPr>
            </a:lstStyle>
            <a:p>
              <a:r>
                <a:rPr lang="en-US" sz="1400">
                  <a:latin typeface="Arial" charset="0"/>
                </a:rPr>
                <a:t>Wait for </a:t>
              </a:r>
            </a:p>
            <a:p>
              <a:r>
                <a:rPr lang="en-US" sz="1400">
                  <a:latin typeface="Arial" charset="0"/>
                </a:rPr>
                <a:t>call 1 from above</a:t>
              </a:r>
              <a:endParaRPr lang="en-US" sz="1400">
                <a:latin typeface="Times New Roman" pitchFamily="18" charset="0"/>
              </a:endParaRPr>
            </a:p>
          </p:txBody>
        </p:sp>
      </p:grpSp>
      <p:sp>
        <p:nvSpPr>
          <p:cNvPr id="33807" name="Freeform 17"/>
          <p:cNvSpPr>
            <a:spLocks/>
          </p:cNvSpPr>
          <p:nvPr/>
        </p:nvSpPr>
        <p:spPr bwMode="auto">
          <a:xfrm rot="16200000" flipV="1">
            <a:off x="2140744" y="3402806"/>
            <a:ext cx="1254125" cy="150813"/>
          </a:xfrm>
          <a:custGeom>
            <a:avLst/>
            <a:gdLst>
              <a:gd name="T0" fmla="*/ 0 w 2835"/>
              <a:gd name="T1" fmla="*/ 0 h 525"/>
              <a:gd name="T2" fmla="*/ 2147483647 w 2835"/>
              <a:gd name="T3" fmla="*/ 0 h 525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2835" h="525">
                <a:moveTo>
                  <a:pt x="0" y="0"/>
                </a:moveTo>
                <a:cubicBezTo>
                  <a:pt x="60" y="525"/>
                  <a:pt x="2835" y="495"/>
                  <a:pt x="2835" y="0"/>
                </a:cubicBezTo>
              </a:path>
            </a:pathLst>
          </a:custGeom>
          <a:noFill/>
          <a:ln w="19050" cmpd="sng">
            <a:solidFill>
              <a:srgbClr val="00000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08" name="Freeform 18"/>
          <p:cNvSpPr>
            <a:spLocks/>
          </p:cNvSpPr>
          <p:nvPr/>
        </p:nvSpPr>
        <p:spPr bwMode="auto">
          <a:xfrm>
            <a:off x="3370263" y="4738688"/>
            <a:ext cx="2312987" cy="274637"/>
          </a:xfrm>
          <a:custGeom>
            <a:avLst/>
            <a:gdLst>
              <a:gd name="T0" fmla="*/ 0 w 2835"/>
              <a:gd name="T1" fmla="*/ 0 h 525"/>
              <a:gd name="T2" fmla="*/ 2147483647 w 2835"/>
              <a:gd name="T3" fmla="*/ 0 h 525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2835" h="525">
                <a:moveTo>
                  <a:pt x="0" y="0"/>
                </a:moveTo>
                <a:cubicBezTo>
                  <a:pt x="60" y="525"/>
                  <a:pt x="2835" y="495"/>
                  <a:pt x="2835" y="0"/>
                </a:cubicBezTo>
              </a:path>
            </a:pathLst>
          </a:custGeom>
          <a:noFill/>
          <a:ln w="19050" cmpd="sng">
            <a:solidFill>
              <a:srgbClr val="000000"/>
            </a:solidFill>
            <a:round/>
            <a:headEnd type="triangl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09" name="Freeform 19"/>
          <p:cNvSpPr>
            <a:spLocks/>
          </p:cNvSpPr>
          <p:nvPr/>
        </p:nvSpPr>
        <p:spPr bwMode="auto">
          <a:xfrm rot="5400000" flipH="1" flipV="1">
            <a:off x="5611019" y="3328194"/>
            <a:ext cx="1184275" cy="166687"/>
          </a:xfrm>
          <a:custGeom>
            <a:avLst/>
            <a:gdLst>
              <a:gd name="T0" fmla="*/ 0 w 2835"/>
              <a:gd name="T1" fmla="*/ 0 h 525"/>
              <a:gd name="T2" fmla="*/ 2147483647 w 2835"/>
              <a:gd name="T3" fmla="*/ 0 h 525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2835" h="525">
                <a:moveTo>
                  <a:pt x="0" y="0"/>
                </a:moveTo>
                <a:cubicBezTo>
                  <a:pt x="60" y="525"/>
                  <a:pt x="2835" y="495"/>
                  <a:pt x="2835" y="0"/>
                </a:cubicBezTo>
              </a:path>
            </a:pathLst>
          </a:custGeom>
          <a:noFill/>
          <a:ln w="19050" cmpd="sng">
            <a:solidFill>
              <a:srgbClr val="000000"/>
            </a:solidFill>
            <a:round/>
            <a:headEnd type="triangl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10" name="Text Box 20"/>
          <p:cNvSpPr txBox="1">
            <a:spLocks noChangeArrowheads="1"/>
          </p:cNvSpPr>
          <p:nvPr/>
        </p:nvSpPr>
        <p:spPr bwMode="auto">
          <a:xfrm>
            <a:off x="3316288" y="5224463"/>
            <a:ext cx="3444875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algn="l"/>
            <a:r>
              <a:rPr lang="en-US" sz="1400">
                <a:latin typeface="Arial" charset="0"/>
              </a:rPr>
              <a:t>sndpkt = make_pkt(1, data, checksum)</a:t>
            </a:r>
          </a:p>
          <a:p>
            <a:pPr algn="l"/>
            <a:r>
              <a:rPr lang="en-US" sz="1400">
                <a:latin typeface="Arial" charset="0"/>
              </a:rPr>
              <a:t>udt_send(sndpkt)</a:t>
            </a:r>
          </a:p>
          <a:p>
            <a:pPr algn="l"/>
            <a:r>
              <a:rPr lang="en-US" sz="1400">
                <a:latin typeface="Arial" charset="0"/>
              </a:rPr>
              <a:t>start_timer</a:t>
            </a:r>
            <a:endParaRPr lang="en-US" sz="1400">
              <a:latin typeface="Times New Roman" pitchFamily="18" charset="0"/>
            </a:endParaRPr>
          </a:p>
        </p:txBody>
      </p:sp>
      <p:sp>
        <p:nvSpPr>
          <p:cNvPr id="33811" name="Text Box 21"/>
          <p:cNvSpPr txBox="1">
            <a:spLocks noChangeArrowheads="1"/>
          </p:cNvSpPr>
          <p:nvPr/>
        </p:nvSpPr>
        <p:spPr bwMode="auto">
          <a:xfrm>
            <a:off x="3316288" y="4941888"/>
            <a:ext cx="1724025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algn="l"/>
            <a:r>
              <a:rPr lang="en-US" sz="1400">
                <a:latin typeface="Arial" charset="0"/>
              </a:rPr>
              <a:t>rdt_send(data)</a:t>
            </a:r>
            <a:endParaRPr lang="en-US" sz="1400">
              <a:latin typeface="Times New Roman" pitchFamily="18" charset="0"/>
            </a:endParaRPr>
          </a:p>
        </p:txBody>
      </p:sp>
      <p:sp>
        <p:nvSpPr>
          <p:cNvPr id="33812" name="Line 22"/>
          <p:cNvSpPr>
            <a:spLocks noChangeShapeType="1"/>
          </p:cNvSpPr>
          <p:nvPr/>
        </p:nvSpPr>
        <p:spPr bwMode="auto">
          <a:xfrm>
            <a:off x="3435350" y="5253038"/>
            <a:ext cx="2598738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13" name="Text Box 23"/>
          <p:cNvSpPr txBox="1">
            <a:spLocks noChangeArrowheads="1"/>
          </p:cNvSpPr>
          <p:nvPr/>
        </p:nvSpPr>
        <p:spPr bwMode="auto">
          <a:xfrm>
            <a:off x="6280150" y="3106738"/>
            <a:ext cx="2149475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algn="l"/>
            <a:r>
              <a:rPr lang="en-US" sz="1400">
                <a:latin typeface="Arial" charset="0"/>
              </a:rPr>
              <a:t>rdt_rcv(rcvpkt)   </a:t>
            </a:r>
          </a:p>
          <a:p>
            <a:pPr algn="l"/>
            <a:r>
              <a:rPr lang="en-US" sz="1400">
                <a:latin typeface="Arial" charset="0"/>
              </a:rPr>
              <a:t>&amp;&amp; notcorrupt(rcvpkt) </a:t>
            </a:r>
          </a:p>
          <a:p>
            <a:pPr algn="l"/>
            <a:r>
              <a:rPr lang="en-US" sz="1400">
                <a:latin typeface="Arial" charset="0"/>
              </a:rPr>
              <a:t>&amp;&amp; isACK(rcvpkt,0)</a:t>
            </a:r>
            <a:r>
              <a:rPr lang="en-US" sz="1000">
                <a:latin typeface="Arial" charset="0"/>
              </a:rPr>
              <a:t> 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33814" name="Line 24"/>
          <p:cNvSpPr>
            <a:spLocks noChangeShapeType="1"/>
          </p:cNvSpPr>
          <p:nvPr/>
        </p:nvSpPr>
        <p:spPr bwMode="auto">
          <a:xfrm>
            <a:off x="6396038" y="3817938"/>
            <a:ext cx="1419225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15" name="Text Box 25"/>
          <p:cNvSpPr txBox="1">
            <a:spLocks noChangeArrowheads="1"/>
          </p:cNvSpPr>
          <p:nvPr/>
        </p:nvSpPr>
        <p:spPr bwMode="auto">
          <a:xfrm>
            <a:off x="1290638" y="5062538"/>
            <a:ext cx="1622425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algn="l"/>
            <a:r>
              <a:rPr lang="en-US" sz="1400">
                <a:latin typeface="Arial" charset="0"/>
              </a:rPr>
              <a:t>rdt_rcv(rcvpkt) &amp;&amp;  </a:t>
            </a:r>
          </a:p>
          <a:p>
            <a:pPr algn="l"/>
            <a:r>
              <a:rPr lang="en-US" sz="1400">
                <a:latin typeface="Arial" charset="0"/>
              </a:rPr>
              <a:t>( corrupt(rcvpkt) ||</a:t>
            </a:r>
          </a:p>
          <a:p>
            <a:pPr algn="l"/>
            <a:r>
              <a:rPr lang="en-US" sz="1400">
                <a:latin typeface="Arial" charset="0"/>
              </a:rPr>
              <a:t>isACK(rcvpkt,0) )</a:t>
            </a:r>
            <a:endParaRPr lang="en-US" sz="1400">
              <a:latin typeface="Times New Roman" pitchFamily="18" charset="0"/>
            </a:endParaRPr>
          </a:p>
        </p:txBody>
      </p:sp>
      <p:sp>
        <p:nvSpPr>
          <p:cNvPr id="33816" name="Line 26"/>
          <p:cNvSpPr>
            <a:spLocks noChangeShapeType="1"/>
          </p:cNvSpPr>
          <p:nvPr/>
        </p:nvSpPr>
        <p:spPr bwMode="auto">
          <a:xfrm>
            <a:off x="1393825" y="5788025"/>
            <a:ext cx="1254125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17" name="Text Box 27"/>
          <p:cNvSpPr txBox="1">
            <a:spLocks noChangeArrowheads="1"/>
          </p:cNvSpPr>
          <p:nvPr/>
        </p:nvSpPr>
        <p:spPr bwMode="auto">
          <a:xfrm>
            <a:off x="908050" y="2865438"/>
            <a:ext cx="1912938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algn="l"/>
            <a:r>
              <a:rPr lang="en-US" sz="1400">
                <a:latin typeface="Arial" charset="0"/>
              </a:rPr>
              <a:t>rdt_rcv(rcvpkt)   </a:t>
            </a:r>
          </a:p>
          <a:p>
            <a:pPr algn="l"/>
            <a:r>
              <a:rPr lang="en-US" sz="1400">
                <a:latin typeface="Arial" charset="0"/>
              </a:rPr>
              <a:t>&amp;&amp; notcorrupt(rcvpkt) </a:t>
            </a:r>
          </a:p>
          <a:p>
            <a:pPr algn="l"/>
            <a:r>
              <a:rPr lang="en-US" sz="1400">
                <a:latin typeface="Arial" charset="0"/>
              </a:rPr>
              <a:t>&amp;&amp; isACK(rcvpkt,1)</a:t>
            </a:r>
            <a:r>
              <a:rPr lang="en-US" sz="1000">
                <a:latin typeface="Arial" charset="0"/>
              </a:rPr>
              <a:t> 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33818" name="Line 28"/>
          <p:cNvSpPr>
            <a:spLocks noChangeShapeType="1"/>
          </p:cNvSpPr>
          <p:nvPr/>
        </p:nvSpPr>
        <p:spPr bwMode="auto">
          <a:xfrm>
            <a:off x="1035050" y="3605213"/>
            <a:ext cx="151765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19" name="Text Box 29"/>
          <p:cNvSpPr txBox="1">
            <a:spLocks noChangeArrowheads="1"/>
          </p:cNvSpPr>
          <p:nvPr/>
        </p:nvSpPr>
        <p:spPr bwMode="auto">
          <a:xfrm>
            <a:off x="6300788" y="3798888"/>
            <a:ext cx="1514475" cy="17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algn="l"/>
            <a:r>
              <a:rPr lang="en-US" sz="1400">
                <a:latin typeface="Arial" charset="0"/>
              </a:rPr>
              <a:t>stop_timer</a:t>
            </a:r>
            <a:endParaRPr lang="en-US" sz="1400">
              <a:latin typeface="Times New Roman" pitchFamily="18" charset="0"/>
            </a:endParaRPr>
          </a:p>
        </p:txBody>
      </p:sp>
      <p:sp>
        <p:nvSpPr>
          <p:cNvPr id="33820" name="Text Box 30"/>
          <p:cNvSpPr txBox="1">
            <a:spLocks noChangeArrowheads="1"/>
          </p:cNvSpPr>
          <p:nvPr/>
        </p:nvSpPr>
        <p:spPr bwMode="auto">
          <a:xfrm>
            <a:off x="900113" y="3578225"/>
            <a:ext cx="15144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algn="l"/>
            <a:r>
              <a:rPr lang="en-US" sz="1400">
                <a:latin typeface="Arial" charset="0"/>
              </a:rPr>
              <a:t>stop_timer</a:t>
            </a:r>
            <a:endParaRPr lang="en-US" sz="1400">
              <a:latin typeface="Times New Roman" pitchFamily="18" charset="0"/>
            </a:endParaRPr>
          </a:p>
        </p:txBody>
      </p:sp>
      <p:sp>
        <p:nvSpPr>
          <p:cNvPr id="33821" name="Freeform 31"/>
          <p:cNvSpPr>
            <a:spLocks/>
          </p:cNvSpPr>
          <p:nvPr/>
        </p:nvSpPr>
        <p:spPr bwMode="auto">
          <a:xfrm>
            <a:off x="6238875" y="2338388"/>
            <a:ext cx="461963" cy="682625"/>
          </a:xfrm>
          <a:custGeom>
            <a:avLst/>
            <a:gdLst>
              <a:gd name="T0" fmla="*/ 0 w 291"/>
              <a:gd name="T1" fmla="*/ 2147483647 h 430"/>
              <a:gd name="T2" fmla="*/ 2147483647 w 291"/>
              <a:gd name="T3" fmla="*/ 2147483647 h 43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291" h="430">
                <a:moveTo>
                  <a:pt x="0" y="120"/>
                </a:moveTo>
                <a:cubicBezTo>
                  <a:pt x="291" y="0"/>
                  <a:pt x="259" y="430"/>
                  <a:pt x="15" y="255"/>
                </a:cubicBezTo>
              </a:path>
            </a:pathLst>
          </a:custGeom>
          <a:noFill/>
          <a:ln w="19050" cmpd="sng">
            <a:solidFill>
              <a:srgbClr val="00000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22" name="Text Box 32"/>
          <p:cNvSpPr txBox="1">
            <a:spLocks noChangeArrowheads="1"/>
          </p:cNvSpPr>
          <p:nvPr/>
        </p:nvSpPr>
        <p:spPr bwMode="auto">
          <a:xfrm>
            <a:off x="6570663" y="2516188"/>
            <a:ext cx="2116137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algn="l"/>
            <a:r>
              <a:rPr lang="en-US" sz="1400">
                <a:latin typeface="Arial" charset="0"/>
              </a:rPr>
              <a:t>udt_send(sndpkt)</a:t>
            </a:r>
          </a:p>
          <a:p>
            <a:pPr algn="l"/>
            <a:r>
              <a:rPr lang="en-US" sz="1400">
                <a:latin typeface="Arial" charset="0"/>
              </a:rPr>
              <a:t>start_timer</a:t>
            </a:r>
            <a:endParaRPr lang="en-US" sz="1400">
              <a:latin typeface="Times New Roman" pitchFamily="18" charset="0"/>
            </a:endParaRPr>
          </a:p>
        </p:txBody>
      </p:sp>
      <p:sp>
        <p:nvSpPr>
          <p:cNvPr id="33823" name="Text Box 33"/>
          <p:cNvSpPr txBox="1">
            <a:spLocks noChangeArrowheads="1"/>
          </p:cNvSpPr>
          <p:nvPr/>
        </p:nvSpPr>
        <p:spPr bwMode="auto">
          <a:xfrm>
            <a:off x="6592888" y="2279650"/>
            <a:ext cx="1114425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algn="l"/>
            <a:r>
              <a:rPr lang="en-US" sz="1400">
                <a:latin typeface="Arial" charset="0"/>
              </a:rPr>
              <a:t>timeout</a:t>
            </a:r>
            <a:endParaRPr lang="en-US" sz="1400">
              <a:latin typeface="Times New Roman" pitchFamily="18" charset="0"/>
            </a:endParaRPr>
          </a:p>
        </p:txBody>
      </p:sp>
      <p:sp>
        <p:nvSpPr>
          <p:cNvPr id="33824" name="Line 34"/>
          <p:cNvSpPr>
            <a:spLocks noChangeShapeType="1"/>
          </p:cNvSpPr>
          <p:nvPr/>
        </p:nvSpPr>
        <p:spPr bwMode="auto">
          <a:xfrm>
            <a:off x="6681788" y="2533650"/>
            <a:ext cx="9906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25" name="Freeform 35"/>
          <p:cNvSpPr>
            <a:spLocks/>
          </p:cNvSpPr>
          <p:nvPr/>
        </p:nvSpPr>
        <p:spPr bwMode="auto">
          <a:xfrm>
            <a:off x="2230438" y="4702175"/>
            <a:ext cx="692150" cy="631825"/>
          </a:xfrm>
          <a:custGeom>
            <a:avLst/>
            <a:gdLst>
              <a:gd name="T0" fmla="*/ 2147483647 w 436"/>
              <a:gd name="T1" fmla="*/ 2147483647 h 398"/>
              <a:gd name="T2" fmla="*/ 2147483647 w 436"/>
              <a:gd name="T3" fmla="*/ 0 h 398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436" h="398">
                <a:moveTo>
                  <a:pt x="436" y="101"/>
                </a:moveTo>
                <a:cubicBezTo>
                  <a:pt x="367" y="398"/>
                  <a:pt x="0" y="31"/>
                  <a:pt x="300" y="0"/>
                </a:cubicBezTo>
              </a:path>
            </a:pathLst>
          </a:custGeom>
          <a:noFill/>
          <a:ln w="19050" cmpd="sng">
            <a:solidFill>
              <a:srgbClr val="00000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26" name="Freeform 36"/>
          <p:cNvSpPr>
            <a:spLocks/>
          </p:cNvSpPr>
          <p:nvPr/>
        </p:nvSpPr>
        <p:spPr bwMode="auto">
          <a:xfrm>
            <a:off x="2030413" y="4413250"/>
            <a:ext cx="571500" cy="420688"/>
          </a:xfrm>
          <a:custGeom>
            <a:avLst/>
            <a:gdLst>
              <a:gd name="T0" fmla="*/ 2147483647 w 900"/>
              <a:gd name="T1" fmla="*/ 2147483647 h 662"/>
              <a:gd name="T2" fmla="*/ 2147483647 w 900"/>
              <a:gd name="T3" fmla="*/ 2147483647 h 662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900" h="662">
                <a:moveTo>
                  <a:pt x="900" y="360"/>
                </a:moveTo>
                <a:cubicBezTo>
                  <a:pt x="171" y="662"/>
                  <a:pt x="0" y="0"/>
                  <a:pt x="825" y="15"/>
                </a:cubicBezTo>
              </a:path>
            </a:pathLst>
          </a:custGeom>
          <a:noFill/>
          <a:ln w="19050" cmpd="sng">
            <a:solidFill>
              <a:srgbClr val="00000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27" name="Text Box 37"/>
          <p:cNvSpPr txBox="1">
            <a:spLocks noChangeArrowheads="1"/>
          </p:cNvSpPr>
          <p:nvPr/>
        </p:nvSpPr>
        <p:spPr bwMode="auto">
          <a:xfrm>
            <a:off x="628650" y="4460875"/>
            <a:ext cx="1824038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algn="l"/>
            <a:r>
              <a:rPr lang="en-US" sz="1400">
                <a:latin typeface="Arial" charset="0"/>
              </a:rPr>
              <a:t>udt_send(sndpkt)</a:t>
            </a:r>
          </a:p>
          <a:p>
            <a:pPr algn="l"/>
            <a:r>
              <a:rPr lang="en-US" sz="1400">
                <a:latin typeface="Arial" charset="0"/>
              </a:rPr>
              <a:t>start_timer</a:t>
            </a:r>
            <a:endParaRPr lang="en-US" sz="1400">
              <a:latin typeface="Times New Roman" pitchFamily="18" charset="0"/>
            </a:endParaRPr>
          </a:p>
        </p:txBody>
      </p:sp>
      <p:sp>
        <p:nvSpPr>
          <p:cNvPr id="33828" name="Text Box 38"/>
          <p:cNvSpPr txBox="1">
            <a:spLocks noChangeArrowheads="1"/>
          </p:cNvSpPr>
          <p:nvPr/>
        </p:nvSpPr>
        <p:spPr bwMode="auto">
          <a:xfrm>
            <a:off x="642938" y="4206875"/>
            <a:ext cx="1114425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algn="l"/>
            <a:r>
              <a:rPr lang="en-US" sz="1400">
                <a:latin typeface="Arial" charset="0"/>
              </a:rPr>
              <a:t>timeout</a:t>
            </a:r>
            <a:endParaRPr lang="en-US" sz="1400">
              <a:latin typeface="Times New Roman" pitchFamily="18" charset="0"/>
            </a:endParaRPr>
          </a:p>
        </p:txBody>
      </p:sp>
      <p:sp>
        <p:nvSpPr>
          <p:cNvPr id="33829" name="Line 39"/>
          <p:cNvSpPr>
            <a:spLocks noChangeShapeType="1"/>
          </p:cNvSpPr>
          <p:nvPr/>
        </p:nvSpPr>
        <p:spPr bwMode="auto">
          <a:xfrm>
            <a:off x="746125" y="4489450"/>
            <a:ext cx="9906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30" name="Freeform 40"/>
          <p:cNvSpPr>
            <a:spLocks/>
          </p:cNvSpPr>
          <p:nvPr/>
        </p:nvSpPr>
        <p:spPr bwMode="auto">
          <a:xfrm>
            <a:off x="6426200" y="4373563"/>
            <a:ext cx="579438" cy="890587"/>
          </a:xfrm>
          <a:custGeom>
            <a:avLst/>
            <a:gdLst>
              <a:gd name="T0" fmla="*/ 2147483647 w 322"/>
              <a:gd name="T1" fmla="*/ 2147483647 h 483"/>
              <a:gd name="T2" fmla="*/ 0 w 322"/>
              <a:gd name="T3" fmla="*/ 2147483647 h 483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322" h="483">
                <a:moveTo>
                  <a:pt x="31" y="120"/>
                </a:moveTo>
                <a:cubicBezTo>
                  <a:pt x="322" y="0"/>
                  <a:pt x="64" y="483"/>
                  <a:pt x="0" y="183"/>
                </a:cubicBezTo>
              </a:path>
            </a:pathLst>
          </a:custGeom>
          <a:noFill/>
          <a:ln w="19050" cmpd="sng">
            <a:solidFill>
              <a:srgbClr val="00000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31" name="Text Box 41"/>
          <p:cNvSpPr txBox="1">
            <a:spLocks noChangeArrowheads="1"/>
          </p:cNvSpPr>
          <p:nvPr/>
        </p:nvSpPr>
        <p:spPr bwMode="auto">
          <a:xfrm>
            <a:off x="1036638" y="1874838"/>
            <a:ext cx="142875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algn="l"/>
            <a:r>
              <a:rPr lang="en-US" sz="1400">
                <a:latin typeface="Arial" charset="0"/>
              </a:rPr>
              <a:t>rdt_rcv(rcvpkt)</a:t>
            </a:r>
            <a:endParaRPr lang="en-US" sz="1400">
              <a:latin typeface="Times New Roman" pitchFamily="18" charset="0"/>
            </a:endParaRPr>
          </a:p>
        </p:txBody>
      </p:sp>
      <p:grpSp>
        <p:nvGrpSpPr>
          <p:cNvPr id="33832" name="Group 42"/>
          <p:cNvGrpSpPr>
            <a:grpSpLocks/>
          </p:cNvGrpSpPr>
          <p:nvPr/>
        </p:nvGrpSpPr>
        <p:grpSpPr bwMode="auto">
          <a:xfrm>
            <a:off x="2419350" y="2135188"/>
            <a:ext cx="1189038" cy="850900"/>
            <a:chOff x="4090" y="3230"/>
            <a:chExt cx="749" cy="536"/>
          </a:xfrm>
        </p:grpSpPr>
        <p:sp>
          <p:nvSpPr>
            <p:cNvPr id="33845" name="Oval 43"/>
            <p:cNvSpPr>
              <a:spLocks noChangeArrowheads="1"/>
            </p:cNvSpPr>
            <p:nvPr/>
          </p:nvSpPr>
          <p:spPr bwMode="auto">
            <a:xfrm>
              <a:off x="4159" y="3230"/>
              <a:ext cx="595" cy="536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33846" name="Text Box 44"/>
            <p:cNvSpPr txBox="1">
              <a:spLocks noChangeArrowheads="1"/>
            </p:cNvSpPr>
            <p:nvPr/>
          </p:nvSpPr>
          <p:spPr bwMode="auto">
            <a:xfrm>
              <a:off x="4090" y="3270"/>
              <a:ext cx="749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9pPr>
            </a:lstStyle>
            <a:p>
              <a:r>
                <a:rPr lang="en-US" sz="1400">
                  <a:latin typeface="Arial" charset="0"/>
                </a:rPr>
                <a:t>Wait for </a:t>
              </a:r>
            </a:p>
            <a:p>
              <a:r>
                <a:rPr lang="en-US" sz="1400">
                  <a:latin typeface="Arial" charset="0"/>
                </a:rPr>
                <a:t>call 0from above</a:t>
              </a:r>
              <a:endParaRPr lang="en-US" sz="1400">
                <a:latin typeface="Times New Roman" pitchFamily="18" charset="0"/>
              </a:endParaRPr>
            </a:p>
          </p:txBody>
        </p:sp>
      </p:grpSp>
      <p:sp>
        <p:nvSpPr>
          <p:cNvPr id="33833" name="Line 45"/>
          <p:cNvSpPr>
            <a:spLocks noChangeShapeType="1"/>
          </p:cNvSpPr>
          <p:nvPr/>
        </p:nvSpPr>
        <p:spPr bwMode="auto">
          <a:xfrm>
            <a:off x="1123950" y="2160588"/>
            <a:ext cx="1101725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3834" name="Group 46"/>
          <p:cNvGrpSpPr>
            <a:grpSpLocks/>
          </p:cNvGrpSpPr>
          <p:nvPr/>
        </p:nvGrpSpPr>
        <p:grpSpPr bwMode="auto">
          <a:xfrm>
            <a:off x="2630488" y="3989388"/>
            <a:ext cx="889000" cy="865187"/>
            <a:chOff x="445" y="1273"/>
            <a:chExt cx="560" cy="545"/>
          </a:xfrm>
        </p:grpSpPr>
        <p:sp>
          <p:nvSpPr>
            <p:cNvPr id="33843" name="Oval 47"/>
            <p:cNvSpPr>
              <a:spLocks noChangeArrowheads="1"/>
            </p:cNvSpPr>
            <p:nvPr/>
          </p:nvSpPr>
          <p:spPr bwMode="auto">
            <a:xfrm>
              <a:off x="445" y="1273"/>
              <a:ext cx="560" cy="545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33844" name="Text Box 48"/>
            <p:cNvSpPr txBox="1">
              <a:spLocks noChangeArrowheads="1"/>
            </p:cNvSpPr>
            <p:nvPr/>
          </p:nvSpPr>
          <p:spPr bwMode="auto">
            <a:xfrm>
              <a:off x="499" y="1309"/>
              <a:ext cx="450" cy="2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9pPr>
            </a:lstStyle>
            <a:p>
              <a:r>
                <a:rPr lang="en-US" sz="1400">
                  <a:latin typeface="Arial" charset="0"/>
                </a:rPr>
                <a:t>Wait for ACK1</a:t>
              </a:r>
              <a:endParaRPr lang="en-US" sz="1400">
                <a:latin typeface="Times New Roman" pitchFamily="18" charset="0"/>
              </a:endParaRPr>
            </a:p>
          </p:txBody>
        </p:sp>
      </p:grpSp>
      <p:sp>
        <p:nvSpPr>
          <p:cNvPr id="33835" name="Freeform 49"/>
          <p:cNvSpPr>
            <a:spLocks/>
          </p:cNvSpPr>
          <p:nvPr/>
        </p:nvSpPr>
        <p:spPr bwMode="auto">
          <a:xfrm flipH="1" flipV="1">
            <a:off x="2006600" y="1782763"/>
            <a:ext cx="579438" cy="890587"/>
          </a:xfrm>
          <a:custGeom>
            <a:avLst/>
            <a:gdLst>
              <a:gd name="T0" fmla="*/ 2147483647 w 322"/>
              <a:gd name="T1" fmla="*/ 2147483647 h 483"/>
              <a:gd name="T2" fmla="*/ 0 w 322"/>
              <a:gd name="T3" fmla="*/ 2147483647 h 483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322" h="483">
                <a:moveTo>
                  <a:pt x="31" y="120"/>
                </a:moveTo>
                <a:cubicBezTo>
                  <a:pt x="322" y="0"/>
                  <a:pt x="64" y="483"/>
                  <a:pt x="0" y="183"/>
                </a:cubicBezTo>
              </a:path>
            </a:pathLst>
          </a:custGeom>
          <a:noFill/>
          <a:ln w="19050" cmpd="sng">
            <a:solidFill>
              <a:srgbClr val="00000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80" name="Text Box 50"/>
          <p:cNvSpPr txBox="1">
            <a:spLocks noChangeArrowheads="1"/>
          </p:cNvSpPr>
          <p:nvPr/>
        </p:nvSpPr>
        <p:spPr bwMode="auto">
          <a:xfrm>
            <a:off x="7224713" y="4852988"/>
            <a:ext cx="3238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mtClean="0">
                <a:latin typeface="Symbol" charset="0"/>
              </a:rPr>
              <a:t>L</a:t>
            </a:r>
          </a:p>
        </p:txBody>
      </p:sp>
      <p:sp>
        <p:nvSpPr>
          <p:cNvPr id="33837" name="Text Box 51"/>
          <p:cNvSpPr txBox="1">
            <a:spLocks noChangeArrowheads="1"/>
          </p:cNvSpPr>
          <p:nvPr/>
        </p:nvSpPr>
        <p:spPr bwMode="auto">
          <a:xfrm>
            <a:off x="6757988" y="4603750"/>
            <a:ext cx="142875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algn="l"/>
            <a:r>
              <a:rPr lang="en-US" sz="1400">
                <a:latin typeface="Arial" charset="0"/>
              </a:rPr>
              <a:t>rdt_rcv(rcvpkt)</a:t>
            </a:r>
            <a:endParaRPr lang="en-US" sz="1400">
              <a:latin typeface="Times New Roman" pitchFamily="18" charset="0"/>
            </a:endParaRPr>
          </a:p>
        </p:txBody>
      </p:sp>
      <p:sp>
        <p:nvSpPr>
          <p:cNvPr id="33838" name="Line 52"/>
          <p:cNvSpPr>
            <a:spLocks noChangeShapeType="1"/>
          </p:cNvSpPr>
          <p:nvPr/>
        </p:nvSpPr>
        <p:spPr bwMode="auto">
          <a:xfrm>
            <a:off x="6845300" y="4889500"/>
            <a:ext cx="1101725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83" name="Text Box 53"/>
          <p:cNvSpPr txBox="1">
            <a:spLocks noChangeArrowheads="1"/>
          </p:cNvSpPr>
          <p:nvPr/>
        </p:nvSpPr>
        <p:spPr bwMode="auto">
          <a:xfrm>
            <a:off x="7127875" y="1847850"/>
            <a:ext cx="3238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mtClean="0">
                <a:latin typeface="Symbol" charset="0"/>
              </a:rPr>
              <a:t>L</a:t>
            </a:r>
          </a:p>
        </p:txBody>
      </p:sp>
      <p:sp>
        <p:nvSpPr>
          <p:cNvPr id="39984" name="Text Box 54"/>
          <p:cNvSpPr txBox="1">
            <a:spLocks noChangeArrowheads="1"/>
          </p:cNvSpPr>
          <p:nvPr/>
        </p:nvSpPr>
        <p:spPr bwMode="auto">
          <a:xfrm>
            <a:off x="1476375" y="2124075"/>
            <a:ext cx="3238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mtClean="0">
                <a:latin typeface="Symbol" charset="0"/>
              </a:rPr>
              <a:t>L</a:t>
            </a:r>
          </a:p>
        </p:txBody>
      </p:sp>
      <p:sp>
        <p:nvSpPr>
          <p:cNvPr id="39985" name="Text Box 55"/>
          <p:cNvSpPr txBox="1">
            <a:spLocks noChangeArrowheads="1"/>
          </p:cNvSpPr>
          <p:nvPr/>
        </p:nvSpPr>
        <p:spPr bwMode="auto">
          <a:xfrm>
            <a:off x="1879600" y="5794375"/>
            <a:ext cx="3238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mtClean="0">
                <a:latin typeface="Symbol" charset="0"/>
              </a:rPr>
              <a:t>L</a:t>
            </a:r>
          </a:p>
        </p:txBody>
      </p:sp>
      <p:pic>
        <p:nvPicPr>
          <p:cNvPr id="33842" name="Picture 56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" y="877888"/>
            <a:ext cx="3016250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Footer Placeholder 3"/>
          <p:cNvSpPr>
            <a:spLocks noGrp="1"/>
          </p:cNvSpPr>
          <p:nvPr>
            <p:ph type="ftr" sz="quarter" idx="1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/>
              <a:t>Transport</a:t>
            </a:r>
            <a:r>
              <a:rPr lang="en-US" sz="1400"/>
              <a:t> </a:t>
            </a:r>
            <a:r>
              <a:rPr lang="en-US" sz="1200"/>
              <a:t>Layer</a:t>
            </a:r>
          </a:p>
        </p:txBody>
      </p:sp>
      <p:sp>
        <p:nvSpPr>
          <p:cNvPr id="40963" name="Slide Number Placeholder 4"/>
          <p:cNvSpPr>
            <a:spLocks noGrp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>
              <a:defRPr/>
            </a:pPr>
            <a:r>
              <a:rPr lang="en-US" sz="1200" smtClean="0"/>
              <a:t>3-</a:t>
            </a:r>
            <a:fld id="{48A94FD7-9CAA-4576-818E-9601A3E89657}" type="slidenum">
              <a:rPr lang="en-US" sz="1200" smtClean="0"/>
              <a:pPr>
                <a:defRPr/>
              </a:pPr>
              <a:t>32</a:t>
            </a:fld>
            <a:endParaRPr lang="en-US" sz="1200" smtClean="0"/>
          </a:p>
        </p:txBody>
      </p:sp>
      <p:sp>
        <p:nvSpPr>
          <p:cNvPr id="40964" name="Text Box 5"/>
          <p:cNvSpPr txBox="1">
            <a:spLocks noChangeArrowheads="1"/>
          </p:cNvSpPr>
          <p:nvPr/>
        </p:nvSpPr>
        <p:spPr bwMode="auto">
          <a:xfrm>
            <a:off x="371475" y="1330325"/>
            <a:ext cx="9366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i="1" u="sng" smtClean="0">
                <a:solidFill>
                  <a:srgbClr val="000099"/>
                </a:solidFill>
              </a:rPr>
              <a:t>sender</a:t>
            </a:r>
          </a:p>
        </p:txBody>
      </p:sp>
      <p:sp>
        <p:nvSpPr>
          <p:cNvPr id="40965" name="Text Box 6"/>
          <p:cNvSpPr txBox="1">
            <a:spLocks noChangeArrowheads="1"/>
          </p:cNvSpPr>
          <p:nvPr/>
        </p:nvSpPr>
        <p:spPr bwMode="auto">
          <a:xfrm>
            <a:off x="2811463" y="1325563"/>
            <a:ext cx="10715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i="1" u="sng" smtClean="0">
                <a:solidFill>
                  <a:srgbClr val="008000"/>
                </a:solidFill>
              </a:rPr>
              <a:t>receiver</a:t>
            </a:r>
          </a:p>
        </p:txBody>
      </p:sp>
      <p:sp>
        <p:nvSpPr>
          <p:cNvPr id="368648" name="Text Box 8"/>
          <p:cNvSpPr txBox="1">
            <a:spLocks noChangeArrowheads="1"/>
          </p:cNvSpPr>
          <p:nvPr/>
        </p:nvSpPr>
        <p:spPr bwMode="auto">
          <a:xfrm>
            <a:off x="2814638" y="2949575"/>
            <a:ext cx="10001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800" smtClean="0"/>
              <a:t>rcv pkt1</a:t>
            </a:r>
          </a:p>
        </p:txBody>
      </p:sp>
      <p:sp>
        <p:nvSpPr>
          <p:cNvPr id="368650" name="Text Box 10"/>
          <p:cNvSpPr txBox="1">
            <a:spLocks noChangeArrowheads="1"/>
          </p:cNvSpPr>
          <p:nvPr/>
        </p:nvSpPr>
        <p:spPr bwMode="auto">
          <a:xfrm>
            <a:off x="2820988" y="3805238"/>
            <a:ext cx="10001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800" smtClean="0"/>
              <a:t>rcv pkt0</a:t>
            </a:r>
          </a:p>
        </p:txBody>
      </p:sp>
      <p:sp>
        <p:nvSpPr>
          <p:cNvPr id="368651" name="Text Box 11"/>
          <p:cNvSpPr txBox="1">
            <a:spLocks noChangeArrowheads="1"/>
          </p:cNvSpPr>
          <p:nvPr/>
        </p:nvSpPr>
        <p:spPr bwMode="auto">
          <a:xfrm>
            <a:off x="2817813" y="2263775"/>
            <a:ext cx="11969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800" smtClean="0"/>
              <a:t>send ack0</a:t>
            </a:r>
          </a:p>
        </p:txBody>
      </p:sp>
      <p:sp>
        <p:nvSpPr>
          <p:cNvPr id="368652" name="Text Box 12"/>
          <p:cNvSpPr txBox="1">
            <a:spLocks noChangeArrowheads="1"/>
          </p:cNvSpPr>
          <p:nvPr/>
        </p:nvSpPr>
        <p:spPr bwMode="auto">
          <a:xfrm>
            <a:off x="2814638" y="3175000"/>
            <a:ext cx="11969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800" smtClean="0"/>
              <a:t>send ack1</a:t>
            </a:r>
          </a:p>
        </p:txBody>
      </p:sp>
      <p:sp>
        <p:nvSpPr>
          <p:cNvPr id="368653" name="Text Box 13"/>
          <p:cNvSpPr txBox="1">
            <a:spLocks noChangeArrowheads="1"/>
          </p:cNvSpPr>
          <p:nvPr/>
        </p:nvSpPr>
        <p:spPr bwMode="auto">
          <a:xfrm>
            <a:off x="2814638" y="4000500"/>
            <a:ext cx="11969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800" smtClean="0"/>
              <a:t>send ack0</a:t>
            </a:r>
          </a:p>
        </p:txBody>
      </p:sp>
      <p:sp>
        <p:nvSpPr>
          <p:cNvPr id="368654" name="Text Box 14"/>
          <p:cNvSpPr txBox="1">
            <a:spLocks noChangeArrowheads="1"/>
          </p:cNvSpPr>
          <p:nvPr/>
        </p:nvSpPr>
        <p:spPr bwMode="auto">
          <a:xfrm>
            <a:off x="300038" y="2513013"/>
            <a:ext cx="1022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800" smtClean="0"/>
              <a:t>rcv ack0</a:t>
            </a:r>
          </a:p>
        </p:txBody>
      </p:sp>
      <p:sp>
        <p:nvSpPr>
          <p:cNvPr id="368655" name="Text Box 15"/>
          <p:cNvSpPr txBox="1">
            <a:spLocks noChangeArrowheads="1"/>
          </p:cNvSpPr>
          <p:nvPr/>
        </p:nvSpPr>
        <p:spPr bwMode="auto">
          <a:xfrm>
            <a:off x="144463" y="3606800"/>
            <a:ext cx="1174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800" smtClean="0"/>
              <a:t>send pkt0</a:t>
            </a:r>
          </a:p>
        </p:txBody>
      </p:sp>
      <p:sp>
        <p:nvSpPr>
          <p:cNvPr id="368657" name="Text Box 17"/>
          <p:cNvSpPr txBox="1">
            <a:spLocks noChangeArrowheads="1"/>
          </p:cNvSpPr>
          <p:nvPr/>
        </p:nvSpPr>
        <p:spPr bwMode="auto">
          <a:xfrm>
            <a:off x="144463" y="2732088"/>
            <a:ext cx="1174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800" smtClean="0"/>
              <a:t>send pkt1</a:t>
            </a:r>
          </a:p>
        </p:txBody>
      </p:sp>
      <p:sp>
        <p:nvSpPr>
          <p:cNvPr id="368658" name="Text Box 18"/>
          <p:cNvSpPr txBox="1">
            <a:spLocks noChangeArrowheads="1"/>
          </p:cNvSpPr>
          <p:nvPr/>
        </p:nvSpPr>
        <p:spPr bwMode="auto">
          <a:xfrm>
            <a:off x="288925" y="3367088"/>
            <a:ext cx="1022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800" smtClean="0"/>
              <a:t>rcv ack1</a:t>
            </a:r>
          </a:p>
        </p:txBody>
      </p:sp>
      <p:sp>
        <p:nvSpPr>
          <p:cNvPr id="40975" name="Text Box 7"/>
          <p:cNvSpPr txBox="1">
            <a:spLocks noChangeArrowheads="1"/>
          </p:cNvSpPr>
          <p:nvPr/>
        </p:nvSpPr>
        <p:spPr bwMode="auto">
          <a:xfrm>
            <a:off x="133350" y="1770063"/>
            <a:ext cx="1174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800" smtClean="0"/>
              <a:t>send pkt0</a:t>
            </a:r>
          </a:p>
        </p:txBody>
      </p:sp>
      <p:sp>
        <p:nvSpPr>
          <p:cNvPr id="368649" name="Text Box 9"/>
          <p:cNvSpPr txBox="1">
            <a:spLocks noChangeArrowheads="1"/>
          </p:cNvSpPr>
          <p:nvPr/>
        </p:nvSpPr>
        <p:spPr bwMode="auto">
          <a:xfrm>
            <a:off x="2809875" y="2052638"/>
            <a:ext cx="10001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800" smtClean="0"/>
              <a:t>rcv pkt0</a:t>
            </a:r>
          </a:p>
        </p:txBody>
      </p:sp>
      <p:grpSp>
        <p:nvGrpSpPr>
          <p:cNvPr id="368677" name="Group 37"/>
          <p:cNvGrpSpPr>
            <a:grpSpLocks/>
          </p:cNvGrpSpPr>
          <p:nvPr/>
        </p:nvGrpSpPr>
        <p:grpSpPr bwMode="auto">
          <a:xfrm>
            <a:off x="1349375" y="1839913"/>
            <a:ext cx="1471613" cy="512762"/>
            <a:chOff x="850" y="1159"/>
            <a:chExt cx="927" cy="323"/>
          </a:xfrm>
        </p:grpSpPr>
        <p:sp>
          <p:nvSpPr>
            <p:cNvPr id="41040" name="Line 19"/>
            <p:cNvSpPr>
              <a:spLocks noChangeShapeType="1"/>
            </p:cNvSpPr>
            <p:nvPr/>
          </p:nvSpPr>
          <p:spPr bwMode="auto">
            <a:xfrm>
              <a:off x="850" y="1257"/>
              <a:ext cx="927" cy="225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41041" name="Text Box 28"/>
            <p:cNvSpPr txBox="1">
              <a:spLocks noChangeArrowheads="1"/>
            </p:cNvSpPr>
            <p:nvPr/>
          </p:nvSpPr>
          <p:spPr bwMode="auto">
            <a:xfrm>
              <a:off x="1100" y="1159"/>
              <a:ext cx="35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mtClean="0">
                  <a:solidFill>
                    <a:srgbClr val="000099"/>
                  </a:solidFill>
                  <a:latin typeface="Arial" charset="0"/>
                </a:rPr>
                <a:t>pkt0</a:t>
              </a:r>
            </a:p>
          </p:txBody>
        </p:sp>
      </p:grpSp>
      <p:grpSp>
        <p:nvGrpSpPr>
          <p:cNvPr id="368683" name="Group 43"/>
          <p:cNvGrpSpPr>
            <a:grpSpLocks/>
          </p:cNvGrpSpPr>
          <p:nvPr/>
        </p:nvGrpSpPr>
        <p:grpSpPr bwMode="auto">
          <a:xfrm>
            <a:off x="1343025" y="3576638"/>
            <a:ext cx="1471613" cy="487362"/>
            <a:chOff x="846" y="2253"/>
            <a:chExt cx="927" cy="307"/>
          </a:xfrm>
        </p:grpSpPr>
        <p:sp>
          <p:nvSpPr>
            <p:cNvPr id="41038" name="Line 24"/>
            <p:cNvSpPr>
              <a:spLocks noChangeShapeType="1"/>
            </p:cNvSpPr>
            <p:nvPr/>
          </p:nvSpPr>
          <p:spPr bwMode="auto">
            <a:xfrm>
              <a:off x="846" y="2335"/>
              <a:ext cx="927" cy="225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41039" name="Text Box 29"/>
            <p:cNvSpPr txBox="1">
              <a:spLocks noChangeArrowheads="1"/>
            </p:cNvSpPr>
            <p:nvPr/>
          </p:nvSpPr>
          <p:spPr bwMode="auto">
            <a:xfrm>
              <a:off x="1097" y="2253"/>
              <a:ext cx="35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mtClean="0">
                  <a:solidFill>
                    <a:srgbClr val="000099"/>
                  </a:solidFill>
                  <a:latin typeface="Arial" charset="0"/>
                </a:rPr>
                <a:t>pkt0</a:t>
              </a:r>
            </a:p>
          </p:txBody>
        </p:sp>
      </p:grpSp>
      <p:grpSp>
        <p:nvGrpSpPr>
          <p:cNvPr id="368679" name="Group 39"/>
          <p:cNvGrpSpPr>
            <a:grpSpLocks/>
          </p:cNvGrpSpPr>
          <p:nvPr/>
        </p:nvGrpSpPr>
        <p:grpSpPr bwMode="auto">
          <a:xfrm>
            <a:off x="1357313" y="2714625"/>
            <a:ext cx="1471612" cy="504825"/>
            <a:chOff x="855" y="1710"/>
            <a:chExt cx="927" cy="318"/>
          </a:xfrm>
        </p:grpSpPr>
        <p:sp>
          <p:nvSpPr>
            <p:cNvPr id="41036" name="Line 23"/>
            <p:cNvSpPr>
              <a:spLocks noChangeShapeType="1"/>
            </p:cNvSpPr>
            <p:nvPr/>
          </p:nvSpPr>
          <p:spPr bwMode="auto">
            <a:xfrm>
              <a:off x="855" y="1803"/>
              <a:ext cx="927" cy="225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41037" name="Text Box 30"/>
            <p:cNvSpPr txBox="1">
              <a:spLocks noChangeArrowheads="1"/>
            </p:cNvSpPr>
            <p:nvPr/>
          </p:nvSpPr>
          <p:spPr bwMode="auto">
            <a:xfrm>
              <a:off x="1094" y="1710"/>
              <a:ext cx="35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mtClean="0">
                  <a:solidFill>
                    <a:srgbClr val="000099"/>
                  </a:solidFill>
                  <a:latin typeface="Arial" charset="0"/>
                </a:rPr>
                <a:t>pkt1</a:t>
              </a:r>
            </a:p>
          </p:txBody>
        </p:sp>
      </p:grpSp>
      <p:grpSp>
        <p:nvGrpSpPr>
          <p:cNvPr id="368680" name="Group 40"/>
          <p:cNvGrpSpPr>
            <a:grpSpLocks/>
          </p:cNvGrpSpPr>
          <p:nvPr/>
        </p:nvGrpSpPr>
        <p:grpSpPr bwMode="auto">
          <a:xfrm>
            <a:off x="1343025" y="3179763"/>
            <a:ext cx="1471613" cy="471487"/>
            <a:chOff x="846" y="2003"/>
            <a:chExt cx="927" cy="297"/>
          </a:xfrm>
        </p:grpSpPr>
        <p:sp>
          <p:nvSpPr>
            <p:cNvPr id="41034" name="Line 26"/>
            <p:cNvSpPr>
              <a:spLocks noChangeShapeType="1"/>
            </p:cNvSpPr>
            <p:nvPr/>
          </p:nvSpPr>
          <p:spPr bwMode="auto">
            <a:xfrm flipH="1">
              <a:off x="846" y="2075"/>
              <a:ext cx="927" cy="225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41035" name="Text Box 31"/>
            <p:cNvSpPr txBox="1">
              <a:spLocks noChangeArrowheads="1"/>
            </p:cNvSpPr>
            <p:nvPr/>
          </p:nvSpPr>
          <p:spPr bwMode="auto">
            <a:xfrm>
              <a:off x="1092" y="2003"/>
              <a:ext cx="386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mtClean="0">
                  <a:solidFill>
                    <a:srgbClr val="008000"/>
                  </a:solidFill>
                  <a:latin typeface="Arial" charset="0"/>
                </a:rPr>
                <a:t>ack1</a:t>
              </a:r>
            </a:p>
          </p:txBody>
        </p:sp>
      </p:grpSp>
      <p:grpSp>
        <p:nvGrpSpPr>
          <p:cNvPr id="368678" name="Group 38"/>
          <p:cNvGrpSpPr>
            <a:grpSpLocks/>
          </p:cNvGrpSpPr>
          <p:nvPr/>
        </p:nvGrpSpPr>
        <p:grpSpPr bwMode="auto">
          <a:xfrm>
            <a:off x="1335088" y="2339975"/>
            <a:ext cx="1471612" cy="455613"/>
            <a:chOff x="841" y="1474"/>
            <a:chExt cx="927" cy="287"/>
          </a:xfrm>
        </p:grpSpPr>
        <p:sp>
          <p:nvSpPr>
            <p:cNvPr id="41032" name="Line 25"/>
            <p:cNvSpPr>
              <a:spLocks noChangeShapeType="1"/>
            </p:cNvSpPr>
            <p:nvPr/>
          </p:nvSpPr>
          <p:spPr bwMode="auto">
            <a:xfrm flipH="1">
              <a:off x="841" y="1536"/>
              <a:ext cx="927" cy="225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41033" name="Text Box 32"/>
            <p:cNvSpPr txBox="1">
              <a:spLocks noChangeArrowheads="1"/>
            </p:cNvSpPr>
            <p:nvPr/>
          </p:nvSpPr>
          <p:spPr bwMode="auto">
            <a:xfrm>
              <a:off x="1089" y="1474"/>
              <a:ext cx="386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mtClean="0">
                  <a:solidFill>
                    <a:srgbClr val="008000"/>
                  </a:solidFill>
                  <a:latin typeface="Arial" charset="0"/>
                </a:rPr>
                <a:t>ack0</a:t>
              </a:r>
            </a:p>
          </p:txBody>
        </p:sp>
      </p:grpSp>
      <p:grpSp>
        <p:nvGrpSpPr>
          <p:cNvPr id="368684" name="Group 44"/>
          <p:cNvGrpSpPr>
            <a:grpSpLocks/>
          </p:cNvGrpSpPr>
          <p:nvPr/>
        </p:nvGrpSpPr>
        <p:grpSpPr bwMode="auto">
          <a:xfrm>
            <a:off x="1328738" y="4032250"/>
            <a:ext cx="1471612" cy="461963"/>
            <a:chOff x="837" y="2540"/>
            <a:chExt cx="927" cy="291"/>
          </a:xfrm>
        </p:grpSpPr>
        <p:sp>
          <p:nvSpPr>
            <p:cNvPr id="41030" name="Line 27"/>
            <p:cNvSpPr>
              <a:spLocks noChangeShapeType="1"/>
            </p:cNvSpPr>
            <p:nvPr/>
          </p:nvSpPr>
          <p:spPr bwMode="auto">
            <a:xfrm flipH="1">
              <a:off x="837" y="2606"/>
              <a:ext cx="927" cy="225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41031" name="Text Box 33"/>
            <p:cNvSpPr txBox="1">
              <a:spLocks noChangeArrowheads="1"/>
            </p:cNvSpPr>
            <p:nvPr/>
          </p:nvSpPr>
          <p:spPr bwMode="auto">
            <a:xfrm>
              <a:off x="1086" y="2540"/>
              <a:ext cx="386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mtClean="0">
                  <a:solidFill>
                    <a:srgbClr val="008000"/>
                  </a:solidFill>
                  <a:latin typeface="Arial" charset="0"/>
                </a:rPr>
                <a:t>ack0</a:t>
              </a:r>
            </a:p>
          </p:txBody>
        </p:sp>
      </p:grpSp>
      <p:sp>
        <p:nvSpPr>
          <p:cNvPr id="40983" name="Text Box 45"/>
          <p:cNvSpPr txBox="1">
            <a:spLocks noChangeArrowheads="1"/>
          </p:cNvSpPr>
          <p:nvPr/>
        </p:nvSpPr>
        <p:spPr bwMode="auto">
          <a:xfrm>
            <a:off x="1636713" y="5111750"/>
            <a:ext cx="125253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800" smtClean="0"/>
              <a:t>(a) no loss</a:t>
            </a:r>
          </a:p>
        </p:txBody>
      </p:sp>
      <p:sp>
        <p:nvSpPr>
          <p:cNvPr id="40984" name="Text Box 46"/>
          <p:cNvSpPr txBox="1">
            <a:spLocks noChangeArrowheads="1"/>
          </p:cNvSpPr>
          <p:nvPr/>
        </p:nvSpPr>
        <p:spPr bwMode="auto">
          <a:xfrm>
            <a:off x="4929188" y="1327150"/>
            <a:ext cx="9366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i="1" u="sng" smtClean="0">
                <a:solidFill>
                  <a:srgbClr val="000099"/>
                </a:solidFill>
              </a:rPr>
              <a:t>sender</a:t>
            </a:r>
          </a:p>
        </p:txBody>
      </p:sp>
      <p:sp>
        <p:nvSpPr>
          <p:cNvPr id="40985" name="Text Box 47"/>
          <p:cNvSpPr txBox="1">
            <a:spLocks noChangeArrowheads="1"/>
          </p:cNvSpPr>
          <p:nvPr/>
        </p:nvSpPr>
        <p:spPr bwMode="auto">
          <a:xfrm>
            <a:off x="7369175" y="1322388"/>
            <a:ext cx="10715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i="1" u="sng" smtClean="0">
                <a:solidFill>
                  <a:srgbClr val="008000"/>
                </a:solidFill>
              </a:rPr>
              <a:t>receiver</a:t>
            </a:r>
          </a:p>
        </p:txBody>
      </p:sp>
      <p:sp>
        <p:nvSpPr>
          <p:cNvPr id="368688" name="Text Box 48"/>
          <p:cNvSpPr txBox="1">
            <a:spLocks noChangeArrowheads="1"/>
          </p:cNvSpPr>
          <p:nvPr/>
        </p:nvSpPr>
        <p:spPr bwMode="auto">
          <a:xfrm>
            <a:off x="7370763" y="4238625"/>
            <a:ext cx="10001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800" smtClean="0"/>
              <a:t>rcv pkt1</a:t>
            </a:r>
          </a:p>
        </p:txBody>
      </p:sp>
      <p:sp>
        <p:nvSpPr>
          <p:cNvPr id="368689" name="Text Box 49"/>
          <p:cNvSpPr txBox="1">
            <a:spLocks noChangeArrowheads="1"/>
          </p:cNvSpPr>
          <p:nvPr/>
        </p:nvSpPr>
        <p:spPr bwMode="auto">
          <a:xfrm>
            <a:off x="7378700" y="5080000"/>
            <a:ext cx="10001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800" smtClean="0"/>
              <a:t>rcv pkt0</a:t>
            </a:r>
          </a:p>
        </p:txBody>
      </p:sp>
      <p:sp>
        <p:nvSpPr>
          <p:cNvPr id="368690" name="Text Box 50"/>
          <p:cNvSpPr txBox="1">
            <a:spLocks noChangeArrowheads="1"/>
          </p:cNvSpPr>
          <p:nvPr/>
        </p:nvSpPr>
        <p:spPr bwMode="auto">
          <a:xfrm>
            <a:off x="7375525" y="2260600"/>
            <a:ext cx="11969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800" smtClean="0"/>
              <a:t>send ack0</a:t>
            </a:r>
          </a:p>
        </p:txBody>
      </p:sp>
      <p:sp>
        <p:nvSpPr>
          <p:cNvPr id="368691" name="Text Box 51"/>
          <p:cNvSpPr txBox="1">
            <a:spLocks noChangeArrowheads="1"/>
          </p:cNvSpPr>
          <p:nvPr/>
        </p:nvSpPr>
        <p:spPr bwMode="auto">
          <a:xfrm>
            <a:off x="7372350" y="4449763"/>
            <a:ext cx="11969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800" smtClean="0"/>
              <a:t>send ack1</a:t>
            </a:r>
          </a:p>
        </p:txBody>
      </p:sp>
      <p:sp>
        <p:nvSpPr>
          <p:cNvPr id="368692" name="Text Box 52"/>
          <p:cNvSpPr txBox="1">
            <a:spLocks noChangeArrowheads="1"/>
          </p:cNvSpPr>
          <p:nvPr/>
        </p:nvSpPr>
        <p:spPr bwMode="auto">
          <a:xfrm>
            <a:off x="7372350" y="5275263"/>
            <a:ext cx="11969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800" smtClean="0"/>
              <a:t>send ack0</a:t>
            </a:r>
          </a:p>
        </p:txBody>
      </p:sp>
      <p:sp>
        <p:nvSpPr>
          <p:cNvPr id="368693" name="Text Box 53"/>
          <p:cNvSpPr txBox="1">
            <a:spLocks noChangeArrowheads="1"/>
          </p:cNvSpPr>
          <p:nvPr/>
        </p:nvSpPr>
        <p:spPr bwMode="auto">
          <a:xfrm>
            <a:off x="4857750" y="2509838"/>
            <a:ext cx="1022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800" smtClean="0"/>
              <a:t>rcv ack0</a:t>
            </a:r>
          </a:p>
        </p:txBody>
      </p:sp>
      <p:sp>
        <p:nvSpPr>
          <p:cNvPr id="368694" name="Text Box 54"/>
          <p:cNvSpPr txBox="1">
            <a:spLocks noChangeArrowheads="1"/>
          </p:cNvSpPr>
          <p:nvPr/>
        </p:nvSpPr>
        <p:spPr bwMode="auto">
          <a:xfrm>
            <a:off x="4702175" y="4881563"/>
            <a:ext cx="1174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800" smtClean="0"/>
              <a:t>send pkt0</a:t>
            </a:r>
          </a:p>
        </p:txBody>
      </p:sp>
      <p:sp>
        <p:nvSpPr>
          <p:cNvPr id="368695" name="Text Box 55"/>
          <p:cNvSpPr txBox="1">
            <a:spLocks noChangeArrowheads="1"/>
          </p:cNvSpPr>
          <p:nvPr/>
        </p:nvSpPr>
        <p:spPr bwMode="auto">
          <a:xfrm>
            <a:off x="4702175" y="2728913"/>
            <a:ext cx="1174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800" smtClean="0"/>
              <a:t>send pkt1</a:t>
            </a:r>
          </a:p>
        </p:txBody>
      </p:sp>
      <p:sp>
        <p:nvSpPr>
          <p:cNvPr id="368696" name="Text Box 56"/>
          <p:cNvSpPr txBox="1">
            <a:spLocks noChangeArrowheads="1"/>
          </p:cNvSpPr>
          <p:nvPr/>
        </p:nvSpPr>
        <p:spPr bwMode="auto">
          <a:xfrm>
            <a:off x="4846638" y="4641850"/>
            <a:ext cx="1022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800" smtClean="0"/>
              <a:t>rcv ack1</a:t>
            </a:r>
          </a:p>
        </p:txBody>
      </p:sp>
      <p:sp>
        <p:nvSpPr>
          <p:cNvPr id="40995" name="Text Box 57"/>
          <p:cNvSpPr txBox="1">
            <a:spLocks noChangeArrowheads="1"/>
          </p:cNvSpPr>
          <p:nvPr/>
        </p:nvSpPr>
        <p:spPr bwMode="auto">
          <a:xfrm>
            <a:off x="4691063" y="1766888"/>
            <a:ext cx="1174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800" smtClean="0"/>
              <a:t>send pkt0</a:t>
            </a:r>
          </a:p>
        </p:txBody>
      </p:sp>
      <p:sp>
        <p:nvSpPr>
          <p:cNvPr id="368698" name="Text Box 58"/>
          <p:cNvSpPr txBox="1">
            <a:spLocks noChangeArrowheads="1"/>
          </p:cNvSpPr>
          <p:nvPr/>
        </p:nvSpPr>
        <p:spPr bwMode="auto">
          <a:xfrm>
            <a:off x="7367588" y="2049463"/>
            <a:ext cx="10001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800" smtClean="0"/>
              <a:t>rcv pkt0</a:t>
            </a:r>
          </a:p>
        </p:txBody>
      </p:sp>
      <p:grpSp>
        <p:nvGrpSpPr>
          <p:cNvPr id="368699" name="Group 59"/>
          <p:cNvGrpSpPr>
            <a:grpSpLocks/>
          </p:cNvGrpSpPr>
          <p:nvPr/>
        </p:nvGrpSpPr>
        <p:grpSpPr bwMode="auto">
          <a:xfrm>
            <a:off x="5907088" y="1836738"/>
            <a:ext cx="1471612" cy="512762"/>
            <a:chOff x="850" y="1159"/>
            <a:chExt cx="927" cy="323"/>
          </a:xfrm>
        </p:grpSpPr>
        <p:sp>
          <p:nvSpPr>
            <p:cNvPr id="41028" name="Line 60"/>
            <p:cNvSpPr>
              <a:spLocks noChangeShapeType="1"/>
            </p:cNvSpPr>
            <p:nvPr/>
          </p:nvSpPr>
          <p:spPr bwMode="auto">
            <a:xfrm>
              <a:off x="850" y="1257"/>
              <a:ext cx="927" cy="225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41029" name="Text Box 61"/>
            <p:cNvSpPr txBox="1">
              <a:spLocks noChangeArrowheads="1"/>
            </p:cNvSpPr>
            <p:nvPr/>
          </p:nvSpPr>
          <p:spPr bwMode="auto">
            <a:xfrm>
              <a:off x="1100" y="1159"/>
              <a:ext cx="35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mtClean="0">
                  <a:solidFill>
                    <a:srgbClr val="000099"/>
                  </a:solidFill>
                  <a:latin typeface="Arial" charset="0"/>
                </a:rPr>
                <a:t>pkt0</a:t>
              </a:r>
            </a:p>
          </p:txBody>
        </p:sp>
      </p:grpSp>
      <p:grpSp>
        <p:nvGrpSpPr>
          <p:cNvPr id="368702" name="Group 62"/>
          <p:cNvGrpSpPr>
            <a:grpSpLocks/>
          </p:cNvGrpSpPr>
          <p:nvPr/>
        </p:nvGrpSpPr>
        <p:grpSpPr bwMode="auto">
          <a:xfrm>
            <a:off x="5900738" y="4851400"/>
            <a:ext cx="1471612" cy="487363"/>
            <a:chOff x="846" y="2253"/>
            <a:chExt cx="927" cy="307"/>
          </a:xfrm>
        </p:grpSpPr>
        <p:sp>
          <p:nvSpPr>
            <p:cNvPr id="41026" name="Line 63"/>
            <p:cNvSpPr>
              <a:spLocks noChangeShapeType="1"/>
            </p:cNvSpPr>
            <p:nvPr/>
          </p:nvSpPr>
          <p:spPr bwMode="auto">
            <a:xfrm>
              <a:off x="846" y="2335"/>
              <a:ext cx="927" cy="225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41027" name="Text Box 64"/>
            <p:cNvSpPr txBox="1">
              <a:spLocks noChangeArrowheads="1"/>
            </p:cNvSpPr>
            <p:nvPr/>
          </p:nvSpPr>
          <p:spPr bwMode="auto">
            <a:xfrm>
              <a:off x="1097" y="2253"/>
              <a:ext cx="35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mtClean="0">
                  <a:solidFill>
                    <a:srgbClr val="000099"/>
                  </a:solidFill>
                  <a:latin typeface="Arial" charset="0"/>
                </a:rPr>
                <a:t>pkt0</a:t>
              </a:r>
            </a:p>
          </p:txBody>
        </p:sp>
      </p:grpSp>
      <p:grpSp>
        <p:nvGrpSpPr>
          <p:cNvPr id="368708" name="Group 68"/>
          <p:cNvGrpSpPr>
            <a:grpSpLocks/>
          </p:cNvGrpSpPr>
          <p:nvPr/>
        </p:nvGrpSpPr>
        <p:grpSpPr bwMode="auto">
          <a:xfrm>
            <a:off x="5900738" y="4454525"/>
            <a:ext cx="1471612" cy="471488"/>
            <a:chOff x="846" y="2003"/>
            <a:chExt cx="927" cy="297"/>
          </a:xfrm>
        </p:grpSpPr>
        <p:sp>
          <p:nvSpPr>
            <p:cNvPr id="41024" name="Line 69"/>
            <p:cNvSpPr>
              <a:spLocks noChangeShapeType="1"/>
            </p:cNvSpPr>
            <p:nvPr/>
          </p:nvSpPr>
          <p:spPr bwMode="auto">
            <a:xfrm flipH="1">
              <a:off x="846" y="2075"/>
              <a:ext cx="927" cy="225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41025" name="Text Box 70"/>
            <p:cNvSpPr txBox="1">
              <a:spLocks noChangeArrowheads="1"/>
            </p:cNvSpPr>
            <p:nvPr/>
          </p:nvSpPr>
          <p:spPr bwMode="auto">
            <a:xfrm>
              <a:off x="1092" y="2003"/>
              <a:ext cx="386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mtClean="0">
                  <a:solidFill>
                    <a:srgbClr val="008000"/>
                  </a:solidFill>
                  <a:latin typeface="Arial" charset="0"/>
                </a:rPr>
                <a:t>ack1</a:t>
              </a:r>
            </a:p>
          </p:txBody>
        </p:sp>
      </p:grpSp>
      <p:grpSp>
        <p:nvGrpSpPr>
          <p:cNvPr id="368711" name="Group 71"/>
          <p:cNvGrpSpPr>
            <a:grpSpLocks/>
          </p:cNvGrpSpPr>
          <p:nvPr/>
        </p:nvGrpSpPr>
        <p:grpSpPr bwMode="auto">
          <a:xfrm>
            <a:off x="5892800" y="2336800"/>
            <a:ext cx="1471613" cy="455613"/>
            <a:chOff x="841" y="1474"/>
            <a:chExt cx="927" cy="287"/>
          </a:xfrm>
        </p:grpSpPr>
        <p:sp>
          <p:nvSpPr>
            <p:cNvPr id="41022" name="Line 72"/>
            <p:cNvSpPr>
              <a:spLocks noChangeShapeType="1"/>
            </p:cNvSpPr>
            <p:nvPr/>
          </p:nvSpPr>
          <p:spPr bwMode="auto">
            <a:xfrm flipH="1">
              <a:off x="841" y="1536"/>
              <a:ext cx="927" cy="225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41023" name="Text Box 73"/>
            <p:cNvSpPr txBox="1">
              <a:spLocks noChangeArrowheads="1"/>
            </p:cNvSpPr>
            <p:nvPr/>
          </p:nvSpPr>
          <p:spPr bwMode="auto">
            <a:xfrm>
              <a:off x="1089" y="1474"/>
              <a:ext cx="386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mtClean="0">
                  <a:solidFill>
                    <a:srgbClr val="008000"/>
                  </a:solidFill>
                  <a:latin typeface="Arial" charset="0"/>
                </a:rPr>
                <a:t>ack0</a:t>
              </a:r>
            </a:p>
          </p:txBody>
        </p:sp>
      </p:grpSp>
      <p:grpSp>
        <p:nvGrpSpPr>
          <p:cNvPr id="368714" name="Group 74"/>
          <p:cNvGrpSpPr>
            <a:grpSpLocks/>
          </p:cNvGrpSpPr>
          <p:nvPr/>
        </p:nvGrpSpPr>
        <p:grpSpPr bwMode="auto">
          <a:xfrm>
            <a:off x="5886450" y="5302250"/>
            <a:ext cx="1471613" cy="466725"/>
            <a:chOff x="837" y="2537"/>
            <a:chExt cx="927" cy="294"/>
          </a:xfrm>
        </p:grpSpPr>
        <p:sp>
          <p:nvSpPr>
            <p:cNvPr id="41020" name="Line 75"/>
            <p:cNvSpPr>
              <a:spLocks noChangeShapeType="1"/>
            </p:cNvSpPr>
            <p:nvPr/>
          </p:nvSpPr>
          <p:spPr bwMode="auto">
            <a:xfrm flipH="1">
              <a:off x="837" y="2606"/>
              <a:ext cx="927" cy="225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41021" name="Text Box 76"/>
            <p:cNvSpPr txBox="1">
              <a:spLocks noChangeArrowheads="1"/>
            </p:cNvSpPr>
            <p:nvPr/>
          </p:nvSpPr>
          <p:spPr bwMode="auto">
            <a:xfrm>
              <a:off x="1091" y="2537"/>
              <a:ext cx="376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mtClean="0">
                  <a:solidFill>
                    <a:srgbClr val="008000"/>
                  </a:solidFill>
                </a:rPr>
                <a:t>ack0</a:t>
              </a:r>
            </a:p>
          </p:txBody>
        </p:sp>
      </p:grpSp>
      <p:sp>
        <p:nvSpPr>
          <p:cNvPr id="41002" name="Text Box 78"/>
          <p:cNvSpPr txBox="1">
            <a:spLocks noChangeArrowheads="1"/>
          </p:cNvSpPr>
          <p:nvPr/>
        </p:nvSpPr>
        <p:spPr bwMode="auto">
          <a:xfrm>
            <a:off x="5980113" y="6019800"/>
            <a:ext cx="167163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800" smtClean="0"/>
              <a:t>(b) packet loss</a:t>
            </a:r>
          </a:p>
        </p:txBody>
      </p:sp>
      <p:grpSp>
        <p:nvGrpSpPr>
          <p:cNvPr id="368721" name="Group 81"/>
          <p:cNvGrpSpPr>
            <a:grpSpLocks/>
          </p:cNvGrpSpPr>
          <p:nvPr/>
        </p:nvGrpSpPr>
        <p:grpSpPr bwMode="auto">
          <a:xfrm>
            <a:off x="5915025" y="2711450"/>
            <a:ext cx="1157288" cy="738188"/>
            <a:chOff x="3726" y="1687"/>
            <a:chExt cx="729" cy="465"/>
          </a:xfrm>
        </p:grpSpPr>
        <p:sp>
          <p:nvSpPr>
            <p:cNvPr id="41016" name="Line 66"/>
            <p:cNvSpPr>
              <a:spLocks noChangeShapeType="1"/>
            </p:cNvSpPr>
            <p:nvPr/>
          </p:nvSpPr>
          <p:spPr bwMode="auto">
            <a:xfrm>
              <a:off x="3726" y="1780"/>
              <a:ext cx="548" cy="148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41017" name="Text Box 67"/>
            <p:cNvSpPr txBox="1">
              <a:spLocks noChangeArrowheads="1"/>
            </p:cNvSpPr>
            <p:nvPr/>
          </p:nvSpPr>
          <p:spPr bwMode="auto">
            <a:xfrm>
              <a:off x="3965" y="1687"/>
              <a:ext cx="35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mtClean="0">
                  <a:solidFill>
                    <a:srgbClr val="000099"/>
                  </a:solidFill>
                  <a:latin typeface="Arial" charset="0"/>
                </a:rPr>
                <a:t>pkt1</a:t>
              </a:r>
            </a:p>
          </p:txBody>
        </p:sp>
        <p:sp>
          <p:nvSpPr>
            <p:cNvPr id="41018" name="Text Box 79"/>
            <p:cNvSpPr txBox="1">
              <a:spLocks noChangeArrowheads="1"/>
            </p:cNvSpPr>
            <p:nvPr/>
          </p:nvSpPr>
          <p:spPr bwMode="auto">
            <a:xfrm>
              <a:off x="4185" y="1808"/>
              <a:ext cx="215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800" b="1" smtClean="0">
                  <a:solidFill>
                    <a:srgbClr val="FF0000"/>
                  </a:solidFill>
                </a:rPr>
                <a:t>X</a:t>
              </a:r>
            </a:p>
          </p:txBody>
        </p:sp>
        <p:sp>
          <p:nvSpPr>
            <p:cNvPr id="41019" name="Text Box 80"/>
            <p:cNvSpPr txBox="1">
              <a:spLocks noChangeArrowheads="1"/>
            </p:cNvSpPr>
            <p:nvPr/>
          </p:nvSpPr>
          <p:spPr bwMode="auto">
            <a:xfrm>
              <a:off x="4126" y="1940"/>
              <a:ext cx="329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1" smtClean="0">
                  <a:solidFill>
                    <a:srgbClr val="FF0000"/>
                  </a:solidFill>
                </a:rPr>
                <a:t>loss</a:t>
              </a:r>
            </a:p>
          </p:txBody>
        </p:sp>
      </p:grpSp>
      <p:grpSp>
        <p:nvGrpSpPr>
          <p:cNvPr id="368726" name="Group 86"/>
          <p:cNvGrpSpPr>
            <a:grpSpLocks/>
          </p:cNvGrpSpPr>
          <p:nvPr/>
        </p:nvGrpSpPr>
        <p:grpSpPr bwMode="auto">
          <a:xfrm>
            <a:off x="5795963" y="3014663"/>
            <a:ext cx="122237" cy="1033462"/>
            <a:chOff x="3651" y="1878"/>
            <a:chExt cx="78" cy="963"/>
          </a:xfrm>
        </p:grpSpPr>
        <p:sp>
          <p:nvSpPr>
            <p:cNvPr id="41013" name="Line 82"/>
            <p:cNvSpPr>
              <a:spLocks noChangeShapeType="1"/>
            </p:cNvSpPr>
            <p:nvPr/>
          </p:nvSpPr>
          <p:spPr bwMode="auto">
            <a:xfrm>
              <a:off x="3729" y="1879"/>
              <a:ext cx="0" cy="96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41014" name="Line 84"/>
            <p:cNvSpPr>
              <a:spLocks noChangeShapeType="1"/>
            </p:cNvSpPr>
            <p:nvPr/>
          </p:nvSpPr>
          <p:spPr bwMode="auto">
            <a:xfrm flipH="1">
              <a:off x="3651" y="1878"/>
              <a:ext cx="7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41015" name="Line 85"/>
            <p:cNvSpPr>
              <a:spLocks noChangeShapeType="1"/>
            </p:cNvSpPr>
            <p:nvPr/>
          </p:nvSpPr>
          <p:spPr bwMode="auto">
            <a:xfrm flipH="1">
              <a:off x="3651" y="2841"/>
              <a:ext cx="7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grpSp>
        <p:nvGrpSpPr>
          <p:cNvPr id="368728" name="Group 88"/>
          <p:cNvGrpSpPr>
            <a:grpSpLocks/>
          </p:cNvGrpSpPr>
          <p:nvPr/>
        </p:nvGrpSpPr>
        <p:grpSpPr bwMode="auto">
          <a:xfrm>
            <a:off x="5924550" y="4003675"/>
            <a:ext cx="1471613" cy="504825"/>
            <a:chOff x="855" y="1710"/>
            <a:chExt cx="927" cy="318"/>
          </a:xfrm>
        </p:grpSpPr>
        <p:sp>
          <p:nvSpPr>
            <p:cNvPr id="41011" name="Line 89"/>
            <p:cNvSpPr>
              <a:spLocks noChangeShapeType="1"/>
            </p:cNvSpPr>
            <p:nvPr/>
          </p:nvSpPr>
          <p:spPr bwMode="auto">
            <a:xfrm>
              <a:off x="855" y="1803"/>
              <a:ext cx="927" cy="225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41012" name="Text Box 90"/>
            <p:cNvSpPr txBox="1">
              <a:spLocks noChangeArrowheads="1"/>
            </p:cNvSpPr>
            <p:nvPr/>
          </p:nvSpPr>
          <p:spPr bwMode="auto">
            <a:xfrm>
              <a:off x="1094" y="1710"/>
              <a:ext cx="35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mtClean="0">
                  <a:solidFill>
                    <a:srgbClr val="000099"/>
                  </a:solidFill>
                  <a:latin typeface="Arial" charset="0"/>
                </a:rPr>
                <a:t>pkt1</a:t>
              </a:r>
            </a:p>
          </p:txBody>
        </p:sp>
      </p:grpSp>
      <p:grpSp>
        <p:nvGrpSpPr>
          <p:cNvPr id="368732" name="Group 92"/>
          <p:cNvGrpSpPr>
            <a:grpSpLocks/>
          </p:cNvGrpSpPr>
          <p:nvPr/>
        </p:nvGrpSpPr>
        <p:grpSpPr bwMode="auto">
          <a:xfrm>
            <a:off x="4492625" y="3627438"/>
            <a:ext cx="1377950" cy="731837"/>
            <a:chOff x="2802" y="2348"/>
            <a:chExt cx="868" cy="461"/>
          </a:xfrm>
        </p:grpSpPr>
        <p:pic>
          <p:nvPicPr>
            <p:cNvPr id="34865" name="Picture 87" descr="alarm_clock_ringi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46" y="2348"/>
              <a:ext cx="275" cy="3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010" name="Text Box 91"/>
            <p:cNvSpPr txBox="1">
              <a:spLocks noChangeArrowheads="1"/>
            </p:cNvSpPr>
            <p:nvPr/>
          </p:nvSpPr>
          <p:spPr bwMode="auto">
            <a:xfrm>
              <a:off x="2802" y="2491"/>
              <a:ext cx="868" cy="3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r">
                <a:lnSpc>
                  <a:spcPct val="75000"/>
                </a:lnSpc>
                <a:defRPr/>
              </a:pPr>
              <a:r>
                <a:rPr lang="en-US" sz="1800" i="1" smtClean="0">
                  <a:solidFill>
                    <a:srgbClr val="FF0000"/>
                  </a:solidFill>
                </a:rPr>
                <a:t>timeout</a:t>
              </a:r>
            </a:p>
            <a:p>
              <a:pPr algn="r">
                <a:lnSpc>
                  <a:spcPct val="75000"/>
                </a:lnSpc>
                <a:defRPr/>
              </a:pPr>
              <a:r>
                <a:rPr lang="en-US" sz="1800" smtClean="0"/>
                <a:t>resend pkt1</a:t>
              </a:r>
            </a:p>
          </p:txBody>
        </p:sp>
      </p:grpSp>
      <p:sp>
        <p:nvSpPr>
          <p:cNvPr id="41007" name="Rectangle 95"/>
          <p:cNvSpPr>
            <a:spLocks noGrp="1" noChangeArrowheads="1"/>
          </p:cNvSpPr>
          <p:nvPr>
            <p:ph type="title"/>
          </p:nvPr>
        </p:nvSpPr>
        <p:spPr>
          <a:xfrm>
            <a:off x="377825" y="252413"/>
            <a:ext cx="3937000" cy="619125"/>
          </a:xfrm>
        </p:spPr>
        <p:txBody>
          <a:bodyPr/>
          <a:lstStyle/>
          <a:p>
            <a:pPr>
              <a:defRPr/>
            </a:pPr>
            <a:r>
              <a:rPr lang="en-US">
                <a:ea typeface="ＭＳ Ｐゴシック" charset="0"/>
                <a:cs typeface="+mj-cs"/>
              </a:rPr>
              <a:t>rdt3.0 in action</a:t>
            </a:r>
          </a:p>
        </p:txBody>
      </p:sp>
      <p:pic>
        <p:nvPicPr>
          <p:cNvPr id="34864" name="Picture 96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275" y="768350"/>
            <a:ext cx="3382963" cy="13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686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68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368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68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68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68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686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368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368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368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5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368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5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68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5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368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6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3686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6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9" dur="500"/>
                                        <p:tgtEl>
                                          <p:spTgt spid="368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368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" dur="500"/>
                                        <p:tgtEl>
                                          <p:spTgt spid="368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368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6" dur="500"/>
                                        <p:tgtEl>
                                          <p:spTgt spid="368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0" dur="500"/>
                                        <p:tgtEl>
                                          <p:spTgt spid="368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9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4" dur="500"/>
                                        <p:tgtEl>
                                          <p:spTgt spid="368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368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3" dur="1000"/>
                                        <p:tgtEl>
                                          <p:spTgt spid="368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7" dur="500"/>
                                        <p:tgtEl>
                                          <p:spTgt spid="368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368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6" dur="500"/>
                                        <p:tgtEl>
                                          <p:spTgt spid="3686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0" dur="500"/>
                                        <p:tgtEl>
                                          <p:spTgt spid="368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2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4" dur="500"/>
                                        <p:tgtEl>
                                          <p:spTgt spid="368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8" dur="500"/>
                                        <p:tgtEl>
                                          <p:spTgt spid="368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3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2" dur="500"/>
                                        <p:tgtEl>
                                          <p:spTgt spid="368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6" dur="500"/>
                                        <p:tgtEl>
                                          <p:spTgt spid="368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3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0" dur="500"/>
                                        <p:tgtEl>
                                          <p:spTgt spid="368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4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4" dur="500"/>
                                        <p:tgtEl>
                                          <p:spTgt spid="3686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4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8" dur="500"/>
                                        <p:tgtEl>
                                          <p:spTgt spid="368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50" grpId="0"/>
      <p:bldP spid="368651" grpId="0"/>
      <p:bldP spid="368652" grpId="0"/>
      <p:bldP spid="368654" grpId="0"/>
      <p:bldP spid="368655" grpId="0"/>
      <p:bldP spid="368657" grpId="0"/>
      <p:bldP spid="368658" grpId="0"/>
      <p:bldP spid="368689" grpId="0"/>
      <p:bldP spid="368690" grpId="0"/>
      <p:bldP spid="368691" grpId="0"/>
      <p:bldP spid="368693" grpId="0"/>
      <p:bldP spid="368694" grpId="0"/>
      <p:bldP spid="368695" grpId="0"/>
      <p:bldP spid="368696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Footer Placeholder 3"/>
          <p:cNvSpPr>
            <a:spLocks noGrp="1"/>
          </p:cNvSpPr>
          <p:nvPr>
            <p:ph type="ftr" sz="quarter" idx="1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/>
              <a:t>Transport</a:t>
            </a:r>
            <a:r>
              <a:rPr lang="en-US" sz="1400"/>
              <a:t> </a:t>
            </a:r>
            <a:r>
              <a:rPr lang="en-US" sz="1200"/>
              <a:t>Layer</a:t>
            </a:r>
          </a:p>
        </p:txBody>
      </p:sp>
      <p:sp>
        <p:nvSpPr>
          <p:cNvPr id="41987" name="Slide Number Placeholder 4"/>
          <p:cNvSpPr>
            <a:spLocks noGrp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>
              <a:defRPr/>
            </a:pPr>
            <a:r>
              <a:rPr lang="en-US" sz="1200" smtClean="0"/>
              <a:t>3-</a:t>
            </a:r>
            <a:fld id="{32A7C2A5-E62F-4E88-9F69-17DA1440B277}" type="slidenum">
              <a:rPr lang="en-US" sz="1200" smtClean="0"/>
              <a:pPr>
                <a:defRPr/>
              </a:pPr>
              <a:t>33</a:t>
            </a:fld>
            <a:endParaRPr lang="en-US" sz="1200" smtClean="0"/>
          </a:p>
        </p:txBody>
      </p:sp>
      <p:sp>
        <p:nvSpPr>
          <p:cNvPr id="41988" name="Rectangle 2"/>
          <p:cNvSpPr>
            <a:spLocks noGrp="1" noChangeArrowheads="1"/>
          </p:cNvSpPr>
          <p:nvPr>
            <p:ph type="title"/>
          </p:nvPr>
        </p:nvSpPr>
        <p:spPr>
          <a:xfrm>
            <a:off x="377825" y="252413"/>
            <a:ext cx="3937000" cy="619125"/>
          </a:xfrm>
        </p:spPr>
        <p:txBody>
          <a:bodyPr/>
          <a:lstStyle/>
          <a:p>
            <a:pPr>
              <a:defRPr/>
            </a:pPr>
            <a:r>
              <a:rPr lang="en-US" sz="4000">
                <a:ea typeface="ＭＳ Ｐゴシック" charset="0"/>
                <a:cs typeface="+mj-cs"/>
              </a:rPr>
              <a:t>rdt3.0 in action</a:t>
            </a:r>
            <a:endParaRPr lang="en-US">
              <a:ea typeface="ＭＳ Ｐゴシック" charset="0"/>
              <a:cs typeface="+mj-cs"/>
            </a:endParaRPr>
          </a:p>
        </p:txBody>
      </p:sp>
      <p:pic>
        <p:nvPicPr>
          <p:cNvPr id="35845" name="Picture 3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275" y="768350"/>
            <a:ext cx="3382963" cy="13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9670" name="Text Box 6"/>
          <p:cNvSpPr txBox="1">
            <a:spLocks noChangeArrowheads="1"/>
          </p:cNvSpPr>
          <p:nvPr/>
        </p:nvSpPr>
        <p:spPr bwMode="auto">
          <a:xfrm>
            <a:off x="2892425" y="2713038"/>
            <a:ext cx="10001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800" smtClean="0"/>
              <a:t>rcv pkt1</a:t>
            </a:r>
          </a:p>
        </p:txBody>
      </p:sp>
      <p:sp>
        <p:nvSpPr>
          <p:cNvPr id="369673" name="Text Box 9"/>
          <p:cNvSpPr txBox="1">
            <a:spLocks noChangeArrowheads="1"/>
          </p:cNvSpPr>
          <p:nvPr/>
        </p:nvSpPr>
        <p:spPr bwMode="auto">
          <a:xfrm>
            <a:off x="2892425" y="2938463"/>
            <a:ext cx="11969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800" smtClean="0"/>
              <a:t>send ack1</a:t>
            </a:r>
          </a:p>
        </p:txBody>
      </p:sp>
      <p:sp>
        <p:nvSpPr>
          <p:cNvPr id="369678" name="Text Box 14"/>
          <p:cNvSpPr txBox="1">
            <a:spLocks noChangeArrowheads="1"/>
          </p:cNvSpPr>
          <p:nvPr/>
        </p:nvSpPr>
        <p:spPr bwMode="auto">
          <a:xfrm>
            <a:off x="2873375" y="4129088"/>
            <a:ext cx="15684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smtClean="0"/>
              <a:t>(detect duplicate)</a:t>
            </a:r>
          </a:p>
        </p:txBody>
      </p:sp>
      <p:grpSp>
        <p:nvGrpSpPr>
          <p:cNvPr id="369687" name="Group 23"/>
          <p:cNvGrpSpPr>
            <a:grpSpLocks/>
          </p:cNvGrpSpPr>
          <p:nvPr/>
        </p:nvGrpSpPr>
        <p:grpSpPr bwMode="auto">
          <a:xfrm>
            <a:off x="1423988" y="2486025"/>
            <a:ext cx="1471612" cy="504825"/>
            <a:chOff x="855" y="1710"/>
            <a:chExt cx="927" cy="318"/>
          </a:xfrm>
        </p:grpSpPr>
        <p:sp>
          <p:nvSpPr>
            <p:cNvPr id="42103" name="Line 24"/>
            <p:cNvSpPr>
              <a:spLocks noChangeShapeType="1"/>
            </p:cNvSpPr>
            <p:nvPr/>
          </p:nvSpPr>
          <p:spPr bwMode="auto">
            <a:xfrm>
              <a:off x="855" y="1803"/>
              <a:ext cx="927" cy="225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42104" name="Text Box 25"/>
            <p:cNvSpPr txBox="1">
              <a:spLocks noChangeArrowheads="1"/>
            </p:cNvSpPr>
            <p:nvPr/>
          </p:nvSpPr>
          <p:spPr bwMode="auto">
            <a:xfrm>
              <a:off x="1094" y="1710"/>
              <a:ext cx="35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mtClean="0">
                  <a:solidFill>
                    <a:srgbClr val="000099"/>
                  </a:solidFill>
                  <a:latin typeface="Arial" charset="0"/>
                </a:rPr>
                <a:t>pkt1</a:t>
              </a:r>
            </a:p>
          </p:txBody>
        </p:sp>
      </p:grpSp>
      <p:sp>
        <p:nvSpPr>
          <p:cNvPr id="41994" name="Text Box 36"/>
          <p:cNvSpPr txBox="1">
            <a:spLocks noChangeArrowheads="1"/>
          </p:cNvSpPr>
          <p:nvPr/>
        </p:nvSpPr>
        <p:spPr bwMode="auto">
          <a:xfrm>
            <a:off x="436563" y="1104900"/>
            <a:ext cx="9366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i="1" u="sng" smtClean="0">
                <a:solidFill>
                  <a:srgbClr val="000099"/>
                </a:solidFill>
              </a:rPr>
              <a:t>sender</a:t>
            </a:r>
          </a:p>
        </p:txBody>
      </p:sp>
      <p:sp>
        <p:nvSpPr>
          <p:cNvPr id="41995" name="Text Box 37"/>
          <p:cNvSpPr txBox="1">
            <a:spLocks noChangeArrowheads="1"/>
          </p:cNvSpPr>
          <p:nvPr/>
        </p:nvSpPr>
        <p:spPr bwMode="auto">
          <a:xfrm>
            <a:off x="2876550" y="1100138"/>
            <a:ext cx="10715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i="1" u="sng" smtClean="0">
                <a:solidFill>
                  <a:srgbClr val="008000"/>
                </a:solidFill>
              </a:rPr>
              <a:t>receiver</a:t>
            </a:r>
          </a:p>
        </p:txBody>
      </p:sp>
      <p:sp>
        <p:nvSpPr>
          <p:cNvPr id="369702" name="Text Box 38"/>
          <p:cNvSpPr txBox="1">
            <a:spLocks noChangeArrowheads="1"/>
          </p:cNvSpPr>
          <p:nvPr/>
        </p:nvSpPr>
        <p:spPr bwMode="auto">
          <a:xfrm>
            <a:off x="2889250" y="3860800"/>
            <a:ext cx="10001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800" smtClean="0"/>
              <a:t>rcv pkt1</a:t>
            </a:r>
          </a:p>
        </p:txBody>
      </p:sp>
      <p:sp>
        <p:nvSpPr>
          <p:cNvPr id="369703" name="Text Box 39"/>
          <p:cNvSpPr txBox="1">
            <a:spLocks noChangeArrowheads="1"/>
          </p:cNvSpPr>
          <p:nvPr/>
        </p:nvSpPr>
        <p:spPr bwMode="auto">
          <a:xfrm>
            <a:off x="2886075" y="4857750"/>
            <a:ext cx="10001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800" smtClean="0"/>
              <a:t>rcv pkt0</a:t>
            </a:r>
          </a:p>
        </p:txBody>
      </p:sp>
      <p:sp>
        <p:nvSpPr>
          <p:cNvPr id="369704" name="Text Box 40"/>
          <p:cNvSpPr txBox="1">
            <a:spLocks noChangeArrowheads="1"/>
          </p:cNvSpPr>
          <p:nvPr/>
        </p:nvSpPr>
        <p:spPr bwMode="auto">
          <a:xfrm>
            <a:off x="2882900" y="2038350"/>
            <a:ext cx="11969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800" smtClean="0"/>
              <a:t>send ack0</a:t>
            </a:r>
          </a:p>
        </p:txBody>
      </p:sp>
      <p:sp>
        <p:nvSpPr>
          <p:cNvPr id="369705" name="Text Box 41"/>
          <p:cNvSpPr txBox="1">
            <a:spLocks noChangeArrowheads="1"/>
          </p:cNvSpPr>
          <p:nvPr/>
        </p:nvSpPr>
        <p:spPr bwMode="auto">
          <a:xfrm>
            <a:off x="2901950" y="4283075"/>
            <a:ext cx="11969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800" smtClean="0"/>
              <a:t>send ack1</a:t>
            </a:r>
          </a:p>
        </p:txBody>
      </p:sp>
      <p:sp>
        <p:nvSpPr>
          <p:cNvPr id="369706" name="Text Box 42"/>
          <p:cNvSpPr txBox="1">
            <a:spLocks noChangeArrowheads="1"/>
          </p:cNvSpPr>
          <p:nvPr/>
        </p:nvSpPr>
        <p:spPr bwMode="auto">
          <a:xfrm>
            <a:off x="2879725" y="5053013"/>
            <a:ext cx="11969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800" smtClean="0"/>
              <a:t>send ack0</a:t>
            </a:r>
          </a:p>
        </p:txBody>
      </p:sp>
      <p:sp>
        <p:nvSpPr>
          <p:cNvPr id="369707" name="Text Box 43"/>
          <p:cNvSpPr txBox="1">
            <a:spLocks noChangeArrowheads="1"/>
          </p:cNvSpPr>
          <p:nvPr/>
        </p:nvSpPr>
        <p:spPr bwMode="auto">
          <a:xfrm>
            <a:off x="365125" y="2287588"/>
            <a:ext cx="1022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800" smtClean="0"/>
              <a:t>rcv ack0</a:t>
            </a:r>
          </a:p>
        </p:txBody>
      </p:sp>
      <p:sp>
        <p:nvSpPr>
          <p:cNvPr id="369708" name="Text Box 44"/>
          <p:cNvSpPr txBox="1">
            <a:spLocks noChangeArrowheads="1"/>
          </p:cNvSpPr>
          <p:nvPr/>
        </p:nvSpPr>
        <p:spPr bwMode="auto">
          <a:xfrm>
            <a:off x="209550" y="4659313"/>
            <a:ext cx="1174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800" smtClean="0"/>
              <a:t>send pkt0</a:t>
            </a:r>
          </a:p>
        </p:txBody>
      </p:sp>
      <p:sp>
        <p:nvSpPr>
          <p:cNvPr id="369709" name="Text Box 45"/>
          <p:cNvSpPr txBox="1">
            <a:spLocks noChangeArrowheads="1"/>
          </p:cNvSpPr>
          <p:nvPr/>
        </p:nvSpPr>
        <p:spPr bwMode="auto">
          <a:xfrm>
            <a:off x="209550" y="2506663"/>
            <a:ext cx="1174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800" smtClean="0"/>
              <a:t>send pkt1</a:t>
            </a:r>
          </a:p>
        </p:txBody>
      </p:sp>
      <p:sp>
        <p:nvSpPr>
          <p:cNvPr id="369710" name="Text Box 46"/>
          <p:cNvSpPr txBox="1">
            <a:spLocks noChangeArrowheads="1"/>
          </p:cNvSpPr>
          <p:nvPr/>
        </p:nvSpPr>
        <p:spPr bwMode="auto">
          <a:xfrm>
            <a:off x="354013" y="4419600"/>
            <a:ext cx="1022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800" smtClean="0"/>
              <a:t>rcv ack1</a:t>
            </a:r>
          </a:p>
        </p:txBody>
      </p:sp>
      <p:sp>
        <p:nvSpPr>
          <p:cNvPr id="42005" name="Text Box 47"/>
          <p:cNvSpPr txBox="1">
            <a:spLocks noChangeArrowheads="1"/>
          </p:cNvSpPr>
          <p:nvPr/>
        </p:nvSpPr>
        <p:spPr bwMode="auto">
          <a:xfrm>
            <a:off x="198438" y="1544638"/>
            <a:ext cx="1174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800" smtClean="0"/>
              <a:t>send pkt0</a:t>
            </a:r>
          </a:p>
        </p:txBody>
      </p:sp>
      <p:sp>
        <p:nvSpPr>
          <p:cNvPr id="369712" name="Text Box 48"/>
          <p:cNvSpPr txBox="1">
            <a:spLocks noChangeArrowheads="1"/>
          </p:cNvSpPr>
          <p:nvPr/>
        </p:nvSpPr>
        <p:spPr bwMode="auto">
          <a:xfrm>
            <a:off x="2874963" y="1827213"/>
            <a:ext cx="10001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800" smtClean="0"/>
              <a:t>rcv pkt0</a:t>
            </a:r>
          </a:p>
        </p:txBody>
      </p:sp>
      <p:grpSp>
        <p:nvGrpSpPr>
          <p:cNvPr id="369713" name="Group 49"/>
          <p:cNvGrpSpPr>
            <a:grpSpLocks/>
          </p:cNvGrpSpPr>
          <p:nvPr/>
        </p:nvGrpSpPr>
        <p:grpSpPr bwMode="auto">
          <a:xfrm>
            <a:off x="1414463" y="1614488"/>
            <a:ext cx="1471612" cy="512762"/>
            <a:chOff x="850" y="1159"/>
            <a:chExt cx="927" cy="323"/>
          </a:xfrm>
        </p:grpSpPr>
        <p:sp>
          <p:nvSpPr>
            <p:cNvPr id="42101" name="Line 50"/>
            <p:cNvSpPr>
              <a:spLocks noChangeShapeType="1"/>
            </p:cNvSpPr>
            <p:nvPr/>
          </p:nvSpPr>
          <p:spPr bwMode="auto">
            <a:xfrm>
              <a:off x="850" y="1257"/>
              <a:ext cx="927" cy="225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42102" name="Text Box 51"/>
            <p:cNvSpPr txBox="1">
              <a:spLocks noChangeArrowheads="1"/>
            </p:cNvSpPr>
            <p:nvPr/>
          </p:nvSpPr>
          <p:spPr bwMode="auto">
            <a:xfrm>
              <a:off x="1100" y="1159"/>
              <a:ext cx="35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mtClean="0">
                  <a:solidFill>
                    <a:srgbClr val="000099"/>
                  </a:solidFill>
                  <a:latin typeface="Arial" charset="0"/>
                </a:rPr>
                <a:t>pkt0</a:t>
              </a:r>
            </a:p>
          </p:txBody>
        </p:sp>
      </p:grpSp>
      <p:grpSp>
        <p:nvGrpSpPr>
          <p:cNvPr id="369716" name="Group 52"/>
          <p:cNvGrpSpPr>
            <a:grpSpLocks/>
          </p:cNvGrpSpPr>
          <p:nvPr/>
        </p:nvGrpSpPr>
        <p:grpSpPr bwMode="auto">
          <a:xfrm>
            <a:off x="1408113" y="4629150"/>
            <a:ext cx="1471612" cy="487363"/>
            <a:chOff x="846" y="2253"/>
            <a:chExt cx="927" cy="307"/>
          </a:xfrm>
        </p:grpSpPr>
        <p:sp>
          <p:nvSpPr>
            <p:cNvPr id="42099" name="Line 53"/>
            <p:cNvSpPr>
              <a:spLocks noChangeShapeType="1"/>
            </p:cNvSpPr>
            <p:nvPr/>
          </p:nvSpPr>
          <p:spPr bwMode="auto">
            <a:xfrm>
              <a:off x="846" y="2335"/>
              <a:ext cx="927" cy="225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42100" name="Text Box 54"/>
            <p:cNvSpPr txBox="1">
              <a:spLocks noChangeArrowheads="1"/>
            </p:cNvSpPr>
            <p:nvPr/>
          </p:nvSpPr>
          <p:spPr bwMode="auto">
            <a:xfrm>
              <a:off x="1097" y="2253"/>
              <a:ext cx="35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mtClean="0">
                  <a:solidFill>
                    <a:srgbClr val="000099"/>
                  </a:solidFill>
                  <a:latin typeface="Arial" charset="0"/>
                </a:rPr>
                <a:t>pkt0</a:t>
              </a:r>
            </a:p>
          </p:txBody>
        </p:sp>
      </p:grpSp>
      <p:grpSp>
        <p:nvGrpSpPr>
          <p:cNvPr id="369719" name="Group 55"/>
          <p:cNvGrpSpPr>
            <a:grpSpLocks/>
          </p:cNvGrpSpPr>
          <p:nvPr/>
        </p:nvGrpSpPr>
        <p:grpSpPr bwMode="auto">
          <a:xfrm>
            <a:off x="1408113" y="4232275"/>
            <a:ext cx="1471612" cy="471488"/>
            <a:chOff x="846" y="2003"/>
            <a:chExt cx="927" cy="297"/>
          </a:xfrm>
        </p:grpSpPr>
        <p:sp>
          <p:nvSpPr>
            <p:cNvPr id="42097" name="Line 56"/>
            <p:cNvSpPr>
              <a:spLocks noChangeShapeType="1"/>
            </p:cNvSpPr>
            <p:nvPr/>
          </p:nvSpPr>
          <p:spPr bwMode="auto">
            <a:xfrm flipH="1">
              <a:off x="846" y="2075"/>
              <a:ext cx="927" cy="225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42098" name="Text Box 57"/>
            <p:cNvSpPr txBox="1">
              <a:spLocks noChangeArrowheads="1"/>
            </p:cNvSpPr>
            <p:nvPr/>
          </p:nvSpPr>
          <p:spPr bwMode="auto">
            <a:xfrm>
              <a:off x="1092" y="2003"/>
              <a:ext cx="386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mtClean="0">
                  <a:solidFill>
                    <a:srgbClr val="008000"/>
                  </a:solidFill>
                  <a:latin typeface="Arial" charset="0"/>
                </a:rPr>
                <a:t>ack1</a:t>
              </a:r>
            </a:p>
          </p:txBody>
        </p:sp>
      </p:grpSp>
      <p:grpSp>
        <p:nvGrpSpPr>
          <p:cNvPr id="369722" name="Group 58"/>
          <p:cNvGrpSpPr>
            <a:grpSpLocks/>
          </p:cNvGrpSpPr>
          <p:nvPr/>
        </p:nvGrpSpPr>
        <p:grpSpPr bwMode="auto">
          <a:xfrm>
            <a:off x="1400175" y="2114550"/>
            <a:ext cx="1471613" cy="455613"/>
            <a:chOff x="841" y="1474"/>
            <a:chExt cx="927" cy="287"/>
          </a:xfrm>
        </p:grpSpPr>
        <p:sp>
          <p:nvSpPr>
            <p:cNvPr id="42095" name="Line 59"/>
            <p:cNvSpPr>
              <a:spLocks noChangeShapeType="1"/>
            </p:cNvSpPr>
            <p:nvPr/>
          </p:nvSpPr>
          <p:spPr bwMode="auto">
            <a:xfrm flipH="1">
              <a:off x="841" y="1536"/>
              <a:ext cx="927" cy="225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42096" name="Text Box 60"/>
            <p:cNvSpPr txBox="1">
              <a:spLocks noChangeArrowheads="1"/>
            </p:cNvSpPr>
            <p:nvPr/>
          </p:nvSpPr>
          <p:spPr bwMode="auto">
            <a:xfrm>
              <a:off x="1089" y="1474"/>
              <a:ext cx="386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mtClean="0">
                  <a:solidFill>
                    <a:srgbClr val="008000"/>
                  </a:solidFill>
                  <a:latin typeface="Arial" charset="0"/>
                </a:rPr>
                <a:t>ack0</a:t>
              </a:r>
            </a:p>
          </p:txBody>
        </p:sp>
      </p:grpSp>
      <p:grpSp>
        <p:nvGrpSpPr>
          <p:cNvPr id="369725" name="Group 61"/>
          <p:cNvGrpSpPr>
            <a:grpSpLocks/>
          </p:cNvGrpSpPr>
          <p:nvPr/>
        </p:nvGrpSpPr>
        <p:grpSpPr bwMode="auto">
          <a:xfrm>
            <a:off x="1393825" y="5084763"/>
            <a:ext cx="1471613" cy="461962"/>
            <a:chOff x="837" y="2540"/>
            <a:chExt cx="927" cy="291"/>
          </a:xfrm>
        </p:grpSpPr>
        <p:sp>
          <p:nvSpPr>
            <p:cNvPr id="42093" name="Line 62"/>
            <p:cNvSpPr>
              <a:spLocks noChangeShapeType="1"/>
            </p:cNvSpPr>
            <p:nvPr/>
          </p:nvSpPr>
          <p:spPr bwMode="auto">
            <a:xfrm flipH="1">
              <a:off x="837" y="2606"/>
              <a:ext cx="927" cy="225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42094" name="Text Box 63"/>
            <p:cNvSpPr txBox="1">
              <a:spLocks noChangeArrowheads="1"/>
            </p:cNvSpPr>
            <p:nvPr/>
          </p:nvSpPr>
          <p:spPr bwMode="auto">
            <a:xfrm>
              <a:off x="1086" y="2540"/>
              <a:ext cx="386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mtClean="0">
                  <a:solidFill>
                    <a:srgbClr val="008000"/>
                  </a:solidFill>
                  <a:latin typeface="Arial" charset="0"/>
                </a:rPr>
                <a:t>ack0</a:t>
              </a:r>
            </a:p>
          </p:txBody>
        </p:sp>
      </p:grpSp>
      <p:sp>
        <p:nvSpPr>
          <p:cNvPr id="42012" name="Text Box 64"/>
          <p:cNvSpPr txBox="1">
            <a:spLocks noChangeArrowheads="1"/>
          </p:cNvSpPr>
          <p:nvPr/>
        </p:nvSpPr>
        <p:spPr bwMode="auto">
          <a:xfrm>
            <a:off x="1192213" y="5797550"/>
            <a:ext cx="13938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800" smtClean="0"/>
              <a:t>(c) ACK loss</a:t>
            </a:r>
          </a:p>
        </p:txBody>
      </p:sp>
      <p:grpSp>
        <p:nvGrpSpPr>
          <p:cNvPr id="369745" name="Group 81"/>
          <p:cNvGrpSpPr>
            <a:grpSpLocks/>
          </p:cNvGrpSpPr>
          <p:nvPr/>
        </p:nvGrpSpPr>
        <p:grpSpPr bwMode="auto">
          <a:xfrm>
            <a:off x="1679575" y="2886075"/>
            <a:ext cx="1212850" cy="719138"/>
            <a:chOff x="1324" y="1931"/>
            <a:chExt cx="764" cy="453"/>
          </a:xfrm>
        </p:grpSpPr>
        <p:sp>
          <p:nvSpPr>
            <p:cNvPr id="42089" name="Line 27"/>
            <p:cNvSpPr>
              <a:spLocks noChangeShapeType="1"/>
            </p:cNvSpPr>
            <p:nvPr/>
          </p:nvSpPr>
          <p:spPr bwMode="auto">
            <a:xfrm flipH="1">
              <a:off x="1514" y="2031"/>
              <a:ext cx="574" cy="132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42090" name="Text Box 28"/>
            <p:cNvSpPr txBox="1">
              <a:spLocks noChangeArrowheads="1"/>
            </p:cNvSpPr>
            <p:nvPr/>
          </p:nvSpPr>
          <p:spPr bwMode="auto">
            <a:xfrm>
              <a:off x="1456" y="1931"/>
              <a:ext cx="386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mtClean="0">
                  <a:solidFill>
                    <a:srgbClr val="008000"/>
                  </a:solidFill>
                  <a:latin typeface="Arial" charset="0"/>
                </a:rPr>
                <a:t>ack1</a:t>
              </a:r>
            </a:p>
          </p:txBody>
        </p:sp>
        <p:sp>
          <p:nvSpPr>
            <p:cNvPr id="42091" name="Text Box 68"/>
            <p:cNvSpPr txBox="1">
              <a:spLocks noChangeArrowheads="1"/>
            </p:cNvSpPr>
            <p:nvPr/>
          </p:nvSpPr>
          <p:spPr bwMode="auto">
            <a:xfrm>
              <a:off x="1383" y="2040"/>
              <a:ext cx="215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800" b="1" smtClean="0">
                  <a:solidFill>
                    <a:srgbClr val="FF0000"/>
                  </a:solidFill>
                </a:rPr>
                <a:t>X</a:t>
              </a:r>
            </a:p>
          </p:txBody>
        </p:sp>
        <p:sp>
          <p:nvSpPr>
            <p:cNvPr id="42092" name="Text Box 69"/>
            <p:cNvSpPr txBox="1">
              <a:spLocks noChangeArrowheads="1"/>
            </p:cNvSpPr>
            <p:nvPr/>
          </p:nvSpPr>
          <p:spPr bwMode="auto">
            <a:xfrm>
              <a:off x="1324" y="2172"/>
              <a:ext cx="329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1" smtClean="0">
                  <a:solidFill>
                    <a:srgbClr val="FF0000"/>
                  </a:solidFill>
                </a:rPr>
                <a:t>loss</a:t>
              </a:r>
            </a:p>
          </p:txBody>
        </p:sp>
      </p:grpSp>
      <p:grpSp>
        <p:nvGrpSpPr>
          <p:cNvPr id="369734" name="Group 70"/>
          <p:cNvGrpSpPr>
            <a:grpSpLocks/>
          </p:cNvGrpSpPr>
          <p:nvPr/>
        </p:nvGrpSpPr>
        <p:grpSpPr bwMode="auto">
          <a:xfrm>
            <a:off x="1303338" y="2792413"/>
            <a:ext cx="122237" cy="1033462"/>
            <a:chOff x="3651" y="1878"/>
            <a:chExt cx="78" cy="963"/>
          </a:xfrm>
        </p:grpSpPr>
        <p:sp>
          <p:nvSpPr>
            <p:cNvPr id="42086" name="Line 71"/>
            <p:cNvSpPr>
              <a:spLocks noChangeShapeType="1"/>
            </p:cNvSpPr>
            <p:nvPr/>
          </p:nvSpPr>
          <p:spPr bwMode="auto">
            <a:xfrm>
              <a:off x="3729" y="1879"/>
              <a:ext cx="0" cy="96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42087" name="Line 72"/>
            <p:cNvSpPr>
              <a:spLocks noChangeShapeType="1"/>
            </p:cNvSpPr>
            <p:nvPr/>
          </p:nvSpPr>
          <p:spPr bwMode="auto">
            <a:xfrm flipH="1">
              <a:off x="3651" y="1878"/>
              <a:ext cx="7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42088" name="Line 73"/>
            <p:cNvSpPr>
              <a:spLocks noChangeShapeType="1"/>
            </p:cNvSpPr>
            <p:nvPr/>
          </p:nvSpPr>
          <p:spPr bwMode="auto">
            <a:xfrm flipH="1">
              <a:off x="3651" y="2841"/>
              <a:ext cx="7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grpSp>
        <p:nvGrpSpPr>
          <p:cNvPr id="369738" name="Group 74"/>
          <p:cNvGrpSpPr>
            <a:grpSpLocks/>
          </p:cNvGrpSpPr>
          <p:nvPr/>
        </p:nvGrpSpPr>
        <p:grpSpPr bwMode="auto">
          <a:xfrm>
            <a:off x="1431925" y="3781425"/>
            <a:ext cx="1471613" cy="504825"/>
            <a:chOff x="855" y="1710"/>
            <a:chExt cx="927" cy="318"/>
          </a:xfrm>
        </p:grpSpPr>
        <p:sp>
          <p:nvSpPr>
            <p:cNvPr id="42084" name="Line 75"/>
            <p:cNvSpPr>
              <a:spLocks noChangeShapeType="1"/>
            </p:cNvSpPr>
            <p:nvPr/>
          </p:nvSpPr>
          <p:spPr bwMode="auto">
            <a:xfrm>
              <a:off x="855" y="1803"/>
              <a:ext cx="927" cy="225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42085" name="Text Box 76"/>
            <p:cNvSpPr txBox="1">
              <a:spLocks noChangeArrowheads="1"/>
            </p:cNvSpPr>
            <p:nvPr/>
          </p:nvSpPr>
          <p:spPr bwMode="auto">
            <a:xfrm>
              <a:off x="1094" y="1710"/>
              <a:ext cx="35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mtClean="0">
                  <a:solidFill>
                    <a:srgbClr val="000099"/>
                  </a:solidFill>
                  <a:latin typeface="Arial" charset="0"/>
                </a:rPr>
                <a:t>pkt1</a:t>
              </a:r>
            </a:p>
          </p:txBody>
        </p:sp>
      </p:grpSp>
      <p:grpSp>
        <p:nvGrpSpPr>
          <p:cNvPr id="369741" name="Group 77"/>
          <p:cNvGrpSpPr>
            <a:grpSpLocks/>
          </p:cNvGrpSpPr>
          <p:nvPr/>
        </p:nvGrpSpPr>
        <p:grpSpPr bwMode="auto">
          <a:xfrm>
            <a:off x="0" y="3405188"/>
            <a:ext cx="1377950" cy="731837"/>
            <a:chOff x="2802" y="2348"/>
            <a:chExt cx="868" cy="461"/>
          </a:xfrm>
        </p:grpSpPr>
        <p:pic>
          <p:nvPicPr>
            <p:cNvPr id="35938" name="Picture 78" descr="alarm_clock_ringi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46" y="2348"/>
              <a:ext cx="275" cy="3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2083" name="Text Box 79"/>
            <p:cNvSpPr txBox="1">
              <a:spLocks noChangeArrowheads="1"/>
            </p:cNvSpPr>
            <p:nvPr/>
          </p:nvSpPr>
          <p:spPr bwMode="auto">
            <a:xfrm>
              <a:off x="2802" y="2491"/>
              <a:ext cx="868" cy="3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r">
                <a:lnSpc>
                  <a:spcPct val="75000"/>
                </a:lnSpc>
                <a:defRPr/>
              </a:pPr>
              <a:r>
                <a:rPr lang="en-US" sz="1800" i="1" smtClean="0">
                  <a:solidFill>
                    <a:srgbClr val="FF0000"/>
                  </a:solidFill>
                </a:rPr>
                <a:t>timeout</a:t>
              </a:r>
            </a:p>
            <a:p>
              <a:pPr algn="r">
                <a:lnSpc>
                  <a:spcPct val="75000"/>
                </a:lnSpc>
                <a:defRPr/>
              </a:pPr>
              <a:r>
                <a:rPr lang="en-US" sz="1800" smtClean="0"/>
                <a:t>resend pkt1</a:t>
              </a:r>
            </a:p>
          </p:txBody>
        </p:sp>
      </p:grpSp>
      <p:sp>
        <p:nvSpPr>
          <p:cNvPr id="369746" name="Text Box 82"/>
          <p:cNvSpPr txBox="1">
            <a:spLocks noChangeArrowheads="1"/>
          </p:cNvSpPr>
          <p:nvPr/>
        </p:nvSpPr>
        <p:spPr bwMode="auto">
          <a:xfrm>
            <a:off x="7594600" y="2374900"/>
            <a:ext cx="10001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800" smtClean="0"/>
              <a:t>rcv pkt1</a:t>
            </a:r>
          </a:p>
        </p:txBody>
      </p:sp>
      <p:sp>
        <p:nvSpPr>
          <p:cNvPr id="369747" name="Text Box 83"/>
          <p:cNvSpPr txBox="1">
            <a:spLocks noChangeArrowheads="1"/>
          </p:cNvSpPr>
          <p:nvPr/>
        </p:nvSpPr>
        <p:spPr bwMode="auto">
          <a:xfrm>
            <a:off x="7594600" y="2600325"/>
            <a:ext cx="11969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800" smtClean="0"/>
              <a:t>send ack1</a:t>
            </a:r>
          </a:p>
        </p:txBody>
      </p:sp>
      <p:sp>
        <p:nvSpPr>
          <p:cNvPr id="369748" name="Text Box 84"/>
          <p:cNvSpPr txBox="1">
            <a:spLocks noChangeArrowheads="1"/>
          </p:cNvSpPr>
          <p:nvPr/>
        </p:nvSpPr>
        <p:spPr bwMode="auto">
          <a:xfrm>
            <a:off x="7556500" y="3810000"/>
            <a:ext cx="15684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smtClean="0"/>
              <a:t>(detect duplicate)</a:t>
            </a:r>
          </a:p>
        </p:txBody>
      </p:sp>
      <p:grpSp>
        <p:nvGrpSpPr>
          <p:cNvPr id="369749" name="Group 85"/>
          <p:cNvGrpSpPr>
            <a:grpSpLocks/>
          </p:cNvGrpSpPr>
          <p:nvPr/>
        </p:nvGrpSpPr>
        <p:grpSpPr bwMode="auto">
          <a:xfrm>
            <a:off x="6126163" y="2147888"/>
            <a:ext cx="1471612" cy="504825"/>
            <a:chOff x="855" y="1710"/>
            <a:chExt cx="927" cy="318"/>
          </a:xfrm>
        </p:grpSpPr>
        <p:sp>
          <p:nvSpPr>
            <p:cNvPr id="42080" name="Line 86"/>
            <p:cNvSpPr>
              <a:spLocks noChangeShapeType="1"/>
            </p:cNvSpPr>
            <p:nvPr/>
          </p:nvSpPr>
          <p:spPr bwMode="auto">
            <a:xfrm>
              <a:off x="855" y="1803"/>
              <a:ext cx="927" cy="225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42081" name="Text Box 87"/>
            <p:cNvSpPr txBox="1">
              <a:spLocks noChangeArrowheads="1"/>
            </p:cNvSpPr>
            <p:nvPr/>
          </p:nvSpPr>
          <p:spPr bwMode="auto">
            <a:xfrm>
              <a:off x="1094" y="1710"/>
              <a:ext cx="35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mtClean="0">
                  <a:solidFill>
                    <a:srgbClr val="000099"/>
                  </a:solidFill>
                  <a:latin typeface="Arial" charset="0"/>
                </a:rPr>
                <a:t>pkt1</a:t>
              </a:r>
            </a:p>
          </p:txBody>
        </p:sp>
      </p:grpSp>
      <p:sp>
        <p:nvSpPr>
          <p:cNvPr id="42021" name="Text Box 88"/>
          <p:cNvSpPr txBox="1">
            <a:spLocks noChangeArrowheads="1"/>
          </p:cNvSpPr>
          <p:nvPr/>
        </p:nvSpPr>
        <p:spPr bwMode="auto">
          <a:xfrm>
            <a:off x="5138738" y="766763"/>
            <a:ext cx="9366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i="1" u="sng" smtClean="0">
                <a:solidFill>
                  <a:srgbClr val="000099"/>
                </a:solidFill>
              </a:rPr>
              <a:t>sender</a:t>
            </a:r>
          </a:p>
        </p:txBody>
      </p:sp>
      <p:sp>
        <p:nvSpPr>
          <p:cNvPr id="42022" name="Text Box 89"/>
          <p:cNvSpPr txBox="1">
            <a:spLocks noChangeArrowheads="1"/>
          </p:cNvSpPr>
          <p:nvPr/>
        </p:nvSpPr>
        <p:spPr bwMode="auto">
          <a:xfrm>
            <a:off x="7578725" y="762000"/>
            <a:ext cx="10715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i="1" u="sng" smtClean="0">
                <a:solidFill>
                  <a:srgbClr val="008000"/>
                </a:solidFill>
              </a:rPr>
              <a:t>receiver</a:t>
            </a:r>
          </a:p>
        </p:txBody>
      </p:sp>
      <p:sp>
        <p:nvSpPr>
          <p:cNvPr id="369754" name="Text Box 90"/>
          <p:cNvSpPr txBox="1">
            <a:spLocks noChangeArrowheads="1"/>
          </p:cNvSpPr>
          <p:nvPr/>
        </p:nvSpPr>
        <p:spPr bwMode="auto">
          <a:xfrm>
            <a:off x="7572375" y="3541713"/>
            <a:ext cx="10001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800" smtClean="0"/>
              <a:t>rcv pkt1</a:t>
            </a:r>
          </a:p>
        </p:txBody>
      </p:sp>
      <p:sp>
        <p:nvSpPr>
          <p:cNvPr id="369756" name="Text Box 92"/>
          <p:cNvSpPr txBox="1">
            <a:spLocks noChangeArrowheads="1"/>
          </p:cNvSpPr>
          <p:nvPr/>
        </p:nvSpPr>
        <p:spPr bwMode="auto">
          <a:xfrm>
            <a:off x="7585075" y="1700213"/>
            <a:ext cx="11969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800" smtClean="0"/>
              <a:t>send ack0</a:t>
            </a:r>
          </a:p>
        </p:txBody>
      </p:sp>
      <p:sp>
        <p:nvSpPr>
          <p:cNvPr id="369759" name="Text Box 95"/>
          <p:cNvSpPr txBox="1">
            <a:spLocks noChangeArrowheads="1"/>
          </p:cNvSpPr>
          <p:nvPr/>
        </p:nvSpPr>
        <p:spPr bwMode="auto">
          <a:xfrm>
            <a:off x="5067300" y="1949450"/>
            <a:ext cx="1022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800" smtClean="0"/>
              <a:t>rcv ack0</a:t>
            </a:r>
          </a:p>
        </p:txBody>
      </p:sp>
      <p:sp>
        <p:nvSpPr>
          <p:cNvPr id="369761" name="Text Box 97"/>
          <p:cNvSpPr txBox="1">
            <a:spLocks noChangeArrowheads="1"/>
          </p:cNvSpPr>
          <p:nvPr/>
        </p:nvSpPr>
        <p:spPr bwMode="auto">
          <a:xfrm>
            <a:off x="4911725" y="2168525"/>
            <a:ext cx="1174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800" smtClean="0"/>
              <a:t>send pkt1</a:t>
            </a:r>
          </a:p>
        </p:txBody>
      </p:sp>
      <p:sp>
        <p:nvSpPr>
          <p:cNvPr id="42027" name="Text Box 99"/>
          <p:cNvSpPr txBox="1">
            <a:spLocks noChangeArrowheads="1"/>
          </p:cNvSpPr>
          <p:nvPr/>
        </p:nvSpPr>
        <p:spPr bwMode="auto">
          <a:xfrm>
            <a:off x="4900613" y="1206500"/>
            <a:ext cx="1174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800" smtClean="0"/>
              <a:t>send pkt0</a:t>
            </a:r>
          </a:p>
        </p:txBody>
      </p:sp>
      <p:sp>
        <p:nvSpPr>
          <p:cNvPr id="369764" name="Text Box 100"/>
          <p:cNvSpPr txBox="1">
            <a:spLocks noChangeArrowheads="1"/>
          </p:cNvSpPr>
          <p:nvPr/>
        </p:nvSpPr>
        <p:spPr bwMode="auto">
          <a:xfrm>
            <a:off x="7577138" y="1489075"/>
            <a:ext cx="10001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800" smtClean="0"/>
              <a:t>rcv pkt0</a:t>
            </a:r>
          </a:p>
        </p:txBody>
      </p:sp>
      <p:grpSp>
        <p:nvGrpSpPr>
          <p:cNvPr id="369765" name="Group 101"/>
          <p:cNvGrpSpPr>
            <a:grpSpLocks/>
          </p:cNvGrpSpPr>
          <p:nvPr/>
        </p:nvGrpSpPr>
        <p:grpSpPr bwMode="auto">
          <a:xfrm>
            <a:off x="6116638" y="1276350"/>
            <a:ext cx="1471612" cy="512763"/>
            <a:chOff x="850" y="1159"/>
            <a:chExt cx="927" cy="323"/>
          </a:xfrm>
        </p:grpSpPr>
        <p:sp>
          <p:nvSpPr>
            <p:cNvPr id="42078" name="Line 102"/>
            <p:cNvSpPr>
              <a:spLocks noChangeShapeType="1"/>
            </p:cNvSpPr>
            <p:nvPr/>
          </p:nvSpPr>
          <p:spPr bwMode="auto">
            <a:xfrm>
              <a:off x="850" y="1257"/>
              <a:ext cx="927" cy="225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42079" name="Text Box 103"/>
            <p:cNvSpPr txBox="1">
              <a:spLocks noChangeArrowheads="1"/>
            </p:cNvSpPr>
            <p:nvPr/>
          </p:nvSpPr>
          <p:spPr bwMode="auto">
            <a:xfrm>
              <a:off x="1100" y="1159"/>
              <a:ext cx="35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mtClean="0">
                  <a:solidFill>
                    <a:srgbClr val="000099"/>
                  </a:solidFill>
                  <a:latin typeface="Arial" charset="0"/>
                </a:rPr>
                <a:t>pkt0</a:t>
              </a:r>
            </a:p>
          </p:txBody>
        </p:sp>
      </p:grpSp>
      <p:grpSp>
        <p:nvGrpSpPr>
          <p:cNvPr id="369774" name="Group 110"/>
          <p:cNvGrpSpPr>
            <a:grpSpLocks/>
          </p:cNvGrpSpPr>
          <p:nvPr/>
        </p:nvGrpSpPr>
        <p:grpSpPr bwMode="auto">
          <a:xfrm>
            <a:off x="6102350" y="1776413"/>
            <a:ext cx="1471613" cy="455612"/>
            <a:chOff x="841" y="1474"/>
            <a:chExt cx="927" cy="287"/>
          </a:xfrm>
        </p:grpSpPr>
        <p:sp>
          <p:nvSpPr>
            <p:cNvPr id="42076" name="Line 111"/>
            <p:cNvSpPr>
              <a:spLocks noChangeShapeType="1"/>
            </p:cNvSpPr>
            <p:nvPr/>
          </p:nvSpPr>
          <p:spPr bwMode="auto">
            <a:xfrm flipH="1">
              <a:off x="841" y="1536"/>
              <a:ext cx="927" cy="225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42077" name="Text Box 112"/>
            <p:cNvSpPr txBox="1">
              <a:spLocks noChangeArrowheads="1"/>
            </p:cNvSpPr>
            <p:nvPr/>
          </p:nvSpPr>
          <p:spPr bwMode="auto">
            <a:xfrm>
              <a:off x="1089" y="1474"/>
              <a:ext cx="386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mtClean="0">
                  <a:solidFill>
                    <a:srgbClr val="008000"/>
                  </a:solidFill>
                  <a:latin typeface="Arial" charset="0"/>
                </a:rPr>
                <a:t>ack0</a:t>
              </a:r>
            </a:p>
          </p:txBody>
        </p:sp>
      </p:grpSp>
      <p:sp>
        <p:nvSpPr>
          <p:cNvPr id="42031" name="Text Box 116"/>
          <p:cNvSpPr txBox="1">
            <a:spLocks noChangeArrowheads="1"/>
          </p:cNvSpPr>
          <p:nvPr/>
        </p:nvSpPr>
        <p:spPr bwMode="auto">
          <a:xfrm>
            <a:off x="4757738" y="5764213"/>
            <a:ext cx="3867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800" smtClean="0"/>
              <a:t>(d) premature timeout/ delayed ACK</a:t>
            </a:r>
          </a:p>
        </p:txBody>
      </p:sp>
      <p:grpSp>
        <p:nvGrpSpPr>
          <p:cNvPr id="369786" name="Group 122"/>
          <p:cNvGrpSpPr>
            <a:grpSpLocks/>
          </p:cNvGrpSpPr>
          <p:nvPr/>
        </p:nvGrpSpPr>
        <p:grpSpPr bwMode="auto">
          <a:xfrm>
            <a:off x="6005513" y="2454275"/>
            <a:ext cx="122237" cy="1033463"/>
            <a:chOff x="3651" y="1878"/>
            <a:chExt cx="78" cy="963"/>
          </a:xfrm>
        </p:grpSpPr>
        <p:sp>
          <p:nvSpPr>
            <p:cNvPr id="42073" name="Line 123"/>
            <p:cNvSpPr>
              <a:spLocks noChangeShapeType="1"/>
            </p:cNvSpPr>
            <p:nvPr/>
          </p:nvSpPr>
          <p:spPr bwMode="auto">
            <a:xfrm>
              <a:off x="3729" y="1879"/>
              <a:ext cx="0" cy="96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42074" name="Line 124"/>
            <p:cNvSpPr>
              <a:spLocks noChangeShapeType="1"/>
            </p:cNvSpPr>
            <p:nvPr/>
          </p:nvSpPr>
          <p:spPr bwMode="auto">
            <a:xfrm flipH="1">
              <a:off x="3651" y="1878"/>
              <a:ext cx="7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42075" name="Line 125"/>
            <p:cNvSpPr>
              <a:spLocks noChangeShapeType="1"/>
            </p:cNvSpPr>
            <p:nvPr/>
          </p:nvSpPr>
          <p:spPr bwMode="auto">
            <a:xfrm flipH="1">
              <a:off x="3651" y="2841"/>
              <a:ext cx="7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grpSp>
        <p:nvGrpSpPr>
          <p:cNvPr id="369790" name="Group 126"/>
          <p:cNvGrpSpPr>
            <a:grpSpLocks/>
          </p:cNvGrpSpPr>
          <p:nvPr/>
        </p:nvGrpSpPr>
        <p:grpSpPr bwMode="auto">
          <a:xfrm>
            <a:off x="6134100" y="3443288"/>
            <a:ext cx="1471613" cy="504825"/>
            <a:chOff x="855" y="1710"/>
            <a:chExt cx="927" cy="318"/>
          </a:xfrm>
        </p:grpSpPr>
        <p:sp>
          <p:nvSpPr>
            <p:cNvPr id="42071" name="Line 127"/>
            <p:cNvSpPr>
              <a:spLocks noChangeShapeType="1"/>
            </p:cNvSpPr>
            <p:nvPr/>
          </p:nvSpPr>
          <p:spPr bwMode="auto">
            <a:xfrm>
              <a:off x="855" y="1803"/>
              <a:ext cx="927" cy="225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42072" name="Text Box 128"/>
            <p:cNvSpPr txBox="1">
              <a:spLocks noChangeArrowheads="1"/>
            </p:cNvSpPr>
            <p:nvPr/>
          </p:nvSpPr>
          <p:spPr bwMode="auto">
            <a:xfrm>
              <a:off x="1094" y="1710"/>
              <a:ext cx="35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mtClean="0">
                  <a:solidFill>
                    <a:srgbClr val="000099"/>
                  </a:solidFill>
                  <a:latin typeface="Arial" charset="0"/>
                </a:rPr>
                <a:t>pkt1</a:t>
              </a:r>
            </a:p>
          </p:txBody>
        </p:sp>
      </p:grpSp>
      <p:grpSp>
        <p:nvGrpSpPr>
          <p:cNvPr id="369793" name="Group 129"/>
          <p:cNvGrpSpPr>
            <a:grpSpLocks/>
          </p:cNvGrpSpPr>
          <p:nvPr/>
        </p:nvGrpSpPr>
        <p:grpSpPr bwMode="auto">
          <a:xfrm>
            <a:off x="4702175" y="3067050"/>
            <a:ext cx="1377950" cy="731838"/>
            <a:chOff x="2802" y="2348"/>
            <a:chExt cx="868" cy="461"/>
          </a:xfrm>
        </p:grpSpPr>
        <p:pic>
          <p:nvPicPr>
            <p:cNvPr id="35925" name="Picture 130" descr="alarm_clock_ringi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46" y="2348"/>
              <a:ext cx="275" cy="3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2070" name="Text Box 131"/>
            <p:cNvSpPr txBox="1">
              <a:spLocks noChangeArrowheads="1"/>
            </p:cNvSpPr>
            <p:nvPr/>
          </p:nvSpPr>
          <p:spPr bwMode="auto">
            <a:xfrm>
              <a:off x="2802" y="2491"/>
              <a:ext cx="868" cy="3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r">
                <a:lnSpc>
                  <a:spcPct val="75000"/>
                </a:lnSpc>
                <a:defRPr/>
              </a:pPr>
              <a:r>
                <a:rPr lang="en-US" sz="1800" i="1" smtClean="0">
                  <a:solidFill>
                    <a:srgbClr val="FF0000"/>
                  </a:solidFill>
                </a:rPr>
                <a:t>timeout</a:t>
              </a:r>
            </a:p>
            <a:p>
              <a:pPr algn="r">
                <a:lnSpc>
                  <a:spcPct val="75000"/>
                </a:lnSpc>
                <a:defRPr/>
              </a:pPr>
              <a:r>
                <a:rPr lang="en-US" sz="1800" smtClean="0"/>
                <a:t>resend pkt1</a:t>
              </a:r>
            </a:p>
          </p:txBody>
        </p:sp>
      </p:grpSp>
      <p:grpSp>
        <p:nvGrpSpPr>
          <p:cNvPr id="369797" name="Group 133"/>
          <p:cNvGrpSpPr>
            <a:grpSpLocks/>
          </p:cNvGrpSpPr>
          <p:nvPr/>
        </p:nvGrpSpPr>
        <p:grpSpPr bwMode="auto">
          <a:xfrm>
            <a:off x="6523038" y="2706688"/>
            <a:ext cx="1071562" cy="752475"/>
            <a:chOff x="4081" y="1705"/>
            <a:chExt cx="703" cy="453"/>
          </a:xfrm>
        </p:grpSpPr>
        <p:sp>
          <p:nvSpPr>
            <p:cNvPr id="42066" name="Line 118"/>
            <p:cNvSpPr>
              <a:spLocks noChangeShapeType="1"/>
            </p:cNvSpPr>
            <p:nvPr/>
          </p:nvSpPr>
          <p:spPr bwMode="auto">
            <a:xfrm flipH="1">
              <a:off x="4343" y="1705"/>
              <a:ext cx="441" cy="329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42067" name="Text Box 119"/>
            <p:cNvSpPr txBox="1">
              <a:spLocks noChangeArrowheads="1"/>
            </p:cNvSpPr>
            <p:nvPr/>
          </p:nvSpPr>
          <p:spPr bwMode="auto">
            <a:xfrm>
              <a:off x="4081" y="1794"/>
              <a:ext cx="435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mtClean="0">
                  <a:solidFill>
                    <a:srgbClr val="008000"/>
                  </a:solidFill>
                  <a:latin typeface="Arial" charset="0"/>
                </a:rPr>
                <a:t>ack1</a:t>
              </a:r>
            </a:p>
          </p:txBody>
        </p:sp>
        <p:sp>
          <p:nvSpPr>
            <p:cNvPr id="42068" name="Line 132"/>
            <p:cNvSpPr>
              <a:spLocks noChangeShapeType="1"/>
            </p:cNvSpPr>
            <p:nvPr/>
          </p:nvSpPr>
          <p:spPr bwMode="auto">
            <a:xfrm flipH="1">
              <a:off x="4186" y="2047"/>
              <a:ext cx="146" cy="111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sp>
        <p:nvSpPr>
          <p:cNvPr id="369800" name="Line 136"/>
          <p:cNvSpPr>
            <a:spLocks noChangeShapeType="1"/>
          </p:cNvSpPr>
          <p:nvPr/>
        </p:nvSpPr>
        <p:spPr bwMode="auto">
          <a:xfrm flipH="1">
            <a:off x="6024563" y="3251200"/>
            <a:ext cx="909637" cy="739775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grpSp>
        <p:nvGrpSpPr>
          <p:cNvPr id="369817" name="Group 153"/>
          <p:cNvGrpSpPr>
            <a:grpSpLocks/>
          </p:cNvGrpSpPr>
          <p:nvPr/>
        </p:nvGrpSpPr>
        <p:grpSpPr bwMode="auto">
          <a:xfrm>
            <a:off x="4892675" y="3738563"/>
            <a:ext cx="4227513" cy="1752600"/>
            <a:chOff x="3082" y="2355"/>
            <a:chExt cx="2663" cy="1104"/>
          </a:xfrm>
        </p:grpSpPr>
        <p:sp>
          <p:nvSpPr>
            <p:cNvPr id="42038" name="Text Box 93"/>
            <p:cNvSpPr txBox="1">
              <a:spLocks noChangeArrowheads="1"/>
            </p:cNvSpPr>
            <p:nvPr/>
          </p:nvSpPr>
          <p:spPr bwMode="auto">
            <a:xfrm>
              <a:off x="4790" y="2491"/>
              <a:ext cx="75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800" smtClean="0"/>
                <a:t>send ack1</a:t>
              </a:r>
            </a:p>
          </p:txBody>
        </p:sp>
        <p:sp>
          <p:nvSpPr>
            <p:cNvPr id="42039" name="Text Box 96"/>
            <p:cNvSpPr txBox="1">
              <a:spLocks noChangeArrowheads="1"/>
            </p:cNvSpPr>
            <p:nvPr/>
          </p:nvSpPr>
          <p:spPr bwMode="auto">
            <a:xfrm>
              <a:off x="3082" y="2842"/>
              <a:ext cx="74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800" smtClean="0"/>
                <a:t>send pkt0</a:t>
              </a:r>
            </a:p>
          </p:txBody>
        </p:sp>
        <p:sp>
          <p:nvSpPr>
            <p:cNvPr id="42040" name="Text Box 98"/>
            <p:cNvSpPr txBox="1">
              <a:spLocks noChangeArrowheads="1"/>
            </p:cNvSpPr>
            <p:nvPr/>
          </p:nvSpPr>
          <p:spPr bwMode="auto">
            <a:xfrm>
              <a:off x="3155" y="2703"/>
              <a:ext cx="64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800" smtClean="0"/>
                <a:t>rcv ack1</a:t>
              </a:r>
            </a:p>
          </p:txBody>
        </p:sp>
        <p:grpSp>
          <p:nvGrpSpPr>
            <p:cNvPr id="35897" name="Group 148"/>
            <p:cNvGrpSpPr>
              <a:grpSpLocks/>
            </p:cNvGrpSpPr>
            <p:nvPr/>
          </p:nvGrpSpPr>
          <p:grpSpPr bwMode="auto">
            <a:xfrm>
              <a:off x="3843" y="2895"/>
              <a:ext cx="927" cy="247"/>
              <a:chOff x="3849" y="2883"/>
              <a:chExt cx="927" cy="247"/>
            </a:xfrm>
          </p:grpSpPr>
          <p:sp>
            <p:nvSpPr>
              <p:cNvPr id="42064" name="Line 105"/>
              <p:cNvSpPr>
                <a:spLocks noChangeShapeType="1"/>
              </p:cNvSpPr>
              <p:nvPr/>
            </p:nvSpPr>
            <p:spPr bwMode="auto">
              <a:xfrm>
                <a:off x="3849" y="2905"/>
                <a:ext cx="927" cy="225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42065" name="Text Box 106"/>
              <p:cNvSpPr txBox="1">
                <a:spLocks noChangeArrowheads="1"/>
              </p:cNvSpPr>
              <p:nvPr/>
            </p:nvSpPr>
            <p:spPr bwMode="auto">
              <a:xfrm>
                <a:off x="4334" y="2883"/>
                <a:ext cx="358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mtClean="0">
                    <a:solidFill>
                      <a:srgbClr val="000099"/>
                    </a:solidFill>
                    <a:latin typeface="Arial" charset="0"/>
                  </a:rPr>
                  <a:t>pkt0</a:t>
                </a:r>
              </a:p>
            </p:txBody>
          </p:sp>
        </p:grpSp>
        <p:grpSp>
          <p:nvGrpSpPr>
            <p:cNvPr id="35898" name="Group 150"/>
            <p:cNvGrpSpPr>
              <a:grpSpLocks/>
            </p:cNvGrpSpPr>
            <p:nvPr/>
          </p:nvGrpSpPr>
          <p:grpSpPr bwMode="auto">
            <a:xfrm>
              <a:off x="3873" y="2603"/>
              <a:ext cx="927" cy="261"/>
              <a:chOff x="2229" y="3431"/>
              <a:chExt cx="927" cy="261"/>
            </a:xfrm>
          </p:grpSpPr>
          <p:sp>
            <p:nvSpPr>
              <p:cNvPr id="42062" name="Line 108"/>
              <p:cNvSpPr>
                <a:spLocks noChangeShapeType="1"/>
              </p:cNvSpPr>
              <p:nvPr/>
            </p:nvSpPr>
            <p:spPr bwMode="auto">
              <a:xfrm flipH="1">
                <a:off x="2229" y="3467"/>
                <a:ext cx="927" cy="225"/>
              </a:xfrm>
              <a:prstGeom prst="line">
                <a:avLst/>
              </a:prstGeom>
              <a:noFill/>
              <a:ln w="28575">
                <a:solidFill>
                  <a:srgbClr val="008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42063" name="Text Box 109"/>
              <p:cNvSpPr txBox="1">
                <a:spLocks noChangeArrowheads="1"/>
              </p:cNvSpPr>
              <p:nvPr/>
            </p:nvSpPr>
            <p:spPr bwMode="auto">
              <a:xfrm>
                <a:off x="2283" y="3431"/>
                <a:ext cx="386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mtClean="0">
                    <a:solidFill>
                      <a:srgbClr val="008000"/>
                    </a:solidFill>
                    <a:latin typeface="Arial" charset="0"/>
                  </a:rPr>
                  <a:t>ack1</a:t>
                </a:r>
              </a:p>
            </p:txBody>
          </p:sp>
        </p:grpSp>
        <p:grpSp>
          <p:nvGrpSpPr>
            <p:cNvPr id="35899" name="Group 113"/>
            <p:cNvGrpSpPr>
              <a:grpSpLocks/>
            </p:cNvGrpSpPr>
            <p:nvPr/>
          </p:nvGrpSpPr>
          <p:grpSpPr bwMode="auto">
            <a:xfrm>
              <a:off x="3840" y="3110"/>
              <a:ext cx="927" cy="291"/>
              <a:chOff x="837" y="2540"/>
              <a:chExt cx="927" cy="291"/>
            </a:xfrm>
          </p:grpSpPr>
          <p:sp>
            <p:nvSpPr>
              <p:cNvPr id="42060" name="Line 114"/>
              <p:cNvSpPr>
                <a:spLocks noChangeShapeType="1"/>
              </p:cNvSpPr>
              <p:nvPr/>
            </p:nvSpPr>
            <p:spPr bwMode="auto">
              <a:xfrm flipH="1">
                <a:off x="837" y="2606"/>
                <a:ext cx="927" cy="225"/>
              </a:xfrm>
              <a:prstGeom prst="line">
                <a:avLst/>
              </a:prstGeom>
              <a:noFill/>
              <a:ln w="28575">
                <a:solidFill>
                  <a:srgbClr val="008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42061" name="Text Box 115"/>
              <p:cNvSpPr txBox="1">
                <a:spLocks noChangeArrowheads="1"/>
              </p:cNvSpPr>
              <p:nvPr/>
            </p:nvSpPr>
            <p:spPr bwMode="auto">
              <a:xfrm>
                <a:off x="1086" y="2540"/>
                <a:ext cx="386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mtClean="0">
                    <a:solidFill>
                      <a:srgbClr val="008000"/>
                    </a:solidFill>
                    <a:latin typeface="Arial" charset="0"/>
                  </a:rPr>
                  <a:t>ack0</a:t>
                </a:r>
              </a:p>
            </p:txBody>
          </p:sp>
        </p:grpSp>
        <p:grpSp>
          <p:nvGrpSpPr>
            <p:cNvPr id="35900" name="Group 137"/>
            <p:cNvGrpSpPr>
              <a:grpSpLocks/>
            </p:cNvGrpSpPr>
            <p:nvPr/>
          </p:nvGrpSpPr>
          <p:grpSpPr bwMode="auto">
            <a:xfrm>
              <a:off x="3121" y="2355"/>
              <a:ext cx="740" cy="375"/>
              <a:chOff x="2839" y="3285"/>
              <a:chExt cx="740" cy="375"/>
            </a:xfrm>
          </p:grpSpPr>
          <p:sp>
            <p:nvSpPr>
              <p:cNvPr id="42058" name="Text Box 134"/>
              <p:cNvSpPr txBox="1">
                <a:spLocks noChangeArrowheads="1"/>
              </p:cNvSpPr>
              <p:nvPr/>
            </p:nvSpPr>
            <p:spPr bwMode="auto">
              <a:xfrm>
                <a:off x="2839" y="3429"/>
                <a:ext cx="740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800" smtClean="0"/>
                  <a:t>send pkt0</a:t>
                </a:r>
              </a:p>
            </p:txBody>
          </p:sp>
          <p:sp>
            <p:nvSpPr>
              <p:cNvPr id="42059" name="Text Box 135"/>
              <p:cNvSpPr txBox="1">
                <a:spLocks noChangeArrowheads="1"/>
              </p:cNvSpPr>
              <p:nvPr/>
            </p:nvSpPr>
            <p:spPr bwMode="auto">
              <a:xfrm>
                <a:off x="2916" y="3285"/>
                <a:ext cx="644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800" smtClean="0"/>
                  <a:t>rcv ack1</a:t>
                </a:r>
              </a:p>
            </p:txBody>
          </p:sp>
        </p:grpSp>
        <p:grpSp>
          <p:nvGrpSpPr>
            <p:cNvPr id="35901" name="Group 138"/>
            <p:cNvGrpSpPr>
              <a:grpSpLocks/>
            </p:cNvGrpSpPr>
            <p:nvPr/>
          </p:nvGrpSpPr>
          <p:grpSpPr bwMode="auto">
            <a:xfrm>
              <a:off x="3817" y="2418"/>
              <a:ext cx="975" cy="359"/>
              <a:chOff x="850" y="1159"/>
              <a:chExt cx="927" cy="323"/>
            </a:xfrm>
          </p:grpSpPr>
          <p:sp>
            <p:nvSpPr>
              <p:cNvPr id="42056" name="Line 139"/>
              <p:cNvSpPr>
                <a:spLocks noChangeShapeType="1"/>
              </p:cNvSpPr>
              <p:nvPr/>
            </p:nvSpPr>
            <p:spPr bwMode="auto">
              <a:xfrm>
                <a:off x="850" y="1257"/>
                <a:ext cx="927" cy="225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42057" name="Text Box 140"/>
              <p:cNvSpPr txBox="1">
                <a:spLocks noChangeArrowheads="1"/>
              </p:cNvSpPr>
              <p:nvPr/>
            </p:nvSpPr>
            <p:spPr bwMode="auto">
              <a:xfrm>
                <a:off x="1109" y="1159"/>
                <a:ext cx="340" cy="1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mtClean="0">
                    <a:solidFill>
                      <a:srgbClr val="000099"/>
                    </a:solidFill>
                    <a:latin typeface="Arial" charset="0"/>
                  </a:rPr>
                  <a:t>pkt0</a:t>
                </a:r>
              </a:p>
            </p:txBody>
          </p:sp>
        </p:grpSp>
        <p:grpSp>
          <p:nvGrpSpPr>
            <p:cNvPr id="35902" name="Group 142"/>
            <p:cNvGrpSpPr>
              <a:grpSpLocks/>
            </p:cNvGrpSpPr>
            <p:nvPr/>
          </p:nvGrpSpPr>
          <p:grpSpPr bwMode="auto">
            <a:xfrm>
              <a:off x="4782" y="2661"/>
              <a:ext cx="754" cy="354"/>
              <a:chOff x="4776" y="2967"/>
              <a:chExt cx="754" cy="354"/>
            </a:xfrm>
          </p:grpSpPr>
          <p:sp>
            <p:nvSpPr>
              <p:cNvPr id="42054" name="Text Box 143"/>
              <p:cNvSpPr txBox="1">
                <a:spLocks noChangeArrowheads="1"/>
              </p:cNvSpPr>
              <p:nvPr/>
            </p:nvSpPr>
            <p:spPr bwMode="auto">
              <a:xfrm>
                <a:off x="4780" y="2967"/>
                <a:ext cx="630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800" smtClean="0"/>
                  <a:t>rcv pkt0</a:t>
                </a:r>
              </a:p>
            </p:txBody>
          </p:sp>
          <p:sp>
            <p:nvSpPr>
              <p:cNvPr id="42055" name="Text Box 144"/>
              <p:cNvSpPr txBox="1">
                <a:spLocks noChangeArrowheads="1"/>
              </p:cNvSpPr>
              <p:nvPr/>
            </p:nvSpPr>
            <p:spPr bwMode="auto">
              <a:xfrm>
                <a:off x="4776" y="3090"/>
                <a:ext cx="754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800" smtClean="0"/>
                  <a:t>send ack0</a:t>
                </a:r>
              </a:p>
            </p:txBody>
          </p:sp>
        </p:grpSp>
        <p:grpSp>
          <p:nvGrpSpPr>
            <p:cNvPr id="35903" name="Group 149"/>
            <p:cNvGrpSpPr>
              <a:grpSpLocks/>
            </p:cNvGrpSpPr>
            <p:nvPr/>
          </p:nvGrpSpPr>
          <p:grpSpPr bwMode="auto">
            <a:xfrm>
              <a:off x="3840" y="2756"/>
              <a:ext cx="927" cy="309"/>
              <a:chOff x="3792" y="2738"/>
              <a:chExt cx="927" cy="309"/>
            </a:xfrm>
          </p:grpSpPr>
          <p:sp>
            <p:nvSpPr>
              <p:cNvPr id="42052" name="Line 146"/>
              <p:cNvSpPr>
                <a:spLocks noChangeShapeType="1"/>
              </p:cNvSpPr>
              <p:nvPr/>
            </p:nvSpPr>
            <p:spPr bwMode="auto">
              <a:xfrm flipH="1">
                <a:off x="3792" y="2822"/>
                <a:ext cx="927" cy="225"/>
              </a:xfrm>
              <a:prstGeom prst="line">
                <a:avLst/>
              </a:prstGeom>
              <a:noFill/>
              <a:ln w="28575">
                <a:solidFill>
                  <a:srgbClr val="008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42053" name="Text Box 147"/>
              <p:cNvSpPr txBox="1">
                <a:spLocks noChangeArrowheads="1"/>
              </p:cNvSpPr>
              <p:nvPr/>
            </p:nvSpPr>
            <p:spPr bwMode="auto">
              <a:xfrm>
                <a:off x="4089" y="2738"/>
                <a:ext cx="386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mtClean="0">
                    <a:solidFill>
                      <a:srgbClr val="008000"/>
                    </a:solidFill>
                    <a:latin typeface="Arial" charset="0"/>
                  </a:rPr>
                  <a:t>ack0</a:t>
                </a:r>
              </a:p>
            </p:txBody>
          </p:sp>
        </p:grpSp>
        <p:grpSp>
          <p:nvGrpSpPr>
            <p:cNvPr id="35904" name="Group 152"/>
            <p:cNvGrpSpPr>
              <a:grpSpLocks/>
            </p:cNvGrpSpPr>
            <p:nvPr/>
          </p:nvGrpSpPr>
          <p:grpSpPr bwMode="auto">
            <a:xfrm>
              <a:off x="4757" y="2967"/>
              <a:ext cx="988" cy="492"/>
              <a:chOff x="4757" y="2967"/>
              <a:chExt cx="988" cy="492"/>
            </a:xfrm>
          </p:grpSpPr>
          <p:sp>
            <p:nvSpPr>
              <p:cNvPr id="42049" name="Text Box 91"/>
              <p:cNvSpPr txBox="1">
                <a:spLocks noChangeArrowheads="1"/>
              </p:cNvSpPr>
              <p:nvPr/>
            </p:nvSpPr>
            <p:spPr bwMode="auto">
              <a:xfrm>
                <a:off x="4780" y="2967"/>
                <a:ext cx="630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800" smtClean="0"/>
                  <a:t>rcv pkt0</a:t>
                </a:r>
              </a:p>
            </p:txBody>
          </p:sp>
          <p:sp>
            <p:nvSpPr>
              <p:cNvPr id="42050" name="Text Box 94"/>
              <p:cNvSpPr txBox="1">
                <a:spLocks noChangeArrowheads="1"/>
              </p:cNvSpPr>
              <p:nvPr/>
            </p:nvSpPr>
            <p:spPr bwMode="auto">
              <a:xfrm>
                <a:off x="4782" y="3228"/>
                <a:ext cx="754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800" smtClean="0"/>
                  <a:t>send ack0</a:t>
                </a:r>
              </a:p>
            </p:txBody>
          </p:sp>
          <p:sp>
            <p:nvSpPr>
              <p:cNvPr id="42051" name="Text Box 151"/>
              <p:cNvSpPr txBox="1">
                <a:spLocks noChangeArrowheads="1"/>
              </p:cNvSpPr>
              <p:nvPr/>
            </p:nvSpPr>
            <p:spPr bwMode="auto">
              <a:xfrm>
                <a:off x="4757" y="3128"/>
                <a:ext cx="988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400" smtClean="0"/>
                  <a:t>(detect duplicate)</a:t>
                </a: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97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7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697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69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369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69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69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69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6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3696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369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369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1000"/>
                                        <p:tgtEl>
                                          <p:spTgt spid="369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369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69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7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3697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369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369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7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2" dur="500"/>
                                        <p:tgtEl>
                                          <p:spTgt spid="3697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7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369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7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369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8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369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8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8" dur="500"/>
                                        <p:tgtEl>
                                          <p:spTgt spid="369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9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7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500"/>
                                        <p:tgtEl>
                                          <p:spTgt spid="3697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9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6" dur="500"/>
                                        <p:tgtEl>
                                          <p:spTgt spid="369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369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7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5" dur="500"/>
                                        <p:tgtEl>
                                          <p:spTgt spid="3697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9" dur="500"/>
                                        <p:tgtEl>
                                          <p:spTgt spid="369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1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3" dur="500"/>
                                        <p:tgtEl>
                                          <p:spTgt spid="369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7" dur="500"/>
                                        <p:tgtEl>
                                          <p:spTgt spid="369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1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1" dur="500"/>
                                        <p:tgtEl>
                                          <p:spTgt spid="3697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500"/>
                                        <p:tgtEl>
                                          <p:spTgt spid="369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2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7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9" dur="500"/>
                                        <p:tgtEl>
                                          <p:spTgt spid="3697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3" dur="500"/>
                                        <p:tgtEl>
                                          <p:spTgt spid="369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3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7" dur="1000"/>
                                        <p:tgtEl>
                                          <p:spTgt spid="369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0" dur="500"/>
                                        <p:tgtEl>
                                          <p:spTgt spid="369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4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4" dur="500"/>
                                        <p:tgtEl>
                                          <p:spTgt spid="3697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 nodeType="clickPar">
                      <p:stCondLst>
                        <p:cond delay="indefinite"/>
                      </p:stCondLst>
                      <p:childTnLst>
                        <p:par>
                          <p:cTn id="1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9" dur="500"/>
                                        <p:tgtEl>
                                          <p:spTgt spid="3697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2" dur="500"/>
                                        <p:tgtEl>
                                          <p:spTgt spid="369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7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6" dur="500"/>
                                        <p:tgtEl>
                                          <p:spTgt spid="3697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9" dur="500"/>
                                        <p:tgtEl>
                                          <p:spTgt spid="369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 nodeType="clickPar">
                      <p:stCondLst>
                        <p:cond delay="indefinite"/>
                      </p:stCondLst>
                      <p:childTnLst>
                        <p:par>
                          <p:cTn id="1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4" dur="500"/>
                                        <p:tgtEl>
                                          <p:spTgt spid="3698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9673" grpId="0"/>
      <p:bldP spid="369678" grpId="0"/>
      <p:bldP spid="369703" grpId="0"/>
      <p:bldP spid="369704" grpId="0"/>
      <p:bldP spid="369705" grpId="0"/>
      <p:bldP spid="369707" grpId="0"/>
      <p:bldP spid="369708" grpId="0"/>
      <p:bldP spid="369709" grpId="0"/>
      <p:bldP spid="369710" grpId="0"/>
      <p:bldP spid="369747" grpId="0"/>
      <p:bldP spid="369748" grpId="0"/>
      <p:bldP spid="369756" grpId="0"/>
      <p:bldP spid="369759" grpId="0"/>
      <p:bldP spid="369761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Footer Placeholder 5"/>
          <p:cNvSpPr>
            <a:spLocks noGrp="1"/>
          </p:cNvSpPr>
          <p:nvPr>
            <p:ph type="ftr" sz="quarter" idx="1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 dirty="0"/>
              <a:t>Transport</a:t>
            </a:r>
            <a:r>
              <a:rPr lang="en-US" sz="1400" dirty="0"/>
              <a:t> </a:t>
            </a:r>
            <a:r>
              <a:rPr lang="en-US" sz="1200" dirty="0"/>
              <a:t>Layer</a:t>
            </a:r>
          </a:p>
        </p:txBody>
      </p:sp>
      <p:sp>
        <p:nvSpPr>
          <p:cNvPr id="43011" name="Slide Number Placeholder 6"/>
          <p:cNvSpPr>
            <a:spLocks noGrp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>
              <a:defRPr/>
            </a:pPr>
            <a:r>
              <a:rPr lang="en-US" sz="1200" smtClean="0"/>
              <a:t>3-</a:t>
            </a:r>
            <a:fld id="{4D4BBA87-FCA8-4B23-9084-C8F884814926}" type="slidenum">
              <a:rPr lang="en-US" sz="1200" smtClean="0"/>
              <a:pPr>
                <a:defRPr/>
              </a:pPr>
              <a:t>34</a:t>
            </a:fld>
            <a:endParaRPr lang="en-US" sz="1200" smtClean="0"/>
          </a:p>
        </p:txBody>
      </p:sp>
      <p:sp>
        <p:nvSpPr>
          <p:cNvPr id="4301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000">
                <a:ea typeface="ＭＳ Ｐゴシック" charset="0"/>
                <a:cs typeface="+mj-cs"/>
              </a:rPr>
              <a:t>Performance of rdt3.0</a:t>
            </a:r>
            <a:endParaRPr lang="en-US">
              <a:ea typeface="ＭＳ Ｐゴシック" charset="0"/>
              <a:cs typeface="+mj-cs"/>
            </a:endParaRPr>
          </a:p>
        </p:txBody>
      </p:sp>
      <p:sp>
        <p:nvSpPr>
          <p:cNvPr id="4301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455738"/>
            <a:ext cx="8372475" cy="990600"/>
          </a:xfrm>
        </p:spPr>
        <p:txBody>
          <a:bodyPr>
            <a:normAutofit/>
          </a:bodyPr>
          <a:lstStyle/>
          <a:p>
            <a:pPr>
              <a:buFont typeface="Wingdings" charset="0"/>
              <a:buChar char="v"/>
              <a:defRPr/>
            </a:pPr>
            <a:r>
              <a:rPr lang="en-US" dirty="0">
                <a:ea typeface="ＭＳ Ｐゴシック" charset="0"/>
                <a:cs typeface="+mn-cs"/>
              </a:rPr>
              <a:t>rdt3.0 is correct, but performance stinks</a:t>
            </a:r>
          </a:p>
          <a:p>
            <a:pPr>
              <a:buFont typeface="Wingdings" charset="0"/>
              <a:buChar char="v"/>
              <a:defRPr/>
            </a:pPr>
            <a:r>
              <a:rPr lang="en-US" dirty="0">
                <a:ea typeface="ＭＳ Ｐゴシック" charset="0"/>
                <a:cs typeface="+mn-cs"/>
              </a:rPr>
              <a:t>e.g.: 1 </a:t>
            </a:r>
            <a:r>
              <a:rPr lang="en-US" dirty="0" err="1">
                <a:ea typeface="ＭＳ Ｐゴシック" charset="0"/>
                <a:cs typeface="+mn-cs"/>
              </a:rPr>
              <a:t>Gbps</a:t>
            </a:r>
            <a:r>
              <a:rPr lang="en-US" dirty="0">
                <a:ea typeface="ＭＳ Ｐゴシック" charset="0"/>
                <a:cs typeface="+mn-cs"/>
              </a:rPr>
              <a:t> link, 15 </a:t>
            </a:r>
            <a:r>
              <a:rPr lang="en-US" dirty="0" err="1">
                <a:ea typeface="ＭＳ Ｐゴシック" charset="0"/>
                <a:cs typeface="+mn-cs"/>
              </a:rPr>
              <a:t>ms</a:t>
            </a:r>
            <a:r>
              <a:rPr lang="en-US" dirty="0">
                <a:ea typeface="ＭＳ Ｐゴシック" charset="0"/>
                <a:cs typeface="+mn-cs"/>
              </a:rPr>
              <a:t> prop. delay, 8000 bit packet:</a:t>
            </a:r>
          </a:p>
          <a:p>
            <a:pPr>
              <a:buFont typeface="Wingdings" charset="0"/>
              <a:buChar char="v"/>
              <a:defRPr/>
            </a:pPr>
            <a:endParaRPr lang="en-US" dirty="0">
              <a:ea typeface="ＭＳ Ｐゴシック" charset="0"/>
              <a:cs typeface="+mn-cs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94290" y="3352800"/>
            <a:ext cx="8611585" cy="1550988"/>
            <a:chOff x="294290" y="3352800"/>
            <a:chExt cx="8611585" cy="1550988"/>
          </a:xfrm>
        </p:grpSpPr>
        <p:sp>
          <p:nvSpPr>
            <p:cNvPr id="2" name="Rectangle 1"/>
            <p:cNvSpPr/>
            <p:nvPr/>
          </p:nvSpPr>
          <p:spPr bwMode="auto">
            <a:xfrm>
              <a:off x="619125" y="3352800"/>
              <a:ext cx="8199054" cy="1492469"/>
            </a:xfrm>
            <a:prstGeom prst="rect">
              <a:avLst/>
            </a:prstGeom>
            <a:solidFill>
              <a:srgbClr val="FFFF99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43014" name="Rectangle 4"/>
            <p:cNvSpPr>
              <a:spLocks noChangeArrowheads="1"/>
            </p:cNvSpPr>
            <p:nvPr/>
          </p:nvSpPr>
          <p:spPr bwMode="auto">
            <a:xfrm>
              <a:off x="294290" y="3513138"/>
              <a:ext cx="8611585" cy="476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688975" lvl="1" indent="-231775" algn="l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Wingdings" pitchFamily="2" charset="2"/>
                <a:buChar char="§"/>
                <a:defRPr/>
              </a:pPr>
              <a:r>
                <a:rPr lang="en-US" sz="2400" i="1" dirty="0" smtClean="0">
                  <a:solidFill>
                    <a:srgbClr val="CC0000"/>
                  </a:solidFill>
                  <a:latin typeface="Gill Sans MT" pitchFamily="34" charset="0"/>
                </a:rPr>
                <a:t>Utilization</a:t>
              </a:r>
              <a:r>
                <a:rPr lang="en-US" sz="2400" dirty="0" smtClean="0">
                  <a:latin typeface="Gill Sans MT" pitchFamily="34" charset="0"/>
                </a:rPr>
                <a:t> (fraction </a:t>
              </a:r>
              <a:r>
                <a:rPr lang="en-US" sz="2400" dirty="0">
                  <a:latin typeface="Gill Sans MT" pitchFamily="34" charset="0"/>
                </a:rPr>
                <a:t>of time sender busy </a:t>
              </a:r>
              <a:r>
                <a:rPr lang="en-US" sz="2400" dirty="0" smtClean="0">
                  <a:latin typeface="Gill Sans MT" pitchFamily="34" charset="0"/>
                </a:rPr>
                <a:t>sending):</a:t>
              </a:r>
              <a:endParaRPr lang="en-US" sz="2400" dirty="0">
                <a:latin typeface="Gill Sans MT" pitchFamily="34" charset="0"/>
              </a:endParaRPr>
            </a:p>
          </p:txBody>
        </p:sp>
        <p:graphicFrame>
          <p:nvGraphicFramePr>
            <p:cNvPr id="36871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758581977"/>
                </p:ext>
              </p:extLst>
            </p:nvPr>
          </p:nvGraphicFramePr>
          <p:xfrm>
            <a:off x="1690688" y="3970338"/>
            <a:ext cx="6748462" cy="9334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6953" name="Picture" r:id="rId3" imgW="3581400" imgH="495300" progId="Word.Picture.8">
                    <p:embed/>
                  </p:oleObj>
                </mc:Choice>
                <mc:Fallback>
                  <p:oleObj name="Picture" r:id="rId3" imgW="3581400" imgH="495300" progId="Word.Picture.8">
                    <p:embed/>
                    <p:pic>
                      <p:nvPicPr>
                        <p:cNvPr id="0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90688" y="3970338"/>
                          <a:ext cx="6748462" cy="9334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3016" name="Rectangle 7"/>
          <p:cNvSpPr>
            <a:spLocks noChangeArrowheads="1"/>
          </p:cNvSpPr>
          <p:nvPr/>
        </p:nvSpPr>
        <p:spPr bwMode="auto">
          <a:xfrm>
            <a:off x="533400" y="4960938"/>
            <a:ext cx="8372475" cy="1439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231775" indent="-231775" algn="l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Wingdings" charset="0"/>
              <a:buChar char="§"/>
              <a:defRPr/>
            </a:pPr>
            <a:r>
              <a:rPr lang="en-US" sz="2400" dirty="0">
                <a:latin typeface="Gill Sans MT" charset="0"/>
                <a:ea typeface="ＭＳ Ｐゴシック" charset="0"/>
              </a:rPr>
              <a:t>if RTT=30 </a:t>
            </a:r>
            <a:r>
              <a:rPr lang="en-US" sz="2400" dirty="0" err="1">
                <a:latin typeface="Gill Sans MT" charset="0"/>
                <a:ea typeface="ＭＳ Ｐゴシック" charset="0"/>
              </a:rPr>
              <a:t>msec</a:t>
            </a:r>
            <a:r>
              <a:rPr lang="en-US" sz="2400" dirty="0">
                <a:latin typeface="Gill Sans MT" charset="0"/>
                <a:ea typeface="ＭＳ Ｐゴシック" charset="0"/>
              </a:rPr>
              <a:t>, 1KB </a:t>
            </a:r>
            <a:r>
              <a:rPr lang="en-US" sz="2400" dirty="0" err="1">
                <a:latin typeface="Gill Sans MT" charset="0"/>
                <a:ea typeface="ＭＳ Ｐゴシック" charset="0"/>
              </a:rPr>
              <a:t>pkt</a:t>
            </a:r>
            <a:r>
              <a:rPr lang="en-US" sz="2400" dirty="0">
                <a:latin typeface="Gill Sans MT" charset="0"/>
                <a:ea typeface="ＭＳ Ｐゴシック" charset="0"/>
              </a:rPr>
              <a:t> every 30 </a:t>
            </a:r>
            <a:r>
              <a:rPr lang="en-US" sz="2400" dirty="0" err="1">
                <a:latin typeface="Gill Sans MT" charset="0"/>
                <a:ea typeface="ＭＳ Ｐゴシック" charset="0"/>
              </a:rPr>
              <a:t>msec</a:t>
            </a:r>
            <a:r>
              <a:rPr lang="en-US" sz="2400" dirty="0">
                <a:latin typeface="Gill Sans MT" charset="0"/>
                <a:ea typeface="ＭＳ Ｐゴシック" charset="0"/>
              </a:rPr>
              <a:t>: </a:t>
            </a:r>
            <a:r>
              <a:rPr lang="en-US" sz="2400" dirty="0" smtClean="0">
                <a:latin typeface="Gill Sans MT" charset="0"/>
                <a:ea typeface="ＭＳ Ｐゴシック" charset="0"/>
              </a:rPr>
              <a:t/>
            </a:r>
            <a:br>
              <a:rPr lang="en-US" sz="2400" dirty="0" smtClean="0">
                <a:latin typeface="Gill Sans MT" charset="0"/>
                <a:ea typeface="ＭＳ Ｐゴシック" charset="0"/>
              </a:rPr>
            </a:br>
            <a:r>
              <a:rPr lang="en-US" sz="2400" dirty="0" smtClean="0">
                <a:latin typeface="Gill Sans MT" charset="0"/>
                <a:ea typeface="ＭＳ Ｐゴシック" charset="0"/>
                <a:sym typeface="Wingdings" pitchFamily="2" charset="2"/>
              </a:rPr>
              <a:t> </a:t>
            </a:r>
            <a:r>
              <a:rPr lang="en-US" sz="2400" dirty="0" smtClean="0">
                <a:solidFill>
                  <a:srgbClr val="C00000"/>
                </a:solidFill>
                <a:latin typeface="Gill Sans MT" charset="0"/>
                <a:ea typeface="ＭＳ Ｐゴシック" charset="0"/>
              </a:rPr>
              <a:t>we get 330 kbps throughput over a </a:t>
            </a:r>
            <a:r>
              <a:rPr lang="en-US" sz="2400" dirty="0">
                <a:solidFill>
                  <a:srgbClr val="C00000"/>
                </a:solidFill>
                <a:latin typeface="Gill Sans MT" charset="0"/>
                <a:ea typeface="ＭＳ Ｐゴシック" charset="0"/>
              </a:rPr>
              <a:t>1 </a:t>
            </a:r>
            <a:r>
              <a:rPr lang="en-US" sz="2400" dirty="0" err="1">
                <a:solidFill>
                  <a:srgbClr val="C00000"/>
                </a:solidFill>
                <a:latin typeface="Gill Sans MT" charset="0"/>
                <a:ea typeface="ＭＳ Ｐゴシック" charset="0"/>
              </a:rPr>
              <a:t>Gbps</a:t>
            </a:r>
            <a:r>
              <a:rPr lang="en-US" sz="2400" dirty="0">
                <a:solidFill>
                  <a:srgbClr val="C00000"/>
                </a:solidFill>
                <a:latin typeface="Gill Sans MT" charset="0"/>
                <a:ea typeface="ＭＳ Ｐゴシック" charset="0"/>
              </a:rPr>
              <a:t> link</a:t>
            </a:r>
          </a:p>
          <a:p>
            <a:pPr marL="342900" indent="-342900" algn="l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Char char="v"/>
              <a:defRPr/>
            </a:pPr>
            <a:r>
              <a:rPr lang="en-US" sz="2800" dirty="0">
                <a:latin typeface="Gill Sans MT" charset="0"/>
                <a:ea typeface="ＭＳ Ｐゴシック" charset="0"/>
              </a:rPr>
              <a:t>network protocol limits use of physical resources!</a:t>
            </a:r>
          </a:p>
        </p:txBody>
      </p:sp>
      <p:pic>
        <p:nvPicPr>
          <p:cNvPr id="36873" name="Picture 9" descr="underline_base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25" y="1006475"/>
            <a:ext cx="50276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6874" name="Group 24"/>
          <p:cNvGrpSpPr>
            <a:grpSpLocks/>
          </p:cNvGrpSpPr>
          <p:nvPr/>
        </p:nvGrpSpPr>
        <p:grpSpPr bwMode="auto">
          <a:xfrm>
            <a:off x="1789113" y="2438400"/>
            <a:ext cx="5903912" cy="812800"/>
            <a:chOff x="137" y="1675"/>
            <a:chExt cx="3719" cy="512"/>
          </a:xfrm>
        </p:grpSpPr>
        <p:sp>
          <p:nvSpPr>
            <p:cNvPr id="43019" name="Text Box 10"/>
            <p:cNvSpPr txBox="1">
              <a:spLocks noChangeArrowheads="1"/>
            </p:cNvSpPr>
            <p:nvPr/>
          </p:nvSpPr>
          <p:spPr bwMode="auto">
            <a:xfrm>
              <a:off x="137" y="1795"/>
              <a:ext cx="70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2400" i="1" smtClean="0">
                  <a:latin typeface="Arial" charset="0"/>
                </a:rPr>
                <a:t>D</a:t>
              </a:r>
              <a:r>
                <a:rPr lang="en-US" sz="2400" i="1" baseline="-25000" smtClean="0">
                  <a:latin typeface="Arial" charset="0"/>
                </a:rPr>
                <a:t>trans</a:t>
              </a:r>
              <a:r>
                <a:rPr lang="en-US" sz="2400" i="1" smtClean="0">
                  <a:latin typeface="Arial" charset="0"/>
                </a:rPr>
                <a:t> =</a:t>
              </a:r>
            </a:p>
          </p:txBody>
        </p:sp>
        <p:grpSp>
          <p:nvGrpSpPr>
            <p:cNvPr id="36876" name="Group 14"/>
            <p:cNvGrpSpPr>
              <a:grpSpLocks/>
            </p:cNvGrpSpPr>
            <p:nvPr/>
          </p:nvGrpSpPr>
          <p:grpSpPr bwMode="auto">
            <a:xfrm>
              <a:off x="827" y="1677"/>
              <a:ext cx="255" cy="496"/>
              <a:chOff x="155" y="2937"/>
              <a:chExt cx="255" cy="496"/>
            </a:xfrm>
          </p:grpSpPr>
          <p:sp>
            <p:nvSpPr>
              <p:cNvPr id="43029" name="Text Box 11"/>
              <p:cNvSpPr txBox="1">
                <a:spLocks noChangeArrowheads="1"/>
              </p:cNvSpPr>
              <p:nvPr/>
            </p:nvSpPr>
            <p:spPr bwMode="auto">
              <a:xfrm>
                <a:off x="176" y="2937"/>
                <a:ext cx="212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2400" i="1" smtClean="0"/>
                  <a:t>L</a:t>
                </a:r>
              </a:p>
            </p:txBody>
          </p:sp>
          <p:sp>
            <p:nvSpPr>
              <p:cNvPr id="43030" name="Text Box 12"/>
              <p:cNvSpPr txBox="1">
                <a:spLocks noChangeArrowheads="1"/>
              </p:cNvSpPr>
              <p:nvPr/>
            </p:nvSpPr>
            <p:spPr bwMode="auto">
              <a:xfrm>
                <a:off x="155" y="3145"/>
                <a:ext cx="255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2400" i="1" smtClean="0">
                    <a:latin typeface="Arial" charset="0"/>
                  </a:rPr>
                  <a:t>R</a:t>
                </a:r>
              </a:p>
            </p:txBody>
          </p:sp>
          <p:sp>
            <p:nvSpPr>
              <p:cNvPr id="43031" name="Line 13"/>
              <p:cNvSpPr>
                <a:spLocks noChangeShapeType="1"/>
              </p:cNvSpPr>
              <p:nvPr/>
            </p:nvSpPr>
            <p:spPr bwMode="auto">
              <a:xfrm>
                <a:off x="204" y="3192"/>
                <a:ext cx="186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grpSp>
          <p:nvGrpSpPr>
            <p:cNvPr id="36877" name="Group 19"/>
            <p:cNvGrpSpPr>
              <a:grpSpLocks/>
            </p:cNvGrpSpPr>
            <p:nvPr/>
          </p:nvGrpSpPr>
          <p:grpSpPr bwMode="auto">
            <a:xfrm>
              <a:off x="1233" y="1675"/>
              <a:ext cx="1225" cy="512"/>
              <a:chOff x="1401" y="1693"/>
              <a:chExt cx="1225" cy="512"/>
            </a:xfrm>
          </p:grpSpPr>
          <p:sp>
            <p:nvSpPr>
              <p:cNvPr id="43025" name="Text Box 6"/>
              <p:cNvSpPr txBox="1">
                <a:spLocks noChangeArrowheads="1"/>
              </p:cNvSpPr>
              <p:nvPr/>
            </p:nvSpPr>
            <p:spPr bwMode="auto">
              <a:xfrm>
                <a:off x="2085" y="1748"/>
                <a:ext cx="164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2000" smtClean="0">
                    <a:latin typeface="Comic Sans MS" charset="0"/>
                  </a:rPr>
                  <a:t> </a:t>
                </a:r>
                <a:endParaRPr lang="en-US" sz="2400" smtClean="0">
                  <a:latin typeface="Times New Roman" charset="0"/>
                </a:endParaRPr>
              </a:p>
            </p:txBody>
          </p:sp>
          <p:sp>
            <p:nvSpPr>
              <p:cNvPr id="43026" name="Text Box 16"/>
              <p:cNvSpPr txBox="1">
                <a:spLocks noChangeArrowheads="1"/>
              </p:cNvSpPr>
              <p:nvPr/>
            </p:nvSpPr>
            <p:spPr bwMode="auto">
              <a:xfrm>
                <a:off x="1563" y="1693"/>
                <a:ext cx="896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2400" i="1" smtClean="0">
                    <a:latin typeface="Arial" charset="0"/>
                  </a:rPr>
                  <a:t>8000 bits</a:t>
                </a:r>
              </a:p>
            </p:txBody>
          </p:sp>
          <p:sp>
            <p:nvSpPr>
              <p:cNvPr id="43027" name="Text Box 17"/>
              <p:cNvSpPr txBox="1">
                <a:spLocks noChangeArrowheads="1"/>
              </p:cNvSpPr>
              <p:nvPr/>
            </p:nvSpPr>
            <p:spPr bwMode="auto">
              <a:xfrm>
                <a:off x="1401" y="1917"/>
                <a:ext cx="1225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2400" i="1" smtClean="0"/>
                  <a:t>10</a:t>
                </a:r>
                <a:r>
                  <a:rPr lang="en-US" sz="2400" i="1" baseline="30000" smtClean="0"/>
                  <a:t>9 </a:t>
                </a:r>
                <a:r>
                  <a:rPr lang="en-US" sz="2400" i="1" smtClean="0"/>
                  <a:t>bits/sec</a:t>
                </a:r>
              </a:p>
            </p:txBody>
          </p:sp>
          <p:sp>
            <p:nvSpPr>
              <p:cNvPr id="43028" name="Line 18"/>
              <p:cNvSpPr>
                <a:spLocks noChangeShapeType="1"/>
              </p:cNvSpPr>
              <p:nvPr/>
            </p:nvSpPr>
            <p:spPr bwMode="auto">
              <a:xfrm>
                <a:off x="1604" y="1950"/>
                <a:ext cx="970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43022" name="Text Box 20"/>
            <p:cNvSpPr txBox="1">
              <a:spLocks noChangeArrowheads="1"/>
            </p:cNvSpPr>
            <p:nvPr/>
          </p:nvSpPr>
          <p:spPr bwMode="auto">
            <a:xfrm>
              <a:off x="1093" y="1789"/>
              <a:ext cx="22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2400" smtClean="0">
                  <a:latin typeface="Arial" charset="0"/>
                </a:rPr>
                <a:t>=</a:t>
              </a:r>
            </a:p>
          </p:txBody>
        </p:sp>
        <p:sp>
          <p:nvSpPr>
            <p:cNvPr id="43023" name="Text Box 22"/>
            <p:cNvSpPr txBox="1">
              <a:spLocks noChangeArrowheads="1"/>
            </p:cNvSpPr>
            <p:nvPr/>
          </p:nvSpPr>
          <p:spPr bwMode="auto">
            <a:xfrm>
              <a:off x="2509" y="1789"/>
              <a:ext cx="22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2400" smtClean="0">
                  <a:latin typeface="Arial" charset="0"/>
                </a:rPr>
                <a:t>=</a:t>
              </a:r>
            </a:p>
          </p:txBody>
        </p:sp>
        <p:sp>
          <p:nvSpPr>
            <p:cNvPr id="43024" name="Text Box 23"/>
            <p:cNvSpPr txBox="1">
              <a:spLocks noChangeArrowheads="1"/>
            </p:cNvSpPr>
            <p:nvPr/>
          </p:nvSpPr>
          <p:spPr bwMode="auto">
            <a:xfrm>
              <a:off x="2715" y="1777"/>
              <a:ext cx="114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2400" i="1" dirty="0" smtClean="0">
                  <a:latin typeface="Arial" charset="0"/>
                </a:rPr>
                <a:t>8 </a:t>
              </a:r>
              <a:r>
                <a:rPr lang="en-US" sz="2400" i="1" dirty="0" err="1" smtClean="0">
                  <a:latin typeface="Arial" charset="0"/>
                </a:rPr>
                <a:t>microsecs</a:t>
              </a:r>
              <a:endParaRPr lang="en-US" sz="2400" i="1" dirty="0" smtClean="0">
                <a:latin typeface="Arial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0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30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6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30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3" grpId="0" uiExpand="1" build="p"/>
      <p:bldP spid="43016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Footer Placeholder 4"/>
          <p:cNvSpPr>
            <a:spLocks noGrp="1"/>
          </p:cNvSpPr>
          <p:nvPr>
            <p:ph type="ftr" sz="quarter" idx="1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/>
              <a:t>Transport</a:t>
            </a:r>
            <a:r>
              <a:rPr lang="en-US" sz="1400"/>
              <a:t> </a:t>
            </a:r>
            <a:r>
              <a:rPr lang="en-US" sz="1200"/>
              <a:t>Layer</a:t>
            </a:r>
          </a:p>
        </p:txBody>
      </p:sp>
      <p:sp>
        <p:nvSpPr>
          <p:cNvPr id="44035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>
              <a:defRPr/>
            </a:pPr>
            <a:r>
              <a:rPr lang="en-US" sz="1200" smtClean="0"/>
              <a:t>3-</a:t>
            </a:r>
            <a:fld id="{F43637EE-8093-4FD3-B311-71FCF9882221}" type="slidenum">
              <a:rPr lang="en-US" sz="1200" smtClean="0"/>
              <a:pPr>
                <a:defRPr/>
              </a:pPr>
              <a:t>35</a:t>
            </a:fld>
            <a:endParaRPr lang="en-US" sz="1200" smtClean="0"/>
          </a:p>
        </p:txBody>
      </p:sp>
      <p:pic>
        <p:nvPicPr>
          <p:cNvPr id="37892" name="Picture 32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950" y="960438"/>
            <a:ext cx="667226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7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63525"/>
            <a:ext cx="7772400" cy="1008063"/>
          </a:xfrm>
        </p:spPr>
        <p:txBody>
          <a:bodyPr/>
          <a:lstStyle/>
          <a:p>
            <a:pPr>
              <a:defRPr/>
            </a:pPr>
            <a:r>
              <a:rPr lang="en-US" sz="4000">
                <a:ea typeface="ＭＳ Ｐゴシック" charset="0"/>
                <a:cs typeface="+mj-cs"/>
              </a:rPr>
              <a:t>rdt3.0: stop-and-wait operation</a:t>
            </a:r>
          </a:p>
        </p:txBody>
      </p:sp>
      <p:sp>
        <p:nvSpPr>
          <p:cNvPr id="37894" name="Line 3"/>
          <p:cNvSpPr>
            <a:spLocks noChangeShapeType="1"/>
          </p:cNvSpPr>
          <p:nvPr/>
        </p:nvSpPr>
        <p:spPr bwMode="auto">
          <a:xfrm>
            <a:off x="3557588" y="2001838"/>
            <a:ext cx="2227262" cy="92233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895" name="Text Box 4"/>
          <p:cNvSpPr txBox="1">
            <a:spLocks noChangeArrowheads="1"/>
          </p:cNvSpPr>
          <p:nvPr/>
        </p:nvSpPr>
        <p:spPr bwMode="auto">
          <a:xfrm>
            <a:off x="233363" y="1797050"/>
            <a:ext cx="3232150" cy="3524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algn="r"/>
            <a:r>
              <a:rPr lang="en-US">
                <a:latin typeface="Arial" charset="0"/>
              </a:rPr>
              <a:t>first packet bit transmitted, t = 0</a:t>
            </a:r>
          </a:p>
        </p:txBody>
      </p:sp>
      <p:sp>
        <p:nvSpPr>
          <p:cNvPr id="37896" name="Line 5"/>
          <p:cNvSpPr>
            <a:spLocks noChangeShapeType="1"/>
          </p:cNvSpPr>
          <p:nvPr/>
        </p:nvSpPr>
        <p:spPr bwMode="auto">
          <a:xfrm>
            <a:off x="3546475" y="1782763"/>
            <a:ext cx="23813" cy="29130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897" name="Line 6"/>
          <p:cNvSpPr>
            <a:spLocks noChangeShapeType="1"/>
          </p:cNvSpPr>
          <p:nvPr/>
        </p:nvSpPr>
        <p:spPr bwMode="auto">
          <a:xfrm>
            <a:off x="5773738" y="1795463"/>
            <a:ext cx="22225" cy="289083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898" name="Text Box 7"/>
          <p:cNvSpPr txBox="1">
            <a:spLocks noChangeArrowheads="1"/>
          </p:cNvSpPr>
          <p:nvPr/>
        </p:nvSpPr>
        <p:spPr bwMode="auto">
          <a:xfrm>
            <a:off x="3017838" y="1446213"/>
            <a:ext cx="885825" cy="35083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algn="r"/>
            <a:r>
              <a:rPr lang="en-US">
                <a:latin typeface="Arial" charset="0"/>
              </a:rPr>
              <a:t>sender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37899" name="Text Box 8"/>
          <p:cNvSpPr txBox="1">
            <a:spLocks noChangeArrowheads="1"/>
          </p:cNvSpPr>
          <p:nvPr/>
        </p:nvSpPr>
        <p:spPr bwMode="auto">
          <a:xfrm>
            <a:off x="5195888" y="1446213"/>
            <a:ext cx="946150" cy="35083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algn="r"/>
            <a:r>
              <a:rPr lang="en-US">
                <a:latin typeface="Arial" charset="0"/>
              </a:rPr>
              <a:t>receiver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37900" name="Line 9"/>
          <p:cNvSpPr>
            <a:spLocks noChangeShapeType="1"/>
          </p:cNvSpPr>
          <p:nvPr/>
        </p:nvSpPr>
        <p:spPr bwMode="auto">
          <a:xfrm>
            <a:off x="3570288" y="1997075"/>
            <a:ext cx="2190750" cy="3175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01" name="Line 10"/>
          <p:cNvSpPr>
            <a:spLocks noChangeShapeType="1"/>
          </p:cNvSpPr>
          <p:nvPr/>
        </p:nvSpPr>
        <p:spPr bwMode="auto">
          <a:xfrm>
            <a:off x="3575050" y="4108450"/>
            <a:ext cx="2192338" cy="0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02" name="Line 11"/>
          <p:cNvSpPr>
            <a:spLocks noChangeShapeType="1"/>
          </p:cNvSpPr>
          <p:nvPr/>
        </p:nvSpPr>
        <p:spPr bwMode="auto">
          <a:xfrm flipV="1">
            <a:off x="3575050" y="3165475"/>
            <a:ext cx="2209800" cy="92233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03" name="Freeform 12"/>
          <p:cNvSpPr>
            <a:spLocks/>
          </p:cNvSpPr>
          <p:nvPr/>
        </p:nvSpPr>
        <p:spPr bwMode="auto">
          <a:xfrm>
            <a:off x="3552825" y="1995488"/>
            <a:ext cx="2232025" cy="1155700"/>
          </a:xfrm>
          <a:custGeom>
            <a:avLst/>
            <a:gdLst>
              <a:gd name="T0" fmla="*/ 0 w 2902"/>
              <a:gd name="T1" fmla="*/ 0 h 1185"/>
              <a:gd name="T2" fmla="*/ 2147483647 w 2902"/>
              <a:gd name="T3" fmla="*/ 2147483647 h 1185"/>
              <a:gd name="T4" fmla="*/ 2147483647 w 2902"/>
              <a:gd name="T5" fmla="*/ 2147483647 h 1185"/>
              <a:gd name="T6" fmla="*/ 0 w 2902"/>
              <a:gd name="T7" fmla="*/ 2147483647 h 1185"/>
              <a:gd name="T8" fmla="*/ 0 w 2902"/>
              <a:gd name="T9" fmla="*/ 0 h 118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902" h="1185">
                <a:moveTo>
                  <a:pt x="0" y="0"/>
                </a:moveTo>
                <a:lnTo>
                  <a:pt x="2895" y="937"/>
                </a:lnTo>
                <a:lnTo>
                  <a:pt x="2902" y="1185"/>
                </a:lnTo>
                <a:lnTo>
                  <a:pt x="0" y="247"/>
                </a:lnTo>
                <a:lnTo>
                  <a:pt x="0" y="0"/>
                </a:lnTo>
                <a:close/>
              </a:path>
            </a:pathLst>
          </a:custGeom>
          <a:solidFill>
            <a:srgbClr val="00CC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04" name="Line 13"/>
          <p:cNvSpPr>
            <a:spLocks noChangeShapeType="1"/>
          </p:cNvSpPr>
          <p:nvPr/>
        </p:nvSpPr>
        <p:spPr bwMode="auto">
          <a:xfrm flipH="1">
            <a:off x="3408363" y="1995488"/>
            <a:ext cx="131762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05" name="Line 14"/>
          <p:cNvSpPr>
            <a:spLocks noChangeShapeType="1"/>
          </p:cNvSpPr>
          <p:nvPr/>
        </p:nvSpPr>
        <p:spPr bwMode="auto">
          <a:xfrm flipH="1">
            <a:off x="3408363" y="2236788"/>
            <a:ext cx="131762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06" name="Line 15"/>
          <p:cNvSpPr>
            <a:spLocks noChangeShapeType="1"/>
          </p:cNvSpPr>
          <p:nvPr/>
        </p:nvSpPr>
        <p:spPr bwMode="auto">
          <a:xfrm flipH="1">
            <a:off x="3419475" y="4095750"/>
            <a:ext cx="13335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07" name="Text Box 16"/>
          <p:cNvSpPr txBox="1">
            <a:spLocks noChangeArrowheads="1"/>
          </p:cNvSpPr>
          <p:nvPr/>
        </p:nvSpPr>
        <p:spPr bwMode="auto">
          <a:xfrm>
            <a:off x="2755900" y="2968625"/>
            <a:ext cx="8477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algn="r"/>
            <a:r>
              <a:rPr lang="en-US">
                <a:solidFill>
                  <a:srgbClr val="CC0000"/>
                </a:solidFill>
                <a:latin typeface="Arial" charset="0"/>
              </a:rPr>
              <a:t>RTT</a:t>
            </a:r>
            <a:r>
              <a:rPr lang="en-US" sz="1000">
                <a:latin typeface="Arial" charset="0"/>
              </a:rPr>
              <a:t> 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37908" name="Line 17"/>
          <p:cNvSpPr>
            <a:spLocks noChangeShapeType="1"/>
          </p:cNvSpPr>
          <p:nvPr/>
        </p:nvSpPr>
        <p:spPr bwMode="auto">
          <a:xfrm>
            <a:off x="3443288" y="3276600"/>
            <a:ext cx="11112" cy="81121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09" name="Line 18"/>
          <p:cNvSpPr>
            <a:spLocks noChangeShapeType="1"/>
          </p:cNvSpPr>
          <p:nvPr/>
        </p:nvSpPr>
        <p:spPr bwMode="auto">
          <a:xfrm flipV="1">
            <a:off x="3448050" y="2259013"/>
            <a:ext cx="3175" cy="7683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10" name="Text Box 19"/>
          <p:cNvSpPr txBox="1">
            <a:spLocks noChangeArrowheads="1"/>
          </p:cNvSpPr>
          <p:nvPr/>
        </p:nvSpPr>
        <p:spPr bwMode="auto">
          <a:xfrm>
            <a:off x="0" y="2074863"/>
            <a:ext cx="3465513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algn="r"/>
            <a:r>
              <a:rPr lang="en-US">
                <a:latin typeface="Arial" charset="0"/>
              </a:rPr>
              <a:t>last packet bit transmitted, </a:t>
            </a:r>
            <a:r>
              <a:rPr lang="en-US">
                <a:solidFill>
                  <a:srgbClr val="CC0000"/>
                </a:solidFill>
                <a:latin typeface="Arial" charset="0"/>
              </a:rPr>
              <a:t>t = L / R</a:t>
            </a:r>
            <a:endParaRPr lang="en-US">
              <a:solidFill>
                <a:srgbClr val="CC0000"/>
              </a:solidFill>
              <a:latin typeface="Times New Roman" pitchFamily="18" charset="0"/>
            </a:endParaRPr>
          </a:p>
        </p:txBody>
      </p:sp>
      <p:sp>
        <p:nvSpPr>
          <p:cNvPr id="37911" name="Line 20"/>
          <p:cNvSpPr>
            <a:spLocks noChangeShapeType="1"/>
          </p:cNvSpPr>
          <p:nvPr/>
        </p:nvSpPr>
        <p:spPr bwMode="auto">
          <a:xfrm flipH="1">
            <a:off x="5761038" y="2909888"/>
            <a:ext cx="13335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12" name="Text Box 21"/>
          <p:cNvSpPr txBox="1">
            <a:spLocks noChangeArrowheads="1"/>
          </p:cNvSpPr>
          <p:nvPr/>
        </p:nvSpPr>
        <p:spPr bwMode="auto">
          <a:xfrm>
            <a:off x="5842000" y="2733675"/>
            <a:ext cx="24257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algn="l"/>
            <a:r>
              <a:rPr lang="en-US">
                <a:latin typeface="Arial" charset="0"/>
              </a:rPr>
              <a:t>first packet bit arrives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37913" name="Line 22"/>
          <p:cNvSpPr>
            <a:spLocks noChangeShapeType="1"/>
          </p:cNvSpPr>
          <p:nvPr/>
        </p:nvSpPr>
        <p:spPr bwMode="auto">
          <a:xfrm>
            <a:off x="5784850" y="3159125"/>
            <a:ext cx="1270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14" name="Text Box 23"/>
          <p:cNvSpPr txBox="1">
            <a:spLocks noChangeArrowheads="1"/>
          </p:cNvSpPr>
          <p:nvPr/>
        </p:nvSpPr>
        <p:spPr bwMode="auto">
          <a:xfrm>
            <a:off x="5848350" y="2986088"/>
            <a:ext cx="3114675" cy="56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algn="l"/>
            <a:r>
              <a:rPr lang="en-US">
                <a:latin typeface="Arial" charset="0"/>
              </a:rPr>
              <a:t>last packet bit arrives, send ACK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37915" name="Text Box 24"/>
          <p:cNvSpPr txBox="1">
            <a:spLocks noChangeArrowheads="1"/>
          </p:cNvSpPr>
          <p:nvPr/>
        </p:nvSpPr>
        <p:spPr bwMode="auto">
          <a:xfrm>
            <a:off x="825500" y="3768725"/>
            <a:ext cx="268605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algn="r"/>
            <a:r>
              <a:rPr lang="en-US">
                <a:latin typeface="Arial" charset="0"/>
              </a:rPr>
              <a:t>ACK arrives, send next </a:t>
            </a:r>
          </a:p>
          <a:p>
            <a:pPr algn="r"/>
            <a:r>
              <a:rPr lang="en-US">
                <a:latin typeface="Arial" charset="0"/>
              </a:rPr>
              <a:t>packet, </a:t>
            </a:r>
            <a:r>
              <a:rPr lang="en-US">
                <a:solidFill>
                  <a:srgbClr val="CC0000"/>
                </a:solidFill>
                <a:latin typeface="Arial" charset="0"/>
              </a:rPr>
              <a:t>t = RTT + L / R</a:t>
            </a:r>
            <a:endParaRPr lang="en-US">
              <a:solidFill>
                <a:srgbClr val="CC0000"/>
              </a:solidFill>
              <a:latin typeface="Times New Roman" pitchFamily="18" charset="0"/>
            </a:endParaRPr>
          </a:p>
        </p:txBody>
      </p:sp>
      <p:sp>
        <p:nvSpPr>
          <p:cNvPr id="37916" name="Freeform 25"/>
          <p:cNvSpPr>
            <a:spLocks/>
          </p:cNvSpPr>
          <p:nvPr/>
        </p:nvSpPr>
        <p:spPr bwMode="auto">
          <a:xfrm>
            <a:off x="3570288" y="4103688"/>
            <a:ext cx="1419225" cy="577850"/>
          </a:xfrm>
          <a:custGeom>
            <a:avLst/>
            <a:gdLst>
              <a:gd name="T0" fmla="*/ 0 w 1845"/>
              <a:gd name="T1" fmla="*/ 0 h 592"/>
              <a:gd name="T2" fmla="*/ 2147483647 w 1845"/>
              <a:gd name="T3" fmla="*/ 2147483647 h 592"/>
              <a:gd name="T4" fmla="*/ 2147483647 w 1845"/>
              <a:gd name="T5" fmla="*/ 2147483647 h 592"/>
              <a:gd name="T6" fmla="*/ 0 w 1845"/>
              <a:gd name="T7" fmla="*/ 2147483647 h 592"/>
              <a:gd name="T8" fmla="*/ 0 w 1845"/>
              <a:gd name="T9" fmla="*/ 0 h 59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845" h="592">
                <a:moveTo>
                  <a:pt x="0" y="0"/>
                </a:moveTo>
                <a:lnTo>
                  <a:pt x="1845" y="592"/>
                </a:lnTo>
                <a:lnTo>
                  <a:pt x="1095" y="592"/>
                </a:lnTo>
                <a:lnTo>
                  <a:pt x="0" y="247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rgbClr val="00CCFF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7917" name="Group 26"/>
          <p:cNvGrpSpPr>
            <a:grpSpLocks/>
          </p:cNvGrpSpPr>
          <p:nvPr/>
        </p:nvGrpSpPr>
        <p:grpSpPr bwMode="auto">
          <a:xfrm>
            <a:off x="3563938" y="4095750"/>
            <a:ext cx="1281112" cy="534988"/>
            <a:chOff x="12315" y="13225"/>
            <a:chExt cx="2775" cy="913"/>
          </a:xfrm>
        </p:grpSpPr>
        <p:sp>
          <p:nvSpPr>
            <p:cNvPr id="37921" name="Line 27"/>
            <p:cNvSpPr>
              <a:spLocks noChangeShapeType="1"/>
            </p:cNvSpPr>
            <p:nvPr/>
          </p:nvSpPr>
          <p:spPr bwMode="auto">
            <a:xfrm>
              <a:off x="12315" y="13225"/>
              <a:ext cx="1587" cy="51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22" name="Line 28"/>
            <p:cNvSpPr>
              <a:spLocks noChangeShapeType="1"/>
            </p:cNvSpPr>
            <p:nvPr/>
          </p:nvSpPr>
          <p:spPr bwMode="auto">
            <a:xfrm>
              <a:off x="13915" y="13737"/>
              <a:ext cx="1175" cy="40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7918" name="Line 29"/>
          <p:cNvSpPr>
            <a:spLocks noChangeShapeType="1"/>
          </p:cNvSpPr>
          <p:nvPr/>
        </p:nvSpPr>
        <p:spPr bwMode="auto">
          <a:xfrm>
            <a:off x="3563938" y="4337050"/>
            <a:ext cx="317500" cy="1238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19" name="Line 30"/>
          <p:cNvSpPr>
            <a:spLocks noChangeShapeType="1"/>
          </p:cNvSpPr>
          <p:nvPr/>
        </p:nvSpPr>
        <p:spPr bwMode="auto">
          <a:xfrm>
            <a:off x="3887788" y="4460875"/>
            <a:ext cx="541337" cy="234950"/>
          </a:xfrm>
          <a:prstGeom prst="line">
            <a:avLst/>
          </a:prstGeom>
          <a:noFill/>
          <a:ln w="9525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37920" name="Object 35"/>
          <p:cNvGraphicFramePr>
            <a:graphicFrameLocks noChangeAspect="1"/>
          </p:cNvGraphicFramePr>
          <p:nvPr/>
        </p:nvGraphicFramePr>
        <p:xfrm>
          <a:off x="1255713" y="4862513"/>
          <a:ext cx="6748462" cy="933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87" name="Picture" r:id="rId4" imgW="3581400" imgH="495300" progId="Word.Picture.8">
                  <p:embed/>
                </p:oleObj>
              </mc:Choice>
              <mc:Fallback>
                <p:oleObj name="Picture" r:id="rId4" imgW="3581400" imgH="495300" progId="Word.Picture.8">
                  <p:embed/>
                  <p:pic>
                    <p:nvPicPr>
                      <p:cNvPr id="0" name="Object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5713" y="4862513"/>
                        <a:ext cx="6748462" cy="933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Footer Placeholder 5"/>
          <p:cNvSpPr>
            <a:spLocks noGrp="1"/>
          </p:cNvSpPr>
          <p:nvPr>
            <p:ph type="ftr" sz="quarter" idx="1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/>
              <a:t>Transport</a:t>
            </a:r>
            <a:r>
              <a:rPr lang="en-US" sz="1400"/>
              <a:t> </a:t>
            </a:r>
            <a:r>
              <a:rPr lang="en-US" sz="1200"/>
              <a:t>Layer</a:t>
            </a:r>
          </a:p>
        </p:txBody>
      </p:sp>
      <p:sp>
        <p:nvSpPr>
          <p:cNvPr id="45059" name="Slide Number Placeholder 6"/>
          <p:cNvSpPr>
            <a:spLocks noGrp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>
              <a:defRPr/>
            </a:pPr>
            <a:r>
              <a:rPr lang="en-US" sz="1200" smtClean="0"/>
              <a:t>3-</a:t>
            </a:r>
            <a:fld id="{B2B77E94-00F1-4E48-A135-47B3C94399B2}" type="slidenum">
              <a:rPr lang="en-US" sz="1200" smtClean="0"/>
              <a:pPr>
                <a:defRPr/>
              </a:pPr>
              <a:t>36</a:t>
            </a:fld>
            <a:endParaRPr lang="en-US" sz="1200" smtClean="0"/>
          </a:p>
        </p:txBody>
      </p:sp>
      <p:pic>
        <p:nvPicPr>
          <p:cNvPr id="38916" name="Picture 6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" y="803275"/>
            <a:ext cx="45704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1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85725"/>
            <a:ext cx="7772400" cy="1008063"/>
          </a:xfrm>
        </p:spPr>
        <p:txBody>
          <a:bodyPr/>
          <a:lstStyle/>
          <a:p>
            <a:pPr>
              <a:defRPr/>
            </a:pPr>
            <a:r>
              <a:rPr lang="en-US" sz="4000">
                <a:ea typeface="ＭＳ Ｐゴシック" charset="0"/>
                <a:cs typeface="+mj-cs"/>
              </a:rPr>
              <a:t>Pipelined protocols</a:t>
            </a:r>
            <a:endParaRPr lang="en-US">
              <a:ea typeface="ＭＳ Ｐゴシック" charset="0"/>
              <a:cs typeface="+mj-cs"/>
            </a:endParaRPr>
          </a:p>
        </p:txBody>
      </p:sp>
      <p:sp>
        <p:nvSpPr>
          <p:cNvPr id="4506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23875" y="1304925"/>
            <a:ext cx="7591425" cy="4648200"/>
          </a:xfrm>
        </p:spPr>
        <p:txBody>
          <a:bodyPr/>
          <a:lstStyle/>
          <a:p>
            <a:pPr>
              <a:buFont typeface="Wingdings" pitchFamily="2" charset="2"/>
              <a:buNone/>
              <a:defRPr/>
            </a:pPr>
            <a:r>
              <a:rPr lang="en-US" smtClean="0">
                <a:solidFill>
                  <a:srgbClr val="CC0000"/>
                </a:solidFill>
              </a:rPr>
              <a:t>pipelining:</a:t>
            </a:r>
            <a:r>
              <a:rPr lang="en-US" smtClean="0"/>
              <a:t> sender allows multiple, </a:t>
            </a:r>
            <a:r>
              <a:rPr lang="ja-JP" altLang="en-US" smtClean="0"/>
              <a:t>“</a:t>
            </a:r>
            <a:r>
              <a:rPr lang="en-US" altLang="ja-JP" smtClean="0"/>
              <a:t>in-flight</a:t>
            </a:r>
            <a:r>
              <a:rPr lang="ja-JP" altLang="en-US" smtClean="0"/>
              <a:t>”</a:t>
            </a:r>
            <a:r>
              <a:rPr lang="en-US" altLang="ja-JP" smtClean="0"/>
              <a:t>, yet-to-be-acknowledged pkts</a:t>
            </a:r>
          </a:p>
          <a:p>
            <a:pPr lvl="1">
              <a:defRPr/>
            </a:pPr>
            <a:r>
              <a:rPr lang="en-US" smtClean="0"/>
              <a:t>range of sequence numbers must be increased</a:t>
            </a:r>
          </a:p>
          <a:p>
            <a:pPr lvl="1">
              <a:defRPr/>
            </a:pPr>
            <a:r>
              <a:rPr lang="en-US" smtClean="0"/>
              <a:t>buffering at sender and/or receiver</a:t>
            </a:r>
          </a:p>
        </p:txBody>
      </p:sp>
      <p:sp>
        <p:nvSpPr>
          <p:cNvPr id="45063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90550" y="5419725"/>
            <a:ext cx="8286750" cy="1076325"/>
          </a:xfrm>
        </p:spPr>
        <p:txBody>
          <a:bodyPr>
            <a:normAutofit/>
          </a:bodyPr>
          <a:lstStyle/>
          <a:p>
            <a:pPr>
              <a:buFont typeface="Wingdings" charset="0"/>
              <a:buChar char="v"/>
              <a:defRPr/>
            </a:pPr>
            <a:r>
              <a:rPr lang="en-US" dirty="0">
                <a:ea typeface="ＭＳ Ｐゴシック" charset="0"/>
              </a:rPr>
              <a:t>if data is </a:t>
            </a:r>
            <a:r>
              <a:rPr lang="en-US" dirty="0" smtClean="0">
                <a:ea typeface="ＭＳ Ｐゴシック" charset="0"/>
              </a:rPr>
              <a:t>lost, </a:t>
            </a:r>
            <a:r>
              <a:rPr lang="en-US" dirty="0" smtClean="0">
                <a:ea typeface="ＭＳ Ｐゴシック" charset="0"/>
                <a:cs typeface="+mn-cs"/>
              </a:rPr>
              <a:t>two </a:t>
            </a:r>
            <a:r>
              <a:rPr lang="en-US" dirty="0">
                <a:ea typeface="ＭＳ Ｐゴシック" charset="0"/>
                <a:cs typeface="+mn-cs"/>
              </a:rPr>
              <a:t>generic forms of pipelined </a:t>
            </a:r>
            <a:r>
              <a:rPr lang="en-US" dirty="0" smtClean="0">
                <a:ea typeface="ＭＳ Ｐゴシック" charset="0"/>
                <a:cs typeface="+mn-cs"/>
              </a:rPr>
              <a:t>protocols: </a:t>
            </a:r>
            <a:r>
              <a:rPr lang="en-US" i="1" dirty="0" smtClean="0">
                <a:solidFill>
                  <a:srgbClr val="CC0000"/>
                </a:solidFill>
                <a:ea typeface="ＭＳ Ｐゴシック" charset="0"/>
                <a:cs typeface="+mn-cs"/>
              </a:rPr>
              <a:t>go-Back-N</a:t>
            </a:r>
            <a:r>
              <a:rPr lang="en-US" i="1" dirty="0">
                <a:solidFill>
                  <a:srgbClr val="CC0000"/>
                </a:solidFill>
                <a:ea typeface="ＭＳ Ｐゴシック" charset="0"/>
                <a:cs typeface="+mn-cs"/>
              </a:rPr>
              <a:t>, selective repeat</a:t>
            </a:r>
          </a:p>
        </p:txBody>
      </p:sp>
      <p:pic>
        <p:nvPicPr>
          <p:cNvPr id="38920" name="Picture 5" descr="rdt_pipelined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2588" y="2946400"/>
            <a:ext cx="6105525" cy="2370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8921" name="Group 44"/>
          <p:cNvGrpSpPr>
            <a:grpSpLocks/>
          </p:cNvGrpSpPr>
          <p:nvPr/>
        </p:nvGrpSpPr>
        <p:grpSpPr bwMode="auto">
          <a:xfrm>
            <a:off x="1398588" y="3624263"/>
            <a:ext cx="469900" cy="465137"/>
            <a:chOff x="881" y="2283"/>
            <a:chExt cx="296" cy="293"/>
          </a:xfrm>
        </p:grpSpPr>
        <p:sp>
          <p:nvSpPr>
            <p:cNvPr id="45138" name="Rectangle 43"/>
            <p:cNvSpPr>
              <a:spLocks noChangeArrowheads="1"/>
            </p:cNvSpPr>
            <p:nvPr/>
          </p:nvSpPr>
          <p:spPr bwMode="auto">
            <a:xfrm>
              <a:off x="1026" y="2283"/>
              <a:ext cx="122" cy="2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38995" name="Group 36"/>
            <p:cNvGrpSpPr>
              <a:grpSpLocks/>
            </p:cNvGrpSpPr>
            <p:nvPr/>
          </p:nvGrpSpPr>
          <p:grpSpPr bwMode="auto">
            <a:xfrm flipH="1">
              <a:off x="881" y="2283"/>
              <a:ext cx="296" cy="293"/>
              <a:chOff x="2839" y="3501"/>
              <a:chExt cx="755" cy="803"/>
            </a:xfrm>
          </p:grpSpPr>
          <p:pic>
            <p:nvPicPr>
              <p:cNvPr id="38996" name="Picture 37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39" y="3501"/>
                <a:ext cx="755" cy="8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8997" name="Freeform 38"/>
              <p:cNvSpPr>
                <a:spLocks/>
              </p:cNvSpPr>
              <p:nvPr/>
            </p:nvSpPr>
            <p:spPr bwMode="auto">
              <a:xfrm>
                <a:off x="2916" y="3578"/>
                <a:ext cx="356" cy="368"/>
              </a:xfrm>
              <a:custGeom>
                <a:avLst/>
                <a:gdLst>
                  <a:gd name="T0" fmla="*/ 0 w 356"/>
                  <a:gd name="T1" fmla="*/ 0 h 368"/>
                  <a:gd name="T2" fmla="*/ 300 w 356"/>
                  <a:gd name="T3" fmla="*/ 14 h 368"/>
                  <a:gd name="T4" fmla="*/ 356 w 356"/>
                  <a:gd name="T5" fmla="*/ 294 h 368"/>
                  <a:gd name="T6" fmla="*/ 78 w 356"/>
                  <a:gd name="T7" fmla="*/ 368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</p:grpSp>
      <p:sp>
        <p:nvSpPr>
          <p:cNvPr id="38922" name="Freeform 48"/>
          <p:cNvSpPr>
            <a:spLocks/>
          </p:cNvSpPr>
          <p:nvPr/>
        </p:nvSpPr>
        <p:spPr bwMode="auto">
          <a:xfrm>
            <a:off x="7339013" y="3636963"/>
            <a:ext cx="185737" cy="431800"/>
          </a:xfrm>
          <a:custGeom>
            <a:avLst/>
            <a:gdLst>
              <a:gd name="T0" fmla="*/ 2147483647 w 117"/>
              <a:gd name="T1" fmla="*/ 2147483647 h 272"/>
              <a:gd name="T2" fmla="*/ 2147483647 w 117"/>
              <a:gd name="T3" fmla="*/ 2147483647 h 272"/>
              <a:gd name="T4" fmla="*/ 2147483647 w 117"/>
              <a:gd name="T5" fmla="*/ 2147483647 h 272"/>
              <a:gd name="T6" fmla="*/ 0 w 117"/>
              <a:gd name="T7" fmla="*/ 2147483647 h 272"/>
              <a:gd name="T8" fmla="*/ 2147483647 w 117"/>
              <a:gd name="T9" fmla="*/ 2147483647 h 272"/>
              <a:gd name="T10" fmla="*/ 2147483647 w 117"/>
              <a:gd name="T11" fmla="*/ 2147483647 h 272"/>
              <a:gd name="T12" fmla="*/ 2147483647 w 117"/>
              <a:gd name="T13" fmla="*/ 0 h 272"/>
              <a:gd name="T14" fmla="*/ 2147483647 w 117"/>
              <a:gd name="T15" fmla="*/ 2147483647 h 27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17" h="272">
                <a:moveTo>
                  <a:pt x="6" y="6"/>
                </a:moveTo>
                <a:lnTo>
                  <a:pt x="3" y="77"/>
                </a:lnTo>
                <a:lnTo>
                  <a:pt x="59" y="120"/>
                </a:lnTo>
                <a:lnTo>
                  <a:pt x="0" y="146"/>
                </a:lnTo>
                <a:lnTo>
                  <a:pt x="3" y="270"/>
                </a:lnTo>
                <a:lnTo>
                  <a:pt x="117" y="272"/>
                </a:lnTo>
                <a:lnTo>
                  <a:pt x="114" y="0"/>
                </a:lnTo>
                <a:lnTo>
                  <a:pt x="6" y="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grpSp>
        <p:nvGrpSpPr>
          <p:cNvPr id="38923" name="Group 50"/>
          <p:cNvGrpSpPr>
            <a:grpSpLocks/>
          </p:cNvGrpSpPr>
          <p:nvPr/>
        </p:nvGrpSpPr>
        <p:grpSpPr bwMode="auto">
          <a:xfrm>
            <a:off x="4510088" y="3641725"/>
            <a:ext cx="469900" cy="465138"/>
            <a:chOff x="881" y="2283"/>
            <a:chExt cx="296" cy="293"/>
          </a:xfrm>
        </p:grpSpPr>
        <p:sp>
          <p:nvSpPr>
            <p:cNvPr id="45134" name="Rectangle 51"/>
            <p:cNvSpPr>
              <a:spLocks noChangeArrowheads="1"/>
            </p:cNvSpPr>
            <p:nvPr/>
          </p:nvSpPr>
          <p:spPr bwMode="auto">
            <a:xfrm>
              <a:off x="1026" y="2283"/>
              <a:ext cx="122" cy="2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38991" name="Group 52"/>
            <p:cNvGrpSpPr>
              <a:grpSpLocks/>
            </p:cNvGrpSpPr>
            <p:nvPr/>
          </p:nvGrpSpPr>
          <p:grpSpPr bwMode="auto">
            <a:xfrm flipH="1">
              <a:off x="881" y="2283"/>
              <a:ext cx="296" cy="293"/>
              <a:chOff x="2839" y="3501"/>
              <a:chExt cx="755" cy="803"/>
            </a:xfrm>
          </p:grpSpPr>
          <p:pic>
            <p:nvPicPr>
              <p:cNvPr id="38992" name="Picture 53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39" y="3501"/>
                <a:ext cx="755" cy="8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8993" name="Freeform 54"/>
              <p:cNvSpPr>
                <a:spLocks/>
              </p:cNvSpPr>
              <p:nvPr/>
            </p:nvSpPr>
            <p:spPr bwMode="auto">
              <a:xfrm>
                <a:off x="2916" y="3578"/>
                <a:ext cx="356" cy="368"/>
              </a:xfrm>
              <a:custGeom>
                <a:avLst/>
                <a:gdLst>
                  <a:gd name="T0" fmla="*/ 0 w 356"/>
                  <a:gd name="T1" fmla="*/ 0 h 368"/>
                  <a:gd name="T2" fmla="*/ 300 w 356"/>
                  <a:gd name="T3" fmla="*/ 14 h 368"/>
                  <a:gd name="T4" fmla="*/ 356 w 356"/>
                  <a:gd name="T5" fmla="*/ 294 h 368"/>
                  <a:gd name="T6" fmla="*/ 78 w 356"/>
                  <a:gd name="T7" fmla="*/ 368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</p:grpSp>
      <p:grpSp>
        <p:nvGrpSpPr>
          <p:cNvPr id="38924" name="Group 55"/>
          <p:cNvGrpSpPr>
            <a:grpSpLocks/>
          </p:cNvGrpSpPr>
          <p:nvPr/>
        </p:nvGrpSpPr>
        <p:grpSpPr bwMode="auto">
          <a:xfrm>
            <a:off x="4321175" y="3508375"/>
            <a:ext cx="223838" cy="501650"/>
            <a:chOff x="4140" y="429"/>
            <a:chExt cx="1425" cy="2396"/>
          </a:xfrm>
        </p:grpSpPr>
        <p:sp>
          <p:nvSpPr>
            <p:cNvPr id="38958" name="Freeform 56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14 w 354"/>
                <a:gd name="T1" fmla="*/ 0 h 2742"/>
                <a:gd name="T2" fmla="*/ 74 w 354"/>
                <a:gd name="T3" fmla="*/ 95 h 2742"/>
                <a:gd name="T4" fmla="*/ 73 w 354"/>
                <a:gd name="T5" fmla="*/ 734 h 2742"/>
                <a:gd name="T6" fmla="*/ 0 w 354"/>
                <a:gd name="T7" fmla="*/ 768 h 2742"/>
                <a:gd name="T8" fmla="*/ 14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03" name="Rectangle 57"/>
            <p:cNvSpPr>
              <a:spLocks noChangeArrowheads="1"/>
            </p:cNvSpPr>
            <p:nvPr/>
          </p:nvSpPr>
          <p:spPr bwMode="auto">
            <a:xfrm>
              <a:off x="4211" y="429"/>
              <a:ext cx="1041" cy="2282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38960" name="Freeform 58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45 w 211"/>
                <a:gd name="T3" fmla="*/ 61 h 2537"/>
                <a:gd name="T4" fmla="*/ 2 w 211"/>
                <a:gd name="T5" fmla="*/ 699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61" name="Freeform 59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70 w 328"/>
                <a:gd name="T3" fmla="*/ 36 h 226"/>
                <a:gd name="T4" fmla="*/ 70 w 328"/>
                <a:gd name="T5" fmla="*/ 64 h 226"/>
                <a:gd name="T6" fmla="*/ 0 w 328"/>
                <a:gd name="T7" fmla="*/ 28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06" name="Rectangle 60"/>
            <p:cNvSpPr>
              <a:spLocks noChangeArrowheads="1"/>
            </p:cNvSpPr>
            <p:nvPr/>
          </p:nvSpPr>
          <p:spPr bwMode="auto">
            <a:xfrm>
              <a:off x="4211" y="694"/>
              <a:ext cx="596" cy="45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38963" name="Group 61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45132" name="AutoShape 62"/>
              <p:cNvSpPr>
                <a:spLocks noChangeArrowheads="1"/>
              </p:cNvSpPr>
              <p:nvPr/>
            </p:nvSpPr>
            <p:spPr bwMode="auto">
              <a:xfrm>
                <a:off x="611" y="2571"/>
                <a:ext cx="731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45133" name="AutoShape 63"/>
              <p:cNvSpPr>
                <a:spLocks noChangeArrowheads="1"/>
              </p:cNvSpPr>
              <p:nvPr/>
            </p:nvSpPr>
            <p:spPr bwMode="auto">
              <a:xfrm>
                <a:off x="623" y="2586"/>
                <a:ext cx="706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45108" name="Rectangle 64"/>
            <p:cNvSpPr>
              <a:spLocks noChangeArrowheads="1"/>
            </p:cNvSpPr>
            <p:nvPr/>
          </p:nvSpPr>
          <p:spPr bwMode="auto">
            <a:xfrm>
              <a:off x="4221" y="1020"/>
              <a:ext cx="596" cy="45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38965" name="Group 65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45130" name="AutoShape 66"/>
              <p:cNvSpPr>
                <a:spLocks noChangeArrowheads="1"/>
              </p:cNvSpPr>
              <p:nvPr/>
            </p:nvSpPr>
            <p:spPr bwMode="auto">
              <a:xfrm>
                <a:off x="613" y="2572"/>
                <a:ext cx="731" cy="13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45131" name="AutoShape 67"/>
              <p:cNvSpPr>
                <a:spLocks noChangeArrowheads="1"/>
              </p:cNvSpPr>
              <p:nvPr/>
            </p:nvSpPr>
            <p:spPr bwMode="auto">
              <a:xfrm>
                <a:off x="626" y="2588"/>
                <a:ext cx="706" cy="102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45110" name="Rectangle 68"/>
            <p:cNvSpPr>
              <a:spLocks noChangeArrowheads="1"/>
            </p:cNvSpPr>
            <p:nvPr/>
          </p:nvSpPr>
          <p:spPr bwMode="auto">
            <a:xfrm>
              <a:off x="4221" y="1362"/>
              <a:ext cx="596" cy="45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45111" name="Rectangle 69"/>
            <p:cNvSpPr>
              <a:spLocks noChangeArrowheads="1"/>
            </p:cNvSpPr>
            <p:nvPr/>
          </p:nvSpPr>
          <p:spPr bwMode="auto">
            <a:xfrm>
              <a:off x="4231" y="1657"/>
              <a:ext cx="596" cy="45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38968" name="Group 70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45128" name="AutoShape 71"/>
              <p:cNvSpPr>
                <a:spLocks noChangeArrowheads="1"/>
              </p:cNvSpPr>
              <p:nvPr/>
            </p:nvSpPr>
            <p:spPr bwMode="auto">
              <a:xfrm>
                <a:off x="616" y="2568"/>
                <a:ext cx="718" cy="14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45129" name="AutoShape 72"/>
              <p:cNvSpPr>
                <a:spLocks noChangeArrowheads="1"/>
              </p:cNvSpPr>
              <p:nvPr/>
            </p:nvSpPr>
            <p:spPr bwMode="auto">
              <a:xfrm>
                <a:off x="628" y="2582"/>
                <a:ext cx="692" cy="112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38969" name="Freeform 73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70 w 328"/>
                <a:gd name="T3" fmla="*/ 35 h 226"/>
                <a:gd name="T4" fmla="*/ 70 w 328"/>
                <a:gd name="T5" fmla="*/ 62 h 226"/>
                <a:gd name="T6" fmla="*/ 0 w 328"/>
                <a:gd name="T7" fmla="*/ 2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38970" name="Group 74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45126" name="AutoShape 75"/>
              <p:cNvSpPr>
                <a:spLocks noChangeArrowheads="1"/>
              </p:cNvSpPr>
              <p:nvPr/>
            </p:nvSpPr>
            <p:spPr bwMode="auto">
              <a:xfrm>
                <a:off x="611" y="2565"/>
                <a:ext cx="730" cy="14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45127" name="AutoShape 76"/>
              <p:cNvSpPr>
                <a:spLocks noChangeArrowheads="1"/>
              </p:cNvSpPr>
              <p:nvPr/>
            </p:nvSpPr>
            <p:spPr bwMode="auto">
              <a:xfrm>
                <a:off x="623" y="2580"/>
                <a:ext cx="705" cy="11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45115" name="Rectangle 77"/>
            <p:cNvSpPr>
              <a:spLocks noChangeArrowheads="1"/>
            </p:cNvSpPr>
            <p:nvPr/>
          </p:nvSpPr>
          <p:spPr bwMode="auto">
            <a:xfrm>
              <a:off x="5252" y="429"/>
              <a:ext cx="71" cy="2290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38972" name="Freeform 78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62 w 296"/>
                <a:gd name="T3" fmla="*/ 39 h 256"/>
                <a:gd name="T4" fmla="*/ 62 w 296"/>
                <a:gd name="T5" fmla="*/ 71 h 256"/>
                <a:gd name="T6" fmla="*/ 0 w 296"/>
                <a:gd name="T7" fmla="*/ 27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73" name="Freeform 79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65 w 304"/>
                <a:gd name="T3" fmla="*/ 46 h 288"/>
                <a:gd name="T4" fmla="*/ 61 w 304"/>
                <a:gd name="T5" fmla="*/ 81 h 288"/>
                <a:gd name="T6" fmla="*/ 2 w 304"/>
                <a:gd name="T7" fmla="*/ 35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18" name="Oval 80"/>
            <p:cNvSpPr>
              <a:spLocks noChangeArrowheads="1"/>
            </p:cNvSpPr>
            <p:nvPr/>
          </p:nvSpPr>
          <p:spPr bwMode="auto">
            <a:xfrm>
              <a:off x="5514" y="2613"/>
              <a:ext cx="51" cy="91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38975" name="Freeform 81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30 h 240"/>
                <a:gd name="T2" fmla="*/ 2 w 306"/>
                <a:gd name="T3" fmla="*/ 68 h 240"/>
                <a:gd name="T4" fmla="*/ 65 w 306"/>
                <a:gd name="T5" fmla="*/ 31 h 240"/>
                <a:gd name="T6" fmla="*/ 62 w 306"/>
                <a:gd name="T7" fmla="*/ 0 h 240"/>
                <a:gd name="T8" fmla="*/ 0 w 306"/>
                <a:gd name="T9" fmla="*/ 3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20" name="AutoShape 82"/>
            <p:cNvSpPr>
              <a:spLocks noChangeArrowheads="1"/>
            </p:cNvSpPr>
            <p:nvPr/>
          </p:nvSpPr>
          <p:spPr bwMode="auto">
            <a:xfrm>
              <a:off x="4140" y="2681"/>
              <a:ext cx="1203" cy="144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45121" name="AutoShape 83"/>
            <p:cNvSpPr>
              <a:spLocks noChangeArrowheads="1"/>
            </p:cNvSpPr>
            <p:nvPr/>
          </p:nvSpPr>
          <p:spPr bwMode="auto">
            <a:xfrm>
              <a:off x="4211" y="2711"/>
              <a:ext cx="1061" cy="8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45122" name="Oval 84"/>
            <p:cNvSpPr>
              <a:spLocks noChangeArrowheads="1"/>
            </p:cNvSpPr>
            <p:nvPr/>
          </p:nvSpPr>
          <p:spPr bwMode="auto">
            <a:xfrm>
              <a:off x="4312" y="2385"/>
              <a:ext cx="152" cy="144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45123" name="Oval 85"/>
            <p:cNvSpPr>
              <a:spLocks noChangeArrowheads="1"/>
            </p:cNvSpPr>
            <p:nvPr/>
          </p:nvSpPr>
          <p:spPr bwMode="auto">
            <a:xfrm>
              <a:off x="4484" y="2385"/>
              <a:ext cx="162" cy="14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1800">
                <a:solidFill>
                  <a:srgbClr val="FF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45124" name="Oval 86"/>
            <p:cNvSpPr>
              <a:spLocks noChangeArrowheads="1"/>
            </p:cNvSpPr>
            <p:nvPr/>
          </p:nvSpPr>
          <p:spPr bwMode="auto">
            <a:xfrm>
              <a:off x="4666" y="2378"/>
              <a:ext cx="152" cy="144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45125" name="Rectangle 87"/>
            <p:cNvSpPr>
              <a:spLocks noChangeArrowheads="1"/>
            </p:cNvSpPr>
            <p:nvPr/>
          </p:nvSpPr>
          <p:spPr bwMode="auto">
            <a:xfrm>
              <a:off x="5060" y="1832"/>
              <a:ext cx="91" cy="766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grpSp>
        <p:nvGrpSpPr>
          <p:cNvPr id="38925" name="Group 88"/>
          <p:cNvGrpSpPr>
            <a:grpSpLocks/>
          </p:cNvGrpSpPr>
          <p:nvPr/>
        </p:nvGrpSpPr>
        <p:grpSpPr bwMode="auto">
          <a:xfrm>
            <a:off x="7385050" y="3503613"/>
            <a:ext cx="223838" cy="501650"/>
            <a:chOff x="4140" y="429"/>
            <a:chExt cx="1425" cy="2396"/>
          </a:xfrm>
        </p:grpSpPr>
        <p:sp>
          <p:nvSpPr>
            <p:cNvPr id="38926" name="Freeform 89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14 w 354"/>
                <a:gd name="T1" fmla="*/ 0 h 2742"/>
                <a:gd name="T2" fmla="*/ 74 w 354"/>
                <a:gd name="T3" fmla="*/ 95 h 2742"/>
                <a:gd name="T4" fmla="*/ 73 w 354"/>
                <a:gd name="T5" fmla="*/ 734 h 2742"/>
                <a:gd name="T6" fmla="*/ 0 w 354"/>
                <a:gd name="T7" fmla="*/ 768 h 2742"/>
                <a:gd name="T8" fmla="*/ 14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71" name="Rectangle 90"/>
            <p:cNvSpPr>
              <a:spLocks noChangeArrowheads="1"/>
            </p:cNvSpPr>
            <p:nvPr/>
          </p:nvSpPr>
          <p:spPr bwMode="auto">
            <a:xfrm>
              <a:off x="4211" y="429"/>
              <a:ext cx="1041" cy="2282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38928" name="Freeform 91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45 w 211"/>
                <a:gd name="T3" fmla="*/ 61 h 2537"/>
                <a:gd name="T4" fmla="*/ 2 w 211"/>
                <a:gd name="T5" fmla="*/ 699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29" name="Freeform 92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70 w 328"/>
                <a:gd name="T3" fmla="*/ 36 h 226"/>
                <a:gd name="T4" fmla="*/ 70 w 328"/>
                <a:gd name="T5" fmla="*/ 64 h 226"/>
                <a:gd name="T6" fmla="*/ 0 w 328"/>
                <a:gd name="T7" fmla="*/ 28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74" name="Rectangle 93"/>
            <p:cNvSpPr>
              <a:spLocks noChangeArrowheads="1"/>
            </p:cNvSpPr>
            <p:nvPr/>
          </p:nvSpPr>
          <p:spPr bwMode="auto">
            <a:xfrm>
              <a:off x="4211" y="694"/>
              <a:ext cx="596" cy="45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38931" name="Group 94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45100" name="AutoShape 95"/>
              <p:cNvSpPr>
                <a:spLocks noChangeArrowheads="1"/>
              </p:cNvSpPr>
              <p:nvPr/>
            </p:nvSpPr>
            <p:spPr bwMode="auto">
              <a:xfrm>
                <a:off x="611" y="2571"/>
                <a:ext cx="731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45101" name="AutoShape 96"/>
              <p:cNvSpPr>
                <a:spLocks noChangeArrowheads="1"/>
              </p:cNvSpPr>
              <p:nvPr/>
            </p:nvSpPr>
            <p:spPr bwMode="auto">
              <a:xfrm>
                <a:off x="623" y="2586"/>
                <a:ext cx="706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45076" name="Rectangle 97"/>
            <p:cNvSpPr>
              <a:spLocks noChangeArrowheads="1"/>
            </p:cNvSpPr>
            <p:nvPr/>
          </p:nvSpPr>
          <p:spPr bwMode="auto">
            <a:xfrm>
              <a:off x="4221" y="1020"/>
              <a:ext cx="596" cy="45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38933" name="Group 98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45098" name="AutoShape 99"/>
              <p:cNvSpPr>
                <a:spLocks noChangeArrowheads="1"/>
              </p:cNvSpPr>
              <p:nvPr/>
            </p:nvSpPr>
            <p:spPr bwMode="auto">
              <a:xfrm>
                <a:off x="613" y="2572"/>
                <a:ext cx="731" cy="13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45099" name="AutoShape 100"/>
              <p:cNvSpPr>
                <a:spLocks noChangeArrowheads="1"/>
              </p:cNvSpPr>
              <p:nvPr/>
            </p:nvSpPr>
            <p:spPr bwMode="auto">
              <a:xfrm>
                <a:off x="626" y="2588"/>
                <a:ext cx="706" cy="102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45078" name="Rectangle 101"/>
            <p:cNvSpPr>
              <a:spLocks noChangeArrowheads="1"/>
            </p:cNvSpPr>
            <p:nvPr/>
          </p:nvSpPr>
          <p:spPr bwMode="auto">
            <a:xfrm>
              <a:off x="4221" y="1362"/>
              <a:ext cx="596" cy="45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45079" name="Rectangle 102"/>
            <p:cNvSpPr>
              <a:spLocks noChangeArrowheads="1"/>
            </p:cNvSpPr>
            <p:nvPr/>
          </p:nvSpPr>
          <p:spPr bwMode="auto">
            <a:xfrm>
              <a:off x="4231" y="1657"/>
              <a:ext cx="596" cy="45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38936" name="Group 103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45096" name="AutoShape 104"/>
              <p:cNvSpPr>
                <a:spLocks noChangeArrowheads="1"/>
              </p:cNvSpPr>
              <p:nvPr/>
            </p:nvSpPr>
            <p:spPr bwMode="auto">
              <a:xfrm>
                <a:off x="616" y="2568"/>
                <a:ext cx="718" cy="14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45097" name="AutoShape 105"/>
              <p:cNvSpPr>
                <a:spLocks noChangeArrowheads="1"/>
              </p:cNvSpPr>
              <p:nvPr/>
            </p:nvSpPr>
            <p:spPr bwMode="auto">
              <a:xfrm>
                <a:off x="628" y="2582"/>
                <a:ext cx="692" cy="112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38937" name="Freeform 106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70 w 328"/>
                <a:gd name="T3" fmla="*/ 35 h 226"/>
                <a:gd name="T4" fmla="*/ 70 w 328"/>
                <a:gd name="T5" fmla="*/ 62 h 226"/>
                <a:gd name="T6" fmla="*/ 0 w 328"/>
                <a:gd name="T7" fmla="*/ 2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38938" name="Group 107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45094" name="AutoShape 108"/>
              <p:cNvSpPr>
                <a:spLocks noChangeArrowheads="1"/>
              </p:cNvSpPr>
              <p:nvPr/>
            </p:nvSpPr>
            <p:spPr bwMode="auto">
              <a:xfrm>
                <a:off x="611" y="2565"/>
                <a:ext cx="730" cy="14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45095" name="AutoShape 109"/>
              <p:cNvSpPr>
                <a:spLocks noChangeArrowheads="1"/>
              </p:cNvSpPr>
              <p:nvPr/>
            </p:nvSpPr>
            <p:spPr bwMode="auto">
              <a:xfrm>
                <a:off x="623" y="2580"/>
                <a:ext cx="705" cy="11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45083" name="Rectangle 110"/>
            <p:cNvSpPr>
              <a:spLocks noChangeArrowheads="1"/>
            </p:cNvSpPr>
            <p:nvPr/>
          </p:nvSpPr>
          <p:spPr bwMode="auto">
            <a:xfrm>
              <a:off x="5252" y="429"/>
              <a:ext cx="71" cy="2290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38940" name="Freeform 111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62 w 296"/>
                <a:gd name="T3" fmla="*/ 39 h 256"/>
                <a:gd name="T4" fmla="*/ 62 w 296"/>
                <a:gd name="T5" fmla="*/ 71 h 256"/>
                <a:gd name="T6" fmla="*/ 0 w 296"/>
                <a:gd name="T7" fmla="*/ 27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41" name="Freeform 112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65 w 304"/>
                <a:gd name="T3" fmla="*/ 46 h 288"/>
                <a:gd name="T4" fmla="*/ 61 w 304"/>
                <a:gd name="T5" fmla="*/ 81 h 288"/>
                <a:gd name="T6" fmla="*/ 2 w 304"/>
                <a:gd name="T7" fmla="*/ 35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86" name="Oval 113"/>
            <p:cNvSpPr>
              <a:spLocks noChangeArrowheads="1"/>
            </p:cNvSpPr>
            <p:nvPr/>
          </p:nvSpPr>
          <p:spPr bwMode="auto">
            <a:xfrm>
              <a:off x="5514" y="2613"/>
              <a:ext cx="51" cy="91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38943" name="Freeform 114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30 h 240"/>
                <a:gd name="T2" fmla="*/ 2 w 306"/>
                <a:gd name="T3" fmla="*/ 68 h 240"/>
                <a:gd name="T4" fmla="*/ 65 w 306"/>
                <a:gd name="T5" fmla="*/ 31 h 240"/>
                <a:gd name="T6" fmla="*/ 62 w 306"/>
                <a:gd name="T7" fmla="*/ 0 h 240"/>
                <a:gd name="T8" fmla="*/ 0 w 306"/>
                <a:gd name="T9" fmla="*/ 3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88" name="AutoShape 115"/>
            <p:cNvSpPr>
              <a:spLocks noChangeArrowheads="1"/>
            </p:cNvSpPr>
            <p:nvPr/>
          </p:nvSpPr>
          <p:spPr bwMode="auto">
            <a:xfrm>
              <a:off x="4140" y="2681"/>
              <a:ext cx="1203" cy="144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45089" name="AutoShape 116"/>
            <p:cNvSpPr>
              <a:spLocks noChangeArrowheads="1"/>
            </p:cNvSpPr>
            <p:nvPr/>
          </p:nvSpPr>
          <p:spPr bwMode="auto">
            <a:xfrm>
              <a:off x="4211" y="2711"/>
              <a:ext cx="1061" cy="8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45090" name="Oval 117"/>
            <p:cNvSpPr>
              <a:spLocks noChangeArrowheads="1"/>
            </p:cNvSpPr>
            <p:nvPr/>
          </p:nvSpPr>
          <p:spPr bwMode="auto">
            <a:xfrm>
              <a:off x="4312" y="2385"/>
              <a:ext cx="152" cy="144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45091" name="Oval 118"/>
            <p:cNvSpPr>
              <a:spLocks noChangeArrowheads="1"/>
            </p:cNvSpPr>
            <p:nvPr/>
          </p:nvSpPr>
          <p:spPr bwMode="auto">
            <a:xfrm>
              <a:off x="4484" y="2385"/>
              <a:ext cx="162" cy="14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1800">
                <a:solidFill>
                  <a:srgbClr val="FF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45092" name="Oval 119"/>
            <p:cNvSpPr>
              <a:spLocks noChangeArrowheads="1"/>
            </p:cNvSpPr>
            <p:nvPr/>
          </p:nvSpPr>
          <p:spPr bwMode="auto">
            <a:xfrm>
              <a:off x="4666" y="2378"/>
              <a:ext cx="152" cy="144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45093" name="Rectangle 120"/>
            <p:cNvSpPr>
              <a:spLocks noChangeArrowheads="1"/>
            </p:cNvSpPr>
            <p:nvPr/>
          </p:nvSpPr>
          <p:spPr bwMode="auto">
            <a:xfrm>
              <a:off x="5060" y="1832"/>
              <a:ext cx="91" cy="766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Footer Placeholder 4"/>
          <p:cNvSpPr>
            <a:spLocks noGrp="1"/>
          </p:cNvSpPr>
          <p:nvPr>
            <p:ph type="ftr" sz="quarter" idx="1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/>
              <a:t>Transport</a:t>
            </a:r>
            <a:r>
              <a:rPr lang="en-US" sz="1400"/>
              <a:t> </a:t>
            </a:r>
            <a:r>
              <a:rPr lang="en-US" sz="1200"/>
              <a:t>Layer</a:t>
            </a:r>
          </a:p>
        </p:txBody>
      </p:sp>
      <p:sp>
        <p:nvSpPr>
          <p:cNvPr id="46083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>
              <a:defRPr/>
            </a:pPr>
            <a:r>
              <a:rPr lang="en-US" sz="1200" smtClean="0"/>
              <a:t>3-</a:t>
            </a:r>
            <a:fld id="{43BD1E52-1AFD-44C2-AA07-3FAF8EB2D6DE}" type="slidenum">
              <a:rPr lang="en-US" sz="1200" smtClean="0"/>
              <a:pPr>
                <a:defRPr/>
              </a:pPr>
              <a:t>37</a:t>
            </a:fld>
            <a:endParaRPr lang="en-US" sz="1200" smtClean="0"/>
          </a:p>
        </p:txBody>
      </p:sp>
      <p:pic>
        <p:nvPicPr>
          <p:cNvPr id="39940" name="Picture 60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913" y="842963"/>
            <a:ext cx="63992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5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63513"/>
            <a:ext cx="7772400" cy="963612"/>
          </a:xfrm>
        </p:spPr>
        <p:txBody>
          <a:bodyPr/>
          <a:lstStyle/>
          <a:p>
            <a:pPr>
              <a:defRPr/>
            </a:pPr>
            <a:r>
              <a:rPr lang="en-US" sz="4000">
                <a:ea typeface="ＭＳ Ｐゴシック" charset="0"/>
                <a:cs typeface="+mj-cs"/>
              </a:rPr>
              <a:t>Pipelining: increased utilization</a:t>
            </a:r>
          </a:p>
        </p:txBody>
      </p:sp>
      <p:sp>
        <p:nvSpPr>
          <p:cNvPr id="39942" name="Line 3"/>
          <p:cNvSpPr>
            <a:spLocks noChangeShapeType="1"/>
          </p:cNvSpPr>
          <p:nvPr/>
        </p:nvSpPr>
        <p:spPr bwMode="auto">
          <a:xfrm>
            <a:off x="3171825" y="1778000"/>
            <a:ext cx="2082800" cy="9318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43" name="Text Box 4"/>
          <p:cNvSpPr txBox="1">
            <a:spLocks noChangeArrowheads="1"/>
          </p:cNvSpPr>
          <p:nvPr/>
        </p:nvSpPr>
        <p:spPr bwMode="auto">
          <a:xfrm>
            <a:off x="0" y="1571625"/>
            <a:ext cx="3086100" cy="3540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algn="r"/>
            <a:r>
              <a:rPr lang="en-US">
                <a:latin typeface="Arial" charset="0"/>
              </a:rPr>
              <a:t>first packet bit transmitted, t = 0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39944" name="Line 5"/>
          <p:cNvSpPr>
            <a:spLocks noChangeShapeType="1"/>
          </p:cNvSpPr>
          <p:nvPr/>
        </p:nvSpPr>
        <p:spPr bwMode="auto">
          <a:xfrm>
            <a:off x="3162300" y="1555750"/>
            <a:ext cx="20638" cy="328453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45" name="Line 6"/>
          <p:cNvSpPr>
            <a:spLocks noChangeShapeType="1"/>
          </p:cNvSpPr>
          <p:nvPr/>
        </p:nvSpPr>
        <p:spPr bwMode="auto">
          <a:xfrm>
            <a:off x="5243513" y="1568450"/>
            <a:ext cx="22225" cy="335121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46" name="Text Box 7"/>
          <p:cNvSpPr txBox="1">
            <a:spLocks noChangeArrowheads="1"/>
          </p:cNvSpPr>
          <p:nvPr/>
        </p:nvSpPr>
        <p:spPr bwMode="auto">
          <a:xfrm>
            <a:off x="2701925" y="1228725"/>
            <a:ext cx="1042988" cy="3556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algn="r"/>
            <a:r>
              <a:rPr lang="en-US">
                <a:latin typeface="Arial" charset="0"/>
              </a:rPr>
              <a:t>sender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39947" name="Text Box 8"/>
          <p:cNvSpPr txBox="1">
            <a:spLocks noChangeArrowheads="1"/>
          </p:cNvSpPr>
          <p:nvPr/>
        </p:nvSpPr>
        <p:spPr bwMode="auto">
          <a:xfrm>
            <a:off x="4730750" y="1228725"/>
            <a:ext cx="1108075" cy="3556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algn="r"/>
            <a:r>
              <a:rPr lang="en-US">
                <a:latin typeface="Arial" charset="0"/>
              </a:rPr>
              <a:t>receiver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39948" name="Line 9"/>
          <p:cNvSpPr>
            <a:spLocks noChangeShapeType="1"/>
          </p:cNvSpPr>
          <p:nvPr/>
        </p:nvSpPr>
        <p:spPr bwMode="auto">
          <a:xfrm>
            <a:off x="3182938" y="1773238"/>
            <a:ext cx="2049462" cy="3175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49" name="Line 10"/>
          <p:cNvSpPr>
            <a:spLocks noChangeShapeType="1"/>
          </p:cNvSpPr>
          <p:nvPr/>
        </p:nvSpPr>
        <p:spPr bwMode="auto">
          <a:xfrm>
            <a:off x="3189288" y="3905250"/>
            <a:ext cx="2049462" cy="0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50" name="Freeform 11"/>
          <p:cNvSpPr>
            <a:spLocks/>
          </p:cNvSpPr>
          <p:nvPr/>
        </p:nvSpPr>
        <p:spPr bwMode="auto">
          <a:xfrm>
            <a:off x="3167063" y="1770063"/>
            <a:ext cx="2087562" cy="1169987"/>
          </a:xfrm>
          <a:custGeom>
            <a:avLst/>
            <a:gdLst>
              <a:gd name="T0" fmla="*/ 0 w 2902"/>
              <a:gd name="T1" fmla="*/ 0 h 1185"/>
              <a:gd name="T2" fmla="*/ 2147483647 w 2902"/>
              <a:gd name="T3" fmla="*/ 2147483647 h 1185"/>
              <a:gd name="T4" fmla="*/ 2147483647 w 2902"/>
              <a:gd name="T5" fmla="*/ 2147483647 h 1185"/>
              <a:gd name="T6" fmla="*/ 0 w 2902"/>
              <a:gd name="T7" fmla="*/ 2147483647 h 1185"/>
              <a:gd name="T8" fmla="*/ 0 w 2902"/>
              <a:gd name="T9" fmla="*/ 0 h 118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902" h="1185">
                <a:moveTo>
                  <a:pt x="0" y="0"/>
                </a:moveTo>
                <a:lnTo>
                  <a:pt x="2895" y="937"/>
                </a:lnTo>
                <a:lnTo>
                  <a:pt x="2902" y="1185"/>
                </a:lnTo>
                <a:lnTo>
                  <a:pt x="0" y="247"/>
                </a:lnTo>
                <a:lnTo>
                  <a:pt x="0" y="0"/>
                </a:lnTo>
                <a:close/>
              </a:path>
            </a:pathLst>
          </a:custGeom>
          <a:solidFill>
            <a:srgbClr val="00CC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951" name="Line 12"/>
          <p:cNvSpPr>
            <a:spLocks noChangeShapeType="1"/>
          </p:cNvSpPr>
          <p:nvPr/>
        </p:nvSpPr>
        <p:spPr bwMode="auto">
          <a:xfrm flipH="1">
            <a:off x="3032125" y="1770063"/>
            <a:ext cx="123825" cy="31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52" name="Line 13"/>
          <p:cNvSpPr>
            <a:spLocks noChangeShapeType="1"/>
          </p:cNvSpPr>
          <p:nvPr/>
        </p:nvSpPr>
        <p:spPr bwMode="auto">
          <a:xfrm flipH="1">
            <a:off x="3032125" y="2014538"/>
            <a:ext cx="1238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53" name="Text Box 14"/>
          <p:cNvSpPr txBox="1">
            <a:spLocks noChangeArrowheads="1"/>
          </p:cNvSpPr>
          <p:nvPr/>
        </p:nvSpPr>
        <p:spPr bwMode="auto">
          <a:xfrm>
            <a:off x="2251075" y="2754313"/>
            <a:ext cx="9652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algn="r"/>
            <a:r>
              <a:rPr lang="en-US">
                <a:latin typeface="Arial" charset="0"/>
              </a:rPr>
              <a:t>RTT 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39954" name="Line 15"/>
          <p:cNvSpPr>
            <a:spLocks noChangeShapeType="1"/>
          </p:cNvSpPr>
          <p:nvPr/>
        </p:nvSpPr>
        <p:spPr bwMode="auto">
          <a:xfrm>
            <a:off x="3065463" y="3065463"/>
            <a:ext cx="9525" cy="82073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55" name="Line 16"/>
          <p:cNvSpPr>
            <a:spLocks noChangeShapeType="1"/>
          </p:cNvSpPr>
          <p:nvPr/>
        </p:nvSpPr>
        <p:spPr bwMode="auto">
          <a:xfrm flipV="1">
            <a:off x="3070225" y="2036763"/>
            <a:ext cx="1588" cy="7762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56" name="Text Box 17"/>
          <p:cNvSpPr txBox="1">
            <a:spLocks noChangeArrowheads="1"/>
          </p:cNvSpPr>
          <p:nvPr/>
        </p:nvSpPr>
        <p:spPr bwMode="auto">
          <a:xfrm>
            <a:off x="346075" y="1852613"/>
            <a:ext cx="2740025" cy="35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algn="r"/>
            <a:r>
              <a:rPr lang="en-US">
                <a:latin typeface="Arial" charset="0"/>
              </a:rPr>
              <a:t>last bit transmitted, t = L / 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39957" name="Line 18"/>
          <p:cNvSpPr>
            <a:spLocks noChangeShapeType="1"/>
          </p:cNvSpPr>
          <p:nvPr/>
        </p:nvSpPr>
        <p:spPr bwMode="auto">
          <a:xfrm flipH="1">
            <a:off x="5232400" y="2695575"/>
            <a:ext cx="125413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58" name="Text Box 19"/>
          <p:cNvSpPr txBox="1">
            <a:spLocks noChangeArrowheads="1"/>
          </p:cNvSpPr>
          <p:nvPr/>
        </p:nvSpPr>
        <p:spPr bwMode="auto">
          <a:xfrm>
            <a:off x="5308600" y="2517775"/>
            <a:ext cx="26416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algn="l"/>
            <a:r>
              <a:rPr lang="en-US">
                <a:latin typeface="Arial" charset="0"/>
              </a:rPr>
              <a:t>first packet bit arrives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39959" name="Line 20"/>
          <p:cNvSpPr>
            <a:spLocks noChangeShapeType="1"/>
          </p:cNvSpPr>
          <p:nvPr/>
        </p:nvSpPr>
        <p:spPr bwMode="auto">
          <a:xfrm>
            <a:off x="5254625" y="2946400"/>
            <a:ext cx="119063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60" name="Text Box 21"/>
          <p:cNvSpPr txBox="1">
            <a:spLocks noChangeArrowheads="1"/>
          </p:cNvSpPr>
          <p:nvPr/>
        </p:nvSpPr>
        <p:spPr bwMode="auto">
          <a:xfrm>
            <a:off x="5313363" y="2770188"/>
            <a:ext cx="3581400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algn="l"/>
            <a:r>
              <a:rPr lang="en-US">
                <a:latin typeface="Arial" charset="0"/>
              </a:rPr>
              <a:t>last packet bit arrives, send ACK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39961" name="Text Box 22"/>
          <p:cNvSpPr txBox="1">
            <a:spLocks noChangeArrowheads="1"/>
          </p:cNvSpPr>
          <p:nvPr/>
        </p:nvSpPr>
        <p:spPr bwMode="auto">
          <a:xfrm>
            <a:off x="493713" y="3562350"/>
            <a:ext cx="26352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algn="r"/>
            <a:r>
              <a:rPr lang="en-US">
                <a:latin typeface="Arial" charset="0"/>
              </a:rPr>
              <a:t>ACK arrives, send next </a:t>
            </a:r>
          </a:p>
          <a:p>
            <a:pPr algn="r"/>
            <a:r>
              <a:rPr lang="en-US">
                <a:latin typeface="Arial" charset="0"/>
              </a:rPr>
              <a:t>packet, t = RTT + L / R</a:t>
            </a:r>
            <a:endParaRPr lang="en-US">
              <a:latin typeface="Times New Roman" pitchFamily="18" charset="0"/>
            </a:endParaRPr>
          </a:p>
        </p:txBody>
      </p:sp>
      <p:grpSp>
        <p:nvGrpSpPr>
          <p:cNvPr id="39962" name="Group 23"/>
          <p:cNvGrpSpPr>
            <a:grpSpLocks/>
          </p:cNvGrpSpPr>
          <p:nvPr/>
        </p:nvGrpSpPr>
        <p:grpSpPr bwMode="auto">
          <a:xfrm>
            <a:off x="3043238" y="3892550"/>
            <a:ext cx="1466850" cy="608013"/>
            <a:chOff x="12502" y="21425"/>
            <a:chExt cx="3400" cy="1025"/>
          </a:xfrm>
        </p:grpSpPr>
        <p:sp>
          <p:nvSpPr>
            <p:cNvPr id="39991" name="Line 24"/>
            <p:cNvSpPr>
              <a:spLocks noChangeShapeType="1"/>
            </p:cNvSpPr>
            <p:nvPr/>
          </p:nvSpPr>
          <p:spPr bwMode="auto">
            <a:xfrm flipH="1">
              <a:off x="12502" y="21425"/>
              <a:ext cx="288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92" name="Freeform 25"/>
            <p:cNvSpPr>
              <a:spLocks/>
            </p:cNvSpPr>
            <p:nvPr/>
          </p:nvSpPr>
          <p:spPr bwMode="auto">
            <a:xfrm>
              <a:off x="12827" y="21438"/>
              <a:ext cx="3075" cy="987"/>
            </a:xfrm>
            <a:custGeom>
              <a:avLst/>
              <a:gdLst>
                <a:gd name="T0" fmla="*/ 0 w 1845"/>
                <a:gd name="T1" fmla="*/ 0 h 592"/>
                <a:gd name="T2" fmla="*/ 65912 w 1845"/>
                <a:gd name="T3" fmla="*/ 21204 h 592"/>
                <a:gd name="T4" fmla="*/ 39120 w 1845"/>
                <a:gd name="T5" fmla="*/ 21204 h 592"/>
                <a:gd name="T6" fmla="*/ 0 w 1845"/>
                <a:gd name="T7" fmla="*/ 8848 h 592"/>
                <a:gd name="T8" fmla="*/ 0 w 1845"/>
                <a:gd name="T9" fmla="*/ 0 h 5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845" h="592">
                  <a:moveTo>
                    <a:pt x="0" y="0"/>
                  </a:moveTo>
                  <a:lnTo>
                    <a:pt x="1845" y="592"/>
                  </a:lnTo>
                  <a:lnTo>
                    <a:pt x="1095" y="592"/>
                  </a:lnTo>
                  <a:lnTo>
                    <a:pt x="0" y="247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39993" name="Group 26"/>
            <p:cNvGrpSpPr>
              <a:grpSpLocks/>
            </p:cNvGrpSpPr>
            <p:nvPr/>
          </p:nvGrpSpPr>
          <p:grpSpPr bwMode="auto">
            <a:xfrm>
              <a:off x="12815" y="21425"/>
              <a:ext cx="2776" cy="913"/>
              <a:chOff x="12315" y="13225"/>
              <a:chExt cx="2775" cy="913"/>
            </a:xfrm>
          </p:grpSpPr>
          <p:sp>
            <p:nvSpPr>
              <p:cNvPr id="39996" name="Line 27"/>
              <p:cNvSpPr>
                <a:spLocks noChangeShapeType="1"/>
              </p:cNvSpPr>
              <p:nvPr/>
            </p:nvSpPr>
            <p:spPr bwMode="auto">
              <a:xfrm>
                <a:off x="12315" y="13225"/>
                <a:ext cx="1587" cy="51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997" name="Line 28"/>
              <p:cNvSpPr>
                <a:spLocks noChangeShapeType="1"/>
              </p:cNvSpPr>
              <p:nvPr/>
            </p:nvSpPr>
            <p:spPr bwMode="auto">
              <a:xfrm>
                <a:off x="13915" y="13737"/>
                <a:ext cx="1175" cy="40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9994" name="Line 29"/>
            <p:cNvSpPr>
              <a:spLocks noChangeShapeType="1"/>
            </p:cNvSpPr>
            <p:nvPr/>
          </p:nvSpPr>
          <p:spPr bwMode="auto">
            <a:xfrm>
              <a:off x="12815" y="21837"/>
              <a:ext cx="687" cy="21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95" name="Line 30"/>
            <p:cNvSpPr>
              <a:spLocks noChangeShapeType="1"/>
            </p:cNvSpPr>
            <p:nvPr/>
          </p:nvSpPr>
          <p:spPr bwMode="auto">
            <a:xfrm>
              <a:off x="13515" y="22048"/>
              <a:ext cx="1175" cy="40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9963" name="Freeform 31"/>
          <p:cNvSpPr>
            <a:spLocks/>
          </p:cNvSpPr>
          <p:nvPr/>
        </p:nvSpPr>
        <p:spPr bwMode="auto">
          <a:xfrm>
            <a:off x="3171825" y="2022475"/>
            <a:ext cx="2087563" cy="1168400"/>
          </a:xfrm>
          <a:custGeom>
            <a:avLst/>
            <a:gdLst>
              <a:gd name="T0" fmla="*/ 0 w 2902"/>
              <a:gd name="T1" fmla="*/ 0 h 1185"/>
              <a:gd name="T2" fmla="*/ 2147483647 w 2902"/>
              <a:gd name="T3" fmla="*/ 2147483647 h 1185"/>
              <a:gd name="T4" fmla="*/ 2147483647 w 2902"/>
              <a:gd name="T5" fmla="*/ 2147483647 h 1185"/>
              <a:gd name="T6" fmla="*/ 0 w 2902"/>
              <a:gd name="T7" fmla="*/ 2147483647 h 1185"/>
              <a:gd name="T8" fmla="*/ 0 w 2902"/>
              <a:gd name="T9" fmla="*/ 0 h 118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902" h="1185">
                <a:moveTo>
                  <a:pt x="0" y="0"/>
                </a:moveTo>
                <a:lnTo>
                  <a:pt x="2895" y="937"/>
                </a:lnTo>
                <a:lnTo>
                  <a:pt x="2902" y="1185"/>
                </a:lnTo>
                <a:lnTo>
                  <a:pt x="0" y="247"/>
                </a:lnTo>
                <a:lnTo>
                  <a:pt x="0" y="0"/>
                </a:lnTo>
                <a:close/>
              </a:path>
            </a:pathLst>
          </a:custGeom>
          <a:solidFill>
            <a:srgbClr val="00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64" name="Freeform 32"/>
          <p:cNvSpPr>
            <a:spLocks/>
          </p:cNvSpPr>
          <p:nvPr/>
        </p:nvSpPr>
        <p:spPr bwMode="auto">
          <a:xfrm>
            <a:off x="3171825" y="2273300"/>
            <a:ext cx="2087563" cy="1168400"/>
          </a:xfrm>
          <a:custGeom>
            <a:avLst/>
            <a:gdLst>
              <a:gd name="T0" fmla="*/ 0 w 2902"/>
              <a:gd name="T1" fmla="*/ 0 h 1185"/>
              <a:gd name="T2" fmla="*/ 2147483647 w 2902"/>
              <a:gd name="T3" fmla="*/ 2147483647 h 1185"/>
              <a:gd name="T4" fmla="*/ 2147483647 w 2902"/>
              <a:gd name="T5" fmla="*/ 2147483647 h 1185"/>
              <a:gd name="T6" fmla="*/ 0 w 2902"/>
              <a:gd name="T7" fmla="*/ 2147483647 h 1185"/>
              <a:gd name="T8" fmla="*/ 0 w 2902"/>
              <a:gd name="T9" fmla="*/ 0 h 118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902" h="1185">
                <a:moveTo>
                  <a:pt x="0" y="0"/>
                </a:moveTo>
                <a:lnTo>
                  <a:pt x="2895" y="937"/>
                </a:lnTo>
                <a:lnTo>
                  <a:pt x="2902" y="1185"/>
                </a:lnTo>
                <a:lnTo>
                  <a:pt x="0" y="247"/>
                </a:lnTo>
                <a:lnTo>
                  <a:pt x="0" y="0"/>
                </a:lnTo>
                <a:close/>
              </a:path>
            </a:pathLst>
          </a:custGeom>
          <a:solidFill>
            <a:srgbClr val="00CC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965" name="Line 33"/>
          <p:cNvSpPr>
            <a:spLocks noChangeShapeType="1"/>
          </p:cNvSpPr>
          <p:nvPr/>
        </p:nvSpPr>
        <p:spPr bwMode="auto">
          <a:xfrm flipV="1">
            <a:off x="3189288" y="2954338"/>
            <a:ext cx="2065337" cy="9318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66" name="Line 34"/>
          <p:cNvSpPr>
            <a:spLocks noChangeShapeType="1"/>
          </p:cNvSpPr>
          <p:nvPr/>
        </p:nvSpPr>
        <p:spPr bwMode="auto">
          <a:xfrm flipV="1">
            <a:off x="3189288" y="3205163"/>
            <a:ext cx="2065337" cy="9318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9967" name="Group 35"/>
          <p:cNvGrpSpPr>
            <a:grpSpLocks/>
          </p:cNvGrpSpPr>
          <p:nvPr/>
        </p:nvGrpSpPr>
        <p:grpSpPr bwMode="auto">
          <a:xfrm>
            <a:off x="3032125" y="4130675"/>
            <a:ext cx="1466850" cy="606425"/>
            <a:chOff x="12502" y="21425"/>
            <a:chExt cx="3400" cy="1025"/>
          </a:xfrm>
        </p:grpSpPr>
        <p:sp>
          <p:nvSpPr>
            <p:cNvPr id="39984" name="Line 36"/>
            <p:cNvSpPr>
              <a:spLocks noChangeShapeType="1"/>
            </p:cNvSpPr>
            <p:nvPr/>
          </p:nvSpPr>
          <p:spPr bwMode="auto">
            <a:xfrm flipH="1">
              <a:off x="12502" y="21425"/>
              <a:ext cx="288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85" name="Freeform 37"/>
            <p:cNvSpPr>
              <a:spLocks/>
            </p:cNvSpPr>
            <p:nvPr/>
          </p:nvSpPr>
          <p:spPr bwMode="auto">
            <a:xfrm>
              <a:off x="12827" y="21438"/>
              <a:ext cx="3075" cy="987"/>
            </a:xfrm>
            <a:custGeom>
              <a:avLst/>
              <a:gdLst>
                <a:gd name="T0" fmla="*/ 0 w 1845"/>
                <a:gd name="T1" fmla="*/ 0 h 592"/>
                <a:gd name="T2" fmla="*/ 65912 w 1845"/>
                <a:gd name="T3" fmla="*/ 21204 h 592"/>
                <a:gd name="T4" fmla="*/ 39120 w 1845"/>
                <a:gd name="T5" fmla="*/ 21204 h 592"/>
                <a:gd name="T6" fmla="*/ 0 w 1845"/>
                <a:gd name="T7" fmla="*/ 8848 h 592"/>
                <a:gd name="T8" fmla="*/ 0 w 1845"/>
                <a:gd name="T9" fmla="*/ 0 h 5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845" h="592">
                  <a:moveTo>
                    <a:pt x="0" y="0"/>
                  </a:moveTo>
                  <a:lnTo>
                    <a:pt x="1845" y="592"/>
                  </a:lnTo>
                  <a:lnTo>
                    <a:pt x="1095" y="592"/>
                  </a:lnTo>
                  <a:lnTo>
                    <a:pt x="0" y="247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39986" name="Group 38"/>
            <p:cNvGrpSpPr>
              <a:grpSpLocks/>
            </p:cNvGrpSpPr>
            <p:nvPr/>
          </p:nvGrpSpPr>
          <p:grpSpPr bwMode="auto">
            <a:xfrm>
              <a:off x="12815" y="21425"/>
              <a:ext cx="2776" cy="913"/>
              <a:chOff x="12315" y="13225"/>
              <a:chExt cx="2775" cy="913"/>
            </a:xfrm>
          </p:grpSpPr>
          <p:sp>
            <p:nvSpPr>
              <p:cNvPr id="39989" name="Line 39"/>
              <p:cNvSpPr>
                <a:spLocks noChangeShapeType="1"/>
              </p:cNvSpPr>
              <p:nvPr/>
            </p:nvSpPr>
            <p:spPr bwMode="auto">
              <a:xfrm>
                <a:off x="12315" y="13225"/>
                <a:ext cx="1587" cy="51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990" name="Line 40"/>
              <p:cNvSpPr>
                <a:spLocks noChangeShapeType="1"/>
              </p:cNvSpPr>
              <p:nvPr/>
            </p:nvSpPr>
            <p:spPr bwMode="auto">
              <a:xfrm>
                <a:off x="13915" y="13737"/>
                <a:ext cx="1175" cy="40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9987" name="Line 41"/>
            <p:cNvSpPr>
              <a:spLocks noChangeShapeType="1"/>
            </p:cNvSpPr>
            <p:nvPr/>
          </p:nvSpPr>
          <p:spPr bwMode="auto">
            <a:xfrm>
              <a:off x="12815" y="21837"/>
              <a:ext cx="687" cy="21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88" name="Line 42"/>
            <p:cNvSpPr>
              <a:spLocks noChangeShapeType="1"/>
            </p:cNvSpPr>
            <p:nvPr/>
          </p:nvSpPr>
          <p:spPr bwMode="auto">
            <a:xfrm>
              <a:off x="13515" y="22048"/>
              <a:ext cx="1175" cy="40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9968" name="Group 43"/>
          <p:cNvGrpSpPr>
            <a:grpSpLocks/>
          </p:cNvGrpSpPr>
          <p:nvPr/>
        </p:nvGrpSpPr>
        <p:grpSpPr bwMode="auto">
          <a:xfrm>
            <a:off x="3043238" y="4381500"/>
            <a:ext cx="1466850" cy="606425"/>
            <a:chOff x="12502" y="21425"/>
            <a:chExt cx="3400" cy="1025"/>
          </a:xfrm>
        </p:grpSpPr>
        <p:sp>
          <p:nvSpPr>
            <p:cNvPr id="39977" name="Line 44"/>
            <p:cNvSpPr>
              <a:spLocks noChangeShapeType="1"/>
            </p:cNvSpPr>
            <p:nvPr/>
          </p:nvSpPr>
          <p:spPr bwMode="auto">
            <a:xfrm flipH="1">
              <a:off x="12502" y="21425"/>
              <a:ext cx="288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78" name="Freeform 45"/>
            <p:cNvSpPr>
              <a:spLocks/>
            </p:cNvSpPr>
            <p:nvPr/>
          </p:nvSpPr>
          <p:spPr bwMode="auto">
            <a:xfrm>
              <a:off x="12827" y="21438"/>
              <a:ext cx="3075" cy="987"/>
            </a:xfrm>
            <a:custGeom>
              <a:avLst/>
              <a:gdLst>
                <a:gd name="T0" fmla="*/ 0 w 1845"/>
                <a:gd name="T1" fmla="*/ 0 h 592"/>
                <a:gd name="T2" fmla="*/ 65912 w 1845"/>
                <a:gd name="T3" fmla="*/ 21204 h 592"/>
                <a:gd name="T4" fmla="*/ 39120 w 1845"/>
                <a:gd name="T5" fmla="*/ 21204 h 592"/>
                <a:gd name="T6" fmla="*/ 0 w 1845"/>
                <a:gd name="T7" fmla="*/ 8848 h 592"/>
                <a:gd name="T8" fmla="*/ 0 w 1845"/>
                <a:gd name="T9" fmla="*/ 0 h 5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845" h="592">
                  <a:moveTo>
                    <a:pt x="0" y="0"/>
                  </a:moveTo>
                  <a:lnTo>
                    <a:pt x="1845" y="592"/>
                  </a:lnTo>
                  <a:lnTo>
                    <a:pt x="1095" y="592"/>
                  </a:lnTo>
                  <a:lnTo>
                    <a:pt x="0" y="247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39979" name="Group 46"/>
            <p:cNvGrpSpPr>
              <a:grpSpLocks/>
            </p:cNvGrpSpPr>
            <p:nvPr/>
          </p:nvGrpSpPr>
          <p:grpSpPr bwMode="auto">
            <a:xfrm>
              <a:off x="12815" y="21425"/>
              <a:ext cx="2776" cy="913"/>
              <a:chOff x="12315" y="13225"/>
              <a:chExt cx="2775" cy="913"/>
            </a:xfrm>
          </p:grpSpPr>
          <p:sp>
            <p:nvSpPr>
              <p:cNvPr id="39982" name="Line 47"/>
              <p:cNvSpPr>
                <a:spLocks noChangeShapeType="1"/>
              </p:cNvSpPr>
              <p:nvPr/>
            </p:nvSpPr>
            <p:spPr bwMode="auto">
              <a:xfrm>
                <a:off x="12315" y="13225"/>
                <a:ext cx="1587" cy="51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983" name="Line 48"/>
              <p:cNvSpPr>
                <a:spLocks noChangeShapeType="1"/>
              </p:cNvSpPr>
              <p:nvPr/>
            </p:nvSpPr>
            <p:spPr bwMode="auto">
              <a:xfrm>
                <a:off x="13915" y="13737"/>
                <a:ext cx="1175" cy="40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9980" name="Line 49"/>
            <p:cNvSpPr>
              <a:spLocks noChangeShapeType="1"/>
            </p:cNvSpPr>
            <p:nvPr/>
          </p:nvSpPr>
          <p:spPr bwMode="auto">
            <a:xfrm>
              <a:off x="12815" y="21837"/>
              <a:ext cx="687" cy="21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81" name="Line 50"/>
            <p:cNvSpPr>
              <a:spLocks noChangeShapeType="1"/>
            </p:cNvSpPr>
            <p:nvPr/>
          </p:nvSpPr>
          <p:spPr bwMode="auto">
            <a:xfrm>
              <a:off x="13515" y="22048"/>
              <a:ext cx="1175" cy="40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9969" name="Line 51"/>
          <p:cNvSpPr>
            <a:spLocks noChangeShapeType="1"/>
          </p:cNvSpPr>
          <p:nvPr/>
        </p:nvSpPr>
        <p:spPr bwMode="auto">
          <a:xfrm flipV="1">
            <a:off x="3194050" y="3457575"/>
            <a:ext cx="2065338" cy="9318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70" name="Text Box 52"/>
          <p:cNvSpPr txBox="1">
            <a:spLocks noChangeArrowheads="1"/>
          </p:cNvSpPr>
          <p:nvPr/>
        </p:nvSpPr>
        <p:spPr bwMode="auto">
          <a:xfrm>
            <a:off x="5310188" y="3024188"/>
            <a:ext cx="3833812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algn="l"/>
            <a:r>
              <a:rPr lang="en-US">
                <a:latin typeface="Arial" charset="0"/>
              </a:rPr>
              <a:t>last bit of 2</a:t>
            </a:r>
            <a:r>
              <a:rPr lang="en-US" baseline="30000">
                <a:latin typeface="Arial" charset="0"/>
              </a:rPr>
              <a:t>nd</a:t>
            </a:r>
            <a:r>
              <a:rPr lang="en-US">
                <a:latin typeface="Arial" charset="0"/>
              </a:rPr>
              <a:t> packet arrives, send ACK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39971" name="Line 53"/>
          <p:cNvSpPr>
            <a:spLocks noChangeShapeType="1"/>
          </p:cNvSpPr>
          <p:nvPr/>
        </p:nvSpPr>
        <p:spPr bwMode="auto">
          <a:xfrm flipV="1">
            <a:off x="5254625" y="3182938"/>
            <a:ext cx="112713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72" name="Line 54"/>
          <p:cNvSpPr>
            <a:spLocks noChangeShapeType="1"/>
          </p:cNvSpPr>
          <p:nvPr/>
        </p:nvSpPr>
        <p:spPr bwMode="auto">
          <a:xfrm flipV="1">
            <a:off x="5265738" y="3435350"/>
            <a:ext cx="112712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73" name="Text Box 55"/>
          <p:cNvSpPr txBox="1">
            <a:spLocks noChangeArrowheads="1"/>
          </p:cNvSpPr>
          <p:nvPr/>
        </p:nvSpPr>
        <p:spPr bwMode="auto">
          <a:xfrm>
            <a:off x="5305425" y="3257550"/>
            <a:ext cx="3838575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algn="l"/>
            <a:r>
              <a:rPr lang="en-US">
                <a:latin typeface="Arial" charset="0"/>
              </a:rPr>
              <a:t>last bit of 3</a:t>
            </a:r>
            <a:r>
              <a:rPr lang="en-US" baseline="30000">
                <a:latin typeface="Arial" charset="0"/>
              </a:rPr>
              <a:t>rd</a:t>
            </a:r>
            <a:r>
              <a:rPr lang="en-US">
                <a:latin typeface="Arial" charset="0"/>
              </a:rPr>
              <a:t> packet arrives, send ACK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46118" name="Text Box 57"/>
          <p:cNvSpPr txBox="1">
            <a:spLocks noChangeArrowheads="1"/>
          </p:cNvSpPr>
          <p:nvPr/>
        </p:nvSpPr>
        <p:spPr bwMode="auto">
          <a:xfrm>
            <a:off x="5518150" y="4152900"/>
            <a:ext cx="34607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smtClean="0">
                <a:solidFill>
                  <a:srgbClr val="CC0000"/>
                </a:solidFill>
                <a:latin typeface="Arial" charset="0"/>
              </a:rPr>
              <a:t>3-packet pipelining increases</a:t>
            </a:r>
          </a:p>
          <a:p>
            <a:pPr>
              <a:defRPr/>
            </a:pPr>
            <a:r>
              <a:rPr lang="en-US" sz="2000" smtClean="0">
                <a:solidFill>
                  <a:srgbClr val="CC0000"/>
                </a:solidFill>
                <a:latin typeface="Arial" charset="0"/>
              </a:rPr>
              <a:t> utilization by a factor of 3!</a:t>
            </a:r>
          </a:p>
        </p:txBody>
      </p:sp>
      <p:sp>
        <p:nvSpPr>
          <p:cNvPr id="46119" name="Line 58"/>
          <p:cNvSpPr>
            <a:spLocks noChangeShapeType="1"/>
          </p:cNvSpPr>
          <p:nvPr/>
        </p:nvSpPr>
        <p:spPr bwMode="auto">
          <a:xfrm flipH="1">
            <a:off x="6386513" y="4821238"/>
            <a:ext cx="125412" cy="512762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graphicFrame>
        <p:nvGraphicFramePr>
          <p:cNvPr id="39976" name="Object 61"/>
          <p:cNvGraphicFramePr>
            <a:graphicFrameLocks noChangeAspect="1"/>
          </p:cNvGraphicFramePr>
          <p:nvPr/>
        </p:nvGraphicFramePr>
        <p:xfrm>
          <a:off x="1555750" y="5087938"/>
          <a:ext cx="6748463" cy="933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62" name="Picture" r:id="rId4" imgW="3581400" imgH="495300" progId="Word.Picture.8">
                  <p:embed/>
                </p:oleObj>
              </mc:Choice>
              <mc:Fallback>
                <p:oleObj name="Picture" r:id="rId4" imgW="3581400" imgH="495300" progId="Word.Picture.8">
                  <p:embed/>
                  <p:pic>
                    <p:nvPicPr>
                      <p:cNvPr id="0" name="Object 6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55750" y="5087938"/>
                        <a:ext cx="6748463" cy="933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Footer Placeholder 5"/>
          <p:cNvSpPr>
            <a:spLocks noGrp="1"/>
          </p:cNvSpPr>
          <p:nvPr>
            <p:ph type="ftr" sz="quarter" idx="1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/>
              <a:t>Transport</a:t>
            </a:r>
            <a:r>
              <a:rPr lang="en-US" sz="1400"/>
              <a:t> </a:t>
            </a:r>
            <a:r>
              <a:rPr lang="en-US" sz="1200"/>
              <a:t>Layer</a:t>
            </a:r>
          </a:p>
        </p:txBody>
      </p:sp>
      <p:sp>
        <p:nvSpPr>
          <p:cNvPr id="47107" name="Slide Number Placeholder 6"/>
          <p:cNvSpPr>
            <a:spLocks noGrp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>
              <a:defRPr/>
            </a:pPr>
            <a:r>
              <a:rPr lang="en-US" sz="1200" smtClean="0"/>
              <a:t>3-</a:t>
            </a:r>
            <a:fld id="{7FC9B27A-0818-42F8-8E87-3156B4685FA1}" type="slidenum">
              <a:rPr lang="en-US" sz="1200" smtClean="0"/>
              <a:pPr>
                <a:defRPr/>
              </a:pPr>
              <a:t>38</a:t>
            </a:fld>
            <a:endParaRPr lang="en-US" sz="1200" smtClean="0"/>
          </a:p>
        </p:txBody>
      </p:sp>
      <p:pic>
        <p:nvPicPr>
          <p:cNvPr id="40964" name="Picture 7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13" y="904875"/>
            <a:ext cx="73136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9" name="Rectangle 2"/>
          <p:cNvSpPr>
            <a:spLocks noGrp="1" noChangeArrowheads="1"/>
          </p:cNvSpPr>
          <p:nvPr>
            <p:ph type="title"/>
          </p:nvPr>
        </p:nvSpPr>
        <p:spPr>
          <a:xfrm>
            <a:off x="533399" y="207963"/>
            <a:ext cx="8247993" cy="930275"/>
          </a:xfrm>
        </p:spPr>
        <p:txBody>
          <a:bodyPr/>
          <a:lstStyle/>
          <a:p>
            <a:pPr>
              <a:defRPr/>
            </a:pPr>
            <a:r>
              <a:rPr lang="en-US" sz="3500" dirty="0">
                <a:ea typeface="ＭＳ Ｐゴシック" charset="0"/>
                <a:cs typeface="+mj-cs"/>
              </a:rPr>
              <a:t>Pipelined protocols</a:t>
            </a:r>
            <a:r>
              <a:rPr lang="en-US" sz="3500" dirty="0" smtClean="0">
                <a:ea typeface="ＭＳ Ｐゴシック" charset="0"/>
                <a:cs typeface="+mj-cs"/>
              </a:rPr>
              <a:t>: </a:t>
            </a:r>
            <a:r>
              <a:rPr lang="en-US" sz="3500" dirty="0" err="1" smtClean="0">
                <a:ea typeface="ＭＳ Ｐゴシック" charset="0"/>
                <a:cs typeface="+mj-cs"/>
              </a:rPr>
              <a:t>ack</a:t>
            </a:r>
            <a:r>
              <a:rPr lang="en-US" sz="3500" dirty="0" smtClean="0">
                <a:ea typeface="ＭＳ Ｐゴシック" charset="0"/>
                <a:cs typeface="+mj-cs"/>
              </a:rPr>
              <a:t>-based </a:t>
            </a:r>
            <a:r>
              <a:rPr lang="en-US" sz="3500" dirty="0" smtClean="0">
                <a:ea typeface="ＭＳ Ｐゴシック" charset="0"/>
                <a:cs typeface="+mj-cs"/>
              </a:rPr>
              <a:t>error control</a:t>
            </a:r>
            <a:endParaRPr lang="en-US" sz="3500" dirty="0">
              <a:ea typeface="ＭＳ Ｐゴシック" charset="0"/>
              <a:cs typeface="+mj-cs"/>
            </a:endParaRPr>
          </a:p>
        </p:txBody>
      </p:sp>
      <p:sp>
        <p:nvSpPr>
          <p:cNvPr id="4711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455738"/>
            <a:ext cx="3954463" cy="4848225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10000"/>
              </a:lnSpc>
              <a:buFont typeface="Wingdings" pitchFamily="2" charset="2"/>
              <a:buNone/>
              <a:defRPr/>
            </a:pPr>
            <a:r>
              <a:rPr lang="en-US" u="sng" dirty="0" smtClean="0">
                <a:solidFill>
                  <a:srgbClr val="CC0000"/>
                </a:solidFill>
              </a:rPr>
              <a:t>Go-back-N:</a:t>
            </a:r>
          </a:p>
          <a:p>
            <a:pPr>
              <a:lnSpc>
                <a:spcPct val="110000"/>
              </a:lnSpc>
              <a:defRPr/>
            </a:pPr>
            <a:r>
              <a:rPr lang="en-US" dirty="0" smtClean="0"/>
              <a:t>sender can have up to N </a:t>
            </a:r>
            <a:r>
              <a:rPr lang="en-US" dirty="0" err="1" smtClean="0"/>
              <a:t>unacked</a:t>
            </a:r>
            <a:r>
              <a:rPr lang="en-US" dirty="0" smtClean="0"/>
              <a:t> packets in pipeline</a:t>
            </a:r>
          </a:p>
          <a:p>
            <a:pPr>
              <a:lnSpc>
                <a:spcPct val="110000"/>
              </a:lnSpc>
              <a:defRPr/>
            </a:pPr>
            <a:r>
              <a:rPr lang="en-US" dirty="0" smtClean="0"/>
              <a:t>receiver only sends </a:t>
            </a:r>
            <a:r>
              <a:rPr lang="en-US" i="1" dirty="0" smtClean="0">
                <a:solidFill>
                  <a:srgbClr val="CC0000"/>
                </a:solidFill>
              </a:rPr>
              <a:t>cumulative </a:t>
            </a:r>
            <a:r>
              <a:rPr lang="en-US" i="1" dirty="0" err="1" smtClean="0">
                <a:solidFill>
                  <a:srgbClr val="CC0000"/>
                </a:solidFill>
              </a:rPr>
              <a:t>ack</a:t>
            </a:r>
            <a:endParaRPr lang="en-US" i="1" dirty="0" smtClean="0">
              <a:solidFill>
                <a:srgbClr val="CC0000"/>
              </a:solidFill>
            </a:endParaRPr>
          </a:p>
          <a:p>
            <a:pPr lvl="1">
              <a:lnSpc>
                <a:spcPct val="110000"/>
              </a:lnSpc>
              <a:defRPr/>
            </a:pPr>
            <a:r>
              <a:rPr lang="en-US" dirty="0" err="1" smtClean="0"/>
              <a:t>doesn</a:t>
            </a:r>
            <a:r>
              <a:rPr lang="ja-JP" altLang="en-US" dirty="0" smtClean="0"/>
              <a:t>’</a:t>
            </a:r>
            <a:r>
              <a:rPr lang="en-US" altLang="ja-JP" dirty="0" smtClean="0"/>
              <a:t>t </a:t>
            </a:r>
            <a:r>
              <a:rPr lang="en-US" altLang="ja-JP" dirty="0" err="1" smtClean="0"/>
              <a:t>ack</a:t>
            </a:r>
            <a:r>
              <a:rPr lang="en-US" altLang="ja-JP" dirty="0" smtClean="0"/>
              <a:t> packet if there</a:t>
            </a:r>
            <a:r>
              <a:rPr lang="ja-JP" altLang="en-US" dirty="0" smtClean="0"/>
              <a:t>’</a:t>
            </a:r>
            <a:r>
              <a:rPr lang="en-US" altLang="ja-JP" dirty="0" smtClean="0"/>
              <a:t>s a gap</a:t>
            </a:r>
          </a:p>
          <a:p>
            <a:pPr>
              <a:lnSpc>
                <a:spcPct val="110000"/>
              </a:lnSpc>
              <a:defRPr/>
            </a:pPr>
            <a:r>
              <a:rPr lang="en-US" dirty="0" smtClean="0"/>
              <a:t>sender has timer for oldest </a:t>
            </a:r>
            <a:r>
              <a:rPr lang="en-US" dirty="0" err="1" smtClean="0"/>
              <a:t>unacked</a:t>
            </a:r>
            <a:r>
              <a:rPr lang="en-US" dirty="0" smtClean="0"/>
              <a:t> packet</a:t>
            </a:r>
          </a:p>
          <a:p>
            <a:pPr lvl="1">
              <a:lnSpc>
                <a:spcPct val="110000"/>
              </a:lnSpc>
              <a:defRPr/>
            </a:pPr>
            <a:r>
              <a:rPr lang="en-US" dirty="0" smtClean="0"/>
              <a:t>when timer expires, retransmit </a:t>
            </a:r>
            <a:r>
              <a:rPr lang="en-US" i="1" dirty="0" smtClean="0"/>
              <a:t>all</a:t>
            </a:r>
            <a:r>
              <a:rPr lang="en-US" dirty="0" smtClean="0"/>
              <a:t> </a:t>
            </a:r>
            <a:r>
              <a:rPr lang="en-US" dirty="0" err="1" smtClean="0"/>
              <a:t>unacked</a:t>
            </a:r>
            <a:r>
              <a:rPr lang="en-US" dirty="0" smtClean="0"/>
              <a:t> packets</a:t>
            </a:r>
          </a:p>
        </p:txBody>
      </p:sp>
      <p:sp>
        <p:nvSpPr>
          <p:cNvPr id="47111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73600" y="1455737"/>
            <a:ext cx="4289425" cy="4956213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10000"/>
              </a:lnSpc>
              <a:buFont typeface="Wingdings" pitchFamily="2" charset="2"/>
              <a:buNone/>
              <a:defRPr/>
            </a:pPr>
            <a:r>
              <a:rPr lang="en-US" u="sng" dirty="0" smtClean="0">
                <a:solidFill>
                  <a:srgbClr val="CC0000"/>
                </a:solidFill>
              </a:rPr>
              <a:t>Selective Repeat:</a:t>
            </a:r>
          </a:p>
          <a:p>
            <a:pPr>
              <a:lnSpc>
                <a:spcPct val="110000"/>
              </a:lnSpc>
              <a:defRPr/>
            </a:pPr>
            <a:r>
              <a:rPr lang="en-US" dirty="0" smtClean="0"/>
              <a:t>sender can have up to N </a:t>
            </a:r>
            <a:r>
              <a:rPr lang="en-US" dirty="0" err="1" smtClean="0"/>
              <a:t>unack</a:t>
            </a:r>
            <a:r>
              <a:rPr lang="ja-JP" altLang="en-US" dirty="0" smtClean="0"/>
              <a:t>’</a:t>
            </a:r>
            <a:r>
              <a:rPr lang="en-US" altLang="ja-JP" dirty="0" err="1" smtClean="0"/>
              <a:t>ed</a:t>
            </a:r>
            <a:r>
              <a:rPr lang="en-US" altLang="ja-JP" dirty="0" smtClean="0"/>
              <a:t> packets in pipeline</a:t>
            </a:r>
            <a:br>
              <a:rPr lang="en-US" altLang="ja-JP" dirty="0" smtClean="0"/>
            </a:br>
            <a:endParaRPr lang="en-US" altLang="ja-JP" dirty="0" smtClean="0"/>
          </a:p>
          <a:p>
            <a:pPr>
              <a:lnSpc>
                <a:spcPct val="110000"/>
              </a:lnSpc>
              <a:defRPr/>
            </a:pPr>
            <a:r>
              <a:rPr lang="en-US" dirty="0" err="1" smtClean="0"/>
              <a:t>rcvr</a:t>
            </a:r>
            <a:r>
              <a:rPr lang="en-US" dirty="0" smtClean="0"/>
              <a:t> sends </a:t>
            </a:r>
            <a:r>
              <a:rPr lang="en-US" i="1" dirty="0" smtClean="0">
                <a:solidFill>
                  <a:srgbClr val="CC0000"/>
                </a:solidFill>
              </a:rPr>
              <a:t>individual </a:t>
            </a:r>
            <a:r>
              <a:rPr lang="en-US" i="1" dirty="0" err="1" smtClean="0">
                <a:solidFill>
                  <a:srgbClr val="CC0000"/>
                </a:solidFill>
              </a:rPr>
              <a:t>ack</a:t>
            </a:r>
            <a:r>
              <a:rPr lang="en-US" dirty="0" smtClean="0"/>
              <a:t> for each packet</a:t>
            </a:r>
            <a:br>
              <a:rPr lang="en-US" dirty="0" smtClean="0"/>
            </a:br>
            <a:endParaRPr lang="en-US" dirty="0" smtClean="0"/>
          </a:p>
          <a:p>
            <a:pPr>
              <a:lnSpc>
                <a:spcPct val="110000"/>
              </a:lnSpc>
              <a:spcBef>
                <a:spcPct val="0"/>
              </a:spcBef>
              <a:defRPr/>
            </a:pPr>
            <a:r>
              <a:rPr lang="en-US" dirty="0" smtClean="0"/>
              <a:t>sender maintains timer for each </a:t>
            </a:r>
            <a:r>
              <a:rPr lang="en-US" dirty="0" err="1" smtClean="0"/>
              <a:t>unacked</a:t>
            </a:r>
            <a:r>
              <a:rPr lang="en-US" dirty="0" smtClean="0"/>
              <a:t> packet</a:t>
            </a:r>
          </a:p>
          <a:p>
            <a:pPr lvl="1">
              <a:lnSpc>
                <a:spcPct val="110000"/>
              </a:lnSpc>
              <a:defRPr/>
            </a:pPr>
            <a:r>
              <a:rPr lang="en-US" dirty="0" smtClean="0"/>
              <a:t>when timer expires, retransmit only that </a:t>
            </a:r>
            <a:r>
              <a:rPr lang="en-US" dirty="0" err="1" smtClean="0"/>
              <a:t>unacked</a:t>
            </a:r>
            <a:r>
              <a:rPr lang="en-US" dirty="0" smtClean="0"/>
              <a:t> packet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7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7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71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71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71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71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71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71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71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71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71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71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7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71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71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71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71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Footer Placeholder 5"/>
          <p:cNvSpPr>
            <a:spLocks noGrp="1"/>
          </p:cNvSpPr>
          <p:nvPr>
            <p:ph type="ftr" sz="quarter" idx="1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/>
              <a:t>Transport</a:t>
            </a:r>
            <a:r>
              <a:rPr lang="en-US" sz="1400"/>
              <a:t> </a:t>
            </a:r>
            <a:r>
              <a:rPr lang="en-US" sz="1200"/>
              <a:t>Layer</a:t>
            </a:r>
          </a:p>
        </p:txBody>
      </p:sp>
      <p:sp>
        <p:nvSpPr>
          <p:cNvPr id="48131" name="Slide Number Placeholder 6"/>
          <p:cNvSpPr>
            <a:spLocks noGrp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>
              <a:defRPr/>
            </a:pPr>
            <a:r>
              <a:rPr lang="en-US" sz="1200" smtClean="0"/>
              <a:t>3-</a:t>
            </a:r>
            <a:fld id="{4821BB7E-D182-48A9-86D5-35165B7856BD}" type="slidenum">
              <a:rPr lang="en-US" sz="1200" smtClean="0"/>
              <a:pPr>
                <a:defRPr/>
              </a:pPr>
              <a:t>39</a:t>
            </a:fld>
            <a:endParaRPr lang="en-US" sz="1200" smtClean="0"/>
          </a:p>
        </p:txBody>
      </p:sp>
      <p:sp>
        <p:nvSpPr>
          <p:cNvPr id="4813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7772400" cy="952500"/>
          </a:xfrm>
        </p:spPr>
        <p:txBody>
          <a:bodyPr/>
          <a:lstStyle/>
          <a:p>
            <a:pPr>
              <a:defRPr/>
            </a:pPr>
            <a:r>
              <a:rPr lang="en-US">
                <a:ea typeface="ＭＳ Ｐゴシック" charset="0"/>
                <a:cs typeface="+mj-cs"/>
              </a:rPr>
              <a:t>Go-Back-N: sender</a:t>
            </a:r>
          </a:p>
        </p:txBody>
      </p:sp>
      <p:sp>
        <p:nvSpPr>
          <p:cNvPr id="4813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314450"/>
            <a:ext cx="8324850" cy="1219200"/>
          </a:xfrm>
        </p:spPr>
        <p:txBody>
          <a:bodyPr/>
          <a:lstStyle/>
          <a:p>
            <a:pPr>
              <a:defRPr/>
            </a:pPr>
            <a:r>
              <a:rPr lang="en-US" sz="2400" smtClean="0"/>
              <a:t>k-bit seq # in pkt header</a:t>
            </a:r>
          </a:p>
          <a:p>
            <a:pPr>
              <a:defRPr/>
            </a:pPr>
            <a:r>
              <a:rPr lang="ja-JP" altLang="en-US" sz="2400" smtClean="0"/>
              <a:t>“</a:t>
            </a:r>
            <a:r>
              <a:rPr lang="en-US" altLang="ja-JP" sz="2400" smtClean="0"/>
              <a:t>window</a:t>
            </a:r>
            <a:r>
              <a:rPr lang="ja-JP" altLang="en-US" sz="2400" smtClean="0"/>
              <a:t>”</a:t>
            </a:r>
            <a:r>
              <a:rPr lang="en-US" altLang="ja-JP" sz="2400" smtClean="0"/>
              <a:t> of up to N, consecutive unack</a:t>
            </a:r>
            <a:r>
              <a:rPr lang="ja-JP" altLang="en-US" sz="2400" smtClean="0"/>
              <a:t>’</a:t>
            </a:r>
            <a:r>
              <a:rPr lang="en-US" altLang="ja-JP" sz="2400" smtClean="0"/>
              <a:t>ed pkts allowed</a:t>
            </a:r>
          </a:p>
          <a:p>
            <a:pPr>
              <a:defRPr/>
            </a:pPr>
            <a:endParaRPr lang="en-US" smtClean="0"/>
          </a:p>
          <a:p>
            <a:pPr>
              <a:defRPr/>
            </a:pPr>
            <a:endParaRPr lang="en-US" smtClean="0"/>
          </a:p>
        </p:txBody>
      </p:sp>
      <p:pic>
        <p:nvPicPr>
          <p:cNvPr id="41990" name="Picture 4" descr="gbn_seqn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075" y="2263775"/>
            <a:ext cx="8099425" cy="163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5" name="Rectangle 5"/>
          <p:cNvSpPr>
            <a:spLocks noChangeArrowheads="1"/>
          </p:cNvSpPr>
          <p:nvPr/>
        </p:nvSpPr>
        <p:spPr bwMode="auto">
          <a:xfrm>
            <a:off x="476250" y="4149725"/>
            <a:ext cx="832485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l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pitchFamily="2" charset="2"/>
              <a:buChar char="v"/>
              <a:defRPr/>
            </a:pPr>
            <a:r>
              <a:rPr lang="en-US" sz="2400">
                <a:latin typeface="Gill Sans MT" pitchFamily="34" charset="0"/>
              </a:rPr>
              <a:t>ACK(n): ACKs all pkts up to, including seq # n - </a:t>
            </a:r>
            <a:r>
              <a:rPr lang="ja-JP" altLang="en-US" sz="2400" i="1">
                <a:solidFill>
                  <a:srgbClr val="CC0000"/>
                </a:solidFill>
                <a:latin typeface="Gill Sans MT" pitchFamily="34" charset="0"/>
              </a:rPr>
              <a:t>“</a:t>
            </a:r>
            <a:r>
              <a:rPr lang="en-US" altLang="ja-JP" sz="2400" i="1">
                <a:solidFill>
                  <a:srgbClr val="CC0000"/>
                </a:solidFill>
                <a:latin typeface="Gill Sans MT" pitchFamily="34" charset="0"/>
              </a:rPr>
              <a:t>cumulative ACK</a:t>
            </a:r>
            <a:r>
              <a:rPr lang="ja-JP" altLang="en-US" sz="2400" i="1">
                <a:solidFill>
                  <a:srgbClr val="CC0000"/>
                </a:solidFill>
                <a:latin typeface="Gill Sans MT" pitchFamily="34" charset="0"/>
              </a:rPr>
              <a:t>”</a:t>
            </a:r>
            <a:endParaRPr lang="en-US" altLang="ja-JP" sz="2400" i="1">
              <a:solidFill>
                <a:srgbClr val="CC0000"/>
              </a:solidFill>
              <a:latin typeface="Gill Sans MT" pitchFamily="34" charset="0"/>
            </a:endParaRPr>
          </a:p>
          <a:p>
            <a:pPr marL="688975" lvl="1" indent="-231775" algn="l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Wingdings" pitchFamily="2" charset="2"/>
              <a:buChar char="§"/>
              <a:defRPr/>
            </a:pPr>
            <a:r>
              <a:rPr lang="en-US" sz="2400">
                <a:latin typeface="Gill Sans MT" pitchFamily="34" charset="0"/>
              </a:rPr>
              <a:t>may receive duplicate ACKs (see receiver)</a:t>
            </a:r>
            <a:endParaRPr lang="en-US" sz="2000">
              <a:latin typeface="Gill Sans MT" pitchFamily="34" charset="0"/>
            </a:endParaRPr>
          </a:p>
          <a:p>
            <a:pPr marL="342900" indent="-342900" algn="l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pitchFamily="2" charset="2"/>
              <a:buChar char="v"/>
              <a:defRPr/>
            </a:pPr>
            <a:r>
              <a:rPr lang="en-US" sz="2400">
                <a:latin typeface="Gill Sans MT" pitchFamily="34" charset="0"/>
              </a:rPr>
              <a:t>timer for oldest in-flight pkt</a:t>
            </a:r>
          </a:p>
          <a:p>
            <a:pPr marL="342900" indent="-342900" algn="l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pitchFamily="2" charset="2"/>
              <a:buChar char="v"/>
              <a:defRPr/>
            </a:pPr>
            <a:r>
              <a:rPr lang="en-US" sz="2400" i="1">
                <a:latin typeface="Gill Sans MT" pitchFamily="34" charset="0"/>
              </a:rPr>
              <a:t>timeout(n):</a:t>
            </a:r>
            <a:r>
              <a:rPr lang="en-US" sz="2400">
                <a:latin typeface="Gill Sans MT" pitchFamily="34" charset="0"/>
              </a:rPr>
              <a:t> retransmit packet n and all higher seq # pkts in window</a:t>
            </a:r>
          </a:p>
          <a:p>
            <a:pPr marL="342900" indent="-342900" algn="l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pitchFamily="2" charset="2"/>
              <a:buChar char="v"/>
              <a:defRPr/>
            </a:pPr>
            <a:endParaRPr lang="en-US" sz="2800">
              <a:latin typeface="Gill Sans MT" pitchFamily="34" charset="0"/>
            </a:endParaRPr>
          </a:p>
          <a:p>
            <a:pPr marL="342900" indent="-342900" algn="l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pitchFamily="2" charset="2"/>
              <a:buChar char="v"/>
              <a:defRPr/>
            </a:pPr>
            <a:endParaRPr lang="en-US" sz="2800">
              <a:latin typeface="Gill Sans MT" pitchFamily="34" charset="0"/>
            </a:endParaRPr>
          </a:p>
        </p:txBody>
      </p:sp>
      <p:sp>
        <p:nvSpPr>
          <p:cNvPr id="48136" name="Rectangle 6"/>
          <p:cNvSpPr>
            <a:spLocks noChangeArrowheads="1"/>
          </p:cNvSpPr>
          <p:nvPr/>
        </p:nvSpPr>
        <p:spPr bwMode="auto">
          <a:xfrm>
            <a:off x="1639888" y="2789238"/>
            <a:ext cx="2206625" cy="6365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pic>
        <p:nvPicPr>
          <p:cNvPr id="41993" name="Picture 9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563" y="850900"/>
            <a:ext cx="50276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3: Transport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18435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3a-</a:t>
            </a:r>
            <a:fld id="{F2B0524B-4689-4349-8A61-994FB85E9567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1843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Transport Layer</a:t>
            </a:r>
          </a:p>
        </p:txBody>
      </p:sp>
      <p:sp>
        <p:nvSpPr>
          <p:cNvPr id="1843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54000" y="1371600"/>
            <a:ext cx="3860800" cy="4648200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sz="2400" u="sng" dirty="0" smtClean="0">
                <a:solidFill>
                  <a:srgbClr val="FF0000"/>
                </a:solidFill>
              </a:rPr>
              <a:t>Learning goals:</a:t>
            </a:r>
            <a:r>
              <a:rPr lang="en-US" sz="2400" dirty="0" smtClean="0"/>
              <a:t> </a:t>
            </a:r>
          </a:p>
          <a:p>
            <a:r>
              <a:rPr lang="en-US" sz="2000" dirty="0" smtClean="0"/>
              <a:t>understand principles behind transport layer services:</a:t>
            </a:r>
          </a:p>
          <a:p>
            <a:pPr lvl="1"/>
            <a:r>
              <a:rPr lang="en-US" sz="1800" dirty="0" smtClean="0"/>
              <a:t>multiplexing/</a:t>
            </a:r>
            <a:r>
              <a:rPr lang="en-US" sz="1800" dirty="0" err="1" smtClean="0"/>
              <a:t>demultiplexing</a:t>
            </a:r>
            <a:endParaRPr lang="en-US" sz="1800" dirty="0" smtClean="0"/>
          </a:p>
          <a:p>
            <a:pPr lvl="1"/>
            <a:r>
              <a:rPr lang="en-US" sz="1800" dirty="0" smtClean="0"/>
              <a:t>reliable data transfer</a:t>
            </a:r>
          </a:p>
          <a:p>
            <a:pPr lvl="1"/>
            <a:r>
              <a:rPr lang="en-US" sz="1800" dirty="0" smtClean="0"/>
              <a:t>flow control</a:t>
            </a:r>
          </a:p>
          <a:p>
            <a:pPr lvl="1"/>
            <a:r>
              <a:rPr lang="en-US" sz="1800" dirty="0" smtClean="0"/>
              <a:t>congestion control (some now; more in connection with </a:t>
            </a:r>
            <a:r>
              <a:rPr lang="en-US" sz="1800" dirty="0" err="1" smtClean="0"/>
              <a:t>RealTime</a:t>
            </a:r>
            <a:r>
              <a:rPr lang="en-US" sz="1800" dirty="0" smtClean="0"/>
              <a:t> traffic)</a:t>
            </a:r>
            <a:endParaRPr lang="en-US" sz="1800" dirty="0" smtClean="0"/>
          </a:p>
          <a:p>
            <a:r>
              <a:rPr lang="en-US" sz="2000" dirty="0" smtClean="0"/>
              <a:t>instantiation and implementation in the Internet </a:t>
            </a:r>
            <a:endParaRPr lang="en-US" sz="2400" dirty="0" smtClean="0"/>
          </a:p>
        </p:txBody>
      </p:sp>
      <p:sp>
        <p:nvSpPr>
          <p:cNvPr id="1843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114800" y="1371600"/>
            <a:ext cx="4267200" cy="4648200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sz="2400" u="sng" dirty="0" smtClean="0">
                <a:solidFill>
                  <a:srgbClr val="FF0000"/>
                </a:solidFill>
              </a:rPr>
              <a:t>Overview:</a:t>
            </a:r>
            <a:endParaRPr lang="en-US" sz="2400" dirty="0" smtClean="0"/>
          </a:p>
          <a:p>
            <a:r>
              <a:rPr lang="en-US" sz="2000" dirty="0" smtClean="0"/>
              <a:t>transport layer services</a:t>
            </a:r>
          </a:p>
          <a:p>
            <a:r>
              <a:rPr lang="en-US" sz="2000" dirty="0" smtClean="0"/>
              <a:t>multiplexing/</a:t>
            </a:r>
            <a:r>
              <a:rPr lang="en-US" sz="2000" dirty="0" err="1" smtClean="0"/>
              <a:t>demultiplexing</a:t>
            </a:r>
            <a:endParaRPr lang="en-US" sz="2000" dirty="0" smtClean="0"/>
          </a:p>
          <a:p>
            <a:r>
              <a:rPr lang="en-US" sz="2000" dirty="0" smtClean="0"/>
              <a:t>connectionless transport: UDP</a:t>
            </a:r>
          </a:p>
          <a:p>
            <a:r>
              <a:rPr lang="en-US" sz="2000" dirty="0" smtClean="0"/>
              <a:t>principles of reliable data transfer</a:t>
            </a:r>
          </a:p>
          <a:p>
            <a:r>
              <a:rPr lang="en-US" sz="2000" dirty="0" smtClean="0"/>
              <a:t>connection-oriented transport: TCP</a:t>
            </a:r>
          </a:p>
          <a:p>
            <a:pPr lvl="1"/>
            <a:r>
              <a:rPr lang="en-US" sz="2000" dirty="0" smtClean="0"/>
              <a:t>reliable transfer</a:t>
            </a:r>
          </a:p>
          <a:p>
            <a:pPr lvl="1"/>
            <a:r>
              <a:rPr lang="en-US" sz="2000" dirty="0" smtClean="0"/>
              <a:t>flow control</a:t>
            </a:r>
          </a:p>
          <a:p>
            <a:pPr lvl="1"/>
            <a:r>
              <a:rPr lang="en-US" sz="2000" dirty="0" smtClean="0"/>
              <a:t>connection management</a:t>
            </a:r>
            <a:endParaRPr lang="en-US" sz="1800" dirty="0" smtClean="0"/>
          </a:p>
          <a:p>
            <a:pPr lvl="1"/>
            <a:r>
              <a:rPr lang="en-US" sz="1800" dirty="0" smtClean="0"/>
              <a:t>TCP congestion control</a:t>
            </a:r>
          </a:p>
          <a:p>
            <a:endParaRPr lang="en-US" sz="2400" dirty="0" smtClean="0"/>
          </a:p>
        </p:txBody>
      </p:sp>
      <p:pic>
        <p:nvPicPr>
          <p:cNvPr id="5123" name="Picture 3" descr="C:\Users\ptrianta.NET\AppData\Local\Microsoft\Windows\Temporary Internet Files\Content.IE5\PUCT662B\MP900427670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107692" y="813831"/>
            <a:ext cx="1925226" cy="1282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ight Arrow 8"/>
          <p:cNvSpPr/>
          <p:nvPr/>
        </p:nvSpPr>
        <p:spPr bwMode="auto">
          <a:xfrm>
            <a:off x="3484179" y="2102716"/>
            <a:ext cx="978408" cy="311211"/>
          </a:xfrm>
          <a:prstGeom prst="rightArrow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524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Footer Placeholder 3"/>
          <p:cNvSpPr>
            <a:spLocks noGrp="1"/>
          </p:cNvSpPr>
          <p:nvPr>
            <p:ph type="ftr" sz="quarter" idx="1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 dirty="0"/>
              <a:t>Transport</a:t>
            </a:r>
            <a:r>
              <a:rPr lang="en-US" sz="1400" dirty="0"/>
              <a:t> </a:t>
            </a:r>
            <a:r>
              <a:rPr lang="en-US" sz="1200" dirty="0"/>
              <a:t>Layer</a:t>
            </a:r>
          </a:p>
        </p:txBody>
      </p:sp>
      <p:sp>
        <p:nvSpPr>
          <p:cNvPr id="51203" name="Slide Number Placeholder 4"/>
          <p:cNvSpPr>
            <a:spLocks noGrp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>
              <a:defRPr/>
            </a:pPr>
            <a:r>
              <a:rPr lang="en-US" sz="1200" smtClean="0"/>
              <a:t>3-</a:t>
            </a:r>
            <a:fld id="{C11BC6AA-3812-4092-8063-5528A9BFA384}" type="slidenum">
              <a:rPr lang="en-US" sz="1200" smtClean="0"/>
              <a:pPr>
                <a:defRPr/>
              </a:pPr>
              <a:t>40</a:t>
            </a:fld>
            <a:endParaRPr lang="en-US" sz="1200" smtClean="0"/>
          </a:p>
        </p:txBody>
      </p:sp>
      <p:sp>
        <p:nvSpPr>
          <p:cNvPr id="51204" name="Rectangle 2"/>
          <p:cNvSpPr>
            <a:spLocks noGrp="1" noChangeArrowheads="1"/>
          </p:cNvSpPr>
          <p:nvPr>
            <p:ph type="title"/>
          </p:nvPr>
        </p:nvSpPr>
        <p:spPr>
          <a:xfrm>
            <a:off x="476250" y="204788"/>
            <a:ext cx="7772400" cy="650875"/>
          </a:xfrm>
        </p:spPr>
        <p:txBody>
          <a:bodyPr/>
          <a:lstStyle/>
          <a:p>
            <a:pPr>
              <a:defRPr/>
            </a:pPr>
            <a:r>
              <a:rPr lang="en-US" sz="4000">
                <a:ea typeface="ＭＳ Ｐゴシック" charset="0"/>
                <a:cs typeface="+mj-cs"/>
              </a:rPr>
              <a:t>GBN in action</a:t>
            </a:r>
            <a:endParaRPr lang="en-US">
              <a:ea typeface="ＭＳ Ｐゴシック" charset="0"/>
              <a:cs typeface="+mj-cs"/>
            </a:endParaRPr>
          </a:p>
        </p:txBody>
      </p:sp>
      <p:sp>
        <p:nvSpPr>
          <p:cNvPr id="51205" name="Text Box 4"/>
          <p:cNvSpPr txBox="1">
            <a:spLocks noChangeArrowheads="1"/>
          </p:cNvSpPr>
          <p:nvPr/>
        </p:nvSpPr>
        <p:spPr bwMode="auto">
          <a:xfrm>
            <a:off x="2632075" y="1412875"/>
            <a:ext cx="1246188" cy="146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r">
              <a:defRPr/>
            </a:pPr>
            <a:r>
              <a:rPr lang="en-US" sz="1800" smtClean="0"/>
              <a:t>send  pkt0</a:t>
            </a:r>
          </a:p>
          <a:p>
            <a:pPr algn="r">
              <a:defRPr/>
            </a:pPr>
            <a:r>
              <a:rPr lang="en-US" sz="1800" smtClean="0"/>
              <a:t>send  pkt1</a:t>
            </a:r>
          </a:p>
          <a:p>
            <a:pPr algn="r">
              <a:defRPr/>
            </a:pPr>
            <a:r>
              <a:rPr lang="en-US" sz="1800" smtClean="0"/>
              <a:t>send  pkt2</a:t>
            </a:r>
          </a:p>
          <a:p>
            <a:pPr algn="r">
              <a:defRPr/>
            </a:pPr>
            <a:r>
              <a:rPr lang="en-US" sz="1800" smtClean="0"/>
              <a:t>send  pkt3</a:t>
            </a:r>
          </a:p>
          <a:p>
            <a:pPr algn="r">
              <a:defRPr/>
            </a:pPr>
            <a:r>
              <a:rPr lang="en-US" sz="1800" smtClean="0"/>
              <a:t>(wait)</a:t>
            </a:r>
          </a:p>
        </p:txBody>
      </p:sp>
      <p:sp>
        <p:nvSpPr>
          <p:cNvPr id="51206" name="Text Box 5"/>
          <p:cNvSpPr txBox="1">
            <a:spLocks noChangeArrowheads="1"/>
          </p:cNvSpPr>
          <p:nvPr/>
        </p:nvSpPr>
        <p:spPr bwMode="auto">
          <a:xfrm>
            <a:off x="2952750" y="1041400"/>
            <a:ext cx="9366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i="1" u="sng" smtClean="0">
                <a:solidFill>
                  <a:srgbClr val="000099"/>
                </a:solidFill>
              </a:rPr>
              <a:t>sender</a:t>
            </a:r>
          </a:p>
        </p:txBody>
      </p:sp>
      <p:sp>
        <p:nvSpPr>
          <p:cNvPr id="51207" name="Text Box 6"/>
          <p:cNvSpPr txBox="1">
            <a:spLocks noChangeArrowheads="1"/>
          </p:cNvSpPr>
          <p:nvPr/>
        </p:nvSpPr>
        <p:spPr bwMode="auto">
          <a:xfrm>
            <a:off x="5983288" y="1060450"/>
            <a:ext cx="10715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i="1" u="sng" smtClean="0">
                <a:solidFill>
                  <a:srgbClr val="008000"/>
                </a:solidFill>
              </a:rPr>
              <a:t>receiver</a:t>
            </a:r>
          </a:p>
        </p:txBody>
      </p:sp>
      <p:sp>
        <p:nvSpPr>
          <p:cNvPr id="51208" name="Line 14"/>
          <p:cNvSpPr>
            <a:spLocks noChangeShapeType="1"/>
          </p:cNvSpPr>
          <p:nvPr/>
        </p:nvSpPr>
        <p:spPr bwMode="auto">
          <a:xfrm>
            <a:off x="6057900" y="1658938"/>
            <a:ext cx="11113" cy="45386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51209" name="Text Box 15"/>
          <p:cNvSpPr txBox="1">
            <a:spLocks noChangeArrowheads="1"/>
          </p:cNvSpPr>
          <p:nvPr/>
        </p:nvSpPr>
        <p:spPr bwMode="auto">
          <a:xfrm>
            <a:off x="6000750" y="1854200"/>
            <a:ext cx="2568575" cy="146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l">
              <a:defRPr/>
            </a:pPr>
            <a:r>
              <a:rPr lang="en-US" sz="1800" smtClean="0"/>
              <a:t>receive pkt0, send ack0</a:t>
            </a:r>
          </a:p>
          <a:p>
            <a:pPr algn="l">
              <a:defRPr/>
            </a:pPr>
            <a:r>
              <a:rPr lang="en-US" sz="1800" smtClean="0"/>
              <a:t>receive pkt1, send ack1</a:t>
            </a:r>
          </a:p>
          <a:p>
            <a:pPr algn="l">
              <a:defRPr/>
            </a:pPr>
            <a:r>
              <a:rPr lang="en-US" sz="1800" smtClean="0"/>
              <a:t> </a:t>
            </a:r>
          </a:p>
          <a:p>
            <a:pPr algn="l">
              <a:defRPr/>
            </a:pPr>
            <a:r>
              <a:rPr lang="en-US" sz="1800" smtClean="0"/>
              <a:t>receive pkt3, discard, </a:t>
            </a:r>
          </a:p>
          <a:p>
            <a:pPr algn="l">
              <a:defRPr/>
            </a:pPr>
            <a:r>
              <a:rPr lang="en-US" sz="1800" smtClean="0"/>
              <a:t>           (re)send ack1</a:t>
            </a:r>
          </a:p>
        </p:txBody>
      </p:sp>
      <p:sp>
        <p:nvSpPr>
          <p:cNvPr id="51210" name="Text Box 22"/>
          <p:cNvSpPr txBox="1">
            <a:spLocks noChangeArrowheads="1"/>
          </p:cNvSpPr>
          <p:nvPr/>
        </p:nvSpPr>
        <p:spPr bwMode="auto">
          <a:xfrm>
            <a:off x="1776413" y="3016250"/>
            <a:ext cx="2154237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r">
              <a:defRPr/>
            </a:pPr>
            <a:r>
              <a:rPr lang="en-US" sz="1800" dirty="0" err="1" smtClean="0"/>
              <a:t>rcv</a:t>
            </a:r>
            <a:r>
              <a:rPr lang="en-US" sz="1800" dirty="0" smtClean="0"/>
              <a:t> ack0, send pkt4</a:t>
            </a:r>
          </a:p>
          <a:p>
            <a:pPr algn="r">
              <a:defRPr/>
            </a:pPr>
            <a:r>
              <a:rPr lang="en-US" sz="1800" dirty="0" err="1" smtClean="0"/>
              <a:t>rcv</a:t>
            </a:r>
            <a:r>
              <a:rPr lang="en-US" sz="1800" dirty="0" smtClean="0"/>
              <a:t> ack1, send pkt5</a:t>
            </a:r>
          </a:p>
          <a:p>
            <a:pPr algn="r">
              <a:defRPr/>
            </a:pPr>
            <a:endParaRPr lang="en-US" sz="1800" dirty="0" smtClean="0"/>
          </a:p>
        </p:txBody>
      </p:sp>
      <p:pic>
        <p:nvPicPr>
          <p:cNvPr id="43019" name="Picture 34" descr="alarm_clock_ringi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3100" y="4164013"/>
            <a:ext cx="436563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12" name="Text Box 35"/>
          <p:cNvSpPr txBox="1">
            <a:spLocks noChangeArrowheads="1"/>
          </p:cNvSpPr>
          <p:nvPr/>
        </p:nvSpPr>
        <p:spPr bwMode="auto">
          <a:xfrm>
            <a:off x="2311400" y="4379913"/>
            <a:ext cx="1538288" cy="29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r">
              <a:lnSpc>
                <a:spcPct val="75000"/>
              </a:lnSpc>
              <a:defRPr/>
            </a:pPr>
            <a:r>
              <a:rPr lang="en-US" sz="1800" i="1" smtClean="0">
                <a:solidFill>
                  <a:srgbClr val="FF0000"/>
                </a:solidFill>
              </a:rPr>
              <a:t>pkt 2 timeout</a:t>
            </a:r>
          </a:p>
        </p:txBody>
      </p:sp>
      <p:sp>
        <p:nvSpPr>
          <p:cNvPr id="51213" name="Text Box 36"/>
          <p:cNvSpPr txBox="1">
            <a:spLocks noChangeArrowheads="1"/>
          </p:cNvSpPr>
          <p:nvPr/>
        </p:nvSpPr>
        <p:spPr bwMode="auto">
          <a:xfrm>
            <a:off x="2636838" y="4594225"/>
            <a:ext cx="1246187" cy="1082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r">
              <a:lnSpc>
                <a:spcPct val="90000"/>
              </a:lnSpc>
              <a:defRPr/>
            </a:pPr>
            <a:r>
              <a:rPr lang="en-US" sz="1800" smtClean="0"/>
              <a:t>send  pkt2</a:t>
            </a:r>
          </a:p>
          <a:p>
            <a:pPr algn="r">
              <a:lnSpc>
                <a:spcPct val="90000"/>
              </a:lnSpc>
              <a:defRPr/>
            </a:pPr>
            <a:r>
              <a:rPr lang="en-US" sz="1800" smtClean="0"/>
              <a:t>send  pkt3</a:t>
            </a:r>
          </a:p>
          <a:p>
            <a:pPr algn="r">
              <a:lnSpc>
                <a:spcPct val="90000"/>
              </a:lnSpc>
              <a:defRPr/>
            </a:pPr>
            <a:r>
              <a:rPr lang="en-US" sz="1800" smtClean="0"/>
              <a:t>send  pkt4</a:t>
            </a:r>
          </a:p>
          <a:p>
            <a:pPr algn="r">
              <a:lnSpc>
                <a:spcPct val="90000"/>
              </a:lnSpc>
              <a:defRPr/>
            </a:pPr>
            <a:r>
              <a:rPr lang="en-US" sz="1800" smtClean="0"/>
              <a:t>send  pkt5</a:t>
            </a:r>
          </a:p>
        </p:txBody>
      </p:sp>
      <p:sp>
        <p:nvSpPr>
          <p:cNvPr id="51214" name="Line 7"/>
          <p:cNvSpPr>
            <a:spLocks noChangeShapeType="1"/>
          </p:cNvSpPr>
          <p:nvPr/>
        </p:nvSpPr>
        <p:spPr bwMode="auto">
          <a:xfrm>
            <a:off x="3922713" y="1606550"/>
            <a:ext cx="2101850" cy="468313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51215" name="Line 11"/>
          <p:cNvSpPr>
            <a:spLocks noChangeShapeType="1"/>
          </p:cNvSpPr>
          <p:nvPr/>
        </p:nvSpPr>
        <p:spPr bwMode="auto">
          <a:xfrm>
            <a:off x="3921125" y="1881188"/>
            <a:ext cx="2100263" cy="468312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51216" name="Line 12"/>
          <p:cNvSpPr>
            <a:spLocks noChangeShapeType="1"/>
          </p:cNvSpPr>
          <p:nvPr/>
        </p:nvSpPr>
        <p:spPr bwMode="auto">
          <a:xfrm>
            <a:off x="3937000" y="2144713"/>
            <a:ext cx="876300" cy="200025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51217" name="Line 13"/>
          <p:cNvSpPr>
            <a:spLocks noChangeShapeType="1"/>
          </p:cNvSpPr>
          <p:nvPr/>
        </p:nvSpPr>
        <p:spPr bwMode="auto">
          <a:xfrm>
            <a:off x="3943350" y="2430463"/>
            <a:ext cx="2100263" cy="468312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51218" name="Line 17"/>
          <p:cNvSpPr>
            <a:spLocks noChangeShapeType="1"/>
          </p:cNvSpPr>
          <p:nvPr/>
        </p:nvSpPr>
        <p:spPr bwMode="auto">
          <a:xfrm flipH="1">
            <a:off x="3929063" y="2130425"/>
            <a:ext cx="2014537" cy="1066800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51219" name="Text Box 19"/>
          <p:cNvSpPr txBox="1">
            <a:spLocks noChangeArrowheads="1"/>
          </p:cNvSpPr>
          <p:nvPr/>
        </p:nvSpPr>
        <p:spPr bwMode="auto">
          <a:xfrm>
            <a:off x="4699000" y="2179638"/>
            <a:ext cx="34131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800" b="1" smtClean="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51220" name="Text Box 20"/>
          <p:cNvSpPr txBox="1">
            <a:spLocks noChangeArrowheads="1"/>
          </p:cNvSpPr>
          <p:nvPr/>
        </p:nvSpPr>
        <p:spPr bwMode="auto">
          <a:xfrm>
            <a:off x="4857750" y="2200275"/>
            <a:ext cx="5222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i="1" smtClean="0">
                <a:solidFill>
                  <a:srgbClr val="FF0000"/>
                </a:solidFill>
              </a:rPr>
              <a:t>loss</a:t>
            </a:r>
          </a:p>
        </p:txBody>
      </p:sp>
      <p:sp>
        <p:nvSpPr>
          <p:cNvPr id="51221" name="Line 21"/>
          <p:cNvSpPr>
            <a:spLocks noChangeShapeType="1"/>
          </p:cNvSpPr>
          <p:nvPr/>
        </p:nvSpPr>
        <p:spPr bwMode="auto">
          <a:xfrm flipH="1">
            <a:off x="3925888" y="2416175"/>
            <a:ext cx="2014537" cy="1100138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51222" name="Line 24"/>
          <p:cNvSpPr>
            <a:spLocks noChangeShapeType="1"/>
          </p:cNvSpPr>
          <p:nvPr/>
        </p:nvSpPr>
        <p:spPr bwMode="auto">
          <a:xfrm>
            <a:off x="3929063" y="3252788"/>
            <a:ext cx="2100262" cy="468312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51223" name="Line 25"/>
          <p:cNvSpPr>
            <a:spLocks noChangeShapeType="1"/>
          </p:cNvSpPr>
          <p:nvPr/>
        </p:nvSpPr>
        <p:spPr bwMode="auto">
          <a:xfrm>
            <a:off x="3960813" y="3571875"/>
            <a:ext cx="2101850" cy="468313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51224" name="Line 26"/>
          <p:cNvSpPr>
            <a:spLocks noChangeShapeType="1"/>
          </p:cNvSpPr>
          <p:nvPr/>
        </p:nvSpPr>
        <p:spPr bwMode="auto">
          <a:xfrm flipH="1">
            <a:off x="3957638" y="2946400"/>
            <a:ext cx="2014537" cy="1100138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grpSp>
        <p:nvGrpSpPr>
          <p:cNvPr id="43033" name="Group 29"/>
          <p:cNvGrpSpPr>
            <a:grpSpLocks/>
          </p:cNvGrpSpPr>
          <p:nvPr/>
        </p:nvGrpSpPr>
        <p:grpSpPr bwMode="auto">
          <a:xfrm>
            <a:off x="3817938" y="2135188"/>
            <a:ext cx="103187" cy="2462212"/>
            <a:chOff x="3651" y="1878"/>
            <a:chExt cx="78" cy="963"/>
          </a:xfrm>
        </p:grpSpPr>
        <p:sp>
          <p:nvSpPr>
            <p:cNvPr id="51271" name="Line 30"/>
            <p:cNvSpPr>
              <a:spLocks noChangeShapeType="1"/>
            </p:cNvSpPr>
            <p:nvPr/>
          </p:nvSpPr>
          <p:spPr bwMode="auto">
            <a:xfrm>
              <a:off x="3729" y="1879"/>
              <a:ext cx="0" cy="96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51272" name="Line 31"/>
            <p:cNvSpPr>
              <a:spLocks noChangeShapeType="1"/>
            </p:cNvSpPr>
            <p:nvPr/>
          </p:nvSpPr>
          <p:spPr bwMode="auto">
            <a:xfrm flipH="1">
              <a:off x="3651" y="1878"/>
              <a:ext cx="7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51273" name="Line 32"/>
            <p:cNvSpPr>
              <a:spLocks noChangeShapeType="1"/>
            </p:cNvSpPr>
            <p:nvPr/>
          </p:nvSpPr>
          <p:spPr bwMode="auto">
            <a:xfrm flipH="1">
              <a:off x="3651" y="2841"/>
              <a:ext cx="7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sp>
        <p:nvSpPr>
          <p:cNvPr id="51226" name="Line 37"/>
          <p:cNvSpPr>
            <a:spLocks noChangeShapeType="1"/>
          </p:cNvSpPr>
          <p:nvPr/>
        </p:nvSpPr>
        <p:spPr bwMode="auto">
          <a:xfrm>
            <a:off x="3937000" y="4765675"/>
            <a:ext cx="2100263" cy="468313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51227" name="Line 38"/>
          <p:cNvSpPr>
            <a:spLocks noChangeShapeType="1"/>
          </p:cNvSpPr>
          <p:nvPr/>
        </p:nvSpPr>
        <p:spPr bwMode="auto">
          <a:xfrm>
            <a:off x="3929063" y="5010150"/>
            <a:ext cx="2101850" cy="468313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51228" name="Line 39"/>
          <p:cNvSpPr>
            <a:spLocks noChangeShapeType="1"/>
          </p:cNvSpPr>
          <p:nvPr/>
        </p:nvSpPr>
        <p:spPr bwMode="auto">
          <a:xfrm>
            <a:off x="3922713" y="5243513"/>
            <a:ext cx="2101850" cy="468312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51229" name="Line 40"/>
          <p:cNvSpPr>
            <a:spLocks noChangeShapeType="1"/>
          </p:cNvSpPr>
          <p:nvPr/>
        </p:nvSpPr>
        <p:spPr bwMode="auto">
          <a:xfrm>
            <a:off x="3925888" y="5476875"/>
            <a:ext cx="2100262" cy="468313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51230" name="Text Box 41"/>
          <p:cNvSpPr txBox="1">
            <a:spLocks noChangeArrowheads="1"/>
          </p:cNvSpPr>
          <p:nvPr/>
        </p:nvSpPr>
        <p:spPr bwMode="auto">
          <a:xfrm>
            <a:off x="5997575" y="3378200"/>
            <a:ext cx="2413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l">
              <a:defRPr/>
            </a:pPr>
            <a:r>
              <a:rPr lang="en-US" sz="1800" smtClean="0"/>
              <a:t>receive pkt4, discard, </a:t>
            </a:r>
          </a:p>
          <a:p>
            <a:pPr algn="l">
              <a:defRPr/>
            </a:pPr>
            <a:r>
              <a:rPr lang="en-US" sz="1800" smtClean="0"/>
              <a:t>           (re)send ack1</a:t>
            </a:r>
          </a:p>
        </p:txBody>
      </p:sp>
      <p:sp>
        <p:nvSpPr>
          <p:cNvPr id="51231" name="Text Box 42"/>
          <p:cNvSpPr txBox="1">
            <a:spLocks noChangeArrowheads="1"/>
          </p:cNvSpPr>
          <p:nvPr/>
        </p:nvSpPr>
        <p:spPr bwMode="auto">
          <a:xfrm>
            <a:off x="6016625" y="3898900"/>
            <a:ext cx="2413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l">
              <a:defRPr/>
            </a:pPr>
            <a:r>
              <a:rPr lang="en-US" sz="1800" smtClean="0"/>
              <a:t>receive pkt5, discard, </a:t>
            </a:r>
          </a:p>
          <a:p>
            <a:pPr algn="l">
              <a:defRPr/>
            </a:pPr>
            <a:r>
              <a:rPr lang="en-US" sz="1800" smtClean="0"/>
              <a:t>           (re)send ack1</a:t>
            </a:r>
          </a:p>
        </p:txBody>
      </p:sp>
      <p:sp>
        <p:nvSpPr>
          <p:cNvPr id="51232" name="Text Box 43"/>
          <p:cNvSpPr txBox="1">
            <a:spLocks noChangeArrowheads="1"/>
          </p:cNvSpPr>
          <p:nvPr/>
        </p:nvSpPr>
        <p:spPr bwMode="auto">
          <a:xfrm>
            <a:off x="6027738" y="5053013"/>
            <a:ext cx="2965450" cy="1082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l">
              <a:lnSpc>
                <a:spcPct val="90000"/>
              </a:lnSpc>
              <a:defRPr/>
            </a:pPr>
            <a:r>
              <a:rPr lang="en-US" sz="1800" smtClean="0"/>
              <a:t>rcv pkt2, deliver, send ack2</a:t>
            </a:r>
          </a:p>
          <a:p>
            <a:pPr algn="l">
              <a:lnSpc>
                <a:spcPct val="90000"/>
              </a:lnSpc>
              <a:defRPr/>
            </a:pPr>
            <a:r>
              <a:rPr lang="en-US" sz="1800" smtClean="0"/>
              <a:t>rcv pkt3, deliver, send ack3</a:t>
            </a:r>
          </a:p>
          <a:p>
            <a:pPr algn="l">
              <a:lnSpc>
                <a:spcPct val="90000"/>
              </a:lnSpc>
              <a:defRPr/>
            </a:pPr>
            <a:r>
              <a:rPr lang="en-US" sz="1800" smtClean="0"/>
              <a:t>rcv pkt4, deliver, send ack4</a:t>
            </a:r>
          </a:p>
          <a:p>
            <a:pPr algn="l">
              <a:lnSpc>
                <a:spcPct val="90000"/>
              </a:lnSpc>
              <a:defRPr/>
            </a:pPr>
            <a:r>
              <a:rPr lang="en-US" sz="1800" smtClean="0"/>
              <a:t>rcv pkt5, deliver, send ack5</a:t>
            </a:r>
          </a:p>
        </p:txBody>
      </p:sp>
      <p:sp>
        <p:nvSpPr>
          <p:cNvPr id="51233" name="Text Box 44"/>
          <p:cNvSpPr txBox="1">
            <a:spLocks noChangeArrowheads="1"/>
          </p:cNvSpPr>
          <p:nvPr/>
        </p:nvSpPr>
        <p:spPr bwMode="auto">
          <a:xfrm>
            <a:off x="2079625" y="3881438"/>
            <a:ext cx="18113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smtClean="0"/>
              <a:t>ignore duplicate ACK</a:t>
            </a:r>
          </a:p>
        </p:txBody>
      </p:sp>
      <p:grpSp>
        <p:nvGrpSpPr>
          <p:cNvPr id="43042" name="Group 65"/>
          <p:cNvGrpSpPr>
            <a:grpSpLocks/>
          </p:cNvGrpSpPr>
          <p:nvPr/>
        </p:nvGrpSpPr>
        <p:grpSpPr bwMode="auto">
          <a:xfrm>
            <a:off x="182563" y="1450975"/>
            <a:ext cx="1512887" cy="304800"/>
            <a:chOff x="115" y="914"/>
            <a:chExt cx="953" cy="192"/>
          </a:xfrm>
        </p:grpSpPr>
        <p:sp>
          <p:nvSpPr>
            <p:cNvPr id="51269" name="Rectangle 60"/>
            <p:cNvSpPr>
              <a:spLocks noChangeArrowheads="1"/>
            </p:cNvSpPr>
            <p:nvPr/>
          </p:nvSpPr>
          <p:spPr bwMode="auto">
            <a:xfrm>
              <a:off x="152" y="936"/>
              <a:ext cx="396" cy="144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51270" name="Text Box 46"/>
            <p:cNvSpPr txBox="1">
              <a:spLocks noChangeArrowheads="1"/>
            </p:cNvSpPr>
            <p:nvPr/>
          </p:nvSpPr>
          <p:spPr bwMode="auto">
            <a:xfrm>
              <a:off x="115" y="914"/>
              <a:ext cx="953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smtClean="0">
                  <a:solidFill>
                    <a:schemeClr val="bg1"/>
                  </a:solidFill>
                  <a:latin typeface="Arial" charset="0"/>
                </a:rPr>
                <a:t>0 1 2 3 </a:t>
              </a:r>
              <a:r>
                <a:rPr lang="en-US" sz="1400" smtClean="0">
                  <a:latin typeface="Arial" charset="0"/>
                </a:rPr>
                <a:t>4 5 6 7 8 </a:t>
              </a:r>
            </a:p>
          </p:txBody>
        </p:sp>
      </p:grpSp>
      <p:sp>
        <p:nvSpPr>
          <p:cNvPr id="51235" name="Text Box 59"/>
          <p:cNvSpPr txBox="1">
            <a:spLocks noChangeArrowheads="1"/>
          </p:cNvSpPr>
          <p:nvPr/>
        </p:nvSpPr>
        <p:spPr bwMode="auto">
          <a:xfrm>
            <a:off x="139700" y="1104900"/>
            <a:ext cx="21463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i="1" u="sng" smtClean="0">
                <a:solidFill>
                  <a:srgbClr val="000099"/>
                </a:solidFill>
              </a:rPr>
              <a:t>sender window (N=4)</a:t>
            </a:r>
          </a:p>
        </p:txBody>
      </p:sp>
      <p:grpSp>
        <p:nvGrpSpPr>
          <p:cNvPr id="43044" name="Group 67"/>
          <p:cNvGrpSpPr>
            <a:grpSpLocks/>
          </p:cNvGrpSpPr>
          <p:nvPr/>
        </p:nvGrpSpPr>
        <p:grpSpPr bwMode="auto">
          <a:xfrm>
            <a:off x="179388" y="1736725"/>
            <a:ext cx="1512887" cy="304800"/>
            <a:chOff x="115" y="914"/>
            <a:chExt cx="953" cy="192"/>
          </a:xfrm>
        </p:grpSpPr>
        <p:sp>
          <p:nvSpPr>
            <p:cNvPr id="51267" name="Rectangle 68"/>
            <p:cNvSpPr>
              <a:spLocks noChangeArrowheads="1"/>
            </p:cNvSpPr>
            <p:nvPr/>
          </p:nvSpPr>
          <p:spPr bwMode="auto">
            <a:xfrm>
              <a:off x="152" y="936"/>
              <a:ext cx="396" cy="144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51268" name="Text Box 69"/>
            <p:cNvSpPr txBox="1">
              <a:spLocks noChangeArrowheads="1"/>
            </p:cNvSpPr>
            <p:nvPr/>
          </p:nvSpPr>
          <p:spPr bwMode="auto">
            <a:xfrm>
              <a:off x="115" y="914"/>
              <a:ext cx="953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smtClean="0">
                  <a:solidFill>
                    <a:schemeClr val="bg1"/>
                  </a:solidFill>
                  <a:latin typeface="Arial" charset="0"/>
                </a:rPr>
                <a:t>0 1 2 3 </a:t>
              </a:r>
              <a:r>
                <a:rPr lang="en-US" sz="1400" smtClean="0">
                  <a:latin typeface="Arial" charset="0"/>
                </a:rPr>
                <a:t>4 5 6 7 8 </a:t>
              </a:r>
            </a:p>
          </p:txBody>
        </p:sp>
      </p:grpSp>
      <p:grpSp>
        <p:nvGrpSpPr>
          <p:cNvPr id="43045" name="Group 70"/>
          <p:cNvGrpSpPr>
            <a:grpSpLocks/>
          </p:cNvGrpSpPr>
          <p:nvPr/>
        </p:nvGrpSpPr>
        <p:grpSpPr bwMode="auto">
          <a:xfrm>
            <a:off x="187325" y="2022475"/>
            <a:ext cx="1512888" cy="304800"/>
            <a:chOff x="115" y="914"/>
            <a:chExt cx="953" cy="192"/>
          </a:xfrm>
        </p:grpSpPr>
        <p:sp>
          <p:nvSpPr>
            <p:cNvPr id="51265" name="Rectangle 71"/>
            <p:cNvSpPr>
              <a:spLocks noChangeArrowheads="1"/>
            </p:cNvSpPr>
            <p:nvPr/>
          </p:nvSpPr>
          <p:spPr bwMode="auto">
            <a:xfrm>
              <a:off x="152" y="936"/>
              <a:ext cx="396" cy="144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51266" name="Text Box 72"/>
            <p:cNvSpPr txBox="1">
              <a:spLocks noChangeArrowheads="1"/>
            </p:cNvSpPr>
            <p:nvPr/>
          </p:nvSpPr>
          <p:spPr bwMode="auto">
            <a:xfrm>
              <a:off x="115" y="914"/>
              <a:ext cx="953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smtClean="0">
                  <a:solidFill>
                    <a:schemeClr val="bg1"/>
                  </a:solidFill>
                  <a:latin typeface="Arial" charset="0"/>
                </a:rPr>
                <a:t>0 1 2 3 </a:t>
              </a:r>
              <a:r>
                <a:rPr lang="en-US" sz="1400" smtClean="0">
                  <a:latin typeface="Arial" charset="0"/>
                </a:rPr>
                <a:t>4 5 6 7 8 </a:t>
              </a:r>
            </a:p>
          </p:txBody>
        </p:sp>
      </p:grpSp>
      <p:grpSp>
        <p:nvGrpSpPr>
          <p:cNvPr id="43046" name="Group 73"/>
          <p:cNvGrpSpPr>
            <a:grpSpLocks/>
          </p:cNvGrpSpPr>
          <p:nvPr/>
        </p:nvGrpSpPr>
        <p:grpSpPr bwMode="auto">
          <a:xfrm>
            <a:off x="184150" y="2297113"/>
            <a:ext cx="1512888" cy="304800"/>
            <a:chOff x="115" y="914"/>
            <a:chExt cx="953" cy="192"/>
          </a:xfrm>
        </p:grpSpPr>
        <p:sp>
          <p:nvSpPr>
            <p:cNvPr id="51263" name="Rectangle 74"/>
            <p:cNvSpPr>
              <a:spLocks noChangeArrowheads="1"/>
            </p:cNvSpPr>
            <p:nvPr/>
          </p:nvSpPr>
          <p:spPr bwMode="auto">
            <a:xfrm>
              <a:off x="152" y="936"/>
              <a:ext cx="396" cy="144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51264" name="Text Box 75"/>
            <p:cNvSpPr txBox="1">
              <a:spLocks noChangeArrowheads="1"/>
            </p:cNvSpPr>
            <p:nvPr/>
          </p:nvSpPr>
          <p:spPr bwMode="auto">
            <a:xfrm>
              <a:off x="115" y="914"/>
              <a:ext cx="953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smtClean="0">
                  <a:solidFill>
                    <a:schemeClr val="bg1"/>
                  </a:solidFill>
                  <a:latin typeface="Arial" charset="0"/>
                </a:rPr>
                <a:t>0 1 2 3 </a:t>
              </a:r>
              <a:r>
                <a:rPr lang="en-US" sz="1400" smtClean="0">
                  <a:latin typeface="Arial" charset="0"/>
                </a:rPr>
                <a:t>4 5 6 7 8 </a:t>
              </a:r>
            </a:p>
          </p:txBody>
        </p:sp>
      </p:grpSp>
      <p:sp>
        <p:nvSpPr>
          <p:cNvPr id="51239" name="Rectangle 79"/>
          <p:cNvSpPr>
            <a:spLocks noChangeArrowheads="1"/>
          </p:cNvSpPr>
          <p:nvPr/>
        </p:nvSpPr>
        <p:spPr bwMode="auto">
          <a:xfrm>
            <a:off x="395288" y="3101975"/>
            <a:ext cx="628650" cy="228600"/>
          </a:xfrm>
          <a:prstGeom prst="rect">
            <a:avLst/>
          </a:prstGeom>
          <a:solidFill>
            <a:srgbClr val="0000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51240" name="Text Box 80"/>
          <p:cNvSpPr txBox="1">
            <a:spLocks noChangeArrowheads="1"/>
          </p:cNvSpPr>
          <p:nvPr/>
        </p:nvSpPr>
        <p:spPr bwMode="auto">
          <a:xfrm>
            <a:off x="180975" y="3067050"/>
            <a:ext cx="15128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smtClean="0">
                <a:latin typeface="Arial" charset="0"/>
              </a:rPr>
              <a:t>0 </a:t>
            </a:r>
            <a:r>
              <a:rPr lang="en-US" sz="1400" smtClean="0">
                <a:solidFill>
                  <a:schemeClr val="bg1"/>
                </a:solidFill>
                <a:latin typeface="Arial" charset="0"/>
              </a:rPr>
              <a:t>1 2 3 4</a:t>
            </a:r>
            <a:r>
              <a:rPr lang="en-US" sz="1400" smtClean="0">
                <a:latin typeface="Arial" charset="0"/>
              </a:rPr>
              <a:t> 5 6 7 8 </a:t>
            </a:r>
          </a:p>
        </p:txBody>
      </p:sp>
      <p:grpSp>
        <p:nvGrpSpPr>
          <p:cNvPr id="43049" name="Group 84"/>
          <p:cNvGrpSpPr>
            <a:grpSpLocks/>
          </p:cNvGrpSpPr>
          <p:nvPr/>
        </p:nvGrpSpPr>
        <p:grpSpPr bwMode="auto">
          <a:xfrm>
            <a:off x="177800" y="3341688"/>
            <a:ext cx="1512888" cy="304800"/>
            <a:chOff x="112" y="2105"/>
            <a:chExt cx="953" cy="192"/>
          </a:xfrm>
        </p:grpSpPr>
        <p:sp>
          <p:nvSpPr>
            <p:cNvPr id="51261" name="Rectangle 82"/>
            <p:cNvSpPr>
              <a:spLocks noChangeArrowheads="1"/>
            </p:cNvSpPr>
            <p:nvPr/>
          </p:nvSpPr>
          <p:spPr bwMode="auto">
            <a:xfrm>
              <a:off x="338" y="2127"/>
              <a:ext cx="396" cy="144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51262" name="Text Box 83"/>
            <p:cNvSpPr txBox="1">
              <a:spLocks noChangeArrowheads="1"/>
            </p:cNvSpPr>
            <p:nvPr/>
          </p:nvSpPr>
          <p:spPr bwMode="auto">
            <a:xfrm>
              <a:off x="112" y="2105"/>
              <a:ext cx="953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smtClean="0">
                  <a:latin typeface="Arial" charset="0"/>
                </a:rPr>
                <a:t>0 1</a:t>
              </a:r>
              <a:r>
                <a:rPr lang="en-US" sz="1400" smtClean="0">
                  <a:solidFill>
                    <a:schemeClr val="bg1"/>
                  </a:solidFill>
                  <a:latin typeface="Arial" charset="0"/>
                </a:rPr>
                <a:t> 2 3 4 5</a:t>
              </a:r>
              <a:r>
                <a:rPr lang="en-US" sz="1400" smtClean="0">
                  <a:latin typeface="Arial" charset="0"/>
                </a:rPr>
                <a:t> 6 7 8 </a:t>
              </a:r>
            </a:p>
          </p:txBody>
        </p:sp>
      </p:grpSp>
      <p:grpSp>
        <p:nvGrpSpPr>
          <p:cNvPr id="43050" name="Group 85"/>
          <p:cNvGrpSpPr>
            <a:grpSpLocks/>
          </p:cNvGrpSpPr>
          <p:nvPr/>
        </p:nvGrpSpPr>
        <p:grpSpPr bwMode="auto">
          <a:xfrm>
            <a:off x="166688" y="4635500"/>
            <a:ext cx="1512887" cy="304800"/>
            <a:chOff x="112" y="2105"/>
            <a:chExt cx="953" cy="192"/>
          </a:xfrm>
        </p:grpSpPr>
        <p:sp>
          <p:nvSpPr>
            <p:cNvPr id="51259" name="Rectangle 86"/>
            <p:cNvSpPr>
              <a:spLocks noChangeArrowheads="1"/>
            </p:cNvSpPr>
            <p:nvPr/>
          </p:nvSpPr>
          <p:spPr bwMode="auto">
            <a:xfrm>
              <a:off x="338" y="2127"/>
              <a:ext cx="396" cy="144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51260" name="Text Box 87"/>
            <p:cNvSpPr txBox="1">
              <a:spLocks noChangeArrowheads="1"/>
            </p:cNvSpPr>
            <p:nvPr/>
          </p:nvSpPr>
          <p:spPr bwMode="auto">
            <a:xfrm>
              <a:off x="112" y="2105"/>
              <a:ext cx="953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smtClean="0">
                  <a:latin typeface="Arial" charset="0"/>
                </a:rPr>
                <a:t>0 1</a:t>
              </a:r>
              <a:r>
                <a:rPr lang="en-US" sz="1400" smtClean="0">
                  <a:solidFill>
                    <a:schemeClr val="bg1"/>
                  </a:solidFill>
                  <a:latin typeface="Arial" charset="0"/>
                </a:rPr>
                <a:t> 2 3 4 5</a:t>
              </a:r>
              <a:r>
                <a:rPr lang="en-US" sz="1400" smtClean="0">
                  <a:latin typeface="Arial" charset="0"/>
                </a:rPr>
                <a:t> 6 7 8 </a:t>
              </a:r>
            </a:p>
          </p:txBody>
        </p:sp>
      </p:grpSp>
      <p:grpSp>
        <p:nvGrpSpPr>
          <p:cNvPr id="43051" name="Group 88"/>
          <p:cNvGrpSpPr>
            <a:grpSpLocks/>
          </p:cNvGrpSpPr>
          <p:nvPr/>
        </p:nvGrpSpPr>
        <p:grpSpPr bwMode="auto">
          <a:xfrm>
            <a:off x="174625" y="4876800"/>
            <a:ext cx="1512888" cy="304800"/>
            <a:chOff x="112" y="2105"/>
            <a:chExt cx="953" cy="192"/>
          </a:xfrm>
        </p:grpSpPr>
        <p:sp>
          <p:nvSpPr>
            <p:cNvPr id="51257" name="Rectangle 89"/>
            <p:cNvSpPr>
              <a:spLocks noChangeArrowheads="1"/>
            </p:cNvSpPr>
            <p:nvPr/>
          </p:nvSpPr>
          <p:spPr bwMode="auto">
            <a:xfrm>
              <a:off x="338" y="2127"/>
              <a:ext cx="396" cy="144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51258" name="Text Box 90"/>
            <p:cNvSpPr txBox="1">
              <a:spLocks noChangeArrowheads="1"/>
            </p:cNvSpPr>
            <p:nvPr/>
          </p:nvSpPr>
          <p:spPr bwMode="auto">
            <a:xfrm>
              <a:off x="112" y="2105"/>
              <a:ext cx="953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smtClean="0">
                  <a:latin typeface="Arial" charset="0"/>
                </a:rPr>
                <a:t>0 1</a:t>
              </a:r>
              <a:r>
                <a:rPr lang="en-US" sz="1400" smtClean="0">
                  <a:solidFill>
                    <a:schemeClr val="bg1"/>
                  </a:solidFill>
                  <a:latin typeface="Arial" charset="0"/>
                </a:rPr>
                <a:t> 2 3 4 5</a:t>
              </a:r>
              <a:r>
                <a:rPr lang="en-US" sz="1400" smtClean="0">
                  <a:latin typeface="Arial" charset="0"/>
                </a:rPr>
                <a:t> 6 7 8 </a:t>
              </a:r>
            </a:p>
          </p:txBody>
        </p:sp>
      </p:grpSp>
      <p:grpSp>
        <p:nvGrpSpPr>
          <p:cNvPr id="43052" name="Group 91"/>
          <p:cNvGrpSpPr>
            <a:grpSpLocks/>
          </p:cNvGrpSpPr>
          <p:nvPr/>
        </p:nvGrpSpPr>
        <p:grpSpPr bwMode="auto">
          <a:xfrm>
            <a:off x="171450" y="5140325"/>
            <a:ext cx="1512888" cy="304800"/>
            <a:chOff x="112" y="2105"/>
            <a:chExt cx="953" cy="192"/>
          </a:xfrm>
        </p:grpSpPr>
        <p:sp>
          <p:nvSpPr>
            <p:cNvPr id="51255" name="Rectangle 92"/>
            <p:cNvSpPr>
              <a:spLocks noChangeArrowheads="1"/>
            </p:cNvSpPr>
            <p:nvPr/>
          </p:nvSpPr>
          <p:spPr bwMode="auto">
            <a:xfrm>
              <a:off x="338" y="2127"/>
              <a:ext cx="396" cy="144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51256" name="Text Box 93"/>
            <p:cNvSpPr txBox="1">
              <a:spLocks noChangeArrowheads="1"/>
            </p:cNvSpPr>
            <p:nvPr/>
          </p:nvSpPr>
          <p:spPr bwMode="auto">
            <a:xfrm>
              <a:off x="112" y="2105"/>
              <a:ext cx="953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smtClean="0">
                  <a:latin typeface="Arial" charset="0"/>
                </a:rPr>
                <a:t>0 1</a:t>
              </a:r>
              <a:r>
                <a:rPr lang="en-US" sz="1400" smtClean="0">
                  <a:solidFill>
                    <a:schemeClr val="bg1"/>
                  </a:solidFill>
                  <a:latin typeface="Arial" charset="0"/>
                </a:rPr>
                <a:t> 2 3 4 5</a:t>
              </a:r>
              <a:r>
                <a:rPr lang="en-US" sz="1400" smtClean="0">
                  <a:latin typeface="Arial" charset="0"/>
                </a:rPr>
                <a:t> 6 7 8 </a:t>
              </a:r>
            </a:p>
          </p:txBody>
        </p:sp>
      </p:grpSp>
      <p:grpSp>
        <p:nvGrpSpPr>
          <p:cNvPr id="43053" name="Group 94"/>
          <p:cNvGrpSpPr>
            <a:grpSpLocks/>
          </p:cNvGrpSpPr>
          <p:nvPr/>
        </p:nvGrpSpPr>
        <p:grpSpPr bwMode="auto">
          <a:xfrm>
            <a:off x="168275" y="5381625"/>
            <a:ext cx="1512888" cy="304800"/>
            <a:chOff x="112" y="2105"/>
            <a:chExt cx="953" cy="192"/>
          </a:xfrm>
        </p:grpSpPr>
        <p:sp>
          <p:nvSpPr>
            <p:cNvPr id="51253" name="Rectangle 95"/>
            <p:cNvSpPr>
              <a:spLocks noChangeArrowheads="1"/>
            </p:cNvSpPr>
            <p:nvPr/>
          </p:nvSpPr>
          <p:spPr bwMode="auto">
            <a:xfrm>
              <a:off x="338" y="2127"/>
              <a:ext cx="396" cy="144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51254" name="Text Box 96"/>
            <p:cNvSpPr txBox="1">
              <a:spLocks noChangeArrowheads="1"/>
            </p:cNvSpPr>
            <p:nvPr/>
          </p:nvSpPr>
          <p:spPr bwMode="auto">
            <a:xfrm>
              <a:off x="112" y="2105"/>
              <a:ext cx="953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smtClean="0">
                  <a:latin typeface="Arial" charset="0"/>
                </a:rPr>
                <a:t>0 1</a:t>
              </a:r>
              <a:r>
                <a:rPr lang="en-US" sz="1400" smtClean="0">
                  <a:solidFill>
                    <a:schemeClr val="bg1"/>
                  </a:solidFill>
                  <a:latin typeface="Arial" charset="0"/>
                </a:rPr>
                <a:t> 2 3 4 5</a:t>
              </a:r>
              <a:r>
                <a:rPr lang="en-US" sz="1400" smtClean="0">
                  <a:latin typeface="Arial" charset="0"/>
                </a:rPr>
                <a:t> 6 7 8 </a:t>
              </a:r>
            </a:p>
          </p:txBody>
        </p:sp>
      </p:grpSp>
      <p:pic>
        <p:nvPicPr>
          <p:cNvPr id="43054" name="Picture 97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513" y="744538"/>
            <a:ext cx="36560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7" name="Line 98"/>
          <p:cNvSpPr>
            <a:spLocks noChangeShapeType="1"/>
          </p:cNvSpPr>
          <p:nvPr/>
        </p:nvSpPr>
        <p:spPr bwMode="auto">
          <a:xfrm flipH="1">
            <a:off x="4991100" y="3757613"/>
            <a:ext cx="1033463" cy="563562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51248" name="Line 99"/>
          <p:cNvSpPr>
            <a:spLocks noChangeShapeType="1"/>
          </p:cNvSpPr>
          <p:nvPr/>
        </p:nvSpPr>
        <p:spPr bwMode="auto">
          <a:xfrm flipH="1">
            <a:off x="4997450" y="4067175"/>
            <a:ext cx="1033463" cy="563563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51249" name="Line 100"/>
          <p:cNvSpPr>
            <a:spLocks noChangeShapeType="1"/>
          </p:cNvSpPr>
          <p:nvPr/>
        </p:nvSpPr>
        <p:spPr bwMode="auto">
          <a:xfrm flipH="1">
            <a:off x="4992688" y="5257800"/>
            <a:ext cx="1033462" cy="563563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51250" name="Line 101"/>
          <p:cNvSpPr>
            <a:spLocks noChangeShapeType="1"/>
          </p:cNvSpPr>
          <p:nvPr/>
        </p:nvSpPr>
        <p:spPr bwMode="auto">
          <a:xfrm flipH="1">
            <a:off x="4976813" y="5511800"/>
            <a:ext cx="1033462" cy="563563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51251" name="Line 102"/>
          <p:cNvSpPr>
            <a:spLocks noChangeShapeType="1"/>
          </p:cNvSpPr>
          <p:nvPr/>
        </p:nvSpPr>
        <p:spPr bwMode="auto">
          <a:xfrm flipH="1">
            <a:off x="4960938" y="5754688"/>
            <a:ext cx="1033462" cy="563562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51252" name="Line 103"/>
          <p:cNvSpPr>
            <a:spLocks noChangeShapeType="1"/>
          </p:cNvSpPr>
          <p:nvPr/>
        </p:nvSpPr>
        <p:spPr bwMode="auto">
          <a:xfrm flipH="1">
            <a:off x="4945063" y="5997575"/>
            <a:ext cx="1033462" cy="563563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8275" y="5953590"/>
            <a:ext cx="4572000" cy="584775"/>
          </a:xfrm>
          <a:prstGeom prst="rect">
            <a:avLst/>
          </a:prstGeom>
          <a:solidFill>
            <a:schemeClr val="accent2"/>
          </a:solidFill>
        </p:spPr>
        <p:txBody>
          <a:bodyPr>
            <a:spAutoFit/>
          </a:bodyPr>
          <a:lstStyle/>
          <a:p>
            <a:r>
              <a:rPr lang="sv-SE" dirty="0">
                <a:solidFill>
                  <a:srgbClr val="7030A0"/>
                </a:solidFill>
                <a:hlinkClick r:id="rId4"/>
              </a:rPr>
              <a:t>http://media.pearsoncmg.com/aw/aw_kurose_network_4/applets/go-back-n/index.html</a:t>
            </a:r>
            <a:r>
              <a:rPr lang="sv-SE" dirty="0">
                <a:solidFill>
                  <a:srgbClr val="7030A0"/>
                </a:solidFill>
              </a:rPr>
              <a:t> </a:t>
            </a:r>
            <a:endParaRPr lang="sv-SE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Footer Placeholder 5"/>
          <p:cNvSpPr>
            <a:spLocks noGrp="1"/>
          </p:cNvSpPr>
          <p:nvPr>
            <p:ph type="ftr" sz="quarter" idx="1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/>
              <a:t>Transport</a:t>
            </a:r>
            <a:r>
              <a:rPr lang="en-US" sz="1400"/>
              <a:t> </a:t>
            </a:r>
            <a:r>
              <a:rPr lang="en-US" sz="1200"/>
              <a:t>Layer</a:t>
            </a:r>
          </a:p>
        </p:txBody>
      </p:sp>
      <p:sp>
        <p:nvSpPr>
          <p:cNvPr id="52227" name="Slide Number Placeholder 6"/>
          <p:cNvSpPr>
            <a:spLocks noGrp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>
              <a:defRPr/>
            </a:pPr>
            <a:r>
              <a:rPr lang="en-US" sz="1200" smtClean="0"/>
              <a:t>3-</a:t>
            </a:r>
            <a:fld id="{0FE3F3CB-7089-40EA-BCB5-C94F0D4F658A}" type="slidenum">
              <a:rPr lang="en-US" sz="1200" smtClean="0"/>
              <a:pPr>
                <a:defRPr/>
              </a:pPr>
              <a:t>41</a:t>
            </a:fld>
            <a:endParaRPr lang="en-US" sz="1200" smtClean="0"/>
          </a:p>
        </p:txBody>
      </p:sp>
      <p:pic>
        <p:nvPicPr>
          <p:cNvPr id="44036" name="Picture 4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850" y="1000125"/>
            <a:ext cx="36560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000">
                <a:ea typeface="ＭＳ Ｐゴシック" charset="0"/>
                <a:cs typeface="+mj-cs"/>
              </a:rPr>
              <a:t>Selective repeat</a:t>
            </a:r>
            <a:endParaRPr lang="en-US">
              <a:ea typeface="ＭＳ Ｐゴシック" charset="0"/>
              <a:cs typeface="+mj-cs"/>
            </a:endParaRPr>
          </a:p>
        </p:txBody>
      </p:sp>
      <p:sp>
        <p:nvSpPr>
          <p:cNvPr id="5223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52450" y="1466850"/>
            <a:ext cx="7562850" cy="4648200"/>
          </a:xfrm>
        </p:spPr>
        <p:txBody>
          <a:bodyPr/>
          <a:lstStyle/>
          <a:p>
            <a:pPr>
              <a:defRPr/>
            </a:pPr>
            <a:r>
              <a:rPr lang="en-US" smtClean="0"/>
              <a:t>receiver </a:t>
            </a:r>
            <a:r>
              <a:rPr lang="en-US" i="1" smtClean="0"/>
              <a:t>individually</a:t>
            </a:r>
            <a:r>
              <a:rPr lang="en-US" smtClean="0"/>
              <a:t> acknowledges all correctly received pkts</a:t>
            </a:r>
          </a:p>
          <a:p>
            <a:pPr lvl="1">
              <a:defRPr/>
            </a:pPr>
            <a:r>
              <a:rPr lang="en-US" smtClean="0"/>
              <a:t>buffers pkts, as needed, for eventual in-order delivery to upper layer</a:t>
            </a:r>
          </a:p>
          <a:p>
            <a:pPr>
              <a:defRPr/>
            </a:pPr>
            <a:r>
              <a:rPr lang="en-US" smtClean="0"/>
              <a:t>sender only resends pkts for which ACK not received</a:t>
            </a:r>
          </a:p>
          <a:p>
            <a:pPr lvl="1">
              <a:defRPr/>
            </a:pPr>
            <a:r>
              <a:rPr lang="en-US" smtClean="0"/>
              <a:t>sender timer for each unACKed pkt</a:t>
            </a:r>
          </a:p>
          <a:p>
            <a:pPr>
              <a:defRPr/>
            </a:pPr>
            <a:r>
              <a:rPr lang="en-US" smtClean="0"/>
              <a:t>sender window</a:t>
            </a:r>
          </a:p>
          <a:p>
            <a:pPr lvl="1">
              <a:defRPr/>
            </a:pPr>
            <a:r>
              <a:rPr lang="en-US" i="1" smtClean="0"/>
              <a:t>N</a:t>
            </a:r>
            <a:r>
              <a:rPr lang="en-US" smtClean="0"/>
              <a:t> consecutive seq #</a:t>
            </a:r>
            <a:r>
              <a:rPr lang="ja-JP" altLang="en-US" smtClean="0"/>
              <a:t>’</a:t>
            </a:r>
            <a:r>
              <a:rPr lang="en-US" altLang="ja-JP" smtClean="0"/>
              <a:t>s</a:t>
            </a:r>
          </a:p>
          <a:p>
            <a:pPr lvl="1">
              <a:defRPr/>
            </a:pPr>
            <a:r>
              <a:rPr lang="en-US" smtClean="0"/>
              <a:t>limits seq #s of sent, unACKed pkts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Footer Placeholder 3"/>
          <p:cNvSpPr>
            <a:spLocks noGrp="1"/>
          </p:cNvSpPr>
          <p:nvPr>
            <p:ph type="ftr" sz="quarter" idx="1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/>
              <a:t>Transport</a:t>
            </a:r>
            <a:r>
              <a:rPr lang="en-US" sz="1400"/>
              <a:t> </a:t>
            </a:r>
            <a:r>
              <a:rPr lang="en-US" sz="1200"/>
              <a:t>Layer</a:t>
            </a:r>
          </a:p>
        </p:txBody>
      </p:sp>
      <p:sp>
        <p:nvSpPr>
          <p:cNvPr id="53251" name="Slide Number Placeholder 4"/>
          <p:cNvSpPr>
            <a:spLocks noGrp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>
              <a:defRPr/>
            </a:pPr>
            <a:r>
              <a:rPr lang="en-US" sz="1200" smtClean="0"/>
              <a:t>3-</a:t>
            </a:r>
            <a:fld id="{D0EDF304-3315-4089-A97C-793841917AE5}" type="slidenum">
              <a:rPr lang="en-US" sz="1200" smtClean="0"/>
              <a:pPr>
                <a:defRPr/>
              </a:pPr>
              <a:t>42</a:t>
            </a:fld>
            <a:endParaRPr lang="en-US" sz="1200" smtClean="0"/>
          </a:p>
        </p:txBody>
      </p:sp>
      <p:sp>
        <p:nvSpPr>
          <p:cNvPr id="53252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50" y="182563"/>
            <a:ext cx="8486775" cy="898525"/>
          </a:xfrm>
        </p:spPr>
        <p:txBody>
          <a:bodyPr/>
          <a:lstStyle/>
          <a:p>
            <a:pPr>
              <a:defRPr/>
            </a:pPr>
            <a:r>
              <a:rPr lang="en-US" sz="3200" dirty="0">
                <a:ea typeface="ＭＳ Ｐゴシック" charset="0"/>
                <a:cs typeface="+mj-cs"/>
              </a:rPr>
              <a:t>Selective repeat: sender, receiver windows</a:t>
            </a:r>
            <a:endParaRPr lang="en-US" sz="4000" dirty="0">
              <a:ea typeface="ＭＳ Ｐゴシック" charset="0"/>
              <a:cs typeface="+mj-cs"/>
            </a:endParaRPr>
          </a:p>
        </p:txBody>
      </p:sp>
      <p:pic>
        <p:nvPicPr>
          <p:cNvPr id="45061" name="Picture 3" descr="sr_seqn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25" y="1404938"/>
            <a:ext cx="8235950" cy="491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4" name="Rectangle 4"/>
          <p:cNvSpPr>
            <a:spLocks noChangeArrowheads="1"/>
          </p:cNvSpPr>
          <p:nvPr/>
        </p:nvSpPr>
        <p:spPr bwMode="auto">
          <a:xfrm>
            <a:off x="1393825" y="1917700"/>
            <a:ext cx="2141538" cy="6143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53255" name="Rectangle 5"/>
          <p:cNvSpPr>
            <a:spLocks noChangeArrowheads="1"/>
          </p:cNvSpPr>
          <p:nvPr/>
        </p:nvSpPr>
        <p:spPr bwMode="auto">
          <a:xfrm>
            <a:off x="2028825" y="4516438"/>
            <a:ext cx="2130425" cy="5794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pic>
        <p:nvPicPr>
          <p:cNvPr id="45064" name="Picture 6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238" y="822325"/>
            <a:ext cx="7769225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Footer Placeholder 5"/>
          <p:cNvSpPr>
            <a:spLocks noGrp="1"/>
          </p:cNvSpPr>
          <p:nvPr>
            <p:ph type="ftr" sz="quarter" idx="1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/>
              <a:t>Transport</a:t>
            </a:r>
            <a:r>
              <a:rPr lang="en-US" sz="1400"/>
              <a:t> </a:t>
            </a:r>
            <a:r>
              <a:rPr lang="en-US" sz="1200"/>
              <a:t>Layer</a:t>
            </a:r>
          </a:p>
        </p:txBody>
      </p:sp>
      <p:sp>
        <p:nvSpPr>
          <p:cNvPr id="54275" name="Slide Number Placeholder 6"/>
          <p:cNvSpPr>
            <a:spLocks noGrp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>
              <a:defRPr/>
            </a:pPr>
            <a:r>
              <a:rPr lang="en-US" sz="1200" smtClean="0"/>
              <a:t>3-</a:t>
            </a:r>
            <a:fld id="{DD3304E6-E889-4622-9E7A-4AC32FBD5C91}" type="slidenum">
              <a:rPr lang="en-US" sz="1200" smtClean="0"/>
              <a:pPr>
                <a:defRPr/>
              </a:pPr>
              <a:t>43</a:t>
            </a:fld>
            <a:endParaRPr lang="en-US" sz="1200" smtClean="0"/>
          </a:p>
        </p:txBody>
      </p:sp>
      <p:pic>
        <p:nvPicPr>
          <p:cNvPr id="46084" name="Picture 13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838" y="898525"/>
            <a:ext cx="41132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7" name="Rectangle 2"/>
          <p:cNvSpPr>
            <a:spLocks noGrp="1" noChangeArrowheads="1"/>
          </p:cNvSpPr>
          <p:nvPr>
            <p:ph type="title"/>
          </p:nvPr>
        </p:nvSpPr>
        <p:spPr>
          <a:xfrm>
            <a:off x="447675" y="247650"/>
            <a:ext cx="7772400" cy="838200"/>
          </a:xfrm>
        </p:spPr>
        <p:txBody>
          <a:bodyPr/>
          <a:lstStyle/>
          <a:p>
            <a:pPr>
              <a:defRPr/>
            </a:pPr>
            <a:r>
              <a:rPr lang="en-US">
                <a:ea typeface="ＭＳ Ｐゴシック" charset="0"/>
                <a:cs typeface="+mj-cs"/>
              </a:rPr>
              <a:t>Selective repeat</a:t>
            </a:r>
          </a:p>
        </p:txBody>
      </p:sp>
      <p:sp>
        <p:nvSpPr>
          <p:cNvPr id="5427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711710"/>
            <a:ext cx="3810000" cy="4648200"/>
          </a:xfrm>
        </p:spPr>
        <p:txBody>
          <a:bodyPr>
            <a:normAutofit/>
          </a:bodyPr>
          <a:lstStyle/>
          <a:p>
            <a:pPr>
              <a:buFont typeface="Wingdings" charset="0"/>
              <a:buNone/>
              <a:defRPr/>
            </a:pPr>
            <a:r>
              <a:rPr lang="en-US" dirty="0">
                <a:solidFill>
                  <a:srgbClr val="CC0000"/>
                </a:solidFill>
                <a:ea typeface="ＭＳ Ｐゴシック" charset="0"/>
                <a:cs typeface="+mn-cs"/>
              </a:rPr>
              <a:t>data from above:</a:t>
            </a:r>
          </a:p>
          <a:p>
            <a:pPr>
              <a:buFont typeface="Wingdings" charset="0"/>
              <a:buChar char="v"/>
              <a:defRPr/>
            </a:pPr>
            <a:r>
              <a:rPr lang="en-US" sz="2400" dirty="0">
                <a:ea typeface="ＭＳ Ｐゴシック" charset="0"/>
                <a:cs typeface="+mn-cs"/>
              </a:rPr>
              <a:t>if next available </a:t>
            </a:r>
            <a:r>
              <a:rPr lang="en-US" sz="2400" dirty="0" err="1">
                <a:ea typeface="ＭＳ Ｐゴシック" charset="0"/>
                <a:cs typeface="+mn-cs"/>
              </a:rPr>
              <a:t>seq</a:t>
            </a:r>
            <a:r>
              <a:rPr lang="en-US" sz="2400" dirty="0">
                <a:ea typeface="ＭＳ Ｐゴシック" charset="0"/>
                <a:cs typeface="+mn-cs"/>
              </a:rPr>
              <a:t> # in window, send </a:t>
            </a:r>
            <a:r>
              <a:rPr lang="en-US" sz="2400" dirty="0" err="1">
                <a:ea typeface="ＭＳ Ｐゴシック" charset="0"/>
                <a:cs typeface="+mn-cs"/>
              </a:rPr>
              <a:t>pkt</a:t>
            </a:r>
            <a:endParaRPr lang="en-US" sz="2400" dirty="0">
              <a:ea typeface="ＭＳ Ｐゴシック" charset="0"/>
              <a:cs typeface="+mn-cs"/>
            </a:endParaRPr>
          </a:p>
          <a:p>
            <a:pPr>
              <a:buFont typeface="Wingdings" charset="0"/>
              <a:buNone/>
              <a:defRPr/>
            </a:pPr>
            <a:r>
              <a:rPr lang="en-US" dirty="0">
                <a:solidFill>
                  <a:srgbClr val="CC0000"/>
                </a:solidFill>
                <a:ea typeface="ＭＳ Ｐゴシック" charset="0"/>
                <a:cs typeface="+mn-cs"/>
              </a:rPr>
              <a:t>timeout(n):</a:t>
            </a:r>
          </a:p>
          <a:p>
            <a:pPr>
              <a:buFont typeface="Wingdings" charset="0"/>
              <a:buChar char="v"/>
              <a:defRPr/>
            </a:pPr>
            <a:r>
              <a:rPr lang="en-US" sz="2400" dirty="0">
                <a:ea typeface="ＭＳ Ｐゴシック" charset="0"/>
                <a:cs typeface="+mn-cs"/>
              </a:rPr>
              <a:t>resend </a:t>
            </a:r>
            <a:r>
              <a:rPr lang="en-US" sz="2400" dirty="0" err="1">
                <a:ea typeface="ＭＳ Ｐゴシック" charset="0"/>
                <a:cs typeface="+mn-cs"/>
              </a:rPr>
              <a:t>pkt</a:t>
            </a:r>
            <a:r>
              <a:rPr lang="en-US" sz="2400" dirty="0">
                <a:ea typeface="ＭＳ Ｐゴシック" charset="0"/>
                <a:cs typeface="+mn-cs"/>
              </a:rPr>
              <a:t> n, restart timer</a:t>
            </a:r>
          </a:p>
          <a:p>
            <a:pPr>
              <a:buFont typeface="Wingdings" charset="0"/>
              <a:buNone/>
              <a:defRPr/>
            </a:pPr>
            <a:r>
              <a:rPr lang="en-US" sz="2400" dirty="0">
                <a:solidFill>
                  <a:srgbClr val="CC0000"/>
                </a:solidFill>
                <a:ea typeface="ＭＳ Ｐゴシック" charset="0"/>
                <a:cs typeface="+mn-cs"/>
              </a:rPr>
              <a:t>ACK(n)</a:t>
            </a:r>
            <a:r>
              <a:rPr lang="en-US" dirty="0">
                <a:solidFill>
                  <a:srgbClr val="FF0000"/>
                </a:solidFill>
                <a:ea typeface="ＭＳ Ｐゴシック" charset="0"/>
                <a:cs typeface="+mn-cs"/>
              </a:rPr>
              <a:t> </a:t>
            </a:r>
            <a:r>
              <a:rPr lang="en-US" sz="2400" dirty="0">
                <a:ea typeface="ＭＳ Ｐゴシック" charset="0"/>
                <a:cs typeface="+mn-cs"/>
              </a:rPr>
              <a:t>in </a:t>
            </a:r>
            <a:r>
              <a:rPr lang="en-US" sz="1800" dirty="0">
                <a:ea typeface="ＭＳ Ｐゴシック" charset="0"/>
                <a:cs typeface="+mn-cs"/>
              </a:rPr>
              <a:t>[</a:t>
            </a:r>
            <a:r>
              <a:rPr lang="en-US" sz="1800" dirty="0" err="1">
                <a:ea typeface="ＭＳ Ｐゴシック" charset="0"/>
                <a:cs typeface="+mn-cs"/>
              </a:rPr>
              <a:t>sendbase,sendbase+N</a:t>
            </a:r>
            <a:r>
              <a:rPr lang="en-US" sz="1800" dirty="0">
                <a:ea typeface="ＭＳ Ｐゴシック" charset="0"/>
                <a:cs typeface="+mn-cs"/>
              </a:rPr>
              <a:t>]:</a:t>
            </a:r>
            <a:endParaRPr lang="en-US" sz="2400" dirty="0">
              <a:ea typeface="ＭＳ Ｐゴシック" charset="0"/>
              <a:cs typeface="+mn-cs"/>
            </a:endParaRPr>
          </a:p>
          <a:p>
            <a:pPr>
              <a:buFont typeface="Wingdings" charset="0"/>
              <a:buChar char="v"/>
              <a:defRPr/>
            </a:pPr>
            <a:r>
              <a:rPr lang="en-US" sz="2400" dirty="0">
                <a:ea typeface="ＭＳ Ｐゴシック" charset="0"/>
                <a:cs typeface="+mn-cs"/>
              </a:rPr>
              <a:t>mark </a:t>
            </a:r>
            <a:r>
              <a:rPr lang="en-US" sz="2400" dirty="0" err="1">
                <a:ea typeface="ＭＳ Ｐゴシック" charset="0"/>
                <a:cs typeface="+mn-cs"/>
              </a:rPr>
              <a:t>pkt</a:t>
            </a:r>
            <a:r>
              <a:rPr lang="en-US" sz="2400" dirty="0">
                <a:ea typeface="ＭＳ Ｐゴシック" charset="0"/>
                <a:cs typeface="+mn-cs"/>
              </a:rPr>
              <a:t> n as received</a:t>
            </a:r>
          </a:p>
          <a:p>
            <a:pPr>
              <a:buFont typeface="Wingdings" charset="0"/>
              <a:buChar char="v"/>
              <a:defRPr/>
            </a:pPr>
            <a:r>
              <a:rPr lang="en-US" sz="2400" dirty="0">
                <a:ea typeface="ＭＳ Ｐゴシック" charset="0"/>
                <a:cs typeface="+mn-cs"/>
              </a:rPr>
              <a:t>if n smallest </a:t>
            </a:r>
            <a:r>
              <a:rPr lang="en-US" sz="2400" dirty="0" err="1">
                <a:ea typeface="ＭＳ Ｐゴシック" charset="0"/>
                <a:cs typeface="+mn-cs"/>
              </a:rPr>
              <a:t>unACKed</a:t>
            </a:r>
            <a:r>
              <a:rPr lang="en-US" sz="2400" dirty="0">
                <a:ea typeface="ＭＳ Ｐゴシック" charset="0"/>
                <a:cs typeface="+mn-cs"/>
              </a:rPr>
              <a:t> </a:t>
            </a:r>
            <a:r>
              <a:rPr lang="en-US" sz="2400" dirty="0" err="1">
                <a:ea typeface="ＭＳ Ｐゴシック" charset="0"/>
                <a:cs typeface="+mn-cs"/>
              </a:rPr>
              <a:t>pkt</a:t>
            </a:r>
            <a:r>
              <a:rPr lang="en-US" sz="2400" dirty="0">
                <a:ea typeface="ＭＳ Ｐゴシック" charset="0"/>
                <a:cs typeface="+mn-cs"/>
              </a:rPr>
              <a:t>, advance window base to next </a:t>
            </a:r>
            <a:r>
              <a:rPr lang="en-US" sz="2400" dirty="0" err="1">
                <a:ea typeface="ＭＳ Ｐゴシック" charset="0"/>
                <a:cs typeface="+mn-cs"/>
              </a:rPr>
              <a:t>unACKed</a:t>
            </a:r>
            <a:r>
              <a:rPr lang="en-US" sz="2400" dirty="0">
                <a:ea typeface="ＭＳ Ｐゴシック" charset="0"/>
                <a:cs typeface="+mn-cs"/>
              </a:rPr>
              <a:t> </a:t>
            </a:r>
            <a:r>
              <a:rPr lang="en-US" sz="2400" dirty="0" err="1">
                <a:ea typeface="ＭＳ Ｐゴシック" charset="0"/>
                <a:cs typeface="+mn-cs"/>
              </a:rPr>
              <a:t>seq</a:t>
            </a:r>
            <a:r>
              <a:rPr lang="en-US" sz="2400" dirty="0">
                <a:ea typeface="ＭＳ Ｐゴシック" charset="0"/>
                <a:cs typeface="+mn-cs"/>
              </a:rPr>
              <a:t> # </a:t>
            </a:r>
            <a:endParaRPr lang="en-US" dirty="0">
              <a:ea typeface="ＭＳ Ｐゴシック" charset="0"/>
              <a:cs typeface="+mn-cs"/>
            </a:endParaRPr>
          </a:p>
          <a:p>
            <a:pPr>
              <a:buFont typeface="Wingdings" charset="0"/>
              <a:buChar char="v"/>
              <a:defRPr/>
            </a:pPr>
            <a:endParaRPr lang="en-US" dirty="0">
              <a:ea typeface="ＭＳ Ｐゴシック" charset="0"/>
              <a:cs typeface="+mn-cs"/>
            </a:endParaRPr>
          </a:p>
        </p:txBody>
      </p:sp>
      <p:sp>
        <p:nvSpPr>
          <p:cNvPr id="54279" name="Rectangle 4"/>
          <p:cNvSpPr>
            <a:spLocks noChangeArrowheads="1"/>
          </p:cNvSpPr>
          <p:nvPr/>
        </p:nvSpPr>
        <p:spPr bwMode="auto">
          <a:xfrm>
            <a:off x="495300" y="1457325"/>
            <a:ext cx="3838575" cy="4610100"/>
          </a:xfrm>
          <a:prstGeom prst="rect">
            <a:avLst/>
          </a:prstGeom>
          <a:noFill/>
          <a:ln w="28575">
            <a:solidFill>
              <a:srgbClr val="0000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grpSp>
        <p:nvGrpSpPr>
          <p:cNvPr id="46088" name="Group 5"/>
          <p:cNvGrpSpPr>
            <a:grpSpLocks/>
          </p:cNvGrpSpPr>
          <p:nvPr/>
        </p:nvGrpSpPr>
        <p:grpSpPr bwMode="auto">
          <a:xfrm>
            <a:off x="698500" y="1155700"/>
            <a:ext cx="1160463" cy="519113"/>
            <a:chOff x="1100" y="3896"/>
            <a:chExt cx="731" cy="327"/>
          </a:xfrm>
        </p:grpSpPr>
        <p:sp>
          <p:nvSpPr>
            <p:cNvPr id="54286" name="Rectangle 6"/>
            <p:cNvSpPr>
              <a:spLocks noChangeArrowheads="1"/>
            </p:cNvSpPr>
            <p:nvPr/>
          </p:nvSpPr>
          <p:spPr bwMode="auto">
            <a:xfrm>
              <a:off x="1146" y="3984"/>
              <a:ext cx="612" cy="1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54287" name="Text Box 7"/>
            <p:cNvSpPr txBox="1">
              <a:spLocks noChangeArrowheads="1"/>
            </p:cNvSpPr>
            <p:nvPr/>
          </p:nvSpPr>
          <p:spPr bwMode="auto">
            <a:xfrm>
              <a:off x="1100" y="3896"/>
              <a:ext cx="731" cy="3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2800" smtClean="0">
                  <a:solidFill>
                    <a:srgbClr val="000099"/>
                  </a:solidFill>
                  <a:latin typeface="Gill Sans MT" charset="0"/>
                </a:rPr>
                <a:t>sender</a:t>
              </a:r>
            </a:p>
          </p:txBody>
        </p:sp>
      </p:grpSp>
      <p:sp>
        <p:nvSpPr>
          <p:cNvPr id="54281" name="Rectangle 8"/>
          <p:cNvSpPr>
            <a:spLocks noChangeArrowheads="1"/>
          </p:cNvSpPr>
          <p:nvPr/>
        </p:nvSpPr>
        <p:spPr bwMode="auto">
          <a:xfrm>
            <a:off x="5000625" y="1569999"/>
            <a:ext cx="3810000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l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None/>
              <a:defRPr/>
            </a:pPr>
            <a:r>
              <a:rPr lang="en-US" sz="2800" dirty="0" err="1">
                <a:solidFill>
                  <a:srgbClr val="CC0000"/>
                </a:solidFill>
                <a:latin typeface="Gill Sans MT" charset="0"/>
                <a:ea typeface="ＭＳ Ｐゴシック" charset="0"/>
              </a:rPr>
              <a:t>pkt</a:t>
            </a:r>
            <a:r>
              <a:rPr lang="en-US" sz="2800" dirty="0">
                <a:solidFill>
                  <a:srgbClr val="CC0000"/>
                </a:solidFill>
                <a:latin typeface="Gill Sans MT" charset="0"/>
                <a:ea typeface="ＭＳ Ｐゴシック" charset="0"/>
              </a:rPr>
              <a:t> n in </a:t>
            </a:r>
            <a:r>
              <a:rPr lang="en-US" sz="1800" dirty="0">
                <a:solidFill>
                  <a:srgbClr val="CC0000"/>
                </a:solidFill>
                <a:latin typeface="Gill Sans MT" charset="0"/>
                <a:ea typeface="ＭＳ Ｐゴシック" charset="0"/>
              </a:rPr>
              <a:t>[</a:t>
            </a:r>
            <a:r>
              <a:rPr lang="en-US" sz="1800" dirty="0" err="1">
                <a:solidFill>
                  <a:srgbClr val="CC0000"/>
                </a:solidFill>
                <a:latin typeface="Gill Sans MT" charset="0"/>
                <a:ea typeface="ＭＳ Ｐゴシック" charset="0"/>
              </a:rPr>
              <a:t>rcvbase</a:t>
            </a:r>
            <a:r>
              <a:rPr lang="en-US" sz="1800" dirty="0">
                <a:solidFill>
                  <a:srgbClr val="CC0000"/>
                </a:solidFill>
                <a:latin typeface="Gill Sans MT" charset="0"/>
                <a:ea typeface="ＭＳ Ｐゴシック" charset="0"/>
              </a:rPr>
              <a:t>, rcvbase+N-1]</a:t>
            </a:r>
            <a:endParaRPr lang="en-US" sz="2800" dirty="0">
              <a:solidFill>
                <a:srgbClr val="CC0000"/>
              </a:solidFill>
              <a:latin typeface="Gill Sans MT" charset="0"/>
              <a:ea typeface="ＭＳ Ｐゴシック" charset="0"/>
            </a:endParaRPr>
          </a:p>
          <a:p>
            <a:pPr marL="342900" indent="-342900" algn="l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Char char="v"/>
              <a:defRPr/>
            </a:pPr>
            <a:r>
              <a:rPr lang="en-US" sz="2400" dirty="0">
                <a:latin typeface="Gill Sans MT" charset="0"/>
                <a:ea typeface="ＭＳ Ｐゴシック" charset="0"/>
              </a:rPr>
              <a:t>send ACK(n)</a:t>
            </a:r>
          </a:p>
          <a:p>
            <a:pPr marL="342900" indent="-342900" algn="l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Char char="v"/>
              <a:defRPr/>
            </a:pPr>
            <a:r>
              <a:rPr lang="en-US" sz="2400" dirty="0">
                <a:latin typeface="Gill Sans MT" charset="0"/>
                <a:ea typeface="ＭＳ Ｐゴシック" charset="0"/>
              </a:rPr>
              <a:t>out-of-order: buffer</a:t>
            </a:r>
          </a:p>
          <a:p>
            <a:pPr marL="342900" indent="-342900" algn="l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Char char="v"/>
              <a:defRPr/>
            </a:pPr>
            <a:r>
              <a:rPr lang="en-US" sz="2400" dirty="0">
                <a:latin typeface="Gill Sans MT" charset="0"/>
                <a:ea typeface="ＭＳ Ｐゴシック" charset="0"/>
              </a:rPr>
              <a:t>in-order: deliver (also deliver buffered, in-order </a:t>
            </a:r>
            <a:r>
              <a:rPr lang="en-US" sz="2400" dirty="0" err="1">
                <a:latin typeface="Gill Sans MT" charset="0"/>
                <a:ea typeface="ＭＳ Ｐゴシック" charset="0"/>
              </a:rPr>
              <a:t>pkts</a:t>
            </a:r>
            <a:r>
              <a:rPr lang="en-US" sz="2400" dirty="0">
                <a:latin typeface="Gill Sans MT" charset="0"/>
                <a:ea typeface="ＭＳ Ｐゴシック" charset="0"/>
              </a:rPr>
              <a:t>), advance window to next not-yet-received </a:t>
            </a:r>
            <a:r>
              <a:rPr lang="en-US" sz="2400" dirty="0" err="1">
                <a:latin typeface="Gill Sans MT" charset="0"/>
                <a:ea typeface="ＭＳ Ｐゴシック" charset="0"/>
              </a:rPr>
              <a:t>pkt</a:t>
            </a:r>
            <a:endParaRPr lang="en-US" sz="2400" dirty="0">
              <a:latin typeface="Gill Sans MT" charset="0"/>
              <a:ea typeface="ＭＳ Ｐゴシック" charset="0"/>
            </a:endParaRPr>
          </a:p>
          <a:p>
            <a:pPr marL="342900" indent="-342900" algn="l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None/>
              <a:defRPr/>
            </a:pPr>
            <a:r>
              <a:rPr lang="en-US" sz="2800" dirty="0" err="1">
                <a:solidFill>
                  <a:srgbClr val="CC0000"/>
                </a:solidFill>
                <a:latin typeface="Gill Sans MT" charset="0"/>
                <a:ea typeface="ＭＳ Ｐゴシック" charset="0"/>
              </a:rPr>
              <a:t>pkt</a:t>
            </a:r>
            <a:r>
              <a:rPr lang="en-US" sz="2800" dirty="0">
                <a:solidFill>
                  <a:srgbClr val="CC0000"/>
                </a:solidFill>
                <a:latin typeface="Gill Sans MT" charset="0"/>
                <a:ea typeface="ＭＳ Ｐゴシック" charset="0"/>
              </a:rPr>
              <a:t> n in </a:t>
            </a:r>
            <a:r>
              <a:rPr lang="en-US" sz="1800" dirty="0">
                <a:solidFill>
                  <a:srgbClr val="CC0000"/>
                </a:solidFill>
                <a:latin typeface="Gill Sans MT" charset="0"/>
                <a:ea typeface="ＭＳ Ｐゴシック" charset="0"/>
              </a:rPr>
              <a:t>[rcvbase-N,rcvbase-1]</a:t>
            </a:r>
            <a:endParaRPr lang="en-US" sz="2800" dirty="0">
              <a:solidFill>
                <a:srgbClr val="CC0000"/>
              </a:solidFill>
              <a:latin typeface="Gill Sans MT" charset="0"/>
              <a:ea typeface="ＭＳ Ｐゴシック" charset="0"/>
            </a:endParaRPr>
          </a:p>
          <a:p>
            <a:pPr marL="342900" indent="-342900" algn="l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Char char="v"/>
              <a:defRPr/>
            </a:pPr>
            <a:r>
              <a:rPr lang="en-US" sz="2400" dirty="0">
                <a:latin typeface="Gill Sans MT" charset="0"/>
                <a:ea typeface="ＭＳ Ｐゴシック" charset="0"/>
              </a:rPr>
              <a:t>ACK(n)</a:t>
            </a:r>
          </a:p>
          <a:p>
            <a:pPr marL="342900" indent="-342900" algn="l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None/>
              <a:defRPr/>
            </a:pPr>
            <a:r>
              <a:rPr lang="en-US" sz="2800" dirty="0">
                <a:solidFill>
                  <a:srgbClr val="CC0000"/>
                </a:solidFill>
                <a:latin typeface="Gill Sans MT" charset="0"/>
                <a:ea typeface="ＭＳ Ｐゴシック" charset="0"/>
              </a:rPr>
              <a:t>otherwise:</a:t>
            </a:r>
            <a:r>
              <a:rPr lang="en-US" sz="2400" dirty="0">
                <a:solidFill>
                  <a:srgbClr val="FF0000"/>
                </a:solidFill>
                <a:latin typeface="Gill Sans MT" charset="0"/>
                <a:ea typeface="ＭＳ Ｐゴシック" charset="0"/>
              </a:rPr>
              <a:t> </a:t>
            </a:r>
          </a:p>
          <a:p>
            <a:pPr marL="342900" indent="-342900" algn="l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Char char="v"/>
              <a:defRPr/>
            </a:pPr>
            <a:r>
              <a:rPr lang="en-US" sz="2400" dirty="0">
                <a:latin typeface="Gill Sans MT" charset="0"/>
                <a:ea typeface="ＭＳ Ｐゴシック" charset="0"/>
              </a:rPr>
              <a:t>ignore </a:t>
            </a:r>
            <a:endParaRPr lang="en-US" sz="2800" dirty="0">
              <a:latin typeface="Gill Sans MT" charset="0"/>
              <a:ea typeface="ＭＳ Ｐゴシック" charset="0"/>
            </a:endParaRPr>
          </a:p>
          <a:p>
            <a:pPr marL="342900" indent="-342900" algn="l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Char char="v"/>
              <a:defRPr/>
            </a:pPr>
            <a:endParaRPr lang="en-US" sz="2800" dirty="0">
              <a:latin typeface="Gill Sans MT" charset="0"/>
              <a:ea typeface="ＭＳ Ｐゴシック" charset="0"/>
            </a:endParaRPr>
          </a:p>
        </p:txBody>
      </p:sp>
      <p:sp>
        <p:nvSpPr>
          <p:cNvPr id="54282" name="Rectangle 9"/>
          <p:cNvSpPr>
            <a:spLocks noChangeArrowheads="1"/>
          </p:cNvSpPr>
          <p:nvPr/>
        </p:nvSpPr>
        <p:spPr bwMode="auto">
          <a:xfrm>
            <a:off x="4962525" y="1438275"/>
            <a:ext cx="3838575" cy="4610100"/>
          </a:xfrm>
          <a:prstGeom prst="rect">
            <a:avLst/>
          </a:prstGeom>
          <a:noFill/>
          <a:ln w="28575">
            <a:solidFill>
              <a:srgbClr val="0000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grpSp>
        <p:nvGrpSpPr>
          <p:cNvPr id="46091" name="Group 10"/>
          <p:cNvGrpSpPr>
            <a:grpSpLocks/>
          </p:cNvGrpSpPr>
          <p:nvPr/>
        </p:nvGrpSpPr>
        <p:grpSpPr bwMode="auto">
          <a:xfrm>
            <a:off x="5186363" y="1127125"/>
            <a:ext cx="1365250" cy="519113"/>
            <a:chOff x="3339" y="158"/>
            <a:chExt cx="860" cy="327"/>
          </a:xfrm>
        </p:grpSpPr>
        <p:sp>
          <p:nvSpPr>
            <p:cNvPr id="54284" name="Rectangle 11"/>
            <p:cNvSpPr>
              <a:spLocks noChangeArrowheads="1"/>
            </p:cNvSpPr>
            <p:nvPr/>
          </p:nvSpPr>
          <p:spPr bwMode="auto">
            <a:xfrm>
              <a:off x="3360" y="264"/>
              <a:ext cx="822" cy="1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54285" name="Text Box 12"/>
            <p:cNvSpPr txBox="1">
              <a:spLocks noChangeArrowheads="1"/>
            </p:cNvSpPr>
            <p:nvPr/>
          </p:nvSpPr>
          <p:spPr bwMode="auto">
            <a:xfrm>
              <a:off x="3339" y="158"/>
              <a:ext cx="860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2800" smtClean="0">
                  <a:solidFill>
                    <a:srgbClr val="000099"/>
                  </a:solidFill>
                  <a:latin typeface="Gill Sans MT" charset="0"/>
                </a:rPr>
                <a:t>receiver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Footer Placeholder 3"/>
          <p:cNvSpPr>
            <a:spLocks noGrp="1"/>
          </p:cNvSpPr>
          <p:nvPr>
            <p:ph type="ftr" sz="quarter" idx="1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/>
              <a:t>Transport</a:t>
            </a:r>
            <a:r>
              <a:rPr lang="en-US" sz="1400"/>
              <a:t> </a:t>
            </a:r>
            <a:r>
              <a:rPr lang="en-US" sz="1200"/>
              <a:t>Layer</a:t>
            </a:r>
          </a:p>
        </p:txBody>
      </p:sp>
      <p:sp>
        <p:nvSpPr>
          <p:cNvPr id="55299" name="Slide Number Placeholder 4"/>
          <p:cNvSpPr>
            <a:spLocks noGrp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>
              <a:defRPr/>
            </a:pPr>
            <a:r>
              <a:rPr lang="en-US" sz="1200" smtClean="0"/>
              <a:t>3-</a:t>
            </a:r>
            <a:fld id="{79509ECB-7818-46DA-AE7C-9117D86CED28}" type="slidenum">
              <a:rPr lang="en-US" sz="1200" smtClean="0"/>
              <a:pPr>
                <a:defRPr/>
              </a:pPr>
              <a:t>44</a:t>
            </a:fld>
            <a:endParaRPr lang="en-US" sz="1200" smtClean="0"/>
          </a:p>
        </p:txBody>
      </p:sp>
      <p:pic>
        <p:nvPicPr>
          <p:cNvPr id="47108" name="Picture 94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650" y="806450"/>
            <a:ext cx="50276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301" name="Rectangle 2"/>
          <p:cNvSpPr>
            <a:spLocks noGrp="1" noChangeArrowheads="1"/>
          </p:cNvSpPr>
          <p:nvPr>
            <p:ph type="title"/>
          </p:nvPr>
        </p:nvSpPr>
        <p:spPr>
          <a:xfrm>
            <a:off x="317500" y="198438"/>
            <a:ext cx="7772400" cy="838200"/>
          </a:xfrm>
        </p:spPr>
        <p:txBody>
          <a:bodyPr/>
          <a:lstStyle/>
          <a:p>
            <a:pPr>
              <a:defRPr/>
            </a:pPr>
            <a:r>
              <a:rPr lang="en-US" sz="3600">
                <a:ea typeface="ＭＳ Ｐゴシック" charset="0"/>
                <a:cs typeface="+mj-cs"/>
              </a:rPr>
              <a:t>Selective repeat in action</a:t>
            </a:r>
          </a:p>
        </p:txBody>
      </p:sp>
      <p:sp>
        <p:nvSpPr>
          <p:cNvPr id="55302" name="Text Box 4"/>
          <p:cNvSpPr txBox="1">
            <a:spLocks noChangeArrowheads="1"/>
          </p:cNvSpPr>
          <p:nvPr/>
        </p:nvSpPr>
        <p:spPr bwMode="auto">
          <a:xfrm>
            <a:off x="2665413" y="1490663"/>
            <a:ext cx="1246187" cy="1465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r">
              <a:defRPr/>
            </a:pPr>
            <a:r>
              <a:rPr lang="en-US" sz="1800" smtClean="0"/>
              <a:t>send  pkt0</a:t>
            </a:r>
          </a:p>
          <a:p>
            <a:pPr algn="r">
              <a:defRPr/>
            </a:pPr>
            <a:r>
              <a:rPr lang="en-US" sz="1800" smtClean="0"/>
              <a:t>send  pkt1</a:t>
            </a:r>
          </a:p>
          <a:p>
            <a:pPr algn="r">
              <a:defRPr/>
            </a:pPr>
            <a:r>
              <a:rPr lang="en-US" sz="1800" smtClean="0"/>
              <a:t>send  pkt2</a:t>
            </a:r>
          </a:p>
          <a:p>
            <a:pPr algn="r">
              <a:defRPr/>
            </a:pPr>
            <a:r>
              <a:rPr lang="en-US" sz="1800" smtClean="0"/>
              <a:t>send  pkt3</a:t>
            </a:r>
          </a:p>
          <a:p>
            <a:pPr algn="r">
              <a:defRPr/>
            </a:pPr>
            <a:r>
              <a:rPr lang="en-US" sz="1800" smtClean="0"/>
              <a:t>(wait)</a:t>
            </a:r>
          </a:p>
        </p:txBody>
      </p:sp>
      <p:sp>
        <p:nvSpPr>
          <p:cNvPr id="55303" name="Text Box 5"/>
          <p:cNvSpPr txBox="1">
            <a:spLocks noChangeArrowheads="1"/>
          </p:cNvSpPr>
          <p:nvPr/>
        </p:nvSpPr>
        <p:spPr bwMode="auto">
          <a:xfrm>
            <a:off x="2986088" y="1119188"/>
            <a:ext cx="9366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i="1" u="sng" smtClean="0">
                <a:solidFill>
                  <a:srgbClr val="000099"/>
                </a:solidFill>
              </a:rPr>
              <a:t>sender</a:t>
            </a:r>
          </a:p>
        </p:txBody>
      </p:sp>
      <p:sp>
        <p:nvSpPr>
          <p:cNvPr id="55304" name="Text Box 6"/>
          <p:cNvSpPr txBox="1">
            <a:spLocks noChangeArrowheads="1"/>
          </p:cNvSpPr>
          <p:nvPr/>
        </p:nvSpPr>
        <p:spPr bwMode="auto">
          <a:xfrm>
            <a:off x="6016625" y="1138238"/>
            <a:ext cx="10715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i="1" u="sng" smtClean="0">
                <a:solidFill>
                  <a:srgbClr val="008000"/>
                </a:solidFill>
              </a:rPr>
              <a:t>receiver</a:t>
            </a:r>
          </a:p>
        </p:txBody>
      </p:sp>
      <p:sp>
        <p:nvSpPr>
          <p:cNvPr id="55305" name="Line 7"/>
          <p:cNvSpPr>
            <a:spLocks noChangeShapeType="1"/>
          </p:cNvSpPr>
          <p:nvPr/>
        </p:nvSpPr>
        <p:spPr bwMode="auto">
          <a:xfrm>
            <a:off x="6091238" y="1736725"/>
            <a:ext cx="11112" cy="45386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55306" name="Text Box 8"/>
          <p:cNvSpPr txBox="1">
            <a:spLocks noChangeArrowheads="1"/>
          </p:cNvSpPr>
          <p:nvPr/>
        </p:nvSpPr>
        <p:spPr bwMode="auto">
          <a:xfrm>
            <a:off x="6034088" y="1931988"/>
            <a:ext cx="2568575" cy="1465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l">
              <a:defRPr/>
            </a:pPr>
            <a:r>
              <a:rPr lang="en-US" sz="1800" smtClean="0"/>
              <a:t>receive pkt0, send ack0</a:t>
            </a:r>
          </a:p>
          <a:p>
            <a:pPr algn="l">
              <a:defRPr/>
            </a:pPr>
            <a:r>
              <a:rPr lang="en-US" sz="1800" smtClean="0"/>
              <a:t>receive pkt1, send ack1</a:t>
            </a:r>
          </a:p>
          <a:p>
            <a:pPr algn="l">
              <a:defRPr/>
            </a:pPr>
            <a:r>
              <a:rPr lang="en-US" sz="1800" smtClean="0"/>
              <a:t> </a:t>
            </a:r>
          </a:p>
          <a:p>
            <a:pPr algn="l">
              <a:defRPr/>
            </a:pPr>
            <a:r>
              <a:rPr lang="en-US" sz="1800" smtClean="0"/>
              <a:t>receive pkt3, buffer, </a:t>
            </a:r>
          </a:p>
          <a:p>
            <a:pPr algn="l">
              <a:defRPr/>
            </a:pPr>
            <a:r>
              <a:rPr lang="en-US" sz="1800" smtClean="0"/>
              <a:t>           send ack3</a:t>
            </a:r>
          </a:p>
        </p:txBody>
      </p:sp>
      <p:sp>
        <p:nvSpPr>
          <p:cNvPr id="55307" name="Text Box 9"/>
          <p:cNvSpPr txBox="1">
            <a:spLocks noChangeArrowheads="1"/>
          </p:cNvSpPr>
          <p:nvPr/>
        </p:nvSpPr>
        <p:spPr bwMode="auto">
          <a:xfrm>
            <a:off x="1809750" y="3094038"/>
            <a:ext cx="2154238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r">
              <a:defRPr/>
            </a:pPr>
            <a:r>
              <a:rPr lang="en-US" sz="1800" smtClean="0"/>
              <a:t>rcv ack0, send pkt4</a:t>
            </a:r>
          </a:p>
          <a:p>
            <a:pPr algn="r">
              <a:defRPr/>
            </a:pPr>
            <a:r>
              <a:rPr lang="en-US" sz="1800" smtClean="0"/>
              <a:t>rcv ack1, send pkt5</a:t>
            </a:r>
          </a:p>
          <a:p>
            <a:pPr algn="r">
              <a:defRPr/>
            </a:pPr>
            <a:endParaRPr lang="en-US" sz="1800" smtClean="0"/>
          </a:p>
        </p:txBody>
      </p:sp>
      <p:pic>
        <p:nvPicPr>
          <p:cNvPr id="47116" name="Picture 10" descr="alarm_clock_ringi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6438" y="4241800"/>
            <a:ext cx="436562" cy="48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309" name="Text Box 11"/>
          <p:cNvSpPr txBox="1">
            <a:spLocks noChangeArrowheads="1"/>
          </p:cNvSpPr>
          <p:nvPr/>
        </p:nvSpPr>
        <p:spPr bwMode="auto">
          <a:xfrm>
            <a:off x="2344738" y="4457700"/>
            <a:ext cx="1538287" cy="29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r">
              <a:lnSpc>
                <a:spcPct val="75000"/>
              </a:lnSpc>
              <a:defRPr/>
            </a:pPr>
            <a:r>
              <a:rPr lang="en-US" sz="1800" i="1" smtClean="0">
                <a:solidFill>
                  <a:srgbClr val="FF0000"/>
                </a:solidFill>
              </a:rPr>
              <a:t>pkt 2 timeout</a:t>
            </a:r>
          </a:p>
        </p:txBody>
      </p:sp>
      <p:sp>
        <p:nvSpPr>
          <p:cNvPr id="55310" name="Text Box 12"/>
          <p:cNvSpPr txBox="1">
            <a:spLocks noChangeArrowheads="1"/>
          </p:cNvSpPr>
          <p:nvPr/>
        </p:nvSpPr>
        <p:spPr bwMode="auto">
          <a:xfrm>
            <a:off x="2670175" y="4672013"/>
            <a:ext cx="1246188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r">
              <a:lnSpc>
                <a:spcPct val="90000"/>
              </a:lnSpc>
              <a:defRPr/>
            </a:pPr>
            <a:r>
              <a:rPr lang="en-US" sz="1800" smtClean="0"/>
              <a:t>send  pkt2</a:t>
            </a:r>
          </a:p>
        </p:txBody>
      </p:sp>
      <p:sp>
        <p:nvSpPr>
          <p:cNvPr id="55311" name="Line 14"/>
          <p:cNvSpPr>
            <a:spLocks noChangeShapeType="1"/>
          </p:cNvSpPr>
          <p:nvPr/>
        </p:nvSpPr>
        <p:spPr bwMode="auto">
          <a:xfrm>
            <a:off x="3956050" y="1684338"/>
            <a:ext cx="2101850" cy="468312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55312" name="Line 15"/>
          <p:cNvSpPr>
            <a:spLocks noChangeShapeType="1"/>
          </p:cNvSpPr>
          <p:nvPr/>
        </p:nvSpPr>
        <p:spPr bwMode="auto">
          <a:xfrm>
            <a:off x="3954463" y="1958975"/>
            <a:ext cx="2100262" cy="468313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55313" name="Line 16"/>
          <p:cNvSpPr>
            <a:spLocks noChangeShapeType="1"/>
          </p:cNvSpPr>
          <p:nvPr/>
        </p:nvSpPr>
        <p:spPr bwMode="auto">
          <a:xfrm>
            <a:off x="3970338" y="2222500"/>
            <a:ext cx="876300" cy="200025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55314" name="Line 17"/>
          <p:cNvSpPr>
            <a:spLocks noChangeShapeType="1"/>
          </p:cNvSpPr>
          <p:nvPr/>
        </p:nvSpPr>
        <p:spPr bwMode="auto">
          <a:xfrm>
            <a:off x="3976688" y="2508250"/>
            <a:ext cx="2100262" cy="468313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55315" name="Line 18"/>
          <p:cNvSpPr>
            <a:spLocks noChangeShapeType="1"/>
          </p:cNvSpPr>
          <p:nvPr/>
        </p:nvSpPr>
        <p:spPr bwMode="auto">
          <a:xfrm flipH="1">
            <a:off x="3962400" y="2208213"/>
            <a:ext cx="2014538" cy="1066800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55316" name="Text Box 19"/>
          <p:cNvSpPr txBox="1">
            <a:spLocks noChangeArrowheads="1"/>
          </p:cNvSpPr>
          <p:nvPr/>
        </p:nvSpPr>
        <p:spPr bwMode="auto">
          <a:xfrm>
            <a:off x="4732338" y="2257425"/>
            <a:ext cx="34131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800" b="1" smtClean="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55317" name="Text Box 20"/>
          <p:cNvSpPr txBox="1">
            <a:spLocks noChangeArrowheads="1"/>
          </p:cNvSpPr>
          <p:nvPr/>
        </p:nvSpPr>
        <p:spPr bwMode="auto">
          <a:xfrm>
            <a:off x="4891088" y="2278063"/>
            <a:ext cx="5222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i="1" smtClean="0">
                <a:solidFill>
                  <a:srgbClr val="FF0000"/>
                </a:solidFill>
              </a:rPr>
              <a:t>loss</a:t>
            </a:r>
          </a:p>
        </p:txBody>
      </p:sp>
      <p:sp>
        <p:nvSpPr>
          <p:cNvPr id="55318" name="Line 21"/>
          <p:cNvSpPr>
            <a:spLocks noChangeShapeType="1"/>
          </p:cNvSpPr>
          <p:nvPr/>
        </p:nvSpPr>
        <p:spPr bwMode="auto">
          <a:xfrm flipH="1">
            <a:off x="3959225" y="2493963"/>
            <a:ext cx="2014538" cy="1100137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55319" name="Line 22"/>
          <p:cNvSpPr>
            <a:spLocks noChangeShapeType="1"/>
          </p:cNvSpPr>
          <p:nvPr/>
        </p:nvSpPr>
        <p:spPr bwMode="auto">
          <a:xfrm>
            <a:off x="3962400" y="3330575"/>
            <a:ext cx="2100263" cy="468313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55320" name="Line 23"/>
          <p:cNvSpPr>
            <a:spLocks noChangeShapeType="1"/>
          </p:cNvSpPr>
          <p:nvPr/>
        </p:nvSpPr>
        <p:spPr bwMode="auto">
          <a:xfrm>
            <a:off x="3994150" y="3649663"/>
            <a:ext cx="2101850" cy="468312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55321" name="Line 24"/>
          <p:cNvSpPr>
            <a:spLocks noChangeShapeType="1"/>
          </p:cNvSpPr>
          <p:nvPr/>
        </p:nvSpPr>
        <p:spPr bwMode="auto">
          <a:xfrm flipH="1">
            <a:off x="3990975" y="3024188"/>
            <a:ext cx="2014538" cy="1100137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grpSp>
        <p:nvGrpSpPr>
          <p:cNvPr id="47130" name="Group 25"/>
          <p:cNvGrpSpPr>
            <a:grpSpLocks/>
          </p:cNvGrpSpPr>
          <p:nvPr/>
        </p:nvGrpSpPr>
        <p:grpSpPr bwMode="auto">
          <a:xfrm>
            <a:off x="3851275" y="2212975"/>
            <a:ext cx="103188" cy="2462213"/>
            <a:chOff x="3651" y="1878"/>
            <a:chExt cx="78" cy="963"/>
          </a:xfrm>
        </p:grpSpPr>
        <p:sp>
          <p:nvSpPr>
            <p:cNvPr id="55365" name="Line 26"/>
            <p:cNvSpPr>
              <a:spLocks noChangeShapeType="1"/>
            </p:cNvSpPr>
            <p:nvPr/>
          </p:nvSpPr>
          <p:spPr bwMode="auto">
            <a:xfrm>
              <a:off x="3729" y="1879"/>
              <a:ext cx="0" cy="96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55366" name="Line 27"/>
            <p:cNvSpPr>
              <a:spLocks noChangeShapeType="1"/>
            </p:cNvSpPr>
            <p:nvPr/>
          </p:nvSpPr>
          <p:spPr bwMode="auto">
            <a:xfrm flipH="1">
              <a:off x="3651" y="1878"/>
              <a:ext cx="7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55367" name="Line 28"/>
            <p:cNvSpPr>
              <a:spLocks noChangeShapeType="1"/>
            </p:cNvSpPr>
            <p:nvPr/>
          </p:nvSpPr>
          <p:spPr bwMode="auto">
            <a:xfrm flipH="1">
              <a:off x="3651" y="2841"/>
              <a:ext cx="7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sp>
        <p:nvSpPr>
          <p:cNvPr id="55323" name="Line 29"/>
          <p:cNvSpPr>
            <a:spLocks noChangeShapeType="1"/>
          </p:cNvSpPr>
          <p:nvPr/>
        </p:nvSpPr>
        <p:spPr bwMode="auto">
          <a:xfrm>
            <a:off x="3992563" y="4843463"/>
            <a:ext cx="2100262" cy="468312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55324" name="Text Box 33"/>
          <p:cNvSpPr txBox="1">
            <a:spLocks noChangeArrowheads="1"/>
          </p:cNvSpPr>
          <p:nvPr/>
        </p:nvSpPr>
        <p:spPr bwMode="auto">
          <a:xfrm>
            <a:off x="6030913" y="3455988"/>
            <a:ext cx="230028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l">
              <a:defRPr/>
            </a:pPr>
            <a:r>
              <a:rPr lang="en-US" sz="1800" smtClean="0"/>
              <a:t>receive pkt4, buffer, </a:t>
            </a:r>
          </a:p>
          <a:p>
            <a:pPr algn="l">
              <a:defRPr/>
            </a:pPr>
            <a:r>
              <a:rPr lang="en-US" sz="1800" smtClean="0"/>
              <a:t>           send ack4</a:t>
            </a:r>
          </a:p>
        </p:txBody>
      </p:sp>
      <p:sp>
        <p:nvSpPr>
          <p:cNvPr id="55325" name="Text Box 34"/>
          <p:cNvSpPr txBox="1">
            <a:spLocks noChangeArrowheads="1"/>
          </p:cNvSpPr>
          <p:nvPr/>
        </p:nvSpPr>
        <p:spPr bwMode="auto">
          <a:xfrm>
            <a:off x="6049963" y="3976688"/>
            <a:ext cx="230028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l">
              <a:defRPr/>
            </a:pPr>
            <a:r>
              <a:rPr lang="en-US" sz="1800" smtClean="0"/>
              <a:t>receive pkt5, buffer, </a:t>
            </a:r>
          </a:p>
          <a:p>
            <a:pPr algn="l">
              <a:defRPr/>
            </a:pPr>
            <a:r>
              <a:rPr lang="en-US" sz="1800" smtClean="0"/>
              <a:t>           send ack5</a:t>
            </a:r>
          </a:p>
        </p:txBody>
      </p:sp>
      <p:sp>
        <p:nvSpPr>
          <p:cNvPr id="55326" name="Text Box 35"/>
          <p:cNvSpPr txBox="1">
            <a:spLocks noChangeArrowheads="1"/>
          </p:cNvSpPr>
          <p:nvPr/>
        </p:nvSpPr>
        <p:spPr bwMode="auto">
          <a:xfrm>
            <a:off x="6061075" y="5130800"/>
            <a:ext cx="2960688" cy="58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l">
              <a:lnSpc>
                <a:spcPct val="90000"/>
              </a:lnSpc>
              <a:defRPr/>
            </a:pPr>
            <a:r>
              <a:rPr lang="en-US" sz="1800" smtClean="0"/>
              <a:t>rcv pkt2; deliver pkt2,</a:t>
            </a:r>
          </a:p>
          <a:p>
            <a:pPr algn="l">
              <a:lnSpc>
                <a:spcPct val="90000"/>
              </a:lnSpc>
              <a:defRPr/>
            </a:pPr>
            <a:r>
              <a:rPr lang="en-US" sz="1800" smtClean="0"/>
              <a:t>pkt3, pkt4, pkt5; send ack2</a:t>
            </a:r>
          </a:p>
        </p:txBody>
      </p:sp>
      <p:sp>
        <p:nvSpPr>
          <p:cNvPr id="55327" name="Text Box 36"/>
          <p:cNvSpPr txBox="1">
            <a:spLocks noChangeArrowheads="1"/>
          </p:cNvSpPr>
          <p:nvPr/>
        </p:nvSpPr>
        <p:spPr bwMode="auto">
          <a:xfrm>
            <a:off x="2174875" y="3959225"/>
            <a:ext cx="16986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smtClean="0"/>
              <a:t>record ack3 arrived</a:t>
            </a:r>
          </a:p>
        </p:txBody>
      </p:sp>
      <p:grpSp>
        <p:nvGrpSpPr>
          <p:cNvPr id="47136" name="Group 37"/>
          <p:cNvGrpSpPr>
            <a:grpSpLocks/>
          </p:cNvGrpSpPr>
          <p:nvPr/>
        </p:nvGrpSpPr>
        <p:grpSpPr bwMode="auto">
          <a:xfrm>
            <a:off x="215900" y="1528763"/>
            <a:ext cx="1512888" cy="304800"/>
            <a:chOff x="115" y="914"/>
            <a:chExt cx="953" cy="192"/>
          </a:xfrm>
        </p:grpSpPr>
        <p:sp>
          <p:nvSpPr>
            <p:cNvPr id="55363" name="Rectangle 38"/>
            <p:cNvSpPr>
              <a:spLocks noChangeArrowheads="1"/>
            </p:cNvSpPr>
            <p:nvPr/>
          </p:nvSpPr>
          <p:spPr bwMode="auto">
            <a:xfrm>
              <a:off x="152" y="936"/>
              <a:ext cx="396" cy="144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55364" name="Text Box 39"/>
            <p:cNvSpPr txBox="1">
              <a:spLocks noChangeArrowheads="1"/>
            </p:cNvSpPr>
            <p:nvPr/>
          </p:nvSpPr>
          <p:spPr bwMode="auto">
            <a:xfrm>
              <a:off x="115" y="914"/>
              <a:ext cx="953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smtClean="0">
                  <a:solidFill>
                    <a:schemeClr val="bg1"/>
                  </a:solidFill>
                  <a:latin typeface="Arial" charset="0"/>
                </a:rPr>
                <a:t>0 1 2 3 </a:t>
              </a:r>
              <a:r>
                <a:rPr lang="en-US" sz="1400" smtClean="0">
                  <a:latin typeface="Arial" charset="0"/>
                </a:rPr>
                <a:t>4 5 6 7 8 </a:t>
              </a:r>
            </a:p>
          </p:txBody>
        </p:sp>
      </p:grpSp>
      <p:sp>
        <p:nvSpPr>
          <p:cNvPr id="55329" name="Text Box 40"/>
          <p:cNvSpPr txBox="1">
            <a:spLocks noChangeArrowheads="1"/>
          </p:cNvSpPr>
          <p:nvPr/>
        </p:nvSpPr>
        <p:spPr bwMode="auto">
          <a:xfrm>
            <a:off x="173038" y="1182688"/>
            <a:ext cx="21463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i="1" u="sng" smtClean="0">
                <a:solidFill>
                  <a:srgbClr val="000099"/>
                </a:solidFill>
              </a:rPr>
              <a:t>sender window (N=4)</a:t>
            </a:r>
          </a:p>
        </p:txBody>
      </p:sp>
      <p:grpSp>
        <p:nvGrpSpPr>
          <p:cNvPr id="47139" name="Group 42"/>
          <p:cNvGrpSpPr>
            <a:grpSpLocks/>
          </p:cNvGrpSpPr>
          <p:nvPr/>
        </p:nvGrpSpPr>
        <p:grpSpPr bwMode="auto">
          <a:xfrm>
            <a:off x="212725" y="1814513"/>
            <a:ext cx="1512888" cy="304800"/>
            <a:chOff x="115" y="914"/>
            <a:chExt cx="953" cy="192"/>
          </a:xfrm>
        </p:grpSpPr>
        <p:sp>
          <p:nvSpPr>
            <p:cNvPr id="55361" name="Rectangle 43"/>
            <p:cNvSpPr>
              <a:spLocks noChangeArrowheads="1"/>
            </p:cNvSpPr>
            <p:nvPr/>
          </p:nvSpPr>
          <p:spPr bwMode="auto">
            <a:xfrm>
              <a:off x="152" y="936"/>
              <a:ext cx="396" cy="144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55362" name="Text Box 44"/>
            <p:cNvSpPr txBox="1">
              <a:spLocks noChangeArrowheads="1"/>
            </p:cNvSpPr>
            <p:nvPr/>
          </p:nvSpPr>
          <p:spPr bwMode="auto">
            <a:xfrm>
              <a:off x="115" y="914"/>
              <a:ext cx="953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smtClean="0">
                  <a:solidFill>
                    <a:schemeClr val="bg1"/>
                  </a:solidFill>
                  <a:latin typeface="Arial" charset="0"/>
                </a:rPr>
                <a:t>0 1 2 3 </a:t>
              </a:r>
              <a:r>
                <a:rPr lang="en-US" sz="1400" smtClean="0">
                  <a:latin typeface="Arial" charset="0"/>
                </a:rPr>
                <a:t>4 5 6 7 8 </a:t>
              </a:r>
            </a:p>
          </p:txBody>
        </p:sp>
      </p:grpSp>
      <p:grpSp>
        <p:nvGrpSpPr>
          <p:cNvPr id="47140" name="Group 45"/>
          <p:cNvGrpSpPr>
            <a:grpSpLocks/>
          </p:cNvGrpSpPr>
          <p:nvPr/>
        </p:nvGrpSpPr>
        <p:grpSpPr bwMode="auto">
          <a:xfrm>
            <a:off x="220663" y="2100263"/>
            <a:ext cx="1512887" cy="304800"/>
            <a:chOff x="115" y="914"/>
            <a:chExt cx="953" cy="192"/>
          </a:xfrm>
        </p:grpSpPr>
        <p:sp>
          <p:nvSpPr>
            <p:cNvPr id="55359" name="Rectangle 46"/>
            <p:cNvSpPr>
              <a:spLocks noChangeArrowheads="1"/>
            </p:cNvSpPr>
            <p:nvPr/>
          </p:nvSpPr>
          <p:spPr bwMode="auto">
            <a:xfrm>
              <a:off x="152" y="936"/>
              <a:ext cx="396" cy="144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55360" name="Text Box 47"/>
            <p:cNvSpPr txBox="1">
              <a:spLocks noChangeArrowheads="1"/>
            </p:cNvSpPr>
            <p:nvPr/>
          </p:nvSpPr>
          <p:spPr bwMode="auto">
            <a:xfrm>
              <a:off x="115" y="914"/>
              <a:ext cx="953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smtClean="0">
                  <a:solidFill>
                    <a:schemeClr val="bg1"/>
                  </a:solidFill>
                  <a:latin typeface="Arial" charset="0"/>
                </a:rPr>
                <a:t>0 1 2 3 </a:t>
              </a:r>
              <a:r>
                <a:rPr lang="en-US" sz="1400" smtClean="0">
                  <a:latin typeface="Arial" charset="0"/>
                </a:rPr>
                <a:t>4 5 6 7 8 </a:t>
              </a:r>
            </a:p>
          </p:txBody>
        </p:sp>
      </p:grpSp>
      <p:grpSp>
        <p:nvGrpSpPr>
          <p:cNvPr id="47141" name="Group 48"/>
          <p:cNvGrpSpPr>
            <a:grpSpLocks/>
          </p:cNvGrpSpPr>
          <p:nvPr/>
        </p:nvGrpSpPr>
        <p:grpSpPr bwMode="auto">
          <a:xfrm>
            <a:off x="217488" y="2374900"/>
            <a:ext cx="1512887" cy="304800"/>
            <a:chOff x="115" y="914"/>
            <a:chExt cx="953" cy="192"/>
          </a:xfrm>
        </p:grpSpPr>
        <p:sp>
          <p:nvSpPr>
            <p:cNvPr id="55357" name="Rectangle 49"/>
            <p:cNvSpPr>
              <a:spLocks noChangeArrowheads="1"/>
            </p:cNvSpPr>
            <p:nvPr/>
          </p:nvSpPr>
          <p:spPr bwMode="auto">
            <a:xfrm>
              <a:off x="152" y="936"/>
              <a:ext cx="396" cy="144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55358" name="Text Box 50"/>
            <p:cNvSpPr txBox="1">
              <a:spLocks noChangeArrowheads="1"/>
            </p:cNvSpPr>
            <p:nvPr/>
          </p:nvSpPr>
          <p:spPr bwMode="auto">
            <a:xfrm>
              <a:off x="115" y="914"/>
              <a:ext cx="953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smtClean="0">
                  <a:solidFill>
                    <a:schemeClr val="bg1"/>
                  </a:solidFill>
                  <a:latin typeface="Arial" charset="0"/>
                </a:rPr>
                <a:t>0 1 2 3 </a:t>
              </a:r>
              <a:r>
                <a:rPr lang="en-US" sz="1400" smtClean="0">
                  <a:latin typeface="Arial" charset="0"/>
                </a:rPr>
                <a:t>4 5 6 7 8 </a:t>
              </a:r>
            </a:p>
          </p:txBody>
        </p:sp>
      </p:grpSp>
      <p:sp>
        <p:nvSpPr>
          <p:cNvPr id="55334" name="Rectangle 51"/>
          <p:cNvSpPr>
            <a:spLocks noChangeArrowheads="1"/>
          </p:cNvSpPr>
          <p:nvPr/>
        </p:nvSpPr>
        <p:spPr bwMode="auto">
          <a:xfrm>
            <a:off x="428625" y="3179763"/>
            <a:ext cx="628650" cy="228600"/>
          </a:xfrm>
          <a:prstGeom prst="rect">
            <a:avLst/>
          </a:prstGeom>
          <a:solidFill>
            <a:srgbClr val="0000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55335" name="Text Box 52"/>
          <p:cNvSpPr txBox="1">
            <a:spLocks noChangeArrowheads="1"/>
          </p:cNvSpPr>
          <p:nvPr/>
        </p:nvSpPr>
        <p:spPr bwMode="auto">
          <a:xfrm>
            <a:off x="214313" y="3144838"/>
            <a:ext cx="151288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smtClean="0">
                <a:latin typeface="Arial" charset="0"/>
              </a:rPr>
              <a:t>0 </a:t>
            </a:r>
            <a:r>
              <a:rPr lang="en-US" sz="1400" smtClean="0">
                <a:solidFill>
                  <a:schemeClr val="bg1"/>
                </a:solidFill>
                <a:latin typeface="Arial" charset="0"/>
              </a:rPr>
              <a:t>1 2 3 4</a:t>
            </a:r>
            <a:r>
              <a:rPr lang="en-US" sz="1400" smtClean="0">
                <a:latin typeface="Arial" charset="0"/>
              </a:rPr>
              <a:t> 5 6 7 8 </a:t>
            </a:r>
          </a:p>
        </p:txBody>
      </p:sp>
      <p:grpSp>
        <p:nvGrpSpPr>
          <p:cNvPr id="47144" name="Group 53"/>
          <p:cNvGrpSpPr>
            <a:grpSpLocks/>
          </p:cNvGrpSpPr>
          <p:nvPr/>
        </p:nvGrpSpPr>
        <p:grpSpPr bwMode="auto">
          <a:xfrm>
            <a:off x="211138" y="3419475"/>
            <a:ext cx="1512887" cy="304800"/>
            <a:chOff x="112" y="2105"/>
            <a:chExt cx="953" cy="192"/>
          </a:xfrm>
        </p:grpSpPr>
        <p:sp>
          <p:nvSpPr>
            <p:cNvPr id="55355" name="Rectangle 54"/>
            <p:cNvSpPr>
              <a:spLocks noChangeArrowheads="1"/>
            </p:cNvSpPr>
            <p:nvPr/>
          </p:nvSpPr>
          <p:spPr bwMode="auto">
            <a:xfrm>
              <a:off x="338" y="2127"/>
              <a:ext cx="396" cy="144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55356" name="Text Box 55"/>
            <p:cNvSpPr txBox="1">
              <a:spLocks noChangeArrowheads="1"/>
            </p:cNvSpPr>
            <p:nvPr/>
          </p:nvSpPr>
          <p:spPr bwMode="auto">
            <a:xfrm>
              <a:off x="112" y="2105"/>
              <a:ext cx="953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smtClean="0">
                  <a:latin typeface="Arial" charset="0"/>
                </a:rPr>
                <a:t>0 1</a:t>
              </a:r>
              <a:r>
                <a:rPr lang="en-US" sz="1400" smtClean="0">
                  <a:solidFill>
                    <a:schemeClr val="bg1"/>
                  </a:solidFill>
                  <a:latin typeface="Arial" charset="0"/>
                </a:rPr>
                <a:t> 2 3 4 5</a:t>
              </a:r>
              <a:r>
                <a:rPr lang="en-US" sz="1400" smtClean="0">
                  <a:latin typeface="Arial" charset="0"/>
                </a:rPr>
                <a:t> 6 7 8 </a:t>
              </a:r>
            </a:p>
          </p:txBody>
        </p:sp>
      </p:grpSp>
      <p:grpSp>
        <p:nvGrpSpPr>
          <p:cNvPr id="47145" name="Group 56"/>
          <p:cNvGrpSpPr>
            <a:grpSpLocks/>
          </p:cNvGrpSpPr>
          <p:nvPr/>
        </p:nvGrpSpPr>
        <p:grpSpPr bwMode="auto">
          <a:xfrm>
            <a:off x="200025" y="4002091"/>
            <a:ext cx="1512888" cy="304800"/>
            <a:chOff x="112" y="1657"/>
            <a:chExt cx="953" cy="192"/>
          </a:xfrm>
        </p:grpSpPr>
        <p:sp>
          <p:nvSpPr>
            <p:cNvPr id="55353" name="Rectangle 57"/>
            <p:cNvSpPr>
              <a:spLocks noChangeArrowheads="1"/>
            </p:cNvSpPr>
            <p:nvPr/>
          </p:nvSpPr>
          <p:spPr bwMode="auto">
            <a:xfrm>
              <a:off x="338" y="1686"/>
              <a:ext cx="396" cy="144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55354" name="Text Box 58"/>
            <p:cNvSpPr txBox="1">
              <a:spLocks noChangeArrowheads="1"/>
            </p:cNvSpPr>
            <p:nvPr/>
          </p:nvSpPr>
          <p:spPr bwMode="auto">
            <a:xfrm>
              <a:off x="112" y="1657"/>
              <a:ext cx="953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dirty="0" smtClean="0">
                  <a:latin typeface="Arial" charset="0"/>
                </a:rPr>
                <a:t>0 1</a:t>
              </a:r>
              <a:r>
                <a:rPr lang="en-US" sz="1400" dirty="0" smtClean="0">
                  <a:solidFill>
                    <a:schemeClr val="bg1"/>
                  </a:solidFill>
                  <a:latin typeface="Arial" charset="0"/>
                </a:rPr>
                <a:t> 2 </a:t>
              </a:r>
              <a:r>
                <a:rPr lang="en-US" sz="1400" dirty="0" smtClean="0">
                  <a:solidFill>
                    <a:srgbClr val="92D050"/>
                  </a:solidFill>
                  <a:latin typeface="Arial" charset="0"/>
                </a:rPr>
                <a:t>3</a:t>
              </a:r>
              <a:r>
                <a:rPr lang="en-US" sz="1400" dirty="0" smtClean="0">
                  <a:solidFill>
                    <a:schemeClr val="bg1"/>
                  </a:solidFill>
                  <a:latin typeface="Arial" charset="0"/>
                </a:rPr>
                <a:t> 4 5</a:t>
              </a:r>
              <a:r>
                <a:rPr lang="en-US" sz="1400" dirty="0" smtClean="0">
                  <a:latin typeface="Arial" charset="0"/>
                </a:rPr>
                <a:t> 6 7 8 </a:t>
              </a:r>
            </a:p>
          </p:txBody>
        </p:sp>
      </p:grpSp>
      <p:grpSp>
        <p:nvGrpSpPr>
          <p:cNvPr id="47146" name="Group 59"/>
          <p:cNvGrpSpPr>
            <a:grpSpLocks/>
          </p:cNvGrpSpPr>
          <p:nvPr/>
        </p:nvGrpSpPr>
        <p:grpSpPr bwMode="auto">
          <a:xfrm>
            <a:off x="207963" y="5054947"/>
            <a:ext cx="1512887" cy="304800"/>
            <a:chOff x="112" y="2105"/>
            <a:chExt cx="953" cy="192"/>
          </a:xfrm>
        </p:grpSpPr>
        <p:sp>
          <p:nvSpPr>
            <p:cNvPr id="55351" name="Rectangle 60"/>
            <p:cNvSpPr>
              <a:spLocks noChangeArrowheads="1"/>
            </p:cNvSpPr>
            <p:nvPr/>
          </p:nvSpPr>
          <p:spPr bwMode="auto">
            <a:xfrm>
              <a:off x="338" y="2127"/>
              <a:ext cx="396" cy="144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55352" name="Text Box 61"/>
            <p:cNvSpPr txBox="1">
              <a:spLocks noChangeArrowheads="1"/>
            </p:cNvSpPr>
            <p:nvPr/>
          </p:nvSpPr>
          <p:spPr bwMode="auto">
            <a:xfrm>
              <a:off x="112" y="2105"/>
              <a:ext cx="953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dirty="0" smtClean="0">
                  <a:latin typeface="Arial" charset="0"/>
                </a:rPr>
                <a:t>0 1</a:t>
              </a:r>
              <a:r>
                <a:rPr lang="en-US" sz="1400" dirty="0" smtClean="0">
                  <a:solidFill>
                    <a:schemeClr val="bg1"/>
                  </a:solidFill>
                  <a:latin typeface="Arial" charset="0"/>
                </a:rPr>
                <a:t> 2 </a:t>
              </a:r>
              <a:r>
                <a:rPr lang="en-US" sz="1400" dirty="0" smtClean="0">
                  <a:solidFill>
                    <a:srgbClr val="92D050"/>
                  </a:solidFill>
                  <a:latin typeface="Arial" charset="0"/>
                </a:rPr>
                <a:t>3</a:t>
              </a:r>
              <a:r>
                <a:rPr lang="en-US" sz="1400" dirty="0" smtClean="0">
                  <a:solidFill>
                    <a:schemeClr val="bg1"/>
                  </a:solidFill>
                  <a:latin typeface="Arial" charset="0"/>
                </a:rPr>
                <a:t> </a:t>
              </a:r>
              <a:r>
                <a:rPr lang="en-US" sz="1400" dirty="0" smtClean="0">
                  <a:solidFill>
                    <a:srgbClr val="92D050"/>
                  </a:solidFill>
                  <a:latin typeface="Arial" charset="0"/>
                </a:rPr>
                <a:t>4</a:t>
              </a:r>
              <a:r>
                <a:rPr lang="en-US" sz="1400" dirty="0" smtClean="0">
                  <a:solidFill>
                    <a:schemeClr val="bg1"/>
                  </a:solidFill>
                  <a:latin typeface="Arial" charset="0"/>
                </a:rPr>
                <a:t> 5</a:t>
              </a:r>
              <a:r>
                <a:rPr lang="en-US" sz="1400" dirty="0" smtClean="0">
                  <a:latin typeface="Arial" charset="0"/>
                </a:rPr>
                <a:t> 6 7 8 </a:t>
              </a:r>
            </a:p>
          </p:txBody>
        </p:sp>
      </p:grpSp>
      <p:grpSp>
        <p:nvGrpSpPr>
          <p:cNvPr id="47147" name="Group 62"/>
          <p:cNvGrpSpPr>
            <a:grpSpLocks/>
          </p:cNvGrpSpPr>
          <p:nvPr/>
        </p:nvGrpSpPr>
        <p:grpSpPr bwMode="auto">
          <a:xfrm>
            <a:off x="204788" y="5318472"/>
            <a:ext cx="1512887" cy="304800"/>
            <a:chOff x="112" y="2105"/>
            <a:chExt cx="953" cy="192"/>
          </a:xfrm>
        </p:grpSpPr>
        <p:sp>
          <p:nvSpPr>
            <p:cNvPr id="55349" name="Rectangle 63"/>
            <p:cNvSpPr>
              <a:spLocks noChangeArrowheads="1"/>
            </p:cNvSpPr>
            <p:nvPr/>
          </p:nvSpPr>
          <p:spPr bwMode="auto">
            <a:xfrm>
              <a:off x="338" y="2127"/>
              <a:ext cx="396" cy="144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55350" name="Text Box 64"/>
            <p:cNvSpPr txBox="1">
              <a:spLocks noChangeArrowheads="1"/>
            </p:cNvSpPr>
            <p:nvPr/>
          </p:nvSpPr>
          <p:spPr bwMode="auto">
            <a:xfrm>
              <a:off x="112" y="2105"/>
              <a:ext cx="953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dirty="0" smtClean="0">
                  <a:latin typeface="Arial" charset="0"/>
                </a:rPr>
                <a:t>0 1</a:t>
              </a:r>
              <a:r>
                <a:rPr lang="en-US" sz="1400" dirty="0" smtClean="0">
                  <a:solidFill>
                    <a:schemeClr val="bg1"/>
                  </a:solidFill>
                  <a:latin typeface="Arial" charset="0"/>
                </a:rPr>
                <a:t> 2 </a:t>
              </a:r>
              <a:r>
                <a:rPr lang="en-US" sz="1400" dirty="0" smtClean="0">
                  <a:solidFill>
                    <a:srgbClr val="92D050"/>
                  </a:solidFill>
                  <a:latin typeface="Arial" charset="0"/>
                </a:rPr>
                <a:t>3</a:t>
              </a:r>
              <a:r>
                <a:rPr lang="en-US" sz="1400" dirty="0" smtClean="0">
                  <a:solidFill>
                    <a:schemeClr val="bg1"/>
                  </a:solidFill>
                  <a:latin typeface="Arial" charset="0"/>
                </a:rPr>
                <a:t> </a:t>
              </a:r>
              <a:r>
                <a:rPr lang="en-US" sz="1400" dirty="0" smtClean="0">
                  <a:solidFill>
                    <a:srgbClr val="92D050"/>
                  </a:solidFill>
                  <a:latin typeface="Arial" charset="0"/>
                </a:rPr>
                <a:t>4</a:t>
              </a:r>
              <a:r>
                <a:rPr lang="en-US" sz="1400" dirty="0" smtClean="0">
                  <a:solidFill>
                    <a:schemeClr val="bg1"/>
                  </a:solidFill>
                  <a:latin typeface="Arial" charset="0"/>
                </a:rPr>
                <a:t> </a:t>
              </a:r>
              <a:r>
                <a:rPr lang="en-US" sz="1400" dirty="0" smtClean="0">
                  <a:solidFill>
                    <a:srgbClr val="92D050"/>
                  </a:solidFill>
                  <a:latin typeface="Arial" charset="0"/>
                </a:rPr>
                <a:t>5</a:t>
              </a:r>
              <a:r>
                <a:rPr lang="en-US" sz="1400" dirty="0" smtClean="0">
                  <a:latin typeface="Arial" charset="0"/>
                </a:rPr>
                <a:t> 6 7 8 </a:t>
              </a:r>
            </a:p>
          </p:txBody>
        </p:sp>
      </p:grpSp>
      <p:grpSp>
        <p:nvGrpSpPr>
          <p:cNvPr id="47148" name="Group 65"/>
          <p:cNvGrpSpPr>
            <a:grpSpLocks/>
          </p:cNvGrpSpPr>
          <p:nvPr/>
        </p:nvGrpSpPr>
        <p:grpSpPr bwMode="auto">
          <a:xfrm>
            <a:off x="201613" y="5559772"/>
            <a:ext cx="1512887" cy="304800"/>
            <a:chOff x="112" y="2105"/>
            <a:chExt cx="953" cy="192"/>
          </a:xfrm>
        </p:grpSpPr>
        <p:sp>
          <p:nvSpPr>
            <p:cNvPr id="55347" name="Rectangle 66"/>
            <p:cNvSpPr>
              <a:spLocks noChangeArrowheads="1"/>
            </p:cNvSpPr>
            <p:nvPr/>
          </p:nvSpPr>
          <p:spPr bwMode="auto">
            <a:xfrm>
              <a:off x="338" y="2127"/>
              <a:ext cx="396" cy="144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55348" name="Text Box 67"/>
            <p:cNvSpPr txBox="1">
              <a:spLocks noChangeArrowheads="1"/>
            </p:cNvSpPr>
            <p:nvPr/>
          </p:nvSpPr>
          <p:spPr bwMode="auto">
            <a:xfrm>
              <a:off x="112" y="2105"/>
              <a:ext cx="953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dirty="0" smtClean="0">
                  <a:latin typeface="Arial" charset="0"/>
                </a:rPr>
                <a:t>0 1</a:t>
              </a:r>
              <a:r>
                <a:rPr lang="en-US" sz="1400" dirty="0" smtClean="0">
                  <a:solidFill>
                    <a:schemeClr val="bg1"/>
                  </a:solidFill>
                  <a:latin typeface="Arial" charset="0"/>
                </a:rPr>
                <a:t> 2 </a:t>
              </a:r>
              <a:r>
                <a:rPr lang="en-US" sz="1400" dirty="0" smtClean="0">
                  <a:solidFill>
                    <a:srgbClr val="92D050"/>
                  </a:solidFill>
                  <a:latin typeface="Arial" charset="0"/>
                </a:rPr>
                <a:t>3 4 5 </a:t>
              </a:r>
              <a:r>
                <a:rPr lang="en-US" sz="1400" dirty="0" smtClean="0">
                  <a:latin typeface="Arial" charset="0"/>
                </a:rPr>
                <a:t>6 7 8 </a:t>
              </a:r>
            </a:p>
          </p:txBody>
        </p:sp>
      </p:grpSp>
      <p:sp>
        <p:nvSpPr>
          <p:cNvPr id="55341" name="Line 88"/>
          <p:cNvSpPr>
            <a:spLocks noChangeShapeType="1"/>
          </p:cNvSpPr>
          <p:nvPr/>
        </p:nvSpPr>
        <p:spPr bwMode="auto">
          <a:xfrm flipH="1">
            <a:off x="3965575" y="3833813"/>
            <a:ext cx="2070100" cy="1344612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55342" name="Line 89"/>
          <p:cNvSpPr>
            <a:spLocks noChangeShapeType="1"/>
          </p:cNvSpPr>
          <p:nvPr/>
        </p:nvSpPr>
        <p:spPr bwMode="auto">
          <a:xfrm flipH="1">
            <a:off x="4017963" y="4141788"/>
            <a:ext cx="2070100" cy="1344612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55343" name="Text Box 90"/>
          <p:cNvSpPr txBox="1">
            <a:spLocks noChangeArrowheads="1"/>
          </p:cNvSpPr>
          <p:nvPr/>
        </p:nvSpPr>
        <p:spPr bwMode="auto">
          <a:xfrm>
            <a:off x="2290763" y="5003800"/>
            <a:ext cx="16986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smtClean="0"/>
              <a:t>record ack4 arrived</a:t>
            </a:r>
          </a:p>
        </p:txBody>
      </p:sp>
      <p:sp>
        <p:nvSpPr>
          <p:cNvPr id="55344" name="Text Box 91"/>
          <p:cNvSpPr txBox="1">
            <a:spLocks noChangeArrowheads="1"/>
          </p:cNvSpPr>
          <p:nvPr/>
        </p:nvSpPr>
        <p:spPr bwMode="auto">
          <a:xfrm>
            <a:off x="2309813" y="5300663"/>
            <a:ext cx="16986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dirty="0" smtClean="0"/>
              <a:t>record ack5 arrived</a:t>
            </a:r>
          </a:p>
        </p:txBody>
      </p:sp>
      <p:sp>
        <p:nvSpPr>
          <p:cNvPr id="55345" name="Line 92"/>
          <p:cNvSpPr>
            <a:spLocks noChangeShapeType="1"/>
          </p:cNvSpPr>
          <p:nvPr/>
        </p:nvSpPr>
        <p:spPr bwMode="auto">
          <a:xfrm flipH="1">
            <a:off x="5129213" y="5353050"/>
            <a:ext cx="922337" cy="574675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55346" name="Text Box 93"/>
          <p:cNvSpPr txBox="1">
            <a:spLocks noChangeArrowheads="1"/>
          </p:cNvSpPr>
          <p:nvPr/>
        </p:nvSpPr>
        <p:spPr bwMode="auto">
          <a:xfrm>
            <a:off x="2384425" y="5861050"/>
            <a:ext cx="34988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i="1" smtClean="0"/>
              <a:t>Q: what happens when ack2 arrives?</a:t>
            </a:r>
          </a:p>
        </p:txBody>
      </p:sp>
      <p:sp>
        <p:nvSpPr>
          <p:cNvPr id="2" name="Rectangle 1"/>
          <p:cNvSpPr/>
          <p:nvPr/>
        </p:nvSpPr>
        <p:spPr>
          <a:xfrm>
            <a:off x="233196" y="6187491"/>
            <a:ext cx="4572000" cy="584775"/>
          </a:xfrm>
          <a:prstGeom prst="rect">
            <a:avLst/>
          </a:prstGeom>
          <a:solidFill>
            <a:schemeClr val="accent2"/>
          </a:solidFill>
        </p:spPr>
        <p:txBody>
          <a:bodyPr>
            <a:spAutoFit/>
          </a:bodyPr>
          <a:lstStyle/>
          <a:p>
            <a:r>
              <a:rPr lang="sv-SE" dirty="0">
                <a:hlinkClick r:id="rId4"/>
              </a:rPr>
              <a:t>http://media.pearsoncmg.com/aw/aw_kurose_network_4/applets/SR/index.html</a:t>
            </a:r>
            <a:r>
              <a:rPr lang="sv-SE" dirty="0"/>
              <a:t> </a:t>
            </a:r>
            <a:endParaRPr lang="sv-S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Footer Placeholder 5"/>
          <p:cNvSpPr>
            <a:spLocks noGrp="1"/>
          </p:cNvSpPr>
          <p:nvPr>
            <p:ph type="ftr" sz="quarter" idx="1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/>
              <a:t>Transport</a:t>
            </a:r>
            <a:r>
              <a:rPr lang="en-US" sz="1400"/>
              <a:t> </a:t>
            </a:r>
            <a:r>
              <a:rPr lang="en-US" sz="1200"/>
              <a:t>Layer</a:t>
            </a:r>
          </a:p>
        </p:txBody>
      </p:sp>
      <p:sp>
        <p:nvSpPr>
          <p:cNvPr id="56323" name="Slide Number Placeholder 6"/>
          <p:cNvSpPr>
            <a:spLocks noGrp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>
              <a:defRPr/>
            </a:pPr>
            <a:r>
              <a:rPr lang="en-US" sz="1200" smtClean="0"/>
              <a:t>3-</a:t>
            </a:r>
            <a:fld id="{9BC794C5-0DE0-42B3-89CA-542BB820CF65}" type="slidenum">
              <a:rPr lang="en-US" sz="1200" smtClean="0"/>
              <a:pPr>
                <a:defRPr/>
              </a:pPr>
              <a:t>45</a:t>
            </a:fld>
            <a:endParaRPr lang="en-US" sz="1200" smtClean="0"/>
          </a:p>
        </p:txBody>
      </p:sp>
      <p:sp>
        <p:nvSpPr>
          <p:cNvPr id="56324" name="Rectangle 2"/>
          <p:cNvSpPr>
            <a:spLocks noGrp="1" noChangeArrowheads="1"/>
          </p:cNvSpPr>
          <p:nvPr>
            <p:ph type="title"/>
          </p:nvPr>
        </p:nvSpPr>
        <p:spPr>
          <a:xfrm>
            <a:off x="522288" y="217488"/>
            <a:ext cx="7772400" cy="1143000"/>
          </a:xfrm>
        </p:spPr>
        <p:txBody>
          <a:bodyPr/>
          <a:lstStyle/>
          <a:p>
            <a:pPr>
              <a:lnSpc>
                <a:spcPct val="80000"/>
              </a:lnSpc>
              <a:defRPr/>
            </a:pPr>
            <a:r>
              <a:rPr lang="en-US" sz="3600" dirty="0" smtClean="0">
                <a:ea typeface="ＭＳ Ｐゴシック" charset="0"/>
                <a:cs typeface="+mj-cs"/>
              </a:rPr>
              <a:t>Sequence numbers</a:t>
            </a:r>
            <a:endParaRPr lang="en-US" sz="3600" dirty="0">
              <a:ea typeface="ＭＳ Ｐゴシック" charset="0"/>
              <a:cs typeface="+mj-cs"/>
            </a:endParaRPr>
          </a:p>
        </p:txBody>
      </p:sp>
      <p:sp>
        <p:nvSpPr>
          <p:cNvPr id="5632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42925" y="1524000"/>
            <a:ext cx="3276600" cy="3530600"/>
          </a:xfrm>
        </p:spPr>
        <p:txBody>
          <a:bodyPr/>
          <a:lstStyle/>
          <a:p>
            <a:pPr>
              <a:buFont typeface="Wingdings" pitchFamily="2" charset="2"/>
              <a:buNone/>
              <a:defRPr/>
            </a:pPr>
            <a:r>
              <a:rPr lang="en-US" smtClean="0"/>
              <a:t>example: </a:t>
            </a:r>
          </a:p>
          <a:p>
            <a:pPr>
              <a:lnSpc>
                <a:spcPct val="80000"/>
              </a:lnSpc>
              <a:defRPr/>
            </a:pPr>
            <a:r>
              <a:rPr lang="en-US" sz="2400" smtClean="0"/>
              <a:t>seq #</a:t>
            </a:r>
            <a:r>
              <a:rPr lang="ja-JP" altLang="en-US" sz="2400" smtClean="0"/>
              <a:t>’</a:t>
            </a:r>
            <a:r>
              <a:rPr lang="en-US" altLang="ja-JP" sz="2400" smtClean="0"/>
              <a:t>s: 0, 1, 2, 3</a:t>
            </a:r>
          </a:p>
          <a:p>
            <a:pPr>
              <a:lnSpc>
                <a:spcPct val="80000"/>
              </a:lnSpc>
              <a:defRPr/>
            </a:pPr>
            <a:r>
              <a:rPr lang="en-US" sz="2400" smtClean="0"/>
              <a:t>window size=3</a:t>
            </a:r>
            <a:endParaRPr lang="en-US" smtClean="0"/>
          </a:p>
        </p:txBody>
      </p:sp>
      <p:sp>
        <p:nvSpPr>
          <p:cNvPr id="56326" name="Text Box 40"/>
          <p:cNvSpPr txBox="1">
            <a:spLocks noChangeArrowheads="1"/>
          </p:cNvSpPr>
          <p:nvPr/>
        </p:nvSpPr>
        <p:spPr bwMode="auto">
          <a:xfrm>
            <a:off x="7094538" y="195263"/>
            <a:ext cx="1458912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l">
              <a:defRPr/>
            </a:pPr>
            <a:r>
              <a:rPr lang="en-US" sz="1400" smtClean="0"/>
              <a:t>receiver window</a:t>
            </a:r>
          </a:p>
          <a:p>
            <a:pPr algn="l">
              <a:defRPr/>
            </a:pPr>
            <a:r>
              <a:rPr lang="en-US" sz="1400" smtClean="0"/>
              <a:t>(after receipt)</a:t>
            </a:r>
          </a:p>
        </p:txBody>
      </p:sp>
      <p:sp>
        <p:nvSpPr>
          <p:cNvPr id="56327" name="Text Box 41"/>
          <p:cNvSpPr txBox="1">
            <a:spLocks noChangeArrowheads="1"/>
          </p:cNvSpPr>
          <p:nvPr/>
        </p:nvSpPr>
        <p:spPr bwMode="auto">
          <a:xfrm>
            <a:off x="4333875" y="198438"/>
            <a:ext cx="136525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l">
              <a:defRPr/>
            </a:pPr>
            <a:r>
              <a:rPr lang="en-US" sz="1400" smtClean="0"/>
              <a:t>sender window</a:t>
            </a:r>
          </a:p>
          <a:p>
            <a:pPr algn="l">
              <a:defRPr/>
            </a:pPr>
            <a:r>
              <a:rPr lang="en-US" sz="1400" smtClean="0"/>
              <a:t>(after receipt)</a:t>
            </a:r>
          </a:p>
        </p:txBody>
      </p:sp>
      <p:sp>
        <p:nvSpPr>
          <p:cNvPr id="56328" name="Line 58"/>
          <p:cNvSpPr>
            <a:spLocks noChangeShapeType="1"/>
          </p:cNvSpPr>
          <p:nvPr/>
        </p:nvSpPr>
        <p:spPr bwMode="auto">
          <a:xfrm>
            <a:off x="4419600" y="688975"/>
            <a:ext cx="1109663" cy="0"/>
          </a:xfrm>
          <a:prstGeom prst="line">
            <a:avLst/>
          </a:prstGeom>
          <a:noFill/>
          <a:ln w="19050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56329" name="Line 59"/>
          <p:cNvSpPr>
            <a:spLocks noChangeShapeType="1"/>
          </p:cNvSpPr>
          <p:nvPr/>
        </p:nvSpPr>
        <p:spPr bwMode="auto">
          <a:xfrm>
            <a:off x="7200900" y="688975"/>
            <a:ext cx="1109663" cy="0"/>
          </a:xfrm>
          <a:prstGeom prst="line">
            <a:avLst/>
          </a:prstGeom>
          <a:noFill/>
          <a:ln w="190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grpSp>
        <p:nvGrpSpPr>
          <p:cNvPr id="373889" name="Group 129"/>
          <p:cNvGrpSpPr>
            <a:grpSpLocks/>
          </p:cNvGrpSpPr>
          <p:nvPr/>
        </p:nvGrpSpPr>
        <p:grpSpPr bwMode="auto">
          <a:xfrm>
            <a:off x="4438650" y="4025900"/>
            <a:ext cx="4276725" cy="2363788"/>
            <a:chOff x="2796" y="2536"/>
            <a:chExt cx="2694" cy="1489"/>
          </a:xfrm>
        </p:grpSpPr>
        <p:grpSp>
          <p:nvGrpSpPr>
            <p:cNvPr id="48182" name="Group 8"/>
            <p:cNvGrpSpPr>
              <a:grpSpLocks/>
            </p:cNvGrpSpPr>
            <p:nvPr/>
          </p:nvGrpSpPr>
          <p:grpSpPr bwMode="auto">
            <a:xfrm>
              <a:off x="2808" y="2584"/>
              <a:ext cx="649" cy="173"/>
              <a:chOff x="1895" y="3931"/>
              <a:chExt cx="649" cy="173"/>
            </a:xfrm>
          </p:grpSpPr>
          <p:sp>
            <p:nvSpPr>
              <p:cNvPr id="56408" name="Rectangle 7"/>
              <p:cNvSpPr>
                <a:spLocks noChangeArrowheads="1"/>
              </p:cNvSpPr>
              <p:nvPr/>
            </p:nvSpPr>
            <p:spPr bwMode="auto">
              <a:xfrm>
                <a:off x="1936" y="3962"/>
                <a:ext cx="253" cy="119"/>
              </a:xfrm>
              <a:prstGeom prst="rect">
                <a:avLst/>
              </a:pr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56409" name="Text Box 6"/>
              <p:cNvSpPr txBox="1">
                <a:spLocks noChangeArrowheads="1"/>
              </p:cNvSpPr>
              <p:nvPr/>
            </p:nvSpPr>
            <p:spPr bwMode="auto">
              <a:xfrm>
                <a:off x="1895" y="3931"/>
                <a:ext cx="649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200" smtClean="0">
                    <a:solidFill>
                      <a:schemeClr val="bg1"/>
                    </a:solidFill>
                    <a:latin typeface="Arial" charset="0"/>
                  </a:rPr>
                  <a:t>0 1 2</a:t>
                </a:r>
                <a:r>
                  <a:rPr lang="en-US" sz="1200" smtClean="0">
                    <a:latin typeface="Arial" charset="0"/>
                  </a:rPr>
                  <a:t> 3 0 1 2</a:t>
                </a:r>
              </a:p>
            </p:txBody>
          </p:sp>
        </p:grpSp>
        <p:grpSp>
          <p:nvGrpSpPr>
            <p:cNvPr id="48183" name="Group 9"/>
            <p:cNvGrpSpPr>
              <a:grpSpLocks/>
            </p:cNvGrpSpPr>
            <p:nvPr/>
          </p:nvGrpSpPr>
          <p:grpSpPr bwMode="auto">
            <a:xfrm>
              <a:off x="2820" y="2757"/>
              <a:ext cx="649" cy="173"/>
              <a:chOff x="1895" y="3931"/>
              <a:chExt cx="649" cy="173"/>
            </a:xfrm>
          </p:grpSpPr>
          <p:sp>
            <p:nvSpPr>
              <p:cNvPr id="56406" name="Rectangle 10"/>
              <p:cNvSpPr>
                <a:spLocks noChangeArrowheads="1"/>
              </p:cNvSpPr>
              <p:nvPr/>
            </p:nvSpPr>
            <p:spPr bwMode="auto">
              <a:xfrm>
                <a:off x="1936" y="3962"/>
                <a:ext cx="253" cy="119"/>
              </a:xfrm>
              <a:prstGeom prst="rect">
                <a:avLst/>
              </a:pr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56407" name="Text Box 11"/>
              <p:cNvSpPr txBox="1">
                <a:spLocks noChangeArrowheads="1"/>
              </p:cNvSpPr>
              <p:nvPr/>
            </p:nvSpPr>
            <p:spPr bwMode="auto">
              <a:xfrm>
                <a:off x="1895" y="3931"/>
                <a:ext cx="649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200" smtClean="0">
                    <a:solidFill>
                      <a:schemeClr val="bg1"/>
                    </a:solidFill>
                    <a:latin typeface="Arial" charset="0"/>
                  </a:rPr>
                  <a:t>0 1 2</a:t>
                </a:r>
                <a:r>
                  <a:rPr lang="en-US" sz="1200" smtClean="0">
                    <a:latin typeface="Arial" charset="0"/>
                  </a:rPr>
                  <a:t> 3 0 1 2</a:t>
                </a:r>
              </a:p>
            </p:txBody>
          </p:sp>
        </p:grpSp>
        <p:grpSp>
          <p:nvGrpSpPr>
            <p:cNvPr id="48184" name="Group 12"/>
            <p:cNvGrpSpPr>
              <a:grpSpLocks/>
            </p:cNvGrpSpPr>
            <p:nvPr/>
          </p:nvGrpSpPr>
          <p:grpSpPr bwMode="auto">
            <a:xfrm>
              <a:off x="2825" y="2923"/>
              <a:ext cx="649" cy="173"/>
              <a:chOff x="1895" y="3931"/>
              <a:chExt cx="649" cy="173"/>
            </a:xfrm>
          </p:grpSpPr>
          <p:sp>
            <p:nvSpPr>
              <p:cNvPr id="56404" name="Rectangle 13"/>
              <p:cNvSpPr>
                <a:spLocks noChangeArrowheads="1"/>
              </p:cNvSpPr>
              <p:nvPr/>
            </p:nvSpPr>
            <p:spPr bwMode="auto">
              <a:xfrm>
                <a:off x="1936" y="3962"/>
                <a:ext cx="253" cy="119"/>
              </a:xfrm>
              <a:prstGeom prst="rect">
                <a:avLst/>
              </a:pr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56405" name="Text Box 14"/>
              <p:cNvSpPr txBox="1">
                <a:spLocks noChangeArrowheads="1"/>
              </p:cNvSpPr>
              <p:nvPr/>
            </p:nvSpPr>
            <p:spPr bwMode="auto">
              <a:xfrm>
                <a:off x="1895" y="3931"/>
                <a:ext cx="649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200" smtClean="0">
                    <a:solidFill>
                      <a:schemeClr val="bg1"/>
                    </a:solidFill>
                    <a:latin typeface="Arial" charset="0"/>
                  </a:rPr>
                  <a:t>0 1 2</a:t>
                </a:r>
                <a:r>
                  <a:rPr lang="en-US" sz="1200" smtClean="0">
                    <a:latin typeface="Arial" charset="0"/>
                  </a:rPr>
                  <a:t> 3 0 1 2</a:t>
                </a:r>
              </a:p>
            </p:txBody>
          </p:sp>
        </p:grpSp>
        <p:sp>
          <p:nvSpPr>
            <p:cNvPr id="56377" name="Line 15"/>
            <p:cNvSpPr>
              <a:spLocks noChangeShapeType="1"/>
            </p:cNvSpPr>
            <p:nvPr/>
          </p:nvSpPr>
          <p:spPr bwMode="auto">
            <a:xfrm>
              <a:off x="3449" y="2671"/>
              <a:ext cx="1151" cy="150"/>
            </a:xfrm>
            <a:prstGeom prst="line">
              <a:avLst/>
            </a:prstGeom>
            <a:noFill/>
            <a:ln w="19050">
              <a:solidFill>
                <a:srgbClr val="0000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56378" name="Line 16"/>
            <p:cNvSpPr>
              <a:spLocks noChangeShapeType="1"/>
            </p:cNvSpPr>
            <p:nvPr/>
          </p:nvSpPr>
          <p:spPr bwMode="auto">
            <a:xfrm>
              <a:off x="3468" y="2851"/>
              <a:ext cx="1139" cy="144"/>
            </a:xfrm>
            <a:prstGeom prst="line">
              <a:avLst/>
            </a:prstGeom>
            <a:noFill/>
            <a:ln w="19050">
              <a:solidFill>
                <a:srgbClr val="0000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56379" name="Line 17"/>
            <p:cNvSpPr>
              <a:spLocks noChangeShapeType="1"/>
            </p:cNvSpPr>
            <p:nvPr/>
          </p:nvSpPr>
          <p:spPr bwMode="auto">
            <a:xfrm>
              <a:off x="3487" y="3031"/>
              <a:ext cx="1124" cy="132"/>
            </a:xfrm>
            <a:prstGeom prst="line">
              <a:avLst/>
            </a:prstGeom>
            <a:noFill/>
            <a:ln w="19050">
              <a:solidFill>
                <a:srgbClr val="0000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56380" name="Text Box 18"/>
            <p:cNvSpPr txBox="1">
              <a:spLocks noChangeArrowheads="1"/>
            </p:cNvSpPr>
            <p:nvPr/>
          </p:nvSpPr>
          <p:spPr bwMode="auto">
            <a:xfrm>
              <a:off x="3520" y="2536"/>
              <a:ext cx="33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smtClean="0"/>
                <a:t>pkt0</a:t>
              </a:r>
            </a:p>
          </p:txBody>
        </p:sp>
        <p:sp>
          <p:nvSpPr>
            <p:cNvPr id="56381" name="Text Box 19"/>
            <p:cNvSpPr txBox="1">
              <a:spLocks noChangeArrowheads="1"/>
            </p:cNvSpPr>
            <p:nvPr/>
          </p:nvSpPr>
          <p:spPr bwMode="auto">
            <a:xfrm>
              <a:off x="3518" y="2716"/>
              <a:ext cx="33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smtClean="0"/>
                <a:t>pkt1</a:t>
              </a:r>
            </a:p>
          </p:txBody>
        </p:sp>
        <p:sp>
          <p:nvSpPr>
            <p:cNvPr id="56382" name="Text Box 20"/>
            <p:cNvSpPr txBox="1">
              <a:spLocks noChangeArrowheads="1"/>
            </p:cNvSpPr>
            <p:nvPr/>
          </p:nvSpPr>
          <p:spPr bwMode="auto">
            <a:xfrm>
              <a:off x="3516" y="2896"/>
              <a:ext cx="33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smtClean="0"/>
                <a:t>pkt2</a:t>
              </a:r>
            </a:p>
          </p:txBody>
        </p:sp>
        <p:grpSp>
          <p:nvGrpSpPr>
            <p:cNvPr id="48191" name="Group 23"/>
            <p:cNvGrpSpPr>
              <a:grpSpLocks/>
            </p:cNvGrpSpPr>
            <p:nvPr/>
          </p:nvGrpSpPr>
          <p:grpSpPr bwMode="auto">
            <a:xfrm>
              <a:off x="2827" y="3573"/>
              <a:ext cx="649" cy="173"/>
              <a:chOff x="1895" y="3931"/>
              <a:chExt cx="649" cy="173"/>
            </a:xfrm>
          </p:grpSpPr>
          <p:sp>
            <p:nvSpPr>
              <p:cNvPr id="56402" name="Rectangle 24"/>
              <p:cNvSpPr>
                <a:spLocks noChangeArrowheads="1"/>
              </p:cNvSpPr>
              <p:nvPr/>
            </p:nvSpPr>
            <p:spPr bwMode="auto">
              <a:xfrm>
                <a:off x="1936" y="3962"/>
                <a:ext cx="253" cy="119"/>
              </a:xfrm>
              <a:prstGeom prst="rect">
                <a:avLst/>
              </a:pr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56403" name="Text Box 25"/>
              <p:cNvSpPr txBox="1">
                <a:spLocks noChangeArrowheads="1"/>
              </p:cNvSpPr>
              <p:nvPr/>
            </p:nvSpPr>
            <p:spPr bwMode="auto">
              <a:xfrm>
                <a:off x="1895" y="3931"/>
                <a:ext cx="649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200" smtClean="0">
                    <a:solidFill>
                      <a:schemeClr val="bg1"/>
                    </a:solidFill>
                    <a:latin typeface="Arial" charset="0"/>
                  </a:rPr>
                  <a:t>0 1 2</a:t>
                </a:r>
                <a:r>
                  <a:rPr lang="en-US" sz="1200" smtClean="0">
                    <a:latin typeface="Arial" charset="0"/>
                  </a:rPr>
                  <a:t> 3 0 1 2</a:t>
                </a:r>
              </a:p>
            </p:txBody>
          </p:sp>
        </p:grpSp>
        <p:sp>
          <p:nvSpPr>
            <p:cNvPr id="56384" name="Line 32"/>
            <p:cNvSpPr>
              <a:spLocks noChangeShapeType="1"/>
            </p:cNvSpPr>
            <p:nvPr/>
          </p:nvSpPr>
          <p:spPr bwMode="auto">
            <a:xfrm>
              <a:off x="3489" y="3657"/>
              <a:ext cx="1124" cy="141"/>
            </a:xfrm>
            <a:prstGeom prst="line">
              <a:avLst/>
            </a:prstGeom>
            <a:noFill/>
            <a:ln w="19050">
              <a:solidFill>
                <a:srgbClr val="0000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56385" name="Text Box 35"/>
            <p:cNvSpPr txBox="1">
              <a:spLocks noChangeArrowheads="1"/>
            </p:cNvSpPr>
            <p:nvPr/>
          </p:nvSpPr>
          <p:spPr bwMode="auto">
            <a:xfrm>
              <a:off x="3542" y="3522"/>
              <a:ext cx="33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smtClean="0"/>
                <a:t>pkt0</a:t>
              </a:r>
            </a:p>
          </p:txBody>
        </p:sp>
        <p:sp>
          <p:nvSpPr>
            <p:cNvPr id="56386" name="Text Box 39"/>
            <p:cNvSpPr txBox="1">
              <a:spLocks noChangeArrowheads="1"/>
            </p:cNvSpPr>
            <p:nvPr/>
          </p:nvSpPr>
          <p:spPr bwMode="auto">
            <a:xfrm>
              <a:off x="2817" y="3322"/>
              <a:ext cx="871" cy="3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l">
                <a:lnSpc>
                  <a:spcPct val="90000"/>
                </a:lnSpc>
                <a:defRPr/>
              </a:pPr>
              <a:r>
                <a:rPr lang="en-US" sz="1400" smtClean="0"/>
                <a:t>timeout</a:t>
              </a:r>
            </a:p>
            <a:p>
              <a:pPr algn="l">
                <a:lnSpc>
                  <a:spcPct val="90000"/>
                </a:lnSpc>
                <a:defRPr/>
              </a:pPr>
              <a:r>
                <a:rPr lang="en-US" sz="1400" smtClean="0"/>
                <a:t>retransmit pkt0</a:t>
              </a:r>
            </a:p>
          </p:txBody>
        </p:sp>
        <p:sp>
          <p:nvSpPr>
            <p:cNvPr id="56387" name="Rectangle 45"/>
            <p:cNvSpPr>
              <a:spLocks noChangeArrowheads="1"/>
            </p:cNvSpPr>
            <p:nvPr/>
          </p:nvSpPr>
          <p:spPr bwMode="auto">
            <a:xfrm>
              <a:off x="4729" y="2774"/>
              <a:ext cx="253" cy="119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56388" name="Text Box 46"/>
            <p:cNvSpPr txBox="1">
              <a:spLocks noChangeArrowheads="1"/>
            </p:cNvSpPr>
            <p:nvPr/>
          </p:nvSpPr>
          <p:spPr bwMode="auto">
            <a:xfrm>
              <a:off x="4610" y="2743"/>
              <a:ext cx="649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smtClean="0">
                  <a:latin typeface="Arial" charset="0"/>
                </a:rPr>
                <a:t>0</a:t>
              </a:r>
              <a:r>
                <a:rPr lang="en-US" sz="1200" smtClean="0">
                  <a:solidFill>
                    <a:schemeClr val="bg1"/>
                  </a:solidFill>
                  <a:latin typeface="Arial" charset="0"/>
                </a:rPr>
                <a:t> 1 2 3</a:t>
              </a:r>
              <a:r>
                <a:rPr lang="en-US" sz="1200" smtClean="0">
                  <a:latin typeface="Arial" charset="0"/>
                </a:rPr>
                <a:t> 0 1 2</a:t>
              </a:r>
            </a:p>
          </p:txBody>
        </p:sp>
        <p:sp>
          <p:nvSpPr>
            <p:cNvPr id="56389" name="Rectangle 50"/>
            <p:cNvSpPr>
              <a:spLocks noChangeArrowheads="1"/>
            </p:cNvSpPr>
            <p:nvPr/>
          </p:nvSpPr>
          <p:spPr bwMode="auto">
            <a:xfrm>
              <a:off x="4805" y="2945"/>
              <a:ext cx="253" cy="119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56390" name="Text Box 51"/>
            <p:cNvSpPr txBox="1">
              <a:spLocks noChangeArrowheads="1"/>
            </p:cNvSpPr>
            <p:nvPr/>
          </p:nvSpPr>
          <p:spPr bwMode="auto">
            <a:xfrm>
              <a:off x="4608" y="2916"/>
              <a:ext cx="649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smtClean="0">
                  <a:latin typeface="Arial" charset="0"/>
                </a:rPr>
                <a:t>0 1</a:t>
              </a:r>
              <a:r>
                <a:rPr lang="en-US" sz="1200" smtClean="0">
                  <a:solidFill>
                    <a:schemeClr val="bg1"/>
                  </a:solidFill>
                  <a:latin typeface="Arial" charset="0"/>
                </a:rPr>
                <a:t> 2 3 0</a:t>
              </a:r>
              <a:r>
                <a:rPr lang="en-US" sz="1200" smtClean="0">
                  <a:latin typeface="Arial" charset="0"/>
                </a:rPr>
                <a:t> 1 2</a:t>
              </a:r>
            </a:p>
          </p:txBody>
        </p:sp>
        <p:sp>
          <p:nvSpPr>
            <p:cNvPr id="56391" name="Rectangle 53"/>
            <p:cNvSpPr>
              <a:spLocks noChangeArrowheads="1"/>
            </p:cNvSpPr>
            <p:nvPr/>
          </p:nvSpPr>
          <p:spPr bwMode="auto">
            <a:xfrm>
              <a:off x="4887" y="3111"/>
              <a:ext cx="253" cy="119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56392" name="Text Box 54"/>
            <p:cNvSpPr txBox="1">
              <a:spLocks noChangeArrowheads="1"/>
            </p:cNvSpPr>
            <p:nvPr/>
          </p:nvSpPr>
          <p:spPr bwMode="auto">
            <a:xfrm>
              <a:off x="4610" y="3082"/>
              <a:ext cx="649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smtClean="0">
                  <a:latin typeface="Arial" charset="0"/>
                </a:rPr>
                <a:t>0 1 2 </a:t>
              </a:r>
              <a:r>
                <a:rPr lang="en-US" sz="1200" smtClean="0">
                  <a:solidFill>
                    <a:schemeClr val="bg1"/>
                  </a:solidFill>
                  <a:latin typeface="Arial" charset="0"/>
                </a:rPr>
                <a:t>3 0 1</a:t>
              </a:r>
              <a:r>
                <a:rPr lang="en-US" sz="1200" smtClean="0">
                  <a:latin typeface="Arial" charset="0"/>
                </a:rPr>
                <a:t> 2</a:t>
              </a:r>
            </a:p>
          </p:txBody>
        </p:sp>
        <p:sp>
          <p:nvSpPr>
            <p:cNvPr id="56393" name="Line 62"/>
            <p:cNvSpPr>
              <a:spLocks noChangeShapeType="1"/>
            </p:cNvSpPr>
            <p:nvPr/>
          </p:nvSpPr>
          <p:spPr bwMode="auto">
            <a:xfrm flipH="1">
              <a:off x="3744" y="2826"/>
              <a:ext cx="822" cy="344"/>
            </a:xfrm>
            <a:prstGeom prst="line">
              <a:avLst/>
            </a:prstGeom>
            <a:noFill/>
            <a:ln w="19050">
              <a:solidFill>
                <a:srgbClr val="008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56394" name="Line 63"/>
            <p:cNvSpPr>
              <a:spLocks noChangeShapeType="1"/>
            </p:cNvSpPr>
            <p:nvPr/>
          </p:nvSpPr>
          <p:spPr bwMode="auto">
            <a:xfrm flipH="1">
              <a:off x="3763" y="2992"/>
              <a:ext cx="822" cy="344"/>
            </a:xfrm>
            <a:prstGeom prst="line">
              <a:avLst/>
            </a:prstGeom>
            <a:noFill/>
            <a:ln w="19050">
              <a:solidFill>
                <a:srgbClr val="008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56395" name="Line 64"/>
            <p:cNvSpPr>
              <a:spLocks noChangeShapeType="1"/>
            </p:cNvSpPr>
            <p:nvPr/>
          </p:nvSpPr>
          <p:spPr bwMode="auto">
            <a:xfrm flipH="1">
              <a:off x="3782" y="3158"/>
              <a:ext cx="822" cy="344"/>
            </a:xfrm>
            <a:prstGeom prst="line">
              <a:avLst/>
            </a:prstGeom>
            <a:noFill/>
            <a:ln w="19050">
              <a:solidFill>
                <a:srgbClr val="008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56396" name="Text Box 65"/>
            <p:cNvSpPr txBox="1">
              <a:spLocks noChangeArrowheads="1"/>
            </p:cNvSpPr>
            <p:nvPr/>
          </p:nvSpPr>
          <p:spPr bwMode="auto">
            <a:xfrm>
              <a:off x="3628" y="3048"/>
              <a:ext cx="204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b="1" smtClean="0">
                  <a:solidFill>
                    <a:srgbClr val="FF0000"/>
                  </a:solidFill>
                </a:rPr>
                <a:t>X</a:t>
              </a:r>
            </a:p>
          </p:txBody>
        </p:sp>
        <p:sp>
          <p:nvSpPr>
            <p:cNvPr id="56397" name="Text Box 66"/>
            <p:cNvSpPr txBox="1">
              <a:spLocks noChangeArrowheads="1"/>
            </p:cNvSpPr>
            <p:nvPr/>
          </p:nvSpPr>
          <p:spPr bwMode="auto">
            <a:xfrm>
              <a:off x="3640" y="3228"/>
              <a:ext cx="204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b="1" smtClean="0">
                  <a:solidFill>
                    <a:srgbClr val="FF0000"/>
                  </a:solidFill>
                </a:rPr>
                <a:t>X</a:t>
              </a:r>
            </a:p>
          </p:txBody>
        </p:sp>
        <p:sp>
          <p:nvSpPr>
            <p:cNvPr id="56398" name="Text Box 67"/>
            <p:cNvSpPr txBox="1">
              <a:spLocks noChangeArrowheads="1"/>
            </p:cNvSpPr>
            <p:nvPr/>
          </p:nvSpPr>
          <p:spPr bwMode="auto">
            <a:xfrm>
              <a:off x="3659" y="3387"/>
              <a:ext cx="204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b="1" smtClean="0">
                  <a:solidFill>
                    <a:srgbClr val="FF0000"/>
                  </a:solidFill>
                </a:rPr>
                <a:t>X</a:t>
              </a:r>
            </a:p>
          </p:txBody>
        </p:sp>
        <p:sp>
          <p:nvSpPr>
            <p:cNvPr id="56399" name="Text Box 68"/>
            <p:cNvSpPr txBox="1">
              <a:spLocks noChangeArrowheads="1"/>
            </p:cNvSpPr>
            <p:nvPr/>
          </p:nvSpPr>
          <p:spPr bwMode="auto">
            <a:xfrm>
              <a:off x="4578" y="3650"/>
              <a:ext cx="91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l">
                <a:defRPr/>
              </a:pPr>
              <a:r>
                <a:rPr lang="en-US" sz="1200" i="1" smtClean="0">
                  <a:solidFill>
                    <a:srgbClr val="CC0000"/>
                  </a:solidFill>
                </a:rPr>
                <a:t>will accept packet</a:t>
              </a:r>
            </a:p>
            <a:p>
              <a:pPr algn="l">
                <a:defRPr/>
              </a:pPr>
              <a:r>
                <a:rPr lang="en-US" sz="1200" i="1" smtClean="0">
                  <a:solidFill>
                    <a:srgbClr val="CC0000"/>
                  </a:solidFill>
                </a:rPr>
                <a:t>with seq number 0</a:t>
              </a:r>
            </a:p>
          </p:txBody>
        </p:sp>
        <p:sp>
          <p:nvSpPr>
            <p:cNvPr id="56400" name="Line 69"/>
            <p:cNvSpPr>
              <a:spLocks noChangeShapeType="1"/>
            </p:cNvSpPr>
            <p:nvPr/>
          </p:nvSpPr>
          <p:spPr bwMode="auto">
            <a:xfrm flipV="1">
              <a:off x="5022" y="3269"/>
              <a:ext cx="0" cy="400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56401" name="Text Box 117"/>
            <p:cNvSpPr txBox="1">
              <a:spLocks noChangeArrowheads="1"/>
            </p:cNvSpPr>
            <p:nvPr/>
          </p:nvSpPr>
          <p:spPr bwMode="auto">
            <a:xfrm>
              <a:off x="2796" y="3813"/>
              <a:ext cx="636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mtClean="0"/>
                <a:t>(b) oops!</a:t>
              </a:r>
            </a:p>
          </p:txBody>
        </p:sp>
      </p:grpSp>
      <p:grpSp>
        <p:nvGrpSpPr>
          <p:cNvPr id="48139" name="Group 128"/>
          <p:cNvGrpSpPr>
            <a:grpSpLocks/>
          </p:cNvGrpSpPr>
          <p:nvPr/>
        </p:nvGrpSpPr>
        <p:grpSpPr bwMode="auto">
          <a:xfrm>
            <a:off x="4449763" y="825500"/>
            <a:ext cx="4294187" cy="2138363"/>
            <a:chOff x="2803" y="520"/>
            <a:chExt cx="2705" cy="1347"/>
          </a:xfrm>
        </p:grpSpPr>
        <p:grpSp>
          <p:nvGrpSpPr>
            <p:cNvPr id="48146" name="Group 72"/>
            <p:cNvGrpSpPr>
              <a:grpSpLocks/>
            </p:cNvGrpSpPr>
            <p:nvPr/>
          </p:nvGrpSpPr>
          <p:grpSpPr bwMode="auto">
            <a:xfrm>
              <a:off x="2819" y="568"/>
              <a:ext cx="649" cy="173"/>
              <a:chOff x="1895" y="3931"/>
              <a:chExt cx="649" cy="173"/>
            </a:xfrm>
          </p:grpSpPr>
          <p:sp>
            <p:nvSpPr>
              <p:cNvPr id="56372" name="Rectangle 73"/>
              <p:cNvSpPr>
                <a:spLocks noChangeArrowheads="1"/>
              </p:cNvSpPr>
              <p:nvPr/>
            </p:nvSpPr>
            <p:spPr bwMode="auto">
              <a:xfrm>
                <a:off x="1936" y="3962"/>
                <a:ext cx="253" cy="119"/>
              </a:xfrm>
              <a:prstGeom prst="rect">
                <a:avLst/>
              </a:pr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56373" name="Text Box 74"/>
              <p:cNvSpPr txBox="1">
                <a:spLocks noChangeArrowheads="1"/>
              </p:cNvSpPr>
              <p:nvPr/>
            </p:nvSpPr>
            <p:spPr bwMode="auto">
              <a:xfrm>
                <a:off x="1895" y="3931"/>
                <a:ext cx="649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200" smtClean="0">
                    <a:solidFill>
                      <a:schemeClr val="bg1"/>
                    </a:solidFill>
                    <a:latin typeface="Arial" charset="0"/>
                  </a:rPr>
                  <a:t>0 1 2</a:t>
                </a:r>
                <a:r>
                  <a:rPr lang="en-US" sz="1200" smtClean="0">
                    <a:latin typeface="Arial" charset="0"/>
                  </a:rPr>
                  <a:t> 3 0 1 2</a:t>
                </a:r>
              </a:p>
            </p:txBody>
          </p:sp>
        </p:grpSp>
        <p:grpSp>
          <p:nvGrpSpPr>
            <p:cNvPr id="48147" name="Group 75"/>
            <p:cNvGrpSpPr>
              <a:grpSpLocks/>
            </p:cNvGrpSpPr>
            <p:nvPr/>
          </p:nvGrpSpPr>
          <p:grpSpPr bwMode="auto">
            <a:xfrm>
              <a:off x="2831" y="741"/>
              <a:ext cx="649" cy="173"/>
              <a:chOff x="1895" y="3931"/>
              <a:chExt cx="649" cy="173"/>
            </a:xfrm>
          </p:grpSpPr>
          <p:sp>
            <p:nvSpPr>
              <p:cNvPr id="56370" name="Rectangle 76"/>
              <p:cNvSpPr>
                <a:spLocks noChangeArrowheads="1"/>
              </p:cNvSpPr>
              <p:nvPr/>
            </p:nvSpPr>
            <p:spPr bwMode="auto">
              <a:xfrm>
                <a:off x="1936" y="3962"/>
                <a:ext cx="253" cy="119"/>
              </a:xfrm>
              <a:prstGeom prst="rect">
                <a:avLst/>
              </a:pr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56371" name="Text Box 77"/>
              <p:cNvSpPr txBox="1">
                <a:spLocks noChangeArrowheads="1"/>
              </p:cNvSpPr>
              <p:nvPr/>
            </p:nvSpPr>
            <p:spPr bwMode="auto">
              <a:xfrm>
                <a:off x="1895" y="3931"/>
                <a:ext cx="649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200" smtClean="0">
                    <a:solidFill>
                      <a:schemeClr val="bg1"/>
                    </a:solidFill>
                    <a:latin typeface="Arial" charset="0"/>
                  </a:rPr>
                  <a:t>0 1 2</a:t>
                </a:r>
                <a:r>
                  <a:rPr lang="en-US" sz="1200" smtClean="0">
                    <a:latin typeface="Arial" charset="0"/>
                  </a:rPr>
                  <a:t> 3 0 1 2</a:t>
                </a:r>
              </a:p>
            </p:txBody>
          </p:sp>
        </p:grpSp>
        <p:grpSp>
          <p:nvGrpSpPr>
            <p:cNvPr id="48148" name="Group 78"/>
            <p:cNvGrpSpPr>
              <a:grpSpLocks/>
            </p:cNvGrpSpPr>
            <p:nvPr/>
          </p:nvGrpSpPr>
          <p:grpSpPr bwMode="auto">
            <a:xfrm>
              <a:off x="2836" y="907"/>
              <a:ext cx="649" cy="173"/>
              <a:chOff x="1895" y="3931"/>
              <a:chExt cx="649" cy="173"/>
            </a:xfrm>
          </p:grpSpPr>
          <p:sp>
            <p:nvSpPr>
              <p:cNvPr id="56368" name="Rectangle 79"/>
              <p:cNvSpPr>
                <a:spLocks noChangeArrowheads="1"/>
              </p:cNvSpPr>
              <p:nvPr/>
            </p:nvSpPr>
            <p:spPr bwMode="auto">
              <a:xfrm>
                <a:off x="1936" y="3962"/>
                <a:ext cx="253" cy="119"/>
              </a:xfrm>
              <a:prstGeom prst="rect">
                <a:avLst/>
              </a:pr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56369" name="Text Box 80"/>
              <p:cNvSpPr txBox="1">
                <a:spLocks noChangeArrowheads="1"/>
              </p:cNvSpPr>
              <p:nvPr/>
            </p:nvSpPr>
            <p:spPr bwMode="auto">
              <a:xfrm>
                <a:off x="1895" y="3931"/>
                <a:ext cx="649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200" smtClean="0">
                    <a:solidFill>
                      <a:schemeClr val="bg1"/>
                    </a:solidFill>
                    <a:latin typeface="Arial" charset="0"/>
                  </a:rPr>
                  <a:t>0 1 2</a:t>
                </a:r>
                <a:r>
                  <a:rPr lang="en-US" sz="1200" smtClean="0">
                    <a:latin typeface="Arial" charset="0"/>
                  </a:rPr>
                  <a:t> 3 0 1 2</a:t>
                </a:r>
              </a:p>
            </p:txBody>
          </p:sp>
        </p:grpSp>
        <p:sp>
          <p:nvSpPr>
            <p:cNvPr id="56341" name="Line 81"/>
            <p:cNvSpPr>
              <a:spLocks noChangeShapeType="1"/>
            </p:cNvSpPr>
            <p:nvPr/>
          </p:nvSpPr>
          <p:spPr bwMode="auto">
            <a:xfrm>
              <a:off x="3460" y="655"/>
              <a:ext cx="1151" cy="150"/>
            </a:xfrm>
            <a:prstGeom prst="line">
              <a:avLst/>
            </a:prstGeom>
            <a:noFill/>
            <a:ln w="19050">
              <a:solidFill>
                <a:srgbClr val="0000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56342" name="Line 82"/>
            <p:cNvSpPr>
              <a:spLocks noChangeShapeType="1"/>
            </p:cNvSpPr>
            <p:nvPr/>
          </p:nvSpPr>
          <p:spPr bwMode="auto">
            <a:xfrm>
              <a:off x="3479" y="835"/>
              <a:ext cx="1139" cy="144"/>
            </a:xfrm>
            <a:prstGeom prst="line">
              <a:avLst/>
            </a:prstGeom>
            <a:noFill/>
            <a:ln w="19050">
              <a:solidFill>
                <a:srgbClr val="0000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56343" name="Line 83"/>
            <p:cNvSpPr>
              <a:spLocks noChangeShapeType="1"/>
            </p:cNvSpPr>
            <p:nvPr/>
          </p:nvSpPr>
          <p:spPr bwMode="auto">
            <a:xfrm>
              <a:off x="3498" y="1015"/>
              <a:ext cx="1124" cy="132"/>
            </a:xfrm>
            <a:prstGeom prst="line">
              <a:avLst/>
            </a:prstGeom>
            <a:noFill/>
            <a:ln w="19050">
              <a:solidFill>
                <a:srgbClr val="0000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56344" name="Text Box 84"/>
            <p:cNvSpPr txBox="1">
              <a:spLocks noChangeArrowheads="1"/>
            </p:cNvSpPr>
            <p:nvPr/>
          </p:nvSpPr>
          <p:spPr bwMode="auto">
            <a:xfrm>
              <a:off x="3489" y="520"/>
              <a:ext cx="33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smtClean="0"/>
                <a:t>pkt0</a:t>
              </a:r>
            </a:p>
          </p:txBody>
        </p:sp>
        <p:sp>
          <p:nvSpPr>
            <p:cNvPr id="56345" name="Text Box 85"/>
            <p:cNvSpPr txBox="1">
              <a:spLocks noChangeArrowheads="1"/>
            </p:cNvSpPr>
            <p:nvPr/>
          </p:nvSpPr>
          <p:spPr bwMode="auto">
            <a:xfrm>
              <a:off x="3529" y="700"/>
              <a:ext cx="33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smtClean="0"/>
                <a:t>pkt1</a:t>
              </a:r>
            </a:p>
          </p:txBody>
        </p:sp>
        <p:sp>
          <p:nvSpPr>
            <p:cNvPr id="56346" name="Text Box 86"/>
            <p:cNvSpPr txBox="1">
              <a:spLocks noChangeArrowheads="1"/>
            </p:cNvSpPr>
            <p:nvPr/>
          </p:nvSpPr>
          <p:spPr bwMode="auto">
            <a:xfrm>
              <a:off x="3527" y="880"/>
              <a:ext cx="33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smtClean="0"/>
                <a:t>pkt2</a:t>
              </a:r>
            </a:p>
          </p:txBody>
        </p:sp>
        <p:sp>
          <p:nvSpPr>
            <p:cNvPr id="56347" name="Rectangle 88"/>
            <p:cNvSpPr>
              <a:spLocks noChangeArrowheads="1"/>
            </p:cNvSpPr>
            <p:nvPr/>
          </p:nvSpPr>
          <p:spPr bwMode="auto">
            <a:xfrm>
              <a:off x="3035" y="1394"/>
              <a:ext cx="253" cy="119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56348" name="Text Box 89"/>
            <p:cNvSpPr txBox="1">
              <a:spLocks noChangeArrowheads="1"/>
            </p:cNvSpPr>
            <p:nvPr/>
          </p:nvSpPr>
          <p:spPr bwMode="auto">
            <a:xfrm>
              <a:off x="2838" y="1365"/>
              <a:ext cx="649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smtClean="0">
                  <a:latin typeface="Arial" charset="0"/>
                </a:rPr>
                <a:t>0 1</a:t>
              </a:r>
              <a:r>
                <a:rPr lang="en-US" sz="1200" smtClean="0">
                  <a:solidFill>
                    <a:schemeClr val="bg1"/>
                  </a:solidFill>
                  <a:latin typeface="Arial" charset="0"/>
                </a:rPr>
                <a:t> 2</a:t>
              </a:r>
              <a:r>
                <a:rPr lang="en-US" sz="1200" smtClean="0">
                  <a:latin typeface="Arial" charset="0"/>
                </a:rPr>
                <a:t> </a:t>
              </a:r>
              <a:r>
                <a:rPr lang="en-US" sz="1200" smtClean="0">
                  <a:solidFill>
                    <a:schemeClr val="bg1"/>
                  </a:solidFill>
                  <a:latin typeface="Arial" charset="0"/>
                </a:rPr>
                <a:t>3 0</a:t>
              </a:r>
              <a:r>
                <a:rPr lang="en-US" sz="1200" smtClean="0">
                  <a:latin typeface="Arial" charset="0"/>
                </a:rPr>
                <a:t> 1 2</a:t>
              </a:r>
            </a:p>
          </p:txBody>
        </p:sp>
        <p:sp>
          <p:nvSpPr>
            <p:cNvPr id="56349" name="Line 90"/>
            <p:cNvSpPr>
              <a:spLocks noChangeShapeType="1"/>
            </p:cNvSpPr>
            <p:nvPr/>
          </p:nvSpPr>
          <p:spPr bwMode="auto">
            <a:xfrm>
              <a:off x="3480" y="1473"/>
              <a:ext cx="1124" cy="141"/>
            </a:xfrm>
            <a:prstGeom prst="line">
              <a:avLst/>
            </a:prstGeom>
            <a:noFill/>
            <a:ln w="19050">
              <a:solidFill>
                <a:srgbClr val="0000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56350" name="Text Box 91"/>
            <p:cNvSpPr txBox="1">
              <a:spLocks noChangeArrowheads="1"/>
            </p:cNvSpPr>
            <p:nvPr/>
          </p:nvSpPr>
          <p:spPr bwMode="auto">
            <a:xfrm>
              <a:off x="3545" y="1478"/>
              <a:ext cx="33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smtClean="0"/>
                <a:t>pkt0</a:t>
              </a:r>
            </a:p>
          </p:txBody>
        </p:sp>
        <p:sp>
          <p:nvSpPr>
            <p:cNvPr id="56351" name="Rectangle 95"/>
            <p:cNvSpPr>
              <a:spLocks noChangeArrowheads="1"/>
            </p:cNvSpPr>
            <p:nvPr/>
          </p:nvSpPr>
          <p:spPr bwMode="auto">
            <a:xfrm>
              <a:off x="4740" y="758"/>
              <a:ext cx="253" cy="119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56352" name="Text Box 96"/>
            <p:cNvSpPr txBox="1">
              <a:spLocks noChangeArrowheads="1"/>
            </p:cNvSpPr>
            <p:nvPr/>
          </p:nvSpPr>
          <p:spPr bwMode="auto">
            <a:xfrm>
              <a:off x="4621" y="727"/>
              <a:ext cx="649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smtClean="0">
                  <a:latin typeface="Arial" charset="0"/>
                </a:rPr>
                <a:t>0</a:t>
              </a:r>
              <a:r>
                <a:rPr lang="en-US" sz="1200" smtClean="0">
                  <a:solidFill>
                    <a:schemeClr val="bg1"/>
                  </a:solidFill>
                  <a:latin typeface="Arial" charset="0"/>
                </a:rPr>
                <a:t> 1 2 3</a:t>
              </a:r>
              <a:r>
                <a:rPr lang="en-US" sz="1200" smtClean="0">
                  <a:latin typeface="Arial" charset="0"/>
                </a:rPr>
                <a:t> 0 1 2</a:t>
              </a:r>
            </a:p>
          </p:txBody>
        </p:sp>
        <p:sp>
          <p:nvSpPr>
            <p:cNvPr id="56353" name="Rectangle 97"/>
            <p:cNvSpPr>
              <a:spLocks noChangeArrowheads="1"/>
            </p:cNvSpPr>
            <p:nvPr/>
          </p:nvSpPr>
          <p:spPr bwMode="auto">
            <a:xfrm>
              <a:off x="4816" y="929"/>
              <a:ext cx="253" cy="119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56354" name="Text Box 98"/>
            <p:cNvSpPr txBox="1">
              <a:spLocks noChangeArrowheads="1"/>
            </p:cNvSpPr>
            <p:nvPr/>
          </p:nvSpPr>
          <p:spPr bwMode="auto">
            <a:xfrm>
              <a:off x="4619" y="900"/>
              <a:ext cx="649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smtClean="0">
                  <a:latin typeface="Arial" charset="0"/>
                </a:rPr>
                <a:t>0 1</a:t>
              </a:r>
              <a:r>
                <a:rPr lang="en-US" sz="1200" smtClean="0">
                  <a:solidFill>
                    <a:schemeClr val="bg1"/>
                  </a:solidFill>
                  <a:latin typeface="Arial" charset="0"/>
                </a:rPr>
                <a:t> 2 3 0</a:t>
              </a:r>
              <a:r>
                <a:rPr lang="en-US" sz="1200" smtClean="0">
                  <a:latin typeface="Arial" charset="0"/>
                </a:rPr>
                <a:t> 1 2</a:t>
              </a:r>
            </a:p>
          </p:txBody>
        </p:sp>
        <p:sp>
          <p:nvSpPr>
            <p:cNvPr id="56355" name="Rectangle 99"/>
            <p:cNvSpPr>
              <a:spLocks noChangeArrowheads="1"/>
            </p:cNvSpPr>
            <p:nvPr/>
          </p:nvSpPr>
          <p:spPr bwMode="auto">
            <a:xfrm>
              <a:off x="4898" y="1095"/>
              <a:ext cx="253" cy="119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56356" name="Text Box 100"/>
            <p:cNvSpPr txBox="1">
              <a:spLocks noChangeArrowheads="1"/>
            </p:cNvSpPr>
            <p:nvPr/>
          </p:nvSpPr>
          <p:spPr bwMode="auto">
            <a:xfrm>
              <a:off x="4621" y="1066"/>
              <a:ext cx="649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smtClean="0">
                  <a:latin typeface="Arial" charset="0"/>
                </a:rPr>
                <a:t>0 1 2 </a:t>
              </a:r>
              <a:r>
                <a:rPr lang="en-US" sz="1200" smtClean="0">
                  <a:solidFill>
                    <a:schemeClr val="bg1"/>
                  </a:solidFill>
                  <a:latin typeface="Arial" charset="0"/>
                </a:rPr>
                <a:t>3 0 1</a:t>
              </a:r>
              <a:r>
                <a:rPr lang="en-US" sz="1200" smtClean="0">
                  <a:latin typeface="Arial" charset="0"/>
                </a:rPr>
                <a:t> 2</a:t>
              </a:r>
            </a:p>
          </p:txBody>
        </p:sp>
        <p:sp>
          <p:nvSpPr>
            <p:cNvPr id="56357" name="Line 103"/>
            <p:cNvSpPr>
              <a:spLocks noChangeShapeType="1"/>
            </p:cNvSpPr>
            <p:nvPr/>
          </p:nvSpPr>
          <p:spPr bwMode="auto">
            <a:xfrm flipH="1">
              <a:off x="3453" y="810"/>
              <a:ext cx="1124" cy="463"/>
            </a:xfrm>
            <a:prstGeom prst="line">
              <a:avLst/>
            </a:prstGeom>
            <a:noFill/>
            <a:ln w="19050">
              <a:solidFill>
                <a:srgbClr val="008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56358" name="Line 104"/>
            <p:cNvSpPr>
              <a:spLocks noChangeShapeType="1"/>
            </p:cNvSpPr>
            <p:nvPr/>
          </p:nvSpPr>
          <p:spPr bwMode="auto">
            <a:xfrm flipH="1">
              <a:off x="3465" y="976"/>
              <a:ext cx="1131" cy="478"/>
            </a:xfrm>
            <a:prstGeom prst="line">
              <a:avLst/>
            </a:prstGeom>
            <a:noFill/>
            <a:ln w="19050">
              <a:solidFill>
                <a:srgbClr val="008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56359" name="Text Box 107"/>
            <p:cNvSpPr txBox="1">
              <a:spLocks noChangeArrowheads="1"/>
            </p:cNvSpPr>
            <p:nvPr/>
          </p:nvSpPr>
          <p:spPr bwMode="auto">
            <a:xfrm>
              <a:off x="3780" y="1245"/>
              <a:ext cx="204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b="1" smtClean="0">
                  <a:solidFill>
                    <a:srgbClr val="FF0000"/>
                  </a:solidFill>
                </a:rPr>
                <a:t>X</a:t>
              </a:r>
            </a:p>
          </p:txBody>
        </p:sp>
        <p:sp>
          <p:nvSpPr>
            <p:cNvPr id="56360" name="Text Box 109"/>
            <p:cNvSpPr txBox="1">
              <a:spLocks noChangeArrowheads="1"/>
            </p:cNvSpPr>
            <p:nvPr/>
          </p:nvSpPr>
          <p:spPr bwMode="auto">
            <a:xfrm>
              <a:off x="4596" y="1501"/>
              <a:ext cx="91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l">
                <a:defRPr/>
              </a:pPr>
              <a:r>
                <a:rPr lang="en-US" sz="1200" i="1" smtClean="0">
                  <a:solidFill>
                    <a:srgbClr val="CC0000"/>
                  </a:solidFill>
                </a:rPr>
                <a:t>will accept packet</a:t>
              </a:r>
            </a:p>
            <a:p>
              <a:pPr algn="l">
                <a:defRPr/>
              </a:pPr>
              <a:r>
                <a:rPr lang="en-US" sz="1200" i="1" smtClean="0">
                  <a:solidFill>
                    <a:srgbClr val="CC0000"/>
                  </a:solidFill>
                </a:rPr>
                <a:t>with seq number 0</a:t>
              </a:r>
            </a:p>
          </p:txBody>
        </p:sp>
        <p:sp>
          <p:nvSpPr>
            <p:cNvPr id="56361" name="Line 110"/>
            <p:cNvSpPr>
              <a:spLocks noChangeShapeType="1"/>
            </p:cNvSpPr>
            <p:nvPr/>
          </p:nvSpPr>
          <p:spPr bwMode="auto">
            <a:xfrm flipH="1" flipV="1">
              <a:off x="5033" y="1253"/>
              <a:ext cx="0" cy="281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56362" name="Line 112"/>
            <p:cNvSpPr>
              <a:spLocks noChangeShapeType="1"/>
            </p:cNvSpPr>
            <p:nvPr/>
          </p:nvSpPr>
          <p:spPr bwMode="auto">
            <a:xfrm>
              <a:off x="3475" y="1290"/>
              <a:ext cx="372" cy="46"/>
            </a:xfrm>
            <a:prstGeom prst="line">
              <a:avLst/>
            </a:prstGeom>
            <a:noFill/>
            <a:ln w="19050">
              <a:solidFill>
                <a:srgbClr val="0000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48171" name="Group 115"/>
            <p:cNvGrpSpPr>
              <a:grpSpLocks/>
            </p:cNvGrpSpPr>
            <p:nvPr/>
          </p:nvGrpSpPr>
          <p:grpSpPr bwMode="auto">
            <a:xfrm>
              <a:off x="2838" y="1185"/>
              <a:ext cx="649" cy="173"/>
              <a:chOff x="2667" y="3750"/>
              <a:chExt cx="649" cy="173"/>
            </a:xfrm>
          </p:grpSpPr>
          <p:sp>
            <p:nvSpPr>
              <p:cNvPr id="56366" name="Rectangle 113"/>
              <p:cNvSpPr>
                <a:spLocks noChangeArrowheads="1"/>
              </p:cNvSpPr>
              <p:nvPr/>
            </p:nvSpPr>
            <p:spPr bwMode="auto">
              <a:xfrm>
                <a:off x="2786" y="3779"/>
                <a:ext cx="253" cy="119"/>
              </a:xfrm>
              <a:prstGeom prst="rect">
                <a:avLst/>
              </a:pr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56367" name="Text Box 114"/>
              <p:cNvSpPr txBox="1">
                <a:spLocks noChangeArrowheads="1"/>
              </p:cNvSpPr>
              <p:nvPr/>
            </p:nvSpPr>
            <p:spPr bwMode="auto">
              <a:xfrm>
                <a:off x="2667" y="3750"/>
                <a:ext cx="649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200" smtClean="0">
                    <a:latin typeface="Arial" charset="0"/>
                  </a:rPr>
                  <a:t>0 </a:t>
                </a:r>
                <a:r>
                  <a:rPr lang="en-US" sz="1200" smtClean="0">
                    <a:solidFill>
                      <a:schemeClr val="bg1"/>
                    </a:solidFill>
                    <a:latin typeface="Arial" charset="0"/>
                  </a:rPr>
                  <a:t>1 2</a:t>
                </a:r>
                <a:r>
                  <a:rPr lang="en-US" sz="1200" smtClean="0">
                    <a:latin typeface="Arial" charset="0"/>
                  </a:rPr>
                  <a:t> </a:t>
                </a:r>
                <a:r>
                  <a:rPr lang="en-US" sz="1200" smtClean="0">
                    <a:solidFill>
                      <a:schemeClr val="bg1"/>
                    </a:solidFill>
                    <a:latin typeface="Arial" charset="0"/>
                  </a:rPr>
                  <a:t>3 </a:t>
                </a:r>
                <a:r>
                  <a:rPr lang="en-US" sz="1200" smtClean="0">
                    <a:latin typeface="Arial" charset="0"/>
                  </a:rPr>
                  <a:t>0 1 2</a:t>
                </a:r>
              </a:p>
            </p:txBody>
          </p:sp>
        </p:grpSp>
        <p:sp>
          <p:nvSpPr>
            <p:cNvPr id="56364" name="Text Box 116"/>
            <p:cNvSpPr txBox="1">
              <a:spLocks noChangeArrowheads="1"/>
            </p:cNvSpPr>
            <p:nvPr/>
          </p:nvSpPr>
          <p:spPr bwMode="auto">
            <a:xfrm>
              <a:off x="3547" y="1154"/>
              <a:ext cx="33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smtClean="0"/>
                <a:t>pkt3</a:t>
              </a:r>
            </a:p>
          </p:txBody>
        </p:sp>
        <p:sp>
          <p:nvSpPr>
            <p:cNvPr id="56365" name="Text Box 119"/>
            <p:cNvSpPr txBox="1">
              <a:spLocks noChangeArrowheads="1"/>
            </p:cNvSpPr>
            <p:nvPr/>
          </p:nvSpPr>
          <p:spPr bwMode="auto">
            <a:xfrm>
              <a:off x="2803" y="1655"/>
              <a:ext cx="964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mtClean="0"/>
                <a:t>(a) no problem</a:t>
              </a:r>
            </a:p>
          </p:txBody>
        </p:sp>
      </p:grpSp>
      <p:grpSp>
        <p:nvGrpSpPr>
          <p:cNvPr id="373882" name="Group 122"/>
          <p:cNvGrpSpPr>
            <a:grpSpLocks/>
          </p:cNvGrpSpPr>
          <p:nvPr/>
        </p:nvGrpSpPr>
        <p:grpSpPr bwMode="auto">
          <a:xfrm>
            <a:off x="6434138" y="890588"/>
            <a:ext cx="517525" cy="5278437"/>
            <a:chOff x="3821" y="550"/>
            <a:chExt cx="326" cy="3325"/>
          </a:xfrm>
        </p:grpSpPr>
        <p:pic>
          <p:nvPicPr>
            <p:cNvPr id="48144" name="Picture 5" descr="curtain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23" y="550"/>
              <a:ext cx="284" cy="1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8145" name="Picture 111" descr="curtain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21" y="2564"/>
              <a:ext cx="326" cy="13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73881" name="Text Box 121"/>
          <p:cNvSpPr txBox="1">
            <a:spLocks noChangeArrowheads="1"/>
          </p:cNvSpPr>
          <p:nvPr/>
        </p:nvSpPr>
        <p:spPr bwMode="auto">
          <a:xfrm>
            <a:off x="4695825" y="3049588"/>
            <a:ext cx="3835400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>
              <a:defRPr/>
            </a:pPr>
            <a:r>
              <a:rPr lang="en-US" i="1" smtClean="0"/>
              <a:t>receiver can</a:t>
            </a:r>
            <a:r>
              <a:rPr lang="ja-JP" altLang="en-US" i="1" smtClean="0"/>
              <a:t>’</a:t>
            </a:r>
            <a:r>
              <a:rPr lang="en-US" altLang="ja-JP" i="1" smtClean="0"/>
              <a:t>t see sender side.</a:t>
            </a:r>
          </a:p>
          <a:p>
            <a:pPr>
              <a:defRPr/>
            </a:pPr>
            <a:r>
              <a:rPr lang="en-US" i="1" smtClean="0"/>
              <a:t>receiver behavior identical in both cases!</a:t>
            </a:r>
          </a:p>
          <a:p>
            <a:pPr>
              <a:defRPr/>
            </a:pPr>
            <a:r>
              <a:rPr lang="en-US" i="1" smtClean="0">
                <a:solidFill>
                  <a:srgbClr val="CC0000"/>
                </a:solidFill>
              </a:rPr>
              <a:t>something</a:t>
            </a:r>
            <a:r>
              <a:rPr lang="ja-JP" altLang="en-US" i="1" smtClean="0">
                <a:solidFill>
                  <a:srgbClr val="CC0000"/>
                </a:solidFill>
              </a:rPr>
              <a:t>’</a:t>
            </a:r>
            <a:r>
              <a:rPr lang="en-US" altLang="ja-JP" i="1" smtClean="0">
                <a:solidFill>
                  <a:srgbClr val="CC0000"/>
                </a:solidFill>
              </a:rPr>
              <a:t>s (very) wrong!</a:t>
            </a:r>
            <a:endParaRPr lang="en-US" i="1" smtClean="0">
              <a:solidFill>
                <a:srgbClr val="CC0000"/>
              </a:solidFill>
            </a:endParaRPr>
          </a:p>
        </p:txBody>
      </p:sp>
      <p:pic>
        <p:nvPicPr>
          <p:cNvPr id="48142" name="Picture 123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825" y="1157288"/>
            <a:ext cx="3076575" cy="150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3884" name="Rectangle 124"/>
          <p:cNvSpPr>
            <a:spLocks noChangeArrowheads="1"/>
          </p:cNvSpPr>
          <p:nvPr/>
        </p:nvSpPr>
        <p:spPr bwMode="auto">
          <a:xfrm>
            <a:off x="546100" y="2732088"/>
            <a:ext cx="3276600" cy="155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l">
              <a:lnSpc>
                <a:spcPct val="80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Char char="v"/>
              <a:defRPr/>
            </a:pPr>
            <a:r>
              <a:rPr lang="en-US" sz="2400">
                <a:latin typeface="Gill Sans MT" charset="0"/>
                <a:ea typeface="ＭＳ Ｐゴシック" charset="0"/>
              </a:rPr>
              <a:t>receiver sees no difference in two scenarios!</a:t>
            </a:r>
          </a:p>
          <a:p>
            <a:pPr marL="342900" indent="-342900" algn="l">
              <a:lnSpc>
                <a:spcPct val="80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Char char="v"/>
              <a:defRPr/>
            </a:pPr>
            <a:r>
              <a:rPr lang="en-US" sz="2400">
                <a:latin typeface="Gill Sans MT" charset="0"/>
                <a:ea typeface="ＭＳ Ｐゴシック" charset="0"/>
              </a:rPr>
              <a:t>duplicate data accepted as new in (b)</a:t>
            </a:r>
          </a:p>
          <a:p>
            <a:pPr marL="342900" indent="-342900" algn="l">
              <a:lnSpc>
                <a:spcPct val="80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None/>
              <a:defRPr/>
            </a:pPr>
            <a:endParaRPr lang="en-US" sz="2400">
              <a:latin typeface="Gill Sans MT" charset="0"/>
              <a:ea typeface="ＭＳ Ｐゴシック" charset="0"/>
            </a:endParaRPr>
          </a:p>
          <a:p>
            <a:pPr marL="342900" indent="-342900" algn="l">
              <a:lnSpc>
                <a:spcPct val="80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None/>
              <a:defRPr/>
            </a:pPr>
            <a:r>
              <a:rPr lang="en-US" sz="2400">
                <a:solidFill>
                  <a:srgbClr val="CC0000"/>
                </a:solidFill>
                <a:latin typeface="Gill Sans MT" charset="0"/>
                <a:ea typeface="ＭＳ Ｐゴシック" charset="0"/>
              </a:rPr>
              <a:t>Q:</a:t>
            </a:r>
            <a:r>
              <a:rPr lang="en-US" sz="2400">
                <a:latin typeface="Gill Sans MT" charset="0"/>
                <a:ea typeface="ＭＳ Ｐゴシック" charset="0"/>
              </a:rPr>
              <a:t> what relationship between seq # size and window size to avoid problem in (b)?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73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3738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3881" grpId="0"/>
      <p:bldP spid="373884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 smtClean="0"/>
              <a:t>More</a:t>
            </a:r>
            <a:r>
              <a:rPr lang="sv-SE" dirty="0" smtClean="0"/>
              <a:t> action 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sv-SE" dirty="0">
                <a:hlinkClick r:id="rId2"/>
              </a:rPr>
              <a:t>http://</a:t>
            </a:r>
            <a:r>
              <a:rPr lang="sv-SE" dirty="0" smtClean="0">
                <a:hlinkClick r:id="rId2"/>
              </a:rPr>
              <a:t>media.pearsoncmg.com/aw/aw_kurose_network_4/applets/go-back-n/index.html</a:t>
            </a:r>
            <a:r>
              <a:rPr lang="sv-SE" dirty="0" smtClean="0"/>
              <a:t> </a:t>
            </a:r>
            <a:endParaRPr lang="sv-SE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sv-SE" dirty="0">
                <a:hlinkClick r:id="rId3"/>
              </a:rPr>
              <a:t>http://</a:t>
            </a:r>
            <a:r>
              <a:rPr lang="sv-SE" dirty="0" smtClean="0">
                <a:hlinkClick r:id="rId3"/>
              </a:rPr>
              <a:t>media.pearsoncmg.com/aw/aw_kurose_network_4/applets/SR/index.html</a:t>
            </a:r>
            <a:r>
              <a:rPr lang="sv-SE" dirty="0" smtClean="0"/>
              <a:t> </a:t>
            </a:r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3: Transport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3a-</a:t>
            </a:r>
            <a:fld id="{EB2AC88E-12D1-4E0B-B9FD-67681EB235A9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988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3: Transport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205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3b-</a:t>
            </a:r>
            <a:fld id="{597630A7-96EF-4784-B7D5-0CA204394C27}" type="slidenum">
              <a:rPr lang="en-US" smtClean="0"/>
              <a:pPr/>
              <a:t>47</a:t>
            </a:fld>
            <a:endParaRPr lang="en-US" smtClean="0"/>
          </a:p>
        </p:txBody>
      </p:sp>
      <p:sp>
        <p:nvSpPr>
          <p:cNvPr id="20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Pipelining: increased utilization</a:t>
            </a:r>
            <a:br>
              <a:rPr lang="en-US" sz="2800" dirty="0" smtClean="0"/>
            </a:br>
            <a:r>
              <a:rPr lang="en-US" sz="2800" dirty="0" err="1" smtClean="0"/>
              <a:t>Ack</a:t>
            </a:r>
            <a:r>
              <a:rPr lang="en-US" sz="2800" dirty="0" smtClean="0"/>
              <a:t>-based =&gt; </a:t>
            </a:r>
            <a:r>
              <a:rPr lang="en-US" sz="2800" dirty="0" err="1" smtClean="0"/>
              <a:t>flowcontrol</a:t>
            </a:r>
            <a:r>
              <a:rPr lang="en-US" sz="2800" dirty="0" smtClean="0"/>
              <a:t> at the same time!!!</a:t>
            </a:r>
          </a:p>
        </p:txBody>
      </p:sp>
      <p:sp>
        <p:nvSpPr>
          <p:cNvPr id="2054" name="Line 3"/>
          <p:cNvSpPr>
            <a:spLocks noChangeShapeType="1"/>
          </p:cNvSpPr>
          <p:nvPr/>
        </p:nvSpPr>
        <p:spPr bwMode="auto">
          <a:xfrm>
            <a:off x="3171825" y="1778000"/>
            <a:ext cx="2082800" cy="9318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2055" name="Text Box 4"/>
          <p:cNvSpPr txBox="1">
            <a:spLocks noChangeArrowheads="1"/>
          </p:cNvSpPr>
          <p:nvPr/>
        </p:nvSpPr>
        <p:spPr bwMode="auto">
          <a:xfrm>
            <a:off x="0" y="1571625"/>
            <a:ext cx="3086100" cy="3540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en-US" sz="1600">
                <a:latin typeface="Arial" pitchFamily="34" charset="0"/>
              </a:rPr>
              <a:t>first packet bit transmitted, t = 0</a:t>
            </a:r>
            <a:endParaRPr lang="en-US" sz="1600"/>
          </a:p>
        </p:txBody>
      </p:sp>
      <p:sp>
        <p:nvSpPr>
          <p:cNvPr id="2056" name="Line 5"/>
          <p:cNvSpPr>
            <a:spLocks noChangeShapeType="1"/>
          </p:cNvSpPr>
          <p:nvPr/>
        </p:nvSpPr>
        <p:spPr bwMode="auto">
          <a:xfrm>
            <a:off x="3162300" y="1555750"/>
            <a:ext cx="20638" cy="328453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sv-SE"/>
          </a:p>
        </p:txBody>
      </p:sp>
      <p:sp>
        <p:nvSpPr>
          <p:cNvPr id="2057" name="Line 6"/>
          <p:cNvSpPr>
            <a:spLocks noChangeShapeType="1"/>
          </p:cNvSpPr>
          <p:nvPr/>
        </p:nvSpPr>
        <p:spPr bwMode="auto">
          <a:xfrm>
            <a:off x="5243513" y="1568450"/>
            <a:ext cx="22225" cy="335121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sv-SE"/>
          </a:p>
        </p:txBody>
      </p:sp>
      <p:sp>
        <p:nvSpPr>
          <p:cNvPr id="2058" name="Text Box 7"/>
          <p:cNvSpPr txBox="1">
            <a:spLocks noChangeArrowheads="1"/>
          </p:cNvSpPr>
          <p:nvPr/>
        </p:nvSpPr>
        <p:spPr bwMode="auto">
          <a:xfrm>
            <a:off x="2701925" y="1228725"/>
            <a:ext cx="1042988" cy="3556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en-US" sz="1600">
                <a:latin typeface="Arial" pitchFamily="34" charset="0"/>
              </a:rPr>
              <a:t>sender</a:t>
            </a:r>
            <a:endParaRPr lang="en-US" sz="1600"/>
          </a:p>
        </p:txBody>
      </p:sp>
      <p:sp>
        <p:nvSpPr>
          <p:cNvPr id="2059" name="Text Box 8"/>
          <p:cNvSpPr txBox="1">
            <a:spLocks noChangeArrowheads="1"/>
          </p:cNvSpPr>
          <p:nvPr/>
        </p:nvSpPr>
        <p:spPr bwMode="auto">
          <a:xfrm>
            <a:off x="4730750" y="1228725"/>
            <a:ext cx="1108075" cy="3556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en-US" sz="1600">
                <a:latin typeface="Arial" pitchFamily="34" charset="0"/>
              </a:rPr>
              <a:t>receiver</a:t>
            </a:r>
            <a:endParaRPr lang="en-US" sz="1600"/>
          </a:p>
        </p:txBody>
      </p:sp>
      <p:sp>
        <p:nvSpPr>
          <p:cNvPr id="2060" name="Line 9"/>
          <p:cNvSpPr>
            <a:spLocks noChangeShapeType="1"/>
          </p:cNvSpPr>
          <p:nvPr/>
        </p:nvSpPr>
        <p:spPr bwMode="auto">
          <a:xfrm>
            <a:off x="3182938" y="1773238"/>
            <a:ext cx="2049462" cy="3175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2061" name="Line 10"/>
          <p:cNvSpPr>
            <a:spLocks noChangeShapeType="1"/>
          </p:cNvSpPr>
          <p:nvPr/>
        </p:nvSpPr>
        <p:spPr bwMode="auto">
          <a:xfrm>
            <a:off x="3189288" y="3905250"/>
            <a:ext cx="2049462" cy="0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2062" name="Freeform 11"/>
          <p:cNvSpPr>
            <a:spLocks/>
          </p:cNvSpPr>
          <p:nvPr/>
        </p:nvSpPr>
        <p:spPr bwMode="auto">
          <a:xfrm>
            <a:off x="3167063" y="1770063"/>
            <a:ext cx="2087562" cy="1169987"/>
          </a:xfrm>
          <a:custGeom>
            <a:avLst/>
            <a:gdLst>
              <a:gd name="T0" fmla="*/ 0 w 2902"/>
              <a:gd name="T1" fmla="*/ 0 h 1185"/>
              <a:gd name="T2" fmla="*/ 2147483647 w 2902"/>
              <a:gd name="T3" fmla="*/ 2147483647 h 1185"/>
              <a:gd name="T4" fmla="*/ 2147483647 w 2902"/>
              <a:gd name="T5" fmla="*/ 2147483647 h 1185"/>
              <a:gd name="T6" fmla="*/ 0 w 2902"/>
              <a:gd name="T7" fmla="*/ 2147483647 h 1185"/>
              <a:gd name="T8" fmla="*/ 0 w 2902"/>
              <a:gd name="T9" fmla="*/ 0 h 118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902"/>
              <a:gd name="T16" fmla="*/ 0 h 1185"/>
              <a:gd name="T17" fmla="*/ 2902 w 2902"/>
              <a:gd name="T18" fmla="*/ 1185 h 118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902" h="1185">
                <a:moveTo>
                  <a:pt x="0" y="0"/>
                </a:moveTo>
                <a:lnTo>
                  <a:pt x="2895" y="937"/>
                </a:lnTo>
                <a:lnTo>
                  <a:pt x="2902" y="1185"/>
                </a:lnTo>
                <a:lnTo>
                  <a:pt x="0" y="247"/>
                </a:lnTo>
                <a:lnTo>
                  <a:pt x="0" y="0"/>
                </a:lnTo>
                <a:close/>
              </a:path>
            </a:pathLst>
          </a:custGeom>
          <a:solidFill>
            <a:srgbClr val="00CC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2063" name="Line 12"/>
          <p:cNvSpPr>
            <a:spLocks noChangeShapeType="1"/>
          </p:cNvSpPr>
          <p:nvPr/>
        </p:nvSpPr>
        <p:spPr bwMode="auto">
          <a:xfrm flipH="1">
            <a:off x="3032125" y="1770063"/>
            <a:ext cx="123825" cy="31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2064" name="Line 13"/>
          <p:cNvSpPr>
            <a:spLocks noChangeShapeType="1"/>
          </p:cNvSpPr>
          <p:nvPr/>
        </p:nvSpPr>
        <p:spPr bwMode="auto">
          <a:xfrm flipH="1">
            <a:off x="3032125" y="2014538"/>
            <a:ext cx="1238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2065" name="Text Box 14"/>
          <p:cNvSpPr txBox="1">
            <a:spLocks noChangeArrowheads="1"/>
          </p:cNvSpPr>
          <p:nvPr/>
        </p:nvSpPr>
        <p:spPr bwMode="auto">
          <a:xfrm>
            <a:off x="2251075" y="2754313"/>
            <a:ext cx="9652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en-US" sz="1600">
                <a:latin typeface="Arial" pitchFamily="34" charset="0"/>
              </a:rPr>
              <a:t>RTT </a:t>
            </a:r>
            <a:endParaRPr lang="en-US" sz="1600"/>
          </a:p>
        </p:txBody>
      </p:sp>
      <p:sp>
        <p:nvSpPr>
          <p:cNvPr id="2066" name="Line 15"/>
          <p:cNvSpPr>
            <a:spLocks noChangeShapeType="1"/>
          </p:cNvSpPr>
          <p:nvPr/>
        </p:nvSpPr>
        <p:spPr bwMode="auto">
          <a:xfrm>
            <a:off x="3065463" y="3065463"/>
            <a:ext cx="9525" cy="82073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sv-SE"/>
          </a:p>
        </p:txBody>
      </p:sp>
      <p:sp>
        <p:nvSpPr>
          <p:cNvPr id="2067" name="Line 16"/>
          <p:cNvSpPr>
            <a:spLocks noChangeShapeType="1"/>
          </p:cNvSpPr>
          <p:nvPr/>
        </p:nvSpPr>
        <p:spPr bwMode="auto">
          <a:xfrm flipV="1">
            <a:off x="3070225" y="2036763"/>
            <a:ext cx="1588" cy="7762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sv-SE"/>
          </a:p>
        </p:txBody>
      </p:sp>
      <p:sp>
        <p:nvSpPr>
          <p:cNvPr id="2068" name="Text Box 17"/>
          <p:cNvSpPr txBox="1">
            <a:spLocks noChangeArrowheads="1"/>
          </p:cNvSpPr>
          <p:nvPr/>
        </p:nvSpPr>
        <p:spPr bwMode="auto">
          <a:xfrm>
            <a:off x="346075" y="1852613"/>
            <a:ext cx="2740025" cy="35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en-US" sz="1600">
                <a:latin typeface="Arial" pitchFamily="34" charset="0"/>
              </a:rPr>
              <a:t>last bit transmitted, t = L / R</a:t>
            </a:r>
            <a:endParaRPr lang="en-US" sz="1600"/>
          </a:p>
        </p:txBody>
      </p:sp>
      <p:sp>
        <p:nvSpPr>
          <p:cNvPr id="2069" name="Line 18"/>
          <p:cNvSpPr>
            <a:spLocks noChangeShapeType="1"/>
          </p:cNvSpPr>
          <p:nvPr/>
        </p:nvSpPr>
        <p:spPr bwMode="auto">
          <a:xfrm flipH="1">
            <a:off x="5232400" y="2695575"/>
            <a:ext cx="125413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2070" name="Text Box 19"/>
          <p:cNvSpPr txBox="1">
            <a:spLocks noChangeArrowheads="1"/>
          </p:cNvSpPr>
          <p:nvPr/>
        </p:nvSpPr>
        <p:spPr bwMode="auto">
          <a:xfrm>
            <a:off x="5308600" y="2517775"/>
            <a:ext cx="264160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1600">
                <a:latin typeface="Arial" pitchFamily="34" charset="0"/>
              </a:rPr>
              <a:t>first packet bit arrives</a:t>
            </a:r>
            <a:endParaRPr lang="en-US" sz="1600"/>
          </a:p>
        </p:txBody>
      </p:sp>
      <p:sp>
        <p:nvSpPr>
          <p:cNvPr id="2071" name="Line 20"/>
          <p:cNvSpPr>
            <a:spLocks noChangeShapeType="1"/>
          </p:cNvSpPr>
          <p:nvPr/>
        </p:nvSpPr>
        <p:spPr bwMode="auto">
          <a:xfrm>
            <a:off x="5254625" y="2946400"/>
            <a:ext cx="119063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2072" name="Text Box 21"/>
          <p:cNvSpPr txBox="1">
            <a:spLocks noChangeArrowheads="1"/>
          </p:cNvSpPr>
          <p:nvPr/>
        </p:nvSpPr>
        <p:spPr bwMode="auto">
          <a:xfrm>
            <a:off x="5313363" y="2770188"/>
            <a:ext cx="35814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1600">
                <a:latin typeface="Arial" pitchFamily="34" charset="0"/>
              </a:rPr>
              <a:t>last packet bit arrives, send ACK</a:t>
            </a:r>
            <a:endParaRPr lang="en-US" sz="1600"/>
          </a:p>
        </p:txBody>
      </p:sp>
      <p:sp>
        <p:nvSpPr>
          <p:cNvPr id="2073" name="Text Box 22"/>
          <p:cNvSpPr txBox="1">
            <a:spLocks noChangeArrowheads="1"/>
          </p:cNvSpPr>
          <p:nvPr/>
        </p:nvSpPr>
        <p:spPr bwMode="auto">
          <a:xfrm>
            <a:off x="493713" y="3562350"/>
            <a:ext cx="26352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en-US" sz="1600">
                <a:latin typeface="Arial" pitchFamily="34" charset="0"/>
              </a:rPr>
              <a:t>ACK arrives, send next </a:t>
            </a:r>
          </a:p>
          <a:p>
            <a:pPr algn="r"/>
            <a:r>
              <a:rPr lang="en-US" sz="1600">
                <a:latin typeface="Arial" pitchFamily="34" charset="0"/>
              </a:rPr>
              <a:t>packet, t = RTT + L / R</a:t>
            </a:r>
            <a:endParaRPr lang="en-US" sz="1600"/>
          </a:p>
        </p:txBody>
      </p:sp>
      <p:grpSp>
        <p:nvGrpSpPr>
          <p:cNvPr id="2074" name="Group 23"/>
          <p:cNvGrpSpPr>
            <a:grpSpLocks/>
          </p:cNvGrpSpPr>
          <p:nvPr/>
        </p:nvGrpSpPr>
        <p:grpSpPr bwMode="auto">
          <a:xfrm>
            <a:off x="3043238" y="3892550"/>
            <a:ext cx="1466850" cy="608013"/>
            <a:chOff x="12502" y="21425"/>
            <a:chExt cx="3400" cy="1025"/>
          </a:xfrm>
        </p:grpSpPr>
        <p:sp>
          <p:nvSpPr>
            <p:cNvPr id="2102" name="Line 24"/>
            <p:cNvSpPr>
              <a:spLocks noChangeShapeType="1"/>
            </p:cNvSpPr>
            <p:nvPr/>
          </p:nvSpPr>
          <p:spPr bwMode="auto">
            <a:xfrm flipH="1">
              <a:off x="12502" y="21425"/>
              <a:ext cx="288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2103" name="Freeform 25"/>
            <p:cNvSpPr>
              <a:spLocks/>
            </p:cNvSpPr>
            <p:nvPr/>
          </p:nvSpPr>
          <p:spPr bwMode="auto">
            <a:xfrm>
              <a:off x="12827" y="21438"/>
              <a:ext cx="3075" cy="987"/>
            </a:xfrm>
            <a:custGeom>
              <a:avLst/>
              <a:gdLst>
                <a:gd name="T0" fmla="*/ 0 w 1845"/>
                <a:gd name="T1" fmla="*/ 0 h 592"/>
                <a:gd name="T2" fmla="*/ 8542 w 1845"/>
                <a:gd name="T3" fmla="*/ 2744 h 592"/>
                <a:gd name="T4" fmla="*/ 5070 w 1845"/>
                <a:gd name="T5" fmla="*/ 2744 h 592"/>
                <a:gd name="T6" fmla="*/ 0 w 1845"/>
                <a:gd name="T7" fmla="*/ 1145 h 592"/>
                <a:gd name="T8" fmla="*/ 0 w 1845"/>
                <a:gd name="T9" fmla="*/ 0 h 5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45"/>
                <a:gd name="T16" fmla="*/ 0 h 592"/>
                <a:gd name="T17" fmla="*/ 1845 w 1845"/>
                <a:gd name="T18" fmla="*/ 592 h 5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45" h="592">
                  <a:moveTo>
                    <a:pt x="0" y="0"/>
                  </a:moveTo>
                  <a:lnTo>
                    <a:pt x="1845" y="592"/>
                  </a:lnTo>
                  <a:lnTo>
                    <a:pt x="1095" y="592"/>
                  </a:lnTo>
                  <a:lnTo>
                    <a:pt x="0" y="247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CCFF"/>
                </a:gs>
                <a:gs pos="100000">
                  <a:srgbClr val="FFFFFF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grpSp>
          <p:nvGrpSpPr>
            <p:cNvPr id="2104" name="Group 26"/>
            <p:cNvGrpSpPr>
              <a:grpSpLocks/>
            </p:cNvGrpSpPr>
            <p:nvPr/>
          </p:nvGrpSpPr>
          <p:grpSpPr bwMode="auto">
            <a:xfrm>
              <a:off x="12815" y="21425"/>
              <a:ext cx="2776" cy="913"/>
              <a:chOff x="12315" y="13225"/>
              <a:chExt cx="2775" cy="913"/>
            </a:xfrm>
          </p:grpSpPr>
          <p:sp>
            <p:nvSpPr>
              <p:cNvPr id="2107" name="Line 27"/>
              <p:cNvSpPr>
                <a:spLocks noChangeShapeType="1"/>
              </p:cNvSpPr>
              <p:nvPr/>
            </p:nvSpPr>
            <p:spPr bwMode="auto">
              <a:xfrm>
                <a:off x="12315" y="13225"/>
                <a:ext cx="1587" cy="51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108" name="Line 28"/>
              <p:cNvSpPr>
                <a:spLocks noChangeShapeType="1"/>
              </p:cNvSpPr>
              <p:nvPr/>
            </p:nvSpPr>
            <p:spPr bwMode="auto">
              <a:xfrm>
                <a:off x="13915" y="13737"/>
                <a:ext cx="1175" cy="40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</p:grpSp>
        <p:sp>
          <p:nvSpPr>
            <p:cNvPr id="2105" name="Line 29"/>
            <p:cNvSpPr>
              <a:spLocks noChangeShapeType="1"/>
            </p:cNvSpPr>
            <p:nvPr/>
          </p:nvSpPr>
          <p:spPr bwMode="auto">
            <a:xfrm>
              <a:off x="12815" y="21837"/>
              <a:ext cx="687" cy="21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2106" name="Line 30"/>
            <p:cNvSpPr>
              <a:spLocks noChangeShapeType="1"/>
            </p:cNvSpPr>
            <p:nvPr/>
          </p:nvSpPr>
          <p:spPr bwMode="auto">
            <a:xfrm>
              <a:off x="13515" y="22048"/>
              <a:ext cx="1175" cy="40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</p:grpSp>
      <p:sp>
        <p:nvSpPr>
          <p:cNvPr id="2075" name="Freeform 31"/>
          <p:cNvSpPr>
            <a:spLocks/>
          </p:cNvSpPr>
          <p:nvPr/>
        </p:nvSpPr>
        <p:spPr bwMode="auto">
          <a:xfrm>
            <a:off x="3171825" y="2022475"/>
            <a:ext cx="2087563" cy="1168400"/>
          </a:xfrm>
          <a:custGeom>
            <a:avLst/>
            <a:gdLst>
              <a:gd name="T0" fmla="*/ 0 w 2902"/>
              <a:gd name="T1" fmla="*/ 0 h 1185"/>
              <a:gd name="T2" fmla="*/ 2147483647 w 2902"/>
              <a:gd name="T3" fmla="*/ 2147483647 h 1185"/>
              <a:gd name="T4" fmla="*/ 2147483647 w 2902"/>
              <a:gd name="T5" fmla="*/ 2147483647 h 1185"/>
              <a:gd name="T6" fmla="*/ 0 w 2902"/>
              <a:gd name="T7" fmla="*/ 2147483647 h 1185"/>
              <a:gd name="T8" fmla="*/ 0 w 2902"/>
              <a:gd name="T9" fmla="*/ 0 h 118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902"/>
              <a:gd name="T16" fmla="*/ 0 h 1185"/>
              <a:gd name="T17" fmla="*/ 2902 w 2902"/>
              <a:gd name="T18" fmla="*/ 1185 h 118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902" h="1185">
                <a:moveTo>
                  <a:pt x="0" y="0"/>
                </a:moveTo>
                <a:lnTo>
                  <a:pt x="2895" y="937"/>
                </a:lnTo>
                <a:lnTo>
                  <a:pt x="2902" y="1185"/>
                </a:lnTo>
                <a:lnTo>
                  <a:pt x="0" y="247"/>
                </a:lnTo>
                <a:lnTo>
                  <a:pt x="0" y="0"/>
                </a:lnTo>
                <a:close/>
              </a:path>
            </a:pathLst>
          </a:custGeom>
          <a:solidFill>
            <a:srgbClr val="00CC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2076" name="Freeform 32"/>
          <p:cNvSpPr>
            <a:spLocks/>
          </p:cNvSpPr>
          <p:nvPr/>
        </p:nvSpPr>
        <p:spPr bwMode="auto">
          <a:xfrm>
            <a:off x="3171825" y="2273300"/>
            <a:ext cx="2087563" cy="1168400"/>
          </a:xfrm>
          <a:custGeom>
            <a:avLst/>
            <a:gdLst>
              <a:gd name="T0" fmla="*/ 0 w 2902"/>
              <a:gd name="T1" fmla="*/ 0 h 1185"/>
              <a:gd name="T2" fmla="*/ 2147483647 w 2902"/>
              <a:gd name="T3" fmla="*/ 2147483647 h 1185"/>
              <a:gd name="T4" fmla="*/ 2147483647 w 2902"/>
              <a:gd name="T5" fmla="*/ 2147483647 h 1185"/>
              <a:gd name="T6" fmla="*/ 0 w 2902"/>
              <a:gd name="T7" fmla="*/ 2147483647 h 1185"/>
              <a:gd name="T8" fmla="*/ 0 w 2902"/>
              <a:gd name="T9" fmla="*/ 0 h 118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902"/>
              <a:gd name="T16" fmla="*/ 0 h 1185"/>
              <a:gd name="T17" fmla="*/ 2902 w 2902"/>
              <a:gd name="T18" fmla="*/ 1185 h 118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902" h="1185">
                <a:moveTo>
                  <a:pt x="0" y="0"/>
                </a:moveTo>
                <a:lnTo>
                  <a:pt x="2895" y="937"/>
                </a:lnTo>
                <a:lnTo>
                  <a:pt x="2902" y="1185"/>
                </a:lnTo>
                <a:lnTo>
                  <a:pt x="0" y="247"/>
                </a:lnTo>
                <a:lnTo>
                  <a:pt x="0" y="0"/>
                </a:lnTo>
                <a:close/>
              </a:path>
            </a:pathLst>
          </a:custGeom>
          <a:solidFill>
            <a:srgbClr val="00CC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2077" name="Line 33"/>
          <p:cNvSpPr>
            <a:spLocks noChangeShapeType="1"/>
          </p:cNvSpPr>
          <p:nvPr/>
        </p:nvSpPr>
        <p:spPr bwMode="auto">
          <a:xfrm flipV="1">
            <a:off x="3189288" y="2954338"/>
            <a:ext cx="2065337" cy="9318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2078" name="Line 34"/>
          <p:cNvSpPr>
            <a:spLocks noChangeShapeType="1"/>
          </p:cNvSpPr>
          <p:nvPr/>
        </p:nvSpPr>
        <p:spPr bwMode="auto">
          <a:xfrm flipV="1">
            <a:off x="3189288" y="3205163"/>
            <a:ext cx="2065337" cy="9318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grpSp>
        <p:nvGrpSpPr>
          <p:cNvPr id="2079" name="Group 35"/>
          <p:cNvGrpSpPr>
            <a:grpSpLocks/>
          </p:cNvGrpSpPr>
          <p:nvPr/>
        </p:nvGrpSpPr>
        <p:grpSpPr bwMode="auto">
          <a:xfrm>
            <a:off x="3032125" y="4130675"/>
            <a:ext cx="1466850" cy="606425"/>
            <a:chOff x="12502" y="21425"/>
            <a:chExt cx="3400" cy="1025"/>
          </a:xfrm>
        </p:grpSpPr>
        <p:sp>
          <p:nvSpPr>
            <p:cNvPr id="2095" name="Line 36"/>
            <p:cNvSpPr>
              <a:spLocks noChangeShapeType="1"/>
            </p:cNvSpPr>
            <p:nvPr/>
          </p:nvSpPr>
          <p:spPr bwMode="auto">
            <a:xfrm flipH="1">
              <a:off x="12502" y="21425"/>
              <a:ext cx="288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2096" name="Freeform 37"/>
            <p:cNvSpPr>
              <a:spLocks/>
            </p:cNvSpPr>
            <p:nvPr/>
          </p:nvSpPr>
          <p:spPr bwMode="auto">
            <a:xfrm>
              <a:off x="12827" y="21438"/>
              <a:ext cx="3075" cy="987"/>
            </a:xfrm>
            <a:custGeom>
              <a:avLst/>
              <a:gdLst>
                <a:gd name="T0" fmla="*/ 0 w 1845"/>
                <a:gd name="T1" fmla="*/ 0 h 592"/>
                <a:gd name="T2" fmla="*/ 8542 w 1845"/>
                <a:gd name="T3" fmla="*/ 2744 h 592"/>
                <a:gd name="T4" fmla="*/ 5070 w 1845"/>
                <a:gd name="T5" fmla="*/ 2744 h 592"/>
                <a:gd name="T6" fmla="*/ 0 w 1845"/>
                <a:gd name="T7" fmla="*/ 1145 h 592"/>
                <a:gd name="T8" fmla="*/ 0 w 1845"/>
                <a:gd name="T9" fmla="*/ 0 h 5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45"/>
                <a:gd name="T16" fmla="*/ 0 h 592"/>
                <a:gd name="T17" fmla="*/ 1845 w 1845"/>
                <a:gd name="T18" fmla="*/ 592 h 5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45" h="592">
                  <a:moveTo>
                    <a:pt x="0" y="0"/>
                  </a:moveTo>
                  <a:lnTo>
                    <a:pt x="1845" y="592"/>
                  </a:lnTo>
                  <a:lnTo>
                    <a:pt x="1095" y="592"/>
                  </a:lnTo>
                  <a:lnTo>
                    <a:pt x="0" y="247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CCFF"/>
                </a:gs>
                <a:gs pos="100000">
                  <a:srgbClr val="FFFFFF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grpSp>
          <p:nvGrpSpPr>
            <p:cNvPr id="2097" name="Group 38"/>
            <p:cNvGrpSpPr>
              <a:grpSpLocks/>
            </p:cNvGrpSpPr>
            <p:nvPr/>
          </p:nvGrpSpPr>
          <p:grpSpPr bwMode="auto">
            <a:xfrm>
              <a:off x="12815" y="21425"/>
              <a:ext cx="2776" cy="913"/>
              <a:chOff x="12315" y="13225"/>
              <a:chExt cx="2775" cy="913"/>
            </a:xfrm>
          </p:grpSpPr>
          <p:sp>
            <p:nvSpPr>
              <p:cNvPr id="2100" name="Line 39"/>
              <p:cNvSpPr>
                <a:spLocks noChangeShapeType="1"/>
              </p:cNvSpPr>
              <p:nvPr/>
            </p:nvSpPr>
            <p:spPr bwMode="auto">
              <a:xfrm>
                <a:off x="12315" y="13225"/>
                <a:ext cx="1587" cy="51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101" name="Line 40"/>
              <p:cNvSpPr>
                <a:spLocks noChangeShapeType="1"/>
              </p:cNvSpPr>
              <p:nvPr/>
            </p:nvSpPr>
            <p:spPr bwMode="auto">
              <a:xfrm>
                <a:off x="13915" y="13737"/>
                <a:ext cx="1175" cy="40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</p:grpSp>
        <p:sp>
          <p:nvSpPr>
            <p:cNvPr id="2098" name="Line 41"/>
            <p:cNvSpPr>
              <a:spLocks noChangeShapeType="1"/>
            </p:cNvSpPr>
            <p:nvPr/>
          </p:nvSpPr>
          <p:spPr bwMode="auto">
            <a:xfrm>
              <a:off x="12815" y="21837"/>
              <a:ext cx="687" cy="21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2099" name="Line 42"/>
            <p:cNvSpPr>
              <a:spLocks noChangeShapeType="1"/>
            </p:cNvSpPr>
            <p:nvPr/>
          </p:nvSpPr>
          <p:spPr bwMode="auto">
            <a:xfrm>
              <a:off x="13515" y="22048"/>
              <a:ext cx="1175" cy="40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</p:grpSp>
      <p:grpSp>
        <p:nvGrpSpPr>
          <p:cNvPr id="2080" name="Group 43"/>
          <p:cNvGrpSpPr>
            <a:grpSpLocks/>
          </p:cNvGrpSpPr>
          <p:nvPr/>
        </p:nvGrpSpPr>
        <p:grpSpPr bwMode="auto">
          <a:xfrm>
            <a:off x="3043238" y="4381500"/>
            <a:ext cx="1466850" cy="606425"/>
            <a:chOff x="12502" y="21425"/>
            <a:chExt cx="3400" cy="1025"/>
          </a:xfrm>
        </p:grpSpPr>
        <p:sp>
          <p:nvSpPr>
            <p:cNvPr id="2088" name="Line 44"/>
            <p:cNvSpPr>
              <a:spLocks noChangeShapeType="1"/>
            </p:cNvSpPr>
            <p:nvPr/>
          </p:nvSpPr>
          <p:spPr bwMode="auto">
            <a:xfrm flipH="1">
              <a:off x="12502" y="21425"/>
              <a:ext cx="288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2089" name="Freeform 45"/>
            <p:cNvSpPr>
              <a:spLocks/>
            </p:cNvSpPr>
            <p:nvPr/>
          </p:nvSpPr>
          <p:spPr bwMode="auto">
            <a:xfrm>
              <a:off x="12827" y="21438"/>
              <a:ext cx="3075" cy="987"/>
            </a:xfrm>
            <a:custGeom>
              <a:avLst/>
              <a:gdLst>
                <a:gd name="T0" fmla="*/ 0 w 1845"/>
                <a:gd name="T1" fmla="*/ 0 h 592"/>
                <a:gd name="T2" fmla="*/ 8542 w 1845"/>
                <a:gd name="T3" fmla="*/ 2744 h 592"/>
                <a:gd name="T4" fmla="*/ 5070 w 1845"/>
                <a:gd name="T5" fmla="*/ 2744 h 592"/>
                <a:gd name="T6" fmla="*/ 0 w 1845"/>
                <a:gd name="T7" fmla="*/ 1145 h 592"/>
                <a:gd name="T8" fmla="*/ 0 w 1845"/>
                <a:gd name="T9" fmla="*/ 0 h 5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45"/>
                <a:gd name="T16" fmla="*/ 0 h 592"/>
                <a:gd name="T17" fmla="*/ 1845 w 1845"/>
                <a:gd name="T18" fmla="*/ 592 h 5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45" h="592">
                  <a:moveTo>
                    <a:pt x="0" y="0"/>
                  </a:moveTo>
                  <a:lnTo>
                    <a:pt x="1845" y="592"/>
                  </a:lnTo>
                  <a:lnTo>
                    <a:pt x="1095" y="592"/>
                  </a:lnTo>
                  <a:lnTo>
                    <a:pt x="0" y="247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CCFF"/>
                </a:gs>
                <a:gs pos="100000">
                  <a:srgbClr val="FFFFFF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grpSp>
          <p:nvGrpSpPr>
            <p:cNvPr id="2090" name="Group 46"/>
            <p:cNvGrpSpPr>
              <a:grpSpLocks/>
            </p:cNvGrpSpPr>
            <p:nvPr/>
          </p:nvGrpSpPr>
          <p:grpSpPr bwMode="auto">
            <a:xfrm>
              <a:off x="12815" y="21425"/>
              <a:ext cx="2776" cy="913"/>
              <a:chOff x="12315" y="13225"/>
              <a:chExt cx="2775" cy="913"/>
            </a:xfrm>
          </p:grpSpPr>
          <p:sp>
            <p:nvSpPr>
              <p:cNvPr id="2093" name="Line 47"/>
              <p:cNvSpPr>
                <a:spLocks noChangeShapeType="1"/>
              </p:cNvSpPr>
              <p:nvPr/>
            </p:nvSpPr>
            <p:spPr bwMode="auto">
              <a:xfrm>
                <a:off x="12315" y="13225"/>
                <a:ext cx="1587" cy="51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094" name="Line 48"/>
              <p:cNvSpPr>
                <a:spLocks noChangeShapeType="1"/>
              </p:cNvSpPr>
              <p:nvPr/>
            </p:nvSpPr>
            <p:spPr bwMode="auto">
              <a:xfrm>
                <a:off x="13915" y="13737"/>
                <a:ext cx="1175" cy="40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</p:grpSp>
        <p:sp>
          <p:nvSpPr>
            <p:cNvPr id="2091" name="Line 49"/>
            <p:cNvSpPr>
              <a:spLocks noChangeShapeType="1"/>
            </p:cNvSpPr>
            <p:nvPr/>
          </p:nvSpPr>
          <p:spPr bwMode="auto">
            <a:xfrm>
              <a:off x="12815" y="21837"/>
              <a:ext cx="687" cy="21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2092" name="Line 50"/>
            <p:cNvSpPr>
              <a:spLocks noChangeShapeType="1"/>
            </p:cNvSpPr>
            <p:nvPr/>
          </p:nvSpPr>
          <p:spPr bwMode="auto">
            <a:xfrm>
              <a:off x="13515" y="22048"/>
              <a:ext cx="1175" cy="40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</p:grpSp>
      <p:sp>
        <p:nvSpPr>
          <p:cNvPr id="2081" name="Line 51"/>
          <p:cNvSpPr>
            <a:spLocks noChangeShapeType="1"/>
          </p:cNvSpPr>
          <p:nvPr/>
        </p:nvSpPr>
        <p:spPr bwMode="auto">
          <a:xfrm flipV="1">
            <a:off x="3194050" y="3457575"/>
            <a:ext cx="2065338" cy="9318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2082" name="Text Box 52"/>
          <p:cNvSpPr txBox="1">
            <a:spLocks noChangeArrowheads="1"/>
          </p:cNvSpPr>
          <p:nvPr/>
        </p:nvSpPr>
        <p:spPr bwMode="auto">
          <a:xfrm>
            <a:off x="5310188" y="3024188"/>
            <a:ext cx="3833812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1600">
                <a:latin typeface="Arial" pitchFamily="34" charset="0"/>
              </a:rPr>
              <a:t>last bit of 2</a:t>
            </a:r>
            <a:r>
              <a:rPr lang="en-US" sz="1600" baseline="30000">
                <a:latin typeface="Arial" pitchFamily="34" charset="0"/>
              </a:rPr>
              <a:t>nd</a:t>
            </a:r>
            <a:r>
              <a:rPr lang="en-US" sz="1600">
                <a:latin typeface="Arial" pitchFamily="34" charset="0"/>
              </a:rPr>
              <a:t> packet arrives, send ACK</a:t>
            </a:r>
            <a:endParaRPr lang="en-US" sz="1600"/>
          </a:p>
        </p:txBody>
      </p:sp>
      <p:sp>
        <p:nvSpPr>
          <p:cNvPr id="2083" name="Line 53"/>
          <p:cNvSpPr>
            <a:spLocks noChangeShapeType="1"/>
          </p:cNvSpPr>
          <p:nvPr/>
        </p:nvSpPr>
        <p:spPr bwMode="auto">
          <a:xfrm flipV="1">
            <a:off x="5254625" y="3182938"/>
            <a:ext cx="112713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2084" name="Line 54"/>
          <p:cNvSpPr>
            <a:spLocks noChangeShapeType="1"/>
          </p:cNvSpPr>
          <p:nvPr/>
        </p:nvSpPr>
        <p:spPr bwMode="auto">
          <a:xfrm flipV="1">
            <a:off x="5265738" y="3435350"/>
            <a:ext cx="112712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2085" name="Text Box 55"/>
          <p:cNvSpPr txBox="1">
            <a:spLocks noChangeArrowheads="1"/>
          </p:cNvSpPr>
          <p:nvPr/>
        </p:nvSpPr>
        <p:spPr bwMode="auto">
          <a:xfrm>
            <a:off x="5305425" y="3257550"/>
            <a:ext cx="3838575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1600">
                <a:latin typeface="Arial" pitchFamily="34" charset="0"/>
              </a:rPr>
              <a:t>last bit of 3</a:t>
            </a:r>
            <a:r>
              <a:rPr lang="en-US" sz="1600" baseline="30000">
                <a:latin typeface="Arial" pitchFamily="34" charset="0"/>
              </a:rPr>
              <a:t>rd</a:t>
            </a:r>
            <a:r>
              <a:rPr lang="en-US" sz="1600">
                <a:latin typeface="Arial" pitchFamily="34" charset="0"/>
              </a:rPr>
              <a:t> packet arrives, send ACK</a:t>
            </a:r>
            <a:endParaRPr lang="en-US" sz="1600"/>
          </a:p>
        </p:txBody>
      </p:sp>
    </p:spTree>
    <p:extLst>
      <p:ext uri="{BB962C8B-B14F-4D97-AF65-F5344CB8AC3E}">
        <p14:creationId xmlns:p14="http://schemas.microsoft.com/office/powerpoint/2010/main" val="282229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3: Transport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18435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3a-</a:t>
            </a:r>
            <a:fld id="{F2B0524B-4689-4349-8A61-994FB85E9567}" type="slidenum">
              <a:rPr lang="en-US" smtClean="0"/>
              <a:pPr/>
              <a:t>48</a:t>
            </a:fld>
            <a:endParaRPr lang="en-US" smtClean="0"/>
          </a:p>
        </p:txBody>
      </p:sp>
      <p:sp>
        <p:nvSpPr>
          <p:cNvPr id="1843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Roadmap Transport Layer</a:t>
            </a:r>
          </a:p>
        </p:txBody>
      </p:sp>
      <p:sp>
        <p:nvSpPr>
          <p:cNvPr id="1843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1056290" y="1371600"/>
            <a:ext cx="7325710" cy="4648200"/>
          </a:xfrm>
        </p:spPr>
        <p:txBody>
          <a:bodyPr/>
          <a:lstStyle/>
          <a:p>
            <a:r>
              <a:rPr lang="en-US" sz="2000" dirty="0" smtClean="0"/>
              <a:t>transport layer services</a:t>
            </a:r>
          </a:p>
          <a:p>
            <a:r>
              <a:rPr lang="en-US" sz="2000" dirty="0" smtClean="0"/>
              <a:t>multiplexing/</a:t>
            </a:r>
            <a:r>
              <a:rPr lang="en-US" sz="2000" dirty="0" err="1" smtClean="0"/>
              <a:t>demultiplexing</a:t>
            </a:r>
            <a:endParaRPr lang="en-US" sz="2000" dirty="0" smtClean="0"/>
          </a:p>
          <a:p>
            <a:r>
              <a:rPr lang="en-US" sz="2000" dirty="0" smtClean="0"/>
              <a:t>connectionless transport: UDP</a:t>
            </a:r>
          </a:p>
          <a:p>
            <a:r>
              <a:rPr lang="en-US" sz="2000" dirty="0" smtClean="0"/>
              <a:t>principles of reliable data transfer</a:t>
            </a:r>
          </a:p>
          <a:p>
            <a:r>
              <a:rPr lang="en-US" sz="2000" dirty="0" smtClean="0"/>
              <a:t>connection-oriented transport: TCP</a:t>
            </a:r>
          </a:p>
          <a:p>
            <a:pPr lvl="1"/>
            <a:r>
              <a:rPr lang="en-US" sz="2000" dirty="0" smtClean="0"/>
              <a:t>reliable transfer</a:t>
            </a:r>
          </a:p>
          <a:p>
            <a:pPr lvl="1"/>
            <a:r>
              <a:rPr lang="en-US" sz="2000" dirty="0" smtClean="0"/>
              <a:t>flow control</a:t>
            </a:r>
          </a:p>
          <a:p>
            <a:pPr lvl="1"/>
            <a:r>
              <a:rPr lang="en-US" sz="2000" dirty="0" smtClean="0"/>
              <a:t>connection management</a:t>
            </a:r>
            <a:endParaRPr lang="en-US" sz="1800" dirty="0" smtClean="0"/>
          </a:p>
          <a:p>
            <a:pPr lvl="1"/>
            <a:r>
              <a:rPr lang="en-US" sz="1800" dirty="0" smtClean="0"/>
              <a:t>TCP congestion control</a:t>
            </a:r>
          </a:p>
          <a:p>
            <a:endParaRPr lang="en-US" sz="2400" dirty="0" smtClean="0"/>
          </a:p>
        </p:txBody>
      </p:sp>
      <p:pic>
        <p:nvPicPr>
          <p:cNvPr id="5123" name="Picture 3" descr="C:\Users\ptrianta.NET\AppData\Local\Microsoft\Windows\Temporary Internet Files\Content.IE5\PUCT662B\MP900427670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249866" y="1230502"/>
            <a:ext cx="2783052" cy="1854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ight Arrow 2"/>
          <p:cNvSpPr/>
          <p:nvPr/>
        </p:nvSpPr>
        <p:spPr bwMode="auto">
          <a:xfrm>
            <a:off x="173420" y="2929540"/>
            <a:ext cx="978408" cy="311211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 rot="19821813">
            <a:off x="209808" y="3405352"/>
            <a:ext cx="1090363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sv-SE" dirty="0" err="1" smtClean="0"/>
              <a:t>Next</a:t>
            </a:r>
            <a:r>
              <a:rPr lang="sv-SE" dirty="0" smtClean="0"/>
              <a:t>…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42323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Reading </a:t>
            </a:r>
            <a:r>
              <a:rPr lang="sv-SE" dirty="0" err="1" smtClean="0"/>
              <a:t>instructions</a:t>
            </a:r>
            <a:r>
              <a:rPr lang="sv-SE" dirty="0" smtClean="0"/>
              <a:t> </a:t>
            </a:r>
            <a:r>
              <a:rPr lang="sv-SE" dirty="0" err="1" smtClean="0"/>
              <a:t>chapter</a:t>
            </a:r>
            <a:r>
              <a:rPr lang="sv-SE" dirty="0" smtClean="0"/>
              <a:t> 3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399" y="1600200"/>
            <a:ext cx="8610601" cy="4648200"/>
          </a:xfrm>
        </p:spPr>
        <p:txBody>
          <a:bodyPr>
            <a:normAutofit fontScale="62500" lnSpcReduction="20000"/>
          </a:bodyPr>
          <a:lstStyle/>
          <a:p>
            <a:r>
              <a:rPr lang="sv-SE" b="1" dirty="0" err="1"/>
              <a:t>K</a:t>
            </a:r>
            <a:r>
              <a:rPr lang="sv-SE" b="1" dirty="0" err="1" smtClean="0"/>
              <a:t>uroseRoss</a:t>
            </a:r>
            <a:r>
              <a:rPr lang="sv-SE" b="1" dirty="0" smtClean="0"/>
              <a:t> </a:t>
            </a:r>
            <a:r>
              <a:rPr lang="sv-SE" b="1" dirty="0" err="1" smtClean="0"/>
              <a:t>book</a:t>
            </a:r>
            <a:endParaRPr lang="sv-SE" b="1" dirty="0" smtClean="0"/>
          </a:p>
          <a:p>
            <a:endParaRPr lang="sv-SE" dirty="0"/>
          </a:p>
          <a:p>
            <a:endParaRPr lang="sv-SE" dirty="0" smtClean="0"/>
          </a:p>
          <a:p>
            <a:endParaRPr lang="sv-SE" dirty="0"/>
          </a:p>
          <a:p>
            <a:endParaRPr lang="sv-SE" dirty="0" smtClean="0"/>
          </a:p>
          <a:p>
            <a:endParaRPr lang="sv-SE" dirty="0" smtClean="0"/>
          </a:p>
          <a:p>
            <a:endParaRPr lang="sv-SE" b="1" dirty="0" smtClean="0"/>
          </a:p>
          <a:p>
            <a:r>
              <a:rPr lang="sv-SE" b="1" dirty="0" err="1" smtClean="0"/>
              <a:t>Other</a:t>
            </a:r>
            <a:r>
              <a:rPr lang="sv-SE" b="1" dirty="0" smtClean="0"/>
              <a:t> </a:t>
            </a:r>
            <a:r>
              <a:rPr lang="sv-SE" b="1" dirty="0" err="1" smtClean="0"/>
              <a:t>resources</a:t>
            </a:r>
            <a:r>
              <a:rPr lang="sv-SE" b="1" dirty="0" smtClean="0"/>
              <a:t> (</a:t>
            </a:r>
            <a:r>
              <a:rPr lang="sv-SE" b="1" dirty="0" err="1" smtClean="0"/>
              <a:t>further</a:t>
            </a:r>
            <a:r>
              <a:rPr lang="sv-SE" b="1" dirty="0" smtClean="0"/>
              <a:t>, </a:t>
            </a:r>
            <a:r>
              <a:rPr lang="sv-SE" b="1" dirty="0" err="1" smtClean="0"/>
              <a:t>optional</a:t>
            </a:r>
            <a:r>
              <a:rPr lang="sv-SE" b="1" dirty="0" smtClean="0"/>
              <a:t> </a:t>
            </a:r>
            <a:r>
              <a:rPr lang="sv-SE" b="1" dirty="0" err="1" smtClean="0"/>
              <a:t>study</a:t>
            </a:r>
            <a:r>
              <a:rPr lang="sv-SE" b="1" dirty="0" smtClean="0"/>
              <a:t>)</a:t>
            </a:r>
          </a:p>
          <a:p>
            <a:endParaRPr lang="sv-SE" dirty="0" smtClean="0"/>
          </a:p>
          <a:p>
            <a:pPr lvl="1"/>
            <a:r>
              <a:rPr lang="en-US" dirty="0" err="1"/>
              <a:t>Lakshman</a:t>
            </a:r>
            <a:r>
              <a:rPr lang="en-US" dirty="0"/>
              <a:t>, T. V., </a:t>
            </a:r>
            <a:r>
              <a:rPr lang="en-US" dirty="0" err="1"/>
              <a:t>Upamanyu</a:t>
            </a:r>
            <a:r>
              <a:rPr lang="en-US" dirty="0"/>
              <a:t> </a:t>
            </a:r>
            <a:r>
              <a:rPr lang="en-US" dirty="0" err="1"/>
              <a:t>Madhow</a:t>
            </a:r>
            <a:r>
              <a:rPr lang="en-US" dirty="0"/>
              <a:t>, and Bernhard </a:t>
            </a:r>
            <a:r>
              <a:rPr lang="en-US" dirty="0" err="1"/>
              <a:t>Suter</a:t>
            </a:r>
            <a:r>
              <a:rPr lang="en-US" dirty="0"/>
              <a:t>. "Window-based error recovery and flow control with a slow acknowledgement channel: a study of TCP/IP performance." INFOCOM'97. Sixteenth Annual Joint Conference of the IEEE Computer and Communications Societies. Proceedings IEEE. Vol. 3. IEEE, 1997</a:t>
            </a:r>
            <a:r>
              <a:rPr lang="en-US" dirty="0" smtClean="0"/>
              <a:t>.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Rizzo, Luigi. "Effective erasure codes for reliable computer communication protocols." ACM SIGCOMM Computer Communication Review 27.2 (1997): 24-36.</a:t>
            </a:r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A</a:t>
            </a:r>
            <a:r>
              <a:rPr lang="en-US" dirty="0"/>
              <a:t>. </a:t>
            </a:r>
            <a:r>
              <a:rPr lang="en-US" dirty="0" err="1"/>
              <a:t>Agarwal</a:t>
            </a:r>
            <a:r>
              <a:rPr lang="en-US" dirty="0"/>
              <a:t> and M. </a:t>
            </a:r>
            <a:r>
              <a:rPr lang="en-US" dirty="0" err="1"/>
              <a:t>Charikar</a:t>
            </a:r>
            <a:r>
              <a:rPr lang="en-US" dirty="0"/>
              <a:t>, “On the advantage of network coding </a:t>
            </a:r>
            <a:r>
              <a:rPr lang="en-US" dirty="0" smtClean="0"/>
              <a:t>for improving </a:t>
            </a:r>
            <a:r>
              <a:rPr lang="en-US" dirty="0"/>
              <a:t>network throughput,” in Proceedings of the IEEE </a:t>
            </a:r>
            <a:r>
              <a:rPr lang="en-US" dirty="0" smtClean="0"/>
              <a:t>Information Theory </a:t>
            </a:r>
            <a:r>
              <a:rPr lang="en-US" dirty="0"/>
              <a:t>Workshop, Oct. </a:t>
            </a:r>
            <a:r>
              <a:rPr lang="en-US" dirty="0" smtClean="0"/>
              <a:t>2004</a:t>
            </a:r>
          </a:p>
          <a:p>
            <a:pPr lvl="1"/>
            <a:r>
              <a:rPr lang="en-US" dirty="0"/>
              <a:t>Harvey, N. J., Kleinberg, R., &amp; Lehman, A. R. (2006). On the capacity of information networks. IEEE/ACM Transactions on Networking (TON), 14(SI), 2345-2364.</a:t>
            </a:r>
            <a:endParaRPr lang="sv-SE" dirty="0"/>
          </a:p>
          <a:p>
            <a:endParaRPr lang="sv-SE" dirty="0" smtClean="0"/>
          </a:p>
          <a:p>
            <a:endParaRPr lang="sv-SE" dirty="0"/>
          </a:p>
          <a:p>
            <a:endParaRPr lang="sv-SE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746569001"/>
              </p:ext>
            </p:extLst>
          </p:nvPr>
        </p:nvGraphicFramePr>
        <p:xfrm>
          <a:off x="891985" y="2063228"/>
          <a:ext cx="5562601" cy="1079574"/>
        </p:xfrm>
        <a:graphic>
          <a:graphicData uri="http://schemas.openxmlformats.org/drawingml/2006/table">
            <a:tbl>
              <a:tblPr/>
              <a:tblGrid>
                <a:gridCol w="3504439"/>
                <a:gridCol w="2058162"/>
              </a:tblGrid>
              <a:tr h="539787">
                <a:tc>
                  <a:txBody>
                    <a:bodyPr/>
                    <a:lstStyle/>
                    <a:p>
                      <a:r>
                        <a:rPr lang="sv-SE" sz="1800" b="1" dirty="0" err="1">
                          <a:effectLst/>
                        </a:rPr>
                        <a:t>Careful</a:t>
                      </a:r>
                      <a:endParaRPr lang="sv-SE" sz="1800" dirty="0">
                        <a:effectLst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sz="1800" b="1" dirty="0">
                          <a:effectLst/>
                        </a:rPr>
                        <a:t>Quick</a:t>
                      </a:r>
                      <a:endParaRPr lang="sv-SE" sz="1800" dirty="0">
                        <a:effectLst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FA"/>
                    </a:solidFill>
                  </a:tcPr>
                </a:tc>
              </a:tr>
              <a:tr h="539787">
                <a:tc>
                  <a:txBody>
                    <a:bodyPr/>
                    <a:lstStyle/>
                    <a:p>
                      <a:r>
                        <a:rPr lang="sv-SE" sz="1800" dirty="0" smtClean="0">
                          <a:effectLst/>
                        </a:rPr>
                        <a:t> </a:t>
                      </a:r>
                      <a:r>
                        <a:rPr lang="sv-SE" sz="1800" dirty="0">
                          <a:effectLst/>
                        </a:rPr>
                        <a:t>3.1, 3.2, 3.4-3.7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sz="1800" dirty="0" smtClean="0">
                          <a:effectLst/>
                        </a:rPr>
                        <a:t>3.3</a:t>
                      </a:r>
                      <a:endParaRPr lang="sv-SE" sz="1800" dirty="0">
                        <a:effectLst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FA"/>
                    </a:solidFill>
                  </a:tcPr>
                </a:tc>
              </a:tr>
            </a:tbl>
          </a:graphicData>
        </a:graphic>
      </p:graphicFrame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Transport</a:t>
            </a:r>
            <a:r>
              <a:rPr lang="en-US" sz="1400" smtClean="0"/>
              <a:t> </a:t>
            </a:r>
            <a:r>
              <a:rPr lang="en-US" smtClean="0"/>
              <a:t>Layer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3-</a:t>
            </a:r>
            <a:fld id="{12FCA8EF-88B6-4E38-9B27-576EE51ADF24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509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3: Transport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19459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3a-</a:t>
            </a:r>
            <a:fld id="{AADFE07B-519F-4347-90DC-2F11241EA70C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1946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smtClean="0"/>
              <a:t>Multiplexing/demultiplexing</a:t>
            </a:r>
          </a:p>
        </p:txBody>
      </p:sp>
      <p:grpSp>
        <p:nvGrpSpPr>
          <p:cNvPr id="19461" name="Group 3"/>
          <p:cNvGrpSpPr>
            <a:grpSpLocks/>
          </p:cNvGrpSpPr>
          <p:nvPr/>
        </p:nvGrpSpPr>
        <p:grpSpPr bwMode="auto">
          <a:xfrm>
            <a:off x="685800" y="3429000"/>
            <a:ext cx="7931150" cy="2935288"/>
            <a:chOff x="355" y="2243"/>
            <a:chExt cx="4996" cy="1849"/>
          </a:xfrm>
        </p:grpSpPr>
        <p:grpSp>
          <p:nvGrpSpPr>
            <p:cNvPr id="19478" name="Group 4"/>
            <p:cNvGrpSpPr>
              <a:grpSpLocks/>
            </p:cNvGrpSpPr>
            <p:nvPr/>
          </p:nvGrpSpPr>
          <p:grpSpPr bwMode="auto">
            <a:xfrm>
              <a:off x="355" y="2293"/>
              <a:ext cx="1261" cy="1500"/>
              <a:chOff x="608" y="2454"/>
              <a:chExt cx="1261" cy="1500"/>
            </a:xfrm>
          </p:grpSpPr>
          <p:sp>
            <p:nvSpPr>
              <p:cNvPr id="19515" name="Rectangle 5"/>
              <p:cNvSpPr>
                <a:spLocks noChangeArrowheads="1"/>
              </p:cNvSpPr>
              <p:nvPr/>
            </p:nvSpPr>
            <p:spPr bwMode="auto">
              <a:xfrm>
                <a:off x="608" y="2454"/>
                <a:ext cx="1261" cy="30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r>
                  <a:rPr lang="en-US" sz="1600">
                    <a:latin typeface="Comic Sans MS" pitchFamily="66" charset="0"/>
                  </a:rPr>
                  <a:t>application</a:t>
                </a:r>
              </a:p>
            </p:txBody>
          </p:sp>
          <p:sp>
            <p:nvSpPr>
              <p:cNvPr id="19516" name="Rectangle 6"/>
              <p:cNvSpPr>
                <a:spLocks noChangeArrowheads="1"/>
              </p:cNvSpPr>
              <p:nvPr/>
            </p:nvSpPr>
            <p:spPr bwMode="auto">
              <a:xfrm>
                <a:off x="608" y="2754"/>
                <a:ext cx="1261" cy="30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r>
                  <a:rPr lang="en-US" sz="1600">
                    <a:latin typeface="Comic Sans MS" pitchFamily="66" charset="0"/>
                  </a:rPr>
                  <a:t>transport</a:t>
                </a:r>
              </a:p>
            </p:txBody>
          </p:sp>
          <p:sp>
            <p:nvSpPr>
              <p:cNvPr id="19517" name="Rectangle 7"/>
              <p:cNvSpPr>
                <a:spLocks noChangeArrowheads="1"/>
              </p:cNvSpPr>
              <p:nvPr/>
            </p:nvSpPr>
            <p:spPr bwMode="auto">
              <a:xfrm>
                <a:off x="608" y="3054"/>
                <a:ext cx="1261" cy="30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r>
                  <a:rPr lang="en-US" sz="1600">
                    <a:latin typeface="Comic Sans MS" pitchFamily="66" charset="0"/>
                  </a:rPr>
                  <a:t>network</a:t>
                </a:r>
              </a:p>
            </p:txBody>
          </p:sp>
          <p:sp>
            <p:nvSpPr>
              <p:cNvPr id="19518" name="Rectangle 8"/>
              <p:cNvSpPr>
                <a:spLocks noChangeArrowheads="1"/>
              </p:cNvSpPr>
              <p:nvPr/>
            </p:nvSpPr>
            <p:spPr bwMode="auto">
              <a:xfrm>
                <a:off x="608" y="3354"/>
                <a:ext cx="1261" cy="30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r>
                  <a:rPr lang="en-US" sz="1600">
                    <a:latin typeface="Comic Sans MS" pitchFamily="66" charset="0"/>
                  </a:rPr>
                  <a:t>link</a:t>
                </a:r>
              </a:p>
            </p:txBody>
          </p:sp>
          <p:sp>
            <p:nvSpPr>
              <p:cNvPr id="19519" name="Rectangle 9"/>
              <p:cNvSpPr>
                <a:spLocks noChangeArrowheads="1"/>
              </p:cNvSpPr>
              <p:nvPr/>
            </p:nvSpPr>
            <p:spPr bwMode="auto">
              <a:xfrm>
                <a:off x="608" y="3654"/>
                <a:ext cx="1261" cy="30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r>
                  <a:rPr lang="en-US" sz="1600">
                    <a:latin typeface="Comic Sans MS" pitchFamily="66" charset="0"/>
                  </a:rPr>
                  <a:t>physical</a:t>
                </a:r>
              </a:p>
            </p:txBody>
          </p:sp>
        </p:grpSp>
        <p:grpSp>
          <p:nvGrpSpPr>
            <p:cNvPr id="19479" name="Group 10"/>
            <p:cNvGrpSpPr>
              <a:grpSpLocks/>
            </p:cNvGrpSpPr>
            <p:nvPr/>
          </p:nvGrpSpPr>
          <p:grpSpPr bwMode="auto">
            <a:xfrm>
              <a:off x="2014" y="2318"/>
              <a:ext cx="377" cy="315"/>
              <a:chOff x="2614" y="2862"/>
              <a:chExt cx="377" cy="315"/>
            </a:xfrm>
          </p:grpSpPr>
          <p:sp>
            <p:nvSpPr>
              <p:cNvPr id="19513" name="Rectangle 11"/>
              <p:cNvSpPr>
                <a:spLocks noChangeArrowheads="1"/>
              </p:cNvSpPr>
              <p:nvPr/>
            </p:nvSpPr>
            <p:spPr bwMode="auto">
              <a:xfrm>
                <a:off x="2614" y="3054"/>
                <a:ext cx="377" cy="123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9514" name="Oval 12"/>
              <p:cNvSpPr>
                <a:spLocks noChangeArrowheads="1"/>
              </p:cNvSpPr>
              <p:nvPr/>
            </p:nvSpPr>
            <p:spPr bwMode="auto">
              <a:xfrm>
                <a:off x="2614" y="2862"/>
                <a:ext cx="377" cy="192"/>
              </a:xfrm>
              <a:prstGeom prst="ellipse">
                <a:avLst/>
              </a:prstGeom>
              <a:solidFill>
                <a:srgbClr val="CC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en-US" sz="1600">
                    <a:latin typeface="Comic Sans MS" pitchFamily="66" charset="0"/>
                  </a:rPr>
                  <a:t>P1</a:t>
                </a:r>
              </a:p>
            </p:txBody>
          </p:sp>
        </p:grpSp>
        <p:grpSp>
          <p:nvGrpSpPr>
            <p:cNvPr id="19480" name="Group 13"/>
            <p:cNvGrpSpPr>
              <a:grpSpLocks/>
            </p:cNvGrpSpPr>
            <p:nvPr/>
          </p:nvGrpSpPr>
          <p:grpSpPr bwMode="auto">
            <a:xfrm>
              <a:off x="4090" y="2243"/>
              <a:ext cx="1261" cy="1500"/>
              <a:chOff x="608" y="2454"/>
              <a:chExt cx="1261" cy="1500"/>
            </a:xfrm>
          </p:grpSpPr>
          <p:sp>
            <p:nvSpPr>
              <p:cNvPr id="19508" name="Rectangle 14"/>
              <p:cNvSpPr>
                <a:spLocks noChangeArrowheads="1"/>
              </p:cNvSpPr>
              <p:nvPr/>
            </p:nvSpPr>
            <p:spPr bwMode="auto">
              <a:xfrm>
                <a:off x="608" y="2454"/>
                <a:ext cx="1261" cy="30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r"/>
                <a:r>
                  <a:rPr lang="en-US" sz="1600">
                    <a:latin typeface="Comic Sans MS" pitchFamily="66" charset="0"/>
                  </a:rPr>
                  <a:t>application</a:t>
                </a:r>
              </a:p>
            </p:txBody>
          </p:sp>
          <p:sp>
            <p:nvSpPr>
              <p:cNvPr id="19509" name="Rectangle 15"/>
              <p:cNvSpPr>
                <a:spLocks noChangeArrowheads="1"/>
              </p:cNvSpPr>
              <p:nvPr/>
            </p:nvSpPr>
            <p:spPr bwMode="auto">
              <a:xfrm>
                <a:off x="608" y="2754"/>
                <a:ext cx="1261" cy="30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r"/>
                <a:r>
                  <a:rPr lang="en-US" sz="1600">
                    <a:latin typeface="Comic Sans MS" pitchFamily="66" charset="0"/>
                  </a:rPr>
                  <a:t>transport</a:t>
                </a:r>
              </a:p>
            </p:txBody>
          </p:sp>
          <p:sp>
            <p:nvSpPr>
              <p:cNvPr id="19510" name="Rectangle 16"/>
              <p:cNvSpPr>
                <a:spLocks noChangeArrowheads="1"/>
              </p:cNvSpPr>
              <p:nvPr/>
            </p:nvSpPr>
            <p:spPr bwMode="auto">
              <a:xfrm>
                <a:off x="608" y="3054"/>
                <a:ext cx="1261" cy="30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r"/>
                <a:r>
                  <a:rPr lang="en-US" sz="1600">
                    <a:latin typeface="Comic Sans MS" pitchFamily="66" charset="0"/>
                  </a:rPr>
                  <a:t>network</a:t>
                </a:r>
              </a:p>
            </p:txBody>
          </p:sp>
          <p:sp>
            <p:nvSpPr>
              <p:cNvPr id="19511" name="Rectangle 17"/>
              <p:cNvSpPr>
                <a:spLocks noChangeArrowheads="1"/>
              </p:cNvSpPr>
              <p:nvPr/>
            </p:nvSpPr>
            <p:spPr bwMode="auto">
              <a:xfrm>
                <a:off x="608" y="3354"/>
                <a:ext cx="1261" cy="30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r"/>
                <a:r>
                  <a:rPr lang="en-US" sz="1600">
                    <a:latin typeface="Comic Sans MS" pitchFamily="66" charset="0"/>
                  </a:rPr>
                  <a:t>link</a:t>
                </a:r>
              </a:p>
            </p:txBody>
          </p:sp>
          <p:sp>
            <p:nvSpPr>
              <p:cNvPr id="19512" name="Rectangle 18"/>
              <p:cNvSpPr>
                <a:spLocks noChangeArrowheads="1"/>
              </p:cNvSpPr>
              <p:nvPr/>
            </p:nvSpPr>
            <p:spPr bwMode="auto">
              <a:xfrm>
                <a:off x="608" y="3654"/>
                <a:ext cx="1261" cy="30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r"/>
                <a:r>
                  <a:rPr lang="en-US" sz="1600">
                    <a:latin typeface="Comic Sans MS" pitchFamily="66" charset="0"/>
                  </a:rPr>
                  <a:t>physical</a:t>
                </a:r>
              </a:p>
            </p:txBody>
          </p:sp>
        </p:grpSp>
        <p:grpSp>
          <p:nvGrpSpPr>
            <p:cNvPr id="19481" name="Group 19"/>
            <p:cNvGrpSpPr>
              <a:grpSpLocks/>
            </p:cNvGrpSpPr>
            <p:nvPr/>
          </p:nvGrpSpPr>
          <p:grpSpPr bwMode="auto">
            <a:xfrm>
              <a:off x="1994" y="2293"/>
              <a:ext cx="1723" cy="1500"/>
              <a:chOff x="608" y="2454"/>
              <a:chExt cx="1261" cy="1500"/>
            </a:xfrm>
          </p:grpSpPr>
          <p:sp>
            <p:nvSpPr>
              <p:cNvPr id="19503" name="Rectangle 20"/>
              <p:cNvSpPr>
                <a:spLocks noChangeArrowheads="1"/>
              </p:cNvSpPr>
              <p:nvPr/>
            </p:nvSpPr>
            <p:spPr bwMode="auto">
              <a:xfrm>
                <a:off x="608" y="2454"/>
                <a:ext cx="1261" cy="30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en-US" sz="1600">
                    <a:latin typeface="Comic Sans MS" pitchFamily="66" charset="0"/>
                  </a:rPr>
                  <a:t>application</a:t>
                </a:r>
              </a:p>
            </p:txBody>
          </p:sp>
          <p:sp>
            <p:nvSpPr>
              <p:cNvPr id="19504" name="Rectangle 21"/>
              <p:cNvSpPr>
                <a:spLocks noChangeArrowheads="1"/>
              </p:cNvSpPr>
              <p:nvPr/>
            </p:nvSpPr>
            <p:spPr bwMode="auto">
              <a:xfrm>
                <a:off x="608" y="2754"/>
                <a:ext cx="1261" cy="30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en-US" sz="1600">
                    <a:latin typeface="Comic Sans MS" pitchFamily="66" charset="0"/>
                  </a:rPr>
                  <a:t>transport</a:t>
                </a:r>
              </a:p>
            </p:txBody>
          </p:sp>
          <p:sp>
            <p:nvSpPr>
              <p:cNvPr id="19505" name="Rectangle 22"/>
              <p:cNvSpPr>
                <a:spLocks noChangeArrowheads="1"/>
              </p:cNvSpPr>
              <p:nvPr/>
            </p:nvSpPr>
            <p:spPr bwMode="auto">
              <a:xfrm>
                <a:off x="608" y="3054"/>
                <a:ext cx="1261" cy="30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en-US" sz="1600">
                    <a:latin typeface="Comic Sans MS" pitchFamily="66" charset="0"/>
                  </a:rPr>
                  <a:t>network</a:t>
                </a:r>
              </a:p>
            </p:txBody>
          </p:sp>
          <p:sp>
            <p:nvSpPr>
              <p:cNvPr id="19506" name="Rectangle 23"/>
              <p:cNvSpPr>
                <a:spLocks noChangeArrowheads="1"/>
              </p:cNvSpPr>
              <p:nvPr/>
            </p:nvSpPr>
            <p:spPr bwMode="auto">
              <a:xfrm>
                <a:off x="608" y="3354"/>
                <a:ext cx="1261" cy="30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en-US" sz="1600">
                    <a:latin typeface="Comic Sans MS" pitchFamily="66" charset="0"/>
                  </a:rPr>
                  <a:t>link</a:t>
                </a:r>
              </a:p>
            </p:txBody>
          </p:sp>
          <p:sp>
            <p:nvSpPr>
              <p:cNvPr id="19507" name="Rectangle 24"/>
              <p:cNvSpPr>
                <a:spLocks noChangeArrowheads="1"/>
              </p:cNvSpPr>
              <p:nvPr/>
            </p:nvSpPr>
            <p:spPr bwMode="auto">
              <a:xfrm>
                <a:off x="608" y="3654"/>
                <a:ext cx="1261" cy="30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en-US" sz="1600">
                    <a:latin typeface="Comic Sans MS" pitchFamily="66" charset="0"/>
                  </a:rPr>
                  <a:t>physical</a:t>
                </a:r>
              </a:p>
            </p:txBody>
          </p:sp>
        </p:grpSp>
        <p:grpSp>
          <p:nvGrpSpPr>
            <p:cNvPr id="19482" name="Group 25"/>
            <p:cNvGrpSpPr>
              <a:grpSpLocks/>
            </p:cNvGrpSpPr>
            <p:nvPr/>
          </p:nvGrpSpPr>
          <p:grpSpPr bwMode="auto">
            <a:xfrm>
              <a:off x="3271" y="2322"/>
              <a:ext cx="377" cy="315"/>
              <a:chOff x="2614" y="2862"/>
              <a:chExt cx="377" cy="315"/>
            </a:xfrm>
          </p:grpSpPr>
          <p:sp>
            <p:nvSpPr>
              <p:cNvPr id="19501" name="Rectangle 26"/>
              <p:cNvSpPr>
                <a:spLocks noChangeArrowheads="1"/>
              </p:cNvSpPr>
              <p:nvPr/>
            </p:nvSpPr>
            <p:spPr bwMode="auto">
              <a:xfrm>
                <a:off x="2614" y="3054"/>
                <a:ext cx="377" cy="123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9502" name="Oval 27"/>
              <p:cNvSpPr>
                <a:spLocks noChangeArrowheads="1"/>
              </p:cNvSpPr>
              <p:nvPr/>
            </p:nvSpPr>
            <p:spPr bwMode="auto">
              <a:xfrm>
                <a:off x="2614" y="2862"/>
                <a:ext cx="377" cy="192"/>
              </a:xfrm>
              <a:prstGeom prst="ellipse">
                <a:avLst/>
              </a:prstGeom>
              <a:solidFill>
                <a:srgbClr val="CC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en-US" sz="1600">
                    <a:latin typeface="Comic Sans MS" pitchFamily="66" charset="0"/>
                  </a:rPr>
                  <a:t>P2</a:t>
                </a:r>
              </a:p>
            </p:txBody>
          </p:sp>
        </p:grpSp>
        <p:grpSp>
          <p:nvGrpSpPr>
            <p:cNvPr id="19483" name="Group 28"/>
            <p:cNvGrpSpPr>
              <a:grpSpLocks/>
            </p:cNvGrpSpPr>
            <p:nvPr/>
          </p:nvGrpSpPr>
          <p:grpSpPr bwMode="auto">
            <a:xfrm>
              <a:off x="1148" y="2337"/>
              <a:ext cx="377" cy="315"/>
              <a:chOff x="2614" y="2862"/>
              <a:chExt cx="377" cy="315"/>
            </a:xfrm>
          </p:grpSpPr>
          <p:sp>
            <p:nvSpPr>
              <p:cNvPr id="19499" name="Rectangle 29"/>
              <p:cNvSpPr>
                <a:spLocks noChangeArrowheads="1"/>
              </p:cNvSpPr>
              <p:nvPr/>
            </p:nvSpPr>
            <p:spPr bwMode="auto">
              <a:xfrm>
                <a:off x="2614" y="3054"/>
                <a:ext cx="377" cy="123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9500" name="Oval 30"/>
              <p:cNvSpPr>
                <a:spLocks noChangeArrowheads="1"/>
              </p:cNvSpPr>
              <p:nvPr/>
            </p:nvSpPr>
            <p:spPr bwMode="auto">
              <a:xfrm>
                <a:off x="2614" y="2862"/>
                <a:ext cx="377" cy="192"/>
              </a:xfrm>
              <a:prstGeom prst="ellipse">
                <a:avLst/>
              </a:prstGeom>
              <a:solidFill>
                <a:srgbClr val="CC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en-US" sz="1600">
                    <a:latin typeface="Comic Sans MS" pitchFamily="66" charset="0"/>
                  </a:rPr>
                  <a:t>P3</a:t>
                </a:r>
              </a:p>
            </p:txBody>
          </p:sp>
        </p:grpSp>
        <p:grpSp>
          <p:nvGrpSpPr>
            <p:cNvPr id="19484" name="Group 31"/>
            <p:cNvGrpSpPr>
              <a:grpSpLocks/>
            </p:cNvGrpSpPr>
            <p:nvPr/>
          </p:nvGrpSpPr>
          <p:grpSpPr bwMode="auto">
            <a:xfrm>
              <a:off x="4155" y="2283"/>
              <a:ext cx="377" cy="315"/>
              <a:chOff x="2614" y="2862"/>
              <a:chExt cx="377" cy="315"/>
            </a:xfrm>
          </p:grpSpPr>
          <p:sp>
            <p:nvSpPr>
              <p:cNvPr id="19497" name="Rectangle 32"/>
              <p:cNvSpPr>
                <a:spLocks noChangeArrowheads="1"/>
              </p:cNvSpPr>
              <p:nvPr/>
            </p:nvSpPr>
            <p:spPr bwMode="auto">
              <a:xfrm>
                <a:off x="2614" y="3054"/>
                <a:ext cx="377" cy="123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9498" name="Oval 33"/>
              <p:cNvSpPr>
                <a:spLocks noChangeArrowheads="1"/>
              </p:cNvSpPr>
              <p:nvPr/>
            </p:nvSpPr>
            <p:spPr bwMode="auto">
              <a:xfrm>
                <a:off x="2614" y="2862"/>
                <a:ext cx="377" cy="192"/>
              </a:xfrm>
              <a:prstGeom prst="ellipse">
                <a:avLst/>
              </a:prstGeom>
              <a:solidFill>
                <a:srgbClr val="CC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en-US" sz="1600">
                    <a:latin typeface="Comic Sans MS" pitchFamily="66" charset="0"/>
                  </a:rPr>
                  <a:t>P4</a:t>
                </a:r>
              </a:p>
            </p:txBody>
          </p:sp>
        </p:grpSp>
        <p:grpSp>
          <p:nvGrpSpPr>
            <p:cNvPr id="19485" name="Group 34"/>
            <p:cNvGrpSpPr>
              <a:grpSpLocks/>
            </p:cNvGrpSpPr>
            <p:nvPr/>
          </p:nvGrpSpPr>
          <p:grpSpPr bwMode="auto">
            <a:xfrm>
              <a:off x="2053" y="2341"/>
              <a:ext cx="377" cy="315"/>
              <a:chOff x="2614" y="2862"/>
              <a:chExt cx="377" cy="315"/>
            </a:xfrm>
          </p:grpSpPr>
          <p:sp>
            <p:nvSpPr>
              <p:cNvPr id="19495" name="Rectangle 35"/>
              <p:cNvSpPr>
                <a:spLocks noChangeArrowheads="1"/>
              </p:cNvSpPr>
              <p:nvPr/>
            </p:nvSpPr>
            <p:spPr bwMode="auto">
              <a:xfrm>
                <a:off x="2614" y="3054"/>
                <a:ext cx="377" cy="123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9496" name="Oval 36"/>
              <p:cNvSpPr>
                <a:spLocks noChangeArrowheads="1"/>
              </p:cNvSpPr>
              <p:nvPr/>
            </p:nvSpPr>
            <p:spPr bwMode="auto">
              <a:xfrm>
                <a:off x="2614" y="2862"/>
                <a:ext cx="377" cy="192"/>
              </a:xfrm>
              <a:prstGeom prst="ellipse">
                <a:avLst/>
              </a:prstGeom>
              <a:solidFill>
                <a:srgbClr val="CC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en-US" sz="1600">
                    <a:latin typeface="Comic Sans MS" pitchFamily="66" charset="0"/>
                  </a:rPr>
                  <a:t>P1</a:t>
                </a:r>
              </a:p>
            </p:txBody>
          </p:sp>
        </p:grpSp>
        <p:sp>
          <p:nvSpPr>
            <p:cNvPr id="19486" name="Text Box 37"/>
            <p:cNvSpPr txBox="1">
              <a:spLocks noChangeArrowheads="1"/>
            </p:cNvSpPr>
            <p:nvPr/>
          </p:nvSpPr>
          <p:spPr bwMode="auto">
            <a:xfrm>
              <a:off x="672" y="3842"/>
              <a:ext cx="56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chemeClr val="accent2"/>
                  </a:solidFill>
                  <a:latin typeface="Comic Sans MS" pitchFamily="66" charset="0"/>
                </a:rPr>
                <a:t>host 1</a:t>
              </a:r>
              <a:endParaRPr lang="en-US" sz="1600">
                <a:latin typeface="Comic Sans MS" pitchFamily="66" charset="0"/>
              </a:endParaRPr>
            </a:p>
          </p:txBody>
        </p:sp>
        <p:sp>
          <p:nvSpPr>
            <p:cNvPr id="19487" name="Text Box 38"/>
            <p:cNvSpPr txBox="1">
              <a:spLocks noChangeArrowheads="1"/>
            </p:cNvSpPr>
            <p:nvPr/>
          </p:nvSpPr>
          <p:spPr bwMode="auto">
            <a:xfrm>
              <a:off x="2566" y="3834"/>
              <a:ext cx="591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chemeClr val="accent2"/>
                  </a:solidFill>
                  <a:latin typeface="Comic Sans MS" pitchFamily="66" charset="0"/>
                </a:rPr>
                <a:t>host 2</a:t>
              </a:r>
              <a:endParaRPr lang="en-US" sz="1600">
                <a:solidFill>
                  <a:schemeClr val="accent2"/>
                </a:solidFill>
                <a:latin typeface="Comic Sans MS" pitchFamily="66" charset="0"/>
              </a:endParaRPr>
            </a:p>
          </p:txBody>
        </p:sp>
        <p:sp>
          <p:nvSpPr>
            <p:cNvPr id="19488" name="Text Box 39"/>
            <p:cNvSpPr txBox="1">
              <a:spLocks noChangeArrowheads="1"/>
            </p:cNvSpPr>
            <p:nvPr/>
          </p:nvSpPr>
          <p:spPr bwMode="auto">
            <a:xfrm>
              <a:off x="4474" y="3757"/>
              <a:ext cx="591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chemeClr val="accent2"/>
                  </a:solidFill>
                  <a:latin typeface="Comic Sans MS" pitchFamily="66" charset="0"/>
                </a:rPr>
                <a:t>host 3</a:t>
              </a:r>
            </a:p>
          </p:txBody>
        </p:sp>
        <p:sp>
          <p:nvSpPr>
            <p:cNvPr id="19489" name="Line 40"/>
            <p:cNvSpPr>
              <a:spLocks noChangeShapeType="1"/>
            </p:cNvSpPr>
            <p:nvPr/>
          </p:nvSpPr>
          <p:spPr bwMode="auto">
            <a:xfrm>
              <a:off x="1344" y="2592"/>
              <a:ext cx="0" cy="1056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9490" name="Line 41"/>
            <p:cNvSpPr>
              <a:spLocks noChangeShapeType="1"/>
            </p:cNvSpPr>
            <p:nvPr/>
          </p:nvSpPr>
          <p:spPr bwMode="auto">
            <a:xfrm flipV="1">
              <a:off x="2208" y="2544"/>
              <a:ext cx="0" cy="1104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9491" name="Line 42"/>
            <p:cNvSpPr>
              <a:spLocks noChangeShapeType="1"/>
            </p:cNvSpPr>
            <p:nvPr/>
          </p:nvSpPr>
          <p:spPr bwMode="auto">
            <a:xfrm>
              <a:off x="1344" y="3648"/>
              <a:ext cx="864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9492" name="Line 43"/>
            <p:cNvSpPr>
              <a:spLocks noChangeShapeType="1"/>
            </p:cNvSpPr>
            <p:nvPr/>
          </p:nvSpPr>
          <p:spPr bwMode="auto">
            <a:xfrm>
              <a:off x="4320" y="2496"/>
              <a:ext cx="0" cy="1152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9493" name="Line 44"/>
            <p:cNvSpPr>
              <a:spLocks noChangeShapeType="1"/>
            </p:cNvSpPr>
            <p:nvPr/>
          </p:nvSpPr>
          <p:spPr bwMode="auto">
            <a:xfrm flipV="1">
              <a:off x="3456" y="2544"/>
              <a:ext cx="0" cy="1104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9494" name="Line 45"/>
            <p:cNvSpPr>
              <a:spLocks noChangeShapeType="1"/>
            </p:cNvSpPr>
            <p:nvPr/>
          </p:nvSpPr>
          <p:spPr bwMode="auto">
            <a:xfrm>
              <a:off x="3456" y="3648"/>
              <a:ext cx="864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</p:grpSp>
      <p:sp>
        <p:nvSpPr>
          <p:cNvPr id="19462" name="Rectangle 46"/>
          <p:cNvSpPr>
            <a:spLocks noChangeArrowheads="1"/>
          </p:cNvSpPr>
          <p:nvPr/>
        </p:nvSpPr>
        <p:spPr bwMode="auto">
          <a:xfrm>
            <a:off x="457200" y="2895600"/>
            <a:ext cx="598488" cy="195263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9463" name="Oval 47"/>
          <p:cNvSpPr>
            <a:spLocks noChangeArrowheads="1"/>
          </p:cNvSpPr>
          <p:nvPr/>
        </p:nvSpPr>
        <p:spPr bwMode="auto">
          <a:xfrm>
            <a:off x="2590800" y="2819400"/>
            <a:ext cx="598488" cy="304800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 sz="1600">
              <a:latin typeface="Comic Sans MS" pitchFamily="66" charset="0"/>
            </a:endParaRPr>
          </a:p>
        </p:txBody>
      </p:sp>
      <p:sp>
        <p:nvSpPr>
          <p:cNvPr id="19464" name="Text Box 48"/>
          <p:cNvSpPr txBox="1">
            <a:spLocks noChangeArrowheads="1"/>
          </p:cNvSpPr>
          <p:nvPr/>
        </p:nvSpPr>
        <p:spPr bwMode="auto">
          <a:xfrm>
            <a:off x="3276600" y="2819400"/>
            <a:ext cx="1073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latin typeface="Comic Sans MS" pitchFamily="66" charset="0"/>
              </a:rPr>
              <a:t>= process</a:t>
            </a:r>
          </a:p>
        </p:txBody>
      </p:sp>
      <p:sp>
        <p:nvSpPr>
          <p:cNvPr id="19465" name="Text Box 49"/>
          <p:cNvSpPr txBox="1">
            <a:spLocks noChangeArrowheads="1"/>
          </p:cNvSpPr>
          <p:nvPr/>
        </p:nvSpPr>
        <p:spPr bwMode="auto">
          <a:xfrm>
            <a:off x="1143000" y="2819400"/>
            <a:ext cx="9731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latin typeface="Comic Sans MS" pitchFamily="66" charset="0"/>
              </a:rPr>
              <a:t>= socket</a:t>
            </a:r>
          </a:p>
        </p:txBody>
      </p:sp>
      <p:sp>
        <p:nvSpPr>
          <p:cNvPr id="19466" name="Text Box 50"/>
          <p:cNvSpPr txBox="1">
            <a:spLocks noChangeArrowheads="1"/>
          </p:cNvSpPr>
          <p:nvPr/>
        </p:nvSpPr>
        <p:spPr bwMode="auto">
          <a:xfrm>
            <a:off x="444500" y="1589088"/>
            <a:ext cx="1762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endParaRPr lang="sv-SE" sz="1600">
              <a:latin typeface="Comic Sans MS" pitchFamily="66" charset="0"/>
            </a:endParaRPr>
          </a:p>
        </p:txBody>
      </p:sp>
      <p:sp>
        <p:nvSpPr>
          <p:cNvPr id="19467" name="Text Box 51"/>
          <p:cNvSpPr txBox="1">
            <a:spLocks noChangeArrowheads="1"/>
          </p:cNvSpPr>
          <p:nvPr/>
        </p:nvSpPr>
        <p:spPr bwMode="auto">
          <a:xfrm>
            <a:off x="468313" y="1366838"/>
            <a:ext cx="1762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endParaRPr lang="sv-SE"/>
          </a:p>
        </p:txBody>
      </p:sp>
      <p:sp>
        <p:nvSpPr>
          <p:cNvPr id="19468" name="Rectangle 52"/>
          <p:cNvSpPr>
            <a:spLocks noChangeArrowheads="1"/>
          </p:cNvSpPr>
          <p:nvPr/>
        </p:nvSpPr>
        <p:spPr bwMode="auto">
          <a:xfrm>
            <a:off x="444500" y="1524000"/>
            <a:ext cx="3808413" cy="1066800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r>
              <a:rPr lang="en-US" sz="2000">
                <a:latin typeface="Comic Sans MS" pitchFamily="66" charset="0"/>
              </a:rPr>
              <a:t>delivering received segments</a:t>
            </a:r>
          </a:p>
          <a:p>
            <a:pPr algn="l"/>
            <a:r>
              <a:rPr lang="en-US" sz="2000">
                <a:latin typeface="Comic Sans MS" pitchFamily="66" charset="0"/>
              </a:rPr>
              <a:t>to correct socket</a:t>
            </a:r>
          </a:p>
        </p:txBody>
      </p:sp>
      <p:grpSp>
        <p:nvGrpSpPr>
          <p:cNvPr id="19469" name="Group 53"/>
          <p:cNvGrpSpPr>
            <a:grpSpLocks/>
          </p:cNvGrpSpPr>
          <p:nvPr/>
        </p:nvGrpSpPr>
        <p:grpSpPr bwMode="auto">
          <a:xfrm>
            <a:off x="533400" y="1295400"/>
            <a:ext cx="3382963" cy="396875"/>
            <a:chOff x="1080" y="3713"/>
            <a:chExt cx="1712" cy="250"/>
          </a:xfrm>
        </p:grpSpPr>
        <p:sp>
          <p:nvSpPr>
            <p:cNvPr id="19476" name="Rectangle 54"/>
            <p:cNvSpPr>
              <a:spLocks noChangeArrowheads="1"/>
            </p:cNvSpPr>
            <p:nvPr/>
          </p:nvSpPr>
          <p:spPr bwMode="auto">
            <a:xfrm>
              <a:off x="1422" y="3732"/>
              <a:ext cx="1002" cy="21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9477" name="Text Box 55"/>
            <p:cNvSpPr txBox="1">
              <a:spLocks noChangeArrowheads="1"/>
            </p:cNvSpPr>
            <p:nvPr/>
          </p:nvSpPr>
          <p:spPr bwMode="auto">
            <a:xfrm>
              <a:off x="1080" y="3713"/>
              <a:ext cx="1712" cy="25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u="sng">
                  <a:solidFill>
                    <a:srgbClr val="FF0000"/>
                  </a:solidFill>
                  <a:latin typeface="Comic Sans MS" pitchFamily="66" charset="0"/>
                </a:rPr>
                <a:t>Demultiplexing at rcv host:</a:t>
              </a:r>
            </a:p>
          </p:txBody>
        </p:sp>
      </p:grpSp>
      <p:sp>
        <p:nvSpPr>
          <p:cNvPr id="19470" name="Text Box 56"/>
          <p:cNvSpPr txBox="1">
            <a:spLocks noChangeArrowheads="1"/>
          </p:cNvSpPr>
          <p:nvPr/>
        </p:nvSpPr>
        <p:spPr bwMode="auto">
          <a:xfrm>
            <a:off x="5130800" y="1571625"/>
            <a:ext cx="4002088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2000">
                <a:latin typeface="Comic Sans MS" pitchFamily="66" charset="0"/>
              </a:rPr>
              <a:t>gathering data, enveloping data </a:t>
            </a:r>
          </a:p>
          <a:p>
            <a:pPr algn="l"/>
            <a:r>
              <a:rPr lang="en-US" sz="2000">
                <a:latin typeface="Comic Sans MS" pitchFamily="66" charset="0"/>
              </a:rPr>
              <a:t>with  header (later used for </a:t>
            </a:r>
          </a:p>
          <a:p>
            <a:pPr algn="l"/>
            <a:r>
              <a:rPr lang="en-US" sz="2000">
                <a:latin typeface="Comic Sans MS" pitchFamily="66" charset="0"/>
              </a:rPr>
              <a:t>demultiplexing)</a:t>
            </a:r>
            <a:endParaRPr lang="en-US"/>
          </a:p>
        </p:txBody>
      </p:sp>
      <p:sp>
        <p:nvSpPr>
          <p:cNvPr id="19471" name="Rectangle 57"/>
          <p:cNvSpPr>
            <a:spLocks noChangeArrowheads="1"/>
          </p:cNvSpPr>
          <p:nvPr/>
        </p:nvSpPr>
        <p:spPr bwMode="auto">
          <a:xfrm>
            <a:off x="5105400" y="1506538"/>
            <a:ext cx="3609975" cy="1419225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grpSp>
        <p:nvGrpSpPr>
          <p:cNvPr id="19472" name="Group 58"/>
          <p:cNvGrpSpPr>
            <a:grpSpLocks/>
          </p:cNvGrpSpPr>
          <p:nvPr/>
        </p:nvGrpSpPr>
        <p:grpSpPr bwMode="auto">
          <a:xfrm>
            <a:off x="5257800" y="1219200"/>
            <a:ext cx="3257550" cy="396875"/>
            <a:chOff x="913" y="3713"/>
            <a:chExt cx="2052" cy="250"/>
          </a:xfrm>
        </p:grpSpPr>
        <p:sp>
          <p:nvSpPr>
            <p:cNvPr id="19474" name="Rectangle 59"/>
            <p:cNvSpPr>
              <a:spLocks noChangeArrowheads="1"/>
            </p:cNvSpPr>
            <p:nvPr/>
          </p:nvSpPr>
          <p:spPr bwMode="auto">
            <a:xfrm>
              <a:off x="1422" y="3732"/>
              <a:ext cx="1002" cy="21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9475" name="Text Box 60"/>
            <p:cNvSpPr txBox="1">
              <a:spLocks noChangeArrowheads="1"/>
            </p:cNvSpPr>
            <p:nvPr/>
          </p:nvSpPr>
          <p:spPr bwMode="auto">
            <a:xfrm>
              <a:off x="913" y="3713"/>
              <a:ext cx="2052" cy="25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u="sng">
                  <a:solidFill>
                    <a:srgbClr val="FF0000"/>
                  </a:solidFill>
                  <a:latin typeface="Comic Sans MS" pitchFamily="66" charset="0"/>
                </a:rPr>
                <a:t>Multiplexing at send host:</a:t>
              </a:r>
              <a:endParaRPr lang="en-US" sz="2000">
                <a:solidFill>
                  <a:srgbClr val="FF0000"/>
                </a:solidFill>
                <a:latin typeface="Comic Sans MS" pitchFamily="66" charset="0"/>
              </a:endParaRPr>
            </a:p>
          </p:txBody>
        </p:sp>
      </p:grpSp>
      <p:sp>
        <p:nvSpPr>
          <p:cNvPr id="19473" name="Rectangle 61"/>
          <p:cNvSpPr>
            <a:spLocks noGrp="1" noChangeArrowheads="1"/>
          </p:cNvSpPr>
          <p:nvPr>
            <p:ph type="body" sz="half" idx="1"/>
          </p:nvPr>
        </p:nvSpPr>
        <p:spPr>
          <a:xfrm>
            <a:off x="400050" y="6211888"/>
            <a:ext cx="8242300" cy="622300"/>
          </a:xfrm>
          <a:noFill/>
        </p:spPr>
        <p:txBody>
          <a:bodyPr/>
          <a:lstStyle/>
          <a:p>
            <a:pPr>
              <a:lnSpc>
                <a:spcPct val="80000"/>
              </a:lnSpc>
              <a:buFont typeface="ZapfDingbats" pitchFamily="82" charset="2"/>
              <a:buNone/>
            </a:pPr>
            <a:r>
              <a:rPr lang="en-US" sz="1800" smtClean="0"/>
              <a:t>Recall: </a:t>
            </a:r>
            <a:r>
              <a:rPr lang="en-US" sz="1800" i="1" smtClean="0">
                <a:solidFill>
                  <a:srgbClr val="FF0000"/>
                </a:solidFill>
              </a:rPr>
              <a:t>segment</a:t>
            </a:r>
            <a:r>
              <a:rPr lang="en-US" sz="1800" i="1" smtClean="0"/>
              <a:t> </a:t>
            </a:r>
            <a:r>
              <a:rPr lang="en-US" sz="1800" smtClean="0"/>
              <a:t>- unit of data exchanged between transport layer entities </a:t>
            </a:r>
          </a:p>
          <a:p>
            <a:pPr lvl="1">
              <a:lnSpc>
                <a:spcPct val="80000"/>
              </a:lnSpc>
              <a:buFont typeface="ZapfDingbats" pitchFamily="82" charset="2"/>
              <a:buNone/>
            </a:pPr>
            <a:r>
              <a:rPr lang="en-US" sz="1600" smtClean="0"/>
              <a:t>aka TPDU: transport protocol data unit</a:t>
            </a:r>
          </a:p>
        </p:txBody>
      </p:sp>
    </p:spTree>
    <p:extLst>
      <p:ext uri="{BB962C8B-B14F-4D97-AF65-F5344CB8AC3E}">
        <p14:creationId xmlns:p14="http://schemas.microsoft.com/office/powerpoint/2010/main" val="3245338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 smtClean="0"/>
              <a:t>Some</a:t>
            </a:r>
            <a:r>
              <a:rPr lang="sv-SE" dirty="0" smtClean="0"/>
              <a:t> </a:t>
            </a:r>
            <a:r>
              <a:rPr lang="sv-SE" dirty="0" err="1" smtClean="0"/>
              <a:t>review</a:t>
            </a:r>
            <a:r>
              <a:rPr lang="sv-SE" dirty="0" smtClean="0"/>
              <a:t> </a:t>
            </a:r>
            <a:r>
              <a:rPr lang="sv-SE" dirty="0" err="1" smtClean="0"/>
              <a:t>questions</a:t>
            </a:r>
            <a:r>
              <a:rPr lang="sv-SE" dirty="0" smtClean="0"/>
              <a:t> on </a:t>
            </a:r>
            <a:r>
              <a:rPr lang="sv-SE" dirty="0" err="1" smtClean="0"/>
              <a:t>this</a:t>
            </a:r>
            <a:r>
              <a:rPr lang="sv-SE" dirty="0" smtClean="0"/>
              <a:t> part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600200"/>
            <a:ext cx="7822324" cy="4648200"/>
          </a:xfrm>
        </p:spPr>
        <p:txBody>
          <a:bodyPr/>
          <a:lstStyle/>
          <a:p>
            <a:r>
              <a:rPr lang="sv-SE" sz="2400" dirty="0" err="1" smtClean="0"/>
              <a:t>Why</a:t>
            </a:r>
            <a:r>
              <a:rPr lang="sv-SE" sz="2400" dirty="0" smtClean="0"/>
              <a:t> do </a:t>
            </a:r>
            <a:r>
              <a:rPr lang="sv-SE" sz="2400" dirty="0" err="1" smtClean="0"/>
              <a:t>we</a:t>
            </a:r>
            <a:r>
              <a:rPr lang="sv-SE" sz="2400" dirty="0" smtClean="0"/>
              <a:t> </a:t>
            </a:r>
            <a:r>
              <a:rPr lang="sv-SE" sz="2400" dirty="0" err="1" smtClean="0"/>
              <a:t>need</a:t>
            </a:r>
            <a:r>
              <a:rPr lang="sv-SE" sz="2400" dirty="0" smtClean="0"/>
              <a:t> an extra </a:t>
            </a:r>
            <a:r>
              <a:rPr lang="sv-SE" sz="2400" dirty="0" err="1" smtClean="0"/>
              <a:t>protocol</a:t>
            </a:r>
            <a:r>
              <a:rPr lang="sv-SE" sz="2400" dirty="0" smtClean="0"/>
              <a:t>, i.e. UDP, </a:t>
            </a:r>
            <a:r>
              <a:rPr lang="sv-SE" sz="2400" dirty="0" err="1" smtClean="0"/>
              <a:t>to</a:t>
            </a:r>
            <a:r>
              <a:rPr lang="sv-SE" sz="2400" dirty="0" smtClean="0"/>
              <a:t> </a:t>
            </a:r>
            <a:r>
              <a:rPr lang="sv-SE" sz="2400" dirty="0" err="1" smtClean="0"/>
              <a:t>deliver</a:t>
            </a:r>
            <a:r>
              <a:rPr lang="sv-SE" sz="2400" dirty="0" smtClean="0"/>
              <a:t> the </a:t>
            </a:r>
            <a:r>
              <a:rPr lang="sv-SE" sz="2400" dirty="0" err="1" smtClean="0"/>
              <a:t>datagram</a:t>
            </a:r>
            <a:r>
              <a:rPr lang="sv-SE" sz="2400" dirty="0" smtClean="0"/>
              <a:t> service </a:t>
            </a:r>
            <a:r>
              <a:rPr lang="sv-SE" sz="2400" dirty="0" err="1" smtClean="0"/>
              <a:t>of</a:t>
            </a:r>
            <a:r>
              <a:rPr lang="sv-SE" sz="2400" dirty="0" smtClean="0"/>
              <a:t> Internets IP </a:t>
            </a:r>
            <a:r>
              <a:rPr lang="sv-SE" sz="2400" dirty="0" err="1" smtClean="0"/>
              <a:t>to</a:t>
            </a:r>
            <a:r>
              <a:rPr lang="sv-SE" sz="2400" dirty="0" smtClean="0"/>
              <a:t> the </a:t>
            </a:r>
            <a:r>
              <a:rPr lang="sv-SE" sz="2400" dirty="0" err="1" smtClean="0"/>
              <a:t>applications</a:t>
            </a:r>
            <a:r>
              <a:rPr lang="sv-SE" sz="2400" dirty="0" smtClean="0"/>
              <a:t>?</a:t>
            </a:r>
          </a:p>
          <a:p>
            <a:r>
              <a:rPr lang="sv-SE" sz="2400" dirty="0" smtClean="0"/>
              <a:t>Draw space-</a:t>
            </a:r>
            <a:r>
              <a:rPr lang="sv-SE" sz="2400" dirty="0" err="1" smtClean="0"/>
              <a:t>time</a:t>
            </a:r>
            <a:r>
              <a:rPr lang="sv-SE" sz="2400" dirty="0" smtClean="0"/>
              <a:t> diagrams  </a:t>
            </a:r>
            <a:r>
              <a:rPr lang="sv-SE" sz="2400" dirty="0" err="1" smtClean="0"/>
              <a:t>without</a:t>
            </a:r>
            <a:r>
              <a:rPr lang="sv-SE" sz="2400" dirty="0" smtClean="0"/>
              <a:t> </a:t>
            </a:r>
            <a:r>
              <a:rPr lang="sv-SE" sz="2400" dirty="0" err="1" smtClean="0"/>
              <a:t>errors</a:t>
            </a:r>
            <a:r>
              <a:rPr lang="sv-SE" sz="2400" dirty="0" smtClean="0"/>
              <a:t> and </a:t>
            </a:r>
            <a:r>
              <a:rPr lang="sv-SE" sz="2400" dirty="0" err="1" smtClean="0"/>
              <a:t>with</a:t>
            </a:r>
            <a:r>
              <a:rPr lang="sv-SE" sz="2400" dirty="0" smtClean="0"/>
              <a:t> </a:t>
            </a:r>
            <a:r>
              <a:rPr lang="sv-SE" sz="2400" dirty="0" err="1" smtClean="0"/>
              <a:t>errors</a:t>
            </a:r>
            <a:r>
              <a:rPr lang="sv-SE" sz="2400" dirty="0" smtClean="0"/>
              <a:t>, for the </a:t>
            </a:r>
            <a:r>
              <a:rPr lang="sv-SE" sz="2400" dirty="0" err="1" smtClean="0"/>
              <a:t>following</a:t>
            </a:r>
            <a:r>
              <a:rPr lang="sv-SE" sz="2400" dirty="0" smtClean="0"/>
              <a:t>, for a pair </a:t>
            </a:r>
            <a:r>
              <a:rPr lang="sv-SE" sz="2400" dirty="0" err="1" smtClean="0"/>
              <a:t>of</a:t>
            </a:r>
            <a:r>
              <a:rPr lang="sv-SE" sz="2400" dirty="0" smtClean="0"/>
              <a:t> </a:t>
            </a:r>
            <a:r>
              <a:rPr lang="sv-SE" sz="2400" dirty="0" err="1" smtClean="0"/>
              <a:t>sender-receive</a:t>
            </a:r>
            <a:r>
              <a:rPr lang="sv-SE" sz="2400" dirty="0" smtClean="0"/>
              <a:t> S-</a:t>
            </a:r>
            <a:r>
              <a:rPr lang="sv-SE" sz="2400" dirty="0" err="1" smtClean="0"/>
              <a:t>Rr</a:t>
            </a:r>
            <a:r>
              <a:rPr lang="sv-SE" sz="2400" dirty="0" smtClean="0"/>
              <a:t>: (</a:t>
            </a:r>
            <a:r>
              <a:rPr lang="sv-SE" sz="2400" dirty="0" err="1" smtClean="0"/>
              <a:t>assume</a:t>
            </a:r>
            <a:r>
              <a:rPr lang="sv-SE" sz="2400" dirty="0" smtClean="0"/>
              <a:t> </a:t>
            </a:r>
            <a:r>
              <a:rPr lang="sv-SE" sz="2400" dirty="0" err="1" smtClean="0"/>
              <a:t>only</a:t>
            </a:r>
            <a:r>
              <a:rPr lang="sv-SE" sz="2400" dirty="0" smtClean="0"/>
              <a:t> 1 </a:t>
            </a:r>
            <a:r>
              <a:rPr lang="sv-SE" sz="2400" dirty="0" err="1" smtClean="0"/>
              <a:t>link</a:t>
            </a:r>
            <a:r>
              <a:rPr lang="sv-SE" sz="2400" dirty="0" smtClean="0"/>
              <a:t> </a:t>
            </a:r>
            <a:r>
              <a:rPr lang="sv-SE" sz="2400" dirty="0" err="1" smtClean="0"/>
              <a:t>between</a:t>
            </a:r>
            <a:r>
              <a:rPr lang="sv-SE" sz="2400" dirty="0" smtClean="0"/>
              <a:t> </a:t>
            </a:r>
            <a:r>
              <a:rPr lang="sv-SE" sz="2400" dirty="0" err="1" smtClean="0"/>
              <a:t>them</a:t>
            </a:r>
            <a:r>
              <a:rPr lang="sv-SE" sz="2400" dirty="0" smtClean="0"/>
              <a:t>)</a:t>
            </a:r>
          </a:p>
          <a:p>
            <a:pPr lvl="1"/>
            <a:r>
              <a:rPr lang="sv-SE" sz="2000" dirty="0" smtClean="0"/>
              <a:t>Stop-and-</a:t>
            </a:r>
            <a:r>
              <a:rPr lang="sv-SE" sz="2000" dirty="0" err="1" smtClean="0"/>
              <a:t>wait</a:t>
            </a:r>
            <a:r>
              <a:rPr lang="sv-SE" sz="2000" dirty="0"/>
              <a:t>:</a:t>
            </a:r>
            <a:r>
              <a:rPr lang="sv-SE" sz="2000" dirty="0" smtClean="0"/>
              <a:t> transmission </a:t>
            </a:r>
            <a:r>
              <a:rPr lang="sv-SE" sz="2000" dirty="0" err="1" smtClean="0"/>
              <a:t>delay</a:t>
            </a:r>
            <a:r>
              <a:rPr lang="sv-SE" sz="2000" dirty="0" smtClean="0"/>
              <a:t> &lt; </a:t>
            </a:r>
            <a:r>
              <a:rPr lang="sv-SE" sz="2000" dirty="0" err="1" smtClean="0"/>
              <a:t>propagation</a:t>
            </a:r>
            <a:r>
              <a:rPr lang="sv-SE" sz="2000" dirty="0" smtClean="0"/>
              <a:t> </a:t>
            </a:r>
            <a:r>
              <a:rPr lang="sv-SE" sz="2000" dirty="0" err="1" smtClean="0"/>
              <a:t>delay</a:t>
            </a:r>
            <a:r>
              <a:rPr lang="sv-SE" sz="2000" dirty="0" smtClean="0"/>
              <a:t> and </a:t>
            </a:r>
            <a:r>
              <a:rPr lang="sv-SE" sz="2000" dirty="0"/>
              <a:t>transmission </a:t>
            </a:r>
            <a:r>
              <a:rPr lang="sv-SE" sz="2000" dirty="0" err="1"/>
              <a:t>delay</a:t>
            </a:r>
            <a:r>
              <a:rPr lang="sv-SE" sz="2000" dirty="0"/>
              <a:t> </a:t>
            </a:r>
            <a:r>
              <a:rPr lang="sv-SE" sz="2000" dirty="0" smtClean="0"/>
              <a:t>&gt; </a:t>
            </a:r>
            <a:r>
              <a:rPr lang="sv-SE" sz="2000" dirty="0" err="1"/>
              <a:t>propagation</a:t>
            </a:r>
            <a:r>
              <a:rPr lang="sv-SE" sz="2000" dirty="0"/>
              <a:t> </a:t>
            </a:r>
            <a:r>
              <a:rPr lang="sv-SE" sz="2000" dirty="0" err="1"/>
              <a:t>delay</a:t>
            </a:r>
            <a:endParaRPr lang="sv-SE" sz="2000" dirty="0" smtClean="0"/>
          </a:p>
          <a:p>
            <a:pPr lvl="1"/>
            <a:r>
              <a:rPr lang="sv-SE" sz="2000" dirty="0" err="1" smtClean="0"/>
              <a:t>Sliding</a:t>
            </a:r>
            <a:r>
              <a:rPr lang="sv-SE" sz="2000" dirty="0" smtClean="0"/>
              <a:t> </a:t>
            </a:r>
            <a:r>
              <a:rPr lang="sv-SE" sz="2000" dirty="0" err="1" smtClean="0"/>
              <a:t>window</a:t>
            </a:r>
            <a:r>
              <a:rPr lang="sv-SE" sz="2000" dirty="0" smtClean="0"/>
              <a:t> </a:t>
            </a:r>
            <a:r>
              <a:rPr lang="sv-SE" sz="2000" dirty="0" err="1" smtClean="0"/>
              <a:t>aka</a:t>
            </a:r>
            <a:r>
              <a:rPr lang="sv-SE" sz="2000" dirty="0" smtClean="0"/>
              <a:t> </a:t>
            </a:r>
            <a:r>
              <a:rPr lang="sv-SE" sz="2000" dirty="0" err="1" smtClean="0"/>
              <a:t>pipeleined</a:t>
            </a:r>
            <a:r>
              <a:rPr lang="sv-SE" sz="2000" dirty="0" smtClean="0"/>
              <a:t> </a:t>
            </a:r>
            <a:r>
              <a:rPr lang="sv-SE" sz="2000" dirty="0" err="1" smtClean="0"/>
              <a:t>protocol</a:t>
            </a:r>
            <a:r>
              <a:rPr lang="sv-SE" sz="2000" dirty="0" smtClean="0"/>
              <a:t>, </a:t>
            </a:r>
            <a:r>
              <a:rPr lang="sv-SE" sz="2000" dirty="0" err="1" smtClean="0"/>
              <a:t>with</a:t>
            </a:r>
            <a:r>
              <a:rPr lang="sv-SE" sz="2000" dirty="0" smtClean="0"/>
              <a:t>  </a:t>
            </a:r>
            <a:r>
              <a:rPr lang="sv-SE" sz="2000" dirty="0" err="1" smtClean="0"/>
              <a:t>window’s</a:t>
            </a:r>
            <a:r>
              <a:rPr lang="sv-SE" sz="2000" dirty="0" smtClean="0"/>
              <a:t> transmission </a:t>
            </a:r>
            <a:r>
              <a:rPr lang="sv-SE" sz="2000" dirty="0" err="1"/>
              <a:t>delay</a:t>
            </a:r>
            <a:r>
              <a:rPr lang="sv-SE" sz="2000" dirty="0"/>
              <a:t> &lt; </a:t>
            </a:r>
            <a:r>
              <a:rPr lang="sv-SE" sz="2000" dirty="0" err="1"/>
              <a:t>propagation</a:t>
            </a:r>
            <a:r>
              <a:rPr lang="sv-SE" sz="2000" dirty="0"/>
              <a:t> </a:t>
            </a:r>
            <a:r>
              <a:rPr lang="sv-SE" sz="2000" dirty="0" err="1"/>
              <a:t>delay</a:t>
            </a:r>
            <a:r>
              <a:rPr lang="sv-SE" sz="2000" dirty="0"/>
              <a:t> and </a:t>
            </a:r>
            <a:r>
              <a:rPr lang="sv-SE" sz="2000" dirty="0" err="1" smtClean="0"/>
              <a:t>window’s</a:t>
            </a:r>
            <a:r>
              <a:rPr lang="sv-SE" sz="2000" dirty="0" smtClean="0"/>
              <a:t> transmission </a:t>
            </a:r>
            <a:r>
              <a:rPr lang="sv-SE" sz="2000" dirty="0" err="1"/>
              <a:t>delay</a:t>
            </a:r>
            <a:r>
              <a:rPr lang="sv-SE" sz="2000" dirty="0"/>
              <a:t> &gt; </a:t>
            </a:r>
            <a:r>
              <a:rPr lang="sv-SE" sz="2000" dirty="0" err="1"/>
              <a:t>propagation</a:t>
            </a:r>
            <a:r>
              <a:rPr lang="sv-SE" sz="2000" dirty="0"/>
              <a:t> </a:t>
            </a:r>
            <a:r>
              <a:rPr lang="sv-SE" sz="2000" dirty="0" err="1" smtClean="0"/>
              <a:t>delay</a:t>
            </a:r>
            <a:r>
              <a:rPr lang="sv-SE" sz="2000" dirty="0" smtClean="0"/>
              <a:t>; </a:t>
            </a:r>
            <a:r>
              <a:rPr lang="sv-SE" sz="2000" dirty="0" err="1" smtClean="0"/>
              <a:t>illustrate</a:t>
            </a:r>
            <a:r>
              <a:rPr lang="sv-SE" sz="2000" dirty="0" smtClean="0"/>
              <a:t> </a:t>
            </a:r>
            <a:r>
              <a:rPr lang="sv-SE" sz="2000" dirty="0" err="1" smtClean="0"/>
              <a:t>both</a:t>
            </a:r>
            <a:r>
              <a:rPr lang="sv-SE" sz="2000" dirty="0" smtClean="0"/>
              <a:t> go-back-n and </a:t>
            </a:r>
            <a:r>
              <a:rPr lang="sv-SE" sz="2000" dirty="0" err="1" smtClean="0"/>
              <a:t>selective</a:t>
            </a:r>
            <a:r>
              <a:rPr lang="sv-SE" sz="2000" dirty="0" smtClean="0"/>
              <a:t> </a:t>
            </a:r>
            <a:r>
              <a:rPr lang="sv-SE" sz="2000" dirty="0" err="1" smtClean="0"/>
              <a:t>repeat</a:t>
            </a:r>
            <a:r>
              <a:rPr lang="sv-SE" sz="2000" dirty="0" smtClean="0"/>
              <a:t> </a:t>
            </a:r>
            <a:r>
              <a:rPr lang="sv-SE" sz="2000" dirty="0" err="1" smtClean="0"/>
              <a:t>when</a:t>
            </a:r>
            <a:r>
              <a:rPr lang="sv-SE" sz="2000" dirty="0" smtClean="0"/>
              <a:t> </a:t>
            </a:r>
            <a:r>
              <a:rPr lang="sv-SE" sz="2000" dirty="0" err="1" smtClean="0"/>
              <a:t>there</a:t>
            </a:r>
            <a:r>
              <a:rPr lang="sv-SE" sz="2000" dirty="0" smtClean="0"/>
              <a:t> </a:t>
            </a:r>
            <a:r>
              <a:rPr lang="sv-SE" sz="2000" dirty="0" err="1" smtClean="0"/>
              <a:t>are</a:t>
            </a:r>
            <a:r>
              <a:rPr lang="sv-SE" sz="2000" dirty="0" smtClean="0"/>
              <a:t> </a:t>
            </a:r>
            <a:r>
              <a:rPr lang="sv-SE" sz="2000" dirty="0" err="1" smtClean="0"/>
              <a:t>errors</a:t>
            </a:r>
            <a:endParaRPr lang="sv-SE" sz="2000" dirty="0" smtClean="0"/>
          </a:p>
          <a:p>
            <a:pPr lvl="1"/>
            <a:r>
              <a:rPr lang="sv-SE" sz="2000" dirty="0" smtClean="0"/>
              <a:t>Show </a:t>
            </a:r>
            <a:r>
              <a:rPr lang="sv-SE" sz="2000" dirty="0" err="1" smtClean="0"/>
              <a:t>how</a:t>
            </a:r>
            <a:r>
              <a:rPr lang="sv-SE" sz="2000" dirty="0" smtClean="0"/>
              <a:t> </a:t>
            </a:r>
            <a:r>
              <a:rPr lang="sv-SE" sz="2000" dirty="0" err="1" smtClean="0"/>
              <a:t>to</a:t>
            </a:r>
            <a:r>
              <a:rPr lang="sv-SE" sz="2000" dirty="0" smtClean="0"/>
              <a:t> </a:t>
            </a:r>
            <a:r>
              <a:rPr lang="sv-SE" sz="2000" dirty="0" err="1" smtClean="0"/>
              <a:t>compute</a:t>
            </a:r>
            <a:r>
              <a:rPr lang="sv-SE" sz="2000" dirty="0" smtClean="0"/>
              <a:t> the </a:t>
            </a:r>
            <a:r>
              <a:rPr lang="sv-SE" sz="2000" dirty="0" err="1" smtClean="0"/>
              <a:t>effective</a:t>
            </a:r>
            <a:r>
              <a:rPr lang="sv-SE" sz="2000" dirty="0" smtClean="0"/>
              <a:t> </a:t>
            </a:r>
            <a:r>
              <a:rPr lang="sv-SE" sz="2000" dirty="0" err="1" smtClean="0"/>
              <a:t>throughput</a:t>
            </a:r>
            <a:r>
              <a:rPr lang="sv-SE" sz="2000" dirty="0" smtClean="0"/>
              <a:t> </a:t>
            </a:r>
            <a:r>
              <a:rPr lang="sv-SE" sz="2000" dirty="0" err="1" smtClean="0"/>
              <a:t>between</a:t>
            </a:r>
            <a:r>
              <a:rPr lang="sv-SE" sz="2000" dirty="0" smtClean="0"/>
              <a:t> S-R in the </a:t>
            </a:r>
            <a:r>
              <a:rPr lang="sv-SE" sz="2000" dirty="0" err="1" smtClean="0"/>
              <a:t>above</a:t>
            </a:r>
            <a:r>
              <a:rPr lang="sv-SE" sz="2000" dirty="0" smtClean="0"/>
              <a:t> </a:t>
            </a:r>
            <a:r>
              <a:rPr lang="sv-SE" sz="2000" dirty="0" err="1" smtClean="0"/>
              <a:t>cases</a:t>
            </a:r>
            <a:r>
              <a:rPr lang="sv-SE" sz="2000" dirty="0" smtClean="0"/>
              <a:t>, </a:t>
            </a:r>
            <a:r>
              <a:rPr lang="sv-SE" sz="2000" dirty="0" err="1" smtClean="0"/>
              <a:t>whene</a:t>
            </a:r>
            <a:r>
              <a:rPr lang="sv-SE" sz="2000" dirty="0" smtClean="0"/>
              <a:t> </a:t>
            </a:r>
            <a:r>
              <a:rPr lang="sv-SE" sz="2000" dirty="0" err="1" smtClean="0"/>
              <a:t>there</a:t>
            </a:r>
            <a:r>
              <a:rPr lang="sv-SE" sz="2000" dirty="0" smtClean="0"/>
              <a:t> </a:t>
            </a:r>
            <a:r>
              <a:rPr lang="sv-SE" sz="2000" dirty="0" err="1" smtClean="0"/>
              <a:t>are</a:t>
            </a:r>
            <a:r>
              <a:rPr lang="sv-SE" sz="2000" dirty="0" smtClean="0"/>
              <a:t> no </a:t>
            </a:r>
            <a:r>
              <a:rPr lang="sv-SE" sz="2000" dirty="0" err="1" smtClean="0"/>
              <a:t>errors</a:t>
            </a:r>
            <a:endParaRPr lang="sv-SE" sz="2000" dirty="0"/>
          </a:p>
          <a:p>
            <a:pPr lvl="1"/>
            <a:endParaRPr lang="sv-SE" dirty="0" smtClean="0"/>
          </a:p>
          <a:p>
            <a:pPr lvl="1"/>
            <a:endParaRPr lang="sv-SE" dirty="0"/>
          </a:p>
          <a:p>
            <a:pPr lvl="1"/>
            <a:endParaRPr lang="sv-SE" dirty="0" smtClean="0"/>
          </a:p>
          <a:p>
            <a:pPr lvl="1"/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3: Transport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3a-</a:t>
            </a:r>
            <a:fld id="{EB2AC88E-12D1-4E0B-B9FD-67681EB235A9}" type="slidenum">
              <a:rPr lang="en-US" smtClean="0"/>
              <a:pPr>
                <a:defRPr/>
              </a:pPr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138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Review </a:t>
            </a:r>
            <a:r>
              <a:rPr lang="sv-SE" dirty="0" err="1" smtClean="0"/>
              <a:t>questions</a:t>
            </a:r>
            <a:r>
              <a:rPr lang="sv-SE" dirty="0" smtClean="0"/>
              <a:t> </a:t>
            </a:r>
            <a:r>
              <a:rPr lang="sv-SE" dirty="0" err="1" smtClean="0"/>
              <a:t>cont</a:t>
            </a:r>
            <a:r>
              <a:rPr lang="sv-SE" dirty="0" smtClean="0"/>
              <a:t>.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399" y="1245476"/>
            <a:ext cx="7664669" cy="5002924"/>
          </a:xfrm>
        </p:spPr>
        <p:txBody>
          <a:bodyPr/>
          <a:lstStyle/>
          <a:p>
            <a:r>
              <a:rPr lang="sv-SE" dirty="0" err="1" smtClean="0"/>
              <a:t>What</a:t>
            </a:r>
            <a:r>
              <a:rPr lang="sv-SE" dirty="0" smtClean="0"/>
              <a:t> </a:t>
            </a:r>
            <a:r>
              <a:rPr lang="sv-SE" dirty="0" err="1" smtClean="0"/>
              <a:t>are</a:t>
            </a:r>
            <a:r>
              <a:rPr lang="sv-SE" dirty="0" smtClean="0"/>
              <a:t> the </a:t>
            </a:r>
            <a:r>
              <a:rPr lang="sv-SE" dirty="0" err="1" smtClean="0"/>
              <a:t>goals</a:t>
            </a:r>
            <a:r>
              <a:rPr lang="sv-SE" dirty="0" smtClean="0"/>
              <a:t> </a:t>
            </a:r>
            <a:r>
              <a:rPr lang="sv-SE" dirty="0" err="1" smtClean="0"/>
              <a:t>of</a:t>
            </a:r>
            <a:r>
              <a:rPr lang="sv-SE" dirty="0" smtClean="0"/>
              <a:t> </a:t>
            </a:r>
            <a:r>
              <a:rPr lang="sv-SE" dirty="0" err="1" smtClean="0"/>
              <a:t>reliable</a:t>
            </a:r>
            <a:r>
              <a:rPr lang="sv-SE" dirty="0" smtClean="0"/>
              <a:t> data transfer?</a:t>
            </a:r>
          </a:p>
          <a:p>
            <a:r>
              <a:rPr lang="sv-SE" dirty="0" err="1" smtClean="0"/>
              <a:t>Reliable</a:t>
            </a:r>
            <a:r>
              <a:rPr lang="sv-SE" dirty="0" smtClean="0"/>
              <a:t> data transfer: show </a:t>
            </a:r>
            <a:r>
              <a:rPr lang="sv-SE" dirty="0" err="1" smtClean="0"/>
              <a:t>why</a:t>
            </a:r>
            <a:r>
              <a:rPr lang="sv-SE" dirty="0" smtClean="0"/>
              <a:t> </a:t>
            </a:r>
            <a:r>
              <a:rPr lang="sv-SE" dirty="0" err="1" smtClean="0"/>
              <a:t>we</a:t>
            </a:r>
            <a:r>
              <a:rPr lang="sv-SE" dirty="0" smtClean="0"/>
              <a:t> </a:t>
            </a:r>
            <a:r>
              <a:rPr lang="sv-SE" dirty="0" err="1" smtClean="0"/>
              <a:t>need</a:t>
            </a:r>
            <a:r>
              <a:rPr lang="sv-SE" dirty="0" smtClean="0"/>
              <a:t> </a:t>
            </a:r>
            <a:r>
              <a:rPr lang="sv-SE" dirty="0" err="1" smtClean="0"/>
              <a:t>sequence</a:t>
            </a:r>
            <a:r>
              <a:rPr lang="sv-SE" dirty="0" smtClean="0"/>
              <a:t> </a:t>
            </a:r>
            <a:r>
              <a:rPr lang="sv-SE" dirty="0" err="1" smtClean="0"/>
              <a:t>numbers</a:t>
            </a:r>
            <a:r>
              <a:rPr lang="sv-SE" dirty="0" smtClean="0"/>
              <a:t> </a:t>
            </a:r>
            <a:r>
              <a:rPr lang="sv-SE" dirty="0" err="1" smtClean="0"/>
              <a:t>when</a:t>
            </a:r>
            <a:r>
              <a:rPr lang="sv-SE" dirty="0" smtClean="0"/>
              <a:t> the </a:t>
            </a:r>
            <a:r>
              <a:rPr lang="sv-SE" dirty="0" err="1" smtClean="0"/>
              <a:t>sender</a:t>
            </a:r>
            <a:r>
              <a:rPr lang="sv-SE" dirty="0" smtClean="0"/>
              <a:t> </a:t>
            </a:r>
            <a:r>
              <a:rPr lang="sv-SE" dirty="0" err="1" smtClean="0"/>
              <a:t>may</a:t>
            </a:r>
            <a:r>
              <a:rPr lang="sv-SE" dirty="0" smtClean="0"/>
              <a:t> </a:t>
            </a:r>
            <a:r>
              <a:rPr lang="sv-SE" dirty="0" err="1" smtClean="0"/>
              <a:t>retransmit</a:t>
            </a:r>
            <a:r>
              <a:rPr lang="sv-SE" dirty="0" smtClean="0"/>
              <a:t> </a:t>
            </a:r>
            <a:r>
              <a:rPr lang="sv-SE" dirty="0" err="1" smtClean="0"/>
              <a:t>due</a:t>
            </a:r>
            <a:r>
              <a:rPr lang="sv-SE" dirty="0" smtClean="0"/>
              <a:t> </a:t>
            </a:r>
            <a:r>
              <a:rPr lang="sv-SE" dirty="0" err="1" smtClean="0"/>
              <a:t>to</a:t>
            </a:r>
            <a:r>
              <a:rPr lang="sv-SE" dirty="0" smtClean="0"/>
              <a:t> timeouts. </a:t>
            </a:r>
          </a:p>
          <a:p>
            <a:r>
              <a:rPr lang="sv-SE" dirty="0" smtClean="0"/>
              <a:t>Show </a:t>
            </a:r>
            <a:r>
              <a:rPr lang="sv-SE" dirty="0" err="1" smtClean="0"/>
              <a:t>how</a:t>
            </a:r>
            <a:r>
              <a:rPr lang="sv-SE" dirty="0" smtClean="0"/>
              <a:t> </a:t>
            </a:r>
            <a:r>
              <a:rPr lang="sv-SE" dirty="0" err="1" smtClean="0"/>
              <a:t>there</a:t>
            </a:r>
            <a:r>
              <a:rPr lang="sv-SE" dirty="0" smtClean="0"/>
              <a:t> </a:t>
            </a:r>
            <a:r>
              <a:rPr lang="sv-SE" dirty="0" err="1" smtClean="0"/>
              <a:t>can</a:t>
            </a:r>
            <a:r>
              <a:rPr lang="sv-SE" dirty="0" smtClean="0"/>
              <a:t> be </a:t>
            </a:r>
            <a:r>
              <a:rPr lang="sv-SE" dirty="0" err="1" smtClean="0"/>
              <a:t>wraparound</a:t>
            </a:r>
            <a:r>
              <a:rPr lang="sv-SE" dirty="0" smtClean="0"/>
              <a:t> in a </a:t>
            </a:r>
            <a:r>
              <a:rPr lang="sv-SE" dirty="0" err="1" smtClean="0"/>
              <a:t>reliable</a:t>
            </a:r>
            <a:r>
              <a:rPr lang="sv-SE" dirty="0" smtClean="0"/>
              <a:t> data transfer session </a:t>
            </a:r>
            <a:r>
              <a:rPr lang="sv-SE" dirty="0" err="1" smtClean="0"/>
              <a:t>if</a:t>
            </a:r>
            <a:r>
              <a:rPr lang="sv-SE" dirty="0" smtClean="0"/>
              <a:t> the </a:t>
            </a:r>
            <a:r>
              <a:rPr lang="sv-SE" dirty="0" err="1" smtClean="0"/>
              <a:t>sequence-numbers</a:t>
            </a:r>
            <a:r>
              <a:rPr lang="sv-SE" dirty="0" smtClean="0"/>
              <a:t> </a:t>
            </a:r>
            <a:r>
              <a:rPr lang="sv-SE" dirty="0" err="1" smtClean="0"/>
              <a:t>range</a:t>
            </a:r>
            <a:r>
              <a:rPr lang="sv-SE" dirty="0" smtClean="0"/>
              <a:t> is not </a:t>
            </a:r>
            <a:r>
              <a:rPr lang="sv-SE" dirty="0" err="1" smtClean="0"/>
              <a:t>large</a:t>
            </a:r>
            <a:r>
              <a:rPr lang="sv-SE" dirty="0" smtClean="0"/>
              <a:t> </a:t>
            </a:r>
            <a:r>
              <a:rPr lang="sv-SE" dirty="0" err="1" smtClean="0"/>
              <a:t>enough</a:t>
            </a:r>
            <a:r>
              <a:rPr lang="sv-SE" dirty="0" smtClean="0"/>
              <a:t>.</a:t>
            </a:r>
          </a:p>
          <a:p>
            <a:r>
              <a:rPr lang="sv-SE" dirty="0" err="1" smtClean="0"/>
              <a:t>Describe</a:t>
            </a:r>
            <a:r>
              <a:rPr lang="sv-SE" dirty="0" smtClean="0"/>
              <a:t> the go-back-N and </a:t>
            </a:r>
            <a:r>
              <a:rPr lang="sv-SE" dirty="0" err="1" smtClean="0"/>
              <a:t>selective</a:t>
            </a:r>
            <a:r>
              <a:rPr lang="sv-SE" dirty="0" smtClean="0"/>
              <a:t> </a:t>
            </a:r>
            <a:r>
              <a:rPr lang="sv-SE" dirty="0" err="1" smtClean="0"/>
              <a:t>repeat</a:t>
            </a:r>
            <a:r>
              <a:rPr lang="sv-SE" dirty="0" smtClean="0"/>
              <a:t> </a:t>
            </a:r>
            <a:r>
              <a:rPr lang="sv-SE" dirty="0" err="1" smtClean="0"/>
              <a:t>methods</a:t>
            </a:r>
            <a:r>
              <a:rPr lang="sv-SE" dirty="0" smtClean="0"/>
              <a:t> for </a:t>
            </a:r>
            <a:r>
              <a:rPr lang="sv-SE" dirty="0" err="1" smtClean="0"/>
              <a:t>reliable</a:t>
            </a:r>
            <a:r>
              <a:rPr lang="sv-SE" dirty="0" smtClean="0"/>
              <a:t> data transfer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3: Transport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3a-</a:t>
            </a:r>
            <a:fld id="{EB2AC88E-12D1-4E0B-B9FD-67681EB235A9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675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Extra </a:t>
            </a:r>
            <a:r>
              <a:rPr lang="sv-SE" dirty="0" err="1" smtClean="0"/>
              <a:t>slides</a:t>
            </a:r>
            <a:r>
              <a:rPr lang="sv-SE" dirty="0" smtClean="0"/>
              <a:t>, for </a:t>
            </a:r>
            <a:r>
              <a:rPr lang="sv-SE" dirty="0" err="1" smtClean="0"/>
              <a:t>further</a:t>
            </a:r>
            <a:r>
              <a:rPr lang="sv-SE" dirty="0" smtClean="0"/>
              <a:t> </a:t>
            </a:r>
            <a:r>
              <a:rPr lang="sv-SE" dirty="0" err="1" smtClean="0"/>
              <a:t>study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3: Transport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3a-</a:t>
            </a:r>
            <a:fld id="{EB2AC88E-12D1-4E0B-B9FD-67681EB235A9}" type="slidenum">
              <a:rPr lang="en-US" smtClean="0"/>
              <a:pPr>
                <a:defRPr/>
              </a:pPr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286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3: Transport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4198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3a-</a:t>
            </a:r>
            <a:fld id="{743201B7-EF14-427A-9CAD-CDDB257B4B8A}" type="slidenum">
              <a:rPr lang="en-US" smtClean="0"/>
              <a:pPr/>
              <a:t>53</a:t>
            </a:fld>
            <a:endParaRPr lang="en-US" smtClean="0"/>
          </a:p>
        </p:txBody>
      </p:sp>
      <p:sp>
        <p:nvSpPr>
          <p:cNvPr id="4198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v-SE" b="1" dirty="0" err="1" smtClean="0"/>
              <a:t>Bounding</a:t>
            </a:r>
            <a:r>
              <a:rPr lang="sv-SE" b="1" dirty="0" smtClean="0"/>
              <a:t> </a:t>
            </a:r>
            <a:r>
              <a:rPr lang="sv-SE" b="1" dirty="0" err="1" smtClean="0"/>
              <a:t>sequence</a:t>
            </a:r>
            <a:r>
              <a:rPr lang="sv-SE" b="1" dirty="0" smtClean="0"/>
              <a:t> </a:t>
            </a:r>
            <a:r>
              <a:rPr lang="sv-SE" b="1" dirty="0" err="1" smtClean="0"/>
              <a:t>numbers</a:t>
            </a:r>
            <a:r>
              <a:rPr lang="sv-SE" b="1" dirty="0" smtClean="0"/>
              <a:t> for stop-and-</a:t>
            </a:r>
            <a:r>
              <a:rPr lang="sv-SE" b="1" dirty="0" err="1" smtClean="0"/>
              <a:t>wait</a:t>
            </a:r>
            <a:r>
              <a:rPr lang="sv-SE" b="1" dirty="0" smtClean="0"/>
              <a:t>…</a:t>
            </a:r>
          </a:p>
        </p:txBody>
      </p:sp>
      <p:sp>
        <p:nvSpPr>
          <p:cNvPr id="4198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pPr>
              <a:lnSpc>
                <a:spcPct val="90000"/>
              </a:lnSpc>
              <a:buFont typeface="ZapfDingbats" pitchFamily="82" charset="2"/>
              <a:buNone/>
            </a:pPr>
            <a:r>
              <a:rPr lang="sv-SE" dirty="0" smtClean="0"/>
              <a:t>… s.t. </a:t>
            </a:r>
            <a:r>
              <a:rPr lang="sv-SE" dirty="0" smtClean="0">
                <a:solidFill>
                  <a:srgbClr val="FF0000"/>
                </a:solidFill>
              </a:rPr>
              <a:t>no wraparound</a:t>
            </a:r>
            <a:r>
              <a:rPr lang="sv-SE" dirty="0" smtClean="0"/>
              <a:t>, i.e. we do not run out of numbers: </a:t>
            </a:r>
            <a:r>
              <a:rPr lang="sv-SE" i="1" dirty="0" smtClean="0"/>
              <a:t>binary value suffices for stop-and-wait:</a:t>
            </a:r>
          </a:p>
          <a:p>
            <a:pPr>
              <a:lnSpc>
                <a:spcPct val="90000"/>
              </a:lnSpc>
              <a:buFont typeface="ZapfDingbats" pitchFamily="82" charset="2"/>
              <a:buNone/>
            </a:pPr>
            <a:r>
              <a:rPr lang="sv-SE" b="1" dirty="0" smtClean="0"/>
              <a:t>Prf</a:t>
            </a:r>
            <a:r>
              <a:rPr lang="sv-SE" dirty="0" smtClean="0"/>
              <a:t>: assume towards a contradiction that  there is wraparound when we use binary seq. nums.</a:t>
            </a:r>
          </a:p>
          <a:p>
            <a:pPr lvl="1">
              <a:lnSpc>
                <a:spcPct val="90000"/>
              </a:lnSpc>
            </a:pPr>
            <a:r>
              <a:rPr lang="sv-SE" dirty="0" smtClean="0"/>
              <a:t>R expects segment #f, receives segment #(f+2): </a:t>
            </a:r>
          </a:p>
          <a:p>
            <a:pPr lvl="2">
              <a:lnSpc>
                <a:spcPct val="90000"/>
              </a:lnSpc>
              <a:buFontTx/>
              <a:buNone/>
            </a:pPr>
            <a:r>
              <a:rPr lang="sv-SE" dirty="0" smtClean="0"/>
              <a:t>R rec. f+2 =&gt; S sent f+2 =&gt; S rec. ack for f+1</a:t>
            </a:r>
          </a:p>
          <a:p>
            <a:pPr lvl="2">
              <a:lnSpc>
                <a:spcPct val="90000"/>
              </a:lnSpc>
              <a:buFontTx/>
              <a:buNone/>
            </a:pPr>
            <a:r>
              <a:rPr lang="sv-SE" dirty="0" smtClean="0"/>
              <a:t>=&gt; R ack f+1=&gt; R ack  f =&gt; contradiction</a:t>
            </a:r>
          </a:p>
          <a:p>
            <a:pPr lvl="1">
              <a:lnSpc>
                <a:spcPct val="90000"/>
              </a:lnSpc>
            </a:pPr>
            <a:r>
              <a:rPr lang="sv-SE" dirty="0" smtClean="0"/>
              <a:t>R expects f+2, receives f:</a:t>
            </a:r>
          </a:p>
          <a:p>
            <a:pPr lvl="2">
              <a:lnSpc>
                <a:spcPct val="90000"/>
              </a:lnSpc>
              <a:buFontTx/>
              <a:buNone/>
            </a:pPr>
            <a:r>
              <a:rPr lang="sv-SE" dirty="0" smtClean="0"/>
              <a:t>R exp. f+2 =&gt;  R ack f+1 =&gt; S sent f+1 </a:t>
            </a:r>
          </a:p>
          <a:p>
            <a:pPr lvl="2">
              <a:lnSpc>
                <a:spcPct val="90000"/>
              </a:lnSpc>
              <a:buFontTx/>
              <a:buNone/>
            </a:pPr>
            <a:r>
              <a:rPr lang="sv-SE" dirty="0" smtClean="0"/>
              <a:t>=&gt; S rec. ack for f =&gt; contradiction</a:t>
            </a:r>
          </a:p>
          <a:p>
            <a:pPr lvl="1">
              <a:lnSpc>
                <a:spcPct val="90000"/>
              </a:lnSpc>
              <a:buFont typeface="ZapfDingbats" pitchFamily="82" charset="2"/>
              <a:buNone/>
            </a:pP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3748174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Footer Placeholder 5"/>
          <p:cNvSpPr>
            <a:spLocks noGrp="1"/>
          </p:cNvSpPr>
          <p:nvPr>
            <p:ph type="ftr" sz="quarter" idx="1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/>
              <a:t>Transport</a:t>
            </a:r>
            <a:r>
              <a:rPr lang="en-US" sz="1400"/>
              <a:t> </a:t>
            </a:r>
            <a:r>
              <a:rPr lang="en-US" sz="1200"/>
              <a:t>Layer</a:t>
            </a:r>
          </a:p>
        </p:txBody>
      </p:sp>
      <p:sp>
        <p:nvSpPr>
          <p:cNvPr id="9219" name="Slide Number Placeholder 6"/>
          <p:cNvSpPr>
            <a:spLocks noGrp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>
              <a:defRPr/>
            </a:pPr>
            <a:r>
              <a:rPr lang="en-US" sz="1200" smtClean="0"/>
              <a:t>3-</a:t>
            </a:r>
            <a:fld id="{124F8A40-6EA5-4A13-B274-AC9FCE74CC8C}" type="slidenum">
              <a:rPr lang="en-US" sz="1200" smtClean="0"/>
              <a:pPr>
                <a:defRPr/>
              </a:pPr>
              <a:t>6</a:t>
            </a:fld>
            <a:endParaRPr lang="en-US" sz="1200" smtClean="0"/>
          </a:p>
        </p:txBody>
      </p:sp>
      <p:pic>
        <p:nvPicPr>
          <p:cNvPr id="7172" name="Picture 82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613" y="1022350"/>
            <a:ext cx="59420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1" name="Rectangle 75"/>
          <p:cNvSpPr>
            <a:spLocks noChangeArrowheads="1"/>
          </p:cNvSpPr>
          <p:nvPr/>
        </p:nvSpPr>
        <p:spPr bwMode="auto">
          <a:xfrm>
            <a:off x="5343525" y="2000250"/>
            <a:ext cx="3324225" cy="3200400"/>
          </a:xfrm>
          <a:prstGeom prst="rect">
            <a:avLst/>
          </a:prstGeom>
          <a:solidFill>
            <a:srgbClr val="0000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9222" name="Rectangle 65"/>
          <p:cNvSpPr>
            <a:spLocks noChangeArrowheads="1"/>
          </p:cNvSpPr>
          <p:nvPr/>
        </p:nvSpPr>
        <p:spPr bwMode="auto">
          <a:xfrm>
            <a:off x="5267325" y="2095500"/>
            <a:ext cx="3324225" cy="32004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9223" name="Rectangle 2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000">
                <a:ea typeface="ＭＳ Ｐゴシック" charset="0"/>
                <a:cs typeface="+mj-cs"/>
              </a:rPr>
              <a:t>How demultiplexing works</a:t>
            </a:r>
            <a:endParaRPr lang="en-US">
              <a:ea typeface="ＭＳ Ｐゴシック" charset="0"/>
              <a:cs typeface="+mj-cs"/>
            </a:endParaRPr>
          </a:p>
        </p:txBody>
      </p:sp>
      <p:sp>
        <p:nvSpPr>
          <p:cNvPr id="9224" name="Rectangle 23"/>
          <p:cNvSpPr>
            <a:spLocks noGrp="1" noChangeArrowheads="1"/>
          </p:cNvSpPr>
          <p:nvPr>
            <p:ph type="body" sz="half" idx="1"/>
          </p:nvPr>
        </p:nvSpPr>
        <p:spPr>
          <a:xfrm>
            <a:off x="485775" y="1595438"/>
            <a:ext cx="4438650" cy="4311376"/>
          </a:xfrm>
        </p:spPr>
        <p:txBody>
          <a:bodyPr>
            <a:normAutofit fontScale="92500" lnSpcReduction="10000"/>
          </a:bodyPr>
          <a:lstStyle/>
          <a:p>
            <a:pPr>
              <a:buFont typeface="Wingdings" charset="0"/>
              <a:buChar char="v"/>
              <a:defRPr/>
            </a:pPr>
            <a:r>
              <a:rPr lang="en-US" dirty="0" smtClean="0">
                <a:ea typeface="ＭＳ Ｐゴシック" charset="0"/>
                <a:cs typeface="+mn-cs"/>
              </a:rPr>
              <a:t>Host </a:t>
            </a:r>
            <a:r>
              <a:rPr lang="en-US" dirty="0">
                <a:ea typeface="ＭＳ Ｐゴシック" charset="0"/>
                <a:cs typeface="+mn-cs"/>
              </a:rPr>
              <a:t>receives IP datagrams</a:t>
            </a:r>
          </a:p>
          <a:p>
            <a:pPr lvl="1">
              <a:lnSpc>
                <a:spcPct val="110000"/>
              </a:lnSpc>
              <a:buFont typeface="Wingdings" charset="0"/>
              <a:buChar char="§"/>
              <a:defRPr/>
            </a:pPr>
            <a:r>
              <a:rPr lang="en-US" dirty="0" smtClean="0">
                <a:ea typeface="ＭＳ Ｐゴシック" charset="0"/>
              </a:rPr>
              <a:t>datagram has </a:t>
            </a:r>
            <a:r>
              <a:rPr lang="en-US" dirty="0">
                <a:ea typeface="ＭＳ Ｐゴシック" charset="0"/>
              </a:rPr>
              <a:t>source IP address, destination IP address</a:t>
            </a:r>
          </a:p>
          <a:p>
            <a:pPr lvl="1">
              <a:lnSpc>
                <a:spcPct val="110000"/>
              </a:lnSpc>
              <a:buFont typeface="Wingdings" charset="0"/>
              <a:buChar char="§"/>
              <a:defRPr/>
            </a:pPr>
            <a:r>
              <a:rPr lang="en-US" dirty="0" smtClean="0">
                <a:ea typeface="ＭＳ Ｐゴシック" charset="0"/>
              </a:rPr>
              <a:t>datagram carries </a:t>
            </a:r>
            <a:r>
              <a:rPr lang="en-US" dirty="0">
                <a:ea typeface="ＭＳ Ｐゴシック" charset="0"/>
              </a:rPr>
              <a:t>one transport-layer segment</a:t>
            </a:r>
          </a:p>
          <a:p>
            <a:pPr lvl="1">
              <a:lnSpc>
                <a:spcPct val="110000"/>
              </a:lnSpc>
              <a:buFont typeface="Wingdings" charset="0"/>
              <a:buChar char="§"/>
              <a:defRPr/>
            </a:pPr>
            <a:r>
              <a:rPr lang="en-US" dirty="0" smtClean="0">
                <a:ea typeface="ＭＳ Ｐゴシック" charset="0"/>
              </a:rPr>
              <a:t>segment </a:t>
            </a:r>
            <a:r>
              <a:rPr lang="en-US" dirty="0">
                <a:ea typeface="ＭＳ Ｐゴシック" charset="0"/>
              </a:rPr>
              <a:t>has source, destination port number </a:t>
            </a:r>
          </a:p>
          <a:p>
            <a:pPr>
              <a:lnSpc>
                <a:spcPct val="120000"/>
              </a:lnSpc>
              <a:buFont typeface="Wingdings" charset="0"/>
              <a:buChar char="v"/>
              <a:defRPr/>
            </a:pPr>
            <a:r>
              <a:rPr lang="en-US" dirty="0" smtClean="0">
                <a:ea typeface="ＭＳ Ｐゴシック" charset="0"/>
                <a:cs typeface="+mn-cs"/>
              </a:rPr>
              <a:t>Host </a:t>
            </a:r>
            <a:r>
              <a:rPr lang="en-US" dirty="0">
                <a:ea typeface="ＭＳ Ｐゴシック" charset="0"/>
                <a:cs typeface="+mn-cs"/>
              </a:rPr>
              <a:t>uses </a:t>
            </a:r>
            <a:r>
              <a:rPr lang="en-US" i="1" dirty="0">
                <a:solidFill>
                  <a:srgbClr val="CC0000"/>
                </a:solidFill>
                <a:ea typeface="ＭＳ Ｐゴシック" charset="0"/>
                <a:cs typeface="+mn-cs"/>
              </a:rPr>
              <a:t>IP addresses &amp; port numbers</a:t>
            </a:r>
            <a:r>
              <a:rPr lang="en-US" dirty="0">
                <a:ea typeface="ＭＳ Ｐゴシック" charset="0"/>
                <a:cs typeface="+mn-cs"/>
              </a:rPr>
              <a:t> to direct segment to appropriate socket</a:t>
            </a:r>
          </a:p>
        </p:txBody>
      </p:sp>
      <p:sp>
        <p:nvSpPr>
          <p:cNvPr id="9225" name="Text Box 63"/>
          <p:cNvSpPr txBox="1">
            <a:spLocks noChangeArrowheads="1"/>
          </p:cNvSpPr>
          <p:nvPr/>
        </p:nvSpPr>
        <p:spPr bwMode="auto">
          <a:xfrm>
            <a:off x="5307013" y="2108200"/>
            <a:ext cx="156368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800" smtClean="0">
                <a:solidFill>
                  <a:srgbClr val="CC0000"/>
                </a:solidFill>
              </a:rPr>
              <a:t>source port #</a:t>
            </a:r>
            <a:endParaRPr lang="en-US" sz="2400" smtClean="0">
              <a:solidFill>
                <a:srgbClr val="CC0000"/>
              </a:solidFill>
            </a:endParaRPr>
          </a:p>
        </p:txBody>
      </p:sp>
      <p:sp>
        <p:nvSpPr>
          <p:cNvPr id="9226" name="Text Box 64"/>
          <p:cNvSpPr txBox="1">
            <a:spLocks noChangeArrowheads="1"/>
          </p:cNvSpPr>
          <p:nvPr/>
        </p:nvSpPr>
        <p:spPr bwMode="auto">
          <a:xfrm>
            <a:off x="7092950" y="2108200"/>
            <a:ext cx="132873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800" smtClean="0">
                <a:solidFill>
                  <a:srgbClr val="CC0000"/>
                </a:solidFill>
              </a:rPr>
              <a:t>dest port #</a:t>
            </a:r>
            <a:endParaRPr lang="en-US" sz="2400" smtClean="0">
              <a:solidFill>
                <a:srgbClr val="CC0000"/>
              </a:solidFill>
            </a:endParaRPr>
          </a:p>
        </p:txBody>
      </p:sp>
      <p:sp>
        <p:nvSpPr>
          <p:cNvPr id="9227" name="Line 66"/>
          <p:cNvSpPr>
            <a:spLocks noChangeShapeType="1"/>
          </p:cNvSpPr>
          <p:nvPr/>
        </p:nvSpPr>
        <p:spPr bwMode="auto">
          <a:xfrm flipV="1">
            <a:off x="5257800" y="2495550"/>
            <a:ext cx="332898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9228" name="Line 68"/>
          <p:cNvSpPr>
            <a:spLocks noChangeShapeType="1"/>
          </p:cNvSpPr>
          <p:nvPr/>
        </p:nvSpPr>
        <p:spPr bwMode="auto">
          <a:xfrm flipV="1">
            <a:off x="5267325" y="3486150"/>
            <a:ext cx="33242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9229" name="Line 69"/>
          <p:cNvSpPr>
            <a:spLocks noChangeShapeType="1"/>
          </p:cNvSpPr>
          <p:nvPr/>
        </p:nvSpPr>
        <p:spPr bwMode="auto">
          <a:xfrm flipV="1">
            <a:off x="6905625" y="2095500"/>
            <a:ext cx="0" cy="3952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9230" name="Text Box 70"/>
          <p:cNvSpPr txBox="1">
            <a:spLocks noChangeArrowheads="1"/>
          </p:cNvSpPr>
          <p:nvPr/>
        </p:nvSpPr>
        <p:spPr bwMode="auto">
          <a:xfrm>
            <a:off x="6450013" y="1655763"/>
            <a:ext cx="863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800" smtClean="0"/>
              <a:t>32 bits</a:t>
            </a:r>
            <a:endParaRPr lang="en-US" sz="2400" smtClean="0"/>
          </a:p>
        </p:txBody>
      </p:sp>
      <p:sp>
        <p:nvSpPr>
          <p:cNvPr id="9231" name="Line 71"/>
          <p:cNvSpPr>
            <a:spLocks noChangeShapeType="1"/>
          </p:cNvSpPr>
          <p:nvPr/>
        </p:nvSpPr>
        <p:spPr bwMode="auto">
          <a:xfrm>
            <a:off x="7362825" y="1862138"/>
            <a:ext cx="1200150" cy="47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9232" name="Line 72"/>
          <p:cNvSpPr>
            <a:spLocks noChangeShapeType="1"/>
          </p:cNvSpPr>
          <p:nvPr/>
        </p:nvSpPr>
        <p:spPr bwMode="auto">
          <a:xfrm rot="10800000">
            <a:off x="5253038" y="1871663"/>
            <a:ext cx="112871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9233" name="Text Box 73"/>
          <p:cNvSpPr txBox="1">
            <a:spLocks noChangeArrowheads="1"/>
          </p:cNvSpPr>
          <p:nvPr/>
        </p:nvSpPr>
        <p:spPr bwMode="auto">
          <a:xfrm>
            <a:off x="6161088" y="3816350"/>
            <a:ext cx="1389062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smtClean="0"/>
              <a:t>application</a:t>
            </a:r>
          </a:p>
          <a:p>
            <a:pPr>
              <a:defRPr/>
            </a:pPr>
            <a:r>
              <a:rPr lang="en-US" sz="2000" smtClean="0"/>
              <a:t>data </a:t>
            </a:r>
          </a:p>
          <a:p>
            <a:pPr>
              <a:defRPr/>
            </a:pPr>
            <a:r>
              <a:rPr lang="en-US" sz="2000" smtClean="0"/>
              <a:t>(payload)</a:t>
            </a:r>
            <a:endParaRPr lang="en-US" sz="2400" smtClean="0"/>
          </a:p>
        </p:txBody>
      </p:sp>
      <p:sp>
        <p:nvSpPr>
          <p:cNvPr id="9234" name="Text Box 74"/>
          <p:cNvSpPr txBox="1">
            <a:spLocks noChangeArrowheads="1"/>
          </p:cNvSpPr>
          <p:nvPr/>
        </p:nvSpPr>
        <p:spPr bwMode="auto">
          <a:xfrm>
            <a:off x="5776913" y="2849563"/>
            <a:ext cx="22907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smtClean="0"/>
              <a:t>other header fields</a:t>
            </a:r>
            <a:endParaRPr lang="en-US" sz="2400" smtClean="0"/>
          </a:p>
        </p:txBody>
      </p:sp>
      <p:sp>
        <p:nvSpPr>
          <p:cNvPr id="9235" name="Text Box 76"/>
          <p:cNvSpPr txBox="1">
            <a:spLocks noChangeArrowheads="1"/>
          </p:cNvSpPr>
          <p:nvPr/>
        </p:nvSpPr>
        <p:spPr bwMode="auto">
          <a:xfrm>
            <a:off x="5480050" y="5380038"/>
            <a:ext cx="30607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dirty="0" smtClean="0"/>
              <a:t>TCP/UDP segment format</a:t>
            </a:r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5260975" y="3888543"/>
            <a:ext cx="3432175" cy="2260009"/>
          </a:xfrm>
          <a:prstGeom prst="rect">
            <a:avLst/>
          </a:prstGeom>
          <a:solidFill>
            <a:srgbClr val="FFFFC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0242" name="Footer Placeholder 5"/>
          <p:cNvSpPr>
            <a:spLocks noGrp="1"/>
          </p:cNvSpPr>
          <p:nvPr>
            <p:ph type="ftr" sz="quarter" idx="1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/>
              <a:t>Transport</a:t>
            </a:r>
            <a:r>
              <a:rPr lang="en-US" sz="1400"/>
              <a:t> </a:t>
            </a:r>
            <a:r>
              <a:rPr lang="en-US" sz="1200"/>
              <a:t>Layer</a:t>
            </a:r>
          </a:p>
        </p:txBody>
      </p:sp>
      <p:sp>
        <p:nvSpPr>
          <p:cNvPr id="10243" name="Slide Number Placeholder 6"/>
          <p:cNvSpPr>
            <a:spLocks noGrp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>
              <a:defRPr/>
            </a:pPr>
            <a:r>
              <a:rPr lang="en-US" sz="1200" smtClean="0"/>
              <a:t>3-</a:t>
            </a:r>
            <a:fld id="{90F1538D-ADB1-4575-8E4E-DC53EA03A734}" type="slidenum">
              <a:rPr lang="en-US" sz="1200" smtClean="0"/>
              <a:pPr>
                <a:defRPr/>
              </a:pPr>
              <a:t>7</a:t>
            </a:fld>
            <a:endParaRPr lang="en-US" sz="1200" smtClean="0"/>
          </a:p>
        </p:txBody>
      </p:sp>
      <p:pic>
        <p:nvPicPr>
          <p:cNvPr id="8196" name="Picture 110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3" y="935038"/>
            <a:ext cx="73136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5" name="Rectangle 2"/>
          <p:cNvSpPr>
            <a:spLocks noGrp="1" noChangeArrowheads="1"/>
          </p:cNvSpPr>
          <p:nvPr>
            <p:ph type="title"/>
          </p:nvPr>
        </p:nvSpPr>
        <p:spPr>
          <a:xfrm>
            <a:off x="336550" y="14605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ea typeface="ＭＳ Ｐゴシック" charset="0"/>
                <a:cs typeface="+mj-cs"/>
              </a:rPr>
              <a:t>UDP </a:t>
            </a:r>
            <a:r>
              <a:rPr lang="en-US" dirty="0" err="1" smtClean="0">
                <a:ea typeface="ＭＳ Ｐゴシック" charset="0"/>
                <a:cs typeface="+mj-cs"/>
              </a:rPr>
              <a:t>demultiplexing</a:t>
            </a:r>
            <a:endParaRPr lang="en-US" dirty="0">
              <a:ea typeface="ＭＳ Ｐゴシック" charset="0"/>
              <a:cs typeface="+mj-cs"/>
            </a:endParaRPr>
          </a:p>
        </p:txBody>
      </p:sp>
      <p:sp>
        <p:nvSpPr>
          <p:cNvPr id="1024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27000" y="1495425"/>
            <a:ext cx="4940300" cy="1858963"/>
          </a:xfrm>
        </p:spPr>
        <p:txBody>
          <a:bodyPr/>
          <a:lstStyle/>
          <a:p>
            <a:pPr marL="347663" indent="-290513">
              <a:buFont typeface="Wingdings" charset="0"/>
              <a:buChar char="v"/>
              <a:defRPr/>
            </a:pPr>
            <a:r>
              <a:rPr lang="en-US" i="1">
                <a:ea typeface="ＭＳ Ｐゴシック" charset="0"/>
                <a:cs typeface="+mn-cs"/>
              </a:rPr>
              <a:t>recall:</a:t>
            </a:r>
            <a:r>
              <a:rPr lang="en-US">
                <a:ea typeface="ＭＳ Ｐゴシック" charset="0"/>
                <a:cs typeface="+mn-cs"/>
              </a:rPr>
              <a:t> created socket has host-local port #:</a:t>
            </a:r>
          </a:p>
          <a:p>
            <a:pPr marL="347663" indent="-290513">
              <a:buFont typeface="Wingdings" charset="0"/>
              <a:buNone/>
              <a:defRPr/>
            </a:pPr>
            <a:r>
              <a:rPr lang="en-US" sz="2000" b="1">
                <a:latin typeface="Courier New" charset="0"/>
                <a:ea typeface="ＭＳ Ｐゴシック" charset="0"/>
                <a:cs typeface="+mn-cs"/>
              </a:rPr>
              <a:t>  DatagramSocket mySocket1        = new DatagramSocket(</a:t>
            </a:r>
            <a:r>
              <a:rPr lang="en-US" sz="2000" b="1">
                <a:solidFill>
                  <a:srgbClr val="CC0000"/>
                </a:solidFill>
                <a:latin typeface="Courier New" charset="0"/>
                <a:ea typeface="ＭＳ Ｐゴシック" charset="0"/>
                <a:cs typeface="+mn-cs"/>
              </a:rPr>
              <a:t>12534</a:t>
            </a:r>
            <a:r>
              <a:rPr lang="en-US" sz="2000" b="1">
                <a:latin typeface="Courier New" charset="0"/>
                <a:ea typeface="ＭＳ Ｐゴシック" charset="0"/>
                <a:cs typeface="+mn-cs"/>
              </a:rPr>
              <a:t>);</a:t>
            </a:r>
          </a:p>
          <a:p>
            <a:pPr marL="347663" indent="-290513">
              <a:buFont typeface="Wingdings" charset="0"/>
              <a:buNone/>
              <a:defRPr/>
            </a:pPr>
            <a:endParaRPr lang="en-US" sz="2000">
              <a:latin typeface="Courier New" charset="0"/>
              <a:ea typeface="ＭＳ Ｐゴシック" charset="0"/>
              <a:cs typeface="+mn-cs"/>
            </a:endParaRPr>
          </a:p>
        </p:txBody>
      </p:sp>
      <p:sp>
        <p:nvSpPr>
          <p:cNvPr id="240745" name="Rectangle 105"/>
          <p:cNvSpPr>
            <a:spLocks noGrp="1" noChangeArrowheads="1"/>
          </p:cNvSpPr>
          <p:nvPr>
            <p:ph type="body" sz="half" idx="2"/>
          </p:nvPr>
        </p:nvSpPr>
        <p:spPr>
          <a:xfrm>
            <a:off x="281208" y="3862388"/>
            <a:ext cx="4248752" cy="2368550"/>
          </a:xfrm>
        </p:spPr>
        <p:txBody>
          <a:bodyPr>
            <a:normAutofit/>
          </a:bodyPr>
          <a:lstStyle/>
          <a:p>
            <a:pPr>
              <a:buFont typeface="Wingdings" charset="0"/>
              <a:buChar char="v"/>
              <a:defRPr/>
            </a:pPr>
            <a:r>
              <a:rPr lang="en-US" dirty="0">
                <a:ea typeface="ＭＳ Ｐゴシック" charset="0"/>
                <a:cs typeface="+mn-cs"/>
              </a:rPr>
              <a:t>when host receives UDP </a:t>
            </a:r>
            <a:r>
              <a:rPr lang="en-US" dirty="0" smtClean="0">
                <a:ea typeface="ＭＳ Ｐゴシック" charset="0"/>
                <a:cs typeface="+mn-cs"/>
              </a:rPr>
              <a:t>datagram:</a:t>
            </a:r>
            <a:endParaRPr lang="en-US" dirty="0">
              <a:ea typeface="ＭＳ Ｐゴシック" charset="0"/>
              <a:cs typeface="+mn-cs"/>
            </a:endParaRPr>
          </a:p>
          <a:p>
            <a:pPr lvl="1">
              <a:buFont typeface="Wingdings" charset="0"/>
              <a:buChar char="§"/>
              <a:defRPr/>
            </a:pPr>
            <a:r>
              <a:rPr lang="en-US" dirty="0">
                <a:ea typeface="ＭＳ Ｐゴシック" charset="0"/>
              </a:rPr>
              <a:t>checks destination port # in </a:t>
            </a:r>
            <a:r>
              <a:rPr lang="en-US" dirty="0" smtClean="0">
                <a:ea typeface="ＭＳ Ｐゴシック" charset="0"/>
              </a:rPr>
              <a:t>datagram</a:t>
            </a:r>
            <a:endParaRPr lang="en-US" dirty="0">
              <a:ea typeface="ＭＳ Ｐゴシック" charset="0"/>
            </a:endParaRPr>
          </a:p>
          <a:p>
            <a:pPr lvl="1">
              <a:buFont typeface="Wingdings" charset="0"/>
              <a:buChar char="§"/>
              <a:defRPr/>
            </a:pPr>
            <a:r>
              <a:rPr lang="en-US" dirty="0">
                <a:ea typeface="ＭＳ Ｐゴシック" charset="0"/>
              </a:rPr>
              <a:t>directs UDP </a:t>
            </a:r>
            <a:r>
              <a:rPr lang="en-US" dirty="0" smtClean="0">
                <a:ea typeface="ＭＳ Ｐゴシック" charset="0"/>
              </a:rPr>
              <a:t>datagram </a:t>
            </a:r>
            <a:r>
              <a:rPr lang="en-US" dirty="0">
                <a:ea typeface="ＭＳ Ｐゴシック" charset="0"/>
              </a:rPr>
              <a:t>to socket with that </a:t>
            </a:r>
            <a:r>
              <a:rPr lang="en-US" dirty="0" smtClean="0">
                <a:ea typeface="ＭＳ Ｐゴシック" charset="0"/>
              </a:rPr>
              <a:t>port #</a:t>
            </a:r>
            <a:endParaRPr lang="en-US" dirty="0">
              <a:ea typeface="ＭＳ Ｐゴシック" charset="0"/>
            </a:endParaRPr>
          </a:p>
        </p:txBody>
      </p:sp>
      <p:sp>
        <p:nvSpPr>
          <p:cNvPr id="10248" name="Rectangle 108"/>
          <p:cNvSpPr>
            <a:spLocks noChangeArrowheads="1"/>
          </p:cNvSpPr>
          <p:nvPr/>
        </p:nvSpPr>
        <p:spPr bwMode="auto">
          <a:xfrm>
            <a:off x="4678363" y="1162050"/>
            <a:ext cx="4465637" cy="169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7663" indent="-290513" algn="l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Char char="v"/>
              <a:defRPr/>
            </a:pPr>
            <a:endParaRPr lang="en-US" sz="2000" dirty="0">
              <a:latin typeface="Courier New" charset="0"/>
              <a:ea typeface="ＭＳ Ｐゴシック" charset="0"/>
            </a:endParaRPr>
          </a:p>
          <a:p>
            <a:pPr marL="347663" indent="-290513" algn="l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Char char="v"/>
              <a:defRPr/>
            </a:pPr>
            <a:r>
              <a:rPr lang="en-US" sz="2800" i="1" dirty="0">
                <a:latin typeface="Gill Sans MT" charset="0"/>
                <a:ea typeface="ＭＳ Ｐゴシック" charset="0"/>
              </a:rPr>
              <a:t>recall:</a:t>
            </a:r>
            <a:r>
              <a:rPr lang="en-US" sz="2800" dirty="0">
                <a:latin typeface="Gill Sans MT" charset="0"/>
                <a:ea typeface="ＭＳ Ｐゴシック" charset="0"/>
              </a:rPr>
              <a:t> when creating datagram to </a:t>
            </a:r>
            <a:r>
              <a:rPr lang="en-US" sz="2800" dirty="0" smtClean="0">
                <a:latin typeface="Gill Sans MT" charset="0"/>
                <a:ea typeface="ＭＳ Ｐゴシック" charset="0"/>
              </a:rPr>
              <a:t>send, </a:t>
            </a:r>
            <a:r>
              <a:rPr lang="en-US" sz="2800" dirty="0">
                <a:latin typeface="Gill Sans MT" charset="0"/>
                <a:ea typeface="ＭＳ Ｐゴシック" charset="0"/>
              </a:rPr>
              <a:t>must </a:t>
            </a:r>
            <a:r>
              <a:rPr lang="en-US" sz="2800" dirty="0" smtClean="0">
                <a:latin typeface="Gill Sans MT" charset="0"/>
                <a:ea typeface="ＭＳ Ｐゴシック" charset="0"/>
              </a:rPr>
              <a:t>specify:</a:t>
            </a:r>
            <a:endParaRPr lang="en-US" sz="2800" dirty="0">
              <a:latin typeface="Gill Sans MT" charset="0"/>
              <a:ea typeface="ＭＳ Ｐゴシック" charset="0"/>
            </a:endParaRPr>
          </a:p>
          <a:p>
            <a:pPr marL="850900" lvl="1" indent="-231775" algn="l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Wingdings" charset="0"/>
              <a:buChar char="§"/>
              <a:defRPr/>
            </a:pPr>
            <a:r>
              <a:rPr lang="en-US" sz="2400" dirty="0">
                <a:latin typeface="Gill Sans MT" charset="0"/>
                <a:ea typeface="ＭＳ Ｐゴシック" charset="0"/>
              </a:rPr>
              <a:t>destination IP address</a:t>
            </a:r>
          </a:p>
          <a:p>
            <a:pPr marL="850900" lvl="1" indent="-231775" algn="l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Wingdings" charset="0"/>
              <a:buChar char="§"/>
              <a:defRPr/>
            </a:pPr>
            <a:r>
              <a:rPr lang="en-US" sz="2400" dirty="0">
                <a:latin typeface="Gill Sans MT" charset="0"/>
                <a:ea typeface="ＭＳ Ｐゴシック" charset="0"/>
              </a:rPr>
              <a:t>destination port #</a:t>
            </a:r>
          </a:p>
        </p:txBody>
      </p:sp>
      <p:sp>
        <p:nvSpPr>
          <p:cNvPr id="240751" name="Rectangle 111"/>
          <p:cNvSpPr>
            <a:spLocks noChangeArrowheads="1"/>
          </p:cNvSpPr>
          <p:nvPr/>
        </p:nvSpPr>
        <p:spPr bwMode="auto">
          <a:xfrm>
            <a:off x="5260975" y="3895725"/>
            <a:ext cx="3432175" cy="2147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l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None/>
              <a:defRPr/>
            </a:pPr>
            <a:r>
              <a:rPr lang="en-US" sz="2400" dirty="0">
                <a:latin typeface="Gill Sans MT" charset="0"/>
                <a:ea typeface="ＭＳ Ｐゴシック" charset="0"/>
              </a:rPr>
              <a:t>IP datagrams with </a:t>
            </a:r>
            <a:r>
              <a:rPr lang="en-US" sz="2400" i="1" dirty="0">
                <a:solidFill>
                  <a:srgbClr val="CC0000"/>
                </a:solidFill>
                <a:latin typeface="Gill Sans MT" charset="0"/>
                <a:ea typeface="ＭＳ Ｐゴシック" charset="0"/>
              </a:rPr>
              <a:t>same </a:t>
            </a:r>
            <a:r>
              <a:rPr lang="en-US" sz="2400" i="1" dirty="0" err="1">
                <a:solidFill>
                  <a:srgbClr val="CC0000"/>
                </a:solidFill>
                <a:latin typeface="Gill Sans MT" charset="0"/>
                <a:ea typeface="ＭＳ Ｐゴシック" charset="0"/>
              </a:rPr>
              <a:t>dest</a:t>
            </a:r>
            <a:r>
              <a:rPr lang="en-US" sz="2400" i="1" dirty="0">
                <a:solidFill>
                  <a:srgbClr val="CC0000"/>
                </a:solidFill>
                <a:latin typeface="Gill Sans MT" charset="0"/>
                <a:ea typeface="ＭＳ Ｐゴシック" charset="0"/>
              </a:rPr>
              <a:t>. port #,</a:t>
            </a:r>
            <a:r>
              <a:rPr lang="en-US" sz="2400" dirty="0">
                <a:latin typeface="Gill Sans MT" charset="0"/>
                <a:ea typeface="ＭＳ Ｐゴシック" charset="0"/>
              </a:rPr>
              <a:t> but different source IP addresses and/or source port numbers will be directed </a:t>
            </a:r>
            <a:r>
              <a:rPr lang="en-US" sz="2400" i="1" dirty="0" smtClean="0">
                <a:solidFill>
                  <a:srgbClr val="C00000"/>
                </a:solidFill>
                <a:latin typeface="Gill Sans MT" charset="0"/>
                <a:ea typeface="ＭＳ Ｐゴシック" charset="0"/>
              </a:rPr>
              <a:t>to the </a:t>
            </a:r>
            <a:r>
              <a:rPr lang="en-US" sz="2400" i="1" dirty="0">
                <a:solidFill>
                  <a:srgbClr val="CC0000"/>
                </a:solidFill>
                <a:latin typeface="Gill Sans MT" charset="0"/>
                <a:ea typeface="ＭＳ Ｐゴシック" charset="0"/>
              </a:rPr>
              <a:t>same </a:t>
            </a:r>
            <a:r>
              <a:rPr lang="en-US" sz="2400" i="1" dirty="0" smtClean="0">
                <a:solidFill>
                  <a:srgbClr val="CC0000"/>
                </a:solidFill>
                <a:latin typeface="Gill Sans MT" charset="0"/>
                <a:ea typeface="ＭＳ Ｐゴシック" charset="0"/>
              </a:rPr>
              <a:t>socket</a:t>
            </a:r>
            <a:endParaRPr lang="en-US" sz="2400" dirty="0">
              <a:latin typeface="Gill Sans MT" charset="0"/>
              <a:ea typeface="ＭＳ Ｐゴシック" charset="0"/>
            </a:endParaRPr>
          </a:p>
        </p:txBody>
      </p:sp>
      <p:sp>
        <p:nvSpPr>
          <p:cNvPr id="10250" name="Line 112"/>
          <p:cNvSpPr>
            <a:spLocks noChangeShapeType="1"/>
          </p:cNvSpPr>
          <p:nvPr/>
        </p:nvSpPr>
        <p:spPr bwMode="auto">
          <a:xfrm>
            <a:off x="1400175" y="3814973"/>
            <a:ext cx="5845175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240753" name="AutoShape 113"/>
          <p:cNvSpPr>
            <a:spLocks noChangeArrowheads="1"/>
          </p:cNvSpPr>
          <p:nvPr/>
        </p:nvSpPr>
        <p:spPr bwMode="auto">
          <a:xfrm>
            <a:off x="4519775" y="4770438"/>
            <a:ext cx="560388" cy="311150"/>
          </a:xfrm>
          <a:prstGeom prst="rightArrow">
            <a:avLst>
              <a:gd name="adj1" fmla="val 50000"/>
              <a:gd name="adj2" fmla="val 45026"/>
            </a:avLst>
          </a:prstGeom>
          <a:solidFill>
            <a:srgbClr val="CC0000"/>
          </a:solidFill>
          <a:ln w="9525">
            <a:solidFill>
              <a:srgbClr val="CC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7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7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7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7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40745" grpId="0" uiExpand="1" build="p"/>
      <p:bldP spid="24075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Footer Placeholder 4"/>
          <p:cNvSpPr>
            <a:spLocks noGrp="1"/>
          </p:cNvSpPr>
          <p:nvPr>
            <p:ph type="ftr" sz="quarter" idx="1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/>
              <a:t>Transport</a:t>
            </a:r>
            <a:r>
              <a:rPr lang="en-US" sz="1400"/>
              <a:t> </a:t>
            </a:r>
            <a:r>
              <a:rPr lang="en-US" sz="1200"/>
              <a:t>Layer</a:t>
            </a:r>
          </a:p>
        </p:txBody>
      </p:sp>
      <p:sp>
        <p:nvSpPr>
          <p:cNvPr id="11267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>
              <a:defRPr/>
            </a:pPr>
            <a:r>
              <a:rPr lang="en-US" sz="1200" smtClean="0"/>
              <a:t>3-</a:t>
            </a:r>
            <a:fld id="{A6B40558-62C4-4DD3-BD09-580A2340CF09}" type="slidenum">
              <a:rPr lang="en-US" sz="1200" smtClean="0"/>
              <a:pPr>
                <a:defRPr/>
              </a:pPr>
              <a:t>8</a:t>
            </a:fld>
            <a:endParaRPr lang="en-US" sz="1200" smtClean="0"/>
          </a:p>
        </p:txBody>
      </p:sp>
      <p:pic>
        <p:nvPicPr>
          <p:cNvPr id="9220" name="Picture 213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25" y="885825"/>
            <a:ext cx="7769225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9" name="Rectangle 2"/>
          <p:cNvSpPr>
            <a:spLocks noGrp="1" noChangeArrowheads="1"/>
          </p:cNvSpPr>
          <p:nvPr>
            <p:ph type="title"/>
          </p:nvPr>
        </p:nvSpPr>
        <p:spPr>
          <a:xfrm>
            <a:off x="244475" y="200025"/>
            <a:ext cx="7772400" cy="935038"/>
          </a:xfrm>
        </p:spPr>
        <p:txBody>
          <a:bodyPr/>
          <a:lstStyle/>
          <a:p>
            <a:pPr>
              <a:defRPr/>
            </a:pPr>
            <a:r>
              <a:rPr lang="en-US" smtClean="0">
                <a:ea typeface="ＭＳ Ｐゴシック" charset="0"/>
                <a:cs typeface="+mj-cs"/>
              </a:rPr>
              <a:t>UDP </a:t>
            </a:r>
            <a:r>
              <a:rPr lang="en-US" dirty="0" err="1" smtClean="0">
                <a:ea typeface="ＭＳ Ｐゴシック" charset="0"/>
                <a:cs typeface="+mj-cs"/>
              </a:rPr>
              <a:t>demux</a:t>
            </a:r>
            <a:r>
              <a:rPr lang="en-US" dirty="0">
                <a:ea typeface="ＭＳ Ｐゴシック" charset="0"/>
                <a:cs typeface="+mj-cs"/>
              </a:rPr>
              <a:t>: example</a:t>
            </a:r>
          </a:p>
        </p:txBody>
      </p:sp>
      <p:sp>
        <p:nvSpPr>
          <p:cNvPr id="241708" name="Rectangle 44"/>
          <p:cNvSpPr>
            <a:spLocks noGrp="1" noChangeArrowheads="1"/>
          </p:cNvSpPr>
          <p:nvPr>
            <p:ph type="body" idx="1"/>
          </p:nvPr>
        </p:nvSpPr>
        <p:spPr>
          <a:xfrm>
            <a:off x="2870200" y="1320799"/>
            <a:ext cx="3211513" cy="954049"/>
          </a:xfrm>
        </p:spPr>
        <p:txBody>
          <a:bodyPr>
            <a:normAutofit fontScale="92500" lnSpcReduction="20000"/>
          </a:bodyPr>
          <a:lstStyle/>
          <a:p>
            <a:pPr marL="173038" indent="-173038">
              <a:buFont typeface="Wingdings" charset="0"/>
              <a:buNone/>
              <a:defRPr/>
            </a:pPr>
            <a:r>
              <a:rPr lang="en-US" sz="2000" b="1" dirty="0" err="1">
                <a:latin typeface="Courier New" charset="0"/>
                <a:ea typeface="ＭＳ Ｐゴシック" charset="0"/>
                <a:cs typeface="+mn-cs"/>
              </a:rPr>
              <a:t>DatagramSocket</a:t>
            </a:r>
            <a:r>
              <a:rPr lang="en-US" sz="2000" b="1" dirty="0">
                <a:latin typeface="Courier New" charset="0"/>
                <a:ea typeface="ＭＳ Ｐゴシック" charset="0"/>
                <a:cs typeface="+mn-cs"/>
              </a:rPr>
              <a:t> </a:t>
            </a:r>
            <a:r>
              <a:rPr lang="en-US" sz="2000" b="1" dirty="0" err="1">
                <a:latin typeface="Courier New" charset="0"/>
                <a:ea typeface="ＭＳ Ｐゴシック" charset="0"/>
                <a:cs typeface="+mn-cs"/>
              </a:rPr>
              <a:t>serverSocket</a:t>
            </a:r>
            <a:r>
              <a:rPr lang="en-US" sz="2000" b="1" dirty="0">
                <a:latin typeface="Courier New" charset="0"/>
                <a:ea typeface="ＭＳ Ｐゴシック" charset="0"/>
                <a:cs typeface="+mn-cs"/>
              </a:rPr>
              <a:t> = new </a:t>
            </a:r>
            <a:r>
              <a:rPr lang="en-US" sz="2000" b="1" dirty="0" err="1">
                <a:latin typeface="Courier New" charset="0"/>
                <a:ea typeface="ＭＳ Ｐゴシック" charset="0"/>
                <a:cs typeface="+mn-cs"/>
              </a:rPr>
              <a:t>DatagramSocket</a:t>
            </a:r>
            <a:endParaRPr lang="en-US" sz="2000" b="1" dirty="0">
              <a:latin typeface="Courier New" charset="0"/>
              <a:ea typeface="ＭＳ Ｐゴシック" charset="0"/>
              <a:cs typeface="+mn-cs"/>
            </a:endParaRPr>
          </a:p>
          <a:p>
            <a:pPr marL="173038" indent="-173038">
              <a:buFont typeface="Wingdings" charset="0"/>
              <a:buNone/>
              <a:defRPr/>
            </a:pPr>
            <a:r>
              <a:rPr lang="en-US" sz="2000" b="1" dirty="0">
                <a:latin typeface="Courier New" charset="0"/>
                <a:ea typeface="ＭＳ Ｐゴシック" charset="0"/>
                <a:cs typeface="+mn-cs"/>
              </a:rPr>
              <a:t> (</a:t>
            </a:r>
            <a:r>
              <a:rPr lang="en-US" sz="2000" b="1" dirty="0">
                <a:solidFill>
                  <a:srgbClr val="CC0000"/>
                </a:solidFill>
                <a:latin typeface="Courier New" charset="0"/>
                <a:ea typeface="ＭＳ Ｐゴシック" charset="0"/>
                <a:cs typeface="+mn-cs"/>
              </a:rPr>
              <a:t>6428</a:t>
            </a:r>
            <a:r>
              <a:rPr lang="en-US" sz="2000" b="1" dirty="0">
                <a:latin typeface="Courier New" charset="0"/>
                <a:ea typeface="ＭＳ Ｐゴシック" charset="0"/>
                <a:cs typeface="+mn-cs"/>
              </a:rPr>
              <a:t>);</a:t>
            </a:r>
          </a:p>
          <a:p>
            <a:pPr marL="173038" indent="-173038">
              <a:buFont typeface="Wingdings" charset="0"/>
              <a:buChar char="v"/>
              <a:defRPr/>
            </a:pPr>
            <a:endParaRPr lang="en-US" sz="4000" dirty="0">
              <a:ea typeface="ＭＳ Ｐゴシック" charset="0"/>
              <a:cs typeface="+mn-cs"/>
            </a:endParaRPr>
          </a:p>
        </p:txBody>
      </p:sp>
      <p:sp>
        <p:nvSpPr>
          <p:cNvPr id="9223" name="Freeform 89"/>
          <p:cNvSpPr>
            <a:spLocks/>
          </p:cNvSpPr>
          <p:nvPr/>
        </p:nvSpPr>
        <p:spPr bwMode="auto">
          <a:xfrm>
            <a:off x="3189288" y="2478088"/>
            <a:ext cx="552450" cy="2082800"/>
          </a:xfrm>
          <a:custGeom>
            <a:avLst/>
            <a:gdLst>
              <a:gd name="T0" fmla="*/ 0 w 348"/>
              <a:gd name="T1" fmla="*/ 2147483647 h 1312"/>
              <a:gd name="T2" fmla="*/ 2147483647 w 348"/>
              <a:gd name="T3" fmla="*/ 0 h 1312"/>
              <a:gd name="T4" fmla="*/ 2147483647 w 348"/>
              <a:gd name="T5" fmla="*/ 2147483647 h 1312"/>
              <a:gd name="T6" fmla="*/ 2147483647 w 348"/>
              <a:gd name="T7" fmla="*/ 2147483647 h 1312"/>
              <a:gd name="T8" fmla="*/ 0 w 348"/>
              <a:gd name="T9" fmla="*/ 2147483647 h 131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48" h="1312">
                <a:moveTo>
                  <a:pt x="0" y="1306"/>
                </a:moveTo>
                <a:lnTo>
                  <a:pt x="348" y="0"/>
                </a:lnTo>
                <a:lnTo>
                  <a:pt x="342" y="1258"/>
                </a:lnTo>
                <a:lnTo>
                  <a:pt x="180" y="1312"/>
                </a:lnTo>
                <a:lnTo>
                  <a:pt x="0" y="1306"/>
                </a:lnTo>
                <a:close/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chemeClr val="folHlink"/>
              </a:gs>
            </a:gsLst>
            <a:lin ang="0" scaled="1"/>
          </a:gradFill>
          <a:ln w="9525">
            <a:solidFill>
              <a:srgbClr val="DDDDD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4" name="Freeform 97"/>
          <p:cNvSpPr>
            <a:spLocks/>
          </p:cNvSpPr>
          <p:nvPr/>
        </p:nvSpPr>
        <p:spPr bwMode="auto">
          <a:xfrm>
            <a:off x="404813" y="2782888"/>
            <a:ext cx="460375" cy="2193925"/>
          </a:xfrm>
          <a:custGeom>
            <a:avLst/>
            <a:gdLst>
              <a:gd name="T0" fmla="*/ 2147483647 w 290"/>
              <a:gd name="T1" fmla="*/ 2147483647 h 1382"/>
              <a:gd name="T2" fmla="*/ 0 w 290"/>
              <a:gd name="T3" fmla="*/ 2147483647 h 1382"/>
              <a:gd name="T4" fmla="*/ 2147483647 w 290"/>
              <a:gd name="T5" fmla="*/ 0 h 1382"/>
              <a:gd name="T6" fmla="*/ 2147483647 w 290"/>
              <a:gd name="T7" fmla="*/ 2147483647 h 1382"/>
              <a:gd name="T8" fmla="*/ 2147483647 w 290"/>
              <a:gd name="T9" fmla="*/ 2147483647 h 1382"/>
              <a:gd name="T10" fmla="*/ 2147483647 w 290"/>
              <a:gd name="T11" fmla="*/ 2147483647 h 138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90" h="1382">
                <a:moveTo>
                  <a:pt x="15" y="1382"/>
                </a:moveTo>
                <a:lnTo>
                  <a:pt x="0" y="1360"/>
                </a:lnTo>
                <a:lnTo>
                  <a:pt x="290" y="0"/>
                </a:lnTo>
                <a:lnTo>
                  <a:pt x="284" y="1258"/>
                </a:lnTo>
                <a:lnTo>
                  <a:pt x="182" y="1382"/>
                </a:lnTo>
                <a:lnTo>
                  <a:pt x="15" y="1382"/>
                </a:lnTo>
                <a:close/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chemeClr val="folHlink"/>
              </a:gs>
            </a:gsLst>
            <a:lin ang="0" scaled="1"/>
          </a:gradFill>
          <a:ln w="9525">
            <a:solidFill>
              <a:srgbClr val="DDDDD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5" name="Rectangle 23"/>
          <p:cNvSpPr>
            <a:spLocks noChangeArrowheads="1"/>
          </p:cNvSpPr>
          <p:nvPr/>
        </p:nvSpPr>
        <p:spPr bwMode="auto">
          <a:xfrm>
            <a:off x="909638" y="2749550"/>
            <a:ext cx="1296987" cy="1981200"/>
          </a:xfrm>
          <a:prstGeom prst="rect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l"/>
            <a:endParaRPr lang="sv-SE" sz="2400">
              <a:latin typeface="Times New Roman" pitchFamily="18" charset="0"/>
            </a:endParaRPr>
          </a:p>
        </p:txBody>
      </p:sp>
      <p:sp>
        <p:nvSpPr>
          <p:cNvPr id="9226" name="Rectangle 24"/>
          <p:cNvSpPr>
            <a:spLocks noChangeArrowheads="1"/>
          </p:cNvSpPr>
          <p:nvPr/>
        </p:nvSpPr>
        <p:spPr bwMode="auto">
          <a:xfrm>
            <a:off x="871538" y="2803525"/>
            <a:ext cx="1273175" cy="1979613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sv-SE" sz="2400">
              <a:latin typeface="Times New Roman" pitchFamily="18" charset="0"/>
            </a:endParaRPr>
          </a:p>
        </p:txBody>
      </p:sp>
      <p:sp>
        <p:nvSpPr>
          <p:cNvPr id="9227" name="Line 25"/>
          <p:cNvSpPr>
            <a:spLocks noChangeShapeType="1"/>
          </p:cNvSpPr>
          <p:nvPr/>
        </p:nvSpPr>
        <p:spPr bwMode="auto">
          <a:xfrm>
            <a:off x="881063" y="3563938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28" name="Text Box 26"/>
          <p:cNvSpPr txBox="1">
            <a:spLocks noChangeArrowheads="1"/>
          </p:cNvSpPr>
          <p:nvPr/>
        </p:nvSpPr>
        <p:spPr bwMode="auto">
          <a:xfrm>
            <a:off x="838200" y="3546475"/>
            <a:ext cx="1317625" cy="32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>
              <a:lnSpc>
                <a:spcPct val="110000"/>
              </a:lnSpc>
            </a:pPr>
            <a:r>
              <a:rPr lang="en-US" sz="1400"/>
              <a:t>transport</a:t>
            </a:r>
          </a:p>
        </p:txBody>
      </p:sp>
      <p:sp>
        <p:nvSpPr>
          <p:cNvPr id="9229" name="Line 27"/>
          <p:cNvSpPr>
            <a:spLocks noChangeShapeType="1"/>
          </p:cNvSpPr>
          <p:nvPr/>
        </p:nvSpPr>
        <p:spPr bwMode="auto">
          <a:xfrm>
            <a:off x="889000" y="3884613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30" name="Line 28"/>
          <p:cNvSpPr>
            <a:spLocks noChangeShapeType="1"/>
          </p:cNvSpPr>
          <p:nvPr/>
        </p:nvSpPr>
        <p:spPr bwMode="auto">
          <a:xfrm>
            <a:off x="874713" y="4194175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31" name="Line 29"/>
          <p:cNvSpPr>
            <a:spLocks noChangeShapeType="1"/>
          </p:cNvSpPr>
          <p:nvPr/>
        </p:nvSpPr>
        <p:spPr bwMode="auto">
          <a:xfrm>
            <a:off x="874713" y="4479925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32" name="Text Box 26"/>
          <p:cNvSpPr txBox="1">
            <a:spLocks noChangeArrowheads="1"/>
          </p:cNvSpPr>
          <p:nvPr/>
        </p:nvSpPr>
        <p:spPr bwMode="auto">
          <a:xfrm>
            <a:off x="873125" y="2794000"/>
            <a:ext cx="1317625" cy="32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>
              <a:lnSpc>
                <a:spcPct val="110000"/>
              </a:lnSpc>
            </a:pPr>
            <a:r>
              <a:rPr lang="en-US" sz="1400"/>
              <a:t>application</a:t>
            </a:r>
          </a:p>
        </p:txBody>
      </p:sp>
      <p:sp>
        <p:nvSpPr>
          <p:cNvPr id="9233" name="Text Box 26"/>
          <p:cNvSpPr txBox="1">
            <a:spLocks noChangeArrowheads="1"/>
          </p:cNvSpPr>
          <p:nvPr/>
        </p:nvSpPr>
        <p:spPr bwMode="auto">
          <a:xfrm>
            <a:off x="828675" y="4451350"/>
            <a:ext cx="1317625" cy="32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>
              <a:lnSpc>
                <a:spcPct val="110000"/>
              </a:lnSpc>
            </a:pPr>
            <a:r>
              <a:rPr lang="en-US" sz="1400"/>
              <a:t>physical</a:t>
            </a:r>
          </a:p>
        </p:txBody>
      </p:sp>
      <p:sp>
        <p:nvSpPr>
          <p:cNvPr id="9234" name="Text Box 26"/>
          <p:cNvSpPr txBox="1">
            <a:spLocks noChangeArrowheads="1"/>
          </p:cNvSpPr>
          <p:nvPr/>
        </p:nvSpPr>
        <p:spPr bwMode="auto">
          <a:xfrm>
            <a:off x="847725" y="4165600"/>
            <a:ext cx="1317625" cy="32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>
              <a:lnSpc>
                <a:spcPct val="110000"/>
              </a:lnSpc>
            </a:pPr>
            <a:r>
              <a:rPr lang="en-US" sz="1400"/>
              <a:t>link</a:t>
            </a:r>
          </a:p>
        </p:txBody>
      </p:sp>
      <p:sp>
        <p:nvSpPr>
          <p:cNvPr id="9235" name="Text Box 26"/>
          <p:cNvSpPr txBox="1">
            <a:spLocks noChangeArrowheads="1"/>
          </p:cNvSpPr>
          <p:nvPr/>
        </p:nvSpPr>
        <p:spPr bwMode="auto">
          <a:xfrm>
            <a:off x="838200" y="3870325"/>
            <a:ext cx="1317625" cy="32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>
              <a:lnSpc>
                <a:spcPct val="110000"/>
              </a:lnSpc>
            </a:pPr>
            <a:r>
              <a:rPr lang="en-US" sz="1400"/>
              <a:t>network</a:t>
            </a:r>
          </a:p>
        </p:txBody>
      </p:sp>
      <p:sp>
        <p:nvSpPr>
          <p:cNvPr id="11284" name="Oval 110"/>
          <p:cNvSpPr>
            <a:spLocks noChangeArrowheads="1"/>
          </p:cNvSpPr>
          <p:nvPr/>
        </p:nvSpPr>
        <p:spPr bwMode="auto">
          <a:xfrm>
            <a:off x="1208088" y="3079750"/>
            <a:ext cx="598487" cy="304800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>
                <a:latin typeface="Arial" charset="0"/>
                <a:ea typeface="ＭＳ Ｐゴシック" charset="0"/>
              </a:rPr>
              <a:t>P3</a:t>
            </a:r>
          </a:p>
        </p:txBody>
      </p:sp>
      <p:grpSp>
        <p:nvGrpSpPr>
          <p:cNvPr id="241775" name="Group 111"/>
          <p:cNvGrpSpPr>
            <a:grpSpLocks/>
          </p:cNvGrpSpPr>
          <p:nvPr/>
        </p:nvGrpSpPr>
        <p:grpSpPr bwMode="auto">
          <a:xfrm>
            <a:off x="1176338" y="3403600"/>
            <a:ext cx="620712" cy="228600"/>
            <a:chOff x="1287" y="2524"/>
            <a:chExt cx="260" cy="100"/>
          </a:xfrm>
        </p:grpSpPr>
        <p:sp>
          <p:nvSpPr>
            <p:cNvPr id="11390" name="Rectangle 112"/>
            <p:cNvSpPr>
              <a:spLocks noChangeArrowheads="1"/>
            </p:cNvSpPr>
            <p:nvPr/>
          </p:nvSpPr>
          <p:spPr bwMode="auto">
            <a:xfrm>
              <a:off x="1287" y="2524"/>
              <a:ext cx="260" cy="1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1391" name="Rectangle 113"/>
            <p:cNvSpPr>
              <a:spLocks noChangeArrowheads="1"/>
            </p:cNvSpPr>
            <p:nvPr/>
          </p:nvSpPr>
          <p:spPr bwMode="auto">
            <a:xfrm>
              <a:off x="1338" y="2537"/>
              <a:ext cx="155" cy="7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1392" name="Rectangle 114"/>
            <p:cNvSpPr>
              <a:spLocks noChangeArrowheads="1"/>
            </p:cNvSpPr>
            <p:nvPr/>
          </p:nvSpPr>
          <p:spPr bwMode="auto">
            <a:xfrm>
              <a:off x="1503" y="2582"/>
              <a:ext cx="27" cy="26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1393" name="Rectangle 115"/>
            <p:cNvSpPr>
              <a:spLocks noChangeArrowheads="1"/>
            </p:cNvSpPr>
            <p:nvPr/>
          </p:nvSpPr>
          <p:spPr bwMode="auto">
            <a:xfrm>
              <a:off x="1298" y="2583"/>
              <a:ext cx="27" cy="27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sp>
        <p:nvSpPr>
          <p:cNvPr id="9238" name="Rectangle 23"/>
          <p:cNvSpPr>
            <a:spLocks noChangeArrowheads="1"/>
          </p:cNvSpPr>
          <p:nvPr/>
        </p:nvSpPr>
        <p:spPr bwMode="auto">
          <a:xfrm>
            <a:off x="3736975" y="2516188"/>
            <a:ext cx="1497013" cy="1981200"/>
          </a:xfrm>
          <a:prstGeom prst="rect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l"/>
            <a:endParaRPr lang="sv-SE" sz="2400">
              <a:latin typeface="Times New Roman" pitchFamily="18" charset="0"/>
            </a:endParaRPr>
          </a:p>
        </p:txBody>
      </p:sp>
      <p:sp>
        <p:nvSpPr>
          <p:cNvPr id="9239" name="Rectangle 24"/>
          <p:cNvSpPr>
            <a:spLocks noChangeArrowheads="1"/>
          </p:cNvSpPr>
          <p:nvPr/>
        </p:nvSpPr>
        <p:spPr bwMode="auto">
          <a:xfrm>
            <a:off x="3702050" y="2570163"/>
            <a:ext cx="1473200" cy="197961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sv-SE" sz="2400">
              <a:latin typeface="Times New Roman" pitchFamily="18" charset="0"/>
            </a:endParaRPr>
          </a:p>
        </p:txBody>
      </p:sp>
      <p:sp>
        <p:nvSpPr>
          <p:cNvPr id="9240" name="Line 25"/>
          <p:cNvSpPr>
            <a:spLocks noChangeShapeType="1"/>
          </p:cNvSpPr>
          <p:nvPr/>
        </p:nvSpPr>
        <p:spPr bwMode="auto">
          <a:xfrm>
            <a:off x="3708400" y="3340100"/>
            <a:ext cx="146050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41" name="Text Box 26"/>
          <p:cNvSpPr txBox="1">
            <a:spLocks noChangeArrowheads="1"/>
          </p:cNvSpPr>
          <p:nvPr/>
        </p:nvSpPr>
        <p:spPr bwMode="auto">
          <a:xfrm>
            <a:off x="3779838" y="3322638"/>
            <a:ext cx="1317625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>
              <a:lnSpc>
                <a:spcPct val="110000"/>
              </a:lnSpc>
            </a:pPr>
            <a:r>
              <a:rPr lang="en-US" sz="1400"/>
              <a:t>transport</a:t>
            </a:r>
          </a:p>
        </p:txBody>
      </p:sp>
      <p:sp>
        <p:nvSpPr>
          <p:cNvPr id="9242" name="Line 27"/>
          <p:cNvSpPr>
            <a:spLocks noChangeShapeType="1"/>
          </p:cNvSpPr>
          <p:nvPr/>
        </p:nvSpPr>
        <p:spPr bwMode="auto">
          <a:xfrm>
            <a:off x="3709988" y="3657600"/>
            <a:ext cx="14573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43" name="Text Box 26"/>
          <p:cNvSpPr txBox="1">
            <a:spLocks noChangeArrowheads="1"/>
          </p:cNvSpPr>
          <p:nvPr/>
        </p:nvSpPr>
        <p:spPr bwMode="auto">
          <a:xfrm>
            <a:off x="3776663" y="2536825"/>
            <a:ext cx="1317625" cy="32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>
              <a:lnSpc>
                <a:spcPct val="110000"/>
              </a:lnSpc>
            </a:pPr>
            <a:r>
              <a:rPr lang="en-US" sz="1400"/>
              <a:t>application</a:t>
            </a:r>
          </a:p>
        </p:txBody>
      </p:sp>
      <p:sp>
        <p:nvSpPr>
          <p:cNvPr id="9244" name="Text Box 26"/>
          <p:cNvSpPr txBox="1">
            <a:spLocks noChangeArrowheads="1"/>
          </p:cNvSpPr>
          <p:nvPr/>
        </p:nvSpPr>
        <p:spPr bwMode="auto">
          <a:xfrm>
            <a:off x="3773488" y="4227513"/>
            <a:ext cx="1317625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>
              <a:lnSpc>
                <a:spcPct val="110000"/>
              </a:lnSpc>
            </a:pPr>
            <a:r>
              <a:rPr lang="en-US" sz="1400"/>
              <a:t>physical</a:t>
            </a:r>
          </a:p>
        </p:txBody>
      </p:sp>
      <p:sp>
        <p:nvSpPr>
          <p:cNvPr id="9245" name="Text Box 26"/>
          <p:cNvSpPr txBox="1">
            <a:spLocks noChangeArrowheads="1"/>
          </p:cNvSpPr>
          <p:nvPr/>
        </p:nvSpPr>
        <p:spPr bwMode="auto">
          <a:xfrm>
            <a:off x="3773488" y="3941763"/>
            <a:ext cx="1317625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>
              <a:lnSpc>
                <a:spcPct val="110000"/>
              </a:lnSpc>
            </a:pPr>
            <a:r>
              <a:rPr lang="en-US" sz="1400"/>
              <a:t>link</a:t>
            </a:r>
          </a:p>
        </p:txBody>
      </p:sp>
      <p:sp>
        <p:nvSpPr>
          <p:cNvPr id="9246" name="Text Box 26"/>
          <p:cNvSpPr txBox="1">
            <a:spLocks noChangeArrowheads="1"/>
          </p:cNvSpPr>
          <p:nvPr/>
        </p:nvSpPr>
        <p:spPr bwMode="auto">
          <a:xfrm>
            <a:off x="3773488" y="3643313"/>
            <a:ext cx="1317625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>
              <a:lnSpc>
                <a:spcPct val="110000"/>
              </a:lnSpc>
            </a:pPr>
            <a:r>
              <a:rPr lang="en-US" sz="1400"/>
              <a:t>network</a:t>
            </a:r>
          </a:p>
        </p:txBody>
      </p:sp>
      <p:sp>
        <p:nvSpPr>
          <p:cNvPr id="9247" name="Line 27"/>
          <p:cNvSpPr>
            <a:spLocks noChangeShapeType="1"/>
          </p:cNvSpPr>
          <p:nvPr/>
        </p:nvSpPr>
        <p:spPr bwMode="auto">
          <a:xfrm>
            <a:off x="3706813" y="3968750"/>
            <a:ext cx="14573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48" name="Line 27"/>
          <p:cNvSpPr>
            <a:spLocks noChangeShapeType="1"/>
          </p:cNvSpPr>
          <p:nvPr/>
        </p:nvSpPr>
        <p:spPr bwMode="auto">
          <a:xfrm>
            <a:off x="3703638" y="4267200"/>
            <a:ext cx="14573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97" name="Oval 128"/>
          <p:cNvSpPr>
            <a:spLocks noChangeArrowheads="1"/>
          </p:cNvSpPr>
          <p:nvPr/>
        </p:nvSpPr>
        <p:spPr bwMode="auto">
          <a:xfrm>
            <a:off x="4121150" y="2876550"/>
            <a:ext cx="598488" cy="304800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>
                <a:latin typeface="Arial" charset="0"/>
                <a:ea typeface="ＭＳ Ｐゴシック" charset="0"/>
              </a:rPr>
              <a:t>P1</a:t>
            </a:r>
          </a:p>
        </p:txBody>
      </p:sp>
      <p:grpSp>
        <p:nvGrpSpPr>
          <p:cNvPr id="241798" name="Group 134"/>
          <p:cNvGrpSpPr>
            <a:grpSpLocks/>
          </p:cNvGrpSpPr>
          <p:nvPr/>
        </p:nvGrpSpPr>
        <p:grpSpPr bwMode="auto">
          <a:xfrm>
            <a:off x="3992563" y="3192463"/>
            <a:ext cx="887412" cy="228600"/>
            <a:chOff x="1383" y="2620"/>
            <a:chExt cx="260" cy="100"/>
          </a:xfrm>
        </p:grpSpPr>
        <p:sp>
          <p:nvSpPr>
            <p:cNvPr id="11386" name="Rectangle 135"/>
            <p:cNvSpPr>
              <a:spLocks noChangeArrowheads="1"/>
            </p:cNvSpPr>
            <p:nvPr/>
          </p:nvSpPr>
          <p:spPr bwMode="auto">
            <a:xfrm>
              <a:off x="1383" y="2620"/>
              <a:ext cx="260" cy="1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1387" name="Rectangle 136"/>
            <p:cNvSpPr>
              <a:spLocks noChangeArrowheads="1"/>
            </p:cNvSpPr>
            <p:nvPr/>
          </p:nvSpPr>
          <p:spPr bwMode="auto">
            <a:xfrm>
              <a:off x="1434" y="2633"/>
              <a:ext cx="155" cy="7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1388" name="Rectangle 137"/>
            <p:cNvSpPr>
              <a:spLocks noChangeArrowheads="1"/>
            </p:cNvSpPr>
            <p:nvPr/>
          </p:nvSpPr>
          <p:spPr bwMode="auto">
            <a:xfrm>
              <a:off x="1599" y="2678"/>
              <a:ext cx="27" cy="26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1389" name="Rectangle 138"/>
            <p:cNvSpPr>
              <a:spLocks noChangeArrowheads="1"/>
            </p:cNvSpPr>
            <p:nvPr/>
          </p:nvSpPr>
          <p:spPr bwMode="auto">
            <a:xfrm>
              <a:off x="1394" y="2679"/>
              <a:ext cx="27" cy="27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sp>
        <p:nvSpPr>
          <p:cNvPr id="9251" name="Rectangle 23"/>
          <p:cNvSpPr>
            <a:spLocks noChangeArrowheads="1"/>
          </p:cNvSpPr>
          <p:nvPr/>
        </p:nvSpPr>
        <p:spPr bwMode="auto">
          <a:xfrm>
            <a:off x="6743700" y="2741613"/>
            <a:ext cx="1296988" cy="1981200"/>
          </a:xfrm>
          <a:prstGeom prst="rect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l"/>
            <a:endParaRPr lang="sv-SE" sz="2400">
              <a:latin typeface="Times New Roman" pitchFamily="18" charset="0"/>
            </a:endParaRPr>
          </a:p>
        </p:txBody>
      </p:sp>
      <p:sp>
        <p:nvSpPr>
          <p:cNvPr id="9252" name="Rectangle 24"/>
          <p:cNvSpPr>
            <a:spLocks noChangeArrowheads="1"/>
          </p:cNvSpPr>
          <p:nvPr/>
        </p:nvSpPr>
        <p:spPr bwMode="auto">
          <a:xfrm>
            <a:off x="6705600" y="2795588"/>
            <a:ext cx="1273175" cy="197961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sv-SE" sz="2400">
              <a:latin typeface="Times New Roman" pitchFamily="18" charset="0"/>
            </a:endParaRPr>
          </a:p>
        </p:txBody>
      </p:sp>
      <p:sp>
        <p:nvSpPr>
          <p:cNvPr id="9253" name="Line 25"/>
          <p:cNvSpPr>
            <a:spLocks noChangeShapeType="1"/>
          </p:cNvSpPr>
          <p:nvPr/>
        </p:nvSpPr>
        <p:spPr bwMode="auto">
          <a:xfrm>
            <a:off x="6715125" y="3556000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54" name="Text Box 26"/>
          <p:cNvSpPr txBox="1">
            <a:spLocks noChangeArrowheads="1"/>
          </p:cNvSpPr>
          <p:nvPr/>
        </p:nvSpPr>
        <p:spPr bwMode="auto">
          <a:xfrm>
            <a:off x="6672263" y="3538538"/>
            <a:ext cx="1317625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>
              <a:lnSpc>
                <a:spcPct val="110000"/>
              </a:lnSpc>
            </a:pPr>
            <a:r>
              <a:rPr lang="en-US" sz="1400"/>
              <a:t>transport</a:t>
            </a:r>
          </a:p>
        </p:txBody>
      </p:sp>
      <p:sp>
        <p:nvSpPr>
          <p:cNvPr id="9255" name="Line 27"/>
          <p:cNvSpPr>
            <a:spLocks noChangeShapeType="1"/>
          </p:cNvSpPr>
          <p:nvPr/>
        </p:nvSpPr>
        <p:spPr bwMode="auto">
          <a:xfrm>
            <a:off x="6723063" y="3876675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56" name="Line 28"/>
          <p:cNvSpPr>
            <a:spLocks noChangeShapeType="1"/>
          </p:cNvSpPr>
          <p:nvPr/>
        </p:nvSpPr>
        <p:spPr bwMode="auto">
          <a:xfrm>
            <a:off x="6708775" y="4186238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57" name="Line 29"/>
          <p:cNvSpPr>
            <a:spLocks noChangeShapeType="1"/>
          </p:cNvSpPr>
          <p:nvPr/>
        </p:nvSpPr>
        <p:spPr bwMode="auto">
          <a:xfrm>
            <a:off x="6708775" y="4471988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58" name="Text Box 26"/>
          <p:cNvSpPr txBox="1">
            <a:spLocks noChangeArrowheads="1"/>
          </p:cNvSpPr>
          <p:nvPr/>
        </p:nvSpPr>
        <p:spPr bwMode="auto">
          <a:xfrm>
            <a:off x="6707188" y="2786063"/>
            <a:ext cx="1317625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>
              <a:lnSpc>
                <a:spcPct val="110000"/>
              </a:lnSpc>
            </a:pPr>
            <a:r>
              <a:rPr lang="en-US" sz="1400"/>
              <a:t>application</a:t>
            </a:r>
          </a:p>
        </p:txBody>
      </p:sp>
      <p:sp>
        <p:nvSpPr>
          <p:cNvPr id="9259" name="Text Box 26"/>
          <p:cNvSpPr txBox="1">
            <a:spLocks noChangeArrowheads="1"/>
          </p:cNvSpPr>
          <p:nvPr/>
        </p:nvSpPr>
        <p:spPr bwMode="auto">
          <a:xfrm>
            <a:off x="6662738" y="4443413"/>
            <a:ext cx="1317625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>
              <a:lnSpc>
                <a:spcPct val="110000"/>
              </a:lnSpc>
            </a:pPr>
            <a:r>
              <a:rPr lang="en-US" sz="1400"/>
              <a:t>physical</a:t>
            </a:r>
          </a:p>
        </p:txBody>
      </p:sp>
      <p:sp>
        <p:nvSpPr>
          <p:cNvPr id="9260" name="Text Box 26"/>
          <p:cNvSpPr txBox="1">
            <a:spLocks noChangeArrowheads="1"/>
          </p:cNvSpPr>
          <p:nvPr/>
        </p:nvSpPr>
        <p:spPr bwMode="auto">
          <a:xfrm>
            <a:off x="6681788" y="4157663"/>
            <a:ext cx="1317625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>
              <a:lnSpc>
                <a:spcPct val="110000"/>
              </a:lnSpc>
            </a:pPr>
            <a:r>
              <a:rPr lang="en-US" sz="1400"/>
              <a:t>link</a:t>
            </a:r>
          </a:p>
        </p:txBody>
      </p:sp>
      <p:sp>
        <p:nvSpPr>
          <p:cNvPr id="9261" name="Text Box 26"/>
          <p:cNvSpPr txBox="1">
            <a:spLocks noChangeArrowheads="1"/>
          </p:cNvSpPr>
          <p:nvPr/>
        </p:nvSpPr>
        <p:spPr bwMode="auto">
          <a:xfrm>
            <a:off x="6672263" y="3862388"/>
            <a:ext cx="1317625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>
              <a:lnSpc>
                <a:spcPct val="110000"/>
              </a:lnSpc>
            </a:pPr>
            <a:r>
              <a:rPr lang="en-US" sz="1400"/>
              <a:t>network</a:t>
            </a:r>
          </a:p>
        </p:txBody>
      </p:sp>
      <p:sp>
        <p:nvSpPr>
          <p:cNvPr id="11310" name="Oval 153"/>
          <p:cNvSpPr>
            <a:spLocks noChangeArrowheads="1"/>
          </p:cNvSpPr>
          <p:nvPr/>
        </p:nvSpPr>
        <p:spPr bwMode="auto">
          <a:xfrm>
            <a:off x="7042150" y="3094038"/>
            <a:ext cx="598488" cy="304800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>
                <a:latin typeface="Arial" charset="0"/>
                <a:ea typeface="ＭＳ Ｐゴシック" charset="0"/>
              </a:rPr>
              <a:t>P4</a:t>
            </a:r>
          </a:p>
        </p:txBody>
      </p:sp>
      <p:sp>
        <p:nvSpPr>
          <p:cNvPr id="9263" name="Freeform 154"/>
          <p:cNvSpPr>
            <a:spLocks/>
          </p:cNvSpPr>
          <p:nvPr/>
        </p:nvSpPr>
        <p:spPr bwMode="auto">
          <a:xfrm>
            <a:off x="8002588" y="2762250"/>
            <a:ext cx="504825" cy="2133600"/>
          </a:xfrm>
          <a:custGeom>
            <a:avLst/>
            <a:gdLst>
              <a:gd name="T0" fmla="*/ 2147483647 w 318"/>
              <a:gd name="T1" fmla="*/ 2147483647 h 1344"/>
              <a:gd name="T2" fmla="*/ 2147483647 w 318"/>
              <a:gd name="T3" fmla="*/ 0 h 1344"/>
              <a:gd name="T4" fmla="*/ 0 w 318"/>
              <a:gd name="T5" fmla="*/ 2147483647 h 1344"/>
              <a:gd name="T6" fmla="*/ 2147483647 w 318"/>
              <a:gd name="T7" fmla="*/ 2147483647 h 1344"/>
              <a:gd name="T8" fmla="*/ 2147483647 w 318"/>
              <a:gd name="T9" fmla="*/ 2147483647 h 134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18" h="1344">
                <a:moveTo>
                  <a:pt x="318" y="1344"/>
                </a:moveTo>
                <a:lnTo>
                  <a:pt x="12" y="0"/>
                </a:lnTo>
                <a:lnTo>
                  <a:pt x="0" y="1224"/>
                </a:lnTo>
                <a:lnTo>
                  <a:pt x="121" y="1344"/>
                </a:lnTo>
                <a:lnTo>
                  <a:pt x="318" y="1344"/>
                </a:lnTo>
                <a:close/>
              </a:path>
            </a:pathLst>
          </a:custGeom>
          <a:gradFill rotWithShape="1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solidFill>
              <a:srgbClr val="DDDDD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41820" name="Group 156"/>
          <p:cNvGrpSpPr>
            <a:grpSpLocks/>
          </p:cNvGrpSpPr>
          <p:nvPr/>
        </p:nvGrpSpPr>
        <p:grpSpPr bwMode="auto">
          <a:xfrm>
            <a:off x="7035800" y="3425825"/>
            <a:ext cx="620713" cy="204788"/>
            <a:chOff x="1287" y="2524"/>
            <a:chExt cx="260" cy="100"/>
          </a:xfrm>
        </p:grpSpPr>
        <p:sp>
          <p:nvSpPr>
            <p:cNvPr id="11382" name="Rectangle 157"/>
            <p:cNvSpPr>
              <a:spLocks noChangeArrowheads="1"/>
            </p:cNvSpPr>
            <p:nvPr/>
          </p:nvSpPr>
          <p:spPr bwMode="auto">
            <a:xfrm>
              <a:off x="1287" y="2524"/>
              <a:ext cx="260" cy="1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1383" name="Rectangle 158"/>
            <p:cNvSpPr>
              <a:spLocks noChangeArrowheads="1"/>
            </p:cNvSpPr>
            <p:nvPr/>
          </p:nvSpPr>
          <p:spPr bwMode="auto">
            <a:xfrm>
              <a:off x="1338" y="2537"/>
              <a:ext cx="155" cy="7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1384" name="Rectangle 159"/>
            <p:cNvSpPr>
              <a:spLocks noChangeArrowheads="1"/>
            </p:cNvSpPr>
            <p:nvPr/>
          </p:nvSpPr>
          <p:spPr bwMode="auto">
            <a:xfrm>
              <a:off x="1503" y="2582"/>
              <a:ext cx="27" cy="27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1385" name="Rectangle 160"/>
            <p:cNvSpPr>
              <a:spLocks noChangeArrowheads="1"/>
            </p:cNvSpPr>
            <p:nvPr/>
          </p:nvSpPr>
          <p:spPr bwMode="auto">
            <a:xfrm>
              <a:off x="1298" y="2583"/>
              <a:ext cx="27" cy="27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sp>
        <p:nvSpPr>
          <p:cNvPr id="241837" name="Rectangle 173"/>
          <p:cNvSpPr>
            <a:spLocks noChangeArrowheads="1"/>
          </p:cNvSpPr>
          <p:nvPr/>
        </p:nvSpPr>
        <p:spPr bwMode="auto">
          <a:xfrm>
            <a:off x="6162675" y="1752600"/>
            <a:ext cx="2659063" cy="655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115888" indent="-115888" algn="l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None/>
              <a:defRPr/>
            </a:pPr>
            <a:r>
              <a:rPr lang="en-US" sz="1800" b="1">
                <a:latin typeface="Courier New" charset="0"/>
                <a:ea typeface="ＭＳ Ｐゴシック" charset="0"/>
              </a:rPr>
              <a:t>DatagramSocket mySocket1 = new DatagramSocket (</a:t>
            </a:r>
            <a:r>
              <a:rPr lang="en-US" sz="1800" b="1">
                <a:solidFill>
                  <a:srgbClr val="CC0000"/>
                </a:solidFill>
                <a:latin typeface="Courier New" charset="0"/>
                <a:ea typeface="ＭＳ Ｐゴシック" charset="0"/>
              </a:rPr>
              <a:t>5775</a:t>
            </a:r>
            <a:r>
              <a:rPr lang="en-US" sz="1800" b="1">
                <a:latin typeface="Courier New" charset="0"/>
                <a:ea typeface="ＭＳ Ｐゴシック" charset="0"/>
              </a:rPr>
              <a:t>);</a:t>
            </a:r>
          </a:p>
          <a:p>
            <a:pPr marL="115888" indent="-115888" algn="l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None/>
              <a:defRPr/>
            </a:pPr>
            <a:endParaRPr lang="en-US" sz="1800">
              <a:latin typeface="Courier New" charset="0"/>
              <a:ea typeface="ＭＳ Ｐゴシック" charset="0"/>
            </a:endParaRPr>
          </a:p>
        </p:txBody>
      </p:sp>
      <p:sp>
        <p:nvSpPr>
          <p:cNvPr id="241838" name="Rectangle 174"/>
          <p:cNvSpPr>
            <a:spLocks noChangeArrowheads="1"/>
          </p:cNvSpPr>
          <p:nvPr/>
        </p:nvSpPr>
        <p:spPr bwMode="auto">
          <a:xfrm>
            <a:off x="196850" y="1703388"/>
            <a:ext cx="2613025" cy="655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115888" indent="-115888" algn="l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None/>
              <a:defRPr/>
            </a:pPr>
            <a:r>
              <a:rPr lang="en-US" sz="1800" b="1">
                <a:latin typeface="Courier New" charset="0"/>
                <a:ea typeface="ＭＳ Ｐゴシック" charset="0"/>
              </a:rPr>
              <a:t>DatagramSocket mySocket2 = new DatagramSocket</a:t>
            </a:r>
          </a:p>
          <a:p>
            <a:pPr marL="115888" indent="-115888" algn="l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None/>
              <a:defRPr/>
            </a:pPr>
            <a:r>
              <a:rPr lang="en-US" sz="1800" b="1">
                <a:latin typeface="Courier New" charset="0"/>
                <a:ea typeface="ＭＳ Ｐゴシック" charset="0"/>
              </a:rPr>
              <a:t> (</a:t>
            </a:r>
            <a:r>
              <a:rPr lang="en-US" sz="1800" b="1">
                <a:solidFill>
                  <a:srgbClr val="CC0000"/>
                </a:solidFill>
                <a:latin typeface="Courier New" charset="0"/>
                <a:ea typeface="ＭＳ Ｐゴシック" charset="0"/>
              </a:rPr>
              <a:t>9157</a:t>
            </a:r>
            <a:r>
              <a:rPr lang="en-US" sz="1800" b="1">
                <a:latin typeface="Courier New" charset="0"/>
                <a:ea typeface="ＭＳ Ｐゴシック" charset="0"/>
              </a:rPr>
              <a:t>);</a:t>
            </a:r>
          </a:p>
          <a:p>
            <a:pPr marL="115888" indent="-115888" algn="l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None/>
              <a:defRPr/>
            </a:pPr>
            <a:endParaRPr lang="en-US" sz="2000">
              <a:latin typeface="Courier New" charset="0"/>
              <a:ea typeface="ＭＳ Ｐゴシック" charset="0"/>
            </a:endParaRPr>
          </a:p>
        </p:txBody>
      </p:sp>
      <p:sp>
        <p:nvSpPr>
          <p:cNvPr id="241841" name="Line 177"/>
          <p:cNvSpPr>
            <a:spLocks noChangeShapeType="1"/>
          </p:cNvSpPr>
          <p:nvPr/>
        </p:nvSpPr>
        <p:spPr bwMode="auto">
          <a:xfrm>
            <a:off x="1412875" y="3506788"/>
            <a:ext cx="0" cy="2176462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241842" name="Line 178"/>
          <p:cNvSpPr>
            <a:spLocks noChangeShapeType="1"/>
          </p:cNvSpPr>
          <p:nvPr/>
        </p:nvSpPr>
        <p:spPr bwMode="auto">
          <a:xfrm>
            <a:off x="4343400" y="3265488"/>
            <a:ext cx="12700" cy="2408237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241844" name="Line 180"/>
          <p:cNvSpPr>
            <a:spLocks noChangeShapeType="1"/>
          </p:cNvSpPr>
          <p:nvPr/>
        </p:nvSpPr>
        <p:spPr bwMode="auto">
          <a:xfrm>
            <a:off x="1412875" y="5665788"/>
            <a:ext cx="2936875" cy="0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241845" name="Line 181"/>
          <p:cNvSpPr>
            <a:spLocks noChangeShapeType="1"/>
          </p:cNvSpPr>
          <p:nvPr/>
        </p:nvSpPr>
        <p:spPr bwMode="auto">
          <a:xfrm>
            <a:off x="4219575" y="3278188"/>
            <a:ext cx="0" cy="2246312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241846" name="Line 182"/>
          <p:cNvSpPr>
            <a:spLocks noChangeShapeType="1"/>
          </p:cNvSpPr>
          <p:nvPr/>
        </p:nvSpPr>
        <p:spPr bwMode="auto">
          <a:xfrm>
            <a:off x="1520825" y="5507038"/>
            <a:ext cx="2740025" cy="0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241847" name="Line 183"/>
          <p:cNvSpPr>
            <a:spLocks noChangeShapeType="1"/>
          </p:cNvSpPr>
          <p:nvPr/>
        </p:nvSpPr>
        <p:spPr bwMode="auto">
          <a:xfrm>
            <a:off x="1514475" y="3494088"/>
            <a:ext cx="12700" cy="2017712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241848" name="Line 184"/>
          <p:cNvSpPr>
            <a:spLocks noChangeShapeType="1"/>
          </p:cNvSpPr>
          <p:nvPr/>
        </p:nvSpPr>
        <p:spPr bwMode="auto">
          <a:xfrm>
            <a:off x="7423150" y="3544888"/>
            <a:ext cx="0" cy="2176462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241849" name="Line 185"/>
          <p:cNvSpPr>
            <a:spLocks noChangeShapeType="1"/>
          </p:cNvSpPr>
          <p:nvPr/>
        </p:nvSpPr>
        <p:spPr bwMode="auto">
          <a:xfrm>
            <a:off x="7305675" y="3513138"/>
            <a:ext cx="12700" cy="2017712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241850" name="Line 186"/>
          <p:cNvSpPr>
            <a:spLocks noChangeShapeType="1"/>
          </p:cNvSpPr>
          <p:nvPr/>
        </p:nvSpPr>
        <p:spPr bwMode="auto">
          <a:xfrm>
            <a:off x="4486275" y="3284538"/>
            <a:ext cx="12700" cy="2408237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241851" name="Line 187"/>
          <p:cNvSpPr>
            <a:spLocks noChangeShapeType="1"/>
          </p:cNvSpPr>
          <p:nvPr/>
        </p:nvSpPr>
        <p:spPr bwMode="auto">
          <a:xfrm>
            <a:off x="4619625" y="3297238"/>
            <a:ext cx="0" cy="2246312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241852" name="Line 188"/>
          <p:cNvSpPr>
            <a:spLocks noChangeShapeType="1"/>
          </p:cNvSpPr>
          <p:nvPr/>
        </p:nvSpPr>
        <p:spPr bwMode="auto">
          <a:xfrm>
            <a:off x="4508500" y="5684838"/>
            <a:ext cx="2936875" cy="0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241853" name="Line 189"/>
          <p:cNvSpPr>
            <a:spLocks noChangeShapeType="1"/>
          </p:cNvSpPr>
          <p:nvPr/>
        </p:nvSpPr>
        <p:spPr bwMode="auto">
          <a:xfrm>
            <a:off x="4594225" y="5516563"/>
            <a:ext cx="2740025" cy="0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grpSp>
        <p:nvGrpSpPr>
          <p:cNvPr id="241860" name="Group 196"/>
          <p:cNvGrpSpPr>
            <a:grpSpLocks/>
          </p:cNvGrpSpPr>
          <p:nvPr/>
        </p:nvGrpSpPr>
        <p:grpSpPr bwMode="auto">
          <a:xfrm>
            <a:off x="1130300" y="5765800"/>
            <a:ext cx="1644650" cy="652463"/>
            <a:chOff x="1318" y="3697"/>
            <a:chExt cx="1036" cy="411"/>
          </a:xfrm>
        </p:grpSpPr>
        <p:sp>
          <p:nvSpPr>
            <p:cNvPr id="11379" name="Rectangle 193"/>
            <p:cNvSpPr>
              <a:spLocks noChangeArrowheads="1"/>
            </p:cNvSpPr>
            <p:nvPr/>
          </p:nvSpPr>
          <p:spPr bwMode="auto">
            <a:xfrm>
              <a:off x="1553" y="3697"/>
              <a:ext cx="678" cy="13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1380" name="Line 194"/>
            <p:cNvSpPr>
              <a:spLocks noChangeShapeType="1"/>
            </p:cNvSpPr>
            <p:nvPr/>
          </p:nvSpPr>
          <p:spPr bwMode="auto">
            <a:xfrm flipV="1">
              <a:off x="2179" y="3770"/>
              <a:ext cx="175" cy="0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1381" name="Text Box 195"/>
            <p:cNvSpPr txBox="1">
              <a:spLocks noChangeArrowheads="1"/>
            </p:cNvSpPr>
            <p:nvPr/>
          </p:nvSpPr>
          <p:spPr bwMode="auto">
            <a:xfrm>
              <a:off x="1318" y="3822"/>
              <a:ext cx="994" cy="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r">
                <a:lnSpc>
                  <a:spcPct val="85000"/>
                </a:lnSpc>
                <a:defRPr/>
              </a:pPr>
              <a:r>
                <a:rPr lang="en-US" sz="1400" smtClean="0"/>
                <a:t>source port: 9157</a:t>
              </a:r>
            </a:p>
            <a:p>
              <a:pPr algn="r">
                <a:lnSpc>
                  <a:spcPct val="85000"/>
                </a:lnSpc>
                <a:defRPr/>
              </a:pPr>
              <a:r>
                <a:rPr lang="en-US" sz="1400" smtClean="0"/>
                <a:t>dest port: 6428</a:t>
              </a:r>
            </a:p>
          </p:txBody>
        </p:sp>
      </p:grpSp>
      <p:grpSp>
        <p:nvGrpSpPr>
          <p:cNvPr id="241865" name="Group 201"/>
          <p:cNvGrpSpPr>
            <a:grpSpLocks/>
          </p:cNvGrpSpPr>
          <p:nvPr/>
        </p:nvGrpSpPr>
        <p:grpSpPr bwMode="auto">
          <a:xfrm>
            <a:off x="2428875" y="4889500"/>
            <a:ext cx="1692275" cy="652463"/>
            <a:chOff x="2741" y="3750"/>
            <a:chExt cx="1066" cy="411"/>
          </a:xfrm>
        </p:grpSpPr>
        <p:sp>
          <p:nvSpPr>
            <p:cNvPr id="11376" name="Rectangle 198"/>
            <p:cNvSpPr>
              <a:spLocks noChangeArrowheads="1"/>
            </p:cNvSpPr>
            <p:nvPr/>
          </p:nvSpPr>
          <p:spPr bwMode="auto">
            <a:xfrm>
              <a:off x="2859" y="3750"/>
              <a:ext cx="678" cy="13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1377" name="Line 199"/>
            <p:cNvSpPr>
              <a:spLocks noChangeShapeType="1"/>
            </p:cNvSpPr>
            <p:nvPr/>
          </p:nvSpPr>
          <p:spPr bwMode="auto">
            <a:xfrm flipV="1">
              <a:off x="2741" y="3837"/>
              <a:ext cx="175" cy="0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1378" name="Text Box 200"/>
            <p:cNvSpPr txBox="1">
              <a:spLocks noChangeArrowheads="1"/>
            </p:cNvSpPr>
            <p:nvPr/>
          </p:nvSpPr>
          <p:spPr bwMode="auto">
            <a:xfrm>
              <a:off x="2813" y="3875"/>
              <a:ext cx="994" cy="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l">
                <a:lnSpc>
                  <a:spcPct val="85000"/>
                </a:lnSpc>
                <a:defRPr/>
              </a:pPr>
              <a:r>
                <a:rPr lang="en-US" sz="1400" smtClean="0"/>
                <a:t>source port: 6428</a:t>
              </a:r>
            </a:p>
            <a:p>
              <a:pPr algn="l">
                <a:lnSpc>
                  <a:spcPct val="85000"/>
                </a:lnSpc>
                <a:defRPr/>
              </a:pPr>
              <a:r>
                <a:rPr lang="en-US" sz="1400" smtClean="0"/>
                <a:t>dest port: 9157</a:t>
              </a:r>
            </a:p>
          </p:txBody>
        </p:sp>
      </p:grpSp>
      <p:grpSp>
        <p:nvGrpSpPr>
          <p:cNvPr id="241866" name="Group 202"/>
          <p:cNvGrpSpPr>
            <a:grpSpLocks/>
          </p:cNvGrpSpPr>
          <p:nvPr/>
        </p:nvGrpSpPr>
        <p:grpSpPr bwMode="auto">
          <a:xfrm>
            <a:off x="5453063" y="4889500"/>
            <a:ext cx="1341437" cy="652463"/>
            <a:chOff x="1509" y="3697"/>
            <a:chExt cx="845" cy="411"/>
          </a:xfrm>
        </p:grpSpPr>
        <p:sp>
          <p:nvSpPr>
            <p:cNvPr id="11373" name="Rectangle 203"/>
            <p:cNvSpPr>
              <a:spLocks noChangeArrowheads="1"/>
            </p:cNvSpPr>
            <p:nvPr/>
          </p:nvSpPr>
          <p:spPr bwMode="auto">
            <a:xfrm>
              <a:off x="1553" y="3697"/>
              <a:ext cx="678" cy="13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1374" name="Line 204"/>
            <p:cNvSpPr>
              <a:spLocks noChangeShapeType="1"/>
            </p:cNvSpPr>
            <p:nvPr/>
          </p:nvSpPr>
          <p:spPr bwMode="auto">
            <a:xfrm flipV="1">
              <a:off x="2179" y="3770"/>
              <a:ext cx="175" cy="0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1375" name="Text Box 205"/>
            <p:cNvSpPr txBox="1">
              <a:spLocks noChangeArrowheads="1"/>
            </p:cNvSpPr>
            <p:nvPr/>
          </p:nvSpPr>
          <p:spPr bwMode="auto">
            <a:xfrm>
              <a:off x="1509" y="3822"/>
              <a:ext cx="803" cy="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r">
                <a:lnSpc>
                  <a:spcPct val="85000"/>
                </a:lnSpc>
                <a:defRPr/>
              </a:pPr>
              <a:r>
                <a:rPr lang="en-US" sz="1400" smtClean="0"/>
                <a:t>source port: ?</a:t>
              </a:r>
            </a:p>
            <a:p>
              <a:pPr algn="r">
                <a:lnSpc>
                  <a:spcPct val="85000"/>
                </a:lnSpc>
                <a:defRPr/>
              </a:pPr>
              <a:r>
                <a:rPr lang="en-US" sz="1400" smtClean="0"/>
                <a:t>dest port: ?</a:t>
              </a:r>
            </a:p>
          </p:txBody>
        </p:sp>
      </p:grpSp>
      <p:grpSp>
        <p:nvGrpSpPr>
          <p:cNvPr id="241870" name="Group 206"/>
          <p:cNvGrpSpPr>
            <a:grpSpLocks/>
          </p:cNvGrpSpPr>
          <p:nvPr/>
        </p:nvGrpSpPr>
        <p:grpSpPr bwMode="auto">
          <a:xfrm>
            <a:off x="4694238" y="5743575"/>
            <a:ext cx="1389062" cy="652463"/>
            <a:chOff x="2741" y="3750"/>
            <a:chExt cx="875" cy="411"/>
          </a:xfrm>
        </p:grpSpPr>
        <p:sp>
          <p:nvSpPr>
            <p:cNvPr id="11370" name="Rectangle 207"/>
            <p:cNvSpPr>
              <a:spLocks noChangeArrowheads="1"/>
            </p:cNvSpPr>
            <p:nvPr/>
          </p:nvSpPr>
          <p:spPr bwMode="auto">
            <a:xfrm>
              <a:off x="2859" y="3750"/>
              <a:ext cx="678" cy="13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1371" name="Line 208"/>
            <p:cNvSpPr>
              <a:spLocks noChangeShapeType="1"/>
            </p:cNvSpPr>
            <p:nvPr/>
          </p:nvSpPr>
          <p:spPr bwMode="auto">
            <a:xfrm flipV="1">
              <a:off x="2741" y="3837"/>
              <a:ext cx="175" cy="0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1372" name="Text Box 209"/>
            <p:cNvSpPr txBox="1">
              <a:spLocks noChangeArrowheads="1"/>
            </p:cNvSpPr>
            <p:nvPr/>
          </p:nvSpPr>
          <p:spPr bwMode="auto">
            <a:xfrm>
              <a:off x="2813" y="3875"/>
              <a:ext cx="803" cy="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l">
                <a:lnSpc>
                  <a:spcPct val="85000"/>
                </a:lnSpc>
                <a:defRPr/>
              </a:pPr>
              <a:r>
                <a:rPr lang="en-US" sz="1400" smtClean="0"/>
                <a:t>source port: ?</a:t>
              </a:r>
            </a:p>
            <a:p>
              <a:pPr algn="l">
                <a:lnSpc>
                  <a:spcPct val="85000"/>
                </a:lnSpc>
                <a:defRPr/>
              </a:pPr>
              <a:r>
                <a:rPr lang="en-US" sz="1400" smtClean="0"/>
                <a:t>dest port: ?</a:t>
              </a:r>
            </a:p>
          </p:txBody>
        </p:sp>
      </p:grpSp>
      <p:grpSp>
        <p:nvGrpSpPr>
          <p:cNvPr id="9283" name="Group 214"/>
          <p:cNvGrpSpPr>
            <a:grpSpLocks/>
          </p:cNvGrpSpPr>
          <p:nvPr/>
        </p:nvGrpSpPr>
        <p:grpSpPr bwMode="auto">
          <a:xfrm>
            <a:off x="0" y="4381500"/>
            <a:ext cx="711200" cy="669925"/>
            <a:chOff x="-44" y="1473"/>
            <a:chExt cx="981" cy="1105"/>
          </a:xfrm>
        </p:grpSpPr>
        <p:pic>
          <p:nvPicPr>
            <p:cNvPr id="9320" name="Picture 215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321" name="Freeform 21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2326 w 356"/>
                <a:gd name="T3" fmla="*/ 131 h 368"/>
                <a:gd name="T4" fmla="*/ 2759 w 356"/>
                <a:gd name="T5" fmla="*/ 2736 h 368"/>
                <a:gd name="T6" fmla="*/ 608 w 356"/>
                <a:gd name="T7" fmla="*/ 3422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9284" name="Group 217"/>
          <p:cNvGrpSpPr>
            <a:grpSpLocks/>
          </p:cNvGrpSpPr>
          <p:nvPr/>
        </p:nvGrpSpPr>
        <p:grpSpPr bwMode="auto">
          <a:xfrm flipH="1">
            <a:off x="8269288" y="4505325"/>
            <a:ext cx="711200" cy="669925"/>
            <a:chOff x="-44" y="1473"/>
            <a:chExt cx="981" cy="1105"/>
          </a:xfrm>
        </p:grpSpPr>
        <p:pic>
          <p:nvPicPr>
            <p:cNvPr id="9318" name="Picture 218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319" name="Freeform 219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2326 w 356"/>
                <a:gd name="T3" fmla="*/ 131 h 368"/>
                <a:gd name="T4" fmla="*/ 2759 w 356"/>
                <a:gd name="T5" fmla="*/ 2736 h 368"/>
                <a:gd name="T6" fmla="*/ 608 w 356"/>
                <a:gd name="T7" fmla="*/ 3422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9285" name="Group 220"/>
          <p:cNvGrpSpPr>
            <a:grpSpLocks/>
          </p:cNvGrpSpPr>
          <p:nvPr/>
        </p:nvGrpSpPr>
        <p:grpSpPr bwMode="auto">
          <a:xfrm>
            <a:off x="3092450" y="3903663"/>
            <a:ext cx="358775" cy="704850"/>
            <a:chOff x="4140" y="429"/>
            <a:chExt cx="1425" cy="2396"/>
          </a:xfrm>
        </p:grpSpPr>
        <p:sp>
          <p:nvSpPr>
            <p:cNvPr id="9286" name="Freeform 221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14 w 354"/>
                <a:gd name="T1" fmla="*/ 0 h 2742"/>
                <a:gd name="T2" fmla="*/ 74 w 354"/>
                <a:gd name="T3" fmla="*/ 95 h 2742"/>
                <a:gd name="T4" fmla="*/ 73 w 354"/>
                <a:gd name="T5" fmla="*/ 734 h 2742"/>
                <a:gd name="T6" fmla="*/ 0 w 354"/>
                <a:gd name="T7" fmla="*/ 768 h 2742"/>
                <a:gd name="T8" fmla="*/ 14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35" name="Rectangle 222"/>
            <p:cNvSpPr>
              <a:spLocks noChangeArrowheads="1"/>
            </p:cNvSpPr>
            <p:nvPr/>
          </p:nvSpPr>
          <p:spPr bwMode="auto">
            <a:xfrm>
              <a:off x="4203" y="429"/>
              <a:ext cx="1053" cy="2283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9288" name="Freeform 223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45 w 211"/>
                <a:gd name="T3" fmla="*/ 61 h 2537"/>
                <a:gd name="T4" fmla="*/ 2 w 211"/>
                <a:gd name="T5" fmla="*/ 699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89" name="Freeform 224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70 w 328"/>
                <a:gd name="T3" fmla="*/ 36 h 226"/>
                <a:gd name="T4" fmla="*/ 70 w 328"/>
                <a:gd name="T5" fmla="*/ 64 h 226"/>
                <a:gd name="T6" fmla="*/ 0 w 328"/>
                <a:gd name="T7" fmla="*/ 28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38" name="Rectangle 225"/>
            <p:cNvSpPr>
              <a:spLocks noChangeArrowheads="1"/>
            </p:cNvSpPr>
            <p:nvPr/>
          </p:nvSpPr>
          <p:spPr bwMode="auto">
            <a:xfrm>
              <a:off x="4209" y="693"/>
              <a:ext cx="599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9291" name="Group 226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11364" name="AutoShape 227"/>
              <p:cNvSpPr>
                <a:spLocks noChangeArrowheads="1"/>
              </p:cNvSpPr>
              <p:nvPr/>
            </p:nvSpPr>
            <p:spPr bwMode="auto">
              <a:xfrm>
                <a:off x="617" y="2567"/>
                <a:ext cx="724" cy="14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11365" name="AutoShape 228"/>
              <p:cNvSpPr>
                <a:spLocks noChangeArrowheads="1"/>
              </p:cNvSpPr>
              <p:nvPr/>
            </p:nvSpPr>
            <p:spPr bwMode="auto">
              <a:xfrm>
                <a:off x="633" y="2582"/>
                <a:ext cx="692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11340" name="Rectangle 229"/>
            <p:cNvSpPr>
              <a:spLocks noChangeArrowheads="1"/>
            </p:cNvSpPr>
            <p:nvPr/>
          </p:nvSpPr>
          <p:spPr bwMode="auto">
            <a:xfrm>
              <a:off x="4222" y="1017"/>
              <a:ext cx="599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9293" name="Group 230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11362" name="AutoShape 231"/>
              <p:cNvSpPr>
                <a:spLocks noChangeArrowheads="1"/>
              </p:cNvSpPr>
              <p:nvPr/>
            </p:nvSpPr>
            <p:spPr bwMode="auto">
              <a:xfrm>
                <a:off x="612" y="2570"/>
                <a:ext cx="724" cy="162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11363" name="AutoShape 232"/>
              <p:cNvSpPr>
                <a:spLocks noChangeArrowheads="1"/>
              </p:cNvSpPr>
              <p:nvPr/>
            </p:nvSpPr>
            <p:spPr bwMode="auto">
              <a:xfrm>
                <a:off x="628" y="2586"/>
                <a:ext cx="692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11342" name="Rectangle 233"/>
            <p:cNvSpPr>
              <a:spLocks noChangeArrowheads="1"/>
            </p:cNvSpPr>
            <p:nvPr/>
          </p:nvSpPr>
          <p:spPr bwMode="auto">
            <a:xfrm>
              <a:off x="4216" y="1357"/>
              <a:ext cx="599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1343" name="Rectangle 234"/>
            <p:cNvSpPr>
              <a:spLocks noChangeArrowheads="1"/>
            </p:cNvSpPr>
            <p:nvPr/>
          </p:nvSpPr>
          <p:spPr bwMode="auto">
            <a:xfrm>
              <a:off x="4228" y="1654"/>
              <a:ext cx="593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9296" name="Group 235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11360" name="AutoShape 236"/>
              <p:cNvSpPr>
                <a:spLocks noChangeArrowheads="1"/>
              </p:cNvSpPr>
              <p:nvPr/>
            </p:nvSpPr>
            <p:spPr bwMode="auto">
              <a:xfrm>
                <a:off x="611" y="2568"/>
                <a:ext cx="730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11361" name="AutoShape 237"/>
              <p:cNvSpPr>
                <a:spLocks noChangeArrowheads="1"/>
              </p:cNvSpPr>
              <p:nvPr/>
            </p:nvSpPr>
            <p:spPr bwMode="auto">
              <a:xfrm>
                <a:off x="627" y="2583"/>
                <a:ext cx="699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9297" name="Freeform 238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70 w 328"/>
                <a:gd name="T3" fmla="*/ 35 h 226"/>
                <a:gd name="T4" fmla="*/ 70 w 328"/>
                <a:gd name="T5" fmla="*/ 62 h 226"/>
                <a:gd name="T6" fmla="*/ 0 w 328"/>
                <a:gd name="T7" fmla="*/ 2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9298" name="Group 239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11358" name="AutoShape 240"/>
              <p:cNvSpPr>
                <a:spLocks noChangeArrowheads="1"/>
              </p:cNvSpPr>
              <p:nvPr/>
            </p:nvSpPr>
            <p:spPr bwMode="auto">
              <a:xfrm>
                <a:off x="614" y="2566"/>
                <a:ext cx="723" cy="14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11359" name="AutoShape 241"/>
              <p:cNvSpPr>
                <a:spLocks noChangeArrowheads="1"/>
              </p:cNvSpPr>
              <p:nvPr/>
            </p:nvSpPr>
            <p:spPr bwMode="auto">
              <a:xfrm>
                <a:off x="630" y="2582"/>
                <a:ext cx="691" cy="10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11347" name="Rectangle 242"/>
            <p:cNvSpPr>
              <a:spLocks noChangeArrowheads="1"/>
            </p:cNvSpPr>
            <p:nvPr/>
          </p:nvSpPr>
          <p:spPr bwMode="auto">
            <a:xfrm>
              <a:off x="5250" y="429"/>
              <a:ext cx="69" cy="2288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9300" name="Freeform 243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62 w 296"/>
                <a:gd name="T3" fmla="*/ 39 h 256"/>
                <a:gd name="T4" fmla="*/ 62 w 296"/>
                <a:gd name="T5" fmla="*/ 71 h 256"/>
                <a:gd name="T6" fmla="*/ 0 w 296"/>
                <a:gd name="T7" fmla="*/ 27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01" name="Freeform 244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65 w 304"/>
                <a:gd name="T3" fmla="*/ 46 h 288"/>
                <a:gd name="T4" fmla="*/ 61 w 304"/>
                <a:gd name="T5" fmla="*/ 81 h 288"/>
                <a:gd name="T6" fmla="*/ 2 w 304"/>
                <a:gd name="T7" fmla="*/ 35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50" name="Oval 245"/>
            <p:cNvSpPr>
              <a:spLocks noChangeArrowheads="1"/>
            </p:cNvSpPr>
            <p:nvPr/>
          </p:nvSpPr>
          <p:spPr bwMode="auto">
            <a:xfrm>
              <a:off x="5515" y="2609"/>
              <a:ext cx="50" cy="97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9303" name="Freeform 246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30 h 240"/>
                <a:gd name="T2" fmla="*/ 2 w 306"/>
                <a:gd name="T3" fmla="*/ 68 h 240"/>
                <a:gd name="T4" fmla="*/ 65 w 306"/>
                <a:gd name="T5" fmla="*/ 31 h 240"/>
                <a:gd name="T6" fmla="*/ 62 w 306"/>
                <a:gd name="T7" fmla="*/ 0 h 240"/>
                <a:gd name="T8" fmla="*/ 0 w 306"/>
                <a:gd name="T9" fmla="*/ 3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52" name="AutoShape 247"/>
            <p:cNvSpPr>
              <a:spLocks noChangeArrowheads="1"/>
            </p:cNvSpPr>
            <p:nvPr/>
          </p:nvSpPr>
          <p:spPr bwMode="auto">
            <a:xfrm>
              <a:off x="4140" y="2679"/>
              <a:ext cx="1198" cy="146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1353" name="AutoShape 248"/>
            <p:cNvSpPr>
              <a:spLocks noChangeArrowheads="1"/>
            </p:cNvSpPr>
            <p:nvPr/>
          </p:nvSpPr>
          <p:spPr bwMode="auto">
            <a:xfrm>
              <a:off x="4203" y="2712"/>
              <a:ext cx="1072" cy="8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1354" name="Oval 249"/>
            <p:cNvSpPr>
              <a:spLocks noChangeArrowheads="1"/>
            </p:cNvSpPr>
            <p:nvPr/>
          </p:nvSpPr>
          <p:spPr bwMode="auto">
            <a:xfrm>
              <a:off x="4310" y="2382"/>
              <a:ext cx="158" cy="146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1355" name="Oval 250"/>
            <p:cNvSpPr>
              <a:spLocks noChangeArrowheads="1"/>
            </p:cNvSpPr>
            <p:nvPr/>
          </p:nvSpPr>
          <p:spPr bwMode="auto">
            <a:xfrm>
              <a:off x="4487" y="2382"/>
              <a:ext cx="158" cy="14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1800">
                <a:solidFill>
                  <a:srgbClr val="FF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1356" name="Oval 251"/>
            <p:cNvSpPr>
              <a:spLocks noChangeArrowheads="1"/>
            </p:cNvSpPr>
            <p:nvPr/>
          </p:nvSpPr>
          <p:spPr bwMode="auto">
            <a:xfrm>
              <a:off x="4663" y="2382"/>
              <a:ext cx="158" cy="140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1357" name="Rectangle 252"/>
            <p:cNvSpPr>
              <a:spLocks noChangeArrowheads="1"/>
            </p:cNvSpPr>
            <p:nvPr/>
          </p:nvSpPr>
          <p:spPr bwMode="auto">
            <a:xfrm>
              <a:off x="5061" y="1837"/>
              <a:ext cx="88" cy="761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8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7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7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418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41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41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41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241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241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2418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41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241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41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41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241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7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241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7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8" dur="500"/>
                                        <p:tgtEl>
                                          <p:spTgt spid="241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1" dur="500"/>
                                        <p:tgtEl>
                                          <p:spTgt spid="241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8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241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1708" grpId="0" build="p"/>
      <p:bldP spid="24183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auto">
          <a:xfrm>
            <a:off x="4969114" y="2677292"/>
            <a:ext cx="3458195" cy="1285103"/>
          </a:xfrm>
          <a:prstGeom prst="rect">
            <a:avLst/>
          </a:prstGeom>
          <a:solidFill>
            <a:srgbClr val="FFFFC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2290" name="Footer Placeholder 5"/>
          <p:cNvSpPr>
            <a:spLocks noGrp="1"/>
          </p:cNvSpPr>
          <p:nvPr>
            <p:ph type="ftr" sz="quarter" idx="1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 dirty="0"/>
              <a:t>Transport</a:t>
            </a:r>
            <a:r>
              <a:rPr lang="en-US" sz="1400" dirty="0"/>
              <a:t> </a:t>
            </a:r>
            <a:r>
              <a:rPr lang="en-US" sz="1200" dirty="0"/>
              <a:t>Layer</a:t>
            </a:r>
          </a:p>
        </p:txBody>
      </p:sp>
      <p:sp>
        <p:nvSpPr>
          <p:cNvPr id="12291" name="Slide Number Placeholder 6"/>
          <p:cNvSpPr>
            <a:spLocks noGrp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>
              <a:defRPr/>
            </a:pPr>
            <a:r>
              <a:rPr lang="en-US" sz="1200" smtClean="0"/>
              <a:t>3-</a:t>
            </a:r>
            <a:fld id="{A4E3B967-02A6-49A3-99B5-5519BBB0C250}" type="slidenum">
              <a:rPr lang="en-US" sz="1200" smtClean="0"/>
              <a:pPr>
                <a:defRPr/>
              </a:pPr>
              <a:t>9</a:t>
            </a:fld>
            <a:endParaRPr lang="en-US" sz="1200" smtClean="0"/>
          </a:p>
        </p:txBody>
      </p:sp>
      <p:sp>
        <p:nvSpPr>
          <p:cNvPr id="1229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600" dirty="0" smtClean="0">
                <a:ea typeface="ＭＳ Ｐゴシック" charset="0"/>
                <a:cs typeface="+mj-cs"/>
              </a:rPr>
              <a:t>Connection-oriented (TCP) </a:t>
            </a:r>
            <a:r>
              <a:rPr lang="en-US" sz="3600" dirty="0" err="1">
                <a:ea typeface="ＭＳ Ｐゴシック" charset="0"/>
                <a:cs typeface="+mj-cs"/>
              </a:rPr>
              <a:t>demux</a:t>
            </a:r>
            <a:endParaRPr lang="en-US" sz="3600" dirty="0">
              <a:ea typeface="ＭＳ Ｐゴシック" charset="0"/>
              <a:cs typeface="+mj-cs"/>
            </a:endParaRPr>
          </a:p>
        </p:txBody>
      </p:sp>
      <p:sp>
        <p:nvSpPr>
          <p:cNvPr id="1229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600200"/>
            <a:ext cx="3962400" cy="4648200"/>
          </a:xfrm>
        </p:spPr>
        <p:txBody>
          <a:bodyPr/>
          <a:lstStyle/>
          <a:p>
            <a:pPr>
              <a:buFont typeface="Wingdings" charset="0"/>
              <a:buChar char="v"/>
              <a:defRPr/>
            </a:pPr>
            <a:r>
              <a:rPr lang="en-US" dirty="0">
                <a:ea typeface="ＭＳ Ｐゴシック" charset="0"/>
                <a:cs typeface="+mn-cs"/>
              </a:rPr>
              <a:t>TCP socket identified by 4-tuple: </a:t>
            </a:r>
          </a:p>
          <a:p>
            <a:pPr lvl="1">
              <a:buFont typeface="Wingdings" charset="0"/>
              <a:buChar char="§"/>
              <a:defRPr/>
            </a:pPr>
            <a:r>
              <a:rPr lang="en-US" dirty="0">
                <a:solidFill>
                  <a:srgbClr val="CC0000"/>
                </a:solidFill>
                <a:ea typeface="ＭＳ Ｐゴシック" charset="0"/>
              </a:rPr>
              <a:t>source IP address</a:t>
            </a:r>
          </a:p>
          <a:p>
            <a:pPr lvl="1">
              <a:buFont typeface="Wingdings" charset="0"/>
              <a:buChar char="§"/>
              <a:defRPr/>
            </a:pPr>
            <a:r>
              <a:rPr lang="en-US" dirty="0">
                <a:solidFill>
                  <a:srgbClr val="CC0000"/>
                </a:solidFill>
                <a:ea typeface="ＭＳ Ｐゴシック" charset="0"/>
              </a:rPr>
              <a:t>source port number</a:t>
            </a:r>
          </a:p>
          <a:p>
            <a:pPr lvl="1">
              <a:buFont typeface="Wingdings" charset="0"/>
              <a:buChar char="§"/>
              <a:defRPr/>
            </a:pPr>
            <a:r>
              <a:rPr lang="en-US" dirty="0" err="1">
                <a:solidFill>
                  <a:srgbClr val="CC0000"/>
                </a:solidFill>
                <a:ea typeface="ＭＳ Ｐゴシック" charset="0"/>
              </a:rPr>
              <a:t>dest</a:t>
            </a:r>
            <a:r>
              <a:rPr lang="en-US" dirty="0">
                <a:solidFill>
                  <a:srgbClr val="CC0000"/>
                </a:solidFill>
                <a:ea typeface="ＭＳ Ｐゴシック" charset="0"/>
              </a:rPr>
              <a:t> IP address</a:t>
            </a:r>
          </a:p>
          <a:p>
            <a:pPr lvl="1">
              <a:buFont typeface="Wingdings" charset="0"/>
              <a:buChar char="§"/>
              <a:defRPr/>
            </a:pPr>
            <a:r>
              <a:rPr lang="en-US" dirty="0" err="1">
                <a:solidFill>
                  <a:srgbClr val="CC0000"/>
                </a:solidFill>
                <a:ea typeface="ＭＳ Ｐゴシック" charset="0"/>
              </a:rPr>
              <a:t>dest</a:t>
            </a:r>
            <a:r>
              <a:rPr lang="en-US" dirty="0">
                <a:solidFill>
                  <a:srgbClr val="CC0000"/>
                </a:solidFill>
                <a:ea typeface="ＭＳ Ｐゴシック" charset="0"/>
              </a:rPr>
              <a:t> port number</a:t>
            </a:r>
          </a:p>
          <a:p>
            <a:pPr>
              <a:buFont typeface="Wingdings" charset="0"/>
              <a:buChar char="v"/>
              <a:defRPr/>
            </a:pPr>
            <a:r>
              <a:rPr lang="en-US" dirty="0" err="1">
                <a:ea typeface="ＭＳ Ｐゴシック" charset="0"/>
                <a:cs typeface="+mn-cs"/>
              </a:rPr>
              <a:t>demux</a:t>
            </a:r>
            <a:r>
              <a:rPr lang="en-US" dirty="0">
                <a:ea typeface="ＭＳ Ｐゴシック" charset="0"/>
                <a:cs typeface="+mn-cs"/>
              </a:rPr>
              <a:t>: receiver uses all four values to direct segment to appropriate socket</a:t>
            </a:r>
          </a:p>
        </p:txBody>
      </p:sp>
      <p:sp>
        <p:nvSpPr>
          <p:cNvPr id="1229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508500" y="1587499"/>
            <a:ext cx="4114800" cy="5076912"/>
          </a:xfrm>
        </p:spPr>
        <p:txBody>
          <a:bodyPr>
            <a:normAutofit/>
          </a:bodyPr>
          <a:lstStyle/>
          <a:p>
            <a:pPr>
              <a:buFont typeface="Wingdings" charset="0"/>
              <a:buChar char="v"/>
              <a:defRPr/>
            </a:pPr>
            <a:r>
              <a:rPr lang="en-US" dirty="0">
                <a:ea typeface="ＭＳ Ｐゴシック" charset="0"/>
                <a:cs typeface="+mn-cs"/>
              </a:rPr>
              <a:t>server host may support many simultaneous TCP sockets:</a:t>
            </a:r>
          </a:p>
          <a:p>
            <a:pPr lvl="1">
              <a:buFont typeface="Wingdings" charset="0"/>
              <a:buChar char="§"/>
              <a:defRPr/>
            </a:pPr>
            <a:r>
              <a:rPr lang="en-US" dirty="0" smtClean="0">
                <a:ea typeface="ＭＳ Ｐゴシック" charset="0"/>
              </a:rPr>
              <a:t>one socket per connection</a:t>
            </a:r>
          </a:p>
          <a:p>
            <a:pPr lvl="1">
              <a:buFont typeface="Wingdings" charset="0"/>
              <a:buChar char="§"/>
              <a:defRPr/>
            </a:pPr>
            <a:r>
              <a:rPr lang="en-US" dirty="0" smtClean="0">
                <a:ea typeface="ＭＳ Ｐゴシック" charset="0"/>
              </a:rPr>
              <a:t>each </a:t>
            </a:r>
            <a:r>
              <a:rPr lang="en-US" dirty="0">
                <a:ea typeface="ＭＳ Ｐゴシック" charset="0"/>
              </a:rPr>
              <a:t>socket identified by its own </a:t>
            </a:r>
            <a:r>
              <a:rPr lang="en-US" dirty="0" smtClean="0">
                <a:ea typeface="ＭＳ Ｐゴシック" charset="0"/>
              </a:rPr>
              <a:t>4-tuple</a:t>
            </a:r>
            <a:br>
              <a:rPr lang="en-US" dirty="0" smtClean="0">
                <a:ea typeface="ＭＳ Ｐゴシック" charset="0"/>
              </a:rPr>
            </a:br>
            <a:endParaRPr lang="en-US" dirty="0">
              <a:ea typeface="ＭＳ Ｐゴシック" charset="0"/>
            </a:endParaRPr>
          </a:p>
          <a:p>
            <a:pPr>
              <a:buFont typeface="Wingdings" charset="0"/>
              <a:buChar char="v"/>
              <a:defRPr/>
            </a:pPr>
            <a:r>
              <a:rPr lang="en-US" dirty="0">
                <a:ea typeface="ＭＳ Ｐゴシック" charset="0"/>
                <a:cs typeface="+mn-cs"/>
              </a:rPr>
              <a:t>web servers have different sockets for each connecting client</a:t>
            </a:r>
          </a:p>
          <a:p>
            <a:pPr lvl="1">
              <a:buFont typeface="Wingdings" charset="0"/>
              <a:buChar char="§"/>
              <a:defRPr/>
            </a:pPr>
            <a:r>
              <a:rPr lang="en-US" dirty="0">
                <a:ea typeface="ＭＳ Ｐゴシック" charset="0"/>
              </a:rPr>
              <a:t>non-persistent HTTP will </a:t>
            </a:r>
            <a:r>
              <a:rPr lang="en-US" dirty="0" smtClean="0">
                <a:ea typeface="ＭＳ Ｐゴシック" charset="0"/>
              </a:rPr>
              <a:t>even have </a:t>
            </a:r>
            <a:r>
              <a:rPr lang="en-US" dirty="0">
                <a:ea typeface="ＭＳ Ｐゴシック" charset="0"/>
              </a:rPr>
              <a:t>different </a:t>
            </a:r>
            <a:r>
              <a:rPr lang="en-US" dirty="0" smtClean="0">
                <a:ea typeface="ＭＳ Ｐゴシック" charset="0"/>
              </a:rPr>
              <a:t>sockets </a:t>
            </a:r>
            <a:r>
              <a:rPr lang="en-US" dirty="0">
                <a:ea typeface="ＭＳ Ｐゴシック" charset="0"/>
              </a:rPr>
              <a:t>for each request</a:t>
            </a:r>
          </a:p>
        </p:txBody>
      </p:sp>
      <p:pic>
        <p:nvPicPr>
          <p:cNvPr id="10247" name="Picture 7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425" y="1057275"/>
            <a:ext cx="68564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18207</TotalTime>
  <Words>4291</Words>
  <Application>Microsoft Office PowerPoint</Application>
  <PresentationFormat>On-screen Show (4:3)</PresentationFormat>
  <Paragraphs>1106</Paragraphs>
  <Slides>53</Slides>
  <Notes>1</Notes>
  <HiddenSlides>5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55" baseType="lpstr">
      <vt:lpstr>Default Design</vt:lpstr>
      <vt:lpstr>Picture</vt:lpstr>
      <vt:lpstr>Chapter 3: Transport Layer Part A</vt:lpstr>
      <vt:lpstr>Transport services and protocols</vt:lpstr>
      <vt:lpstr>Internet transport-layer protocols</vt:lpstr>
      <vt:lpstr>Transport Layer</vt:lpstr>
      <vt:lpstr>Multiplexing/demultiplexing</vt:lpstr>
      <vt:lpstr>How demultiplexing works</vt:lpstr>
      <vt:lpstr>UDP demultiplexing</vt:lpstr>
      <vt:lpstr>UDP demux: example</vt:lpstr>
      <vt:lpstr>Connection-oriented (TCP) demux</vt:lpstr>
      <vt:lpstr>TCP demux: example</vt:lpstr>
      <vt:lpstr>TCP demux: Threaded web server</vt:lpstr>
      <vt:lpstr>Roadmap Transport Layer</vt:lpstr>
      <vt:lpstr>UDP: User Datagram Protocol [RFC 768]</vt:lpstr>
      <vt:lpstr>UDP: datagram header</vt:lpstr>
      <vt:lpstr>UDP Checksum[RFC 1071]: check bit flips</vt:lpstr>
      <vt:lpstr>Roadmap Transport Layer</vt:lpstr>
      <vt:lpstr>Principles of reliable data transfer</vt:lpstr>
      <vt:lpstr>Reliable data transfer: getting started</vt:lpstr>
      <vt:lpstr>Reliable data transfer: getting started</vt:lpstr>
      <vt:lpstr>rdt1.0: reliable transfer &amp; reliable channel</vt:lpstr>
      <vt:lpstr>rdt2.0: channel with bit errors</vt:lpstr>
      <vt:lpstr>rdt2.0: FSM specification</vt:lpstr>
      <vt:lpstr>rdt2.0: operation with no errors</vt:lpstr>
      <vt:lpstr>rdt2.0: error scenario</vt:lpstr>
      <vt:lpstr>rdt2.0 has an issue ….</vt:lpstr>
      <vt:lpstr>rdt2.1: sender, handles garbled ACK/NAKs</vt:lpstr>
      <vt:lpstr>rdt2.1: receiver, handles garbled ACK/NAKs</vt:lpstr>
      <vt:lpstr>rdt2.1: discussion</vt:lpstr>
      <vt:lpstr>rdt2.2: a NAK-free protocol</vt:lpstr>
      <vt:lpstr>rdt3.0: channels with errors and loss</vt:lpstr>
      <vt:lpstr>rdt3.0 sender</vt:lpstr>
      <vt:lpstr>rdt3.0 in action</vt:lpstr>
      <vt:lpstr>rdt3.0 in action</vt:lpstr>
      <vt:lpstr>Performance of rdt3.0</vt:lpstr>
      <vt:lpstr>rdt3.0: stop-and-wait operation</vt:lpstr>
      <vt:lpstr>Pipelined protocols</vt:lpstr>
      <vt:lpstr>Pipelining: increased utilization</vt:lpstr>
      <vt:lpstr>Pipelined protocols: ack-based error control</vt:lpstr>
      <vt:lpstr>Go-Back-N: sender</vt:lpstr>
      <vt:lpstr>GBN in action</vt:lpstr>
      <vt:lpstr>Selective repeat</vt:lpstr>
      <vt:lpstr>Selective repeat: sender, receiver windows</vt:lpstr>
      <vt:lpstr>Selective repeat</vt:lpstr>
      <vt:lpstr>Selective repeat in action</vt:lpstr>
      <vt:lpstr>Sequence numbers</vt:lpstr>
      <vt:lpstr>More action </vt:lpstr>
      <vt:lpstr>Pipelining: increased utilization Ack-based =&gt; flowcontrol at the same time!!!</vt:lpstr>
      <vt:lpstr>Roadmap Transport Layer</vt:lpstr>
      <vt:lpstr>Reading instructions chapter 3</vt:lpstr>
      <vt:lpstr>Some review questions on this part</vt:lpstr>
      <vt:lpstr>Review questions cont.</vt:lpstr>
      <vt:lpstr>Extra slides, for further study</vt:lpstr>
      <vt:lpstr>Bounding sequence numbers for stop-and-wait…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3rd Edition: Chapter 3</dc:title>
  <dc:creator>Jim Kurose &amp; Keith Ross</dc:creator>
  <cp:lastModifiedBy>Marina Papatriantafilou</cp:lastModifiedBy>
  <cp:revision>328</cp:revision>
  <cp:lastPrinted>2000-04-27T09:23:27Z</cp:lastPrinted>
  <dcterms:created xsi:type="dcterms:W3CDTF">1999-10-08T19:08:27Z</dcterms:created>
  <dcterms:modified xsi:type="dcterms:W3CDTF">2013-11-06T22:33:29Z</dcterms:modified>
</cp:coreProperties>
</file>