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48" r:id="rId2"/>
    <p:sldMasterId id="2147483761" r:id="rId3"/>
  </p:sldMasterIdLst>
  <p:notesMasterIdLst>
    <p:notesMasterId r:id="rId74"/>
  </p:notesMasterIdLst>
  <p:handoutMasterIdLst>
    <p:handoutMasterId r:id="rId75"/>
  </p:handoutMasterIdLst>
  <p:sldIdLst>
    <p:sldId id="337" r:id="rId4"/>
    <p:sldId id="256" r:id="rId5"/>
    <p:sldId id="338" r:id="rId6"/>
    <p:sldId id="339" r:id="rId7"/>
    <p:sldId id="340" r:id="rId8"/>
    <p:sldId id="384" r:id="rId9"/>
    <p:sldId id="343" r:id="rId10"/>
    <p:sldId id="387" r:id="rId11"/>
    <p:sldId id="344" r:id="rId12"/>
    <p:sldId id="385" r:id="rId13"/>
    <p:sldId id="346" r:id="rId14"/>
    <p:sldId id="270" r:id="rId15"/>
    <p:sldId id="269" r:id="rId16"/>
    <p:sldId id="287" r:id="rId17"/>
    <p:sldId id="288" r:id="rId18"/>
    <p:sldId id="347" r:id="rId19"/>
    <p:sldId id="289" r:id="rId20"/>
    <p:sldId id="271" r:id="rId21"/>
    <p:sldId id="291" r:id="rId22"/>
    <p:sldId id="331" r:id="rId23"/>
    <p:sldId id="332" r:id="rId24"/>
    <p:sldId id="272" r:id="rId25"/>
    <p:sldId id="274" r:id="rId26"/>
    <p:sldId id="379" r:id="rId27"/>
    <p:sldId id="336" r:id="rId28"/>
    <p:sldId id="388" r:id="rId29"/>
    <p:sldId id="350" r:id="rId30"/>
    <p:sldId id="351" r:id="rId31"/>
    <p:sldId id="352" r:id="rId32"/>
    <p:sldId id="353" r:id="rId33"/>
    <p:sldId id="315" r:id="rId34"/>
    <p:sldId id="333" r:id="rId35"/>
    <p:sldId id="372" r:id="rId36"/>
    <p:sldId id="371" r:id="rId37"/>
    <p:sldId id="386" r:id="rId38"/>
    <p:sldId id="278" r:id="rId39"/>
    <p:sldId id="370" r:id="rId40"/>
    <p:sldId id="330" r:id="rId41"/>
    <p:sldId id="280" r:id="rId42"/>
    <p:sldId id="282" r:id="rId43"/>
    <p:sldId id="380" r:id="rId44"/>
    <p:sldId id="293" r:id="rId45"/>
    <p:sldId id="281" r:id="rId46"/>
    <p:sldId id="316" r:id="rId47"/>
    <p:sldId id="295" r:id="rId48"/>
    <p:sldId id="300" r:id="rId49"/>
    <p:sldId id="317" r:id="rId50"/>
    <p:sldId id="261" r:id="rId51"/>
    <p:sldId id="318" r:id="rId52"/>
    <p:sldId id="301" r:id="rId53"/>
    <p:sldId id="320" r:id="rId54"/>
    <p:sldId id="302" r:id="rId55"/>
    <p:sldId id="303" r:id="rId56"/>
    <p:sldId id="304" r:id="rId57"/>
    <p:sldId id="305" r:id="rId58"/>
    <p:sldId id="306" r:id="rId59"/>
    <p:sldId id="375" r:id="rId60"/>
    <p:sldId id="376" r:id="rId61"/>
    <p:sldId id="377" r:id="rId62"/>
    <p:sldId id="378" r:id="rId63"/>
    <p:sldId id="362" r:id="rId64"/>
    <p:sldId id="363" r:id="rId65"/>
    <p:sldId id="364" r:id="rId66"/>
    <p:sldId id="365" r:id="rId67"/>
    <p:sldId id="366" r:id="rId68"/>
    <p:sldId id="367" r:id="rId69"/>
    <p:sldId id="368" r:id="rId70"/>
    <p:sldId id="314" r:id="rId71"/>
    <p:sldId id="389" r:id="rId72"/>
    <p:sldId id="390" r:id="rId73"/>
  </p:sldIdLst>
  <p:sldSz cx="9144000" cy="6858000" type="screen4x3"/>
  <p:notesSz cx="6718300" cy="985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CCFFFF"/>
    <a:srgbClr val="FFFF00"/>
    <a:srgbClr val="DDDDDD"/>
    <a:srgbClr val="FFCCFF"/>
    <a:srgbClr val="FF99CC"/>
    <a:srgbClr val="33CC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68" d="100"/>
          <a:sy n="68" d="100"/>
        </p:scale>
        <p:origin x="-5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80" d="100"/>
        <a:sy n="80" d="100"/>
      </p:scale>
      <p:origin x="0" y="99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6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6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64" cy="4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7" tIns="45488" rIns="90977" bIns="45488" numCol="1" anchor="t" anchorCtr="0" compatLnSpc="1">
            <a:prstTxWarp prst="textNoShape">
              <a:avLst/>
            </a:prstTxWarp>
          </a:bodyPr>
          <a:lstStyle>
            <a:lvl1pPr defTabSz="910574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37" y="0"/>
            <a:ext cx="2911464" cy="4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7" tIns="45488" rIns="90977" bIns="45488" numCol="1" anchor="t" anchorCtr="0" compatLnSpc="1">
            <a:prstTxWarp prst="textNoShape">
              <a:avLst/>
            </a:prstTxWarp>
          </a:bodyPr>
          <a:lstStyle>
            <a:lvl1pPr algn="r" defTabSz="910574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2976"/>
            <a:ext cx="2911464" cy="4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7" tIns="45488" rIns="90977" bIns="45488" numCol="1" anchor="b" anchorCtr="0" compatLnSpc="1">
            <a:prstTxWarp prst="textNoShape">
              <a:avLst/>
            </a:prstTxWarp>
          </a:bodyPr>
          <a:lstStyle>
            <a:lvl1pPr defTabSz="910574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37" y="9362976"/>
            <a:ext cx="2911464" cy="4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7" tIns="45488" rIns="90977" bIns="45488" numCol="1" anchor="b" anchorCtr="0" compatLnSpc="1">
            <a:prstTxWarp prst="textNoShape">
              <a:avLst/>
            </a:prstTxWarp>
          </a:bodyPr>
          <a:lstStyle>
            <a:lvl1pPr algn="r" defTabSz="910574">
              <a:defRPr sz="1200"/>
            </a:lvl1pPr>
          </a:lstStyle>
          <a:p>
            <a:pPr>
              <a:defRPr/>
            </a:pPr>
            <a:fld id="{C66EB056-5073-4A0A-92E7-9ABB7CEFE8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671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64" cy="4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7" tIns="45488" rIns="90977" bIns="45488" numCol="1" anchor="t" anchorCtr="0" compatLnSpc="1">
            <a:prstTxWarp prst="textNoShape">
              <a:avLst/>
            </a:prstTxWarp>
          </a:bodyPr>
          <a:lstStyle>
            <a:lvl1pPr defTabSz="91057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6837" y="0"/>
            <a:ext cx="2911464" cy="4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7" tIns="45488" rIns="90977" bIns="45488" numCol="1" anchor="t" anchorCtr="0" compatLnSpc="1">
            <a:prstTxWarp prst="textNoShape">
              <a:avLst/>
            </a:prstTxWarp>
          </a:bodyPr>
          <a:lstStyle>
            <a:lvl1pPr algn="r" defTabSz="91057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8188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373" y="4680724"/>
            <a:ext cx="4927555" cy="443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7" tIns="45488" rIns="90977" bIns="454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2976"/>
            <a:ext cx="2911464" cy="4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7" tIns="45488" rIns="90977" bIns="45488" numCol="1" anchor="b" anchorCtr="0" compatLnSpc="1">
            <a:prstTxWarp prst="textNoShape">
              <a:avLst/>
            </a:prstTxWarp>
          </a:bodyPr>
          <a:lstStyle>
            <a:lvl1pPr defTabSz="91057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6837" y="9362976"/>
            <a:ext cx="2911464" cy="4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7" tIns="45488" rIns="90977" bIns="45488" numCol="1" anchor="b" anchorCtr="0" compatLnSpc="1">
            <a:prstTxWarp prst="textNoShape">
              <a:avLst/>
            </a:prstTxWarp>
          </a:bodyPr>
          <a:lstStyle>
            <a:lvl1pPr algn="r" defTabSz="910574">
              <a:defRPr sz="1200"/>
            </a:lvl1pPr>
          </a:lstStyle>
          <a:p>
            <a:pPr>
              <a:defRPr/>
            </a:pPr>
            <a:fld id="{4DF1F761-147F-4633-AF64-16E2F8AD5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53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F5E73AFB-8E3C-4679-B561-DBF3A85C3915}" type="slidenum">
              <a:rPr lang="en-US" smtClean="0"/>
              <a:pPr defTabSz="909168"/>
              <a:t>3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C39EA3DC-C218-4555-A2E1-E0708218908B}" type="slidenum">
              <a:rPr lang="en-US" smtClean="0"/>
              <a:pPr defTabSz="909168"/>
              <a:t>27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BD130727-F4FC-4FE9-AD75-076B4443F88B}" type="slidenum">
              <a:rPr lang="en-US" smtClean="0"/>
              <a:pPr defTabSz="909168"/>
              <a:t>37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de-DE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de-DE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090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090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de-DE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78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F1F761-147F-4633-AF64-16E2F8AD547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39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354D5BDE-928B-4B45-AA72-2D8A91FFFC33}" type="slidenum">
              <a:rPr lang="en-US" smtClean="0"/>
              <a:pPr defTabSz="909168"/>
              <a:t>57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FDF6709C-E70F-4C38-94DA-4501707FD2CD}" type="slidenum">
              <a:rPr lang="en-US" smtClean="0"/>
              <a:pPr defTabSz="909168"/>
              <a:t>58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D45ED351-C900-4170-AD87-9DDA35E040C3}" type="slidenum">
              <a:rPr lang="en-US" smtClean="0"/>
              <a:pPr defTabSz="909168"/>
              <a:t>59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6DC2C890-4C89-4F7A-86B5-E73E714ECF42}" type="slidenum">
              <a:rPr lang="en-US" smtClean="0"/>
              <a:pPr defTabSz="909168"/>
              <a:t>4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F5B27C9A-4425-418A-8E02-AC8CC1801BDB}" type="slidenum">
              <a:rPr lang="en-US" smtClean="0"/>
              <a:pPr defTabSz="909168"/>
              <a:t>5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F919F6C5-5B9F-4F2F-A56E-25225959F9C8}" type="slidenum">
              <a:rPr lang="en-US" smtClean="0"/>
              <a:pPr defTabSz="909168"/>
              <a:t>7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D18ABBEC-5C21-4595-97A4-DA7628CBD8F7}" type="slidenum">
              <a:rPr lang="en-US" smtClean="0"/>
              <a:pPr defTabSz="909168"/>
              <a:t>9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FCA86E18-6971-472B-8E93-05DB6B849D05}" type="slidenum">
              <a:rPr lang="en-US" smtClean="0"/>
              <a:pPr defTabSz="909168"/>
              <a:t>11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From 0:22 – 1:00</a:t>
            </a:r>
          </a:p>
          <a:p>
            <a:r>
              <a:rPr lang="sv-SE" dirty="0" smtClean="0"/>
              <a:t>1: 20 </a:t>
            </a:r>
            <a:r>
              <a:rPr lang="sv-SE" dirty="0" err="1" smtClean="0"/>
              <a:t>Until</a:t>
            </a:r>
            <a:r>
              <a:rPr lang="sv-SE" dirty="0" smtClean="0"/>
              <a:t> 7.35 (</a:t>
            </a:r>
            <a:r>
              <a:rPr lang="sv-SE" dirty="0" err="1" smtClean="0"/>
              <a:t>afterwards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firewalls</a:t>
            </a:r>
            <a:r>
              <a:rPr lang="sv-SE" baseline="0" dirty="0" smtClean="0"/>
              <a:t>)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F1F761-147F-4633-AF64-16E2F8AD547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71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3C85CAB7-797C-400E-BBD1-0BF85CB54CA6}" type="slidenum">
              <a:rPr lang="en-US" smtClean="0"/>
              <a:pPr defTabSz="909168"/>
              <a:t>16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2E4CCE36-5F15-451B-AC99-678F7D61905C}" type="slidenum">
              <a:rPr lang="en-US" smtClean="0"/>
              <a:pPr defTabSz="909168"/>
              <a:t>22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93088-61D2-4203-B3E8-37726D1B8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8842-822F-447B-B299-72577ED64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404C2-7A96-4114-9DF1-3B454D04D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4: Network Layer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4a-</a:t>
            </a:r>
            <a:fld id="{BCE44B5E-688D-492C-815B-B89CDCB957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02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4: Network Layer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4a-</a:t>
            </a:r>
            <a:fld id="{0711F6B2-A4FD-4DA8-B604-3F0991B469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9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4: Network Layer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4a-</a:t>
            </a:r>
            <a:fld id="{83D64CB5-4BCD-46FE-A0A7-017AD69CEE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64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4: Network Layer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4a-</a:t>
            </a:r>
            <a:fld id="{3B104EAA-D122-4B7C-9296-9F021DE221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74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4: Network Layer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4a-</a:t>
            </a:r>
            <a:fld id="{2CA8939C-1C1A-4382-A51A-4EF12D1A22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60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4: Network Layer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4a-</a:t>
            </a:r>
            <a:fld id="{E89E7050-17B0-4C0B-8151-C3BC521807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23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4: Network Layer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4a-</a:t>
            </a:r>
            <a:fld id="{3A530904-6A94-40E9-9AFC-AE385ADC52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60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4: Network Layer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4a-</a:t>
            </a:r>
            <a:fld id="{F7F4D401-01B1-4B45-A03F-95896514D3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35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933E8-F214-42F2-95DC-709D4DCA7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4: Network Layer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4a-</a:t>
            </a:r>
            <a:fld id="{CE8517A7-922F-4B26-9594-C57F4AFAF1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42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4: Network Layer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4a-</a:t>
            </a:r>
            <a:fld id="{22275395-D758-489E-B408-E95B32F3B6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644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4: Network Layer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4a-</a:t>
            </a:r>
            <a:fld id="{558B5679-062D-4554-A72E-87BD0D89DC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905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4: Network Layer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4a-</a:t>
            </a:r>
            <a:fld id="{C0AC8636-C7E0-4767-B09E-E704BCAEEF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932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P2P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FDCF7-B41E-4C2E-8994-338F5CDE00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82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P2P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8BDB6-BACC-411E-8D60-98856595B8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43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P2P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9DD29-3B5C-49EF-BBCE-4EFAEDEBB1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63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u="none"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P2P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A59A4-4DD7-4741-9E2E-EE105A7AE0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50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P2P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98039-AB0F-4775-997E-484F01A9E2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205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P2P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06376-210D-4E1E-A3C2-991AB8F523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97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3E257-FC71-43E6-8D28-80B120F69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P2P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5D22D-21FE-4545-BA65-5BD8124E78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20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P2P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0EF26-AF75-495C-89DA-EA4B24B4A6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48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P2P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18D8B-75ED-4D91-AC92-40F85A98B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965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P2P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B25D2-6971-4943-9EC5-49983CE655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593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P2P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8C1DD-CEB8-438D-BD3B-C3A1FBC189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790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P2P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7FEC8-A9E4-4D73-B743-A8036E4E36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615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fld id="{34CE481D-6AAD-4FF5-A6A5-042385FD431F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124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836613"/>
            <a:ext cx="4027487" cy="5289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36613"/>
            <a:ext cx="4027488" cy="256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57588"/>
            <a:ext cx="4027488" cy="256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187450" y="6381750"/>
            <a:ext cx="6337300" cy="339725"/>
          </a:xfrm>
        </p:spPr>
        <p:txBody>
          <a:bodyPr/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Stefan Schmid, ETH Zurich @ WPDRTS 2006</a:t>
            </a:r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596188" y="6381750"/>
            <a:ext cx="1008062" cy="287338"/>
          </a:xfrm>
        </p:spPr>
        <p:txBody>
          <a:bodyPr/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fld id="{4986458C-942E-493B-807C-1B979586CD51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53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E5CEA-66AA-453A-9448-C4F0E1428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BBD4F-C616-43CF-8FEF-B4414B236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F79E3-C32C-4C74-B54C-700675AE4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65EAA-6789-49A3-BA3C-E7F940BB0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D9F5A-7FAB-49BB-A94D-F7898347E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2E27-1ED9-433E-991D-86CBB3562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1: Introduction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9400" y="6273800"/>
            <a:ext cx="4445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3C5580D-3AE5-44B5-B34D-694735529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2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pitchFamily="82" charset="2"/>
        <a:buChar char="m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Comic Sans MS" pitchFamily="66" charset="0"/>
              </a:rPr>
              <a:t>4: Network Layer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4a-</a:t>
            </a:r>
            <a:fld id="{CF5CAD1E-913A-4027-A689-11AE14F00D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0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FF0000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FF0000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FF0000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FF0000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FF0000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FF0000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FF0000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2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pitchFamily="82" charset="2"/>
        <a:buChar char="m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P2P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2FAC2D09-5CE5-41D9-9CD2-A35E216C1B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8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C00000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C00000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C00000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C00000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wmf"/><Relationship Id="rId5" Type="http://schemas.openxmlformats.org/officeDocument/2006/relationships/image" Target="../media/image18.wmf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1.bin"/><Relationship Id="rId5" Type="http://schemas.openxmlformats.org/officeDocument/2006/relationships/oleObject" Target="../embeddings/oleObject70.bin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7CuFlM4V5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hyperlink" Target="http://www.youtube.com/watch?v=O7CuFlM4V54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7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77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7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oleObject" Target="../embeddings/oleObject82.bin"/><Relationship Id="rId18" Type="http://schemas.openxmlformats.org/officeDocument/2006/relationships/oleObject" Target="../embeddings/oleObject86.bin"/><Relationship Id="rId3" Type="http://schemas.openxmlformats.org/officeDocument/2006/relationships/notesSlide" Target="../notesSlides/notesSlide8.xml"/><Relationship Id="rId21" Type="http://schemas.openxmlformats.org/officeDocument/2006/relationships/oleObject" Target="../embeddings/oleObject89.bin"/><Relationship Id="rId7" Type="http://schemas.openxmlformats.org/officeDocument/2006/relationships/image" Target="../media/image4.wmf"/><Relationship Id="rId12" Type="http://schemas.openxmlformats.org/officeDocument/2006/relationships/image" Target="../media/image9.png"/><Relationship Id="rId17" Type="http://schemas.openxmlformats.org/officeDocument/2006/relationships/oleObject" Target="../embeddings/oleObject85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84.bin"/><Relationship Id="rId20" Type="http://schemas.openxmlformats.org/officeDocument/2006/relationships/oleObject" Target="../embeddings/oleObject88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78.bin"/><Relationship Id="rId11" Type="http://schemas.openxmlformats.org/officeDocument/2006/relationships/oleObject" Target="../embeddings/oleObject81.bin"/><Relationship Id="rId5" Type="http://schemas.openxmlformats.org/officeDocument/2006/relationships/image" Target="../media/image8.png"/><Relationship Id="rId15" Type="http://schemas.openxmlformats.org/officeDocument/2006/relationships/oleObject" Target="../embeddings/oleObject83.bin"/><Relationship Id="rId23" Type="http://schemas.openxmlformats.org/officeDocument/2006/relationships/image" Target="../media/image19.png"/><Relationship Id="rId10" Type="http://schemas.openxmlformats.org/officeDocument/2006/relationships/oleObject" Target="../embeddings/oleObject80.bin"/><Relationship Id="rId19" Type="http://schemas.openxmlformats.org/officeDocument/2006/relationships/oleObject" Target="../embeddings/oleObject87.bin"/><Relationship Id="rId4" Type="http://schemas.openxmlformats.org/officeDocument/2006/relationships/image" Target="../media/image7.wmf"/><Relationship Id="rId9" Type="http://schemas.openxmlformats.org/officeDocument/2006/relationships/image" Target="../media/image5.wmf"/><Relationship Id="rId14" Type="http://schemas.openxmlformats.org/officeDocument/2006/relationships/image" Target="../media/image6.wmf"/><Relationship Id="rId22" Type="http://schemas.openxmlformats.org/officeDocument/2006/relationships/oleObject" Target="../embeddings/oleObject90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92.bin"/><Relationship Id="rId4" Type="http://schemas.openxmlformats.org/officeDocument/2006/relationships/image" Target="../media/image6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q1zpiDN9k4&amp;feature=relate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94.bin"/><Relationship Id="rId4" Type="http://schemas.openxmlformats.org/officeDocument/2006/relationships/image" Target="../media/image6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96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9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99.bin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5.bin"/><Relationship Id="rId18" Type="http://schemas.openxmlformats.org/officeDocument/2006/relationships/oleObject" Target="../embeddings/oleObject9.bin"/><Relationship Id="rId26" Type="http://schemas.openxmlformats.org/officeDocument/2006/relationships/image" Target="../media/image10.jpeg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12.bin"/><Relationship Id="rId7" Type="http://schemas.openxmlformats.org/officeDocument/2006/relationships/image" Target="../media/image4.wmf"/><Relationship Id="rId12" Type="http://schemas.openxmlformats.org/officeDocument/2006/relationships/image" Target="../media/image9.png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4.bin"/><Relationship Id="rId24" Type="http://schemas.openxmlformats.org/officeDocument/2006/relationships/oleObject" Target="../embeddings/oleObject15.bin"/><Relationship Id="rId5" Type="http://schemas.openxmlformats.org/officeDocument/2006/relationships/image" Target="../media/image8.png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4.bin"/><Relationship Id="rId10" Type="http://schemas.openxmlformats.org/officeDocument/2006/relationships/oleObject" Target="../embeddings/oleObject3.bin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7.wmf"/><Relationship Id="rId9" Type="http://schemas.openxmlformats.org/officeDocument/2006/relationships/image" Target="../media/image5.wmf"/><Relationship Id="rId14" Type="http://schemas.openxmlformats.org/officeDocument/2006/relationships/image" Target="../media/image6.wmf"/><Relationship Id="rId22" Type="http://schemas.openxmlformats.org/officeDocument/2006/relationships/oleObject" Target="../embeddings/oleObject1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02.bin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6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13" Type="http://schemas.openxmlformats.org/officeDocument/2006/relationships/oleObject" Target="../embeddings/oleObject110.bin"/><Relationship Id="rId18" Type="http://schemas.openxmlformats.org/officeDocument/2006/relationships/image" Target="../media/image4.wmf"/><Relationship Id="rId3" Type="http://schemas.openxmlformats.org/officeDocument/2006/relationships/image" Target="../media/image28.png"/><Relationship Id="rId21" Type="http://schemas.openxmlformats.org/officeDocument/2006/relationships/oleObject" Target="../embeddings/oleObject115.bin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109.bin"/><Relationship Id="rId17" Type="http://schemas.openxmlformats.org/officeDocument/2006/relationships/oleObject" Target="../embeddings/oleObject113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12.bin"/><Relationship Id="rId20" Type="http://schemas.openxmlformats.org/officeDocument/2006/relationships/image" Target="../media/image5.wmf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04.bin"/><Relationship Id="rId11" Type="http://schemas.openxmlformats.org/officeDocument/2006/relationships/oleObject" Target="../embeddings/oleObject108.bin"/><Relationship Id="rId5" Type="http://schemas.openxmlformats.org/officeDocument/2006/relationships/image" Target="../media/image6.wmf"/><Relationship Id="rId15" Type="http://schemas.openxmlformats.org/officeDocument/2006/relationships/image" Target="../media/image27.wmf"/><Relationship Id="rId23" Type="http://schemas.openxmlformats.org/officeDocument/2006/relationships/oleObject" Target="../embeddings/oleObject117.bin"/><Relationship Id="rId10" Type="http://schemas.openxmlformats.org/officeDocument/2006/relationships/oleObject" Target="../embeddings/oleObject107.bin"/><Relationship Id="rId19" Type="http://schemas.openxmlformats.org/officeDocument/2006/relationships/oleObject" Target="../embeddings/oleObject114.bin"/><Relationship Id="rId4" Type="http://schemas.openxmlformats.org/officeDocument/2006/relationships/oleObject" Target="../embeddings/oleObject103.bin"/><Relationship Id="rId9" Type="http://schemas.openxmlformats.org/officeDocument/2006/relationships/oleObject" Target="../embeddings/oleObject106.bin"/><Relationship Id="rId14" Type="http://schemas.openxmlformats.org/officeDocument/2006/relationships/oleObject" Target="../embeddings/oleObject111.bin"/><Relationship Id="rId22" Type="http://schemas.openxmlformats.org/officeDocument/2006/relationships/oleObject" Target="../embeddings/oleObject11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1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23.bin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6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7.bin"/><Relationship Id="rId13" Type="http://schemas.openxmlformats.org/officeDocument/2006/relationships/oleObject" Target="../embeddings/oleObject132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13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26.bin"/><Relationship Id="rId11" Type="http://schemas.openxmlformats.org/officeDocument/2006/relationships/oleObject" Target="../embeddings/oleObject130.bin"/><Relationship Id="rId5" Type="http://schemas.openxmlformats.org/officeDocument/2006/relationships/image" Target="../media/image4.wmf"/><Relationship Id="rId10" Type="http://schemas.openxmlformats.org/officeDocument/2006/relationships/oleObject" Target="../embeddings/oleObject129.bin"/><Relationship Id="rId4" Type="http://schemas.openxmlformats.org/officeDocument/2006/relationships/oleObject" Target="../embeddings/oleObject125.bin"/><Relationship Id="rId9" Type="http://schemas.openxmlformats.org/officeDocument/2006/relationships/oleObject" Target="../embeddings/oleObject128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6.bin"/><Relationship Id="rId3" Type="http://schemas.openxmlformats.org/officeDocument/2006/relationships/oleObject" Target="../embeddings/oleObject133.bin"/><Relationship Id="rId7" Type="http://schemas.openxmlformats.org/officeDocument/2006/relationships/oleObject" Target="../embeddings/oleObject135.bin"/><Relationship Id="rId12" Type="http://schemas.openxmlformats.org/officeDocument/2006/relationships/oleObject" Target="../embeddings/oleObject13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.wmf"/><Relationship Id="rId11" Type="http://schemas.openxmlformats.org/officeDocument/2006/relationships/image" Target="../media/image6.wmf"/><Relationship Id="rId5" Type="http://schemas.openxmlformats.org/officeDocument/2006/relationships/oleObject" Target="../embeddings/oleObject134.bin"/><Relationship Id="rId10" Type="http://schemas.openxmlformats.org/officeDocument/2006/relationships/oleObject" Target="../embeddings/oleObject138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137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oleObject" Target="../embeddings/oleObject21.bin"/><Relationship Id="rId18" Type="http://schemas.openxmlformats.org/officeDocument/2006/relationships/oleObject" Target="../embeddings/oleObject25.bin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28.bin"/><Relationship Id="rId7" Type="http://schemas.openxmlformats.org/officeDocument/2006/relationships/image" Target="../media/image4.wmf"/><Relationship Id="rId12" Type="http://schemas.openxmlformats.org/officeDocument/2006/relationships/image" Target="../media/image9.png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7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8.png"/><Relationship Id="rId15" Type="http://schemas.openxmlformats.org/officeDocument/2006/relationships/oleObject" Target="../embeddings/oleObject22.bin"/><Relationship Id="rId23" Type="http://schemas.openxmlformats.org/officeDocument/2006/relationships/image" Target="../media/image11.png"/><Relationship Id="rId10" Type="http://schemas.openxmlformats.org/officeDocument/2006/relationships/oleObject" Target="../embeddings/oleObject19.bin"/><Relationship Id="rId19" Type="http://schemas.openxmlformats.org/officeDocument/2006/relationships/oleObject" Target="../embeddings/oleObject26.bin"/><Relationship Id="rId4" Type="http://schemas.openxmlformats.org/officeDocument/2006/relationships/image" Target="../media/image7.wmf"/><Relationship Id="rId9" Type="http://schemas.openxmlformats.org/officeDocument/2006/relationships/image" Target="../media/image5.wmf"/><Relationship Id="rId14" Type="http://schemas.openxmlformats.org/officeDocument/2006/relationships/image" Target="../media/image6.wmf"/><Relationship Id="rId22" Type="http://schemas.openxmlformats.org/officeDocument/2006/relationships/oleObject" Target="../embeddings/oleObject29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39.png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41.bin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4.wmf"/><Relationship Id="rId11" Type="http://schemas.openxmlformats.org/officeDocument/2006/relationships/image" Target="../media/image37.png"/><Relationship Id="rId5" Type="http://schemas.openxmlformats.org/officeDocument/2006/relationships/oleObject" Target="../embeddings/oleObject140.bin"/><Relationship Id="rId10" Type="http://schemas.openxmlformats.org/officeDocument/2006/relationships/image" Target="../media/image36.wmf"/><Relationship Id="rId4" Type="http://schemas.openxmlformats.org/officeDocument/2006/relationships/image" Target="../media/image28.png"/><Relationship Id="rId9" Type="http://schemas.openxmlformats.org/officeDocument/2006/relationships/oleObject" Target="../embeddings/oleObject14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5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43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4.bin"/><Relationship Id="rId18" Type="http://schemas.openxmlformats.org/officeDocument/2006/relationships/oleObject" Target="../embeddings/oleObject38.bin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41.bin"/><Relationship Id="rId7" Type="http://schemas.openxmlformats.org/officeDocument/2006/relationships/image" Target="../media/image4.wmf"/><Relationship Id="rId12" Type="http://schemas.openxmlformats.org/officeDocument/2006/relationships/image" Target="../media/image9.png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40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3.bin"/><Relationship Id="rId24" Type="http://schemas.openxmlformats.org/officeDocument/2006/relationships/image" Target="../media/image13.wmf"/><Relationship Id="rId5" Type="http://schemas.openxmlformats.org/officeDocument/2006/relationships/image" Target="../media/image8.png"/><Relationship Id="rId15" Type="http://schemas.openxmlformats.org/officeDocument/2006/relationships/oleObject" Target="../embeddings/oleObject35.bin"/><Relationship Id="rId23" Type="http://schemas.openxmlformats.org/officeDocument/2006/relationships/image" Target="../media/image12.png"/><Relationship Id="rId10" Type="http://schemas.openxmlformats.org/officeDocument/2006/relationships/oleObject" Target="../embeddings/oleObject32.bin"/><Relationship Id="rId19" Type="http://schemas.openxmlformats.org/officeDocument/2006/relationships/oleObject" Target="../embeddings/oleObject39.bin"/><Relationship Id="rId4" Type="http://schemas.openxmlformats.org/officeDocument/2006/relationships/image" Target="../media/image7.wmf"/><Relationship Id="rId9" Type="http://schemas.openxmlformats.org/officeDocument/2006/relationships/image" Target="../media/image5.wmf"/><Relationship Id="rId14" Type="http://schemas.openxmlformats.org/officeDocument/2006/relationships/image" Target="../media/image6.wmf"/><Relationship Id="rId22" Type="http://schemas.openxmlformats.org/officeDocument/2006/relationships/oleObject" Target="../embeddings/oleObject42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7.bin"/><Relationship Id="rId3" Type="http://schemas.openxmlformats.org/officeDocument/2006/relationships/oleObject" Target="../embeddings/oleObject144.bin"/><Relationship Id="rId7" Type="http://schemas.openxmlformats.org/officeDocument/2006/relationships/oleObject" Target="../embeddings/oleObject14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45.bin"/><Relationship Id="rId4" Type="http://schemas.openxmlformats.org/officeDocument/2006/relationships/image" Target="../media/image6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149.bin"/><Relationship Id="rId4" Type="http://schemas.openxmlformats.org/officeDocument/2006/relationships/image" Target="../media/image6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3" Type="http://schemas.openxmlformats.org/officeDocument/2006/relationships/oleObject" Target="../embeddings/oleObject150.bin"/><Relationship Id="rId7" Type="http://schemas.openxmlformats.org/officeDocument/2006/relationships/oleObject" Target="../embeddings/oleObject15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51.bin"/><Relationship Id="rId4" Type="http://schemas.openxmlformats.org/officeDocument/2006/relationships/image" Target="../media/image6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55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5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0.bin"/><Relationship Id="rId13" Type="http://schemas.openxmlformats.org/officeDocument/2006/relationships/oleObject" Target="../embeddings/oleObject165.bin"/><Relationship Id="rId3" Type="http://schemas.openxmlformats.org/officeDocument/2006/relationships/oleObject" Target="../embeddings/oleObject156.bin"/><Relationship Id="rId7" Type="http://schemas.openxmlformats.org/officeDocument/2006/relationships/oleObject" Target="../embeddings/oleObject159.bin"/><Relationship Id="rId12" Type="http://schemas.openxmlformats.org/officeDocument/2006/relationships/oleObject" Target="../embeddings/oleObject164.bin"/><Relationship Id="rId1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8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58.bin"/><Relationship Id="rId11" Type="http://schemas.openxmlformats.org/officeDocument/2006/relationships/oleObject" Target="../embeddings/oleObject163.bin"/><Relationship Id="rId5" Type="http://schemas.openxmlformats.org/officeDocument/2006/relationships/oleObject" Target="../embeddings/oleObject157.bin"/><Relationship Id="rId15" Type="http://schemas.openxmlformats.org/officeDocument/2006/relationships/oleObject" Target="../embeddings/oleObject167.bin"/><Relationship Id="rId10" Type="http://schemas.openxmlformats.org/officeDocument/2006/relationships/oleObject" Target="../embeddings/oleObject162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161.bin"/><Relationship Id="rId14" Type="http://schemas.openxmlformats.org/officeDocument/2006/relationships/oleObject" Target="../embeddings/oleObject166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70.bin"/><Relationship Id="rId4" Type="http://schemas.openxmlformats.org/officeDocument/2006/relationships/image" Target="../media/image6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72.bin"/><Relationship Id="rId4" Type="http://schemas.openxmlformats.org/officeDocument/2006/relationships/image" Target="../media/image6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3.bin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74.bin"/><Relationship Id="rId4" Type="http://schemas.openxmlformats.org/officeDocument/2006/relationships/image" Target="../media/image6.w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52.bin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55.bin"/><Relationship Id="rId7" Type="http://schemas.openxmlformats.org/officeDocument/2006/relationships/image" Target="../media/image4.wmf"/><Relationship Id="rId12" Type="http://schemas.openxmlformats.org/officeDocument/2006/relationships/oleObject" Target="../embeddings/oleObject47.bin"/><Relationship Id="rId17" Type="http://schemas.openxmlformats.org/officeDocument/2006/relationships/oleObject" Target="../embeddings/oleObject51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50.bin"/><Relationship Id="rId20" Type="http://schemas.openxmlformats.org/officeDocument/2006/relationships/oleObject" Target="../embeddings/oleObject54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3.bin"/><Relationship Id="rId11" Type="http://schemas.openxmlformats.org/officeDocument/2006/relationships/oleObject" Target="../embeddings/oleObject46.bin"/><Relationship Id="rId5" Type="http://schemas.openxmlformats.org/officeDocument/2006/relationships/image" Target="../media/image8.png"/><Relationship Id="rId15" Type="http://schemas.openxmlformats.org/officeDocument/2006/relationships/oleObject" Target="../embeddings/oleObject49.bin"/><Relationship Id="rId23" Type="http://schemas.openxmlformats.org/officeDocument/2006/relationships/image" Target="../media/image15.png"/><Relationship Id="rId10" Type="http://schemas.openxmlformats.org/officeDocument/2006/relationships/oleObject" Target="../embeddings/oleObject45.bin"/><Relationship Id="rId19" Type="http://schemas.openxmlformats.org/officeDocument/2006/relationships/oleObject" Target="../embeddings/oleObject53.bin"/><Relationship Id="rId4" Type="http://schemas.openxmlformats.org/officeDocument/2006/relationships/image" Target="../media/image7.wmf"/><Relationship Id="rId9" Type="http://schemas.openxmlformats.org/officeDocument/2006/relationships/image" Target="../media/image5.wmf"/><Relationship Id="rId14" Type="http://schemas.openxmlformats.org/officeDocument/2006/relationships/oleObject" Target="../embeddings/oleObject48.bin"/><Relationship Id="rId22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m.utoronto.ca/~jorg/teaching/ece466/material/466-SimpleAnalysis.pdf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65.bin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68.bin"/><Relationship Id="rId7" Type="http://schemas.openxmlformats.org/officeDocument/2006/relationships/image" Target="../media/image4.wmf"/><Relationship Id="rId12" Type="http://schemas.openxmlformats.org/officeDocument/2006/relationships/oleObject" Target="../embeddings/oleObject60.bin"/><Relationship Id="rId17" Type="http://schemas.openxmlformats.org/officeDocument/2006/relationships/oleObject" Target="../embeddings/oleObject64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63.bin"/><Relationship Id="rId20" Type="http://schemas.openxmlformats.org/officeDocument/2006/relationships/oleObject" Target="../embeddings/oleObject67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6.bin"/><Relationship Id="rId11" Type="http://schemas.openxmlformats.org/officeDocument/2006/relationships/oleObject" Target="../embeddings/oleObject59.bin"/><Relationship Id="rId24" Type="http://schemas.openxmlformats.org/officeDocument/2006/relationships/image" Target="../media/image17.gif"/><Relationship Id="rId5" Type="http://schemas.openxmlformats.org/officeDocument/2006/relationships/image" Target="../media/image8.png"/><Relationship Id="rId15" Type="http://schemas.openxmlformats.org/officeDocument/2006/relationships/oleObject" Target="../embeddings/oleObject62.bin"/><Relationship Id="rId23" Type="http://schemas.openxmlformats.org/officeDocument/2006/relationships/image" Target="../media/image16.png"/><Relationship Id="rId10" Type="http://schemas.openxmlformats.org/officeDocument/2006/relationships/oleObject" Target="../embeddings/oleObject58.bin"/><Relationship Id="rId19" Type="http://schemas.openxmlformats.org/officeDocument/2006/relationships/oleObject" Target="../embeddings/oleObject66.bin"/><Relationship Id="rId4" Type="http://schemas.openxmlformats.org/officeDocument/2006/relationships/image" Target="../media/image7.wmf"/><Relationship Id="rId9" Type="http://schemas.openxmlformats.org/officeDocument/2006/relationships/image" Target="../media/image5.wmf"/><Relationship Id="rId14" Type="http://schemas.openxmlformats.org/officeDocument/2006/relationships/oleObject" Target="../embeddings/oleObject61.bin"/><Relationship Id="rId2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1: Introduction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50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3D10BE-B4CA-4124-8B81-D70BF9378B97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I: Introduction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10915"/>
            <a:ext cx="7108723" cy="3630561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sz="3200" dirty="0" smtClean="0"/>
              <a:t>Course on Computer Communication and </a:t>
            </a:r>
            <a:r>
              <a:rPr lang="sv-SE" sz="3200" dirty="0" err="1" smtClean="0"/>
              <a:t>Networks</a:t>
            </a:r>
            <a:r>
              <a:rPr lang="sv-SE" sz="3200" dirty="0" smtClean="0"/>
              <a:t>, EDA343/DIT 420, CTH/GU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sz="3200" dirty="0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sz="2400" dirty="0" smtClean="0"/>
              <a:t>The </a:t>
            </a:r>
            <a:r>
              <a:rPr lang="sv-SE" sz="2400" dirty="0" err="1" smtClean="0"/>
              <a:t>slides</a:t>
            </a:r>
            <a:r>
              <a:rPr lang="sv-SE" sz="2400" dirty="0" smtClean="0"/>
              <a:t> </a:t>
            </a:r>
            <a:r>
              <a:rPr lang="sv-SE" sz="2400" dirty="0" err="1" smtClean="0"/>
              <a:t>are</a:t>
            </a:r>
            <a:r>
              <a:rPr lang="sv-SE" sz="2400" dirty="0" smtClean="0"/>
              <a:t> </a:t>
            </a:r>
            <a:r>
              <a:rPr lang="sv-SE" sz="2400" dirty="0" err="1" smtClean="0"/>
              <a:t>based</a:t>
            </a:r>
            <a:r>
              <a:rPr lang="sv-SE" sz="2400" dirty="0" smtClean="0"/>
              <a:t> on adaptations </a:t>
            </a:r>
            <a:r>
              <a:rPr lang="sv-SE" sz="2400" dirty="0" err="1" smtClean="0"/>
              <a:t>of</a:t>
            </a:r>
            <a:r>
              <a:rPr lang="sv-SE" sz="2400" dirty="0" smtClean="0"/>
              <a:t> the </a:t>
            </a:r>
            <a:r>
              <a:rPr lang="sv-SE" sz="2400" dirty="0" err="1" smtClean="0"/>
              <a:t>slides</a:t>
            </a:r>
            <a:r>
              <a:rPr lang="sv-SE" sz="2400" dirty="0" smtClean="0"/>
              <a:t> </a:t>
            </a:r>
            <a:r>
              <a:rPr lang="sv-SE" sz="2400" dirty="0" err="1" smtClean="0"/>
              <a:t>available</a:t>
            </a:r>
            <a:r>
              <a:rPr lang="sv-SE" sz="2400" dirty="0" smtClean="0"/>
              <a:t> by the </a:t>
            </a:r>
            <a:r>
              <a:rPr lang="sv-SE" sz="2400" dirty="0" err="1" smtClean="0"/>
              <a:t>authors</a:t>
            </a:r>
            <a:r>
              <a:rPr lang="sv-SE" sz="2400" dirty="0" smtClean="0"/>
              <a:t> </a:t>
            </a:r>
            <a:r>
              <a:rPr lang="sv-SE" sz="2400" dirty="0" err="1" smtClean="0"/>
              <a:t>of</a:t>
            </a:r>
            <a:r>
              <a:rPr lang="sv-SE" sz="2400" dirty="0" smtClean="0"/>
              <a:t> the </a:t>
            </a:r>
            <a:r>
              <a:rPr lang="sv-SE" sz="2400" dirty="0" err="1" smtClean="0"/>
              <a:t>course’s</a:t>
            </a:r>
            <a:r>
              <a:rPr lang="sv-SE" sz="2400" dirty="0" smtClean="0"/>
              <a:t> </a:t>
            </a:r>
            <a:r>
              <a:rPr lang="sv-SE" sz="2400" dirty="0" err="1" smtClean="0"/>
              <a:t>main</a:t>
            </a:r>
            <a:r>
              <a:rPr lang="sv-SE" sz="2400" dirty="0" smtClean="0"/>
              <a:t>  </a:t>
            </a:r>
            <a:r>
              <a:rPr lang="sv-SE" sz="2400" dirty="0" err="1" smtClean="0"/>
              <a:t>textbook</a:t>
            </a:r>
            <a:r>
              <a:rPr lang="sv-SE" sz="2400" dirty="0" smtClean="0"/>
              <a:t>, </a:t>
            </a:r>
            <a:r>
              <a:rPr lang="sv-SE" sz="2400" dirty="0" err="1" smtClean="0"/>
              <a:t>further</a:t>
            </a:r>
            <a:r>
              <a:rPr lang="sv-SE" sz="2400" dirty="0" smtClean="0"/>
              <a:t> </a:t>
            </a:r>
            <a:r>
              <a:rPr lang="sv-SE" sz="2400" dirty="0" err="1" smtClean="0"/>
              <a:t>edited</a:t>
            </a:r>
            <a:r>
              <a:rPr lang="sv-SE" sz="2400" dirty="0" smtClean="0"/>
              <a:t> by the </a:t>
            </a:r>
            <a:r>
              <a:rPr lang="sv-SE" sz="2400" dirty="0" err="1" smtClean="0"/>
              <a:t>instructor</a:t>
            </a:r>
            <a:r>
              <a:rPr lang="sv-SE" sz="2400" dirty="0" smtClean="0"/>
              <a:t>(s):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1" dirty="0" smtClean="0"/>
              <a:t>Computer Networking: A Top Down Approach,</a:t>
            </a:r>
            <a:br>
              <a:rPr lang="en-US" sz="2400" i="1" dirty="0" smtClean="0"/>
            </a:br>
            <a:r>
              <a:rPr lang="en-US" sz="2400" i="1" dirty="0" smtClean="0"/>
              <a:t>Jim Kurose, Keith Ross, Addison-Wesley</a:t>
            </a:r>
            <a:r>
              <a:rPr lang="en-US" sz="2400" i="1" dirty="0"/>
              <a:t>.</a:t>
            </a:r>
            <a:endParaRPr lang="en-US" sz="2400" i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0" y="5855110"/>
            <a:ext cx="8342348" cy="369332"/>
          </a:xfrm>
          <a:prstGeom prst="rect">
            <a:avLst/>
          </a:prstGeom>
          <a:solidFill>
            <a:srgbClr val="66FFCC"/>
          </a:solidFill>
        </p:spPr>
        <p:txBody>
          <a:bodyPr wrap="none" rtlCol="0">
            <a:spAutoFit/>
          </a:bodyPr>
          <a:lstStyle/>
          <a:p>
            <a:r>
              <a:rPr lang="sv-SE" sz="1800" dirty="0" err="1" smtClean="0">
                <a:latin typeface="+mn-lt"/>
              </a:rPr>
              <a:t>Slides</a:t>
            </a:r>
            <a:r>
              <a:rPr lang="sv-SE" sz="1800" dirty="0" smtClean="0">
                <a:latin typeface="+mn-lt"/>
              </a:rPr>
              <a:t> </a:t>
            </a:r>
            <a:r>
              <a:rPr lang="sv-SE" sz="1800" dirty="0" err="1" smtClean="0">
                <a:latin typeface="+mn-lt"/>
              </a:rPr>
              <a:t>with</a:t>
            </a:r>
            <a:r>
              <a:rPr lang="sv-SE" sz="1800" dirty="0" smtClean="0">
                <a:latin typeface="+mn-lt"/>
              </a:rPr>
              <a:t> </a:t>
            </a:r>
            <a:r>
              <a:rPr lang="sv-SE" sz="1800" dirty="0" err="1" smtClean="0">
                <a:latin typeface="+mn-lt"/>
              </a:rPr>
              <a:t>darker</a:t>
            </a:r>
            <a:r>
              <a:rPr lang="sv-SE" sz="1800" dirty="0" smtClean="0">
                <a:latin typeface="+mn-lt"/>
              </a:rPr>
              <a:t> </a:t>
            </a:r>
            <a:r>
              <a:rPr lang="sv-SE" sz="1800" dirty="0" err="1" smtClean="0">
                <a:latin typeface="+mn-lt"/>
              </a:rPr>
              <a:t>background</a:t>
            </a:r>
            <a:r>
              <a:rPr lang="sv-SE" sz="1800" dirty="0" smtClean="0">
                <a:latin typeface="+mn-lt"/>
              </a:rPr>
              <a:t> </a:t>
            </a:r>
            <a:r>
              <a:rPr lang="sv-SE" sz="1800" dirty="0" err="1" smtClean="0">
                <a:latin typeface="+mn-lt"/>
              </a:rPr>
              <a:t>contain</a:t>
            </a:r>
            <a:r>
              <a:rPr lang="sv-SE" sz="1800" dirty="0" smtClean="0">
                <a:latin typeface="+mn-lt"/>
              </a:rPr>
              <a:t> </a:t>
            </a:r>
            <a:r>
              <a:rPr lang="sv-SE" sz="1800" dirty="0" err="1" smtClean="0">
                <a:latin typeface="+mn-lt"/>
              </a:rPr>
              <a:t>topics</a:t>
            </a:r>
            <a:r>
              <a:rPr lang="sv-SE" sz="1800" dirty="0" smtClean="0">
                <a:latin typeface="+mn-lt"/>
              </a:rPr>
              <a:t> </a:t>
            </a:r>
            <a:r>
              <a:rPr lang="sv-SE" sz="1800" dirty="0" err="1" smtClean="0">
                <a:latin typeface="+mn-lt"/>
              </a:rPr>
              <a:t>discussed</a:t>
            </a:r>
            <a:r>
              <a:rPr lang="sv-SE" sz="1800" dirty="0" smtClean="0">
                <a:latin typeface="+mn-lt"/>
              </a:rPr>
              <a:t> in less </a:t>
            </a:r>
            <a:r>
              <a:rPr lang="sv-SE" sz="1800" dirty="0" err="1" smtClean="0">
                <a:latin typeface="+mn-lt"/>
              </a:rPr>
              <a:t>detail</a:t>
            </a:r>
            <a:r>
              <a:rPr lang="sv-SE" sz="1800" dirty="0" smtClean="0">
                <a:latin typeface="+mn-lt"/>
              </a:rPr>
              <a:t> in </a:t>
            </a:r>
            <a:r>
              <a:rPr lang="sv-SE" sz="1800" dirty="0" err="1" smtClean="0">
                <a:latin typeface="+mn-lt"/>
              </a:rPr>
              <a:t>class</a:t>
            </a:r>
            <a:endParaRPr lang="sv-SE" sz="1800" dirty="0">
              <a:latin typeface="+mn-lt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8" y="198852"/>
            <a:ext cx="13811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Network</a:t>
            </a:r>
            <a:r>
              <a:rPr lang="sv-SE" dirty="0" smtClean="0"/>
              <a:t> </a:t>
            </a:r>
            <a:r>
              <a:rPr lang="sv-SE" dirty="0" err="1" smtClean="0"/>
              <a:t>Core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E5CEA-66AA-453A-9448-C4F0E142837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3" descr="C:\Users\ptrianta.NET\AppData\Local\Microsoft\Windows\Temporary Internet Files\Content.IE5\O74OTKRW\MC90028057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974" y="2570646"/>
            <a:ext cx="2660865" cy="289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ptrianta.NET\AppData\Local\Microsoft\Windows\Temporary Internet Files\Content.IE5\T6MCOZFP\MC900127675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52" y="3628103"/>
            <a:ext cx="2450848" cy="132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092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14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A1C815F6-BE23-443C-9941-CBD433ECD26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Network Core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191000" cy="4648200"/>
          </a:xfrm>
        </p:spPr>
        <p:txBody>
          <a:bodyPr/>
          <a:lstStyle/>
          <a:p>
            <a:r>
              <a:rPr lang="en-US" sz="2400" dirty="0" smtClean="0"/>
              <a:t>mesh of interconnected routers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fundamental question:</a:t>
            </a:r>
            <a:r>
              <a:rPr lang="en-US" sz="2400" dirty="0" smtClean="0"/>
              <a:t> how is data transferred through net? </a:t>
            </a:r>
          </a:p>
          <a:p>
            <a:pPr marL="342900" lvl="1" indent="-342900">
              <a:buSzPct val="85000"/>
              <a:buFont typeface="ZapfDingbats" pitchFamily="82" charset="2"/>
              <a:buChar char="r"/>
            </a:pPr>
            <a:r>
              <a:rPr lang="en-US" dirty="0">
                <a:solidFill>
                  <a:srgbClr val="FF0000"/>
                </a:solidFill>
              </a:rPr>
              <a:t>packet-switching:</a:t>
            </a:r>
            <a:r>
              <a:rPr lang="en-US" dirty="0"/>
              <a:t> data sent thru net in discrete “chunks”</a:t>
            </a:r>
            <a:endParaRPr lang="en-US" sz="2000" dirty="0"/>
          </a:p>
          <a:p>
            <a:pPr lvl="2"/>
            <a:r>
              <a:rPr lang="en-US" dirty="0"/>
              <a:t>Study latency issues ++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We </a:t>
            </a:r>
            <a:r>
              <a:rPr lang="en-US" dirty="0" smtClean="0">
                <a:solidFill>
                  <a:srgbClr val="FF0000"/>
                </a:solidFill>
              </a:rPr>
              <a:t>will contrast with circuit switching:</a:t>
            </a:r>
            <a:r>
              <a:rPr lang="en-US" dirty="0" smtClean="0"/>
              <a:t> dedicated circuit per call: “</a:t>
            </a:r>
            <a:r>
              <a:rPr lang="en-US" dirty="0" err="1" smtClean="0"/>
              <a:t>classic”phone</a:t>
            </a:r>
            <a:r>
              <a:rPr lang="en-US" dirty="0" smtClean="0"/>
              <a:t> </a:t>
            </a:r>
            <a:r>
              <a:rPr lang="en-US" dirty="0" smtClean="0"/>
              <a:t>net</a:t>
            </a:r>
          </a:p>
        </p:txBody>
      </p:sp>
      <p:sp>
        <p:nvSpPr>
          <p:cNvPr id="6152" name="Freeform 61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53" name="Freeform 62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54" name="Freeform 63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6155" name="Group 64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6776" name="Rectangle 65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77" name="AutoShape 66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>
                <a:solidFill>
                  <a:srgbClr val="00CCFF"/>
                </a:solidFill>
              </a:endParaRPr>
            </a:p>
          </p:txBody>
        </p:sp>
      </p:grpSp>
      <p:grpSp>
        <p:nvGrpSpPr>
          <p:cNvPr id="6156" name="Group 67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6746" name="Line 68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47" name="Line 69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48" name="Line 70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49" name="Line 71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0" name="Line 72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1" name="Line 73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2" name="Line 74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3" name="Line 75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4" name="Line 76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5" name="Line 77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6" name="Line 78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7" name="Line 79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8" name="Line 80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9" name="Line 81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60" name="Line 82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grpSp>
          <p:nvGrpSpPr>
            <p:cNvPr id="6761" name="Group 83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6772" name="Line 8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73" name="Line 8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74" name="Line 8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75" name="Line 8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6762" name="Group 88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6768" name="Line 8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69" name="Line 9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70" name="Line 9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71" name="Line 9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6763" name="Group 93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6764" name="Line 9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65" name="Line 9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66" name="Line 9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67" name="Line 9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</p:grpSp>
      <p:sp>
        <p:nvSpPr>
          <p:cNvPr id="6157" name="Line 100"/>
          <p:cNvSpPr>
            <a:spLocks noChangeShapeType="1"/>
          </p:cNvSpPr>
          <p:nvPr/>
        </p:nvSpPr>
        <p:spPr bwMode="auto">
          <a:xfrm flipH="1">
            <a:off x="5095875" y="2220913"/>
            <a:ext cx="936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58" name="Line 101"/>
          <p:cNvSpPr>
            <a:spLocks noChangeShapeType="1"/>
          </p:cNvSpPr>
          <p:nvPr/>
        </p:nvSpPr>
        <p:spPr bwMode="auto">
          <a:xfrm flipH="1">
            <a:off x="5062538" y="2190750"/>
            <a:ext cx="15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pic>
        <p:nvPicPr>
          <p:cNvPr id="6159" name="Picture 102" descr="imgyjavg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1938" y="1878013"/>
            <a:ext cx="368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0" name="Oval 107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61" name="Line 108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62" name="Line 109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63" name="Rectangle 110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164" name="Oval 111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165" name="Group 112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6743" name="Line 1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44" name="Line 1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45" name="Line 1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166" name="Group 116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6740" name="Line 11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41" name="Line 11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42" name="Line 11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167" name="Oval 205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68" name="Line 206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69" name="Line 207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70" name="Rectangle 208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171" name="Oval 209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172" name="Group 210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6737" name="Line 21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38" name="Line 21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39" name="Line 21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173" name="Group 214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6734" name="Line 21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35" name="Line 21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36" name="Line 21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174" name="Oval 219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75" name="Line 220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76" name="Line 221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77" name="Rectangle 222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178" name="Oval 223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179" name="Group 224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6731" name="Line 2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32" name="Line 2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33" name="Line 2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180" name="Group 228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6728" name="Line 2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29" name="Line 2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30" name="Line 2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181" name="Line 233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82" name="Line 234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83" name="Line 235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84" name="Line 236"/>
          <p:cNvSpPr>
            <a:spLocks noChangeShapeType="1"/>
          </p:cNvSpPr>
          <p:nvPr/>
        </p:nvSpPr>
        <p:spPr bwMode="auto">
          <a:xfrm>
            <a:off x="6134100" y="3670300"/>
            <a:ext cx="701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6185" name="Group 240"/>
          <p:cNvGrpSpPr>
            <a:grpSpLocks/>
          </p:cNvGrpSpPr>
          <p:nvPr/>
        </p:nvGrpSpPr>
        <p:grpSpPr bwMode="auto">
          <a:xfrm>
            <a:off x="5426075" y="3509963"/>
            <a:ext cx="220663" cy="307975"/>
            <a:chOff x="2556" y="2689"/>
            <a:chExt cx="183" cy="255"/>
          </a:xfrm>
        </p:grpSpPr>
        <p:pic>
          <p:nvPicPr>
            <p:cNvPr id="6711" name="Picture 241" descr="31u_bnrz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9" y="2770"/>
              <a:ext cx="12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12" name="Freeform 242"/>
            <p:cNvSpPr>
              <a:spLocks/>
            </p:cNvSpPr>
            <p:nvPr/>
          </p:nvSpPr>
          <p:spPr bwMode="auto">
            <a:xfrm>
              <a:off x="2605" y="2702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1 h 232"/>
                <a:gd name="T12" fmla="*/ 0 w 199"/>
                <a:gd name="T13" fmla="*/ 1 h 232"/>
                <a:gd name="T14" fmla="*/ 0 w 199"/>
                <a:gd name="T15" fmla="*/ 1 h 232"/>
                <a:gd name="T16" fmla="*/ 0 w 199"/>
                <a:gd name="T17" fmla="*/ 1 h 232"/>
                <a:gd name="T18" fmla="*/ 0 w 199"/>
                <a:gd name="T19" fmla="*/ 1 h 232"/>
                <a:gd name="T20" fmla="*/ 0 w 199"/>
                <a:gd name="T21" fmla="*/ 1 h 232"/>
                <a:gd name="T22" fmla="*/ 0 w 199"/>
                <a:gd name="T23" fmla="*/ 1 h 232"/>
                <a:gd name="T24" fmla="*/ 0 w 199"/>
                <a:gd name="T25" fmla="*/ 1 h 232"/>
                <a:gd name="T26" fmla="*/ 0 w 199"/>
                <a:gd name="T27" fmla="*/ 1 h 232"/>
                <a:gd name="T28" fmla="*/ 0 w 199"/>
                <a:gd name="T29" fmla="*/ 1 h 232"/>
                <a:gd name="T30" fmla="*/ 0 w 199"/>
                <a:gd name="T31" fmla="*/ 1 h 232"/>
                <a:gd name="T32" fmla="*/ 1 w 199"/>
                <a:gd name="T33" fmla="*/ 1 h 232"/>
                <a:gd name="T34" fmla="*/ 1 w 199"/>
                <a:gd name="T35" fmla="*/ 1 h 232"/>
                <a:gd name="T36" fmla="*/ 1 w 199"/>
                <a:gd name="T37" fmla="*/ 1 h 232"/>
                <a:gd name="T38" fmla="*/ 1 w 199"/>
                <a:gd name="T39" fmla="*/ 1 h 232"/>
                <a:gd name="T40" fmla="*/ 1 w 199"/>
                <a:gd name="T41" fmla="*/ 1 h 232"/>
                <a:gd name="T42" fmla="*/ 1 w 199"/>
                <a:gd name="T43" fmla="*/ 1 h 232"/>
                <a:gd name="T44" fmla="*/ 1 w 199"/>
                <a:gd name="T45" fmla="*/ 1 h 232"/>
                <a:gd name="T46" fmla="*/ 1 w 199"/>
                <a:gd name="T47" fmla="*/ 1 h 232"/>
                <a:gd name="T48" fmla="*/ 0 w 199"/>
                <a:gd name="T49" fmla="*/ 1 h 232"/>
                <a:gd name="T50" fmla="*/ 0 w 199"/>
                <a:gd name="T51" fmla="*/ 1 h 232"/>
                <a:gd name="T52" fmla="*/ 0 w 199"/>
                <a:gd name="T53" fmla="*/ 1 h 232"/>
                <a:gd name="T54" fmla="*/ 0 w 199"/>
                <a:gd name="T55" fmla="*/ 1 h 232"/>
                <a:gd name="T56" fmla="*/ 0 w 199"/>
                <a:gd name="T57" fmla="*/ 1 h 232"/>
                <a:gd name="T58" fmla="*/ 0 w 199"/>
                <a:gd name="T59" fmla="*/ 1 h 232"/>
                <a:gd name="T60" fmla="*/ 0 w 199"/>
                <a:gd name="T61" fmla="*/ 1 h 232"/>
                <a:gd name="T62" fmla="*/ 0 w 199"/>
                <a:gd name="T63" fmla="*/ 1 h 232"/>
                <a:gd name="T64" fmla="*/ 0 w 199"/>
                <a:gd name="T65" fmla="*/ 1 h 232"/>
                <a:gd name="T66" fmla="*/ 0 w 199"/>
                <a:gd name="T67" fmla="*/ 1 h 232"/>
                <a:gd name="T68" fmla="*/ 0 w 199"/>
                <a:gd name="T69" fmla="*/ 1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1 w 199"/>
                <a:gd name="T77" fmla="*/ 0 h 232"/>
                <a:gd name="T78" fmla="*/ 1 w 199"/>
                <a:gd name="T79" fmla="*/ 0 h 232"/>
                <a:gd name="T80" fmla="*/ 1 w 199"/>
                <a:gd name="T81" fmla="*/ 0 h 232"/>
                <a:gd name="T82" fmla="*/ 1 w 199"/>
                <a:gd name="T83" fmla="*/ 0 h 232"/>
                <a:gd name="T84" fmla="*/ 1 w 199"/>
                <a:gd name="T85" fmla="*/ 0 h 232"/>
                <a:gd name="T86" fmla="*/ 1 w 199"/>
                <a:gd name="T87" fmla="*/ 0 h 232"/>
                <a:gd name="T88" fmla="*/ 1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13" name="Freeform 243"/>
            <p:cNvSpPr>
              <a:spLocks/>
            </p:cNvSpPr>
            <p:nvPr/>
          </p:nvSpPr>
          <p:spPr bwMode="auto">
            <a:xfrm>
              <a:off x="2661" y="2701"/>
              <a:ext cx="22" cy="30"/>
            </a:xfrm>
            <a:custGeom>
              <a:avLst/>
              <a:gdLst>
                <a:gd name="T0" fmla="*/ 1 w 128"/>
                <a:gd name="T1" fmla="*/ 0 h 180"/>
                <a:gd name="T2" fmla="*/ 1 w 128"/>
                <a:gd name="T3" fmla="*/ 0 h 180"/>
                <a:gd name="T4" fmla="*/ 1 w 128"/>
                <a:gd name="T5" fmla="*/ 0 h 180"/>
                <a:gd name="T6" fmla="*/ 1 w 128"/>
                <a:gd name="T7" fmla="*/ 0 h 180"/>
                <a:gd name="T8" fmla="*/ 1 w 128"/>
                <a:gd name="T9" fmla="*/ 0 h 180"/>
                <a:gd name="T10" fmla="*/ 0 w 128"/>
                <a:gd name="T11" fmla="*/ 1 h 180"/>
                <a:gd name="T12" fmla="*/ 0 w 128"/>
                <a:gd name="T13" fmla="*/ 1 h 180"/>
                <a:gd name="T14" fmla="*/ 0 w 128"/>
                <a:gd name="T15" fmla="*/ 1 h 180"/>
                <a:gd name="T16" fmla="*/ 0 w 128"/>
                <a:gd name="T17" fmla="*/ 1 h 180"/>
                <a:gd name="T18" fmla="*/ 0 w 128"/>
                <a:gd name="T19" fmla="*/ 1 h 180"/>
                <a:gd name="T20" fmla="*/ 0 w 128"/>
                <a:gd name="T21" fmla="*/ 1 h 180"/>
                <a:gd name="T22" fmla="*/ 0 w 128"/>
                <a:gd name="T23" fmla="*/ 1 h 180"/>
                <a:gd name="T24" fmla="*/ 0 w 128"/>
                <a:gd name="T25" fmla="*/ 1 h 180"/>
                <a:gd name="T26" fmla="*/ 0 w 128"/>
                <a:gd name="T27" fmla="*/ 1 h 180"/>
                <a:gd name="T28" fmla="*/ 0 w 128"/>
                <a:gd name="T29" fmla="*/ 1 h 180"/>
                <a:gd name="T30" fmla="*/ 0 w 128"/>
                <a:gd name="T31" fmla="*/ 1 h 180"/>
                <a:gd name="T32" fmla="*/ 0 w 128"/>
                <a:gd name="T33" fmla="*/ 1 h 180"/>
                <a:gd name="T34" fmla="*/ 0 w 128"/>
                <a:gd name="T35" fmla="*/ 1 h 180"/>
                <a:gd name="T36" fmla="*/ 0 w 128"/>
                <a:gd name="T37" fmla="*/ 1 h 180"/>
                <a:gd name="T38" fmla="*/ 1 w 128"/>
                <a:gd name="T39" fmla="*/ 1 h 180"/>
                <a:gd name="T40" fmla="*/ 1 w 128"/>
                <a:gd name="T41" fmla="*/ 1 h 180"/>
                <a:gd name="T42" fmla="*/ 1 w 128"/>
                <a:gd name="T43" fmla="*/ 0 h 180"/>
                <a:gd name="T44" fmla="*/ 1 w 128"/>
                <a:gd name="T45" fmla="*/ 0 h 180"/>
                <a:gd name="T46" fmla="*/ 1 w 128"/>
                <a:gd name="T47" fmla="*/ 0 h 180"/>
                <a:gd name="T48" fmla="*/ 1 w 128"/>
                <a:gd name="T49" fmla="*/ 0 h 180"/>
                <a:gd name="T50" fmla="*/ 1 w 128"/>
                <a:gd name="T51" fmla="*/ 0 h 180"/>
                <a:gd name="T52" fmla="*/ 1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1 w 128"/>
                <a:gd name="T77" fmla="*/ 0 h 180"/>
                <a:gd name="T78" fmla="*/ 1 w 128"/>
                <a:gd name="T79" fmla="*/ 0 h 180"/>
                <a:gd name="T80" fmla="*/ 1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14" name="Freeform 244"/>
            <p:cNvSpPr>
              <a:spLocks/>
            </p:cNvSpPr>
            <p:nvPr/>
          </p:nvSpPr>
          <p:spPr bwMode="auto">
            <a:xfrm>
              <a:off x="2584" y="2694"/>
              <a:ext cx="54" cy="63"/>
            </a:xfrm>
            <a:custGeom>
              <a:avLst/>
              <a:gdLst>
                <a:gd name="T0" fmla="*/ 1 w 322"/>
                <a:gd name="T1" fmla="*/ 0 h 378"/>
                <a:gd name="T2" fmla="*/ 0 w 322"/>
                <a:gd name="T3" fmla="*/ 0 h 378"/>
                <a:gd name="T4" fmla="*/ 0 w 322"/>
                <a:gd name="T5" fmla="*/ 1 h 378"/>
                <a:gd name="T6" fmla="*/ 0 w 322"/>
                <a:gd name="T7" fmla="*/ 1 h 378"/>
                <a:gd name="T8" fmla="*/ 0 w 322"/>
                <a:gd name="T9" fmla="*/ 1 h 378"/>
                <a:gd name="T10" fmla="*/ 0 w 322"/>
                <a:gd name="T11" fmla="*/ 1 h 378"/>
                <a:gd name="T12" fmla="*/ 0 w 322"/>
                <a:gd name="T13" fmla="*/ 1 h 378"/>
                <a:gd name="T14" fmla="*/ 0 w 322"/>
                <a:gd name="T15" fmla="*/ 2 h 378"/>
                <a:gd name="T16" fmla="*/ 0 w 322"/>
                <a:gd name="T17" fmla="*/ 2 h 378"/>
                <a:gd name="T18" fmla="*/ 0 w 322"/>
                <a:gd name="T19" fmla="*/ 2 h 378"/>
                <a:gd name="T20" fmla="*/ 1 w 322"/>
                <a:gd name="T21" fmla="*/ 2 h 378"/>
                <a:gd name="T22" fmla="*/ 1 w 322"/>
                <a:gd name="T23" fmla="*/ 2 h 378"/>
                <a:gd name="T24" fmla="*/ 1 w 322"/>
                <a:gd name="T25" fmla="*/ 2 h 378"/>
                <a:gd name="T26" fmla="*/ 1 w 322"/>
                <a:gd name="T27" fmla="*/ 2 h 378"/>
                <a:gd name="T28" fmla="*/ 1 w 322"/>
                <a:gd name="T29" fmla="*/ 2 h 378"/>
                <a:gd name="T30" fmla="*/ 1 w 322"/>
                <a:gd name="T31" fmla="*/ 2 h 378"/>
                <a:gd name="T32" fmla="*/ 2 w 322"/>
                <a:gd name="T33" fmla="*/ 2 h 378"/>
                <a:gd name="T34" fmla="*/ 2 w 322"/>
                <a:gd name="T35" fmla="*/ 2 h 378"/>
                <a:gd name="T36" fmla="*/ 2 w 322"/>
                <a:gd name="T37" fmla="*/ 2 h 378"/>
                <a:gd name="T38" fmla="*/ 2 w 322"/>
                <a:gd name="T39" fmla="*/ 2 h 378"/>
                <a:gd name="T40" fmla="*/ 1 w 322"/>
                <a:gd name="T41" fmla="*/ 2 h 378"/>
                <a:gd name="T42" fmla="*/ 1 w 322"/>
                <a:gd name="T43" fmla="*/ 2 h 378"/>
                <a:gd name="T44" fmla="*/ 1 w 322"/>
                <a:gd name="T45" fmla="*/ 2 h 378"/>
                <a:gd name="T46" fmla="*/ 1 w 322"/>
                <a:gd name="T47" fmla="*/ 2 h 378"/>
                <a:gd name="T48" fmla="*/ 1 w 322"/>
                <a:gd name="T49" fmla="*/ 2 h 378"/>
                <a:gd name="T50" fmla="*/ 1 w 322"/>
                <a:gd name="T51" fmla="*/ 2 h 378"/>
                <a:gd name="T52" fmla="*/ 1 w 322"/>
                <a:gd name="T53" fmla="*/ 2 h 378"/>
                <a:gd name="T54" fmla="*/ 0 w 322"/>
                <a:gd name="T55" fmla="*/ 1 h 378"/>
                <a:gd name="T56" fmla="*/ 0 w 322"/>
                <a:gd name="T57" fmla="*/ 1 h 378"/>
                <a:gd name="T58" fmla="*/ 0 w 322"/>
                <a:gd name="T59" fmla="*/ 1 h 378"/>
                <a:gd name="T60" fmla="*/ 0 w 322"/>
                <a:gd name="T61" fmla="*/ 1 h 378"/>
                <a:gd name="T62" fmla="*/ 0 w 322"/>
                <a:gd name="T63" fmla="*/ 1 h 378"/>
                <a:gd name="T64" fmla="*/ 0 w 322"/>
                <a:gd name="T65" fmla="*/ 1 h 378"/>
                <a:gd name="T66" fmla="*/ 0 w 322"/>
                <a:gd name="T67" fmla="*/ 1 h 378"/>
                <a:gd name="T68" fmla="*/ 1 w 322"/>
                <a:gd name="T69" fmla="*/ 0 h 378"/>
                <a:gd name="T70" fmla="*/ 1 w 322"/>
                <a:gd name="T71" fmla="*/ 0 h 378"/>
                <a:gd name="T72" fmla="*/ 1 w 322"/>
                <a:gd name="T73" fmla="*/ 0 h 378"/>
                <a:gd name="T74" fmla="*/ 1 w 322"/>
                <a:gd name="T75" fmla="*/ 0 h 378"/>
                <a:gd name="T76" fmla="*/ 1 w 322"/>
                <a:gd name="T77" fmla="*/ 0 h 378"/>
                <a:gd name="T78" fmla="*/ 1 w 322"/>
                <a:gd name="T79" fmla="*/ 0 h 378"/>
                <a:gd name="T80" fmla="*/ 1 w 322"/>
                <a:gd name="T81" fmla="*/ 0 h 378"/>
                <a:gd name="T82" fmla="*/ 1 w 322"/>
                <a:gd name="T83" fmla="*/ 0 h 378"/>
                <a:gd name="T84" fmla="*/ 1 w 322"/>
                <a:gd name="T85" fmla="*/ 0 h 378"/>
                <a:gd name="T86" fmla="*/ 1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15" name="Freeform 245"/>
            <p:cNvSpPr>
              <a:spLocks/>
            </p:cNvSpPr>
            <p:nvPr/>
          </p:nvSpPr>
          <p:spPr bwMode="auto">
            <a:xfrm>
              <a:off x="2660" y="2692"/>
              <a:ext cx="47" cy="42"/>
            </a:xfrm>
            <a:custGeom>
              <a:avLst/>
              <a:gdLst>
                <a:gd name="T0" fmla="*/ 1 w 283"/>
                <a:gd name="T1" fmla="*/ 0 h 252"/>
                <a:gd name="T2" fmla="*/ 1 w 283"/>
                <a:gd name="T3" fmla="*/ 1 h 252"/>
                <a:gd name="T4" fmla="*/ 1 w 283"/>
                <a:gd name="T5" fmla="*/ 1 h 252"/>
                <a:gd name="T6" fmla="*/ 1 w 283"/>
                <a:gd name="T7" fmla="*/ 1 h 252"/>
                <a:gd name="T8" fmla="*/ 1 w 283"/>
                <a:gd name="T9" fmla="*/ 1 h 252"/>
                <a:gd name="T10" fmla="*/ 1 w 283"/>
                <a:gd name="T11" fmla="*/ 1 h 252"/>
                <a:gd name="T12" fmla="*/ 1 w 283"/>
                <a:gd name="T13" fmla="*/ 1 h 252"/>
                <a:gd name="T14" fmla="*/ 1 w 283"/>
                <a:gd name="T15" fmla="*/ 1 h 252"/>
                <a:gd name="T16" fmla="*/ 1 w 283"/>
                <a:gd name="T17" fmla="*/ 1 h 252"/>
                <a:gd name="T18" fmla="*/ 1 w 283"/>
                <a:gd name="T19" fmla="*/ 1 h 252"/>
                <a:gd name="T20" fmla="*/ 1 w 283"/>
                <a:gd name="T21" fmla="*/ 1 h 252"/>
                <a:gd name="T22" fmla="*/ 1 w 283"/>
                <a:gd name="T23" fmla="*/ 1 h 252"/>
                <a:gd name="T24" fmla="*/ 1 w 283"/>
                <a:gd name="T25" fmla="*/ 1 h 252"/>
                <a:gd name="T26" fmla="*/ 1 w 283"/>
                <a:gd name="T27" fmla="*/ 1 h 252"/>
                <a:gd name="T28" fmla="*/ 1 w 283"/>
                <a:gd name="T29" fmla="*/ 1 h 252"/>
                <a:gd name="T30" fmla="*/ 1 w 283"/>
                <a:gd name="T31" fmla="*/ 1 h 252"/>
                <a:gd name="T32" fmla="*/ 1 w 283"/>
                <a:gd name="T33" fmla="*/ 1 h 252"/>
                <a:gd name="T34" fmla="*/ 1 w 283"/>
                <a:gd name="T35" fmla="*/ 1 h 252"/>
                <a:gd name="T36" fmla="*/ 1 w 283"/>
                <a:gd name="T37" fmla="*/ 1 h 252"/>
                <a:gd name="T38" fmla="*/ 1 w 283"/>
                <a:gd name="T39" fmla="*/ 1 h 252"/>
                <a:gd name="T40" fmla="*/ 1 w 283"/>
                <a:gd name="T41" fmla="*/ 1 h 252"/>
                <a:gd name="T42" fmla="*/ 1 w 283"/>
                <a:gd name="T43" fmla="*/ 1 h 252"/>
                <a:gd name="T44" fmla="*/ 1 w 283"/>
                <a:gd name="T45" fmla="*/ 1 h 252"/>
                <a:gd name="T46" fmla="*/ 1 w 283"/>
                <a:gd name="T47" fmla="*/ 1 h 252"/>
                <a:gd name="T48" fmla="*/ 1 w 283"/>
                <a:gd name="T49" fmla="*/ 1 h 252"/>
                <a:gd name="T50" fmla="*/ 1 w 283"/>
                <a:gd name="T51" fmla="*/ 1 h 252"/>
                <a:gd name="T52" fmla="*/ 1 w 283"/>
                <a:gd name="T53" fmla="*/ 1 h 252"/>
                <a:gd name="T54" fmla="*/ 1 w 283"/>
                <a:gd name="T55" fmla="*/ 1 h 252"/>
                <a:gd name="T56" fmla="*/ 1 w 283"/>
                <a:gd name="T57" fmla="*/ 0 h 252"/>
                <a:gd name="T58" fmla="*/ 1 w 283"/>
                <a:gd name="T59" fmla="*/ 0 h 252"/>
                <a:gd name="T60" fmla="*/ 1 w 283"/>
                <a:gd name="T61" fmla="*/ 0 h 252"/>
                <a:gd name="T62" fmla="*/ 1 w 283"/>
                <a:gd name="T63" fmla="*/ 0 h 252"/>
                <a:gd name="T64" fmla="*/ 1 w 283"/>
                <a:gd name="T65" fmla="*/ 0 h 252"/>
                <a:gd name="T66" fmla="*/ 1 w 283"/>
                <a:gd name="T67" fmla="*/ 0 h 252"/>
                <a:gd name="T68" fmla="*/ 1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1 w 283"/>
                <a:gd name="T109" fmla="*/ 0 h 252"/>
                <a:gd name="T110" fmla="*/ 1 w 283"/>
                <a:gd name="T111" fmla="*/ 0 h 252"/>
                <a:gd name="T112" fmla="*/ 1 w 283"/>
                <a:gd name="T113" fmla="*/ 0 h 252"/>
                <a:gd name="T114" fmla="*/ 1 w 283"/>
                <a:gd name="T115" fmla="*/ 0 h 252"/>
                <a:gd name="T116" fmla="*/ 1 w 283"/>
                <a:gd name="T117" fmla="*/ 0 h 252"/>
                <a:gd name="T118" fmla="*/ 1 w 283"/>
                <a:gd name="T119" fmla="*/ 0 h 252"/>
                <a:gd name="T120" fmla="*/ 1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16" name="Freeform 246"/>
            <p:cNvSpPr>
              <a:spLocks/>
            </p:cNvSpPr>
            <p:nvPr/>
          </p:nvSpPr>
          <p:spPr bwMode="auto">
            <a:xfrm>
              <a:off x="2564" y="2712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1 h 238"/>
                <a:gd name="T4" fmla="*/ 0 w 114"/>
                <a:gd name="T5" fmla="*/ 1 h 238"/>
                <a:gd name="T6" fmla="*/ 0 w 114"/>
                <a:gd name="T7" fmla="*/ 1 h 238"/>
                <a:gd name="T8" fmla="*/ 0 w 114"/>
                <a:gd name="T9" fmla="*/ 1 h 238"/>
                <a:gd name="T10" fmla="*/ 0 w 114"/>
                <a:gd name="T11" fmla="*/ 1 h 238"/>
                <a:gd name="T12" fmla="*/ 0 w 114"/>
                <a:gd name="T13" fmla="*/ 1 h 238"/>
                <a:gd name="T14" fmla="*/ 0 w 114"/>
                <a:gd name="T15" fmla="*/ 1 h 238"/>
                <a:gd name="T16" fmla="*/ 0 w 114"/>
                <a:gd name="T17" fmla="*/ 1 h 238"/>
                <a:gd name="T18" fmla="*/ 1 w 114"/>
                <a:gd name="T19" fmla="*/ 1 h 238"/>
                <a:gd name="T20" fmla="*/ 1 w 114"/>
                <a:gd name="T21" fmla="*/ 1 h 238"/>
                <a:gd name="T22" fmla="*/ 1 w 114"/>
                <a:gd name="T23" fmla="*/ 1 h 238"/>
                <a:gd name="T24" fmla="*/ 1 w 114"/>
                <a:gd name="T25" fmla="*/ 1 h 238"/>
                <a:gd name="T26" fmla="*/ 1 w 114"/>
                <a:gd name="T27" fmla="*/ 1 h 238"/>
                <a:gd name="T28" fmla="*/ 1 w 114"/>
                <a:gd name="T29" fmla="*/ 1 h 238"/>
                <a:gd name="T30" fmla="*/ 1 w 114"/>
                <a:gd name="T31" fmla="*/ 1 h 238"/>
                <a:gd name="T32" fmla="*/ 1 w 114"/>
                <a:gd name="T33" fmla="*/ 1 h 238"/>
                <a:gd name="T34" fmla="*/ 0 w 114"/>
                <a:gd name="T35" fmla="*/ 1 h 238"/>
                <a:gd name="T36" fmla="*/ 0 w 114"/>
                <a:gd name="T37" fmla="*/ 1 h 238"/>
                <a:gd name="T38" fmla="*/ 0 w 114"/>
                <a:gd name="T39" fmla="*/ 1 h 238"/>
                <a:gd name="T40" fmla="*/ 0 w 114"/>
                <a:gd name="T41" fmla="*/ 1 h 238"/>
                <a:gd name="T42" fmla="*/ 0 w 114"/>
                <a:gd name="T43" fmla="*/ 1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1 w 114"/>
                <a:gd name="T61" fmla="*/ 0 h 238"/>
                <a:gd name="T62" fmla="*/ 1 w 114"/>
                <a:gd name="T63" fmla="*/ 0 h 238"/>
                <a:gd name="T64" fmla="*/ 1 w 114"/>
                <a:gd name="T65" fmla="*/ 0 h 238"/>
                <a:gd name="T66" fmla="*/ 1 w 114"/>
                <a:gd name="T67" fmla="*/ 0 h 238"/>
                <a:gd name="T68" fmla="*/ 1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17" name="Freeform 247"/>
            <p:cNvSpPr>
              <a:spLocks/>
            </p:cNvSpPr>
            <p:nvPr/>
          </p:nvSpPr>
          <p:spPr bwMode="auto">
            <a:xfrm>
              <a:off x="2698" y="2689"/>
              <a:ext cx="41" cy="52"/>
            </a:xfrm>
            <a:custGeom>
              <a:avLst/>
              <a:gdLst>
                <a:gd name="T0" fmla="*/ 1 w 246"/>
                <a:gd name="T1" fmla="*/ 1 h 310"/>
                <a:gd name="T2" fmla="*/ 1 w 246"/>
                <a:gd name="T3" fmla="*/ 1 h 310"/>
                <a:gd name="T4" fmla="*/ 1 w 246"/>
                <a:gd name="T5" fmla="*/ 1 h 310"/>
                <a:gd name="T6" fmla="*/ 1 w 246"/>
                <a:gd name="T7" fmla="*/ 1 h 310"/>
                <a:gd name="T8" fmla="*/ 1 w 246"/>
                <a:gd name="T9" fmla="*/ 1 h 310"/>
                <a:gd name="T10" fmla="*/ 1 w 246"/>
                <a:gd name="T11" fmla="*/ 1 h 310"/>
                <a:gd name="T12" fmla="*/ 1 w 246"/>
                <a:gd name="T13" fmla="*/ 1 h 310"/>
                <a:gd name="T14" fmla="*/ 1 w 246"/>
                <a:gd name="T15" fmla="*/ 1 h 310"/>
                <a:gd name="T16" fmla="*/ 1 w 246"/>
                <a:gd name="T17" fmla="*/ 1 h 310"/>
                <a:gd name="T18" fmla="*/ 1 w 246"/>
                <a:gd name="T19" fmla="*/ 1 h 310"/>
                <a:gd name="T20" fmla="*/ 1 w 246"/>
                <a:gd name="T21" fmla="*/ 1 h 310"/>
                <a:gd name="T22" fmla="*/ 1 w 246"/>
                <a:gd name="T23" fmla="*/ 2 h 310"/>
                <a:gd name="T24" fmla="*/ 1 w 246"/>
                <a:gd name="T25" fmla="*/ 2 h 310"/>
                <a:gd name="T26" fmla="*/ 1 w 246"/>
                <a:gd name="T27" fmla="*/ 2 h 310"/>
                <a:gd name="T28" fmla="*/ 1 w 246"/>
                <a:gd name="T29" fmla="*/ 1 h 310"/>
                <a:gd name="T30" fmla="*/ 1 w 246"/>
                <a:gd name="T31" fmla="*/ 1 h 310"/>
                <a:gd name="T32" fmla="*/ 1 w 246"/>
                <a:gd name="T33" fmla="*/ 1 h 310"/>
                <a:gd name="T34" fmla="*/ 1 w 246"/>
                <a:gd name="T35" fmla="*/ 1 h 310"/>
                <a:gd name="T36" fmla="*/ 1 w 246"/>
                <a:gd name="T37" fmla="*/ 1 h 310"/>
                <a:gd name="T38" fmla="*/ 1 w 246"/>
                <a:gd name="T39" fmla="*/ 1 h 310"/>
                <a:gd name="T40" fmla="*/ 1 w 246"/>
                <a:gd name="T41" fmla="*/ 1 h 310"/>
                <a:gd name="T42" fmla="*/ 1 w 246"/>
                <a:gd name="T43" fmla="*/ 1 h 310"/>
                <a:gd name="T44" fmla="*/ 1 w 246"/>
                <a:gd name="T45" fmla="*/ 0 h 310"/>
                <a:gd name="T46" fmla="*/ 1 w 246"/>
                <a:gd name="T47" fmla="*/ 0 h 310"/>
                <a:gd name="T48" fmla="*/ 1 w 246"/>
                <a:gd name="T49" fmla="*/ 0 h 310"/>
                <a:gd name="T50" fmla="*/ 1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1 w 246"/>
                <a:gd name="T69" fmla="*/ 0 h 310"/>
                <a:gd name="T70" fmla="*/ 1 w 246"/>
                <a:gd name="T71" fmla="*/ 0 h 310"/>
                <a:gd name="T72" fmla="*/ 1 w 246"/>
                <a:gd name="T73" fmla="*/ 1 h 310"/>
                <a:gd name="T74" fmla="*/ 1 w 246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18" name="Freeform 248"/>
            <p:cNvSpPr>
              <a:spLocks/>
            </p:cNvSpPr>
            <p:nvPr/>
          </p:nvSpPr>
          <p:spPr bwMode="auto">
            <a:xfrm>
              <a:off x="2653" y="2750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1 h 187"/>
                <a:gd name="T28" fmla="*/ 0 w 83"/>
                <a:gd name="T29" fmla="*/ 1 h 187"/>
                <a:gd name="T30" fmla="*/ 0 w 83"/>
                <a:gd name="T31" fmla="*/ 1 h 187"/>
                <a:gd name="T32" fmla="*/ 0 w 83"/>
                <a:gd name="T33" fmla="*/ 1 h 187"/>
                <a:gd name="T34" fmla="*/ 0 w 83"/>
                <a:gd name="T35" fmla="*/ 1 h 187"/>
                <a:gd name="T36" fmla="*/ 0 w 83"/>
                <a:gd name="T37" fmla="*/ 1 h 187"/>
                <a:gd name="T38" fmla="*/ 0 w 83"/>
                <a:gd name="T39" fmla="*/ 1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19" name="Freeform 249"/>
            <p:cNvSpPr>
              <a:spLocks/>
            </p:cNvSpPr>
            <p:nvPr/>
          </p:nvSpPr>
          <p:spPr bwMode="auto">
            <a:xfrm>
              <a:off x="2647" y="2733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1 h 94"/>
                <a:gd name="T30" fmla="*/ 0 w 44"/>
                <a:gd name="T31" fmla="*/ 1 h 94"/>
                <a:gd name="T32" fmla="*/ 0 w 44"/>
                <a:gd name="T33" fmla="*/ 1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20" name="Freeform 250"/>
            <p:cNvSpPr>
              <a:spLocks/>
            </p:cNvSpPr>
            <p:nvPr/>
          </p:nvSpPr>
          <p:spPr bwMode="auto">
            <a:xfrm>
              <a:off x="2641" y="2722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21" name="Freeform 251"/>
            <p:cNvSpPr>
              <a:spLocks/>
            </p:cNvSpPr>
            <p:nvPr/>
          </p:nvSpPr>
          <p:spPr bwMode="auto">
            <a:xfrm>
              <a:off x="2636" y="2714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22" name="Freeform 252"/>
            <p:cNvSpPr>
              <a:spLocks/>
            </p:cNvSpPr>
            <p:nvPr/>
          </p:nvSpPr>
          <p:spPr bwMode="auto">
            <a:xfrm>
              <a:off x="2596" y="2704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1 h 236"/>
                <a:gd name="T18" fmla="*/ 0 w 198"/>
                <a:gd name="T19" fmla="*/ 1 h 236"/>
                <a:gd name="T20" fmla="*/ 0 w 198"/>
                <a:gd name="T21" fmla="*/ 1 h 236"/>
                <a:gd name="T22" fmla="*/ 0 w 198"/>
                <a:gd name="T23" fmla="*/ 1 h 236"/>
                <a:gd name="T24" fmla="*/ 0 w 198"/>
                <a:gd name="T25" fmla="*/ 1 h 236"/>
                <a:gd name="T26" fmla="*/ 0 w 198"/>
                <a:gd name="T27" fmla="*/ 1 h 236"/>
                <a:gd name="T28" fmla="*/ 0 w 198"/>
                <a:gd name="T29" fmla="*/ 1 h 236"/>
                <a:gd name="T30" fmla="*/ 1 w 198"/>
                <a:gd name="T31" fmla="*/ 1 h 236"/>
                <a:gd name="T32" fmla="*/ 1 w 198"/>
                <a:gd name="T33" fmla="*/ 1 h 236"/>
                <a:gd name="T34" fmla="*/ 1 w 198"/>
                <a:gd name="T35" fmla="*/ 1 h 236"/>
                <a:gd name="T36" fmla="*/ 1 w 198"/>
                <a:gd name="T37" fmla="*/ 1 h 236"/>
                <a:gd name="T38" fmla="*/ 1 w 198"/>
                <a:gd name="T39" fmla="*/ 1 h 236"/>
                <a:gd name="T40" fmla="*/ 1 w 198"/>
                <a:gd name="T41" fmla="*/ 1 h 236"/>
                <a:gd name="T42" fmla="*/ 1 w 198"/>
                <a:gd name="T43" fmla="*/ 1 h 236"/>
                <a:gd name="T44" fmla="*/ 1 w 198"/>
                <a:gd name="T45" fmla="*/ 1 h 236"/>
                <a:gd name="T46" fmla="*/ 1 w 198"/>
                <a:gd name="T47" fmla="*/ 1 h 236"/>
                <a:gd name="T48" fmla="*/ 1 w 198"/>
                <a:gd name="T49" fmla="*/ 1 h 236"/>
                <a:gd name="T50" fmla="*/ 1 w 198"/>
                <a:gd name="T51" fmla="*/ 1 h 236"/>
                <a:gd name="T52" fmla="*/ 1 w 198"/>
                <a:gd name="T53" fmla="*/ 1 h 236"/>
                <a:gd name="T54" fmla="*/ 1 w 198"/>
                <a:gd name="T55" fmla="*/ 1 h 236"/>
                <a:gd name="T56" fmla="*/ 1 w 198"/>
                <a:gd name="T57" fmla="*/ 1 h 236"/>
                <a:gd name="T58" fmla="*/ 1 w 198"/>
                <a:gd name="T59" fmla="*/ 1 h 236"/>
                <a:gd name="T60" fmla="*/ 0 w 198"/>
                <a:gd name="T61" fmla="*/ 1 h 236"/>
                <a:gd name="T62" fmla="*/ 0 w 198"/>
                <a:gd name="T63" fmla="*/ 1 h 236"/>
                <a:gd name="T64" fmla="*/ 0 w 198"/>
                <a:gd name="T65" fmla="*/ 1 h 236"/>
                <a:gd name="T66" fmla="*/ 0 w 198"/>
                <a:gd name="T67" fmla="*/ 1 h 236"/>
                <a:gd name="T68" fmla="*/ 0 w 198"/>
                <a:gd name="T69" fmla="*/ 1 h 236"/>
                <a:gd name="T70" fmla="*/ 0 w 198"/>
                <a:gd name="T71" fmla="*/ 1 h 236"/>
                <a:gd name="T72" fmla="*/ 0 w 198"/>
                <a:gd name="T73" fmla="*/ 1 h 236"/>
                <a:gd name="T74" fmla="*/ 0 w 198"/>
                <a:gd name="T75" fmla="*/ 1 h 236"/>
                <a:gd name="T76" fmla="*/ 0 w 198"/>
                <a:gd name="T77" fmla="*/ 1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1 w 198"/>
                <a:gd name="T91" fmla="*/ 0 h 236"/>
                <a:gd name="T92" fmla="*/ 1 w 198"/>
                <a:gd name="T93" fmla="*/ 0 h 236"/>
                <a:gd name="T94" fmla="*/ 1 w 198"/>
                <a:gd name="T95" fmla="*/ 0 h 236"/>
                <a:gd name="T96" fmla="*/ 1 w 198"/>
                <a:gd name="T97" fmla="*/ 0 h 236"/>
                <a:gd name="T98" fmla="*/ 1 w 198"/>
                <a:gd name="T99" fmla="*/ 0 h 236"/>
                <a:gd name="T100" fmla="*/ 1 w 198"/>
                <a:gd name="T101" fmla="*/ 0 h 236"/>
                <a:gd name="T102" fmla="*/ 1 w 198"/>
                <a:gd name="T103" fmla="*/ 0 h 236"/>
                <a:gd name="T104" fmla="*/ 1 w 198"/>
                <a:gd name="T105" fmla="*/ 0 h 236"/>
                <a:gd name="T106" fmla="*/ 1 w 198"/>
                <a:gd name="T107" fmla="*/ 0 h 236"/>
                <a:gd name="T108" fmla="*/ 1 w 198"/>
                <a:gd name="T109" fmla="*/ 0 h 236"/>
                <a:gd name="T110" fmla="*/ 1 w 198"/>
                <a:gd name="T111" fmla="*/ 0 h 236"/>
                <a:gd name="T112" fmla="*/ 1 w 198"/>
                <a:gd name="T113" fmla="*/ 0 h 236"/>
                <a:gd name="T114" fmla="*/ 1 w 198"/>
                <a:gd name="T115" fmla="*/ 0 h 236"/>
                <a:gd name="T116" fmla="*/ 1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23" name="Freeform 253"/>
            <p:cNvSpPr>
              <a:spLocks/>
            </p:cNvSpPr>
            <p:nvPr/>
          </p:nvSpPr>
          <p:spPr bwMode="auto">
            <a:xfrm>
              <a:off x="2652" y="2704"/>
              <a:ext cx="22" cy="30"/>
            </a:xfrm>
            <a:custGeom>
              <a:avLst/>
              <a:gdLst>
                <a:gd name="T0" fmla="*/ 1 w 128"/>
                <a:gd name="T1" fmla="*/ 0 h 183"/>
                <a:gd name="T2" fmla="*/ 1 w 128"/>
                <a:gd name="T3" fmla="*/ 0 h 183"/>
                <a:gd name="T4" fmla="*/ 1 w 128"/>
                <a:gd name="T5" fmla="*/ 0 h 183"/>
                <a:gd name="T6" fmla="*/ 1 w 128"/>
                <a:gd name="T7" fmla="*/ 0 h 183"/>
                <a:gd name="T8" fmla="*/ 1 w 128"/>
                <a:gd name="T9" fmla="*/ 0 h 183"/>
                <a:gd name="T10" fmla="*/ 0 w 128"/>
                <a:gd name="T11" fmla="*/ 1 h 183"/>
                <a:gd name="T12" fmla="*/ 0 w 128"/>
                <a:gd name="T13" fmla="*/ 1 h 183"/>
                <a:gd name="T14" fmla="*/ 0 w 128"/>
                <a:gd name="T15" fmla="*/ 1 h 183"/>
                <a:gd name="T16" fmla="*/ 0 w 128"/>
                <a:gd name="T17" fmla="*/ 1 h 183"/>
                <a:gd name="T18" fmla="*/ 0 w 128"/>
                <a:gd name="T19" fmla="*/ 1 h 183"/>
                <a:gd name="T20" fmla="*/ 0 w 128"/>
                <a:gd name="T21" fmla="*/ 1 h 183"/>
                <a:gd name="T22" fmla="*/ 0 w 128"/>
                <a:gd name="T23" fmla="*/ 1 h 183"/>
                <a:gd name="T24" fmla="*/ 0 w 128"/>
                <a:gd name="T25" fmla="*/ 1 h 183"/>
                <a:gd name="T26" fmla="*/ 0 w 128"/>
                <a:gd name="T27" fmla="*/ 1 h 183"/>
                <a:gd name="T28" fmla="*/ 0 w 128"/>
                <a:gd name="T29" fmla="*/ 1 h 183"/>
                <a:gd name="T30" fmla="*/ 0 w 128"/>
                <a:gd name="T31" fmla="*/ 1 h 183"/>
                <a:gd name="T32" fmla="*/ 0 w 128"/>
                <a:gd name="T33" fmla="*/ 1 h 183"/>
                <a:gd name="T34" fmla="*/ 0 w 128"/>
                <a:gd name="T35" fmla="*/ 1 h 183"/>
                <a:gd name="T36" fmla="*/ 0 w 128"/>
                <a:gd name="T37" fmla="*/ 1 h 183"/>
                <a:gd name="T38" fmla="*/ 1 w 128"/>
                <a:gd name="T39" fmla="*/ 1 h 183"/>
                <a:gd name="T40" fmla="*/ 1 w 128"/>
                <a:gd name="T41" fmla="*/ 1 h 183"/>
                <a:gd name="T42" fmla="*/ 1 w 128"/>
                <a:gd name="T43" fmla="*/ 0 h 183"/>
                <a:gd name="T44" fmla="*/ 1 w 128"/>
                <a:gd name="T45" fmla="*/ 0 h 183"/>
                <a:gd name="T46" fmla="*/ 1 w 128"/>
                <a:gd name="T47" fmla="*/ 0 h 183"/>
                <a:gd name="T48" fmla="*/ 1 w 128"/>
                <a:gd name="T49" fmla="*/ 0 h 183"/>
                <a:gd name="T50" fmla="*/ 1 w 128"/>
                <a:gd name="T51" fmla="*/ 0 h 183"/>
                <a:gd name="T52" fmla="*/ 1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1 w 128"/>
                <a:gd name="T77" fmla="*/ 0 h 183"/>
                <a:gd name="T78" fmla="*/ 1 w 128"/>
                <a:gd name="T79" fmla="*/ 0 h 183"/>
                <a:gd name="T80" fmla="*/ 1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24" name="Freeform 254"/>
            <p:cNvSpPr>
              <a:spLocks/>
            </p:cNvSpPr>
            <p:nvPr/>
          </p:nvSpPr>
          <p:spPr bwMode="auto">
            <a:xfrm>
              <a:off x="2575" y="2697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1 h 379"/>
                <a:gd name="T6" fmla="*/ 0 w 323"/>
                <a:gd name="T7" fmla="*/ 1 h 379"/>
                <a:gd name="T8" fmla="*/ 0 w 323"/>
                <a:gd name="T9" fmla="*/ 1 h 379"/>
                <a:gd name="T10" fmla="*/ 0 w 323"/>
                <a:gd name="T11" fmla="*/ 1 h 379"/>
                <a:gd name="T12" fmla="*/ 0 w 323"/>
                <a:gd name="T13" fmla="*/ 1 h 379"/>
                <a:gd name="T14" fmla="*/ 0 w 323"/>
                <a:gd name="T15" fmla="*/ 1 h 379"/>
                <a:gd name="T16" fmla="*/ 0 w 323"/>
                <a:gd name="T17" fmla="*/ 1 h 379"/>
                <a:gd name="T18" fmla="*/ 0 w 323"/>
                <a:gd name="T19" fmla="*/ 1 h 379"/>
                <a:gd name="T20" fmla="*/ 0 w 323"/>
                <a:gd name="T21" fmla="*/ 2 h 379"/>
                <a:gd name="T22" fmla="*/ 1 w 323"/>
                <a:gd name="T23" fmla="*/ 2 h 379"/>
                <a:gd name="T24" fmla="*/ 1 w 323"/>
                <a:gd name="T25" fmla="*/ 2 h 379"/>
                <a:gd name="T26" fmla="*/ 1 w 323"/>
                <a:gd name="T27" fmla="*/ 2 h 379"/>
                <a:gd name="T28" fmla="*/ 1 w 323"/>
                <a:gd name="T29" fmla="*/ 2 h 379"/>
                <a:gd name="T30" fmla="*/ 1 w 323"/>
                <a:gd name="T31" fmla="*/ 2 h 379"/>
                <a:gd name="T32" fmla="*/ 1 w 323"/>
                <a:gd name="T33" fmla="*/ 2 h 379"/>
                <a:gd name="T34" fmla="*/ 1 w 323"/>
                <a:gd name="T35" fmla="*/ 2 h 379"/>
                <a:gd name="T36" fmla="*/ 1 w 323"/>
                <a:gd name="T37" fmla="*/ 2 h 379"/>
                <a:gd name="T38" fmla="*/ 1 w 323"/>
                <a:gd name="T39" fmla="*/ 2 h 379"/>
                <a:gd name="T40" fmla="*/ 1 w 323"/>
                <a:gd name="T41" fmla="*/ 2 h 379"/>
                <a:gd name="T42" fmla="*/ 1 w 323"/>
                <a:gd name="T43" fmla="*/ 2 h 379"/>
                <a:gd name="T44" fmla="*/ 1 w 323"/>
                <a:gd name="T45" fmla="*/ 2 h 379"/>
                <a:gd name="T46" fmla="*/ 1 w 323"/>
                <a:gd name="T47" fmla="*/ 1 h 379"/>
                <a:gd name="T48" fmla="*/ 1 w 323"/>
                <a:gd name="T49" fmla="*/ 1 h 379"/>
                <a:gd name="T50" fmla="*/ 1 w 323"/>
                <a:gd name="T51" fmla="*/ 1 h 379"/>
                <a:gd name="T52" fmla="*/ 0 w 323"/>
                <a:gd name="T53" fmla="*/ 1 h 379"/>
                <a:gd name="T54" fmla="*/ 0 w 323"/>
                <a:gd name="T55" fmla="*/ 1 h 379"/>
                <a:gd name="T56" fmla="*/ 0 w 323"/>
                <a:gd name="T57" fmla="*/ 1 h 379"/>
                <a:gd name="T58" fmla="*/ 0 w 323"/>
                <a:gd name="T59" fmla="*/ 1 h 379"/>
                <a:gd name="T60" fmla="*/ 0 w 323"/>
                <a:gd name="T61" fmla="*/ 1 h 379"/>
                <a:gd name="T62" fmla="*/ 0 w 323"/>
                <a:gd name="T63" fmla="*/ 1 h 379"/>
                <a:gd name="T64" fmla="*/ 0 w 323"/>
                <a:gd name="T65" fmla="*/ 1 h 379"/>
                <a:gd name="T66" fmla="*/ 0 w 323"/>
                <a:gd name="T67" fmla="*/ 1 h 379"/>
                <a:gd name="T68" fmla="*/ 0 w 323"/>
                <a:gd name="T69" fmla="*/ 0 h 379"/>
                <a:gd name="T70" fmla="*/ 0 w 323"/>
                <a:gd name="T71" fmla="*/ 0 h 379"/>
                <a:gd name="T72" fmla="*/ 1 w 323"/>
                <a:gd name="T73" fmla="*/ 0 h 379"/>
                <a:gd name="T74" fmla="*/ 1 w 323"/>
                <a:gd name="T75" fmla="*/ 0 h 379"/>
                <a:gd name="T76" fmla="*/ 1 w 323"/>
                <a:gd name="T77" fmla="*/ 0 h 379"/>
                <a:gd name="T78" fmla="*/ 1 w 323"/>
                <a:gd name="T79" fmla="*/ 0 h 379"/>
                <a:gd name="T80" fmla="*/ 1 w 323"/>
                <a:gd name="T81" fmla="*/ 0 h 379"/>
                <a:gd name="T82" fmla="*/ 1 w 323"/>
                <a:gd name="T83" fmla="*/ 0 h 379"/>
                <a:gd name="T84" fmla="*/ 1 w 323"/>
                <a:gd name="T85" fmla="*/ 0 h 379"/>
                <a:gd name="T86" fmla="*/ 1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25" name="Freeform 255"/>
            <p:cNvSpPr>
              <a:spLocks/>
            </p:cNvSpPr>
            <p:nvPr/>
          </p:nvSpPr>
          <p:spPr bwMode="auto">
            <a:xfrm>
              <a:off x="2650" y="2695"/>
              <a:ext cx="47" cy="42"/>
            </a:xfrm>
            <a:custGeom>
              <a:avLst/>
              <a:gdLst>
                <a:gd name="T0" fmla="*/ 1 w 282"/>
                <a:gd name="T1" fmla="*/ 0 h 253"/>
                <a:gd name="T2" fmla="*/ 1 w 282"/>
                <a:gd name="T3" fmla="*/ 0 h 253"/>
                <a:gd name="T4" fmla="*/ 1 w 282"/>
                <a:gd name="T5" fmla="*/ 0 h 253"/>
                <a:gd name="T6" fmla="*/ 1 w 282"/>
                <a:gd name="T7" fmla="*/ 0 h 253"/>
                <a:gd name="T8" fmla="*/ 1 w 282"/>
                <a:gd name="T9" fmla="*/ 1 h 253"/>
                <a:gd name="T10" fmla="*/ 1 w 282"/>
                <a:gd name="T11" fmla="*/ 1 h 253"/>
                <a:gd name="T12" fmla="*/ 1 w 282"/>
                <a:gd name="T13" fmla="*/ 1 h 253"/>
                <a:gd name="T14" fmla="*/ 1 w 282"/>
                <a:gd name="T15" fmla="*/ 1 h 253"/>
                <a:gd name="T16" fmla="*/ 1 w 282"/>
                <a:gd name="T17" fmla="*/ 1 h 253"/>
                <a:gd name="T18" fmla="*/ 1 w 282"/>
                <a:gd name="T19" fmla="*/ 1 h 253"/>
                <a:gd name="T20" fmla="*/ 1 w 282"/>
                <a:gd name="T21" fmla="*/ 1 h 253"/>
                <a:gd name="T22" fmla="*/ 1 w 282"/>
                <a:gd name="T23" fmla="*/ 1 h 253"/>
                <a:gd name="T24" fmla="*/ 1 w 282"/>
                <a:gd name="T25" fmla="*/ 1 h 253"/>
                <a:gd name="T26" fmla="*/ 1 w 282"/>
                <a:gd name="T27" fmla="*/ 1 h 253"/>
                <a:gd name="T28" fmla="*/ 1 w 282"/>
                <a:gd name="T29" fmla="*/ 1 h 253"/>
                <a:gd name="T30" fmla="*/ 1 w 282"/>
                <a:gd name="T31" fmla="*/ 1 h 253"/>
                <a:gd name="T32" fmla="*/ 1 w 282"/>
                <a:gd name="T33" fmla="*/ 1 h 253"/>
                <a:gd name="T34" fmla="*/ 1 w 282"/>
                <a:gd name="T35" fmla="*/ 1 h 253"/>
                <a:gd name="T36" fmla="*/ 1 w 282"/>
                <a:gd name="T37" fmla="*/ 1 h 253"/>
                <a:gd name="T38" fmla="*/ 1 w 282"/>
                <a:gd name="T39" fmla="*/ 1 h 253"/>
                <a:gd name="T40" fmla="*/ 1 w 282"/>
                <a:gd name="T41" fmla="*/ 1 h 253"/>
                <a:gd name="T42" fmla="*/ 1 w 282"/>
                <a:gd name="T43" fmla="*/ 1 h 253"/>
                <a:gd name="T44" fmla="*/ 1 w 282"/>
                <a:gd name="T45" fmla="*/ 1 h 253"/>
                <a:gd name="T46" fmla="*/ 1 w 282"/>
                <a:gd name="T47" fmla="*/ 1 h 253"/>
                <a:gd name="T48" fmla="*/ 1 w 282"/>
                <a:gd name="T49" fmla="*/ 1 h 253"/>
                <a:gd name="T50" fmla="*/ 1 w 282"/>
                <a:gd name="T51" fmla="*/ 1 h 253"/>
                <a:gd name="T52" fmla="*/ 1 w 282"/>
                <a:gd name="T53" fmla="*/ 0 h 253"/>
                <a:gd name="T54" fmla="*/ 1 w 282"/>
                <a:gd name="T55" fmla="*/ 0 h 253"/>
                <a:gd name="T56" fmla="*/ 1 w 282"/>
                <a:gd name="T57" fmla="*/ 0 h 253"/>
                <a:gd name="T58" fmla="*/ 1 w 282"/>
                <a:gd name="T59" fmla="*/ 0 h 253"/>
                <a:gd name="T60" fmla="*/ 1 w 282"/>
                <a:gd name="T61" fmla="*/ 0 h 253"/>
                <a:gd name="T62" fmla="*/ 1 w 282"/>
                <a:gd name="T63" fmla="*/ 0 h 253"/>
                <a:gd name="T64" fmla="*/ 1 w 282"/>
                <a:gd name="T65" fmla="*/ 0 h 253"/>
                <a:gd name="T66" fmla="*/ 1 w 282"/>
                <a:gd name="T67" fmla="*/ 0 h 253"/>
                <a:gd name="T68" fmla="*/ 1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1 w 282"/>
                <a:gd name="T107" fmla="*/ 0 h 253"/>
                <a:gd name="T108" fmla="*/ 1 w 282"/>
                <a:gd name="T109" fmla="*/ 0 h 253"/>
                <a:gd name="T110" fmla="*/ 1 w 282"/>
                <a:gd name="T111" fmla="*/ 0 h 253"/>
                <a:gd name="T112" fmla="*/ 1 w 282"/>
                <a:gd name="T113" fmla="*/ 0 h 253"/>
                <a:gd name="T114" fmla="*/ 1 w 282"/>
                <a:gd name="T115" fmla="*/ 0 h 253"/>
                <a:gd name="T116" fmla="*/ 1 w 282"/>
                <a:gd name="T117" fmla="*/ 0 h 253"/>
                <a:gd name="T118" fmla="*/ 1 w 282"/>
                <a:gd name="T119" fmla="*/ 0 h 253"/>
                <a:gd name="T120" fmla="*/ 1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26" name="Freeform 256"/>
            <p:cNvSpPr>
              <a:spLocks/>
            </p:cNvSpPr>
            <p:nvPr/>
          </p:nvSpPr>
          <p:spPr bwMode="auto">
            <a:xfrm>
              <a:off x="2556" y="2718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1 h 236"/>
                <a:gd name="T4" fmla="*/ 0 w 115"/>
                <a:gd name="T5" fmla="*/ 1 h 236"/>
                <a:gd name="T6" fmla="*/ 0 w 115"/>
                <a:gd name="T7" fmla="*/ 1 h 236"/>
                <a:gd name="T8" fmla="*/ 0 w 115"/>
                <a:gd name="T9" fmla="*/ 1 h 236"/>
                <a:gd name="T10" fmla="*/ 0 w 115"/>
                <a:gd name="T11" fmla="*/ 1 h 236"/>
                <a:gd name="T12" fmla="*/ 0 w 115"/>
                <a:gd name="T13" fmla="*/ 1 h 236"/>
                <a:gd name="T14" fmla="*/ 0 w 115"/>
                <a:gd name="T15" fmla="*/ 1 h 236"/>
                <a:gd name="T16" fmla="*/ 0 w 115"/>
                <a:gd name="T17" fmla="*/ 1 h 236"/>
                <a:gd name="T18" fmla="*/ 0 w 115"/>
                <a:gd name="T19" fmla="*/ 1 h 236"/>
                <a:gd name="T20" fmla="*/ 0 w 115"/>
                <a:gd name="T21" fmla="*/ 1 h 236"/>
                <a:gd name="T22" fmla="*/ 0 w 115"/>
                <a:gd name="T23" fmla="*/ 1 h 236"/>
                <a:gd name="T24" fmla="*/ 0 w 115"/>
                <a:gd name="T25" fmla="*/ 1 h 236"/>
                <a:gd name="T26" fmla="*/ 0 w 115"/>
                <a:gd name="T27" fmla="*/ 1 h 236"/>
                <a:gd name="T28" fmla="*/ 0 w 115"/>
                <a:gd name="T29" fmla="*/ 1 h 236"/>
                <a:gd name="T30" fmla="*/ 0 w 115"/>
                <a:gd name="T31" fmla="*/ 1 h 236"/>
                <a:gd name="T32" fmla="*/ 0 w 115"/>
                <a:gd name="T33" fmla="*/ 1 h 236"/>
                <a:gd name="T34" fmla="*/ 0 w 115"/>
                <a:gd name="T35" fmla="*/ 1 h 236"/>
                <a:gd name="T36" fmla="*/ 0 w 115"/>
                <a:gd name="T37" fmla="*/ 1 h 236"/>
                <a:gd name="T38" fmla="*/ 0 w 115"/>
                <a:gd name="T39" fmla="*/ 1 h 236"/>
                <a:gd name="T40" fmla="*/ 0 w 115"/>
                <a:gd name="T41" fmla="*/ 1 h 236"/>
                <a:gd name="T42" fmla="*/ 0 w 115"/>
                <a:gd name="T43" fmla="*/ 1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27" name="Freeform 257"/>
            <p:cNvSpPr>
              <a:spLocks/>
            </p:cNvSpPr>
            <p:nvPr/>
          </p:nvSpPr>
          <p:spPr bwMode="auto">
            <a:xfrm>
              <a:off x="2689" y="2692"/>
              <a:ext cx="41" cy="52"/>
            </a:xfrm>
            <a:custGeom>
              <a:avLst/>
              <a:gdLst>
                <a:gd name="T0" fmla="*/ 1 w 245"/>
                <a:gd name="T1" fmla="*/ 1 h 310"/>
                <a:gd name="T2" fmla="*/ 1 w 245"/>
                <a:gd name="T3" fmla="*/ 1 h 310"/>
                <a:gd name="T4" fmla="*/ 1 w 245"/>
                <a:gd name="T5" fmla="*/ 1 h 310"/>
                <a:gd name="T6" fmla="*/ 1 w 245"/>
                <a:gd name="T7" fmla="*/ 1 h 310"/>
                <a:gd name="T8" fmla="*/ 1 w 245"/>
                <a:gd name="T9" fmla="*/ 1 h 310"/>
                <a:gd name="T10" fmla="*/ 1 w 245"/>
                <a:gd name="T11" fmla="*/ 1 h 310"/>
                <a:gd name="T12" fmla="*/ 1 w 245"/>
                <a:gd name="T13" fmla="*/ 1 h 310"/>
                <a:gd name="T14" fmla="*/ 1 w 245"/>
                <a:gd name="T15" fmla="*/ 1 h 310"/>
                <a:gd name="T16" fmla="*/ 1 w 245"/>
                <a:gd name="T17" fmla="*/ 1 h 310"/>
                <a:gd name="T18" fmla="*/ 1 w 245"/>
                <a:gd name="T19" fmla="*/ 1 h 310"/>
                <a:gd name="T20" fmla="*/ 1 w 245"/>
                <a:gd name="T21" fmla="*/ 1 h 310"/>
                <a:gd name="T22" fmla="*/ 1 w 245"/>
                <a:gd name="T23" fmla="*/ 2 h 310"/>
                <a:gd name="T24" fmla="*/ 1 w 245"/>
                <a:gd name="T25" fmla="*/ 2 h 310"/>
                <a:gd name="T26" fmla="*/ 1 w 245"/>
                <a:gd name="T27" fmla="*/ 2 h 310"/>
                <a:gd name="T28" fmla="*/ 1 w 245"/>
                <a:gd name="T29" fmla="*/ 1 h 310"/>
                <a:gd name="T30" fmla="*/ 1 w 245"/>
                <a:gd name="T31" fmla="*/ 1 h 310"/>
                <a:gd name="T32" fmla="*/ 1 w 245"/>
                <a:gd name="T33" fmla="*/ 1 h 310"/>
                <a:gd name="T34" fmla="*/ 1 w 245"/>
                <a:gd name="T35" fmla="*/ 1 h 310"/>
                <a:gd name="T36" fmla="*/ 1 w 245"/>
                <a:gd name="T37" fmla="*/ 1 h 310"/>
                <a:gd name="T38" fmla="*/ 1 w 245"/>
                <a:gd name="T39" fmla="*/ 1 h 310"/>
                <a:gd name="T40" fmla="*/ 1 w 245"/>
                <a:gd name="T41" fmla="*/ 1 h 310"/>
                <a:gd name="T42" fmla="*/ 1 w 245"/>
                <a:gd name="T43" fmla="*/ 1 h 310"/>
                <a:gd name="T44" fmla="*/ 1 w 245"/>
                <a:gd name="T45" fmla="*/ 0 h 310"/>
                <a:gd name="T46" fmla="*/ 1 w 245"/>
                <a:gd name="T47" fmla="*/ 0 h 310"/>
                <a:gd name="T48" fmla="*/ 1 w 245"/>
                <a:gd name="T49" fmla="*/ 0 h 310"/>
                <a:gd name="T50" fmla="*/ 1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1 w 245"/>
                <a:gd name="T69" fmla="*/ 0 h 310"/>
                <a:gd name="T70" fmla="*/ 1 w 245"/>
                <a:gd name="T71" fmla="*/ 0 h 310"/>
                <a:gd name="T72" fmla="*/ 1 w 245"/>
                <a:gd name="T73" fmla="*/ 1 h 310"/>
                <a:gd name="T74" fmla="*/ 1 w 245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6186" name="Line 259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87" name="Line 260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88" name="Freeform 261"/>
          <p:cNvSpPr>
            <a:spLocks/>
          </p:cNvSpPr>
          <p:nvPr/>
        </p:nvSpPr>
        <p:spPr bwMode="auto">
          <a:xfrm>
            <a:off x="5314950" y="4352925"/>
            <a:ext cx="2979738" cy="1455738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89" name="Line 262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190" name="Group 590"/>
          <p:cNvGrpSpPr>
            <a:grpSpLocks/>
          </p:cNvGrpSpPr>
          <p:nvPr/>
        </p:nvGrpSpPr>
        <p:grpSpPr bwMode="auto">
          <a:xfrm>
            <a:off x="7464425" y="5226050"/>
            <a:ext cx="198438" cy="365125"/>
            <a:chOff x="4702" y="3292"/>
            <a:chExt cx="125" cy="230"/>
          </a:xfrm>
        </p:grpSpPr>
        <p:sp>
          <p:nvSpPr>
            <p:cNvPr id="6703" name="AutoShape 264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04" name="Rectangle 265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05" name="Rectangle 266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06" name="AutoShape 267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07" name="Line 268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08" name="Line 269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09" name="Rectangle 270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10" name="Rectangle 271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191" name="Line 272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92" name="Line 273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93" name="Oval 275"/>
          <p:cNvSpPr>
            <a:spLocks noChangeArrowheads="1"/>
          </p:cNvSpPr>
          <p:nvPr/>
        </p:nvSpPr>
        <p:spPr bwMode="auto">
          <a:xfrm>
            <a:off x="7467600" y="4860925"/>
            <a:ext cx="496888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94" name="Line 276"/>
          <p:cNvSpPr>
            <a:spLocks noChangeShapeType="1"/>
          </p:cNvSpPr>
          <p:nvPr/>
        </p:nvSpPr>
        <p:spPr bwMode="auto">
          <a:xfrm>
            <a:off x="7467600" y="484981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95" name="Line 277"/>
          <p:cNvSpPr>
            <a:spLocks noChangeShapeType="1"/>
          </p:cNvSpPr>
          <p:nvPr/>
        </p:nvSpPr>
        <p:spPr bwMode="auto">
          <a:xfrm>
            <a:off x="7964488" y="484981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96" name="Rectangle 278"/>
          <p:cNvSpPr>
            <a:spLocks noChangeArrowheads="1"/>
          </p:cNvSpPr>
          <p:nvPr/>
        </p:nvSpPr>
        <p:spPr bwMode="auto">
          <a:xfrm>
            <a:off x="7467600" y="4849813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197" name="Oval 279"/>
          <p:cNvSpPr>
            <a:spLocks noChangeArrowheads="1"/>
          </p:cNvSpPr>
          <p:nvPr/>
        </p:nvSpPr>
        <p:spPr bwMode="auto">
          <a:xfrm>
            <a:off x="7462838" y="4756150"/>
            <a:ext cx="496887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198" name="Group 280"/>
          <p:cNvGrpSpPr>
            <a:grpSpLocks/>
          </p:cNvGrpSpPr>
          <p:nvPr/>
        </p:nvGrpSpPr>
        <p:grpSpPr bwMode="auto">
          <a:xfrm>
            <a:off x="7581900" y="4789488"/>
            <a:ext cx="247650" cy="88900"/>
            <a:chOff x="2848" y="848"/>
            <a:chExt cx="140" cy="98"/>
          </a:xfrm>
        </p:grpSpPr>
        <p:sp>
          <p:nvSpPr>
            <p:cNvPr id="6700" name="Line 2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01" name="Line 2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02" name="Line 2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199" name="Group 284"/>
          <p:cNvGrpSpPr>
            <a:grpSpLocks/>
          </p:cNvGrpSpPr>
          <p:nvPr/>
        </p:nvGrpSpPr>
        <p:grpSpPr bwMode="auto">
          <a:xfrm flipV="1">
            <a:off x="7581900" y="4787900"/>
            <a:ext cx="247650" cy="88900"/>
            <a:chOff x="2848" y="848"/>
            <a:chExt cx="140" cy="98"/>
          </a:xfrm>
        </p:grpSpPr>
        <p:sp>
          <p:nvSpPr>
            <p:cNvPr id="6697" name="Line 28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98" name="Line 28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99" name="Line 28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00" name="Oval 289"/>
          <p:cNvSpPr>
            <a:spLocks noChangeArrowheads="1"/>
          </p:cNvSpPr>
          <p:nvPr/>
        </p:nvSpPr>
        <p:spPr bwMode="auto">
          <a:xfrm>
            <a:off x="6657975" y="4584700"/>
            <a:ext cx="490538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01" name="Line 291"/>
          <p:cNvSpPr>
            <a:spLocks noChangeShapeType="1"/>
          </p:cNvSpPr>
          <p:nvPr/>
        </p:nvSpPr>
        <p:spPr bwMode="auto">
          <a:xfrm>
            <a:off x="7148513" y="4573588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02" name="Rectangle 292"/>
          <p:cNvSpPr>
            <a:spLocks noChangeArrowheads="1"/>
          </p:cNvSpPr>
          <p:nvPr/>
        </p:nvSpPr>
        <p:spPr bwMode="auto">
          <a:xfrm>
            <a:off x="6651625" y="4573588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203" name="Oval 293"/>
          <p:cNvSpPr>
            <a:spLocks noChangeArrowheads="1"/>
          </p:cNvSpPr>
          <p:nvPr/>
        </p:nvSpPr>
        <p:spPr bwMode="auto">
          <a:xfrm>
            <a:off x="6646863" y="4479925"/>
            <a:ext cx="496887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04" name="Group 294"/>
          <p:cNvGrpSpPr>
            <a:grpSpLocks/>
          </p:cNvGrpSpPr>
          <p:nvPr/>
        </p:nvGrpSpPr>
        <p:grpSpPr bwMode="auto">
          <a:xfrm>
            <a:off x="6765925" y="4513263"/>
            <a:ext cx="247650" cy="88900"/>
            <a:chOff x="2848" y="848"/>
            <a:chExt cx="140" cy="98"/>
          </a:xfrm>
        </p:grpSpPr>
        <p:sp>
          <p:nvSpPr>
            <p:cNvPr id="6694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95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96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05" name="Group 298"/>
          <p:cNvGrpSpPr>
            <a:grpSpLocks/>
          </p:cNvGrpSpPr>
          <p:nvPr/>
        </p:nvGrpSpPr>
        <p:grpSpPr bwMode="auto">
          <a:xfrm flipV="1">
            <a:off x="6765925" y="4511675"/>
            <a:ext cx="247650" cy="88900"/>
            <a:chOff x="2848" y="848"/>
            <a:chExt cx="140" cy="98"/>
          </a:xfrm>
        </p:grpSpPr>
        <p:sp>
          <p:nvSpPr>
            <p:cNvPr id="6691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92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93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06" name="Oval 303"/>
          <p:cNvSpPr>
            <a:spLocks noChangeArrowheads="1"/>
          </p:cNvSpPr>
          <p:nvPr/>
        </p:nvSpPr>
        <p:spPr bwMode="auto">
          <a:xfrm>
            <a:off x="5986463" y="4889500"/>
            <a:ext cx="496887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07" name="Line 304"/>
          <p:cNvSpPr>
            <a:spLocks noChangeShapeType="1"/>
          </p:cNvSpPr>
          <p:nvPr/>
        </p:nvSpPr>
        <p:spPr bwMode="auto">
          <a:xfrm>
            <a:off x="5986463" y="4878388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08" name="Line 305"/>
          <p:cNvSpPr>
            <a:spLocks noChangeShapeType="1"/>
          </p:cNvSpPr>
          <p:nvPr/>
        </p:nvSpPr>
        <p:spPr bwMode="auto">
          <a:xfrm>
            <a:off x="6483350" y="4878388"/>
            <a:ext cx="0" cy="8096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09" name="Rectangle 306"/>
          <p:cNvSpPr>
            <a:spLocks noChangeArrowheads="1"/>
          </p:cNvSpPr>
          <p:nvPr/>
        </p:nvSpPr>
        <p:spPr bwMode="auto">
          <a:xfrm>
            <a:off x="5986463" y="4878388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210" name="Oval 307"/>
          <p:cNvSpPr>
            <a:spLocks noChangeArrowheads="1"/>
          </p:cNvSpPr>
          <p:nvPr/>
        </p:nvSpPr>
        <p:spPr bwMode="auto">
          <a:xfrm>
            <a:off x="5981700" y="4784725"/>
            <a:ext cx="496888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11" name="Group 308"/>
          <p:cNvGrpSpPr>
            <a:grpSpLocks/>
          </p:cNvGrpSpPr>
          <p:nvPr/>
        </p:nvGrpSpPr>
        <p:grpSpPr bwMode="auto">
          <a:xfrm>
            <a:off x="6100763" y="4818063"/>
            <a:ext cx="247650" cy="88900"/>
            <a:chOff x="2848" y="848"/>
            <a:chExt cx="140" cy="98"/>
          </a:xfrm>
        </p:grpSpPr>
        <p:sp>
          <p:nvSpPr>
            <p:cNvPr id="6688" name="Line 3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89" name="Line 3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90" name="Line 3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12" name="Group 312"/>
          <p:cNvGrpSpPr>
            <a:grpSpLocks/>
          </p:cNvGrpSpPr>
          <p:nvPr/>
        </p:nvGrpSpPr>
        <p:grpSpPr bwMode="auto">
          <a:xfrm flipV="1">
            <a:off x="6100763" y="4816475"/>
            <a:ext cx="247650" cy="88900"/>
            <a:chOff x="2848" y="848"/>
            <a:chExt cx="140" cy="98"/>
          </a:xfrm>
        </p:grpSpPr>
        <p:sp>
          <p:nvSpPr>
            <p:cNvPr id="6685" name="Line 3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86" name="Line 3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87" name="Line 3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13" name="Line 316"/>
          <p:cNvSpPr>
            <a:spLocks noChangeShapeType="1"/>
          </p:cNvSpPr>
          <p:nvPr/>
        </p:nvSpPr>
        <p:spPr bwMode="auto">
          <a:xfrm>
            <a:off x="7096125" y="4691063"/>
            <a:ext cx="376238" cy="120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14" name="Line 317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15" name="Line 318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16" name="Line 319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17" name="Line 320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18" name="Line 321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19" name="Line 322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0" name="Line 323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1" name="Line 324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2" name="Line 325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3" name="Line 354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4" name="Line 355"/>
          <p:cNvSpPr>
            <a:spLocks noChangeShapeType="1"/>
          </p:cNvSpPr>
          <p:nvPr/>
        </p:nvSpPr>
        <p:spPr bwMode="auto">
          <a:xfrm>
            <a:off x="5899150" y="4918075"/>
            <a:ext cx="793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5" name="Line 365"/>
          <p:cNvSpPr>
            <a:spLocks noChangeShapeType="1"/>
          </p:cNvSpPr>
          <p:nvPr/>
        </p:nvSpPr>
        <p:spPr bwMode="auto">
          <a:xfrm flipH="1">
            <a:off x="5988050" y="3440113"/>
            <a:ext cx="3175" cy="1349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6" name="Line 366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7" name="Line 367"/>
          <p:cNvSpPr>
            <a:spLocks noChangeShapeType="1"/>
          </p:cNvSpPr>
          <p:nvPr/>
        </p:nvSpPr>
        <p:spPr bwMode="auto">
          <a:xfrm>
            <a:off x="7112000" y="2595563"/>
            <a:ext cx="0" cy="984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8" name="Line 368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9" name="Line 369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30" name="Line 370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31" name="Line 371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32" name="Line 372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33" name="Line 373"/>
          <p:cNvSpPr>
            <a:spLocks noChangeShapeType="1"/>
          </p:cNvSpPr>
          <p:nvPr/>
        </p:nvSpPr>
        <p:spPr bwMode="auto">
          <a:xfrm>
            <a:off x="7848600" y="2787650"/>
            <a:ext cx="18573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34" name="Line 374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35" name="Line 375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36" name="Oval 378"/>
          <p:cNvSpPr>
            <a:spLocks noChangeArrowheads="1"/>
          </p:cNvSpPr>
          <p:nvPr/>
        </p:nvSpPr>
        <p:spPr bwMode="auto">
          <a:xfrm>
            <a:off x="6937375" y="24987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37" name="Line 379"/>
          <p:cNvSpPr>
            <a:spLocks noChangeShapeType="1"/>
          </p:cNvSpPr>
          <p:nvPr/>
        </p:nvSpPr>
        <p:spPr bwMode="auto">
          <a:xfrm>
            <a:off x="6937375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38" name="Line 380"/>
          <p:cNvSpPr>
            <a:spLocks noChangeShapeType="1"/>
          </p:cNvSpPr>
          <p:nvPr/>
        </p:nvSpPr>
        <p:spPr bwMode="auto">
          <a:xfrm>
            <a:off x="7283450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39" name="Rectangle 381"/>
          <p:cNvSpPr>
            <a:spLocks noChangeArrowheads="1"/>
          </p:cNvSpPr>
          <p:nvPr/>
        </p:nvSpPr>
        <p:spPr bwMode="auto">
          <a:xfrm>
            <a:off x="6937375" y="24907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240" name="Oval 382"/>
          <p:cNvSpPr>
            <a:spLocks noChangeArrowheads="1"/>
          </p:cNvSpPr>
          <p:nvPr/>
        </p:nvSpPr>
        <p:spPr bwMode="auto">
          <a:xfrm>
            <a:off x="6934200" y="24272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41" name="Group 383"/>
          <p:cNvGrpSpPr>
            <a:grpSpLocks/>
          </p:cNvGrpSpPr>
          <p:nvPr/>
        </p:nvGrpSpPr>
        <p:grpSpPr bwMode="auto">
          <a:xfrm>
            <a:off x="7018338" y="2449513"/>
            <a:ext cx="171450" cy="60325"/>
            <a:chOff x="2848" y="848"/>
            <a:chExt cx="140" cy="98"/>
          </a:xfrm>
        </p:grpSpPr>
        <p:sp>
          <p:nvSpPr>
            <p:cNvPr id="6682" name="Line 38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83" name="Line 38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84" name="Line 38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42" name="Group 387"/>
          <p:cNvGrpSpPr>
            <a:grpSpLocks/>
          </p:cNvGrpSpPr>
          <p:nvPr/>
        </p:nvGrpSpPr>
        <p:grpSpPr bwMode="auto">
          <a:xfrm flipV="1">
            <a:off x="7018338" y="2449513"/>
            <a:ext cx="171450" cy="58737"/>
            <a:chOff x="2848" y="848"/>
            <a:chExt cx="140" cy="98"/>
          </a:xfrm>
        </p:grpSpPr>
        <p:sp>
          <p:nvSpPr>
            <p:cNvPr id="6679" name="Line 38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80" name="Line 38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81" name="Line 39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43" name="Oval 392"/>
          <p:cNvSpPr>
            <a:spLocks noChangeArrowheads="1"/>
          </p:cNvSpPr>
          <p:nvPr/>
        </p:nvSpPr>
        <p:spPr bwMode="auto">
          <a:xfrm>
            <a:off x="7410450" y="2400300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44" name="Line 393"/>
          <p:cNvSpPr>
            <a:spLocks noChangeShapeType="1"/>
          </p:cNvSpPr>
          <p:nvPr/>
        </p:nvSpPr>
        <p:spPr bwMode="auto">
          <a:xfrm>
            <a:off x="7410450" y="2392363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45" name="Line 394"/>
          <p:cNvSpPr>
            <a:spLocks noChangeShapeType="1"/>
          </p:cNvSpPr>
          <p:nvPr/>
        </p:nvSpPr>
        <p:spPr bwMode="auto">
          <a:xfrm>
            <a:off x="7756525" y="2392363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46" name="Rectangle 395"/>
          <p:cNvSpPr>
            <a:spLocks noChangeArrowheads="1"/>
          </p:cNvSpPr>
          <p:nvPr/>
        </p:nvSpPr>
        <p:spPr bwMode="auto">
          <a:xfrm>
            <a:off x="7410450" y="2392363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247" name="Oval 396"/>
          <p:cNvSpPr>
            <a:spLocks noChangeArrowheads="1"/>
          </p:cNvSpPr>
          <p:nvPr/>
        </p:nvSpPr>
        <p:spPr bwMode="auto">
          <a:xfrm>
            <a:off x="7407275" y="2328863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48" name="Group 397"/>
          <p:cNvGrpSpPr>
            <a:grpSpLocks/>
          </p:cNvGrpSpPr>
          <p:nvPr/>
        </p:nvGrpSpPr>
        <p:grpSpPr bwMode="auto">
          <a:xfrm>
            <a:off x="7491413" y="2351088"/>
            <a:ext cx="171450" cy="60325"/>
            <a:chOff x="2848" y="848"/>
            <a:chExt cx="140" cy="98"/>
          </a:xfrm>
        </p:grpSpPr>
        <p:sp>
          <p:nvSpPr>
            <p:cNvPr id="6676" name="Line 39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77" name="Line 39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78" name="Line 40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49" name="Group 401"/>
          <p:cNvGrpSpPr>
            <a:grpSpLocks/>
          </p:cNvGrpSpPr>
          <p:nvPr/>
        </p:nvGrpSpPr>
        <p:grpSpPr bwMode="auto">
          <a:xfrm flipV="1">
            <a:off x="7491413" y="2351088"/>
            <a:ext cx="171450" cy="58737"/>
            <a:chOff x="2848" y="848"/>
            <a:chExt cx="140" cy="98"/>
          </a:xfrm>
        </p:grpSpPr>
        <p:sp>
          <p:nvSpPr>
            <p:cNvPr id="6673" name="Line 40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74" name="Line 40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75" name="Line 40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50" name="Oval 406"/>
          <p:cNvSpPr>
            <a:spLocks noChangeArrowheads="1"/>
          </p:cNvSpPr>
          <p:nvPr/>
        </p:nvSpPr>
        <p:spPr bwMode="auto">
          <a:xfrm>
            <a:off x="7497763" y="27781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51" name="Line 407"/>
          <p:cNvSpPr>
            <a:spLocks noChangeShapeType="1"/>
          </p:cNvSpPr>
          <p:nvPr/>
        </p:nvSpPr>
        <p:spPr bwMode="auto">
          <a:xfrm>
            <a:off x="7497763" y="27701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52" name="Line 408"/>
          <p:cNvSpPr>
            <a:spLocks noChangeShapeType="1"/>
          </p:cNvSpPr>
          <p:nvPr/>
        </p:nvSpPr>
        <p:spPr bwMode="auto">
          <a:xfrm>
            <a:off x="7843838" y="27701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53" name="Rectangle 409"/>
          <p:cNvSpPr>
            <a:spLocks noChangeArrowheads="1"/>
          </p:cNvSpPr>
          <p:nvPr/>
        </p:nvSpPr>
        <p:spPr bwMode="auto">
          <a:xfrm>
            <a:off x="7497763" y="27701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254" name="Oval 410"/>
          <p:cNvSpPr>
            <a:spLocks noChangeArrowheads="1"/>
          </p:cNvSpPr>
          <p:nvPr/>
        </p:nvSpPr>
        <p:spPr bwMode="auto">
          <a:xfrm>
            <a:off x="7494588" y="27066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55" name="Group 411"/>
          <p:cNvGrpSpPr>
            <a:grpSpLocks/>
          </p:cNvGrpSpPr>
          <p:nvPr/>
        </p:nvGrpSpPr>
        <p:grpSpPr bwMode="auto">
          <a:xfrm>
            <a:off x="7578725" y="2728913"/>
            <a:ext cx="171450" cy="60325"/>
            <a:chOff x="2848" y="848"/>
            <a:chExt cx="140" cy="98"/>
          </a:xfrm>
        </p:grpSpPr>
        <p:sp>
          <p:nvSpPr>
            <p:cNvPr id="6670" name="Line 41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71" name="Line 41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72" name="Line 41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56" name="Group 415"/>
          <p:cNvGrpSpPr>
            <a:grpSpLocks/>
          </p:cNvGrpSpPr>
          <p:nvPr/>
        </p:nvGrpSpPr>
        <p:grpSpPr bwMode="auto">
          <a:xfrm flipV="1">
            <a:off x="7578725" y="2728913"/>
            <a:ext cx="171450" cy="58737"/>
            <a:chOff x="2848" y="848"/>
            <a:chExt cx="140" cy="98"/>
          </a:xfrm>
        </p:grpSpPr>
        <p:sp>
          <p:nvSpPr>
            <p:cNvPr id="6667" name="Line 4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68" name="Line 4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69" name="Line 4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57" name="Oval 434"/>
          <p:cNvSpPr>
            <a:spLocks noChangeArrowheads="1"/>
          </p:cNvSpPr>
          <p:nvPr/>
        </p:nvSpPr>
        <p:spPr bwMode="auto">
          <a:xfrm>
            <a:off x="6946900" y="27654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58" name="Line 435"/>
          <p:cNvSpPr>
            <a:spLocks noChangeShapeType="1"/>
          </p:cNvSpPr>
          <p:nvPr/>
        </p:nvSpPr>
        <p:spPr bwMode="auto">
          <a:xfrm>
            <a:off x="6946900" y="27574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59" name="Line 436"/>
          <p:cNvSpPr>
            <a:spLocks noChangeShapeType="1"/>
          </p:cNvSpPr>
          <p:nvPr/>
        </p:nvSpPr>
        <p:spPr bwMode="auto">
          <a:xfrm>
            <a:off x="7292975" y="27574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60" name="Rectangle 437"/>
          <p:cNvSpPr>
            <a:spLocks noChangeArrowheads="1"/>
          </p:cNvSpPr>
          <p:nvPr/>
        </p:nvSpPr>
        <p:spPr bwMode="auto">
          <a:xfrm>
            <a:off x="6946900" y="27574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261" name="Oval 438"/>
          <p:cNvSpPr>
            <a:spLocks noChangeArrowheads="1"/>
          </p:cNvSpPr>
          <p:nvPr/>
        </p:nvSpPr>
        <p:spPr bwMode="auto">
          <a:xfrm>
            <a:off x="6943725" y="26939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62" name="Group 439"/>
          <p:cNvGrpSpPr>
            <a:grpSpLocks/>
          </p:cNvGrpSpPr>
          <p:nvPr/>
        </p:nvGrpSpPr>
        <p:grpSpPr bwMode="auto">
          <a:xfrm>
            <a:off x="7027863" y="2716213"/>
            <a:ext cx="171450" cy="60325"/>
            <a:chOff x="2848" y="848"/>
            <a:chExt cx="140" cy="98"/>
          </a:xfrm>
        </p:grpSpPr>
        <p:sp>
          <p:nvSpPr>
            <p:cNvPr id="6664" name="Line 44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65" name="Line 44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66" name="Line 44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63" name="Group 443"/>
          <p:cNvGrpSpPr>
            <a:grpSpLocks/>
          </p:cNvGrpSpPr>
          <p:nvPr/>
        </p:nvGrpSpPr>
        <p:grpSpPr bwMode="auto">
          <a:xfrm flipV="1">
            <a:off x="7027863" y="2716213"/>
            <a:ext cx="171450" cy="58737"/>
            <a:chOff x="2848" y="848"/>
            <a:chExt cx="140" cy="98"/>
          </a:xfrm>
        </p:grpSpPr>
        <p:sp>
          <p:nvSpPr>
            <p:cNvPr id="6661" name="Line 4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62" name="Line 4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63" name="Line 4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64" name="Oval 448"/>
          <p:cNvSpPr>
            <a:spLocks noChangeArrowheads="1"/>
          </p:cNvSpPr>
          <p:nvPr/>
        </p:nvSpPr>
        <p:spPr bwMode="auto">
          <a:xfrm>
            <a:off x="7469188" y="3654425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65" name="Line 449"/>
          <p:cNvSpPr>
            <a:spLocks noChangeShapeType="1"/>
          </p:cNvSpPr>
          <p:nvPr/>
        </p:nvSpPr>
        <p:spPr bwMode="auto">
          <a:xfrm>
            <a:off x="7469188" y="3646488"/>
            <a:ext cx="0" cy="587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66" name="Line 450"/>
          <p:cNvSpPr>
            <a:spLocks noChangeShapeType="1"/>
          </p:cNvSpPr>
          <p:nvPr/>
        </p:nvSpPr>
        <p:spPr bwMode="auto">
          <a:xfrm>
            <a:off x="7827963" y="3646488"/>
            <a:ext cx="0" cy="587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67" name="Rectangle 451"/>
          <p:cNvSpPr>
            <a:spLocks noChangeArrowheads="1"/>
          </p:cNvSpPr>
          <p:nvPr/>
        </p:nvSpPr>
        <p:spPr bwMode="auto">
          <a:xfrm>
            <a:off x="7469188" y="3646488"/>
            <a:ext cx="355600" cy="58737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268" name="Oval 452"/>
          <p:cNvSpPr>
            <a:spLocks noChangeArrowheads="1"/>
          </p:cNvSpPr>
          <p:nvPr/>
        </p:nvSpPr>
        <p:spPr bwMode="auto">
          <a:xfrm>
            <a:off x="7466013" y="3578225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69" name="Group 453"/>
          <p:cNvGrpSpPr>
            <a:grpSpLocks/>
          </p:cNvGrpSpPr>
          <p:nvPr/>
        </p:nvGrpSpPr>
        <p:grpSpPr bwMode="auto">
          <a:xfrm>
            <a:off x="7551738" y="3602038"/>
            <a:ext cx="179387" cy="65087"/>
            <a:chOff x="2848" y="848"/>
            <a:chExt cx="140" cy="98"/>
          </a:xfrm>
        </p:grpSpPr>
        <p:sp>
          <p:nvSpPr>
            <p:cNvPr id="6658" name="Line 45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59" name="Line 45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60" name="Line 45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70" name="Group 457"/>
          <p:cNvGrpSpPr>
            <a:grpSpLocks/>
          </p:cNvGrpSpPr>
          <p:nvPr/>
        </p:nvGrpSpPr>
        <p:grpSpPr bwMode="auto">
          <a:xfrm flipV="1">
            <a:off x="7551738" y="3602038"/>
            <a:ext cx="179387" cy="65087"/>
            <a:chOff x="2848" y="848"/>
            <a:chExt cx="140" cy="98"/>
          </a:xfrm>
        </p:grpSpPr>
        <p:sp>
          <p:nvSpPr>
            <p:cNvPr id="6655" name="Line 45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56" name="Line 45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57" name="Line 46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71" name="Oval 462"/>
          <p:cNvSpPr>
            <a:spLocks noChangeArrowheads="1"/>
          </p:cNvSpPr>
          <p:nvPr/>
        </p:nvSpPr>
        <p:spPr bwMode="auto">
          <a:xfrm>
            <a:off x="7172325" y="3929063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72" name="Line 463"/>
          <p:cNvSpPr>
            <a:spLocks noChangeShapeType="1"/>
          </p:cNvSpPr>
          <p:nvPr/>
        </p:nvSpPr>
        <p:spPr bwMode="auto">
          <a:xfrm>
            <a:off x="7172325" y="3921125"/>
            <a:ext cx="0" cy="5873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73" name="Line 464"/>
          <p:cNvSpPr>
            <a:spLocks noChangeShapeType="1"/>
          </p:cNvSpPr>
          <p:nvPr/>
        </p:nvSpPr>
        <p:spPr bwMode="auto">
          <a:xfrm>
            <a:off x="7531100" y="3921125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74" name="Rectangle 465"/>
          <p:cNvSpPr>
            <a:spLocks noChangeArrowheads="1"/>
          </p:cNvSpPr>
          <p:nvPr/>
        </p:nvSpPr>
        <p:spPr bwMode="auto">
          <a:xfrm>
            <a:off x="7178675" y="3921125"/>
            <a:ext cx="349250" cy="58738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275" name="Oval 466"/>
          <p:cNvSpPr>
            <a:spLocks noChangeArrowheads="1"/>
          </p:cNvSpPr>
          <p:nvPr/>
        </p:nvSpPr>
        <p:spPr bwMode="auto">
          <a:xfrm>
            <a:off x="7169150" y="3852863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76" name="Group 467"/>
          <p:cNvGrpSpPr>
            <a:grpSpLocks/>
          </p:cNvGrpSpPr>
          <p:nvPr/>
        </p:nvGrpSpPr>
        <p:grpSpPr bwMode="auto">
          <a:xfrm>
            <a:off x="7254875" y="3876675"/>
            <a:ext cx="179388" cy="65088"/>
            <a:chOff x="2848" y="848"/>
            <a:chExt cx="140" cy="98"/>
          </a:xfrm>
        </p:grpSpPr>
        <p:sp>
          <p:nvSpPr>
            <p:cNvPr id="6652" name="Line 46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53" name="Line 46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54" name="Line 47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77" name="Group 471"/>
          <p:cNvGrpSpPr>
            <a:grpSpLocks/>
          </p:cNvGrpSpPr>
          <p:nvPr/>
        </p:nvGrpSpPr>
        <p:grpSpPr bwMode="auto">
          <a:xfrm flipV="1">
            <a:off x="7254875" y="3876675"/>
            <a:ext cx="179388" cy="65088"/>
            <a:chOff x="2848" y="848"/>
            <a:chExt cx="140" cy="98"/>
          </a:xfrm>
        </p:grpSpPr>
        <p:sp>
          <p:nvSpPr>
            <p:cNvPr id="6649" name="Line 47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50" name="Line 47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51" name="Line 47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78" name="Line 232"/>
          <p:cNvSpPr>
            <a:spLocks noChangeShapeType="1"/>
          </p:cNvSpPr>
          <p:nvPr/>
        </p:nvSpPr>
        <p:spPr bwMode="auto">
          <a:xfrm flipV="1">
            <a:off x="6942138" y="4005263"/>
            <a:ext cx="263525" cy="482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6279" name="Group 517"/>
          <p:cNvGrpSpPr>
            <a:grpSpLocks/>
          </p:cNvGrpSpPr>
          <p:nvPr/>
        </p:nvGrpSpPr>
        <p:grpSpPr bwMode="auto">
          <a:xfrm>
            <a:off x="5481638" y="3602038"/>
            <a:ext cx="173037" cy="219075"/>
            <a:chOff x="3774" y="2423"/>
            <a:chExt cx="189" cy="286"/>
          </a:xfrm>
        </p:grpSpPr>
        <p:sp>
          <p:nvSpPr>
            <p:cNvPr id="6643" name="Rectangle 511"/>
            <p:cNvSpPr>
              <a:spLocks noChangeArrowheads="1"/>
            </p:cNvSpPr>
            <p:nvPr/>
          </p:nvSpPr>
          <p:spPr bwMode="auto">
            <a:xfrm>
              <a:off x="3790" y="2610"/>
              <a:ext cx="153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44" name="Rectangle 512"/>
            <p:cNvSpPr>
              <a:spLocks noChangeArrowheads="1"/>
            </p:cNvSpPr>
            <p:nvPr/>
          </p:nvSpPr>
          <p:spPr bwMode="auto">
            <a:xfrm>
              <a:off x="3774" y="2653"/>
              <a:ext cx="189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45" name="Rectangle 513"/>
            <p:cNvSpPr>
              <a:spLocks noChangeArrowheads="1"/>
            </p:cNvSpPr>
            <p:nvPr/>
          </p:nvSpPr>
          <p:spPr bwMode="auto">
            <a:xfrm>
              <a:off x="3808" y="2564"/>
              <a:ext cx="119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46" name="Rectangle 514"/>
            <p:cNvSpPr>
              <a:spLocks noChangeArrowheads="1"/>
            </p:cNvSpPr>
            <p:nvPr/>
          </p:nvSpPr>
          <p:spPr bwMode="auto">
            <a:xfrm>
              <a:off x="3818" y="2518"/>
              <a:ext cx="97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47" name="Rectangle 515"/>
            <p:cNvSpPr>
              <a:spLocks noChangeArrowheads="1"/>
            </p:cNvSpPr>
            <p:nvPr/>
          </p:nvSpPr>
          <p:spPr bwMode="auto">
            <a:xfrm>
              <a:off x="3828" y="2472"/>
              <a:ext cx="74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48" name="Rectangle 516"/>
            <p:cNvSpPr>
              <a:spLocks noChangeArrowheads="1"/>
            </p:cNvSpPr>
            <p:nvPr/>
          </p:nvSpPr>
          <p:spPr bwMode="auto">
            <a:xfrm>
              <a:off x="3839" y="2423"/>
              <a:ext cx="51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80" name="Group 805"/>
          <p:cNvGrpSpPr>
            <a:grpSpLocks/>
          </p:cNvGrpSpPr>
          <p:nvPr/>
        </p:nvGrpSpPr>
        <p:grpSpPr bwMode="auto">
          <a:xfrm>
            <a:off x="6810375" y="4968875"/>
            <a:ext cx="293688" cy="411163"/>
            <a:chOff x="4290" y="3130"/>
            <a:chExt cx="185" cy="259"/>
          </a:xfrm>
        </p:grpSpPr>
        <p:pic>
          <p:nvPicPr>
            <p:cNvPr id="6624" name="Picture 337" descr="31u_bnrz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25" name="Freeform 343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1 w 246"/>
                <a:gd name="T1" fmla="*/ 1 h 310"/>
                <a:gd name="T2" fmla="*/ 1 w 246"/>
                <a:gd name="T3" fmla="*/ 1 h 310"/>
                <a:gd name="T4" fmla="*/ 1 w 246"/>
                <a:gd name="T5" fmla="*/ 1 h 310"/>
                <a:gd name="T6" fmla="*/ 1 w 246"/>
                <a:gd name="T7" fmla="*/ 1 h 310"/>
                <a:gd name="T8" fmla="*/ 1 w 246"/>
                <a:gd name="T9" fmla="*/ 1 h 310"/>
                <a:gd name="T10" fmla="*/ 1 w 246"/>
                <a:gd name="T11" fmla="*/ 1 h 310"/>
                <a:gd name="T12" fmla="*/ 1 w 246"/>
                <a:gd name="T13" fmla="*/ 1 h 310"/>
                <a:gd name="T14" fmla="*/ 1 w 246"/>
                <a:gd name="T15" fmla="*/ 1 h 310"/>
                <a:gd name="T16" fmla="*/ 1 w 246"/>
                <a:gd name="T17" fmla="*/ 1 h 310"/>
                <a:gd name="T18" fmla="*/ 1 w 246"/>
                <a:gd name="T19" fmla="*/ 1 h 310"/>
                <a:gd name="T20" fmla="*/ 1 w 246"/>
                <a:gd name="T21" fmla="*/ 1 h 310"/>
                <a:gd name="T22" fmla="*/ 1 w 246"/>
                <a:gd name="T23" fmla="*/ 2 h 310"/>
                <a:gd name="T24" fmla="*/ 1 w 246"/>
                <a:gd name="T25" fmla="*/ 2 h 310"/>
                <a:gd name="T26" fmla="*/ 1 w 246"/>
                <a:gd name="T27" fmla="*/ 2 h 310"/>
                <a:gd name="T28" fmla="*/ 1 w 246"/>
                <a:gd name="T29" fmla="*/ 1 h 310"/>
                <a:gd name="T30" fmla="*/ 1 w 246"/>
                <a:gd name="T31" fmla="*/ 1 h 310"/>
                <a:gd name="T32" fmla="*/ 1 w 246"/>
                <a:gd name="T33" fmla="*/ 1 h 310"/>
                <a:gd name="T34" fmla="*/ 1 w 246"/>
                <a:gd name="T35" fmla="*/ 1 h 310"/>
                <a:gd name="T36" fmla="*/ 1 w 246"/>
                <a:gd name="T37" fmla="*/ 1 h 310"/>
                <a:gd name="T38" fmla="*/ 1 w 246"/>
                <a:gd name="T39" fmla="*/ 1 h 310"/>
                <a:gd name="T40" fmla="*/ 1 w 246"/>
                <a:gd name="T41" fmla="*/ 1 h 310"/>
                <a:gd name="T42" fmla="*/ 1 w 246"/>
                <a:gd name="T43" fmla="*/ 1 h 310"/>
                <a:gd name="T44" fmla="*/ 1 w 246"/>
                <a:gd name="T45" fmla="*/ 0 h 310"/>
                <a:gd name="T46" fmla="*/ 1 w 246"/>
                <a:gd name="T47" fmla="*/ 0 h 310"/>
                <a:gd name="T48" fmla="*/ 1 w 246"/>
                <a:gd name="T49" fmla="*/ 0 h 310"/>
                <a:gd name="T50" fmla="*/ 1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1 w 246"/>
                <a:gd name="T69" fmla="*/ 0 h 310"/>
                <a:gd name="T70" fmla="*/ 1 w 246"/>
                <a:gd name="T71" fmla="*/ 0 h 310"/>
                <a:gd name="T72" fmla="*/ 1 w 246"/>
                <a:gd name="T73" fmla="*/ 1 h 310"/>
                <a:gd name="T74" fmla="*/ 1 w 246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26" name="Freeform 344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1 h 187"/>
                <a:gd name="T28" fmla="*/ 0 w 83"/>
                <a:gd name="T29" fmla="*/ 1 h 187"/>
                <a:gd name="T30" fmla="*/ 0 w 83"/>
                <a:gd name="T31" fmla="*/ 1 h 187"/>
                <a:gd name="T32" fmla="*/ 0 w 83"/>
                <a:gd name="T33" fmla="*/ 1 h 187"/>
                <a:gd name="T34" fmla="*/ 0 w 83"/>
                <a:gd name="T35" fmla="*/ 1 h 187"/>
                <a:gd name="T36" fmla="*/ 0 w 83"/>
                <a:gd name="T37" fmla="*/ 1 h 187"/>
                <a:gd name="T38" fmla="*/ 0 w 83"/>
                <a:gd name="T39" fmla="*/ 1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27" name="Freeform 345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1 h 94"/>
                <a:gd name="T30" fmla="*/ 0 w 44"/>
                <a:gd name="T31" fmla="*/ 1 h 94"/>
                <a:gd name="T32" fmla="*/ 0 w 44"/>
                <a:gd name="T33" fmla="*/ 1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28" name="Freeform 346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29" name="Freeform 347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30" name="Freeform 348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1 h 236"/>
                <a:gd name="T18" fmla="*/ 0 w 198"/>
                <a:gd name="T19" fmla="*/ 1 h 236"/>
                <a:gd name="T20" fmla="*/ 0 w 198"/>
                <a:gd name="T21" fmla="*/ 1 h 236"/>
                <a:gd name="T22" fmla="*/ 0 w 198"/>
                <a:gd name="T23" fmla="*/ 1 h 236"/>
                <a:gd name="T24" fmla="*/ 0 w 198"/>
                <a:gd name="T25" fmla="*/ 1 h 236"/>
                <a:gd name="T26" fmla="*/ 0 w 198"/>
                <a:gd name="T27" fmla="*/ 1 h 236"/>
                <a:gd name="T28" fmla="*/ 0 w 198"/>
                <a:gd name="T29" fmla="*/ 1 h 236"/>
                <a:gd name="T30" fmla="*/ 1 w 198"/>
                <a:gd name="T31" fmla="*/ 1 h 236"/>
                <a:gd name="T32" fmla="*/ 1 w 198"/>
                <a:gd name="T33" fmla="*/ 1 h 236"/>
                <a:gd name="T34" fmla="*/ 1 w 198"/>
                <a:gd name="T35" fmla="*/ 1 h 236"/>
                <a:gd name="T36" fmla="*/ 1 w 198"/>
                <a:gd name="T37" fmla="*/ 1 h 236"/>
                <a:gd name="T38" fmla="*/ 1 w 198"/>
                <a:gd name="T39" fmla="*/ 1 h 236"/>
                <a:gd name="T40" fmla="*/ 1 w 198"/>
                <a:gd name="T41" fmla="*/ 1 h 236"/>
                <a:gd name="T42" fmla="*/ 1 w 198"/>
                <a:gd name="T43" fmla="*/ 1 h 236"/>
                <a:gd name="T44" fmla="*/ 1 w 198"/>
                <a:gd name="T45" fmla="*/ 1 h 236"/>
                <a:gd name="T46" fmla="*/ 1 w 198"/>
                <a:gd name="T47" fmla="*/ 1 h 236"/>
                <a:gd name="T48" fmla="*/ 1 w 198"/>
                <a:gd name="T49" fmla="*/ 1 h 236"/>
                <a:gd name="T50" fmla="*/ 1 w 198"/>
                <a:gd name="T51" fmla="*/ 1 h 236"/>
                <a:gd name="T52" fmla="*/ 1 w 198"/>
                <a:gd name="T53" fmla="*/ 1 h 236"/>
                <a:gd name="T54" fmla="*/ 1 w 198"/>
                <a:gd name="T55" fmla="*/ 1 h 236"/>
                <a:gd name="T56" fmla="*/ 1 w 198"/>
                <a:gd name="T57" fmla="*/ 1 h 236"/>
                <a:gd name="T58" fmla="*/ 1 w 198"/>
                <a:gd name="T59" fmla="*/ 1 h 236"/>
                <a:gd name="T60" fmla="*/ 0 w 198"/>
                <a:gd name="T61" fmla="*/ 1 h 236"/>
                <a:gd name="T62" fmla="*/ 0 w 198"/>
                <a:gd name="T63" fmla="*/ 1 h 236"/>
                <a:gd name="T64" fmla="*/ 0 w 198"/>
                <a:gd name="T65" fmla="*/ 1 h 236"/>
                <a:gd name="T66" fmla="*/ 0 w 198"/>
                <a:gd name="T67" fmla="*/ 1 h 236"/>
                <a:gd name="T68" fmla="*/ 0 w 198"/>
                <a:gd name="T69" fmla="*/ 1 h 236"/>
                <a:gd name="T70" fmla="*/ 0 w 198"/>
                <a:gd name="T71" fmla="*/ 1 h 236"/>
                <a:gd name="T72" fmla="*/ 0 w 198"/>
                <a:gd name="T73" fmla="*/ 1 h 236"/>
                <a:gd name="T74" fmla="*/ 0 w 198"/>
                <a:gd name="T75" fmla="*/ 1 h 236"/>
                <a:gd name="T76" fmla="*/ 0 w 198"/>
                <a:gd name="T77" fmla="*/ 1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1 w 198"/>
                <a:gd name="T91" fmla="*/ 0 h 236"/>
                <a:gd name="T92" fmla="*/ 1 w 198"/>
                <a:gd name="T93" fmla="*/ 0 h 236"/>
                <a:gd name="T94" fmla="*/ 1 w 198"/>
                <a:gd name="T95" fmla="*/ 0 h 236"/>
                <a:gd name="T96" fmla="*/ 1 w 198"/>
                <a:gd name="T97" fmla="*/ 0 h 236"/>
                <a:gd name="T98" fmla="*/ 1 w 198"/>
                <a:gd name="T99" fmla="*/ 0 h 236"/>
                <a:gd name="T100" fmla="*/ 1 w 198"/>
                <a:gd name="T101" fmla="*/ 0 h 236"/>
                <a:gd name="T102" fmla="*/ 1 w 198"/>
                <a:gd name="T103" fmla="*/ 0 h 236"/>
                <a:gd name="T104" fmla="*/ 1 w 198"/>
                <a:gd name="T105" fmla="*/ 0 h 236"/>
                <a:gd name="T106" fmla="*/ 1 w 198"/>
                <a:gd name="T107" fmla="*/ 0 h 236"/>
                <a:gd name="T108" fmla="*/ 1 w 198"/>
                <a:gd name="T109" fmla="*/ 0 h 236"/>
                <a:gd name="T110" fmla="*/ 1 w 198"/>
                <a:gd name="T111" fmla="*/ 0 h 236"/>
                <a:gd name="T112" fmla="*/ 1 w 198"/>
                <a:gd name="T113" fmla="*/ 0 h 236"/>
                <a:gd name="T114" fmla="*/ 1 w 198"/>
                <a:gd name="T115" fmla="*/ 0 h 236"/>
                <a:gd name="T116" fmla="*/ 1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31" name="Freeform 349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 w 128"/>
                <a:gd name="T1" fmla="*/ 0 h 183"/>
                <a:gd name="T2" fmla="*/ 1 w 128"/>
                <a:gd name="T3" fmla="*/ 0 h 183"/>
                <a:gd name="T4" fmla="*/ 1 w 128"/>
                <a:gd name="T5" fmla="*/ 0 h 183"/>
                <a:gd name="T6" fmla="*/ 1 w 128"/>
                <a:gd name="T7" fmla="*/ 0 h 183"/>
                <a:gd name="T8" fmla="*/ 1 w 128"/>
                <a:gd name="T9" fmla="*/ 0 h 183"/>
                <a:gd name="T10" fmla="*/ 0 w 128"/>
                <a:gd name="T11" fmla="*/ 1 h 183"/>
                <a:gd name="T12" fmla="*/ 0 w 128"/>
                <a:gd name="T13" fmla="*/ 1 h 183"/>
                <a:gd name="T14" fmla="*/ 0 w 128"/>
                <a:gd name="T15" fmla="*/ 1 h 183"/>
                <a:gd name="T16" fmla="*/ 0 w 128"/>
                <a:gd name="T17" fmla="*/ 1 h 183"/>
                <a:gd name="T18" fmla="*/ 0 w 128"/>
                <a:gd name="T19" fmla="*/ 1 h 183"/>
                <a:gd name="T20" fmla="*/ 0 w 128"/>
                <a:gd name="T21" fmla="*/ 1 h 183"/>
                <a:gd name="T22" fmla="*/ 0 w 128"/>
                <a:gd name="T23" fmla="*/ 1 h 183"/>
                <a:gd name="T24" fmla="*/ 0 w 128"/>
                <a:gd name="T25" fmla="*/ 1 h 183"/>
                <a:gd name="T26" fmla="*/ 0 w 128"/>
                <a:gd name="T27" fmla="*/ 1 h 183"/>
                <a:gd name="T28" fmla="*/ 0 w 128"/>
                <a:gd name="T29" fmla="*/ 1 h 183"/>
                <a:gd name="T30" fmla="*/ 0 w 128"/>
                <a:gd name="T31" fmla="*/ 1 h 183"/>
                <a:gd name="T32" fmla="*/ 0 w 128"/>
                <a:gd name="T33" fmla="*/ 1 h 183"/>
                <a:gd name="T34" fmla="*/ 0 w 128"/>
                <a:gd name="T35" fmla="*/ 1 h 183"/>
                <a:gd name="T36" fmla="*/ 0 w 128"/>
                <a:gd name="T37" fmla="*/ 1 h 183"/>
                <a:gd name="T38" fmla="*/ 1 w 128"/>
                <a:gd name="T39" fmla="*/ 1 h 183"/>
                <a:gd name="T40" fmla="*/ 1 w 128"/>
                <a:gd name="T41" fmla="*/ 1 h 183"/>
                <a:gd name="T42" fmla="*/ 1 w 128"/>
                <a:gd name="T43" fmla="*/ 0 h 183"/>
                <a:gd name="T44" fmla="*/ 1 w 128"/>
                <a:gd name="T45" fmla="*/ 0 h 183"/>
                <a:gd name="T46" fmla="*/ 1 w 128"/>
                <a:gd name="T47" fmla="*/ 0 h 183"/>
                <a:gd name="T48" fmla="*/ 1 w 128"/>
                <a:gd name="T49" fmla="*/ 0 h 183"/>
                <a:gd name="T50" fmla="*/ 1 w 128"/>
                <a:gd name="T51" fmla="*/ 0 h 183"/>
                <a:gd name="T52" fmla="*/ 1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1 w 128"/>
                <a:gd name="T77" fmla="*/ 0 h 183"/>
                <a:gd name="T78" fmla="*/ 1 w 128"/>
                <a:gd name="T79" fmla="*/ 0 h 183"/>
                <a:gd name="T80" fmla="*/ 1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32" name="Freeform 350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1 h 379"/>
                <a:gd name="T6" fmla="*/ 0 w 323"/>
                <a:gd name="T7" fmla="*/ 1 h 379"/>
                <a:gd name="T8" fmla="*/ 0 w 323"/>
                <a:gd name="T9" fmla="*/ 1 h 379"/>
                <a:gd name="T10" fmla="*/ 0 w 323"/>
                <a:gd name="T11" fmla="*/ 1 h 379"/>
                <a:gd name="T12" fmla="*/ 0 w 323"/>
                <a:gd name="T13" fmla="*/ 1 h 379"/>
                <a:gd name="T14" fmla="*/ 0 w 323"/>
                <a:gd name="T15" fmla="*/ 1 h 379"/>
                <a:gd name="T16" fmla="*/ 0 w 323"/>
                <a:gd name="T17" fmla="*/ 1 h 379"/>
                <a:gd name="T18" fmla="*/ 0 w 323"/>
                <a:gd name="T19" fmla="*/ 1 h 379"/>
                <a:gd name="T20" fmla="*/ 0 w 323"/>
                <a:gd name="T21" fmla="*/ 2 h 379"/>
                <a:gd name="T22" fmla="*/ 1 w 323"/>
                <a:gd name="T23" fmla="*/ 2 h 379"/>
                <a:gd name="T24" fmla="*/ 1 w 323"/>
                <a:gd name="T25" fmla="*/ 2 h 379"/>
                <a:gd name="T26" fmla="*/ 1 w 323"/>
                <a:gd name="T27" fmla="*/ 2 h 379"/>
                <a:gd name="T28" fmla="*/ 1 w 323"/>
                <a:gd name="T29" fmla="*/ 2 h 379"/>
                <a:gd name="T30" fmla="*/ 1 w 323"/>
                <a:gd name="T31" fmla="*/ 2 h 379"/>
                <a:gd name="T32" fmla="*/ 1 w 323"/>
                <a:gd name="T33" fmla="*/ 2 h 379"/>
                <a:gd name="T34" fmla="*/ 1 w 323"/>
                <a:gd name="T35" fmla="*/ 2 h 379"/>
                <a:gd name="T36" fmla="*/ 1 w 323"/>
                <a:gd name="T37" fmla="*/ 2 h 379"/>
                <a:gd name="T38" fmla="*/ 1 w 323"/>
                <a:gd name="T39" fmla="*/ 2 h 379"/>
                <a:gd name="T40" fmla="*/ 1 w 323"/>
                <a:gd name="T41" fmla="*/ 2 h 379"/>
                <a:gd name="T42" fmla="*/ 1 w 323"/>
                <a:gd name="T43" fmla="*/ 2 h 379"/>
                <a:gd name="T44" fmla="*/ 1 w 323"/>
                <a:gd name="T45" fmla="*/ 2 h 379"/>
                <a:gd name="T46" fmla="*/ 1 w 323"/>
                <a:gd name="T47" fmla="*/ 1 h 379"/>
                <a:gd name="T48" fmla="*/ 1 w 323"/>
                <a:gd name="T49" fmla="*/ 1 h 379"/>
                <a:gd name="T50" fmla="*/ 1 w 323"/>
                <a:gd name="T51" fmla="*/ 1 h 379"/>
                <a:gd name="T52" fmla="*/ 0 w 323"/>
                <a:gd name="T53" fmla="*/ 1 h 379"/>
                <a:gd name="T54" fmla="*/ 0 w 323"/>
                <a:gd name="T55" fmla="*/ 1 h 379"/>
                <a:gd name="T56" fmla="*/ 0 w 323"/>
                <a:gd name="T57" fmla="*/ 1 h 379"/>
                <a:gd name="T58" fmla="*/ 0 w 323"/>
                <a:gd name="T59" fmla="*/ 1 h 379"/>
                <a:gd name="T60" fmla="*/ 0 w 323"/>
                <a:gd name="T61" fmla="*/ 1 h 379"/>
                <a:gd name="T62" fmla="*/ 0 w 323"/>
                <a:gd name="T63" fmla="*/ 1 h 379"/>
                <a:gd name="T64" fmla="*/ 0 w 323"/>
                <a:gd name="T65" fmla="*/ 1 h 379"/>
                <a:gd name="T66" fmla="*/ 0 w 323"/>
                <a:gd name="T67" fmla="*/ 1 h 379"/>
                <a:gd name="T68" fmla="*/ 0 w 323"/>
                <a:gd name="T69" fmla="*/ 0 h 379"/>
                <a:gd name="T70" fmla="*/ 0 w 323"/>
                <a:gd name="T71" fmla="*/ 0 h 379"/>
                <a:gd name="T72" fmla="*/ 1 w 323"/>
                <a:gd name="T73" fmla="*/ 0 h 379"/>
                <a:gd name="T74" fmla="*/ 1 w 323"/>
                <a:gd name="T75" fmla="*/ 0 h 379"/>
                <a:gd name="T76" fmla="*/ 1 w 323"/>
                <a:gd name="T77" fmla="*/ 0 h 379"/>
                <a:gd name="T78" fmla="*/ 1 w 323"/>
                <a:gd name="T79" fmla="*/ 0 h 379"/>
                <a:gd name="T80" fmla="*/ 1 w 323"/>
                <a:gd name="T81" fmla="*/ 0 h 379"/>
                <a:gd name="T82" fmla="*/ 1 w 323"/>
                <a:gd name="T83" fmla="*/ 0 h 379"/>
                <a:gd name="T84" fmla="*/ 1 w 323"/>
                <a:gd name="T85" fmla="*/ 0 h 379"/>
                <a:gd name="T86" fmla="*/ 1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33" name="Freeform 351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1 w 282"/>
                <a:gd name="T1" fmla="*/ 0 h 253"/>
                <a:gd name="T2" fmla="*/ 1 w 282"/>
                <a:gd name="T3" fmla="*/ 0 h 253"/>
                <a:gd name="T4" fmla="*/ 1 w 282"/>
                <a:gd name="T5" fmla="*/ 0 h 253"/>
                <a:gd name="T6" fmla="*/ 1 w 282"/>
                <a:gd name="T7" fmla="*/ 0 h 253"/>
                <a:gd name="T8" fmla="*/ 1 w 282"/>
                <a:gd name="T9" fmla="*/ 1 h 253"/>
                <a:gd name="T10" fmla="*/ 1 w 282"/>
                <a:gd name="T11" fmla="*/ 1 h 253"/>
                <a:gd name="T12" fmla="*/ 1 w 282"/>
                <a:gd name="T13" fmla="*/ 1 h 253"/>
                <a:gd name="T14" fmla="*/ 1 w 282"/>
                <a:gd name="T15" fmla="*/ 1 h 253"/>
                <a:gd name="T16" fmla="*/ 1 w 282"/>
                <a:gd name="T17" fmla="*/ 1 h 253"/>
                <a:gd name="T18" fmla="*/ 1 w 282"/>
                <a:gd name="T19" fmla="*/ 1 h 253"/>
                <a:gd name="T20" fmla="*/ 1 w 282"/>
                <a:gd name="T21" fmla="*/ 1 h 253"/>
                <a:gd name="T22" fmla="*/ 1 w 282"/>
                <a:gd name="T23" fmla="*/ 1 h 253"/>
                <a:gd name="T24" fmla="*/ 1 w 282"/>
                <a:gd name="T25" fmla="*/ 1 h 253"/>
                <a:gd name="T26" fmla="*/ 1 w 282"/>
                <a:gd name="T27" fmla="*/ 1 h 253"/>
                <a:gd name="T28" fmla="*/ 1 w 282"/>
                <a:gd name="T29" fmla="*/ 1 h 253"/>
                <a:gd name="T30" fmla="*/ 1 w 282"/>
                <a:gd name="T31" fmla="*/ 1 h 253"/>
                <a:gd name="T32" fmla="*/ 1 w 282"/>
                <a:gd name="T33" fmla="*/ 1 h 253"/>
                <a:gd name="T34" fmla="*/ 1 w 282"/>
                <a:gd name="T35" fmla="*/ 1 h 253"/>
                <a:gd name="T36" fmla="*/ 1 w 282"/>
                <a:gd name="T37" fmla="*/ 1 h 253"/>
                <a:gd name="T38" fmla="*/ 1 w 282"/>
                <a:gd name="T39" fmla="*/ 1 h 253"/>
                <a:gd name="T40" fmla="*/ 1 w 282"/>
                <a:gd name="T41" fmla="*/ 1 h 253"/>
                <a:gd name="T42" fmla="*/ 1 w 282"/>
                <a:gd name="T43" fmla="*/ 1 h 253"/>
                <a:gd name="T44" fmla="*/ 1 w 282"/>
                <a:gd name="T45" fmla="*/ 1 h 253"/>
                <a:gd name="T46" fmla="*/ 1 w 282"/>
                <a:gd name="T47" fmla="*/ 1 h 253"/>
                <a:gd name="T48" fmla="*/ 1 w 282"/>
                <a:gd name="T49" fmla="*/ 1 h 253"/>
                <a:gd name="T50" fmla="*/ 1 w 282"/>
                <a:gd name="T51" fmla="*/ 1 h 253"/>
                <a:gd name="T52" fmla="*/ 1 w 282"/>
                <a:gd name="T53" fmla="*/ 0 h 253"/>
                <a:gd name="T54" fmla="*/ 1 w 282"/>
                <a:gd name="T55" fmla="*/ 0 h 253"/>
                <a:gd name="T56" fmla="*/ 1 w 282"/>
                <a:gd name="T57" fmla="*/ 0 h 253"/>
                <a:gd name="T58" fmla="*/ 1 w 282"/>
                <a:gd name="T59" fmla="*/ 0 h 253"/>
                <a:gd name="T60" fmla="*/ 1 w 282"/>
                <a:gd name="T61" fmla="*/ 0 h 253"/>
                <a:gd name="T62" fmla="*/ 1 w 282"/>
                <a:gd name="T63" fmla="*/ 0 h 253"/>
                <a:gd name="T64" fmla="*/ 1 w 282"/>
                <a:gd name="T65" fmla="*/ 0 h 253"/>
                <a:gd name="T66" fmla="*/ 1 w 282"/>
                <a:gd name="T67" fmla="*/ 0 h 253"/>
                <a:gd name="T68" fmla="*/ 1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1 w 282"/>
                <a:gd name="T107" fmla="*/ 0 h 253"/>
                <a:gd name="T108" fmla="*/ 1 w 282"/>
                <a:gd name="T109" fmla="*/ 0 h 253"/>
                <a:gd name="T110" fmla="*/ 1 w 282"/>
                <a:gd name="T111" fmla="*/ 0 h 253"/>
                <a:gd name="T112" fmla="*/ 1 w 282"/>
                <a:gd name="T113" fmla="*/ 0 h 253"/>
                <a:gd name="T114" fmla="*/ 1 w 282"/>
                <a:gd name="T115" fmla="*/ 0 h 253"/>
                <a:gd name="T116" fmla="*/ 1 w 282"/>
                <a:gd name="T117" fmla="*/ 0 h 253"/>
                <a:gd name="T118" fmla="*/ 1 w 282"/>
                <a:gd name="T119" fmla="*/ 0 h 253"/>
                <a:gd name="T120" fmla="*/ 1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34" name="Freeform 352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1 h 236"/>
                <a:gd name="T4" fmla="*/ 0 w 115"/>
                <a:gd name="T5" fmla="*/ 1 h 236"/>
                <a:gd name="T6" fmla="*/ 0 w 115"/>
                <a:gd name="T7" fmla="*/ 1 h 236"/>
                <a:gd name="T8" fmla="*/ 0 w 115"/>
                <a:gd name="T9" fmla="*/ 1 h 236"/>
                <a:gd name="T10" fmla="*/ 0 w 115"/>
                <a:gd name="T11" fmla="*/ 1 h 236"/>
                <a:gd name="T12" fmla="*/ 0 w 115"/>
                <a:gd name="T13" fmla="*/ 1 h 236"/>
                <a:gd name="T14" fmla="*/ 0 w 115"/>
                <a:gd name="T15" fmla="*/ 1 h 236"/>
                <a:gd name="T16" fmla="*/ 0 w 115"/>
                <a:gd name="T17" fmla="*/ 1 h 236"/>
                <a:gd name="T18" fmla="*/ 0 w 115"/>
                <a:gd name="T19" fmla="*/ 1 h 236"/>
                <a:gd name="T20" fmla="*/ 0 w 115"/>
                <a:gd name="T21" fmla="*/ 1 h 236"/>
                <a:gd name="T22" fmla="*/ 0 w 115"/>
                <a:gd name="T23" fmla="*/ 1 h 236"/>
                <a:gd name="T24" fmla="*/ 0 w 115"/>
                <a:gd name="T25" fmla="*/ 1 h 236"/>
                <a:gd name="T26" fmla="*/ 0 w 115"/>
                <a:gd name="T27" fmla="*/ 1 h 236"/>
                <a:gd name="T28" fmla="*/ 0 w 115"/>
                <a:gd name="T29" fmla="*/ 1 h 236"/>
                <a:gd name="T30" fmla="*/ 0 w 115"/>
                <a:gd name="T31" fmla="*/ 1 h 236"/>
                <a:gd name="T32" fmla="*/ 0 w 115"/>
                <a:gd name="T33" fmla="*/ 1 h 236"/>
                <a:gd name="T34" fmla="*/ 0 w 115"/>
                <a:gd name="T35" fmla="*/ 1 h 236"/>
                <a:gd name="T36" fmla="*/ 0 w 115"/>
                <a:gd name="T37" fmla="*/ 1 h 236"/>
                <a:gd name="T38" fmla="*/ 0 w 115"/>
                <a:gd name="T39" fmla="*/ 1 h 236"/>
                <a:gd name="T40" fmla="*/ 0 w 115"/>
                <a:gd name="T41" fmla="*/ 1 h 236"/>
                <a:gd name="T42" fmla="*/ 0 w 115"/>
                <a:gd name="T43" fmla="*/ 1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35" name="Freeform 353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1 w 245"/>
                <a:gd name="T1" fmla="*/ 1 h 310"/>
                <a:gd name="T2" fmla="*/ 1 w 245"/>
                <a:gd name="T3" fmla="*/ 1 h 310"/>
                <a:gd name="T4" fmla="*/ 1 w 245"/>
                <a:gd name="T5" fmla="*/ 1 h 310"/>
                <a:gd name="T6" fmla="*/ 1 w 245"/>
                <a:gd name="T7" fmla="*/ 1 h 310"/>
                <a:gd name="T8" fmla="*/ 1 w 245"/>
                <a:gd name="T9" fmla="*/ 1 h 310"/>
                <a:gd name="T10" fmla="*/ 1 w 245"/>
                <a:gd name="T11" fmla="*/ 1 h 310"/>
                <a:gd name="T12" fmla="*/ 1 w 245"/>
                <a:gd name="T13" fmla="*/ 1 h 310"/>
                <a:gd name="T14" fmla="*/ 1 w 245"/>
                <a:gd name="T15" fmla="*/ 1 h 310"/>
                <a:gd name="T16" fmla="*/ 1 w 245"/>
                <a:gd name="T17" fmla="*/ 1 h 310"/>
                <a:gd name="T18" fmla="*/ 1 w 245"/>
                <a:gd name="T19" fmla="*/ 1 h 310"/>
                <a:gd name="T20" fmla="*/ 1 w 245"/>
                <a:gd name="T21" fmla="*/ 1 h 310"/>
                <a:gd name="T22" fmla="*/ 1 w 245"/>
                <a:gd name="T23" fmla="*/ 2 h 310"/>
                <a:gd name="T24" fmla="*/ 1 w 245"/>
                <a:gd name="T25" fmla="*/ 2 h 310"/>
                <a:gd name="T26" fmla="*/ 1 w 245"/>
                <a:gd name="T27" fmla="*/ 2 h 310"/>
                <a:gd name="T28" fmla="*/ 1 w 245"/>
                <a:gd name="T29" fmla="*/ 1 h 310"/>
                <a:gd name="T30" fmla="*/ 1 w 245"/>
                <a:gd name="T31" fmla="*/ 1 h 310"/>
                <a:gd name="T32" fmla="*/ 1 w 245"/>
                <a:gd name="T33" fmla="*/ 1 h 310"/>
                <a:gd name="T34" fmla="*/ 1 w 245"/>
                <a:gd name="T35" fmla="*/ 1 h 310"/>
                <a:gd name="T36" fmla="*/ 1 w 245"/>
                <a:gd name="T37" fmla="*/ 1 h 310"/>
                <a:gd name="T38" fmla="*/ 1 w 245"/>
                <a:gd name="T39" fmla="*/ 1 h 310"/>
                <a:gd name="T40" fmla="*/ 1 w 245"/>
                <a:gd name="T41" fmla="*/ 1 h 310"/>
                <a:gd name="T42" fmla="*/ 1 w 245"/>
                <a:gd name="T43" fmla="*/ 1 h 310"/>
                <a:gd name="T44" fmla="*/ 1 w 245"/>
                <a:gd name="T45" fmla="*/ 0 h 310"/>
                <a:gd name="T46" fmla="*/ 1 w 245"/>
                <a:gd name="T47" fmla="*/ 0 h 310"/>
                <a:gd name="T48" fmla="*/ 1 w 245"/>
                <a:gd name="T49" fmla="*/ 0 h 310"/>
                <a:gd name="T50" fmla="*/ 1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1 w 245"/>
                <a:gd name="T69" fmla="*/ 0 h 310"/>
                <a:gd name="T70" fmla="*/ 1 w 245"/>
                <a:gd name="T71" fmla="*/ 0 h 310"/>
                <a:gd name="T72" fmla="*/ 1 w 245"/>
                <a:gd name="T73" fmla="*/ 1 h 310"/>
                <a:gd name="T74" fmla="*/ 1 w 245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6636" name="Group 518"/>
            <p:cNvGrpSpPr>
              <a:grpSpLocks/>
            </p:cNvGrpSpPr>
            <p:nvPr/>
          </p:nvGrpSpPr>
          <p:grpSpPr bwMode="auto">
            <a:xfrm>
              <a:off x="4332" y="3207"/>
              <a:ext cx="143" cy="182"/>
              <a:chOff x="3774" y="2423"/>
              <a:chExt cx="189" cy="286"/>
            </a:xfrm>
          </p:grpSpPr>
          <p:sp>
            <p:nvSpPr>
              <p:cNvPr id="6637" name="Rectangle 519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6638" name="Rectangle 520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6639" name="Rectangle 521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6640" name="Rectangle 522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6641" name="Rectangle 523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6642" name="Rectangle 524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6281" name="Group 591"/>
          <p:cNvGrpSpPr>
            <a:grpSpLocks/>
          </p:cNvGrpSpPr>
          <p:nvPr/>
        </p:nvGrpSpPr>
        <p:grpSpPr bwMode="auto">
          <a:xfrm>
            <a:off x="7926388" y="4949825"/>
            <a:ext cx="198437" cy="365125"/>
            <a:chOff x="4702" y="3292"/>
            <a:chExt cx="125" cy="230"/>
          </a:xfrm>
        </p:grpSpPr>
        <p:sp>
          <p:nvSpPr>
            <p:cNvPr id="6616" name="AutoShape 592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17" name="Rectangle 593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18" name="Rectangle 594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19" name="AutoShape 595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20" name="Line 596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21" name="Line 597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22" name="Rectangle 598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23" name="Rectangle 599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82" name="Group 609"/>
          <p:cNvGrpSpPr>
            <a:grpSpLocks/>
          </p:cNvGrpSpPr>
          <p:nvPr/>
        </p:nvGrpSpPr>
        <p:grpSpPr bwMode="auto">
          <a:xfrm>
            <a:off x="7104063" y="5305425"/>
            <a:ext cx="273050" cy="341313"/>
            <a:chOff x="4475" y="3342"/>
            <a:chExt cx="172" cy="215"/>
          </a:xfrm>
        </p:grpSpPr>
        <p:sp>
          <p:nvSpPr>
            <p:cNvPr id="6585" name="AutoShape 475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6" name="Freeform 477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0 w 1894"/>
                <a:gd name="T1" fmla="*/ 0 h 1904"/>
                <a:gd name="T2" fmla="*/ 0 w 1894"/>
                <a:gd name="T3" fmla="*/ 0 h 1904"/>
                <a:gd name="T4" fmla="*/ 0 w 1894"/>
                <a:gd name="T5" fmla="*/ 0 h 1904"/>
                <a:gd name="T6" fmla="*/ 0 w 1894"/>
                <a:gd name="T7" fmla="*/ 0 h 1904"/>
                <a:gd name="T8" fmla="*/ 0 w 1894"/>
                <a:gd name="T9" fmla="*/ 0 h 1904"/>
                <a:gd name="T10" fmla="*/ 0 w 1894"/>
                <a:gd name="T11" fmla="*/ 0 h 1904"/>
                <a:gd name="T12" fmla="*/ 0 w 1894"/>
                <a:gd name="T13" fmla="*/ 0 h 1904"/>
                <a:gd name="T14" fmla="*/ 0 w 1894"/>
                <a:gd name="T15" fmla="*/ 0 h 1904"/>
                <a:gd name="T16" fmla="*/ 1 w 1894"/>
                <a:gd name="T17" fmla="*/ 0 h 1904"/>
                <a:gd name="T18" fmla="*/ 1 w 1894"/>
                <a:gd name="T19" fmla="*/ 0 h 1904"/>
                <a:gd name="T20" fmla="*/ 1 w 1894"/>
                <a:gd name="T21" fmla="*/ 0 h 1904"/>
                <a:gd name="T22" fmla="*/ 1 w 1894"/>
                <a:gd name="T23" fmla="*/ 0 h 1904"/>
                <a:gd name="T24" fmla="*/ 1 w 1894"/>
                <a:gd name="T25" fmla="*/ 0 h 1904"/>
                <a:gd name="T26" fmla="*/ 1 w 1894"/>
                <a:gd name="T27" fmla="*/ 0 h 1904"/>
                <a:gd name="T28" fmla="*/ 1 w 1894"/>
                <a:gd name="T29" fmla="*/ 0 h 1904"/>
                <a:gd name="T30" fmla="*/ 1 w 1894"/>
                <a:gd name="T31" fmla="*/ 0 h 1904"/>
                <a:gd name="T32" fmla="*/ 1 w 1894"/>
                <a:gd name="T33" fmla="*/ 1 h 1904"/>
                <a:gd name="T34" fmla="*/ 1 w 1894"/>
                <a:gd name="T35" fmla="*/ 1 h 1904"/>
                <a:gd name="T36" fmla="*/ 1 w 1894"/>
                <a:gd name="T37" fmla="*/ 1 h 1904"/>
                <a:gd name="T38" fmla="*/ 1 w 1894"/>
                <a:gd name="T39" fmla="*/ 1 h 1904"/>
                <a:gd name="T40" fmla="*/ 1 w 1894"/>
                <a:gd name="T41" fmla="*/ 1 h 1904"/>
                <a:gd name="T42" fmla="*/ 1 w 1894"/>
                <a:gd name="T43" fmla="*/ 1 h 1904"/>
                <a:gd name="T44" fmla="*/ 1 w 1894"/>
                <a:gd name="T45" fmla="*/ 1 h 1904"/>
                <a:gd name="T46" fmla="*/ 1 w 1894"/>
                <a:gd name="T47" fmla="*/ 1 h 1904"/>
                <a:gd name="T48" fmla="*/ 1 w 1894"/>
                <a:gd name="T49" fmla="*/ 1 h 1904"/>
                <a:gd name="T50" fmla="*/ 1 w 1894"/>
                <a:gd name="T51" fmla="*/ 1 h 1904"/>
                <a:gd name="T52" fmla="*/ 1 w 1894"/>
                <a:gd name="T53" fmla="*/ 1 h 1904"/>
                <a:gd name="T54" fmla="*/ 0 w 1894"/>
                <a:gd name="T55" fmla="*/ 1 h 1904"/>
                <a:gd name="T56" fmla="*/ 0 w 1894"/>
                <a:gd name="T57" fmla="*/ 1 h 1904"/>
                <a:gd name="T58" fmla="*/ 0 w 1894"/>
                <a:gd name="T59" fmla="*/ 1 h 1904"/>
                <a:gd name="T60" fmla="*/ 0 w 1894"/>
                <a:gd name="T61" fmla="*/ 1 h 1904"/>
                <a:gd name="T62" fmla="*/ 0 w 1894"/>
                <a:gd name="T63" fmla="*/ 1 h 1904"/>
                <a:gd name="T64" fmla="*/ 0 w 1894"/>
                <a:gd name="T65" fmla="*/ 1 h 1904"/>
                <a:gd name="T66" fmla="*/ 0 w 1894"/>
                <a:gd name="T67" fmla="*/ 1 h 1904"/>
                <a:gd name="T68" fmla="*/ 0 w 1894"/>
                <a:gd name="T69" fmla="*/ 1 h 1904"/>
                <a:gd name="T70" fmla="*/ 0 w 1894"/>
                <a:gd name="T71" fmla="*/ 1 h 1904"/>
                <a:gd name="T72" fmla="*/ 0 w 1894"/>
                <a:gd name="T73" fmla="*/ 1 h 1904"/>
                <a:gd name="T74" fmla="*/ 0 w 1894"/>
                <a:gd name="T75" fmla="*/ 1 h 1904"/>
                <a:gd name="T76" fmla="*/ 0 w 1894"/>
                <a:gd name="T77" fmla="*/ 1 h 1904"/>
                <a:gd name="T78" fmla="*/ 0 w 1894"/>
                <a:gd name="T79" fmla="*/ 1 h 1904"/>
                <a:gd name="T80" fmla="*/ 0 w 1894"/>
                <a:gd name="T81" fmla="*/ 1 h 1904"/>
                <a:gd name="T82" fmla="*/ 0 w 1894"/>
                <a:gd name="T83" fmla="*/ 1 h 1904"/>
                <a:gd name="T84" fmla="*/ 0 w 1894"/>
                <a:gd name="T85" fmla="*/ 1 h 1904"/>
                <a:gd name="T86" fmla="*/ 0 w 1894"/>
                <a:gd name="T87" fmla="*/ 1 h 1904"/>
                <a:gd name="T88" fmla="*/ 0 w 1894"/>
                <a:gd name="T89" fmla="*/ 1 h 1904"/>
                <a:gd name="T90" fmla="*/ 0 w 1894"/>
                <a:gd name="T91" fmla="*/ 1 h 1904"/>
                <a:gd name="T92" fmla="*/ 0 w 1894"/>
                <a:gd name="T93" fmla="*/ 1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7" name="Freeform 482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0 w 1106"/>
                <a:gd name="T1" fmla="*/ 0 h 331"/>
                <a:gd name="T2" fmla="*/ 1 w 1106"/>
                <a:gd name="T3" fmla="*/ 0 h 331"/>
                <a:gd name="T4" fmla="*/ 0 w 1106"/>
                <a:gd name="T5" fmla="*/ 0 h 331"/>
                <a:gd name="T6" fmla="*/ 0 w 1106"/>
                <a:gd name="T7" fmla="*/ 0 h 331"/>
                <a:gd name="T8" fmla="*/ 0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8" name="Freeform 485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1 w 1285"/>
                <a:gd name="T1" fmla="*/ 0 h 505"/>
                <a:gd name="T2" fmla="*/ 1 w 1285"/>
                <a:gd name="T3" fmla="*/ 0 h 505"/>
                <a:gd name="T4" fmla="*/ 1 w 1285"/>
                <a:gd name="T5" fmla="*/ 0 h 505"/>
                <a:gd name="T6" fmla="*/ 1 w 1285"/>
                <a:gd name="T7" fmla="*/ 0 h 505"/>
                <a:gd name="T8" fmla="*/ 1 w 1285"/>
                <a:gd name="T9" fmla="*/ 0 h 505"/>
                <a:gd name="T10" fmla="*/ 0 w 1285"/>
                <a:gd name="T11" fmla="*/ 0 h 505"/>
                <a:gd name="T12" fmla="*/ 0 w 1285"/>
                <a:gd name="T13" fmla="*/ 0 h 505"/>
                <a:gd name="T14" fmla="*/ 0 w 1285"/>
                <a:gd name="T15" fmla="*/ 0 h 505"/>
                <a:gd name="T16" fmla="*/ 0 w 1285"/>
                <a:gd name="T17" fmla="*/ 0 h 505"/>
                <a:gd name="T18" fmla="*/ 0 w 1285"/>
                <a:gd name="T19" fmla="*/ 0 h 505"/>
                <a:gd name="T20" fmla="*/ 0 w 1285"/>
                <a:gd name="T21" fmla="*/ 0 h 505"/>
                <a:gd name="T22" fmla="*/ 0 w 1285"/>
                <a:gd name="T23" fmla="*/ 0 h 505"/>
                <a:gd name="T24" fmla="*/ 0 w 1285"/>
                <a:gd name="T25" fmla="*/ 0 h 505"/>
                <a:gd name="T26" fmla="*/ 0 w 1285"/>
                <a:gd name="T27" fmla="*/ 0 h 505"/>
                <a:gd name="T28" fmla="*/ 0 w 1285"/>
                <a:gd name="T29" fmla="*/ 0 h 505"/>
                <a:gd name="T30" fmla="*/ 0 w 1285"/>
                <a:gd name="T31" fmla="*/ 0 h 505"/>
                <a:gd name="T32" fmla="*/ 0 w 1285"/>
                <a:gd name="T33" fmla="*/ 0 h 505"/>
                <a:gd name="T34" fmla="*/ 0 w 1285"/>
                <a:gd name="T35" fmla="*/ 0 h 505"/>
                <a:gd name="T36" fmla="*/ 0 w 1285"/>
                <a:gd name="T37" fmla="*/ 0 h 505"/>
                <a:gd name="T38" fmla="*/ 0 w 1285"/>
                <a:gd name="T39" fmla="*/ 0 h 505"/>
                <a:gd name="T40" fmla="*/ 0 w 1285"/>
                <a:gd name="T41" fmla="*/ 0 h 505"/>
                <a:gd name="T42" fmla="*/ 0 w 1285"/>
                <a:gd name="T43" fmla="*/ 0 h 505"/>
                <a:gd name="T44" fmla="*/ 0 w 1285"/>
                <a:gd name="T45" fmla="*/ 0 h 505"/>
                <a:gd name="T46" fmla="*/ 0 w 1285"/>
                <a:gd name="T47" fmla="*/ 0 h 505"/>
                <a:gd name="T48" fmla="*/ 0 w 1285"/>
                <a:gd name="T49" fmla="*/ 0 h 505"/>
                <a:gd name="T50" fmla="*/ 0 w 1285"/>
                <a:gd name="T51" fmla="*/ 0 h 505"/>
                <a:gd name="T52" fmla="*/ 0 w 1285"/>
                <a:gd name="T53" fmla="*/ 0 h 505"/>
                <a:gd name="T54" fmla="*/ 0 w 1285"/>
                <a:gd name="T55" fmla="*/ 0 h 505"/>
                <a:gd name="T56" fmla="*/ 0 w 1285"/>
                <a:gd name="T57" fmla="*/ 0 h 505"/>
                <a:gd name="T58" fmla="*/ 0 w 1285"/>
                <a:gd name="T59" fmla="*/ 0 h 505"/>
                <a:gd name="T60" fmla="*/ 0 w 1285"/>
                <a:gd name="T61" fmla="*/ 0 h 505"/>
                <a:gd name="T62" fmla="*/ 0 w 1285"/>
                <a:gd name="T63" fmla="*/ 0 h 505"/>
                <a:gd name="T64" fmla="*/ 0 w 1285"/>
                <a:gd name="T65" fmla="*/ 0 h 505"/>
                <a:gd name="T66" fmla="*/ 0 w 1285"/>
                <a:gd name="T67" fmla="*/ 0 h 505"/>
                <a:gd name="T68" fmla="*/ 0 w 1285"/>
                <a:gd name="T69" fmla="*/ 0 h 505"/>
                <a:gd name="T70" fmla="*/ 1 w 1285"/>
                <a:gd name="T71" fmla="*/ 0 h 505"/>
                <a:gd name="T72" fmla="*/ 1 w 1285"/>
                <a:gd name="T73" fmla="*/ 0 h 505"/>
                <a:gd name="T74" fmla="*/ 1 w 1285"/>
                <a:gd name="T75" fmla="*/ 0 h 505"/>
                <a:gd name="T76" fmla="*/ 1 w 1285"/>
                <a:gd name="T77" fmla="*/ 0 h 505"/>
                <a:gd name="T78" fmla="*/ 1 w 1285"/>
                <a:gd name="T79" fmla="*/ 0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9" name="AutoShape 525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0" name="Freeform 542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0 w 179"/>
                <a:gd name="T1" fmla="*/ 0 h 216"/>
                <a:gd name="T2" fmla="*/ 0 w 179"/>
                <a:gd name="T3" fmla="*/ 0 h 216"/>
                <a:gd name="T4" fmla="*/ 0 w 179"/>
                <a:gd name="T5" fmla="*/ 0 h 216"/>
                <a:gd name="T6" fmla="*/ 0 w 179"/>
                <a:gd name="T7" fmla="*/ 0 h 216"/>
                <a:gd name="T8" fmla="*/ 0 w 179"/>
                <a:gd name="T9" fmla="*/ 0 h 216"/>
                <a:gd name="T10" fmla="*/ 0 w 179"/>
                <a:gd name="T11" fmla="*/ 0 h 216"/>
                <a:gd name="T12" fmla="*/ 0 w 179"/>
                <a:gd name="T13" fmla="*/ 0 h 216"/>
                <a:gd name="T14" fmla="*/ 0 w 179"/>
                <a:gd name="T15" fmla="*/ 0 h 216"/>
                <a:gd name="T16" fmla="*/ 0 w 179"/>
                <a:gd name="T17" fmla="*/ 0 h 216"/>
                <a:gd name="T18" fmla="*/ 0 w 179"/>
                <a:gd name="T19" fmla="*/ 0 h 216"/>
                <a:gd name="T20" fmla="*/ 0 w 179"/>
                <a:gd name="T21" fmla="*/ 1 h 216"/>
                <a:gd name="T22" fmla="*/ 0 w 179"/>
                <a:gd name="T23" fmla="*/ 1 h 216"/>
                <a:gd name="T24" fmla="*/ 0 w 179"/>
                <a:gd name="T25" fmla="*/ 1 h 216"/>
                <a:gd name="T26" fmla="*/ 0 w 179"/>
                <a:gd name="T27" fmla="*/ 1 h 216"/>
                <a:gd name="T28" fmla="*/ 0 w 179"/>
                <a:gd name="T29" fmla="*/ 1 h 216"/>
                <a:gd name="T30" fmla="*/ 0 w 179"/>
                <a:gd name="T31" fmla="*/ 1 h 216"/>
                <a:gd name="T32" fmla="*/ 0 w 179"/>
                <a:gd name="T33" fmla="*/ 1 h 216"/>
                <a:gd name="T34" fmla="*/ 0 w 179"/>
                <a:gd name="T35" fmla="*/ 1 h 216"/>
                <a:gd name="T36" fmla="*/ 0 w 179"/>
                <a:gd name="T37" fmla="*/ 1 h 216"/>
                <a:gd name="T38" fmla="*/ 0 w 179"/>
                <a:gd name="T39" fmla="*/ 1 h 216"/>
                <a:gd name="T40" fmla="*/ 0 w 179"/>
                <a:gd name="T41" fmla="*/ 1 h 216"/>
                <a:gd name="T42" fmla="*/ 0 w 179"/>
                <a:gd name="T43" fmla="*/ 1 h 216"/>
                <a:gd name="T44" fmla="*/ 0 w 179"/>
                <a:gd name="T45" fmla="*/ 1 h 216"/>
                <a:gd name="T46" fmla="*/ 0 w 179"/>
                <a:gd name="T47" fmla="*/ 1 h 216"/>
                <a:gd name="T48" fmla="*/ 0 w 179"/>
                <a:gd name="T49" fmla="*/ 1 h 216"/>
                <a:gd name="T50" fmla="*/ 0 w 179"/>
                <a:gd name="T51" fmla="*/ 1 h 216"/>
                <a:gd name="T52" fmla="*/ 0 w 179"/>
                <a:gd name="T53" fmla="*/ 1 h 216"/>
                <a:gd name="T54" fmla="*/ 0 w 179"/>
                <a:gd name="T55" fmla="*/ 1 h 216"/>
                <a:gd name="T56" fmla="*/ 0 w 179"/>
                <a:gd name="T57" fmla="*/ 1 h 216"/>
                <a:gd name="T58" fmla="*/ 0 w 179"/>
                <a:gd name="T59" fmla="*/ 1 h 216"/>
                <a:gd name="T60" fmla="*/ 0 w 179"/>
                <a:gd name="T61" fmla="*/ 0 h 216"/>
                <a:gd name="T62" fmla="*/ 0 w 179"/>
                <a:gd name="T63" fmla="*/ 0 h 216"/>
                <a:gd name="T64" fmla="*/ 0 w 179"/>
                <a:gd name="T65" fmla="*/ 0 h 216"/>
                <a:gd name="T66" fmla="*/ 0 w 179"/>
                <a:gd name="T67" fmla="*/ 0 h 216"/>
                <a:gd name="T68" fmla="*/ 0 w 179"/>
                <a:gd name="T69" fmla="*/ 0 h 216"/>
                <a:gd name="T70" fmla="*/ 0 w 179"/>
                <a:gd name="T71" fmla="*/ 0 h 216"/>
                <a:gd name="T72" fmla="*/ 0 w 179"/>
                <a:gd name="T73" fmla="*/ 0 h 216"/>
                <a:gd name="T74" fmla="*/ 0 w 179"/>
                <a:gd name="T75" fmla="*/ 0 h 216"/>
                <a:gd name="T76" fmla="*/ 0 w 179"/>
                <a:gd name="T77" fmla="*/ 0 h 216"/>
                <a:gd name="T78" fmla="*/ 0 w 179"/>
                <a:gd name="T79" fmla="*/ 0 h 216"/>
                <a:gd name="T80" fmla="*/ 0 w 179"/>
                <a:gd name="T81" fmla="*/ 0 h 216"/>
                <a:gd name="T82" fmla="*/ 0 w 179"/>
                <a:gd name="T83" fmla="*/ 0 h 216"/>
                <a:gd name="T84" fmla="*/ 0 w 179"/>
                <a:gd name="T85" fmla="*/ 0 h 216"/>
                <a:gd name="T86" fmla="*/ 0 w 179"/>
                <a:gd name="T87" fmla="*/ 0 h 216"/>
                <a:gd name="T88" fmla="*/ 0 w 179"/>
                <a:gd name="T89" fmla="*/ 0 h 216"/>
                <a:gd name="T90" fmla="*/ 0 w 179"/>
                <a:gd name="T91" fmla="*/ 0 h 216"/>
                <a:gd name="T92" fmla="*/ 0 w 179"/>
                <a:gd name="T93" fmla="*/ 0 h 216"/>
                <a:gd name="T94" fmla="*/ 0 w 179"/>
                <a:gd name="T95" fmla="*/ 0 h 216"/>
                <a:gd name="T96" fmla="*/ 0 w 179"/>
                <a:gd name="T97" fmla="*/ 0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1" name="Freeform 543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0 w 114"/>
                <a:gd name="T1" fmla="*/ 0 h 168"/>
                <a:gd name="T2" fmla="*/ 0 w 114"/>
                <a:gd name="T3" fmla="*/ 0 h 168"/>
                <a:gd name="T4" fmla="*/ 0 w 114"/>
                <a:gd name="T5" fmla="*/ 0 h 168"/>
                <a:gd name="T6" fmla="*/ 0 w 114"/>
                <a:gd name="T7" fmla="*/ 0 h 168"/>
                <a:gd name="T8" fmla="*/ 0 w 114"/>
                <a:gd name="T9" fmla="*/ 0 h 168"/>
                <a:gd name="T10" fmla="*/ 0 w 114"/>
                <a:gd name="T11" fmla="*/ 0 h 168"/>
                <a:gd name="T12" fmla="*/ 0 w 114"/>
                <a:gd name="T13" fmla="*/ 0 h 168"/>
                <a:gd name="T14" fmla="*/ 0 w 114"/>
                <a:gd name="T15" fmla="*/ 0 h 168"/>
                <a:gd name="T16" fmla="*/ 0 w 114"/>
                <a:gd name="T17" fmla="*/ 0 h 168"/>
                <a:gd name="T18" fmla="*/ 0 w 114"/>
                <a:gd name="T19" fmla="*/ 0 h 168"/>
                <a:gd name="T20" fmla="*/ 0 w 114"/>
                <a:gd name="T21" fmla="*/ 0 h 168"/>
                <a:gd name="T22" fmla="*/ 0 w 114"/>
                <a:gd name="T23" fmla="*/ 0 h 168"/>
                <a:gd name="T24" fmla="*/ 0 w 114"/>
                <a:gd name="T25" fmla="*/ 0 h 168"/>
                <a:gd name="T26" fmla="*/ 0 w 114"/>
                <a:gd name="T27" fmla="*/ 0 h 168"/>
                <a:gd name="T28" fmla="*/ 0 w 114"/>
                <a:gd name="T29" fmla="*/ 0 h 168"/>
                <a:gd name="T30" fmla="*/ 0 w 114"/>
                <a:gd name="T31" fmla="*/ 0 h 168"/>
                <a:gd name="T32" fmla="*/ 0 w 114"/>
                <a:gd name="T33" fmla="*/ 0 h 168"/>
                <a:gd name="T34" fmla="*/ 0 w 114"/>
                <a:gd name="T35" fmla="*/ 0 h 168"/>
                <a:gd name="T36" fmla="*/ 0 w 114"/>
                <a:gd name="T37" fmla="*/ 0 h 168"/>
                <a:gd name="T38" fmla="*/ 0 w 114"/>
                <a:gd name="T39" fmla="*/ 0 h 168"/>
                <a:gd name="T40" fmla="*/ 0 w 114"/>
                <a:gd name="T41" fmla="*/ 0 h 168"/>
                <a:gd name="T42" fmla="*/ 0 w 114"/>
                <a:gd name="T43" fmla="*/ 0 h 168"/>
                <a:gd name="T44" fmla="*/ 0 w 114"/>
                <a:gd name="T45" fmla="*/ 0 h 168"/>
                <a:gd name="T46" fmla="*/ 0 w 114"/>
                <a:gd name="T47" fmla="*/ 0 h 168"/>
                <a:gd name="T48" fmla="*/ 0 w 114"/>
                <a:gd name="T49" fmla="*/ 0 h 168"/>
                <a:gd name="T50" fmla="*/ 0 w 114"/>
                <a:gd name="T51" fmla="*/ 0 h 168"/>
                <a:gd name="T52" fmla="*/ 0 w 114"/>
                <a:gd name="T53" fmla="*/ 0 h 168"/>
                <a:gd name="T54" fmla="*/ 0 w 114"/>
                <a:gd name="T55" fmla="*/ 0 h 168"/>
                <a:gd name="T56" fmla="*/ 0 w 114"/>
                <a:gd name="T57" fmla="*/ 0 h 168"/>
                <a:gd name="T58" fmla="*/ 0 w 114"/>
                <a:gd name="T59" fmla="*/ 0 h 168"/>
                <a:gd name="T60" fmla="*/ 0 w 114"/>
                <a:gd name="T61" fmla="*/ 0 h 168"/>
                <a:gd name="T62" fmla="*/ 0 w 114"/>
                <a:gd name="T63" fmla="*/ 0 h 168"/>
                <a:gd name="T64" fmla="*/ 0 w 114"/>
                <a:gd name="T65" fmla="*/ 0 h 168"/>
                <a:gd name="T66" fmla="*/ 0 w 114"/>
                <a:gd name="T67" fmla="*/ 0 h 168"/>
                <a:gd name="T68" fmla="*/ 0 w 114"/>
                <a:gd name="T69" fmla="*/ 0 h 168"/>
                <a:gd name="T70" fmla="*/ 0 w 114"/>
                <a:gd name="T71" fmla="*/ 0 h 168"/>
                <a:gd name="T72" fmla="*/ 0 w 114"/>
                <a:gd name="T73" fmla="*/ 0 h 168"/>
                <a:gd name="T74" fmla="*/ 0 w 114"/>
                <a:gd name="T75" fmla="*/ 0 h 168"/>
                <a:gd name="T76" fmla="*/ 0 w 114"/>
                <a:gd name="T77" fmla="*/ 0 h 168"/>
                <a:gd name="T78" fmla="*/ 0 w 114"/>
                <a:gd name="T79" fmla="*/ 0 h 168"/>
                <a:gd name="T80" fmla="*/ 0 w 114"/>
                <a:gd name="T81" fmla="*/ 0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2" name="Freeform 544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0 w 289"/>
                <a:gd name="T1" fmla="*/ 0 h 351"/>
                <a:gd name="T2" fmla="*/ 0 w 289"/>
                <a:gd name="T3" fmla="*/ 0 h 351"/>
                <a:gd name="T4" fmla="*/ 0 w 289"/>
                <a:gd name="T5" fmla="*/ 0 h 351"/>
                <a:gd name="T6" fmla="*/ 0 w 289"/>
                <a:gd name="T7" fmla="*/ 1 h 351"/>
                <a:gd name="T8" fmla="*/ 0 w 289"/>
                <a:gd name="T9" fmla="*/ 1 h 351"/>
                <a:gd name="T10" fmla="*/ 0 w 289"/>
                <a:gd name="T11" fmla="*/ 1 h 351"/>
                <a:gd name="T12" fmla="*/ 0 w 289"/>
                <a:gd name="T13" fmla="*/ 1 h 351"/>
                <a:gd name="T14" fmla="*/ 0 w 289"/>
                <a:gd name="T15" fmla="*/ 1 h 351"/>
                <a:gd name="T16" fmla="*/ 0 w 289"/>
                <a:gd name="T17" fmla="*/ 1 h 351"/>
                <a:gd name="T18" fmla="*/ 0 w 289"/>
                <a:gd name="T19" fmla="*/ 1 h 351"/>
                <a:gd name="T20" fmla="*/ 0 w 289"/>
                <a:gd name="T21" fmla="*/ 1 h 351"/>
                <a:gd name="T22" fmla="*/ 0 w 289"/>
                <a:gd name="T23" fmla="*/ 1 h 351"/>
                <a:gd name="T24" fmla="*/ 0 w 289"/>
                <a:gd name="T25" fmla="*/ 1 h 351"/>
                <a:gd name="T26" fmla="*/ 0 w 289"/>
                <a:gd name="T27" fmla="*/ 1 h 351"/>
                <a:gd name="T28" fmla="*/ 1 w 289"/>
                <a:gd name="T29" fmla="*/ 1 h 351"/>
                <a:gd name="T30" fmla="*/ 1 w 289"/>
                <a:gd name="T31" fmla="*/ 1 h 351"/>
                <a:gd name="T32" fmla="*/ 1 w 289"/>
                <a:gd name="T33" fmla="*/ 1 h 351"/>
                <a:gd name="T34" fmla="*/ 1 w 289"/>
                <a:gd name="T35" fmla="*/ 1 h 351"/>
                <a:gd name="T36" fmla="*/ 1 w 289"/>
                <a:gd name="T37" fmla="*/ 1 h 351"/>
                <a:gd name="T38" fmla="*/ 1 w 289"/>
                <a:gd name="T39" fmla="*/ 1 h 351"/>
                <a:gd name="T40" fmla="*/ 1 w 289"/>
                <a:gd name="T41" fmla="*/ 1 h 351"/>
                <a:gd name="T42" fmla="*/ 1 w 289"/>
                <a:gd name="T43" fmla="*/ 1 h 351"/>
                <a:gd name="T44" fmla="*/ 0 w 289"/>
                <a:gd name="T45" fmla="*/ 1 h 351"/>
                <a:gd name="T46" fmla="*/ 0 w 289"/>
                <a:gd name="T47" fmla="*/ 1 h 351"/>
                <a:gd name="T48" fmla="*/ 0 w 289"/>
                <a:gd name="T49" fmla="*/ 1 h 351"/>
                <a:gd name="T50" fmla="*/ 0 w 289"/>
                <a:gd name="T51" fmla="*/ 1 h 351"/>
                <a:gd name="T52" fmla="*/ 0 w 289"/>
                <a:gd name="T53" fmla="*/ 1 h 351"/>
                <a:gd name="T54" fmla="*/ 0 w 289"/>
                <a:gd name="T55" fmla="*/ 1 h 351"/>
                <a:gd name="T56" fmla="*/ 0 w 289"/>
                <a:gd name="T57" fmla="*/ 1 h 351"/>
                <a:gd name="T58" fmla="*/ 0 w 289"/>
                <a:gd name="T59" fmla="*/ 1 h 351"/>
                <a:gd name="T60" fmla="*/ 0 w 289"/>
                <a:gd name="T61" fmla="*/ 1 h 351"/>
                <a:gd name="T62" fmla="*/ 0 w 289"/>
                <a:gd name="T63" fmla="*/ 1 h 351"/>
                <a:gd name="T64" fmla="*/ 0 w 289"/>
                <a:gd name="T65" fmla="*/ 0 h 351"/>
                <a:gd name="T66" fmla="*/ 0 w 289"/>
                <a:gd name="T67" fmla="*/ 0 h 351"/>
                <a:gd name="T68" fmla="*/ 0 w 289"/>
                <a:gd name="T69" fmla="*/ 0 h 351"/>
                <a:gd name="T70" fmla="*/ 0 w 289"/>
                <a:gd name="T71" fmla="*/ 0 h 351"/>
                <a:gd name="T72" fmla="*/ 0 w 289"/>
                <a:gd name="T73" fmla="*/ 0 h 351"/>
                <a:gd name="T74" fmla="*/ 0 w 289"/>
                <a:gd name="T75" fmla="*/ 0 h 351"/>
                <a:gd name="T76" fmla="*/ 0 w 289"/>
                <a:gd name="T77" fmla="*/ 0 h 351"/>
                <a:gd name="T78" fmla="*/ 1 w 289"/>
                <a:gd name="T79" fmla="*/ 0 h 351"/>
                <a:gd name="T80" fmla="*/ 1 w 289"/>
                <a:gd name="T81" fmla="*/ 0 h 351"/>
                <a:gd name="T82" fmla="*/ 0 w 289"/>
                <a:gd name="T83" fmla="*/ 0 h 351"/>
                <a:gd name="T84" fmla="*/ 0 w 289"/>
                <a:gd name="T85" fmla="*/ 0 h 351"/>
                <a:gd name="T86" fmla="*/ 0 w 289"/>
                <a:gd name="T87" fmla="*/ 0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3" name="Freeform 545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0 w 254"/>
                <a:gd name="T1" fmla="*/ 0 h 234"/>
                <a:gd name="T2" fmla="*/ 1 w 254"/>
                <a:gd name="T3" fmla="*/ 0 h 234"/>
                <a:gd name="T4" fmla="*/ 1 w 254"/>
                <a:gd name="T5" fmla="*/ 0 h 234"/>
                <a:gd name="T6" fmla="*/ 1 w 254"/>
                <a:gd name="T7" fmla="*/ 0 h 234"/>
                <a:gd name="T8" fmla="*/ 1 w 254"/>
                <a:gd name="T9" fmla="*/ 0 h 234"/>
                <a:gd name="T10" fmla="*/ 1 w 254"/>
                <a:gd name="T11" fmla="*/ 0 h 234"/>
                <a:gd name="T12" fmla="*/ 1 w 254"/>
                <a:gd name="T13" fmla="*/ 0 h 234"/>
                <a:gd name="T14" fmla="*/ 1 w 254"/>
                <a:gd name="T15" fmla="*/ 1 h 234"/>
                <a:gd name="T16" fmla="*/ 0 w 254"/>
                <a:gd name="T17" fmla="*/ 1 h 234"/>
                <a:gd name="T18" fmla="*/ 0 w 254"/>
                <a:gd name="T19" fmla="*/ 1 h 234"/>
                <a:gd name="T20" fmla="*/ 0 w 254"/>
                <a:gd name="T21" fmla="*/ 1 h 234"/>
                <a:gd name="T22" fmla="*/ 0 w 254"/>
                <a:gd name="T23" fmla="*/ 1 h 234"/>
                <a:gd name="T24" fmla="*/ 0 w 254"/>
                <a:gd name="T25" fmla="*/ 1 h 234"/>
                <a:gd name="T26" fmla="*/ 0 w 254"/>
                <a:gd name="T27" fmla="*/ 1 h 234"/>
                <a:gd name="T28" fmla="*/ 0 w 254"/>
                <a:gd name="T29" fmla="*/ 1 h 234"/>
                <a:gd name="T30" fmla="*/ 0 w 254"/>
                <a:gd name="T31" fmla="*/ 1 h 234"/>
                <a:gd name="T32" fmla="*/ 0 w 254"/>
                <a:gd name="T33" fmla="*/ 1 h 234"/>
                <a:gd name="T34" fmla="*/ 0 w 254"/>
                <a:gd name="T35" fmla="*/ 1 h 234"/>
                <a:gd name="T36" fmla="*/ 0 w 254"/>
                <a:gd name="T37" fmla="*/ 1 h 234"/>
                <a:gd name="T38" fmla="*/ 0 w 254"/>
                <a:gd name="T39" fmla="*/ 1 h 234"/>
                <a:gd name="T40" fmla="*/ 0 w 254"/>
                <a:gd name="T41" fmla="*/ 1 h 234"/>
                <a:gd name="T42" fmla="*/ 0 w 254"/>
                <a:gd name="T43" fmla="*/ 1 h 234"/>
                <a:gd name="T44" fmla="*/ 1 w 254"/>
                <a:gd name="T45" fmla="*/ 1 h 234"/>
                <a:gd name="T46" fmla="*/ 1 w 254"/>
                <a:gd name="T47" fmla="*/ 1 h 234"/>
                <a:gd name="T48" fmla="*/ 1 w 254"/>
                <a:gd name="T49" fmla="*/ 0 h 234"/>
                <a:gd name="T50" fmla="*/ 1 w 254"/>
                <a:gd name="T51" fmla="*/ 0 h 234"/>
                <a:gd name="T52" fmla="*/ 1 w 254"/>
                <a:gd name="T53" fmla="*/ 0 h 234"/>
                <a:gd name="T54" fmla="*/ 1 w 254"/>
                <a:gd name="T55" fmla="*/ 0 h 234"/>
                <a:gd name="T56" fmla="*/ 1 w 254"/>
                <a:gd name="T57" fmla="*/ 0 h 234"/>
                <a:gd name="T58" fmla="*/ 0 w 254"/>
                <a:gd name="T59" fmla="*/ 0 h 234"/>
                <a:gd name="T60" fmla="*/ 0 w 254"/>
                <a:gd name="T61" fmla="*/ 0 h 234"/>
                <a:gd name="T62" fmla="*/ 0 w 254"/>
                <a:gd name="T63" fmla="*/ 0 h 234"/>
                <a:gd name="T64" fmla="*/ 0 w 254"/>
                <a:gd name="T65" fmla="*/ 0 h 234"/>
                <a:gd name="T66" fmla="*/ 0 w 254"/>
                <a:gd name="T67" fmla="*/ 0 h 234"/>
                <a:gd name="T68" fmla="*/ 0 w 254"/>
                <a:gd name="T69" fmla="*/ 0 h 234"/>
                <a:gd name="T70" fmla="*/ 0 w 254"/>
                <a:gd name="T71" fmla="*/ 0 h 234"/>
                <a:gd name="T72" fmla="*/ 0 w 254"/>
                <a:gd name="T73" fmla="*/ 0 h 234"/>
                <a:gd name="T74" fmla="*/ 0 w 254"/>
                <a:gd name="T75" fmla="*/ 0 h 234"/>
                <a:gd name="T76" fmla="*/ 0 w 254"/>
                <a:gd name="T77" fmla="*/ 0 h 234"/>
                <a:gd name="T78" fmla="*/ 0 w 254"/>
                <a:gd name="T79" fmla="*/ 0 h 234"/>
                <a:gd name="T80" fmla="*/ 0 w 254"/>
                <a:gd name="T81" fmla="*/ 0 h 234"/>
                <a:gd name="T82" fmla="*/ 0 w 254"/>
                <a:gd name="T83" fmla="*/ 0 h 234"/>
                <a:gd name="T84" fmla="*/ 0 w 254"/>
                <a:gd name="T85" fmla="*/ 0 h 234"/>
                <a:gd name="T86" fmla="*/ 0 w 254"/>
                <a:gd name="T87" fmla="*/ 0 h 234"/>
                <a:gd name="T88" fmla="*/ 0 w 254"/>
                <a:gd name="T89" fmla="*/ 0 h 234"/>
                <a:gd name="T90" fmla="*/ 0 w 254"/>
                <a:gd name="T91" fmla="*/ 0 h 234"/>
                <a:gd name="T92" fmla="*/ 0 w 254"/>
                <a:gd name="T93" fmla="*/ 0 h 234"/>
                <a:gd name="T94" fmla="*/ 0 w 254"/>
                <a:gd name="T95" fmla="*/ 0 h 234"/>
                <a:gd name="T96" fmla="*/ 0 w 254"/>
                <a:gd name="T97" fmla="*/ 0 h 234"/>
                <a:gd name="T98" fmla="*/ 0 w 254"/>
                <a:gd name="T99" fmla="*/ 0 h 234"/>
                <a:gd name="T100" fmla="*/ 0 w 254"/>
                <a:gd name="T101" fmla="*/ 0 h 234"/>
                <a:gd name="T102" fmla="*/ 0 w 254"/>
                <a:gd name="T103" fmla="*/ 0 h 234"/>
                <a:gd name="T104" fmla="*/ 0 w 254"/>
                <a:gd name="T105" fmla="*/ 0 h 234"/>
                <a:gd name="T106" fmla="*/ 0 w 254"/>
                <a:gd name="T107" fmla="*/ 0 h 234"/>
                <a:gd name="T108" fmla="*/ 0 w 254"/>
                <a:gd name="T109" fmla="*/ 0 h 234"/>
                <a:gd name="T110" fmla="*/ 0 w 254"/>
                <a:gd name="T111" fmla="*/ 0 h 234"/>
                <a:gd name="T112" fmla="*/ 0 w 254"/>
                <a:gd name="T113" fmla="*/ 0 h 234"/>
                <a:gd name="T114" fmla="*/ 0 w 254"/>
                <a:gd name="T115" fmla="*/ 0 h 234"/>
                <a:gd name="T116" fmla="*/ 0 w 254"/>
                <a:gd name="T117" fmla="*/ 0 h 234"/>
                <a:gd name="T118" fmla="*/ 0 w 254"/>
                <a:gd name="T119" fmla="*/ 0 h 234"/>
                <a:gd name="T120" fmla="*/ 0 w 254"/>
                <a:gd name="T121" fmla="*/ 0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4" name="Freeform 546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0 h 221"/>
                <a:gd name="T2" fmla="*/ 0 w 103"/>
                <a:gd name="T3" fmla="*/ 0 h 221"/>
                <a:gd name="T4" fmla="*/ 0 w 103"/>
                <a:gd name="T5" fmla="*/ 0 h 221"/>
                <a:gd name="T6" fmla="*/ 0 w 103"/>
                <a:gd name="T7" fmla="*/ 0 h 221"/>
                <a:gd name="T8" fmla="*/ 0 w 103"/>
                <a:gd name="T9" fmla="*/ 1 h 221"/>
                <a:gd name="T10" fmla="*/ 0 w 103"/>
                <a:gd name="T11" fmla="*/ 1 h 221"/>
                <a:gd name="T12" fmla="*/ 0 w 103"/>
                <a:gd name="T13" fmla="*/ 1 h 221"/>
                <a:gd name="T14" fmla="*/ 0 w 103"/>
                <a:gd name="T15" fmla="*/ 1 h 221"/>
                <a:gd name="T16" fmla="*/ 0 w 103"/>
                <a:gd name="T17" fmla="*/ 1 h 221"/>
                <a:gd name="T18" fmla="*/ 0 w 103"/>
                <a:gd name="T19" fmla="*/ 1 h 221"/>
                <a:gd name="T20" fmla="*/ 0 w 103"/>
                <a:gd name="T21" fmla="*/ 1 h 221"/>
                <a:gd name="T22" fmla="*/ 0 w 103"/>
                <a:gd name="T23" fmla="*/ 1 h 221"/>
                <a:gd name="T24" fmla="*/ 0 w 103"/>
                <a:gd name="T25" fmla="*/ 1 h 221"/>
                <a:gd name="T26" fmla="*/ 0 w 103"/>
                <a:gd name="T27" fmla="*/ 1 h 221"/>
                <a:gd name="T28" fmla="*/ 0 w 103"/>
                <a:gd name="T29" fmla="*/ 1 h 221"/>
                <a:gd name="T30" fmla="*/ 0 w 103"/>
                <a:gd name="T31" fmla="*/ 1 h 221"/>
                <a:gd name="T32" fmla="*/ 0 w 103"/>
                <a:gd name="T33" fmla="*/ 1 h 221"/>
                <a:gd name="T34" fmla="*/ 0 w 103"/>
                <a:gd name="T35" fmla="*/ 1 h 221"/>
                <a:gd name="T36" fmla="*/ 0 w 103"/>
                <a:gd name="T37" fmla="*/ 1 h 221"/>
                <a:gd name="T38" fmla="*/ 0 w 103"/>
                <a:gd name="T39" fmla="*/ 0 h 221"/>
                <a:gd name="T40" fmla="*/ 0 w 103"/>
                <a:gd name="T41" fmla="*/ 0 h 221"/>
                <a:gd name="T42" fmla="*/ 0 w 103"/>
                <a:gd name="T43" fmla="*/ 0 h 221"/>
                <a:gd name="T44" fmla="*/ 0 w 103"/>
                <a:gd name="T45" fmla="*/ 0 h 221"/>
                <a:gd name="T46" fmla="*/ 0 w 103"/>
                <a:gd name="T47" fmla="*/ 0 h 221"/>
                <a:gd name="T48" fmla="*/ 0 w 103"/>
                <a:gd name="T49" fmla="*/ 0 h 221"/>
                <a:gd name="T50" fmla="*/ 0 w 103"/>
                <a:gd name="T51" fmla="*/ 0 h 221"/>
                <a:gd name="T52" fmla="*/ 0 w 103"/>
                <a:gd name="T53" fmla="*/ 0 h 221"/>
                <a:gd name="T54" fmla="*/ 0 w 103"/>
                <a:gd name="T55" fmla="*/ 0 h 221"/>
                <a:gd name="T56" fmla="*/ 0 w 103"/>
                <a:gd name="T57" fmla="*/ 0 h 221"/>
                <a:gd name="T58" fmla="*/ 0 w 103"/>
                <a:gd name="T59" fmla="*/ 0 h 221"/>
                <a:gd name="T60" fmla="*/ 0 w 103"/>
                <a:gd name="T61" fmla="*/ 0 h 221"/>
                <a:gd name="T62" fmla="*/ 0 w 103"/>
                <a:gd name="T63" fmla="*/ 0 h 221"/>
                <a:gd name="T64" fmla="*/ 0 w 103"/>
                <a:gd name="T65" fmla="*/ 0 h 221"/>
                <a:gd name="T66" fmla="*/ 0 w 103"/>
                <a:gd name="T67" fmla="*/ 0 h 221"/>
                <a:gd name="T68" fmla="*/ 0 w 103"/>
                <a:gd name="T69" fmla="*/ 0 h 221"/>
                <a:gd name="T70" fmla="*/ 0 w 103"/>
                <a:gd name="T71" fmla="*/ 0 h 221"/>
                <a:gd name="T72" fmla="*/ 0 w 103"/>
                <a:gd name="T73" fmla="*/ 0 h 221"/>
                <a:gd name="T74" fmla="*/ 0 w 103"/>
                <a:gd name="T75" fmla="*/ 0 h 221"/>
                <a:gd name="T76" fmla="*/ 0 w 103"/>
                <a:gd name="T77" fmla="*/ 0 h 221"/>
                <a:gd name="T78" fmla="*/ 0 w 103"/>
                <a:gd name="T79" fmla="*/ 0 h 221"/>
                <a:gd name="T80" fmla="*/ 0 w 103"/>
                <a:gd name="T81" fmla="*/ 0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5" name="Freeform 547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0 w 221"/>
                <a:gd name="T1" fmla="*/ 0 h 288"/>
                <a:gd name="T2" fmla="*/ 0 w 221"/>
                <a:gd name="T3" fmla="*/ 0 h 288"/>
                <a:gd name="T4" fmla="*/ 0 w 221"/>
                <a:gd name="T5" fmla="*/ 0 h 288"/>
                <a:gd name="T6" fmla="*/ 0 w 221"/>
                <a:gd name="T7" fmla="*/ 1 h 288"/>
                <a:gd name="T8" fmla="*/ 0 w 221"/>
                <a:gd name="T9" fmla="*/ 1 h 288"/>
                <a:gd name="T10" fmla="*/ 0 w 221"/>
                <a:gd name="T11" fmla="*/ 1 h 288"/>
                <a:gd name="T12" fmla="*/ 0 w 221"/>
                <a:gd name="T13" fmla="*/ 1 h 288"/>
                <a:gd name="T14" fmla="*/ 0 w 221"/>
                <a:gd name="T15" fmla="*/ 1 h 288"/>
                <a:gd name="T16" fmla="*/ 0 w 221"/>
                <a:gd name="T17" fmla="*/ 1 h 288"/>
                <a:gd name="T18" fmla="*/ 0 w 221"/>
                <a:gd name="T19" fmla="*/ 1 h 288"/>
                <a:gd name="T20" fmla="*/ 0 w 221"/>
                <a:gd name="T21" fmla="*/ 1 h 288"/>
                <a:gd name="T22" fmla="*/ 0 w 221"/>
                <a:gd name="T23" fmla="*/ 1 h 288"/>
                <a:gd name="T24" fmla="*/ 0 w 221"/>
                <a:gd name="T25" fmla="*/ 1 h 288"/>
                <a:gd name="T26" fmla="*/ 0 w 221"/>
                <a:gd name="T27" fmla="*/ 1 h 288"/>
                <a:gd name="T28" fmla="*/ 0 w 221"/>
                <a:gd name="T29" fmla="*/ 1 h 288"/>
                <a:gd name="T30" fmla="*/ 0 w 221"/>
                <a:gd name="T31" fmla="*/ 1 h 288"/>
                <a:gd name="T32" fmla="*/ 0 w 221"/>
                <a:gd name="T33" fmla="*/ 1 h 288"/>
                <a:gd name="T34" fmla="*/ 0 w 221"/>
                <a:gd name="T35" fmla="*/ 1 h 288"/>
                <a:gd name="T36" fmla="*/ 1 w 221"/>
                <a:gd name="T37" fmla="*/ 1 h 288"/>
                <a:gd name="T38" fmla="*/ 1 w 221"/>
                <a:gd name="T39" fmla="*/ 0 h 288"/>
                <a:gd name="T40" fmla="*/ 0 w 221"/>
                <a:gd name="T41" fmla="*/ 0 h 288"/>
                <a:gd name="T42" fmla="*/ 0 w 221"/>
                <a:gd name="T43" fmla="*/ 0 h 288"/>
                <a:gd name="T44" fmla="*/ 0 w 221"/>
                <a:gd name="T45" fmla="*/ 0 h 288"/>
                <a:gd name="T46" fmla="*/ 0 w 221"/>
                <a:gd name="T47" fmla="*/ 0 h 288"/>
                <a:gd name="T48" fmla="*/ 0 w 221"/>
                <a:gd name="T49" fmla="*/ 0 h 288"/>
                <a:gd name="T50" fmla="*/ 0 w 221"/>
                <a:gd name="T51" fmla="*/ 0 h 288"/>
                <a:gd name="T52" fmla="*/ 0 w 221"/>
                <a:gd name="T53" fmla="*/ 0 h 288"/>
                <a:gd name="T54" fmla="*/ 0 w 221"/>
                <a:gd name="T55" fmla="*/ 0 h 288"/>
                <a:gd name="T56" fmla="*/ 0 w 221"/>
                <a:gd name="T57" fmla="*/ 0 h 288"/>
                <a:gd name="T58" fmla="*/ 0 w 221"/>
                <a:gd name="T59" fmla="*/ 0 h 288"/>
                <a:gd name="T60" fmla="*/ 0 w 221"/>
                <a:gd name="T61" fmla="*/ 0 h 288"/>
                <a:gd name="T62" fmla="*/ 0 w 221"/>
                <a:gd name="T63" fmla="*/ 0 h 288"/>
                <a:gd name="T64" fmla="*/ 0 w 221"/>
                <a:gd name="T65" fmla="*/ 0 h 288"/>
                <a:gd name="T66" fmla="*/ 0 w 221"/>
                <a:gd name="T67" fmla="*/ 0 h 288"/>
                <a:gd name="T68" fmla="*/ 0 w 221"/>
                <a:gd name="T69" fmla="*/ 0 h 288"/>
                <a:gd name="T70" fmla="*/ 0 w 221"/>
                <a:gd name="T71" fmla="*/ 0 h 288"/>
                <a:gd name="T72" fmla="*/ 0 w 221"/>
                <a:gd name="T73" fmla="*/ 0 h 288"/>
                <a:gd name="T74" fmla="*/ 0 w 221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6" name="Freeform 551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0 w 74"/>
                <a:gd name="T1" fmla="*/ 0 h 174"/>
                <a:gd name="T2" fmla="*/ 0 w 74"/>
                <a:gd name="T3" fmla="*/ 0 h 174"/>
                <a:gd name="T4" fmla="*/ 0 w 74"/>
                <a:gd name="T5" fmla="*/ 0 h 174"/>
                <a:gd name="T6" fmla="*/ 0 w 74"/>
                <a:gd name="T7" fmla="*/ 0 h 174"/>
                <a:gd name="T8" fmla="*/ 0 w 74"/>
                <a:gd name="T9" fmla="*/ 0 h 174"/>
                <a:gd name="T10" fmla="*/ 0 w 74"/>
                <a:gd name="T11" fmla="*/ 0 h 174"/>
                <a:gd name="T12" fmla="*/ 0 w 74"/>
                <a:gd name="T13" fmla="*/ 0 h 174"/>
                <a:gd name="T14" fmla="*/ 0 w 74"/>
                <a:gd name="T15" fmla="*/ 0 h 174"/>
                <a:gd name="T16" fmla="*/ 0 w 74"/>
                <a:gd name="T17" fmla="*/ 0 h 174"/>
                <a:gd name="T18" fmla="*/ 0 w 74"/>
                <a:gd name="T19" fmla="*/ 0 h 174"/>
                <a:gd name="T20" fmla="*/ 0 w 74"/>
                <a:gd name="T21" fmla="*/ 0 h 174"/>
                <a:gd name="T22" fmla="*/ 0 w 74"/>
                <a:gd name="T23" fmla="*/ 0 h 174"/>
                <a:gd name="T24" fmla="*/ 0 w 74"/>
                <a:gd name="T25" fmla="*/ 0 h 174"/>
                <a:gd name="T26" fmla="*/ 0 w 74"/>
                <a:gd name="T27" fmla="*/ 0 h 174"/>
                <a:gd name="T28" fmla="*/ 0 w 74"/>
                <a:gd name="T29" fmla="*/ 0 h 174"/>
                <a:gd name="T30" fmla="*/ 0 w 74"/>
                <a:gd name="T31" fmla="*/ 1 h 174"/>
                <a:gd name="T32" fmla="*/ 0 w 74"/>
                <a:gd name="T33" fmla="*/ 1 h 174"/>
                <a:gd name="T34" fmla="*/ 0 w 74"/>
                <a:gd name="T35" fmla="*/ 0 h 174"/>
                <a:gd name="T36" fmla="*/ 0 w 74"/>
                <a:gd name="T37" fmla="*/ 0 h 174"/>
                <a:gd name="T38" fmla="*/ 0 w 74"/>
                <a:gd name="T39" fmla="*/ 0 h 174"/>
                <a:gd name="T40" fmla="*/ 0 w 74"/>
                <a:gd name="T41" fmla="*/ 0 h 174"/>
                <a:gd name="T42" fmla="*/ 0 w 74"/>
                <a:gd name="T43" fmla="*/ 0 h 174"/>
                <a:gd name="T44" fmla="*/ 0 w 74"/>
                <a:gd name="T45" fmla="*/ 0 h 174"/>
                <a:gd name="T46" fmla="*/ 0 w 74"/>
                <a:gd name="T47" fmla="*/ 0 h 174"/>
                <a:gd name="T48" fmla="*/ 0 w 74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7" name="Freeform 552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0 w 39"/>
                <a:gd name="T1" fmla="*/ 0 h 87"/>
                <a:gd name="T2" fmla="*/ 0 w 39"/>
                <a:gd name="T3" fmla="*/ 0 h 87"/>
                <a:gd name="T4" fmla="*/ 0 w 39"/>
                <a:gd name="T5" fmla="*/ 0 h 87"/>
                <a:gd name="T6" fmla="*/ 0 w 39"/>
                <a:gd name="T7" fmla="*/ 0 h 87"/>
                <a:gd name="T8" fmla="*/ 0 w 39"/>
                <a:gd name="T9" fmla="*/ 0 h 87"/>
                <a:gd name="T10" fmla="*/ 0 w 39"/>
                <a:gd name="T11" fmla="*/ 0 h 87"/>
                <a:gd name="T12" fmla="*/ 0 w 39"/>
                <a:gd name="T13" fmla="*/ 0 h 87"/>
                <a:gd name="T14" fmla="*/ 0 w 39"/>
                <a:gd name="T15" fmla="*/ 0 h 87"/>
                <a:gd name="T16" fmla="*/ 0 w 39"/>
                <a:gd name="T17" fmla="*/ 0 h 87"/>
                <a:gd name="T18" fmla="*/ 0 w 39"/>
                <a:gd name="T19" fmla="*/ 0 h 87"/>
                <a:gd name="T20" fmla="*/ 0 w 39"/>
                <a:gd name="T21" fmla="*/ 0 h 87"/>
                <a:gd name="T22" fmla="*/ 0 w 39"/>
                <a:gd name="T23" fmla="*/ 0 h 87"/>
                <a:gd name="T24" fmla="*/ 0 w 39"/>
                <a:gd name="T25" fmla="*/ 0 h 87"/>
                <a:gd name="T26" fmla="*/ 0 w 39"/>
                <a:gd name="T27" fmla="*/ 0 h 87"/>
                <a:gd name="T28" fmla="*/ 0 w 39"/>
                <a:gd name="T29" fmla="*/ 0 h 87"/>
                <a:gd name="T30" fmla="*/ 0 w 39"/>
                <a:gd name="T31" fmla="*/ 0 h 87"/>
                <a:gd name="T32" fmla="*/ 0 w 39"/>
                <a:gd name="T33" fmla="*/ 0 h 87"/>
                <a:gd name="T34" fmla="*/ 0 w 39"/>
                <a:gd name="T35" fmla="*/ 0 h 87"/>
                <a:gd name="T36" fmla="*/ 0 w 39"/>
                <a:gd name="T37" fmla="*/ 0 h 87"/>
                <a:gd name="T38" fmla="*/ 0 w 39"/>
                <a:gd name="T39" fmla="*/ 0 h 87"/>
                <a:gd name="T40" fmla="*/ 0 w 39"/>
                <a:gd name="T41" fmla="*/ 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8" name="Freeform 553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0 w 34"/>
                <a:gd name="T1" fmla="*/ 0 h 51"/>
                <a:gd name="T2" fmla="*/ 0 w 34"/>
                <a:gd name="T3" fmla="*/ 0 h 51"/>
                <a:gd name="T4" fmla="*/ 0 w 34"/>
                <a:gd name="T5" fmla="*/ 0 h 51"/>
                <a:gd name="T6" fmla="*/ 0 w 34"/>
                <a:gd name="T7" fmla="*/ 0 h 51"/>
                <a:gd name="T8" fmla="*/ 0 w 34"/>
                <a:gd name="T9" fmla="*/ 0 h 51"/>
                <a:gd name="T10" fmla="*/ 0 w 34"/>
                <a:gd name="T11" fmla="*/ 0 h 51"/>
                <a:gd name="T12" fmla="*/ 0 w 34"/>
                <a:gd name="T13" fmla="*/ 0 h 51"/>
                <a:gd name="T14" fmla="*/ 0 w 34"/>
                <a:gd name="T15" fmla="*/ 0 h 51"/>
                <a:gd name="T16" fmla="*/ 0 w 34"/>
                <a:gd name="T17" fmla="*/ 0 h 51"/>
                <a:gd name="T18" fmla="*/ 0 w 34"/>
                <a:gd name="T19" fmla="*/ 0 h 51"/>
                <a:gd name="T20" fmla="*/ 0 w 34"/>
                <a:gd name="T21" fmla="*/ 0 h 51"/>
                <a:gd name="T22" fmla="*/ 0 w 34"/>
                <a:gd name="T23" fmla="*/ 0 h 51"/>
                <a:gd name="T24" fmla="*/ 0 w 34"/>
                <a:gd name="T25" fmla="*/ 0 h 51"/>
                <a:gd name="T26" fmla="*/ 0 w 34"/>
                <a:gd name="T27" fmla="*/ 0 h 51"/>
                <a:gd name="T28" fmla="*/ 0 w 34"/>
                <a:gd name="T29" fmla="*/ 0 h 51"/>
                <a:gd name="T30" fmla="*/ 0 w 34"/>
                <a:gd name="T31" fmla="*/ 0 h 51"/>
                <a:gd name="T32" fmla="*/ 0 w 34"/>
                <a:gd name="T33" fmla="*/ 0 h 51"/>
                <a:gd name="T34" fmla="*/ 0 w 34"/>
                <a:gd name="T35" fmla="*/ 0 h 51"/>
                <a:gd name="T36" fmla="*/ 0 w 34"/>
                <a:gd name="T37" fmla="*/ 0 h 51"/>
                <a:gd name="T38" fmla="*/ 0 w 34"/>
                <a:gd name="T39" fmla="*/ 0 h 51"/>
                <a:gd name="T40" fmla="*/ 0 w 34"/>
                <a:gd name="T41" fmla="*/ 0 h 51"/>
                <a:gd name="T42" fmla="*/ 0 w 34"/>
                <a:gd name="T43" fmla="*/ 0 h 51"/>
                <a:gd name="T44" fmla="*/ 0 w 34"/>
                <a:gd name="T45" fmla="*/ 0 h 51"/>
                <a:gd name="T46" fmla="*/ 0 w 34"/>
                <a:gd name="T47" fmla="*/ 0 h 51"/>
                <a:gd name="T48" fmla="*/ 0 w 34"/>
                <a:gd name="T49" fmla="*/ 0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9" name="Freeform 554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0 w 46"/>
                <a:gd name="T1" fmla="*/ 0 h 33"/>
                <a:gd name="T2" fmla="*/ 0 w 46"/>
                <a:gd name="T3" fmla="*/ 0 h 33"/>
                <a:gd name="T4" fmla="*/ 0 w 46"/>
                <a:gd name="T5" fmla="*/ 0 h 33"/>
                <a:gd name="T6" fmla="*/ 0 w 46"/>
                <a:gd name="T7" fmla="*/ 0 h 33"/>
                <a:gd name="T8" fmla="*/ 0 w 46"/>
                <a:gd name="T9" fmla="*/ 0 h 33"/>
                <a:gd name="T10" fmla="*/ 0 w 46"/>
                <a:gd name="T11" fmla="*/ 0 h 33"/>
                <a:gd name="T12" fmla="*/ 0 w 46"/>
                <a:gd name="T13" fmla="*/ 0 h 33"/>
                <a:gd name="T14" fmla="*/ 0 w 46"/>
                <a:gd name="T15" fmla="*/ 0 h 33"/>
                <a:gd name="T16" fmla="*/ 0 w 46"/>
                <a:gd name="T17" fmla="*/ 0 h 33"/>
                <a:gd name="T18" fmla="*/ 0 w 46"/>
                <a:gd name="T19" fmla="*/ 0 h 33"/>
                <a:gd name="T20" fmla="*/ 0 w 46"/>
                <a:gd name="T21" fmla="*/ 0 h 33"/>
                <a:gd name="T22" fmla="*/ 0 w 46"/>
                <a:gd name="T23" fmla="*/ 0 h 33"/>
                <a:gd name="T24" fmla="*/ 0 w 46"/>
                <a:gd name="T25" fmla="*/ 0 h 33"/>
                <a:gd name="T26" fmla="*/ 0 w 46"/>
                <a:gd name="T27" fmla="*/ 0 h 33"/>
                <a:gd name="T28" fmla="*/ 0 w 46"/>
                <a:gd name="T29" fmla="*/ 0 h 33"/>
                <a:gd name="T30" fmla="*/ 0 w 46"/>
                <a:gd name="T31" fmla="*/ 0 h 33"/>
                <a:gd name="T32" fmla="*/ 0 w 46"/>
                <a:gd name="T33" fmla="*/ 0 h 33"/>
                <a:gd name="T34" fmla="*/ 0 w 46"/>
                <a:gd name="T35" fmla="*/ 0 h 33"/>
                <a:gd name="T36" fmla="*/ 0 w 46"/>
                <a:gd name="T37" fmla="*/ 0 h 33"/>
                <a:gd name="T38" fmla="*/ 0 w 46"/>
                <a:gd name="T39" fmla="*/ 0 h 33"/>
                <a:gd name="T40" fmla="*/ 0 w 46"/>
                <a:gd name="T41" fmla="*/ 0 h 33"/>
                <a:gd name="T42" fmla="*/ 0 w 46"/>
                <a:gd name="T43" fmla="*/ 0 h 33"/>
                <a:gd name="T44" fmla="*/ 0 w 46"/>
                <a:gd name="T45" fmla="*/ 0 h 33"/>
                <a:gd name="T46" fmla="*/ 0 w 46"/>
                <a:gd name="T47" fmla="*/ 0 h 33"/>
                <a:gd name="T48" fmla="*/ 0 w 46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0" name="Freeform 583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0 w 177"/>
                <a:gd name="T1" fmla="*/ 0 h 219"/>
                <a:gd name="T2" fmla="*/ 0 w 177"/>
                <a:gd name="T3" fmla="*/ 0 h 219"/>
                <a:gd name="T4" fmla="*/ 0 w 177"/>
                <a:gd name="T5" fmla="*/ 0 h 219"/>
                <a:gd name="T6" fmla="*/ 0 w 177"/>
                <a:gd name="T7" fmla="*/ 0 h 219"/>
                <a:gd name="T8" fmla="*/ 0 w 177"/>
                <a:gd name="T9" fmla="*/ 0 h 219"/>
                <a:gd name="T10" fmla="*/ 0 w 177"/>
                <a:gd name="T11" fmla="*/ 0 h 219"/>
                <a:gd name="T12" fmla="*/ 0 w 177"/>
                <a:gd name="T13" fmla="*/ 0 h 219"/>
                <a:gd name="T14" fmla="*/ 0 w 177"/>
                <a:gd name="T15" fmla="*/ 0 h 219"/>
                <a:gd name="T16" fmla="*/ 0 w 177"/>
                <a:gd name="T17" fmla="*/ 0 h 219"/>
                <a:gd name="T18" fmla="*/ 0 w 177"/>
                <a:gd name="T19" fmla="*/ 0 h 219"/>
                <a:gd name="T20" fmla="*/ 0 w 177"/>
                <a:gd name="T21" fmla="*/ 1 h 219"/>
                <a:gd name="T22" fmla="*/ 0 w 177"/>
                <a:gd name="T23" fmla="*/ 1 h 219"/>
                <a:gd name="T24" fmla="*/ 0 w 177"/>
                <a:gd name="T25" fmla="*/ 1 h 219"/>
                <a:gd name="T26" fmla="*/ 0 w 177"/>
                <a:gd name="T27" fmla="*/ 1 h 219"/>
                <a:gd name="T28" fmla="*/ 0 w 177"/>
                <a:gd name="T29" fmla="*/ 1 h 219"/>
                <a:gd name="T30" fmla="*/ 0 w 177"/>
                <a:gd name="T31" fmla="*/ 1 h 219"/>
                <a:gd name="T32" fmla="*/ 0 w 177"/>
                <a:gd name="T33" fmla="*/ 1 h 219"/>
                <a:gd name="T34" fmla="*/ 0 w 177"/>
                <a:gd name="T35" fmla="*/ 1 h 219"/>
                <a:gd name="T36" fmla="*/ 0 w 177"/>
                <a:gd name="T37" fmla="*/ 1 h 219"/>
                <a:gd name="T38" fmla="*/ 0 w 177"/>
                <a:gd name="T39" fmla="*/ 1 h 219"/>
                <a:gd name="T40" fmla="*/ 0 w 177"/>
                <a:gd name="T41" fmla="*/ 1 h 219"/>
                <a:gd name="T42" fmla="*/ 0 w 177"/>
                <a:gd name="T43" fmla="*/ 1 h 219"/>
                <a:gd name="T44" fmla="*/ 0 w 177"/>
                <a:gd name="T45" fmla="*/ 1 h 219"/>
                <a:gd name="T46" fmla="*/ 0 w 177"/>
                <a:gd name="T47" fmla="*/ 1 h 219"/>
                <a:gd name="T48" fmla="*/ 0 w 177"/>
                <a:gd name="T49" fmla="*/ 1 h 219"/>
                <a:gd name="T50" fmla="*/ 0 w 177"/>
                <a:gd name="T51" fmla="*/ 1 h 219"/>
                <a:gd name="T52" fmla="*/ 0 w 177"/>
                <a:gd name="T53" fmla="*/ 1 h 219"/>
                <a:gd name="T54" fmla="*/ 0 w 177"/>
                <a:gd name="T55" fmla="*/ 1 h 219"/>
                <a:gd name="T56" fmla="*/ 0 w 177"/>
                <a:gd name="T57" fmla="*/ 1 h 219"/>
                <a:gd name="T58" fmla="*/ 0 w 177"/>
                <a:gd name="T59" fmla="*/ 1 h 219"/>
                <a:gd name="T60" fmla="*/ 0 w 177"/>
                <a:gd name="T61" fmla="*/ 1 h 219"/>
                <a:gd name="T62" fmla="*/ 0 w 177"/>
                <a:gd name="T63" fmla="*/ 1 h 219"/>
                <a:gd name="T64" fmla="*/ 0 w 177"/>
                <a:gd name="T65" fmla="*/ 1 h 219"/>
                <a:gd name="T66" fmla="*/ 0 w 177"/>
                <a:gd name="T67" fmla="*/ 1 h 219"/>
                <a:gd name="T68" fmla="*/ 0 w 177"/>
                <a:gd name="T69" fmla="*/ 1 h 219"/>
                <a:gd name="T70" fmla="*/ 0 w 177"/>
                <a:gd name="T71" fmla="*/ 1 h 219"/>
                <a:gd name="T72" fmla="*/ 0 w 177"/>
                <a:gd name="T73" fmla="*/ 0 h 219"/>
                <a:gd name="T74" fmla="*/ 0 w 177"/>
                <a:gd name="T75" fmla="*/ 0 h 219"/>
                <a:gd name="T76" fmla="*/ 0 w 177"/>
                <a:gd name="T77" fmla="*/ 0 h 219"/>
                <a:gd name="T78" fmla="*/ 0 w 177"/>
                <a:gd name="T79" fmla="*/ 0 h 219"/>
                <a:gd name="T80" fmla="*/ 0 w 177"/>
                <a:gd name="T81" fmla="*/ 0 h 219"/>
                <a:gd name="T82" fmla="*/ 0 w 177"/>
                <a:gd name="T83" fmla="*/ 0 h 219"/>
                <a:gd name="T84" fmla="*/ 0 w 177"/>
                <a:gd name="T85" fmla="*/ 0 h 219"/>
                <a:gd name="T86" fmla="*/ 0 w 177"/>
                <a:gd name="T87" fmla="*/ 0 h 219"/>
                <a:gd name="T88" fmla="*/ 0 w 177"/>
                <a:gd name="T89" fmla="*/ 0 h 219"/>
                <a:gd name="T90" fmla="*/ 0 w 177"/>
                <a:gd name="T91" fmla="*/ 0 h 219"/>
                <a:gd name="T92" fmla="*/ 0 w 177"/>
                <a:gd name="T93" fmla="*/ 0 h 219"/>
                <a:gd name="T94" fmla="*/ 0 w 177"/>
                <a:gd name="T95" fmla="*/ 0 h 219"/>
                <a:gd name="T96" fmla="*/ 0 w 177"/>
                <a:gd name="T97" fmla="*/ 0 h 219"/>
                <a:gd name="T98" fmla="*/ 0 w 177"/>
                <a:gd name="T99" fmla="*/ 0 h 219"/>
                <a:gd name="T100" fmla="*/ 0 w 177"/>
                <a:gd name="T101" fmla="*/ 0 h 219"/>
                <a:gd name="T102" fmla="*/ 0 w 177"/>
                <a:gd name="T103" fmla="*/ 0 h 219"/>
                <a:gd name="T104" fmla="*/ 0 w 177"/>
                <a:gd name="T105" fmla="*/ 0 h 219"/>
                <a:gd name="T106" fmla="*/ 0 w 177"/>
                <a:gd name="T107" fmla="*/ 0 h 219"/>
                <a:gd name="T108" fmla="*/ 0 w 177"/>
                <a:gd name="T109" fmla="*/ 0 h 219"/>
                <a:gd name="T110" fmla="*/ 0 w 177"/>
                <a:gd name="T111" fmla="*/ 0 h 219"/>
                <a:gd name="T112" fmla="*/ 0 w 177"/>
                <a:gd name="T113" fmla="*/ 0 h 219"/>
                <a:gd name="T114" fmla="*/ 0 w 177"/>
                <a:gd name="T115" fmla="*/ 0 h 219"/>
                <a:gd name="T116" fmla="*/ 0 w 177"/>
                <a:gd name="T117" fmla="*/ 0 h 219"/>
                <a:gd name="T118" fmla="*/ 0 w 177"/>
                <a:gd name="T119" fmla="*/ 0 h 219"/>
                <a:gd name="T120" fmla="*/ 0 w 177"/>
                <a:gd name="T121" fmla="*/ 0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1" name="Freeform 584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0 w 115"/>
                <a:gd name="T1" fmla="*/ 0 h 170"/>
                <a:gd name="T2" fmla="*/ 0 w 115"/>
                <a:gd name="T3" fmla="*/ 0 h 170"/>
                <a:gd name="T4" fmla="*/ 0 w 115"/>
                <a:gd name="T5" fmla="*/ 0 h 170"/>
                <a:gd name="T6" fmla="*/ 0 w 115"/>
                <a:gd name="T7" fmla="*/ 0 h 170"/>
                <a:gd name="T8" fmla="*/ 0 w 115"/>
                <a:gd name="T9" fmla="*/ 0 h 170"/>
                <a:gd name="T10" fmla="*/ 0 w 115"/>
                <a:gd name="T11" fmla="*/ 0 h 170"/>
                <a:gd name="T12" fmla="*/ 0 w 115"/>
                <a:gd name="T13" fmla="*/ 0 h 170"/>
                <a:gd name="T14" fmla="*/ 0 w 115"/>
                <a:gd name="T15" fmla="*/ 0 h 170"/>
                <a:gd name="T16" fmla="*/ 0 w 115"/>
                <a:gd name="T17" fmla="*/ 0 h 170"/>
                <a:gd name="T18" fmla="*/ 0 w 115"/>
                <a:gd name="T19" fmla="*/ 0 h 170"/>
                <a:gd name="T20" fmla="*/ 0 w 115"/>
                <a:gd name="T21" fmla="*/ 1 h 170"/>
                <a:gd name="T22" fmla="*/ 0 w 115"/>
                <a:gd name="T23" fmla="*/ 1 h 170"/>
                <a:gd name="T24" fmla="*/ 0 w 115"/>
                <a:gd name="T25" fmla="*/ 1 h 170"/>
                <a:gd name="T26" fmla="*/ 0 w 115"/>
                <a:gd name="T27" fmla="*/ 1 h 170"/>
                <a:gd name="T28" fmla="*/ 0 w 115"/>
                <a:gd name="T29" fmla="*/ 1 h 170"/>
                <a:gd name="T30" fmla="*/ 0 w 115"/>
                <a:gd name="T31" fmla="*/ 1 h 170"/>
                <a:gd name="T32" fmla="*/ 0 w 115"/>
                <a:gd name="T33" fmla="*/ 1 h 170"/>
                <a:gd name="T34" fmla="*/ 0 w 115"/>
                <a:gd name="T35" fmla="*/ 0 h 170"/>
                <a:gd name="T36" fmla="*/ 0 w 115"/>
                <a:gd name="T37" fmla="*/ 0 h 170"/>
                <a:gd name="T38" fmla="*/ 0 w 115"/>
                <a:gd name="T39" fmla="*/ 0 h 170"/>
                <a:gd name="T40" fmla="*/ 0 w 115"/>
                <a:gd name="T41" fmla="*/ 0 h 170"/>
                <a:gd name="T42" fmla="*/ 0 w 115"/>
                <a:gd name="T43" fmla="*/ 0 h 170"/>
                <a:gd name="T44" fmla="*/ 0 w 115"/>
                <a:gd name="T45" fmla="*/ 0 h 170"/>
                <a:gd name="T46" fmla="*/ 0 w 115"/>
                <a:gd name="T47" fmla="*/ 0 h 170"/>
                <a:gd name="T48" fmla="*/ 0 w 115"/>
                <a:gd name="T49" fmla="*/ 0 h 170"/>
                <a:gd name="T50" fmla="*/ 0 w 115"/>
                <a:gd name="T51" fmla="*/ 0 h 170"/>
                <a:gd name="T52" fmla="*/ 0 w 115"/>
                <a:gd name="T53" fmla="*/ 0 h 170"/>
                <a:gd name="T54" fmla="*/ 0 w 115"/>
                <a:gd name="T55" fmla="*/ 0 h 170"/>
                <a:gd name="T56" fmla="*/ 0 w 115"/>
                <a:gd name="T57" fmla="*/ 0 h 170"/>
                <a:gd name="T58" fmla="*/ 0 w 115"/>
                <a:gd name="T59" fmla="*/ 0 h 170"/>
                <a:gd name="T60" fmla="*/ 0 w 115"/>
                <a:gd name="T61" fmla="*/ 0 h 170"/>
                <a:gd name="T62" fmla="*/ 0 w 115"/>
                <a:gd name="T63" fmla="*/ 0 h 170"/>
                <a:gd name="T64" fmla="*/ 0 w 115"/>
                <a:gd name="T65" fmla="*/ 0 h 170"/>
                <a:gd name="T66" fmla="*/ 0 w 115"/>
                <a:gd name="T67" fmla="*/ 0 h 170"/>
                <a:gd name="T68" fmla="*/ 0 w 115"/>
                <a:gd name="T69" fmla="*/ 0 h 170"/>
                <a:gd name="T70" fmla="*/ 0 w 115"/>
                <a:gd name="T71" fmla="*/ 0 h 170"/>
                <a:gd name="T72" fmla="*/ 0 w 115"/>
                <a:gd name="T73" fmla="*/ 0 h 170"/>
                <a:gd name="T74" fmla="*/ 0 w 115"/>
                <a:gd name="T75" fmla="*/ 0 h 170"/>
                <a:gd name="T76" fmla="*/ 0 w 115"/>
                <a:gd name="T77" fmla="*/ 0 h 170"/>
                <a:gd name="T78" fmla="*/ 0 w 115"/>
                <a:gd name="T79" fmla="*/ 0 h 170"/>
                <a:gd name="T80" fmla="*/ 0 w 115"/>
                <a:gd name="T81" fmla="*/ 0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2" name="Freeform 585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0 w 289"/>
                <a:gd name="T1" fmla="*/ 0 h 352"/>
                <a:gd name="T2" fmla="*/ 0 w 289"/>
                <a:gd name="T3" fmla="*/ 0 h 352"/>
                <a:gd name="T4" fmla="*/ 0 w 289"/>
                <a:gd name="T5" fmla="*/ 0 h 352"/>
                <a:gd name="T6" fmla="*/ 0 w 289"/>
                <a:gd name="T7" fmla="*/ 1 h 352"/>
                <a:gd name="T8" fmla="*/ 0 w 289"/>
                <a:gd name="T9" fmla="*/ 1 h 352"/>
                <a:gd name="T10" fmla="*/ 0 w 289"/>
                <a:gd name="T11" fmla="*/ 1 h 352"/>
                <a:gd name="T12" fmla="*/ 0 w 289"/>
                <a:gd name="T13" fmla="*/ 1 h 352"/>
                <a:gd name="T14" fmla="*/ 0 w 289"/>
                <a:gd name="T15" fmla="*/ 1 h 352"/>
                <a:gd name="T16" fmla="*/ 0 w 289"/>
                <a:gd name="T17" fmla="*/ 1 h 352"/>
                <a:gd name="T18" fmla="*/ 0 w 289"/>
                <a:gd name="T19" fmla="*/ 1 h 352"/>
                <a:gd name="T20" fmla="*/ 0 w 289"/>
                <a:gd name="T21" fmla="*/ 1 h 352"/>
                <a:gd name="T22" fmla="*/ 0 w 289"/>
                <a:gd name="T23" fmla="*/ 1 h 352"/>
                <a:gd name="T24" fmla="*/ 0 w 289"/>
                <a:gd name="T25" fmla="*/ 1 h 352"/>
                <a:gd name="T26" fmla="*/ 0 w 289"/>
                <a:gd name="T27" fmla="*/ 1 h 352"/>
                <a:gd name="T28" fmla="*/ 0 w 289"/>
                <a:gd name="T29" fmla="*/ 1 h 352"/>
                <a:gd name="T30" fmla="*/ 0 w 289"/>
                <a:gd name="T31" fmla="*/ 1 h 352"/>
                <a:gd name="T32" fmla="*/ 0 w 289"/>
                <a:gd name="T33" fmla="*/ 1 h 352"/>
                <a:gd name="T34" fmla="*/ 0 w 289"/>
                <a:gd name="T35" fmla="*/ 1 h 352"/>
                <a:gd name="T36" fmla="*/ 0 w 289"/>
                <a:gd name="T37" fmla="*/ 1 h 352"/>
                <a:gd name="T38" fmla="*/ 0 w 289"/>
                <a:gd name="T39" fmla="*/ 1 h 352"/>
                <a:gd name="T40" fmla="*/ 0 w 289"/>
                <a:gd name="T41" fmla="*/ 1 h 352"/>
                <a:gd name="T42" fmla="*/ 0 w 289"/>
                <a:gd name="T43" fmla="*/ 1 h 352"/>
                <a:gd name="T44" fmla="*/ 0 w 289"/>
                <a:gd name="T45" fmla="*/ 1 h 352"/>
                <a:gd name="T46" fmla="*/ 0 w 289"/>
                <a:gd name="T47" fmla="*/ 1 h 352"/>
                <a:gd name="T48" fmla="*/ 0 w 289"/>
                <a:gd name="T49" fmla="*/ 1 h 352"/>
                <a:gd name="T50" fmla="*/ 0 w 289"/>
                <a:gd name="T51" fmla="*/ 1 h 352"/>
                <a:gd name="T52" fmla="*/ 0 w 289"/>
                <a:gd name="T53" fmla="*/ 1 h 352"/>
                <a:gd name="T54" fmla="*/ 0 w 289"/>
                <a:gd name="T55" fmla="*/ 1 h 352"/>
                <a:gd name="T56" fmla="*/ 0 w 289"/>
                <a:gd name="T57" fmla="*/ 1 h 352"/>
                <a:gd name="T58" fmla="*/ 0 w 289"/>
                <a:gd name="T59" fmla="*/ 1 h 352"/>
                <a:gd name="T60" fmla="*/ 0 w 289"/>
                <a:gd name="T61" fmla="*/ 1 h 352"/>
                <a:gd name="T62" fmla="*/ 0 w 289"/>
                <a:gd name="T63" fmla="*/ 1 h 352"/>
                <a:gd name="T64" fmla="*/ 0 w 289"/>
                <a:gd name="T65" fmla="*/ 0 h 352"/>
                <a:gd name="T66" fmla="*/ 0 w 289"/>
                <a:gd name="T67" fmla="*/ 0 h 352"/>
                <a:gd name="T68" fmla="*/ 0 w 289"/>
                <a:gd name="T69" fmla="*/ 0 h 352"/>
                <a:gd name="T70" fmla="*/ 0 w 289"/>
                <a:gd name="T71" fmla="*/ 0 h 352"/>
                <a:gd name="T72" fmla="*/ 0 w 289"/>
                <a:gd name="T73" fmla="*/ 0 h 352"/>
                <a:gd name="T74" fmla="*/ 0 w 289"/>
                <a:gd name="T75" fmla="*/ 0 h 352"/>
                <a:gd name="T76" fmla="*/ 0 w 289"/>
                <a:gd name="T77" fmla="*/ 0 h 352"/>
                <a:gd name="T78" fmla="*/ 0 w 289"/>
                <a:gd name="T79" fmla="*/ 0 h 352"/>
                <a:gd name="T80" fmla="*/ 0 w 289"/>
                <a:gd name="T81" fmla="*/ 0 h 352"/>
                <a:gd name="T82" fmla="*/ 0 w 289"/>
                <a:gd name="T83" fmla="*/ 0 h 352"/>
                <a:gd name="T84" fmla="*/ 0 w 289"/>
                <a:gd name="T85" fmla="*/ 0 h 352"/>
                <a:gd name="T86" fmla="*/ 0 w 289"/>
                <a:gd name="T87" fmla="*/ 0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3" name="Freeform 586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0 w 252"/>
                <a:gd name="T1" fmla="*/ 0 h 235"/>
                <a:gd name="T2" fmla="*/ 1 w 252"/>
                <a:gd name="T3" fmla="*/ 0 h 235"/>
                <a:gd name="T4" fmla="*/ 1 w 252"/>
                <a:gd name="T5" fmla="*/ 0 h 235"/>
                <a:gd name="T6" fmla="*/ 1 w 252"/>
                <a:gd name="T7" fmla="*/ 0 h 235"/>
                <a:gd name="T8" fmla="*/ 1 w 252"/>
                <a:gd name="T9" fmla="*/ 0 h 235"/>
                <a:gd name="T10" fmla="*/ 1 w 252"/>
                <a:gd name="T11" fmla="*/ 0 h 235"/>
                <a:gd name="T12" fmla="*/ 1 w 252"/>
                <a:gd name="T13" fmla="*/ 0 h 235"/>
                <a:gd name="T14" fmla="*/ 1 w 252"/>
                <a:gd name="T15" fmla="*/ 1 h 235"/>
                <a:gd name="T16" fmla="*/ 0 w 252"/>
                <a:gd name="T17" fmla="*/ 1 h 235"/>
                <a:gd name="T18" fmla="*/ 0 w 252"/>
                <a:gd name="T19" fmla="*/ 1 h 235"/>
                <a:gd name="T20" fmla="*/ 0 w 252"/>
                <a:gd name="T21" fmla="*/ 1 h 235"/>
                <a:gd name="T22" fmla="*/ 0 w 252"/>
                <a:gd name="T23" fmla="*/ 1 h 235"/>
                <a:gd name="T24" fmla="*/ 0 w 252"/>
                <a:gd name="T25" fmla="*/ 1 h 235"/>
                <a:gd name="T26" fmla="*/ 0 w 252"/>
                <a:gd name="T27" fmla="*/ 1 h 235"/>
                <a:gd name="T28" fmla="*/ 0 w 252"/>
                <a:gd name="T29" fmla="*/ 1 h 235"/>
                <a:gd name="T30" fmla="*/ 0 w 252"/>
                <a:gd name="T31" fmla="*/ 1 h 235"/>
                <a:gd name="T32" fmla="*/ 0 w 252"/>
                <a:gd name="T33" fmla="*/ 1 h 235"/>
                <a:gd name="T34" fmla="*/ 0 w 252"/>
                <a:gd name="T35" fmla="*/ 1 h 235"/>
                <a:gd name="T36" fmla="*/ 0 w 252"/>
                <a:gd name="T37" fmla="*/ 1 h 235"/>
                <a:gd name="T38" fmla="*/ 0 w 252"/>
                <a:gd name="T39" fmla="*/ 1 h 235"/>
                <a:gd name="T40" fmla="*/ 0 w 252"/>
                <a:gd name="T41" fmla="*/ 1 h 235"/>
                <a:gd name="T42" fmla="*/ 0 w 252"/>
                <a:gd name="T43" fmla="*/ 1 h 235"/>
                <a:gd name="T44" fmla="*/ 1 w 252"/>
                <a:gd name="T45" fmla="*/ 1 h 235"/>
                <a:gd name="T46" fmla="*/ 1 w 252"/>
                <a:gd name="T47" fmla="*/ 1 h 235"/>
                <a:gd name="T48" fmla="*/ 1 w 252"/>
                <a:gd name="T49" fmla="*/ 0 h 235"/>
                <a:gd name="T50" fmla="*/ 1 w 252"/>
                <a:gd name="T51" fmla="*/ 0 h 235"/>
                <a:gd name="T52" fmla="*/ 1 w 252"/>
                <a:gd name="T53" fmla="*/ 0 h 235"/>
                <a:gd name="T54" fmla="*/ 1 w 252"/>
                <a:gd name="T55" fmla="*/ 0 h 235"/>
                <a:gd name="T56" fmla="*/ 1 w 252"/>
                <a:gd name="T57" fmla="*/ 0 h 235"/>
                <a:gd name="T58" fmla="*/ 0 w 252"/>
                <a:gd name="T59" fmla="*/ 0 h 235"/>
                <a:gd name="T60" fmla="*/ 0 w 252"/>
                <a:gd name="T61" fmla="*/ 0 h 235"/>
                <a:gd name="T62" fmla="*/ 0 w 252"/>
                <a:gd name="T63" fmla="*/ 0 h 235"/>
                <a:gd name="T64" fmla="*/ 0 w 252"/>
                <a:gd name="T65" fmla="*/ 0 h 235"/>
                <a:gd name="T66" fmla="*/ 0 w 252"/>
                <a:gd name="T67" fmla="*/ 0 h 235"/>
                <a:gd name="T68" fmla="*/ 0 w 252"/>
                <a:gd name="T69" fmla="*/ 0 h 235"/>
                <a:gd name="T70" fmla="*/ 0 w 252"/>
                <a:gd name="T71" fmla="*/ 0 h 235"/>
                <a:gd name="T72" fmla="*/ 0 w 252"/>
                <a:gd name="T73" fmla="*/ 0 h 235"/>
                <a:gd name="T74" fmla="*/ 0 w 252"/>
                <a:gd name="T75" fmla="*/ 0 h 235"/>
                <a:gd name="T76" fmla="*/ 0 w 252"/>
                <a:gd name="T77" fmla="*/ 0 h 235"/>
                <a:gd name="T78" fmla="*/ 0 w 252"/>
                <a:gd name="T79" fmla="*/ 0 h 235"/>
                <a:gd name="T80" fmla="*/ 0 w 252"/>
                <a:gd name="T81" fmla="*/ 0 h 235"/>
                <a:gd name="T82" fmla="*/ 0 w 252"/>
                <a:gd name="T83" fmla="*/ 0 h 235"/>
                <a:gd name="T84" fmla="*/ 0 w 252"/>
                <a:gd name="T85" fmla="*/ 0 h 235"/>
                <a:gd name="T86" fmla="*/ 0 w 252"/>
                <a:gd name="T87" fmla="*/ 0 h 235"/>
                <a:gd name="T88" fmla="*/ 0 w 252"/>
                <a:gd name="T89" fmla="*/ 0 h 235"/>
                <a:gd name="T90" fmla="*/ 0 w 252"/>
                <a:gd name="T91" fmla="*/ 0 h 235"/>
                <a:gd name="T92" fmla="*/ 0 w 252"/>
                <a:gd name="T93" fmla="*/ 0 h 235"/>
                <a:gd name="T94" fmla="*/ 0 w 252"/>
                <a:gd name="T95" fmla="*/ 0 h 235"/>
                <a:gd name="T96" fmla="*/ 0 w 252"/>
                <a:gd name="T97" fmla="*/ 0 h 235"/>
                <a:gd name="T98" fmla="*/ 0 w 252"/>
                <a:gd name="T99" fmla="*/ 0 h 235"/>
                <a:gd name="T100" fmla="*/ 0 w 252"/>
                <a:gd name="T101" fmla="*/ 0 h 235"/>
                <a:gd name="T102" fmla="*/ 0 w 252"/>
                <a:gd name="T103" fmla="*/ 0 h 235"/>
                <a:gd name="T104" fmla="*/ 0 w 252"/>
                <a:gd name="T105" fmla="*/ 0 h 235"/>
                <a:gd name="T106" fmla="*/ 0 w 252"/>
                <a:gd name="T107" fmla="*/ 0 h 235"/>
                <a:gd name="T108" fmla="*/ 0 w 252"/>
                <a:gd name="T109" fmla="*/ 0 h 235"/>
                <a:gd name="T110" fmla="*/ 0 w 252"/>
                <a:gd name="T111" fmla="*/ 0 h 235"/>
                <a:gd name="T112" fmla="*/ 0 w 252"/>
                <a:gd name="T113" fmla="*/ 0 h 235"/>
                <a:gd name="T114" fmla="*/ 0 w 252"/>
                <a:gd name="T115" fmla="*/ 0 h 235"/>
                <a:gd name="T116" fmla="*/ 0 w 252"/>
                <a:gd name="T117" fmla="*/ 0 h 235"/>
                <a:gd name="T118" fmla="*/ 0 w 252"/>
                <a:gd name="T119" fmla="*/ 0 h 235"/>
                <a:gd name="T120" fmla="*/ 0 w 252"/>
                <a:gd name="T121" fmla="*/ 0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4" name="Freeform 587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0 h 220"/>
                <a:gd name="T2" fmla="*/ 0 w 103"/>
                <a:gd name="T3" fmla="*/ 0 h 220"/>
                <a:gd name="T4" fmla="*/ 0 w 103"/>
                <a:gd name="T5" fmla="*/ 0 h 220"/>
                <a:gd name="T6" fmla="*/ 0 w 103"/>
                <a:gd name="T7" fmla="*/ 1 h 220"/>
                <a:gd name="T8" fmla="*/ 0 w 103"/>
                <a:gd name="T9" fmla="*/ 1 h 220"/>
                <a:gd name="T10" fmla="*/ 0 w 103"/>
                <a:gd name="T11" fmla="*/ 1 h 220"/>
                <a:gd name="T12" fmla="*/ 0 w 103"/>
                <a:gd name="T13" fmla="*/ 1 h 220"/>
                <a:gd name="T14" fmla="*/ 0 w 103"/>
                <a:gd name="T15" fmla="*/ 1 h 220"/>
                <a:gd name="T16" fmla="*/ 0 w 103"/>
                <a:gd name="T17" fmla="*/ 1 h 220"/>
                <a:gd name="T18" fmla="*/ 0 w 103"/>
                <a:gd name="T19" fmla="*/ 1 h 220"/>
                <a:gd name="T20" fmla="*/ 0 w 103"/>
                <a:gd name="T21" fmla="*/ 1 h 220"/>
                <a:gd name="T22" fmla="*/ 0 w 103"/>
                <a:gd name="T23" fmla="*/ 1 h 220"/>
                <a:gd name="T24" fmla="*/ 0 w 103"/>
                <a:gd name="T25" fmla="*/ 1 h 220"/>
                <a:gd name="T26" fmla="*/ 0 w 103"/>
                <a:gd name="T27" fmla="*/ 1 h 220"/>
                <a:gd name="T28" fmla="*/ 0 w 103"/>
                <a:gd name="T29" fmla="*/ 1 h 220"/>
                <a:gd name="T30" fmla="*/ 0 w 103"/>
                <a:gd name="T31" fmla="*/ 1 h 220"/>
                <a:gd name="T32" fmla="*/ 0 w 103"/>
                <a:gd name="T33" fmla="*/ 1 h 220"/>
                <a:gd name="T34" fmla="*/ 0 w 103"/>
                <a:gd name="T35" fmla="*/ 1 h 220"/>
                <a:gd name="T36" fmla="*/ 0 w 103"/>
                <a:gd name="T37" fmla="*/ 1 h 220"/>
                <a:gd name="T38" fmla="*/ 0 w 103"/>
                <a:gd name="T39" fmla="*/ 0 h 220"/>
                <a:gd name="T40" fmla="*/ 0 w 103"/>
                <a:gd name="T41" fmla="*/ 0 h 220"/>
                <a:gd name="T42" fmla="*/ 0 w 103"/>
                <a:gd name="T43" fmla="*/ 0 h 220"/>
                <a:gd name="T44" fmla="*/ 0 w 103"/>
                <a:gd name="T45" fmla="*/ 0 h 220"/>
                <a:gd name="T46" fmla="*/ 0 w 103"/>
                <a:gd name="T47" fmla="*/ 0 h 220"/>
                <a:gd name="T48" fmla="*/ 0 w 103"/>
                <a:gd name="T49" fmla="*/ 0 h 220"/>
                <a:gd name="T50" fmla="*/ 0 w 103"/>
                <a:gd name="T51" fmla="*/ 0 h 220"/>
                <a:gd name="T52" fmla="*/ 0 w 103"/>
                <a:gd name="T53" fmla="*/ 0 h 220"/>
                <a:gd name="T54" fmla="*/ 0 w 103"/>
                <a:gd name="T55" fmla="*/ 0 h 220"/>
                <a:gd name="T56" fmla="*/ 0 w 103"/>
                <a:gd name="T57" fmla="*/ 0 h 220"/>
                <a:gd name="T58" fmla="*/ 0 w 103"/>
                <a:gd name="T59" fmla="*/ 0 h 220"/>
                <a:gd name="T60" fmla="*/ 0 w 103"/>
                <a:gd name="T61" fmla="*/ 0 h 220"/>
                <a:gd name="T62" fmla="*/ 0 w 103"/>
                <a:gd name="T63" fmla="*/ 0 h 220"/>
                <a:gd name="T64" fmla="*/ 0 w 103"/>
                <a:gd name="T65" fmla="*/ 0 h 220"/>
                <a:gd name="T66" fmla="*/ 0 w 103"/>
                <a:gd name="T67" fmla="*/ 0 h 220"/>
                <a:gd name="T68" fmla="*/ 0 w 103"/>
                <a:gd name="T69" fmla="*/ 0 h 220"/>
                <a:gd name="T70" fmla="*/ 0 w 103"/>
                <a:gd name="T71" fmla="*/ 0 h 220"/>
                <a:gd name="T72" fmla="*/ 0 w 103"/>
                <a:gd name="T73" fmla="*/ 0 h 220"/>
                <a:gd name="T74" fmla="*/ 0 w 103"/>
                <a:gd name="T75" fmla="*/ 0 h 220"/>
                <a:gd name="T76" fmla="*/ 0 w 103"/>
                <a:gd name="T77" fmla="*/ 0 h 220"/>
                <a:gd name="T78" fmla="*/ 0 w 103"/>
                <a:gd name="T79" fmla="*/ 0 h 220"/>
                <a:gd name="T80" fmla="*/ 0 w 103"/>
                <a:gd name="T81" fmla="*/ 0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5" name="Freeform 588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0 w 220"/>
                <a:gd name="T1" fmla="*/ 0 h 288"/>
                <a:gd name="T2" fmla="*/ 0 w 220"/>
                <a:gd name="T3" fmla="*/ 0 h 288"/>
                <a:gd name="T4" fmla="*/ 0 w 220"/>
                <a:gd name="T5" fmla="*/ 0 h 288"/>
                <a:gd name="T6" fmla="*/ 0 w 220"/>
                <a:gd name="T7" fmla="*/ 1 h 288"/>
                <a:gd name="T8" fmla="*/ 0 w 220"/>
                <a:gd name="T9" fmla="*/ 1 h 288"/>
                <a:gd name="T10" fmla="*/ 0 w 220"/>
                <a:gd name="T11" fmla="*/ 1 h 288"/>
                <a:gd name="T12" fmla="*/ 0 w 220"/>
                <a:gd name="T13" fmla="*/ 1 h 288"/>
                <a:gd name="T14" fmla="*/ 0 w 220"/>
                <a:gd name="T15" fmla="*/ 1 h 288"/>
                <a:gd name="T16" fmla="*/ 0 w 220"/>
                <a:gd name="T17" fmla="*/ 1 h 288"/>
                <a:gd name="T18" fmla="*/ 0 w 220"/>
                <a:gd name="T19" fmla="*/ 1 h 288"/>
                <a:gd name="T20" fmla="*/ 0 w 220"/>
                <a:gd name="T21" fmla="*/ 1 h 288"/>
                <a:gd name="T22" fmla="*/ 0 w 220"/>
                <a:gd name="T23" fmla="*/ 1 h 288"/>
                <a:gd name="T24" fmla="*/ 0 w 220"/>
                <a:gd name="T25" fmla="*/ 1 h 288"/>
                <a:gd name="T26" fmla="*/ 0 w 220"/>
                <a:gd name="T27" fmla="*/ 1 h 288"/>
                <a:gd name="T28" fmla="*/ 0 w 220"/>
                <a:gd name="T29" fmla="*/ 1 h 288"/>
                <a:gd name="T30" fmla="*/ 0 w 220"/>
                <a:gd name="T31" fmla="*/ 1 h 288"/>
                <a:gd name="T32" fmla="*/ 0 w 220"/>
                <a:gd name="T33" fmla="*/ 1 h 288"/>
                <a:gd name="T34" fmla="*/ 0 w 220"/>
                <a:gd name="T35" fmla="*/ 1 h 288"/>
                <a:gd name="T36" fmla="*/ 1 w 220"/>
                <a:gd name="T37" fmla="*/ 1 h 288"/>
                <a:gd name="T38" fmla="*/ 1 w 220"/>
                <a:gd name="T39" fmla="*/ 0 h 288"/>
                <a:gd name="T40" fmla="*/ 0 w 220"/>
                <a:gd name="T41" fmla="*/ 0 h 288"/>
                <a:gd name="T42" fmla="*/ 0 w 220"/>
                <a:gd name="T43" fmla="*/ 0 h 288"/>
                <a:gd name="T44" fmla="*/ 0 w 220"/>
                <a:gd name="T45" fmla="*/ 0 h 288"/>
                <a:gd name="T46" fmla="*/ 0 w 220"/>
                <a:gd name="T47" fmla="*/ 0 h 288"/>
                <a:gd name="T48" fmla="*/ 0 w 220"/>
                <a:gd name="T49" fmla="*/ 0 h 288"/>
                <a:gd name="T50" fmla="*/ 0 w 220"/>
                <a:gd name="T51" fmla="*/ 0 h 288"/>
                <a:gd name="T52" fmla="*/ 0 w 220"/>
                <a:gd name="T53" fmla="*/ 0 h 288"/>
                <a:gd name="T54" fmla="*/ 0 w 220"/>
                <a:gd name="T55" fmla="*/ 0 h 288"/>
                <a:gd name="T56" fmla="*/ 0 w 220"/>
                <a:gd name="T57" fmla="*/ 0 h 288"/>
                <a:gd name="T58" fmla="*/ 0 w 220"/>
                <a:gd name="T59" fmla="*/ 0 h 288"/>
                <a:gd name="T60" fmla="*/ 0 w 220"/>
                <a:gd name="T61" fmla="*/ 0 h 288"/>
                <a:gd name="T62" fmla="*/ 0 w 220"/>
                <a:gd name="T63" fmla="*/ 0 h 288"/>
                <a:gd name="T64" fmla="*/ 0 w 220"/>
                <a:gd name="T65" fmla="*/ 0 h 288"/>
                <a:gd name="T66" fmla="*/ 0 w 220"/>
                <a:gd name="T67" fmla="*/ 0 h 288"/>
                <a:gd name="T68" fmla="*/ 0 w 220"/>
                <a:gd name="T69" fmla="*/ 0 h 288"/>
                <a:gd name="T70" fmla="*/ 0 w 220"/>
                <a:gd name="T71" fmla="*/ 0 h 288"/>
                <a:gd name="T72" fmla="*/ 0 w 220"/>
                <a:gd name="T73" fmla="*/ 0 h 288"/>
                <a:gd name="T74" fmla="*/ 0 w 220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6" name="Freeform 496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0 w 1070"/>
                <a:gd name="T1" fmla="*/ 0 h 844"/>
                <a:gd name="T2" fmla="*/ 1 w 1070"/>
                <a:gd name="T3" fmla="*/ 0 h 844"/>
                <a:gd name="T4" fmla="*/ 1 w 1070"/>
                <a:gd name="T5" fmla="*/ 1 h 844"/>
                <a:gd name="T6" fmla="*/ 0 w 1070"/>
                <a:gd name="T7" fmla="*/ 0 h 844"/>
                <a:gd name="T8" fmla="*/ 0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7" name="Freeform 589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0 w 819"/>
                <a:gd name="T1" fmla="*/ 0 h 333"/>
                <a:gd name="T2" fmla="*/ 1 w 819"/>
                <a:gd name="T3" fmla="*/ 0 h 333"/>
                <a:gd name="T4" fmla="*/ 0 w 819"/>
                <a:gd name="T5" fmla="*/ 0 h 333"/>
                <a:gd name="T6" fmla="*/ 0 w 819"/>
                <a:gd name="T7" fmla="*/ 0 h 333"/>
                <a:gd name="T8" fmla="*/ 0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8" name="Freeform 600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0 w 1083"/>
                <a:gd name="T1" fmla="*/ 0 h 306"/>
                <a:gd name="T2" fmla="*/ 1 w 1083"/>
                <a:gd name="T3" fmla="*/ 0 h 306"/>
                <a:gd name="T4" fmla="*/ 1 w 1083"/>
                <a:gd name="T5" fmla="*/ 0 h 306"/>
                <a:gd name="T6" fmla="*/ 0 w 1083"/>
                <a:gd name="T7" fmla="*/ 0 h 306"/>
                <a:gd name="T8" fmla="*/ 0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9" name="Freeform 601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0 w 1088"/>
                <a:gd name="T1" fmla="*/ 0 h 311"/>
                <a:gd name="T2" fmla="*/ 1 w 1088"/>
                <a:gd name="T3" fmla="*/ 0 h 311"/>
                <a:gd name="T4" fmla="*/ 1 w 1088"/>
                <a:gd name="T5" fmla="*/ 0 h 311"/>
                <a:gd name="T6" fmla="*/ 0 w 1088"/>
                <a:gd name="T7" fmla="*/ 0 h 311"/>
                <a:gd name="T8" fmla="*/ 0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10" name="Freeform 602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0 w 164"/>
                <a:gd name="T1" fmla="*/ 0 h 72"/>
                <a:gd name="T2" fmla="*/ 0 w 164"/>
                <a:gd name="T3" fmla="*/ 0 h 72"/>
                <a:gd name="T4" fmla="*/ 0 w 164"/>
                <a:gd name="T5" fmla="*/ 0 h 72"/>
                <a:gd name="T6" fmla="*/ 0 w 164"/>
                <a:gd name="T7" fmla="*/ 0 h 72"/>
                <a:gd name="T8" fmla="*/ 0 w 164"/>
                <a:gd name="T9" fmla="*/ 0 h 72"/>
                <a:gd name="T10" fmla="*/ 0 w 164"/>
                <a:gd name="T11" fmla="*/ 0 h 72"/>
                <a:gd name="T12" fmla="*/ 0 w 164"/>
                <a:gd name="T13" fmla="*/ 0 h 72"/>
                <a:gd name="T14" fmla="*/ 0 w 164"/>
                <a:gd name="T15" fmla="*/ 0 h 72"/>
                <a:gd name="T16" fmla="*/ 0 w 164"/>
                <a:gd name="T17" fmla="*/ 0 h 72"/>
                <a:gd name="T18" fmla="*/ 0 w 164"/>
                <a:gd name="T19" fmla="*/ 0 h 72"/>
                <a:gd name="T20" fmla="*/ 0 w 164"/>
                <a:gd name="T21" fmla="*/ 0 h 72"/>
                <a:gd name="T22" fmla="*/ 0 w 164"/>
                <a:gd name="T23" fmla="*/ 0 h 72"/>
                <a:gd name="T24" fmla="*/ 0 w 164"/>
                <a:gd name="T25" fmla="*/ 0 h 72"/>
                <a:gd name="T26" fmla="*/ 0 w 164"/>
                <a:gd name="T27" fmla="*/ 0 h 72"/>
                <a:gd name="T28" fmla="*/ 0 w 164"/>
                <a:gd name="T29" fmla="*/ 0 h 72"/>
                <a:gd name="T30" fmla="*/ 0 w 164"/>
                <a:gd name="T31" fmla="*/ 0 h 72"/>
                <a:gd name="T32" fmla="*/ 0 w 164"/>
                <a:gd name="T33" fmla="*/ 0 h 72"/>
                <a:gd name="T34" fmla="*/ 0 w 164"/>
                <a:gd name="T35" fmla="*/ 0 h 72"/>
                <a:gd name="T36" fmla="*/ 0 w 164"/>
                <a:gd name="T37" fmla="*/ 0 h 72"/>
                <a:gd name="T38" fmla="*/ 0 w 164"/>
                <a:gd name="T39" fmla="*/ 0 h 72"/>
                <a:gd name="T40" fmla="*/ 0 w 164"/>
                <a:gd name="T41" fmla="*/ 0 h 72"/>
                <a:gd name="T42" fmla="*/ 0 w 164"/>
                <a:gd name="T43" fmla="*/ 0 h 72"/>
                <a:gd name="T44" fmla="*/ 0 w 164"/>
                <a:gd name="T45" fmla="*/ 0 h 72"/>
                <a:gd name="T46" fmla="*/ 0 w 164"/>
                <a:gd name="T47" fmla="*/ 0 h 72"/>
                <a:gd name="T48" fmla="*/ 0 w 164"/>
                <a:gd name="T49" fmla="*/ 0 h 72"/>
                <a:gd name="T50" fmla="*/ 0 w 164"/>
                <a:gd name="T51" fmla="*/ 0 h 72"/>
                <a:gd name="T52" fmla="*/ 0 w 164"/>
                <a:gd name="T53" fmla="*/ 0 h 72"/>
                <a:gd name="T54" fmla="*/ 0 w 164"/>
                <a:gd name="T55" fmla="*/ 0 h 72"/>
                <a:gd name="T56" fmla="*/ 0 w 164"/>
                <a:gd name="T57" fmla="*/ 0 h 72"/>
                <a:gd name="T58" fmla="*/ 0 w 164"/>
                <a:gd name="T59" fmla="*/ 0 h 72"/>
                <a:gd name="T60" fmla="*/ 0 w 164"/>
                <a:gd name="T61" fmla="*/ 0 h 72"/>
                <a:gd name="T62" fmla="*/ 0 w 164"/>
                <a:gd name="T63" fmla="*/ 0 h 72"/>
                <a:gd name="T64" fmla="*/ 0 w 164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11" name="Freeform 604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0 w 146"/>
                <a:gd name="T1" fmla="*/ 0 h 109"/>
                <a:gd name="T2" fmla="*/ 0 w 146"/>
                <a:gd name="T3" fmla="*/ 0 h 109"/>
                <a:gd name="T4" fmla="*/ 0 w 146"/>
                <a:gd name="T5" fmla="*/ 0 h 109"/>
                <a:gd name="T6" fmla="*/ 0 w 146"/>
                <a:gd name="T7" fmla="*/ 0 h 109"/>
                <a:gd name="T8" fmla="*/ 0 w 146"/>
                <a:gd name="T9" fmla="*/ 0 h 109"/>
                <a:gd name="T10" fmla="*/ 0 w 146"/>
                <a:gd name="T11" fmla="*/ 0 h 109"/>
                <a:gd name="T12" fmla="*/ 0 w 146"/>
                <a:gd name="T13" fmla="*/ 0 h 109"/>
                <a:gd name="T14" fmla="*/ 0 w 146"/>
                <a:gd name="T15" fmla="*/ 0 h 109"/>
                <a:gd name="T16" fmla="*/ 0 w 146"/>
                <a:gd name="T17" fmla="*/ 0 h 109"/>
                <a:gd name="T18" fmla="*/ 0 w 146"/>
                <a:gd name="T19" fmla="*/ 0 h 109"/>
                <a:gd name="T20" fmla="*/ 0 w 146"/>
                <a:gd name="T21" fmla="*/ 0 h 109"/>
                <a:gd name="T22" fmla="*/ 0 w 146"/>
                <a:gd name="T23" fmla="*/ 0 h 109"/>
                <a:gd name="T24" fmla="*/ 0 w 146"/>
                <a:gd name="T25" fmla="*/ 0 h 109"/>
                <a:gd name="T26" fmla="*/ 0 w 146"/>
                <a:gd name="T27" fmla="*/ 0 h 109"/>
                <a:gd name="T28" fmla="*/ 0 w 146"/>
                <a:gd name="T29" fmla="*/ 0 h 109"/>
                <a:gd name="T30" fmla="*/ 0 w 146"/>
                <a:gd name="T31" fmla="*/ 0 h 109"/>
                <a:gd name="T32" fmla="*/ 0 w 146"/>
                <a:gd name="T33" fmla="*/ 0 h 109"/>
                <a:gd name="T34" fmla="*/ 0 w 146"/>
                <a:gd name="T35" fmla="*/ 0 h 109"/>
                <a:gd name="T36" fmla="*/ 0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12" name="Freeform 605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0 w 146"/>
                <a:gd name="T1" fmla="*/ 0 h 107"/>
                <a:gd name="T2" fmla="*/ 0 w 146"/>
                <a:gd name="T3" fmla="*/ 0 h 107"/>
                <a:gd name="T4" fmla="*/ 0 w 146"/>
                <a:gd name="T5" fmla="*/ 0 h 107"/>
                <a:gd name="T6" fmla="*/ 0 w 146"/>
                <a:gd name="T7" fmla="*/ 0 h 107"/>
                <a:gd name="T8" fmla="*/ 0 w 146"/>
                <a:gd name="T9" fmla="*/ 0 h 107"/>
                <a:gd name="T10" fmla="*/ 0 w 146"/>
                <a:gd name="T11" fmla="*/ 0 h 107"/>
                <a:gd name="T12" fmla="*/ 0 w 146"/>
                <a:gd name="T13" fmla="*/ 0 h 107"/>
                <a:gd name="T14" fmla="*/ 0 w 146"/>
                <a:gd name="T15" fmla="*/ 0 h 107"/>
                <a:gd name="T16" fmla="*/ 0 w 146"/>
                <a:gd name="T17" fmla="*/ 0 h 107"/>
                <a:gd name="T18" fmla="*/ 0 w 146"/>
                <a:gd name="T19" fmla="*/ 0 h 107"/>
                <a:gd name="T20" fmla="*/ 0 w 146"/>
                <a:gd name="T21" fmla="*/ 0 h 107"/>
                <a:gd name="T22" fmla="*/ 0 w 146"/>
                <a:gd name="T23" fmla="*/ 0 h 107"/>
                <a:gd name="T24" fmla="*/ 0 w 146"/>
                <a:gd name="T25" fmla="*/ 0 h 107"/>
                <a:gd name="T26" fmla="*/ 0 w 146"/>
                <a:gd name="T27" fmla="*/ 0 h 107"/>
                <a:gd name="T28" fmla="*/ 0 w 146"/>
                <a:gd name="T29" fmla="*/ 0 h 107"/>
                <a:gd name="T30" fmla="*/ 0 w 146"/>
                <a:gd name="T31" fmla="*/ 0 h 107"/>
                <a:gd name="T32" fmla="*/ 0 w 146"/>
                <a:gd name="T33" fmla="*/ 0 h 107"/>
                <a:gd name="T34" fmla="*/ 0 w 146"/>
                <a:gd name="T35" fmla="*/ 0 h 107"/>
                <a:gd name="T36" fmla="*/ 0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13" name="Freeform 606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0 h 182"/>
                <a:gd name="T2" fmla="*/ 1 w 629"/>
                <a:gd name="T3" fmla="*/ 0 h 182"/>
                <a:gd name="T4" fmla="*/ 1 w 629"/>
                <a:gd name="T5" fmla="*/ 0 h 182"/>
                <a:gd name="T6" fmla="*/ 0 w 629"/>
                <a:gd name="T7" fmla="*/ 0 h 182"/>
                <a:gd name="T8" fmla="*/ 0 w 629"/>
                <a:gd name="T9" fmla="*/ 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14" name="Freeform 607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1 w 606"/>
                <a:gd name="T3" fmla="*/ 0 h 170"/>
                <a:gd name="T4" fmla="*/ 1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15" name="Freeform 608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1 w 606"/>
                <a:gd name="T3" fmla="*/ 0 h 170"/>
                <a:gd name="T4" fmla="*/ 1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6283" name="Group 610"/>
          <p:cNvGrpSpPr>
            <a:grpSpLocks/>
          </p:cNvGrpSpPr>
          <p:nvPr/>
        </p:nvGrpSpPr>
        <p:grpSpPr bwMode="auto">
          <a:xfrm>
            <a:off x="6646863" y="5322888"/>
            <a:ext cx="273050" cy="341312"/>
            <a:chOff x="4475" y="3342"/>
            <a:chExt cx="172" cy="215"/>
          </a:xfrm>
        </p:grpSpPr>
        <p:sp>
          <p:nvSpPr>
            <p:cNvPr id="6554" name="AutoShape 611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5" name="Freeform 612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0 w 1894"/>
                <a:gd name="T1" fmla="*/ 0 h 1904"/>
                <a:gd name="T2" fmla="*/ 0 w 1894"/>
                <a:gd name="T3" fmla="*/ 0 h 1904"/>
                <a:gd name="T4" fmla="*/ 0 w 1894"/>
                <a:gd name="T5" fmla="*/ 0 h 1904"/>
                <a:gd name="T6" fmla="*/ 0 w 1894"/>
                <a:gd name="T7" fmla="*/ 0 h 1904"/>
                <a:gd name="T8" fmla="*/ 0 w 1894"/>
                <a:gd name="T9" fmla="*/ 0 h 1904"/>
                <a:gd name="T10" fmla="*/ 0 w 1894"/>
                <a:gd name="T11" fmla="*/ 0 h 1904"/>
                <a:gd name="T12" fmla="*/ 0 w 1894"/>
                <a:gd name="T13" fmla="*/ 0 h 1904"/>
                <a:gd name="T14" fmla="*/ 0 w 1894"/>
                <a:gd name="T15" fmla="*/ 0 h 1904"/>
                <a:gd name="T16" fmla="*/ 1 w 1894"/>
                <a:gd name="T17" fmla="*/ 0 h 1904"/>
                <a:gd name="T18" fmla="*/ 1 w 1894"/>
                <a:gd name="T19" fmla="*/ 0 h 1904"/>
                <a:gd name="T20" fmla="*/ 1 w 1894"/>
                <a:gd name="T21" fmla="*/ 0 h 1904"/>
                <a:gd name="T22" fmla="*/ 1 w 1894"/>
                <a:gd name="T23" fmla="*/ 0 h 1904"/>
                <a:gd name="T24" fmla="*/ 1 w 1894"/>
                <a:gd name="T25" fmla="*/ 0 h 1904"/>
                <a:gd name="T26" fmla="*/ 1 w 1894"/>
                <a:gd name="T27" fmla="*/ 0 h 1904"/>
                <a:gd name="T28" fmla="*/ 1 w 1894"/>
                <a:gd name="T29" fmla="*/ 0 h 1904"/>
                <a:gd name="T30" fmla="*/ 1 w 1894"/>
                <a:gd name="T31" fmla="*/ 0 h 1904"/>
                <a:gd name="T32" fmla="*/ 1 w 1894"/>
                <a:gd name="T33" fmla="*/ 1 h 1904"/>
                <a:gd name="T34" fmla="*/ 1 w 1894"/>
                <a:gd name="T35" fmla="*/ 1 h 1904"/>
                <a:gd name="T36" fmla="*/ 1 w 1894"/>
                <a:gd name="T37" fmla="*/ 1 h 1904"/>
                <a:gd name="T38" fmla="*/ 1 w 1894"/>
                <a:gd name="T39" fmla="*/ 1 h 1904"/>
                <a:gd name="T40" fmla="*/ 1 w 1894"/>
                <a:gd name="T41" fmla="*/ 1 h 1904"/>
                <a:gd name="T42" fmla="*/ 1 w 1894"/>
                <a:gd name="T43" fmla="*/ 1 h 1904"/>
                <a:gd name="T44" fmla="*/ 1 w 1894"/>
                <a:gd name="T45" fmla="*/ 1 h 1904"/>
                <a:gd name="T46" fmla="*/ 1 w 1894"/>
                <a:gd name="T47" fmla="*/ 1 h 1904"/>
                <a:gd name="T48" fmla="*/ 1 w 1894"/>
                <a:gd name="T49" fmla="*/ 1 h 1904"/>
                <a:gd name="T50" fmla="*/ 1 w 1894"/>
                <a:gd name="T51" fmla="*/ 1 h 1904"/>
                <a:gd name="T52" fmla="*/ 1 w 1894"/>
                <a:gd name="T53" fmla="*/ 1 h 1904"/>
                <a:gd name="T54" fmla="*/ 0 w 1894"/>
                <a:gd name="T55" fmla="*/ 1 h 1904"/>
                <a:gd name="T56" fmla="*/ 0 w 1894"/>
                <a:gd name="T57" fmla="*/ 1 h 1904"/>
                <a:gd name="T58" fmla="*/ 0 w 1894"/>
                <a:gd name="T59" fmla="*/ 1 h 1904"/>
                <a:gd name="T60" fmla="*/ 0 w 1894"/>
                <a:gd name="T61" fmla="*/ 1 h 1904"/>
                <a:gd name="T62" fmla="*/ 0 w 1894"/>
                <a:gd name="T63" fmla="*/ 1 h 1904"/>
                <a:gd name="T64" fmla="*/ 0 w 1894"/>
                <a:gd name="T65" fmla="*/ 1 h 1904"/>
                <a:gd name="T66" fmla="*/ 0 w 1894"/>
                <a:gd name="T67" fmla="*/ 1 h 1904"/>
                <a:gd name="T68" fmla="*/ 0 w 1894"/>
                <a:gd name="T69" fmla="*/ 1 h 1904"/>
                <a:gd name="T70" fmla="*/ 0 w 1894"/>
                <a:gd name="T71" fmla="*/ 1 h 1904"/>
                <a:gd name="T72" fmla="*/ 0 w 1894"/>
                <a:gd name="T73" fmla="*/ 1 h 1904"/>
                <a:gd name="T74" fmla="*/ 0 w 1894"/>
                <a:gd name="T75" fmla="*/ 1 h 1904"/>
                <a:gd name="T76" fmla="*/ 0 w 1894"/>
                <a:gd name="T77" fmla="*/ 1 h 1904"/>
                <a:gd name="T78" fmla="*/ 0 w 1894"/>
                <a:gd name="T79" fmla="*/ 1 h 1904"/>
                <a:gd name="T80" fmla="*/ 0 w 1894"/>
                <a:gd name="T81" fmla="*/ 1 h 1904"/>
                <a:gd name="T82" fmla="*/ 0 w 1894"/>
                <a:gd name="T83" fmla="*/ 1 h 1904"/>
                <a:gd name="T84" fmla="*/ 0 w 1894"/>
                <a:gd name="T85" fmla="*/ 1 h 1904"/>
                <a:gd name="T86" fmla="*/ 0 w 1894"/>
                <a:gd name="T87" fmla="*/ 1 h 1904"/>
                <a:gd name="T88" fmla="*/ 0 w 1894"/>
                <a:gd name="T89" fmla="*/ 1 h 1904"/>
                <a:gd name="T90" fmla="*/ 0 w 1894"/>
                <a:gd name="T91" fmla="*/ 1 h 1904"/>
                <a:gd name="T92" fmla="*/ 0 w 1894"/>
                <a:gd name="T93" fmla="*/ 1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6" name="Freeform 613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0 w 1106"/>
                <a:gd name="T1" fmla="*/ 0 h 331"/>
                <a:gd name="T2" fmla="*/ 1 w 1106"/>
                <a:gd name="T3" fmla="*/ 0 h 331"/>
                <a:gd name="T4" fmla="*/ 0 w 1106"/>
                <a:gd name="T5" fmla="*/ 0 h 331"/>
                <a:gd name="T6" fmla="*/ 0 w 1106"/>
                <a:gd name="T7" fmla="*/ 0 h 331"/>
                <a:gd name="T8" fmla="*/ 0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7" name="Freeform 614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1 w 1285"/>
                <a:gd name="T1" fmla="*/ 0 h 505"/>
                <a:gd name="T2" fmla="*/ 1 w 1285"/>
                <a:gd name="T3" fmla="*/ 0 h 505"/>
                <a:gd name="T4" fmla="*/ 1 w 1285"/>
                <a:gd name="T5" fmla="*/ 0 h 505"/>
                <a:gd name="T6" fmla="*/ 1 w 1285"/>
                <a:gd name="T7" fmla="*/ 0 h 505"/>
                <a:gd name="T8" fmla="*/ 1 w 1285"/>
                <a:gd name="T9" fmla="*/ 0 h 505"/>
                <a:gd name="T10" fmla="*/ 0 w 1285"/>
                <a:gd name="T11" fmla="*/ 0 h 505"/>
                <a:gd name="T12" fmla="*/ 0 w 1285"/>
                <a:gd name="T13" fmla="*/ 0 h 505"/>
                <a:gd name="T14" fmla="*/ 0 w 1285"/>
                <a:gd name="T15" fmla="*/ 0 h 505"/>
                <a:gd name="T16" fmla="*/ 0 w 1285"/>
                <a:gd name="T17" fmla="*/ 0 h 505"/>
                <a:gd name="T18" fmla="*/ 0 w 1285"/>
                <a:gd name="T19" fmla="*/ 0 h 505"/>
                <a:gd name="T20" fmla="*/ 0 w 1285"/>
                <a:gd name="T21" fmla="*/ 0 h 505"/>
                <a:gd name="T22" fmla="*/ 0 w 1285"/>
                <a:gd name="T23" fmla="*/ 0 h 505"/>
                <a:gd name="T24" fmla="*/ 0 w 1285"/>
                <a:gd name="T25" fmla="*/ 0 h 505"/>
                <a:gd name="T26" fmla="*/ 0 w 1285"/>
                <a:gd name="T27" fmla="*/ 0 h 505"/>
                <a:gd name="T28" fmla="*/ 0 w 1285"/>
                <a:gd name="T29" fmla="*/ 0 h 505"/>
                <a:gd name="T30" fmla="*/ 0 w 1285"/>
                <a:gd name="T31" fmla="*/ 0 h 505"/>
                <a:gd name="T32" fmla="*/ 0 w 1285"/>
                <a:gd name="T33" fmla="*/ 0 h 505"/>
                <a:gd name="T34" fmla="*/ 0 w 1285"/>
                <a:gd name="T35" fmla="*/ 0 h 505"/>
                <a:gd name="T36" fmla="*/ 0 w 1285"/>
                <a:gd name="T37" fmla="*/ 0 h 505"/>
                <a:gd name="T38" fmla="*/ 0 w 1285"/>
                <a:gd name="T39" fmla="*/ 0 h 505"/>
                <a:gd name="T40" fmla="*/ 0 w 1285"/>
                <a:gd name="T41" fmla="*/ 0 h 505"/>
                <a:gd name="T42" fmla="*/ 0 w 1285"/>
                <a:gd name="T43" fmla="*/ 0 h 505"/>
                <a:gd name="T44" fmla="*/ 0 w 1285"/>
                <a:gd name="T45" fmla="*/ 0 h 505"/>
                <a:gd name="T46" fmla="*/ 0 w 1285"/>
                <a:gd name="T47" fmla="*/ 0 h 505"/>
                <a:gd name="T48" fmla="*/ 0 w 1285"/>
                <a:gd name="T49" fmla="*/ 0 h 505"/>
                <a:gd name="T50" fmla="*/ 0 w 1285"/>
                <a:gd name="T51" fmla="*/ 0 h 505"/>
                <a:gd name="T52" fmla="*/ 0 w 1285"/>
                <a:gd name="T53" fmla="*/ 0 h 505"/>
                <a:gd name="T54" fmla="*/ 0 w 1285"/>
                <a:gd name="T55" fmla="*/ 0 h 505"/>
                <a:gd name="T56" fmla="*/ 0 w 1285"/>
                <a:gd name="T57" fmla="*/ 0 h 505"/>
                <a:gd name="T58" fmla="*/ 0 w 1285"/>
                <a:gd name="T59" fmla="*/ 0 h 505"/>
                <a:gd name="T60" fmla="*/ 0 w 1285"/>
                <a:gd name="T61" fmla="*/ 0 h 505"/>
                <a:gd name="T62" fmla="*/ 0 w 1285"/>
                <a:gd name="T63" fmla="*/ 0 h 505"/>
                <a:gd name="T64" fmla="*/ 0 w 1285"/>
                <a:gd name="T65" fmla="*/ 0 h 505"/>
                <a:gd name="T66" fmla="*/ 0 w 1285"/>
                <a:gd name="T67" fmla="*/ 0 h 505"/>
                <a:gd name="T68" fmla="*/ 0 w 1285"/>
                <a:gd name="T69" fmla="*/ 0 h 505"/>
                <a:gd name="T70" fmla="*/ 1 w 1285"/>
                <a:gd name="T71" fmla="*/ 0 h 505"/>
                <a:gd name="T72" fmla="*/ 1 w 1285"/>
                <a:gd name="T73" fmla="*/ 0 h 505"/>
                <a:gd name="T74" fmla="*/ 1 w 1285"/>
                <a:gd name="T75" fmla="*/ 0 h 505"/>
                <a:gd name="T76" fmla="*/ 1 w 1285"/>
                <a:gd name="T77" fmla="*/ 0 h 505"/>
                <a:gd name="T78" fmla="*/ 1 w 1285"/>
                <a:gd name="T79" fmla="*/ 0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8" name="AutoShape 615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9" name="Freeform 616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0 w 179"/>
                <a:gd name="T1" fmla="*/ 0 h 216"/>
                <a:gd name="T2" fmla="*/ 0 w 179"/>
                <a:gd name="T3" fmla="*/ 0 h 216"/>
                <a:gd name="T4" fmla="*/ 0 w 179"/>
                <a:gd name="T5" fmla="*/ 0 h 216"/>
                <a:gd name="T6" fmla="*/ 0 w 179"/>
                <a:gd name="T7" fmla="*/ 0 h 216"/>
                <a:gd name="T8" fmla="*/ 0 w 179"/>
                <a:gd name="T9" fmla="*/ 0 h 216"/>
                <a:gd name="T10" fmla="*/ 0 w 179"/>
                <a:gd name="T11" fmla="*/ 0 h 216"/>
                <a:gd name="T12" fmla="*/ 0 w 179"/>
                <a:gd name="T13" fmla="*/ 0 h 216"/>
                <a:gd name="T14" fmla="*/ 0 w 179"/>
                <a:gd name="T15" fmla="*/ 0 h 216"/>
                <a:gd name="T16" fmla="*/ 0 w 179"/>
                <a:gd name="T17" fmla="*/ 0 h 216"/>
                <a:gd name="T18" fmla="*/ 0 w 179"/>
                <a:gd name="T19" fmla="*/ 0 h 216"/>
                <a:gd name="T20" fmla="*/ 0 w 179"/>
                <a:gd name="T21" fmla="*/ 1 h 216"/>
                <a:gd name="T22" fmla="*/ 0 w 179"/>
                <a:gd name="T23" fmla="*/ 1 h 216"/>
                <a:gd name="T24" fmla="*/ 0 w 179"/>
                <a:gd name="T25" fmla="*/ 1 h 216"/>
                <a:gd name="T26" fmla="*/ 0 w 179"/>
                <a:gd name="T27" fmla="*/ 1 h 216"/>
                <a:gd name="T28" fmla="*/ 0 w 179"/>
                <a:gd name="T29" fmla="*/ 1 h 216"/>
                <a:gd name="T30" fmla="*/ 0 w 179"/>
                <a:gd name="T31" fmla="*/ 1 h 216"/>
                <a:gd name="T32" fmla="*/ 0 w 179"/>
                <a:gd name="T33" fmla="*/ 1 h 216"/>
                <a:gd name="T34" fmla="*/ 0 w 179"/>
                <a:gd name="T35" fmla="*/ 1 h 216"/>
                <a:gd name="T36" fmla="*/ 0 w 179"/>
                <a:gd name="T37" fmla="*/ 1 h 216"/>
                <a:gd name="T38" fmla="*/ 0 w 179"/>
                <a:gd name="T39" fmla="*/ 1 h 216"/>
                <a:gd name="T40" fmla="*/ 0 w 179"/>
                <a:gd name="T41" fmla="*/ 1 h 216"/>
                <a:gd name="T42" fmla="*/ 0 w 179"/>
                <a:gd name="T43" fmla="*/ 1 h 216"/>
                <a:gd name="T44" fmla="*/ 0 w 179"/>
                <a:gd name="T45" fmla="*/ 1 h 216"/>
                <a:gd name="T46" fmla="*/ 0 w 179"/>
                <a:gd name="T47" fmla="*/ 1 h 216"/>
                <a:gd name="T48" fmla="*/ 0 w 179"/>
                <a:gd name="T49" fmla="*/ 1 h 216"/>
                <a:gd name="T50" fmla="*/ 0 w 179"/>
                <a:gd name="T51" fmla="*/ 1 h 216"/>
                <a:gd name="T52" fmla="*/ 0 w 179"/>
                <a:gd name="T53" fmla="*/ 1 h 216"/>
                <a:gd name="T54" fmla="*/ 0 w 179"/>
                <a:gd name="T55" fmla="*/ 1 h 216"/>
                <a:gd name="T56" fmla="*/ 0 w 179"/>
                <a:gd name="T57" fmla="*/ 1 h 216"/>
                <a:gd name="T58" fmla="*/ 0 w 179"/>
                <a:gd name="T59" fmla="*/ 1 h 216"/>
                <a:gd name="T60" fmla="*/ 0 w 179"/>
                <a:gd name="T61" fmla="*/ 0 h 216"/>
                <a:gd name="T62" fmla="*/ 0 w 179"/>
                <a:gd name="T63" fmla="*/ 0 h 216"/>
                <a:gd name="T64" fmla="*/ 0 w 179"/>
                <a:gd name="T65" fmla="*/ 0 h 216"/>
                <a:gd name="T66" fmla="*/ 0 w 179"/>
                <a:gd name="T67" fmla="*/ 0 h 216"/>
                <a:gd name="T68" fmla="*/ 0 w 179"/>
                <a:gd name="T69" fmla="*/ 0 h 216"/>
                <a:gd name="T70" fmla="*/ 0 w 179"/>
                <a:gd name="T71" fmla="*/ 0 h 216"/>
                <a:gd name="T72" fmla="*/ 0 w 179"/>
                <a:gd name="T73" fmla="*/ 0 h 216"/>
                <a:gd name="T74" fmla="*/ 0 w 179"/>
                <a:gd name="T75" fmla="*/ 0 h 216"/>
                <a:gd name="T76" fmla="*/ 0 w 179"/>
                <a:gd name="T77" fmla="*/ 0 h 216"/>
                <a:gd name="T78" fmla="*/ 0 w 179"/>
                <a:gd name="T79" fmla="*/ 0 h 216"/>
                <a:gd name="T80" fmla="*/ 0 w 179"/>
                <a:gd name="T81" fmla="*/ 0 h 216"/>
                <a:gd name="T82" fmla="*/ 0 w 179"/>
                <a:gd name="T83" fmla="*/ 0 h 216"/>
                <a:gd name="T84" fmla="*/ 0 w 179"/>
                <a:gd name="T85" fmla="*/ 0 h 216"/>
                <a:gd name="T86" fmla="*/ 0 w 179"/>
                <a:gd name="T87" fmla="*/ 0 h 216"/>
                <a:gd name="T88" fmla="*/ 0 w 179"/>
                <a:gd name="T89" fmla="*/ 0 h 216"/>
                <a:gd name="T90" fmla="*/ 0 w 179"/>
                <a:gd name="T91" fmla="*/ 0 h 216"/>
                <a:gd name="T92" fmla="*/ 0 w 179"/>
                <a:gd name="T93" fmla="*/ 0 h 216"/>
                <a:gd name="T94" fmla="*/ 0 w 179"/>
                <a:gd name="T95" fmla="*/ 0 h 216"/>
                <a:gd name="T96" fmla="*/ 0 w 179"/>
                <a:gd name="T97" fmla="*/ 0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0" name="Freeform 617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0 w 114"/>
                <a:gd name="T1" fmla="*/ 0 h 168"/>
                <a:gd name="T2" fmla="*/ 0 w 114"/>
                <a:gd name="T3" fmla="*/ 0 h 168"/>
                <a:gd name="T4" fmla="*/ 0 w 114"/>
                <a:gd name="T5" fmla="*/ 0 h 168"/>
                <a:gd name="T6" fmla="*/ 0 w 114"/>
                <a:gd name="T7" fmla="*/ 0 h 168"/>
                <a:gd name="T8" fmla="*/ 0 w 114"/>
                <a:gd name="T9" fmla="*/ 0 h 168"/>
                <a:gd name="T10" fmla="*/ 0 w 114"/>
                <a:gd name="T11" fmla="*/ 0 h 168"/>
                <a:gd name="T12" fmla="*/ 0 w 114"/>
                <a:gd name="T13" fmla="*/ 0 h 168"/>
                <a:gd name="T14" fmla="*/ 0 w 114"/>
                <a:gd name="T15" fmla="*/ 0 h 168"/>
                <a:gd name="T16" fmla="*/ 0 w 114"/>
                <a:gd name="T17" fmla="*/ 0 h 168"/>
                <a:gd name="T18" fmla="*/ 0 w 114"/>
                <a:gd name="T19" fmla="*/ 0 h 168"/>
                <a:gd name="T20" fmla="*/ 0 w 114"/>
                <a:gd name="T21" fmla="*/ 0 h 168"/>
                <a:gd name="T22" fmla="*/ 0 w 114"/>
                <a:gd name="T23" fmla="*/ 0 h 168"/>
                <a:gd name="T24" fmla="*/ 0 w 114"/>
                <a:gd name="T25" fmla="*/ 0 h 168"/>
                <a:gd name="T26" fmla="*/ 0 w 114"/>
                <a:gd name="T27" fmla="*/ 0 h 168"/>
                <a:gd name="T28" fmla="*/ 0 w 114"/>
                <a:gd name="T29" fmla="*/ 0 h 168"/>
                <a:gd name="T30" fmla="*/ 0 w 114"/>
                <a:gd name="T31" fmla="*/ 0 h 168"/>
                <a:gd name="T32" fmla="*/ 0 w 114"/>
                <a:gd name="T33" fmla="*/ 0 h 168"/>
                <a:gd name="T34" fmla="*/ 0 w 114"/>
                <a:gd name="T35" fmla="*/ 0 h 168"/>
                <a:gd name="T36" fmla="*/ 0 w 114"/>
                <a:gd name="T37" fmla="*/ 0 h 168"/>
                <a:gd name="T38" fmla="*/ 0 w 114"/>
                <a:gd name="T39" fmla="*/ 0 h 168"/>
                <a:gd name="T40" fmla="*/ 0 w 114"/>
                <a:gd name="T41" fmla="*/ 0 h 168"/>
                <a:gd name="T42" fmla="*/ 0 w 114"/>
                <a:gd name="T43" fmla="*/ 0 h 168"/>
                <a:gd name="T44" fmla="*/ 0 w 114"/>
                <a:gd name="T45" fmla="*/ 0 h 168"/>
                <a:gd name="T46" fmla="*/ 0 w 114"/>
                <a:gd name="T47" fmla="*/ 0 h 168"/>
                <a:gd name="T48" fmla="*/ 0 w 114"/>
                <a:gd name="T49" fmla="*/ 0 h 168"/>
                <a:gd name="T50" fmla="*/ 0 w 114"/>
                <a:gd name="T51" fmla="*/ 0 h 168"/>
                <a:gd name="T52" fmla="*/ 0 w 114"/>
                <a:gd name="T53" fmla="*/ 0 h 168"/>
                <a:gd name="T54" fmla="*/ 0 w 114"/>
                <a:gd name="T55" fmla="*/ 0 h 168"/>
                <a:gd name="T56" fmla="*/ 0 w 114"/>
                <a:gd name="T57" fmla="*/ 0 h 168"/>
                <a:gd name="T58" fmla="*/ 0 w 114"/>
                <a:gd name="T59" fmla="*/ 0 h 168"/>
                <a:gd name="T60" fmla="*/ 0 w 114"/>
                <a:gd name="T61" fmla="*/ 0 h 168"/>
                <a:gd name="T62" fmla="*/ 0 w 114"/>
                <a:gd name="T63" fmla="*/ 0 h 168"/>
                <a:gd name="T64" fmla="*/ 0 w 114"/>
                <a:gd name="T65" fmla="*/ 0 h 168"/>
                <a:gd name="T66" fmla="*/ 0 w 114"/>
                <a:gd name="T67" fmla="*/ 0 h 168"/>
                <a:gd name="T68" fmla="*/ 0 w 114"/>
                <a:gd name="T69" fmla="*/ 0 h 168"/>
                <a:gd name="T70" fmla="*/ 0 w 114"/>
                <a:gd name="T71" fmla="*/ 0 h 168"/>
                <a:gd name="T72" fmla="*/ 0 w 114"/>
                <a:gd name="T73" fmla="*/ 0 h 168"/>
                <a:gd name="T74" fmla="*/ 0 w 114"/>
                <a:gd name="T75" fmla="*/ 0 h 168"/>
                <a:gd name="T76" fmla="*/ 0 w 114"/>
                <a:gd name="T77" fmla="*/ 0 h 168"/>
                <a:gd name="T78" fmla="*/ 0 w 114"/>
                <a:gd name="T79" fmla="*/ 0 h 168"/>
                <a:gd name="T80" fmla="*/ 0 w 114"/>
                <a:gd name="T81" fmla="*/ 0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1" name="Freeform 618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0 w 289"/>
                <a:gd name="T1" fmla="*/ 0 h 351"/>
                <a:gd name="T2" fmla="*/ 0 w 289"/>
                <a:gd name="T3" fmla="*/ 0 h 351"/>
                <a:gd name="T4" fmla="*/ 0 w 289"/>
                <a:gd name="T5" fmla="*/ 0 h 351"/>
                <a:gd name="T6" fmla="*/ 0 w 289"/>
                <a:gd name="T7" fmla="*/ 1 h 351"/>
                <a:gd name="T8" fmla="*/ 0 w 289"/>
                <a:gd name="T9" fmla="*/ 1 h 351"/>
                <a:gd name="T10" fmla="*/ 0 w 289"/>
                <a:gd name="T11" fmla="*/ 1 h 351"/>
                <a:gd name="T12" fmla="*/ 0 w 289"/>
                <a:gd name="T13" fmla="*/ 1 h 351"/>
                <a:gd name="T14" fmla="*/ 0 w 289"/>
                <a:gd name="T15" fmla="*/ 1 h 351"/>
                <a:gd name="T16" fmla="*/ 0 w 289"/>
                <a:gd name="T17" fmla="*/ 1 h 351"/>
                <a:gd name="T18" fmla="*/ 0 w 289"/>
                <a:gd name="T19" fmla="*/ 1 h 351"/>
                <a:gd name="T20" fmla="*/ 0 w 289"/>
                <a:gd name="T21" fmla="*/ 1 h 351"/>
                <a:gd name="T22" fmla="*/ 0 w 289"/>
                <a:gd name="T23" fmla="*/ 1 h 351"/>
                <a:gd name="T24" fmla="*/ 0 w 289"/>
                <a:gd name="T25" fmla="*/ 1 h 351"/>
                <a:gd name="T26" fmla="*/ 0 w 289"/>
                <a:gd name="T27" fmla="*/ 1 h 351"/>
                <a:gd name="T28" fmla="*/ 1 w 289"/>
                <a:gd name="T29" fmla="*/ 1 h 351"/>
                <a:gd name="T30" fmla="*/ 1 w 289"/>
                <a:gd name="T31" fmla="*/ 1 h 351"/>
                <a:gd name="T32" fmla="*/ 1 w 289"/>
                <a:gd name="T33" fmla="*/ 1 h 351"/>
                <a:gd name="T34" fmla="*/ 1 w 289"/>
                <a:gd name="T35" fmla="*/ 1 h 351"/>
                <a:gd name="T36" fmla="*/ 1 w 289"/>
                <a:gd name="T37" fmla="*/ 1 h 351"/>
                <a:gd name="T38" fmla="*/ 1 w 289"/>
                <a:gd name="T39" fmla="*/ 1 h 351"/>
                <a:gd name="T40" fmla="*/ 1 w 289"/>
                <a:gd name="T41" fmla="*/ 1 h 351"/>
                <a:gd name="T42" fmla="*/ 1 w 289"/>
                <a:gd name="T43" fmla="*/ 1 h 351"/>
                <a:gd name="T44" fmla="*/ 0 w 289"/>
                <a:gd name="T45" fmla="*/ 1 h 351"/>
                <a:gd name="T46" fmla="*/ 0 w 289"/>
                <a:gd name="T47" fmla="*/ 1 h 351"/>
                <a:gd name="T48" fmla="*/ 0 w 289"/>
                <a:gd name="T49" fmla="*/ 1 h 351"/>
                <a:gd name="T50" fmla="*/ 0 w 289"/>
                <a:gd name="T51" fmla="*/ 1 h 351"/>
                <a:gd name="T52" fmla="*/ 0 w 289"/>
                <a:gd name="T53" fmla="*/ 1 h 351"/>
                <a:gd name="T54" fmla="*/ 0 w 289"/>
                <a:gd name="T55" fmla="*/ 1 h 351"/>
                <a:gd name="T56" fmla="*/ 0 w 289"/>
                <a:gd name="T57" fmla="*/ 1 h 351"/>
                <a:gd name="T58" fmla="*/ 0 w 289"/>
                <a:gd name="T59" fmla="*/ 1 h 351"/>
                <a:gd name="T60" fmla="*/ 0 w 289"/>
                <a:gd name="T61" fmla="*/ 1 h 351"/>
                <a:gd name="T62" fmla="*/ 0 w 289"/>
                <a:gd name="T63" fmla="*/ 1 h 351"/>
                <a:gd name="T64" fmla="*/ 0 w 289"/>
                <a:gd name="T65" fmla="*/ 0 h 351"/>
                <a:gd name="T66" fmla="*/ 0 w 289"/>
                <a:gd name="T67" fmla="*/ 0 h 351"/>
                <a:gd name="T68" fmla="*/ 0 w 289"/>
                <a:gd name="T69" fmla="*/ 0 h 351"/>
                <a:gd name="T70" fmla="*/ 0 w 289"/>
                <a:gd name="T71" fmla="*/ 0 h 351"/>
                <a:gd name="T72" fmla="*/ 0 w 289"/>
                <a:gd name="T73" fmla="*/ 0 h 351"/>
                <a:gd name="T74" fmla="*/ 0 w 289"/>
                <a:gd name="T75" fmla="*/ 0 h 351"/>
                <a:gd name="T76" fmla="*/ 0 w 289"/>
                <a:gd name="T77" fmla="*/ 0 h 351"/>
                <a:gd name="T78" fmla="*/ 1 w 289"/>
                <a:gd name="T79" fmla="*/ 0 h 351"/>
                <a:gd name="T80" fmla="*/ 1 w 289"/>
                <a:gd name="T81" fmla="*/ 0 h 351"/>
                <a:gd name="T82" fmla="*/ 0 w 289"/>
                <a:gd name="T83" fmla="*/ 0 h 351"/>
                <a:gd name="T84" fmla="*/ 0 w 289"/>
                <a:gd name="T85" fmla="*/ 0 h 351"/>
                <a:gd name="T86" fmla="*/ 0 w 289"/>
                <a:gd name="T87" fmla="*/ 0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2" name="Freeform 619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0 w 254"/>
                <a:gd name="T1" fmla="*/ 0 h 234"/>
                <a:gd name="T2" fmla="*/ 1 w 254"/>
                <a:gd name="T3" fmla="*/ 0 h 234"/>
                <a:gd name="T4" fmla="*/ 1 w 254"/>
                <a:gd name="T5" fmla="*/ 0 h 234"/>
                <a:gd name="T6" fmla="*/ 1 w 254"/>
                <a:gd name="T7" fmla="*/ 0 h 234"/>
                <a:gd name="T8" fmla="*/ 1 w 254"/>
                <a:gd name="T9" fmla="*/ 0 h 234"/>
                <a:gd name="T10" fmla="*/ 1 w 254"/>
                <a:gd name="T11" fmla="*/ 0 h 234"/>
                <a:gd name="T12" fmla="*/ 1 w 254"/>
                <a:gd name="T13" fmla="*/ 0 h 234"/>
                <a:gd name="T14" fmla="*/ 1 w 254"/>
                <a:gd name="T15" fmla="*/ 1 h 234"/>
                <a:gd name="T16" fmla="*/ 0 w 254"/>
                <a:gd name="T17" fmla="*/ 1 h 234"/>
                <a:gd name="T18" fmla="*/ 0 w 254"/>
                <a:gd name="T19" fmla="*/ 1 h 234"/>
                <a:gd name="T20" fmla="*/ 0 w 254"/>
                <a:gd name="T21" fmla="*/ 1 h 234"/>
                <a:gd name="T22" fmla="*/ 0 w 254"/>
                <a:gd name="T23" fmla="*/ 1 h 234"/>
                <a:gd name="T24" fmla="*/ 0 w 254"/>
                <a:gd name="T25" fmla="*/ 1 h 234"/>
                <a:gd name="T26" fmla="*/ 0 w 254"/>
                <a:gd name="T27" fmla="*/ 1 h 234"/>
                <a:gd name="T28" fmla="*/ 0 w 254"/>
                <a:gd name="T29" fmla="*/ 1 h 234"/>
                <a:gd name="T30" fmla="*/ 0 w 254"/>
                <a:gd name="T31" fmla="*/ 1 h 234"/>
                <a:gd name="T32" fmla="*/ 0 w 254"/>
                <a:gd name="T33" fmla="*/ 1 h 234"/>
                <a:gd name="T34" fmla="*/ 0 w 254"/>
                <a:gd name="T35" fmla="*/ 1 h 234"/>
                <a:gd name="T36" fmla="*/ 0 w 254"/>
                <a:gd name="T37" fmla="*/ 1 h 234"/>
                <a:gd name="T38" fmla="*/ 0 w 254"/>
                <a:gd name="T39" fmla="*/ 1 h 234"/>
                <a:gd name="T40" fmla="*/ 0 w 254"/>
                <a:gd name="T41" fmla="*/ 1 h 234"/>
                <a:gd name="T42" fmla="*/ 0 w 254"/>
                <a:gd name="T43" fmla="*/ 1 h 234"/>
                <a:gd name="T44" fmla="*/ 1 w 254"/>
                <a:gd name="T45" fmla="*/ 1 h 234"/>
                <a:gd name="T46" fmla="*/ 1 w 254"/>
                <a:gd name="T47" fmla="*/ 1 h 234"/>
                <a:gd name="T48" fmla="*/ 1 w 254"/>
                <a:gd name="T49" fmla="*/ 0 h 234"/>
                <a:gd name="T50" fmla="*/ 1 w 254"/>
                <a:gd name="T51" fmla="*/ 0 h 234"/>
                <a:gd name="T52" fmla="*/ 1 w 254"/>
                <a:gd name="T53" fmla="*/ 0 h 234"/>
                <a:gd name="T54" fmla="*/ 1 w 254"/>
                <a:gd name="T55" fmla="*/ 0 h 234"/>
                <a:gd name="T56" fmla="*/ 1 w 254"/>
                <a:gd name="T57" fmla="*/ 0 h 234"/>
                <a:gd name="T58" fmla="*/ 0 w 254"/>
                <a:gd name="T59" fmla="*/ 0 h 234"/>
                <a:gd name="T60" fmla="*/ 0 w 254"/>
                <a:gd name="T61" fmla="*/ 0 h 234"/>
                <a:gd name="T62" fmla="*/ 0 w 254"/>
                <a:gd name="T63" fmla="*/ 0 h 234"/>
                <a:gd name="T64" fmla="*/ 0 w 254"/>
                <a:gd name="T65" fmla="*/ 0 h 234"/>
                <a:gd name="T66" fmla="*/ 0 w 254"/>
                <a:gd name="T67" fmla="*/ 0 h 234"/>
                <a:gd name="T68" fmla="*/ 0 w 254"/>
                <a:gd name="T69" fmla="*/ 0 h 234"/>
                <a:gd name="T70" fmla="*/ 0 w 254"/>
                <a:gd name="T71" fmla="*/ 0 h 234"/>
                <a:gd name="T72" fmla="*/ 0 w 254"/>
                <a:gd name="T73" fmla="*/ 0 h 234"/>
                <a:gd name="T74" fmla="*/ 0 w 254"/>
                <a:gd name="T75" fmla="*/ 0 h 234"/>
                <a:gd name="T76" fmla="*/ 0 w 254"/>
                <a:gd name="T77" fmla="*/ 0 h 234"/>
                <a:gd name="T78" fmla="*/ 0 w 254"/>
                <a:gd name="T79" fmla="*/ 0 h 234"/>
                <a:gd name="T80" fmla="*/ 0 w 254"/>
                <a:gd name="T81" fmla="*/ 0 h 234"/>
                <a:gd name="T82" fmla="*/ 0 w 254"/>
                <a:gd name="T83" fmla="*/ 0 h 234"/>
                <a:gd name="T84" fmla="*/ 0 w 254"/>
                <a:gd name="T85" fmla="*/ 0 h 234"/>
                <a:gd name="T86" fmla="*/ 0 w 254"/>
                <a:gd name="T87" fmla="*/ 0 h 234"/>
                <a:gd name="T88" fmla="*/ 0 w 254"/>
                <a:gd name="T89" fmla="*/ 0 h 234"/>
                <a:gd name="T90" fmla="*/ 0 w 254"/>
                <a:gd name="T91" fmla="*/ 0 h 234"/>
                <a:gd name="T92" fmla="*/ 0 w 254"/>
                <a:gd name="T93" fmla="*/ 0 h 234"/>
                <a:gd name="T94" fmla="*/ 0 w 254"/>
                <a:gd name="T95" fmla="*/ 0 h 234"/>
                <a:gd name="T96" fmla="*/ 0 w 254"/>
                <a:gd name="T97" fmla="*/ 0 h 234"/>
                <a:gd name="T98" fmla="*/ 0 w 254"/>
                <a:gd name="T99" fmla="*/ 0 h 234"/>
                <a:gd name="T100" fmla="*/ 0 w 254"/>
                <a:gd name="T101" fmla="*/ 0 h 234"/>
                <a:gd name="T102" fmla="*/ 0 w 254"/>
                <a:gd name="T103" fmla="*/ 0 h 234"/>
                <a:gd name="T104" fmla="*/ 0 w 254"/>
                <a:gd name="T105" fmla="*/ 0 h 234"/>
                <a:gd name="T106" fmla="*/ 0 w 254"/>
                <a:gd name="T107" fmla="*/ 0 h 234"/>
                <a:gd name="T108" fmla="*/ 0 w 254"/>
                <a:gd name="T109" fmla="*/ 0 h 234"/>
                <a:gd name="T110" fmla="*/ 0 w 254"/>
                <a:gd name="T111" fmla="*/ 0 h 234"/>
                <a:gd name="T112" fmla="*/ 0 w 254"/>
                <a:gd name="T113" fmla="*/ 0 h 234"/>
                <a:gd name="T114" fmla="*/ 0 w 254"/>
                <a:gd name="T115" fmla="*/ 0 h 234"/>
                <a:gd name="T116" fmla="*/ 0 w 254"/>
                <a:gd name="T117" fmla="*/ 0 h 234"/>
                <a:gd name="T118" fmla="*/ 0 w 254"/>
                <a:gd name="T119" fmla="*/ 0 h 234"/>
                <a:gd name="T120" fmla="*/ 0 w 254"/>
                <a:gd name="T121" fmla="*/ 0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3" name="Freeform 620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0 h 221"/>
                <a:gd name="T2" fmla="*/ 0 w 103"/>
                <a:gd name="T3" fmla="*/ 0 h 221"/>
                <a:gd name="T4" fmla="*/ 0 w 103"/>
                <a:gd name="T5" fmla="*/ 0 h 221"/>
                <a:gd name="T6" fmla="*/ 0 w 103"/>
                <a:gd name="T7" fmla="*/ 0 h 221"/>
                <a:gd name="T8" fmla="*/ 0 w 103"/>
                <a:gd name="T9" fmla="*/ 1 h 221"/>
                <a:gd name="T10" fmla="*/ 0 w 103"/>
                <a:gd name="T11" fmla="*/ 1 h 221"/>
                <a:gd name="T12" fmla="*/ 0 w 103"/>
                <a:gd name="T13" fmla="*/ 1 h 221"/>
                <a:gd name="T14" fmla="*/ 0 w 103"/>
                <a:gd name="T15" fmla="*/ 1 h 221"/>
                <a:gd name="T16" fmla="*/ 0 w 103"/>
                <a:gd name="T17" fmla="*/ 1 h 221"/>
                <a:gd name="T18" fmla="*/ 0 w 103"/>
                <a:gd name="T19" fmla="*/ 1 h 221"/>
                <a:gd name="T20" fmla="*/ 0 w 103"/>
                <a:gd name="T21" fmla="*/ 1 h 221"/>
                <a:gd name="T22" fmla="*/ 0 w 103"/>
                <a:gd name="T23" fmla="*/ 1 h 221"/>
                <a:gd name="T24" fmla="*/ 0 w 103"/>
                <a:gd name="T25" fmla="*/ 1 h 221"/>
                <a:gd name="T26" fmla="*/ 0 w 103"/>
                <a:gd name="T27" fmla="*/ 1 h 221"/>
                <a:gd name="T28" fmla="*/ 0 w 103"/>
                <a:gd name="T29" fmla="*/ 1 h 221"/>
                <a:gd name="T30" fmla="*/ 0 w 103"/>
                <a:gd name="T31" fmla="*/ 1 h 221"/>
                <a:gd name="T32" fmla="*/ 0 w 103"/>
                <a:gd name="T33" fmla="*/ 1 h 221"/>
                <a:gd name="T34" fmla="*/ 0 w 103"/>
                <a:gd name="T35" fmla="*/ 1 h 221"/>
                <a:gd name="T36" fmla="*/ 0 w 103"/>
                <a:gd name="T37" fmla="*/ 1 h 221"/>
                <a:gd name="T38" fmla="*/ 0 w 103"/>
                <a:gd name="T39" fmla="*/ 0 h 221"/>
                <a:gd name="T40" fmla="*/ 0 w 103"/>
                <a:gd name="T41" fmla="*/ 0 h 221"/>
                <a:gd name="T42" fmla="*/ 0 w 103"/>
                <a:gd name="T43" fmla="*/ 0 h 221"/>
                <a:gd name="T44" fmla="*/ 0 w 103"/>
                <a:gd name="T45" fmla="*/ 0 h 221"/>
                <a:gd name="T46" fmla="*/ 0 w 103"/>
                <a:gd name="T47" fmla="*/ 0 h 221"/>
                <a:gd name="T48" fmla="*/ 0 w 103"/>
                <a:gd name="T49" fmla="*/ 0 h 221"/>
                <a:gd name="T50" fmla="*/ 0 w 103"/>
                <a:gd name="T51" fmla="*/ 0 h 221"/>
                <a:gd name="T52" fmla="*/ 0 w 103"/>
                <a:gd name="T53" fmla="*/ 0 h 221"/>
                <a:gd name="T54" fmla="*/ 0 w 103"/>
                <a:gd name="T55" fmla="*/ 0 h 221"/>
                <a:gd name="T56" fmla="*/ 0 w 103"/>
                <a:gd name="T57" fmla="*/ 0 h 221"/>
                <a:gd name="T58" fmla="*/ 0 w 103"/>
                <a:gd name="T59" fmla="*/ 0 h 221"/>
                <a:gd name="T60" fmla="*/ 0 w 103"/>
                <a:gd name="T61" fmla="*/ 0 h 221"/>
                <a:gd name="T62" fmla="*/ 0 w 103"/>
                <a:gd name="T63" fmla="*/ 0 h 221"/>
                <a:gd name="T64" fmla="*/ 0 w 103"/>
                <a:gd name="T65" fmla="*/ 0 h 221"/>
                <a:gd name="T66" fmla="*/ 0 w 103"/>
                <a:gd name="T67" fmla="*/ 0 h 221"/>
                <a:gd name="T68" fmla="*/ 0 w 103"/>
                <a:gd name="T69" fmla="*/ 0 h 221"/>
                <a:gd name="T70" fmla="*/ 0 w 103"/>
                <a:gd name="T71" fmla="*/ 0 h 221"/>
                <a:gd name="T72" fmla="*/ 0 w 103"/>
                <a:gd name="T73" fmla="*/ 0 h 221"/>
                <a:gd name="T74" fmla="*/ 0 w 103"/>
                <a:gd name="T75" fmla="*/ 0 h 221"/>
                <a:gd name="T76" fmla="*/ 0 w 103"/>
                <a:gd name="T77" fmla="*/ 0 h 221"/>
                <a:gd name="T78" fmla="*/ 0 w 103"/>
                <a:gd name="T79" fmla="*/ 0 h 221"/>
                <a:gd name="T80" fmla="*/ 0 w 103"/>
                <a:gd name="T81" fmla="*/ 0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4" name="Freeform 621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0 w 221"/>
                <a:gd name="T1" fmla="*/ 0 h 288"/>
                <a:gd name="T2" fmla="*/ 0 w 221"/>
                <a:gd name="T3" fmla="*/ 0 h 288"/>
                <a:gd name="T4" fmla="*/ 0 w 221"/>
                <a:gd name="T5" fmla="*/ 0 h 288"/>
                <a:gd name="T6" fmla="*/ 0 w 221"/>
                <a:gd name="T7" fmla="*/ 1 h 288"/>
                <a:gd name="T8" fmla="*/ 0 w 221"/>
                <a:gd name="T9" fmla="*/ 1 h 288"/>
                <a:gd name="T10" fmla="*/ 0 w 221"/>
                <a:gd name="T11" fmla="*/ 1 h 288"/>
                <a:gd name="T12" fmla="*/ 0 w 221"/>
                <a:gd name="T13" fmla="*/ 1 h 288"/>
                <a:gd name="T14" fmla="*/ 0 w 221"/>
                <a:gd name="T15" fmla="*/ 1 h 288"/>
                <a:gd name="T16" fmla="*/ 0 w 221"/>
                <a:gd name="T17" fmla="*/ 1 h 288"/>
                <a:gd name="T18" fmla="*/ 0 w 221"/>
                <a:gd name="T19" fmla="*/ 1 h 288"/>
                <a:gd name="T20" fmla="*/ 0 w 221"/>
                <a:gd name="T21" fmla="*/ 1 h 288"/>
                <a:gd name="T22" fmla="*/ 0 w 221"/>
                <a:gd name="T23" fmla="*/ 1 h 288"/>
                <a:gd name="T24" fmla="*/ 0 w 221"/>
                <a:gd name="T25" fmla="*/ 1 h 288"/>
                <a:gd name="T26" fmla="*/ 0 w 221"/>
                <a:gd name="T27" fmla="*/ 1 h 288"/>
                <a:gd name="T28" fmla="*/ 0 w 221"/>
                <a:gd name="T29" fmla="*/ 1 h 288"/>
                <a:gd name="T30" fmla="*/ 0 w 221"/>
                <a:gd name="T31" fmla="*/ 1 h 288"/>
                <a:gd name="T32" fmla="*/ 0 w 221"/>
                <a:gd name="T33" fmla="*/ 1 h 288"/>
                <a:gd name="T34" fmla="*/ 0 w 221"/>
                <a:gd name="T35" fmla="*/ 1 h 288"/>
                <a:gd name="T36" fmla="*/ 1 w 221"/>
                <a:gd name="T37" fmla="*/ 1 h 288"/>
                <a:gd name="T38" fmla="*/ 1 w 221"/>
                <a:gd name="T39" fmla="*/ 0 h 288"/>
                <a:gd name="T40" fmla="*/ 0 w 221"/>
                <a:gd name="T41" fmla="*/ 0 h 288"/>
                <a:gd name="T42" fmla="*/ 0 w 221"/>
                <a:gd name="T43" fmla="*/ 0 h 288"/>
                <a:gd name="T44" fmla="*/ 0 w 221"/>
                <a:gd name="T45" fmla="*/ 0 h 288"/>
                <a:gd name="T46" fmla="*/ 0 w 221"/>
                <a:gd name="T47" fmla="*/ 0 h 288"/>
                <a:gd name="T48" fmla="*/ 0 w 221"/>
                <a:gd name="T49" fmla="*/ 0 h 288"/>
                <a:gd name="T50" fmla="*/ 0 w 221"/>
                <a:gd name="T51" fmla="*/ 0 h 288"/>
                <a:gd name="T52" fmla="*/ 0 w 221"/>
                <a:gd name="T53" fmla="*/ 0 h 288"/>
                <a:gd name="T54" fmla="*/ 0 w 221"/>
                <a:gd name="T55" fmla="*/ 0 h 288"/>
                <a:gd name="T56" fmla="*/ 0 w 221"/>
                <a:gd name="T57" fmla="*/ 0 h 288"/>
                <a:gd name="T58" fmla="*/ 0 w 221"/>
                <a:gd name="T59" fmla="*/ 0 h 288"/>
                <a:gd name="T60" fmla="*/ 0 w 221"/>
                <a:gd name="T61" fmla="*/ 0 h 288"/>
                <a:gd name="T62" fmla="*/ 0 w 221"/>
                <a:gd name="T63" fmla="*/ 0 h 288"/>
                <a:gd name="T64" fmla="*/ 0 w 221"/>
                <a:gd name="T65" fmla="*/ 0 h 288"/>
                <a:gd name="T66" fmla="*/ 0 w 221"/>
                <a:gd name="T67" fmla="*/ 0 h 288"/>
                <a:gd name="T68" fmla="*/ 0 w 221"/>
                <a:gd name="T69" fmla="*/ 0 h 288"/>
                <a:gd name="T70" fmla="*/ 0 w 221"/>
                <a:gd name="T71" fmla="*/ 0 h 288"/>
                <a:gd name="T72" fmla="*/ 0 w 221"/>
                <a:gd name="T73" fmla="*/ 0 h 288"/>
                <a:gd name="T74" fmla="*/ 0 w 221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5" name="Freeform 622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0 w 74"/>
                <a:gd name="T1" fmla="*/ 0 h 174"/>
                <a:gd name="T2" fmla="*/ 0 w 74"/>
                <a:gd name="T3" fmla="*/ 0 h 174"/>
                <a:gd name="T4" fmla="*/ 0 w 74"/>
                <a:gd name="T5" fmla="*/ 0 h 174"/>
                <a:gd name="T6" fmla="*/ 0 w 74"/>
                <a:gd name="T7" fmla="*/ 0 h 174"/>
                <a:gd name="T8" fmla="*/ 0 w 74"/>
                <a:gd name="T9" fmla="*/ 0 h 174"/>
                <a:gd name="T10" fmla="*/ 0 w 74"/>
                <a:gd name="T11" fmla="*/ 0 h 174"/>
                <a:gd name="T12" fmla="*/ 0 w 74"/>
                <a:gd name="T13" fmla="*/ 0 h 174"/>
                <a:gd name="T14" fmla="*/ 0 w 74"/>
                <a:gd name="T15" fmla="*/ 0 h 174"/>
                <a:gd name="T16" fmla="*/ 0 w 74"/>
                <a:gd name="T17" fmla="*/ 0 h 174"/>
                <a:gd name="T18" fmla="*/ 0 w 74"/>
                <a:gd name="T19" fmla="*/ 0 h 174"/>
                <a:gd name="T20" fmla="*/ 0 w 74"/>
                <a:gd name="T21" fmla="*/ 0 h 174"/>
                <a:gd name="T22" fmla="*/ 0 w 74"/>
                <a:gd name="T23" fmla="*/ 0 h 174"/>
                <a:gd name="T24" fmla="*/ 0 w 74"/>
                <a:gd name="T25" fmla="*/ 0 h 174"/>
                <a:gd name="T26" fmla="*/ 0 w 74"/>
                <a:gd name="T27" fmla="*/ 0 h 174"/>
                <a:gd name="T28" fmla="*/ 0 w 74"/>
                <a:gd name="T29" fmla="*/ 0 h 174"/>
                <a:gd name="T30" fmla="*/ 0 w 74"/>
                <a:gd name="T31" fmla="*/ 1 h 174"/>
                <a:gd name="T32" fmla="*/ 0 w 74"/>
                <a:gd name="T33" fmla="*/ 1 h 174"/>
                <a:gd name="T34" fmla="*/ 0 w 74"/>
                <a:gd name="T35" fmla="*/ 0 h 174"/>
                <a:gd name="T36" fmla="*/ 0 w 74"/>
                <a:gd name="T37" fmla="*/ 0 h 174"/>
                <a:gd name="T38" fmla="*/ 0 w 74"/>
                <a:gd name="T39" fmla="*/ 0 h 174"/>
                <a:gd name="T40" fmla="*/ 0 w 74"/>
                <a:gd name="T41" fmla="*/ 0 h 174"/>
                <a:gd name="T42" fmla="*/ 0 w 74"/>
                <a:gd name="T43" fmla="*/ 0 h 174"/>
                <a:gd name="T44" fmla="*/ 0 w 74"/>
                <a:gd name="T45" fmla="*/ 0 h 174"/>
                <a:gd name="T46" fmla="*/ 0 w 74"/>
                <a:gd name="T47" fmla="*/ 0 h 174"/>
                <a:gd name="T48" fmla="*/ 0 w 74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6" name="Freeform 623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0 w 39"/>
                <a:gd name="T1" fmla="*/ 0 h 87"/>
                <a:gd name="T2" fmla="*/ 0 w 39"/>
                <a:gd name="T3" fmla="*/ 0 h 87"/>
                <a:gd name="T4" fmla="*/ 0 w 39"/>
                <a:gd name="T5" fmla="*/ 0 h 87"/>
                <a:gd name="T6" fmla="*/ 0 w 39"/>
                <a:gd name="T7" fmla="*/ 0 h 87"/>
                <a:gd name="T8" fmla="*/ 0 w 39"/>
                <a:gd name="T9" fmla="*/ 0 h 87"/>
                <a:gd name="T10" fmla="*/ 0 w 39"/>
                <a:gd name="T11" fmla="*/ 0 h 87"/>
                <a:gd name="T12" fmla="*/ 0 w 39"/>
                <a:gd name="T13" fmla="*/ 0 h 87"/>
                <a:gd name="T14" fmla="*/ 0 w 39"/>
                <a:gd name="T15" fmla="*/ 0 h 87"/>
                <a:gd name="T16" fmla="*/ 0 w 39"/>
                <a:gd name="T17" fmla="*/ 0 h 87"/>
                <a:gd name="T18" fmla="*/ 0 w 39"/>
                <a:gd name="T19" fmla="*/ 0 h 87"/>
                <a:gd name="T20" fmla="*/ 0 w 39"/>
                <a:gd name="T21" fmla="*/ 0 h 87"/>
                <a:gd name="T22" fmla="*/ 0 w 39"/>
                <a:gd name="T23" fmla="*/ 0 h 87"/>
                <a:gd name="T24" fmla="*/ 0 w 39"/>
                <a:gd name="T25" fmla="*/ 0 h 87"/>
                <a:gd name="T26" fmla="*/ 0 w 39"/>
                <a:gd name="T27" fmla="*/ 0 h 87"/>
                <a:gd name="T28" fmla="*/ 0 w 39"/>
                <a:gd name="T29" fmla="*/ 0 h 87"/>
                <a:gd name="T30" fmla="*/ 0 w 39"/>
                <a:gd name="T31" fmla="*/ 0 h 87"/>
                <a:gd name="T32" fmla="*/ 0 w 39"/>
                <a:gd name="T33" fmla="*/ 0 h 87"/>
                <a:gd name="T34" fmla="*/ 0 w 39"/>
                <a:gd name="T35" fmla="*/ 0 h 87"/>
                <a:gd name="T36" fmla="*/ 0 w 39"/>
                <a:gd name="T37" fmla="*/ 0 h 87"/>
                <a:gd name="T38" fmla="*/ 0 w 39"/>
                <a:gd name="T39" fmla="*/ 0 h 87"/>
                <a:gd name="T40" fmla="*/ 0 w 39"/>
                <a:gd name="T41" fmla="*/ 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7" name="Freeform 624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0 w 34"/>
                <a:gd name="T1" fmla="*/ 0 h 51"/>
                <a:gd name="T2" fmla="*/ 0 w 34"/>
                <a:gd name="T3" fmla="*/ 0 h 51"/>
                <a:gd name="T4" fmla="*/ 0 w 34"/>
                <a:gd name="T5" fmla="*/ 0 h 51"/>
                <a:gd name="T6" fmla="*/ 0 w 34"/>
                <a:gd name="T7" fmla="*/ 0 h 51"/>
                <a:gd name="T8" fmla="*/ 0 w 34"/>
                <a:gd name="T9" fmla="*/ 0 h 51"/>
                <a:gd name="T10" fmla="*/ 0 w 34"/>
                <a:gd name="T11" fmla="*/ 0 h 51"/>
                <a:gd name="T12" fmla="*/ 0 w 34"/>
                <a:gd name="T13" fmla="*/ 0 h 51"/>
                <a:gd name="T14" fmla="*/ 0 w 34"/>
                <a:gd name="T15" fmla="*/ 0 h 51"/>
                <a:gd name="T16" fmla="*/ 0 w 34"/>
                <a:gd name="T17" fmla="*/ 0 h 51"/>
                <a:gd name="T18" fmla="*/ 0 w 34"/>
                <a:gd name="T19" fmla="*/ 0 h 51"/>
                <a:gd name="T20" fmla="*/ 0 w 34"/>
                <a:gd name="T21" fmla="*/ 0 h 51"/>
                <a:gd name="T22" fmla="*/ 0 w 34"/>
                <a:gd name="T23" fmla="*/ 0 h 51"/>
                <a:gd name="T24" fmla="*/ 0 w 34"/>
                <a:gd name="T25" fmla="*/ 0 h 51"/>
                <a:gd name="T26" fmla="*/ 0 w 34"/>
                <a:gd name="T27" fmla="*/ 0 h 51"/>
                <a:gd name="T28" fmla="*/ 0 w 34"/>
                <a:gd name="T29" fmla="*/ 0 h 51"/>
                <a:gd name="T30" fmla="*/ 0 w 34"/>
                <a:gd name="T31" fmla="*/ 0 h 51"/>
                <a:gd name="T32" fmla="*/ 0 w 34"/>
                <a:gd name="T33" fmla="*/ 0 h 51"/>
                <a:gd name="T34" fmla="*/ 0 w 34"/>
                <a:gd name="T35" fmla="*/ 0 h 51"/>
                <a:gd name="T36" fmla="*/ 0 w 34"/>
                <a:gd name="T37" fmla="*/ 0 h 51"/>
                <a:gd name="T38" fmla="*/ 0 w 34"/>
                <a:gd name="T39" fmla="*/ 0 h 51"/>
                <a:gd name="T40" fmla="*/ 0 w 34"/>
                <a:gd name="T41" fmla="*/ 0 h 51"/>
                <a:gd name="T42" fmla="*/ 0 w 34"/>
                <a:gd name="T43" fmla="*/ 0 h 51"/>
                <a:gd name="T44" fmla="*/ 0 w 34"/>
                <a:gd name="T45" fmla="*/ 0 h 51"/>
                <a:gd name="T46" fmla="*/ 0 w 34"/>
                <a:gd name="T47" fmla="*/ 0 h 51"/>
                <a:gd name="T48" fmla="*/ 0 w 34"/>
                <a:gd name="T49" fmla="*/ 0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8" name="Freeform 625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0 w 46"/>
                <a:gd name="T1" fmla="*/ 0 h 33"/>
                <a:gd name="T2" fmla="*/ 0 w 46"/>
                <a:gd name="T3" fmla="*/ 0 h 33"/>
                <a:gd name="T4" fmla="*/ 0 w 46"/>
                <a:gd name="T5" fmla="*/ 0 h 33"/>
                <a:gd name="T6" fmla="*/ 0 w 46"/>
                <a:gd name="T7" fmla="*/ 0 h 33"/>
                <a:gd name="T8" fmla="*/ 0 w 46"/>
                <a:gd name="T9" fmla="*/ 0 h 33"/>
                <a:gd name="T10" fmla="*/ 0 w 46"/>
                <a:gd name="T11" fmla="*/ 0 h 33"/>
                <a:gd name="T12" fmla="*/ 0 w 46"/>
                <a:gd name="T13" fmla="*/ 0 h 33"/>
                <a:gd name="T14" fmla="*/ 0 w 46"/>
                <a:gd name="T15" fmla="*/ 0 h 33"/>
                <a:gd name="T16" fmla="*/ 0 w 46"/>
                <a:gd name="T17" fmla="*/ 0 h 33"/>
                <a:gd name="T18" fmla="*/ 0 w 46"/>
                <a:gd name="T19" fmla="*/ 0 h 33"/>
                <a:gd name="T20" fmla="*/ 0 w 46"/>
                <a:gd name="T21" fmla="*/ 0 h 33"/>
                <a:gd name="T22" fmla="*/ 0 w 46"/>
                <a:gd name="T23" fmla="*/ 0 h 33"/>
                <a:gd name="T24" fmla="*/ 0 w 46"/>
                <a:gd name="T25" fmla="*/ 0 h 33"/>
                <a:gd name="T26" fmla="*/ 0 w 46"/>
                <a:gd name="T27" fmla="*/ 0 h 33"/>
                <a:gd name="T28" fmla="*/ 0 w 46"/>
                <a:gd name="T29" fmla="*/ 0 h 33"/>
                <a:gd name="T30" fmla="*/ 0 w 46"/>
                <a:gd name="T31" fmla="*/ 0 h 33"/>
                <a:gd name="T32" fmla="*/ 0 w 46"/>
                <a:gd name="T33" fmla="*/ 0 h 33"/>
                <a:gd name="T34" fmla="*/ 0 w 46"/>
                <a:gd name="T35" fmla="*/ 0 h 33"/>
                <a:gd name="T36" fmla="*/ 0 w 46"/>
                <a:gd name="T37" fmla="*/ 0 h 33"/>
                <a:gd name="T38" fmla="*/ 0 w 46"/>
                <a:gd name="T39" fmla="*/ 0 h 33"/>
                <a:gd name="T40" fmla="*/ 0 w 46"/>
                <a:gd name="T41" fmla="*/ 0 h 33"/>
                <a:gd name="T42" fmla="*/ 0 w 46"/>
                <a:gd name="T43" fmla="*/ 0 h 33"/>
                <a:gd name="T44" fmla="*/ 0 w 46"/>
                <a:gd name="T45" fmla="*/ 0 h 33"/>
                <a:gd name="T46" fmla="*/ 0 w 46"/>
                <a:gd name="T47" fmla="*/ 0 h 33"/>
                <a:gd name="T48" fmla="*/ 0 w 46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9" name="Freeform 626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0 w 177"/>
                <a:gd name="T1" fmla="*/ 0 h 219"/>
                <a:gd name="T2" fmla="*/ 0 w 177"/>
                <a:gd name="T3" fmla="*/ 0 h 219"/>
                <a:gd name="T4" fmla="*/ 0 w 177"/>
                <a:gd name="T5" fmla="*/ 0 h 219"/>
                <a:gd name="T6" fmla="*/ 0 w 177"/>
                <a:gd name="T7" fmla="*/ 0 h 219"/>
                <a:gd name="T8" fmla="*/ 0 w 177"/>
                <a:gd name="T9" fmla="*/ 0 h 219"/>
                <a:gd name="T10" fmla="*/ 0 w 177"/>
                <a:gd name="T11" fmla="*/ 0 h 219"/>
                <a:gd name="T12" fmla="*/ 0 w 177"/>
                <a:gd name="T13" fmla="*/ 0 h 219"/>
                <a:gd name="T14" fmla="*/ 0 w 177"/>
                <a:gd name="T15" fmla="*/ 0 h 219"/>
                <a:gd name="T16" fmla="*/ 0 w 177"/>
                <a:gd name="T17" fmla="*/ 0 h 219"/>
                <a:gd name="T18" fmla="*/ 0 w 177"/>
                <a:gd name="T19" fmla="*/ 0 h 219"/>
                <a:gd name="T20" fmla="*/ 0 w 177"/>
                <a:gd name="T21" fmla="*/ 1 h 219"/>
                <a:gd name="T22" fmla="*/ 0 w 177"/>
                <a:gd name="T23" fmla="*/ 1 h 219"/>
                <a:gd name="T24" fmla="*/ 0 w 177"/>
                <a:gd name="T25" fmla="*/ 1 h 219"/>
                <a:gd name="T26" fmla="*/ 0 w 177"/>
                <a:gd name="T27" fmla="*/ 1 h 219"/>
                <a:gd name="T28" fmla="*/ 0 w 177"/>
                <a:gd name="T29" fmla="*/ 1 h 219"/>
                <a:gd name="T30" fmla="*/ 0 w 177"/>
                <a:gd name="T31" fmla="*/ 1 h 219"/>
                <a:gd name="T32" fmla="*/ 0 w 177"/>
                <a:gd name="T33" fmla="*/ 1 h 219"/>
                <a:gd name="T34" fmla="*/ 0 w 177"/>
                <a:gd name="T35" fmla="*/ 1 h 219"/>
                <a:gd name="T36" fmla="*/ 0 w 177"/>
                <a:gd name="T37" fmla="*/ 1 h 219"/>
                <a:gd name="T38" fmla="*/ 0 w 177"/>
                <a:gd name="T39" fmla="*/ 1 h 219"/>
                <a:gd name="T40" fmla="*/ 0 w 177"/>
                <a:gd name="T41" fmla="*/ 1 h 219"/>
                <a:gd name="T42" fmla="*/ 0 w 177"/>
                <a:gd name="T43" fmla="*/ 1 h 219"/>
                <a:gd name="T44" fmla="*/ 0 w 177"/>
                <a:gd name="T45" fmla="*/ 1 h 219"/>
                <a:gd name="T46" fmla="*/ 0 w 177"/>
                <a:gd name="T47" fmla="*/ 1 h 219"/>
                <a:gd name="T48" fmla="*/ 0 w 177"/>
                <a:gd name="T49" fmla="*/ 1 h 219"/>
                <a:gd name="T50" fmla="*/ 0 w 177"/>
                <a:gd name="T51" fmla="*/ 1 h 219"/>
                <a:gd name="T52" fmla="*/ 0 w 177"/>
                <a:gd name="T53" fmla="*/ 1 h 219"/>
                <a:gd name="T54" fmla="*/ 0 w 177"/>
                <a:gd name="T55" fmla="*/ 1 h 219"/>
                <a:gd name="T56" fmla="*/ 0 w 177"/>
                <a:gd name="T57" fmla="*/ 1 h 219"/>
                <a:gd name="T58" fmla="*/ 0 w 177"/>
                <a:gd name="T59" fmla="*/ 1 h 219"/>
                <a:gd name="T60" fmla="*/ 0 w 177"/>
                <a:gd name="T61" fmla="*/ 1 h 219"/>
                <a:gd name="T62" fmla="*/ 0 w 177"/>
                <a:gd name="T63" fmla="*/ 1 h 219"/>
                <a:gd name="T64" fmla="*/ 0 w 177"/>
                <a:gd name="T65" fmla="*/ 1 h 219"/>
                <a:gd name="T66" fmla="*/ 0 w 177"/>
                <a:gd name="T67" fmla="*/ 1 h 219"/>
                <a:gd name="T68" fmla="*/ 0 w 177"/>
                <a:gd name="T69" fmla="*/ 1 h 219"/>
                <a:gd name="T70" fmla="*/ 0 w 177"/>
                <a:gd name="T71" fmla="*/ 1 h 219"/>
                <a:gd name="T72" fmla="*/ 0 w 177"/>
                <a:gd name="T73" fmla="*/ 0 h 219"/>
                <a:gd name="T74" fmla="*/ 0 w 177"/>
                <a:gd name="T75" fmla="*/ 0 h 219"/>
                <a:gd name="T76" fmla="*/ 0 w 177"/>
                <a:gd name="T77" fmla="*/ 0 h 219"/>
                <a:gd name="T78" fmla="*/ 0 w 177"/>
                <a:gd name="T79" fmla="*/ 0 h 219"/>
                <a:gd name="T80" fmla="*/ 0 w 177"/>
                <a:gd name="T81" fmla="*/ 0 h 219"/>
                <a:gd name="T82" fmla="*/ 0 w 177"/>
                <a:gd name="T83" fmla="*/ 0 h 219"/>
                <a:gd name="T84" fmla="*/ 0 w 177"/>
                <a:gd name="T85" fmla="*/ 0 h 219"/>
                <a:gd name="T86" fmla="*/ 0 w 177"/>
                <a:gd name="T87" fmla="*/ 0 h 219"/>
                <a:gd name="T88" fmla="*/ 0 w 177"/>
                <a:gd name="T89" fmla="*/ 0 h 219"/>
                <a:gd name="T90" fmla="*/ 0 w 177"/>
                <a:gd name="T91" fmla="*/ 0 h 219"/>
                <a:gd name="T92" fmla="*/ 0 w 177"/>
                <a:gd name="T93" fmla="*/ 0 h 219"/>
                <a:gd name="T94" fmla="*/ 0 w 177"/>
                <a:gd name="T95" fmla="*/ 0 h 219"/>
                <a:gd name="T96" fmla="*/ 0 w 177"/>
                <a:gd name="T97" fmla="*/ 0 h 219"/>
                <a:gd name="T98" fmla="*/ 0 w 177"/>
                <a:gd name="T99" fmla="*/ 0 h 219"/>
                <a:gd name="T100" fmla="*/ 0 w 177"/>
                <a:gd name="T101" fmla="*/ 0 h 219"/>
                <a:gd name="T102" fmla="*/ 0 w 177"/>
                <a:gd name="T103" fmla="*/ 0 h 219"/>
                <a:gd name="T104" fmla="*/ 0 w 177"/>
                <a:gd name="T105" fmla="*/ 0 h 219"/>
                <a:gd name="T106" fmla="*/ 0 w 177"/>
                <a:gd name="T107" fmla="*/ 0 h 219"/>
                <a:gd name="T108" fmla="*/ 0 w 177"/>
                <a:gd name="T109" fmla="*/ 0 h 219"/>
                <a:gd name="T110" fmla="*/ 0 w 177"/>
                <a:gd name="T111" fmla="*/ 0 h 219"/>
                <a:gd name="T112" fmla="*/ 0 w 177"/>
                <a:gd name="T113" fmla="*/ 0 h 219"/>
                <a:gd name="T114" fmla="*/ 0 w 177"/>
                <a:gd name="T115" fmla="*/ 0 h 219"/>
                <a:gd name="T116" fmla="*/ 0 w 177"/>
                <a:gd name="T117" fmla="*/ 0 h 219"/>
                <a:gd name="T118" fmla="*/ 0 w 177"/>
                <a:gd name="T119" fmla="*/ 0 h 219"/>
                <a:gd name="T120" fmla="*/ 0 w 177"/>
                <a:gd name="T121" fmla="*/ 0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0" name="Freeform 627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0 w 115"/>
                <a:gd name="T1" fmla="*/ 0 h 170"/>
                <a:gd name="T2" fmla="*/ 0 w 115"/>
                <a:gd name="T3" fmla="*/ 0 h 170"/>
                <a:gd name="T4" fmla="*/ 0 w 115"/>
                <a:gd name="T5" fmla="*/ 0 h 170"/>
                <a:gd name="T6" fmla="*/ 0 w 115"/>
                <a:gd name="T7" fmla="*/ 0 h 170"/>
                <a:gd name="T8" fmla="*/ 0 w 115"/>
                <a:gd name="T9" fmla="*/ 0 h 170"/>
                <a:gd name="T10" fmla="*/ 0 w 115"/>
                <a:gd name="T11" fmla="*/ 0 h 170"/>
                <a:gd name="T12" fmla="*/ 0 w 115"/>
                <a:gd name="T13" fmla="*/ 0 h 170"/>
                <a:gd name="T14" fmla="*/ 0 w 115"/>
                <a:gd name="T15" fmla="*/ 0 h 170"/>
                <a:gd name="T16" fmla="*/ 0 w 115"/>
                <a:gd name="T17" fmla="*/ 0 h 170"/>
                <a:gd name="T18" fmla="*/ 0 w 115"/>
                <a:gd name="T19" fmla="*/ 0 h 170"/>
                <a:gd name="T20" fmla="*/ 0 w 115"/>
                <a:gd name="T21" fmla="*/ 1 h 170"/>
                <a:gd name="T22" fmla="*/ 0 w 115"/>
                <a:gd name="T23" fmla="*/ 1 h 170"/>
                <a:gd name="T24" fmla="*/ 0 w 115"/>
                <a:gd name="T25" fmla="*/ 1 h 170"/>
                <a:gd name="T26" fmla="*/ 0 w 115"/>
                <a:gd name="T27" fmla="*/ 1 h 170"/>
                <a:gd name="T28" fmla="*/ 0 w 115"/>
                <a:gd name="T29" fmla="*/ 1 h 170"/>
                <a:gd name="T30" fmla="*/ 0 w 115"/>
                <a:gd name="T31" fmla="*/ 1 h 170"/>
                <a:gd name="T32" fmla="*/ 0 w 115"/>
                <a:gd name="T33" fmla="*/ 1 h 170"/>
                <a:gd name="T34" fmla="*/ 0 w 115"/>
                <a:gd name="T35" fmla="*/ 0 h 170"/>
                <a:gd name="T36" fmla="*/ 0 w 115"/>
                <a:gd name="T37" fmla="*/ 0 h 170"/>
                <a:gd name="T38" fmla="*/ 0 w 115"/>
                <a:gd name="T39" fmla="*/ 0 h 170"/>
                <a:gd name="T40" fmla="*/ 0 w 115"/>
                <a:gd name="T41" fmla="*/ 0 h 170"/>
                <a:gd name="T42" fmla="*/ 0 w 115"/>
                <a:gd name="T43" fmla="*/ 0 h 170"/>
                <a:gd name="T44" fmla="*/ 0 w 115"/>
                <a:gd name="T45" fmla="*/ 0 h 170"/>
                <a:gd name="T46" fmla="*/ 0 w 115"/>
                <a:gd name="T47" fmla="*/ 0 h 170"/>
                <a:gd name="T48" fmla="*/ 0 w 115"/>
                <a:gd name="T49" fmla="*/ 0 h 170"/>
                <a:gd name="T50" fmla="*/ 0 w 115"/>
                <a:gd name="T51" fmla="*/ 0 h 170"/>
                <a:gd name="T52" fmla="*/ 0 w 115"/>
                <a:gd name="T53" fmla="*/ 0 h 170"/>
                <a:gd name="T54" fmla="*/ 0 w 115"/>
                <a:gd name="T55" fmla="*/ 0 h 170"/>
                <a:gd name="T56" fmla="*/ 0 w 115"/>
                <a:gd name="T57" fmla="*/ 0 h 170"/>
                <a:gd name="T58" fmla="*/ 0 w 115"/>
                <a:gd name="T59" fmla="*/ 0 h 170"/>
                <a:gd name="T60" fmla="*/ 0 w 115"/>
                <a:gd name="T61" fmla="*/ 0 h 170"/>
                <a:gd name="T62" fmla="*/ 0 w 115"/>
                <a:gd name="T63" fmla="*/ 0 h 170"/>
                <a:gd name="T64" fmla="*/ 0 w 115"/>
                <a:gd name="T65" fmla="*/ 0 h 170"/>
                <a:gd name="T66" fmla="*/ 0 w 115"/>
                <a:gd name="T67" fmla="*/ 0 h 170"/>
                <a:gd name="T68" fmla="*/ 0 w 115"/>
                <a:gd name="T69" fmla="*/ 0 h 170"/>
                <a:gd name="T70" fmla="*/ 0 w 115"/>
                <a:gd name="T71" fmla="*/ 0 h 170"/>
                <a:gd name="T72" fmla="*/ 0 w 115"/>
                <a:gd name="T73" fmla="*/ 0 h 170"/>
                <a:gd name="T74" fmla="*/ 0 w 115"/>
                <a:gd name="T75" fmla="*/ 0 h 170"/>
                <a:gd name="T76" fmla="*/ 0 w 115"/>
                <a:gd name="T77" fmla="*/ 0 h 170"/>
                <a:gd name="T78" fmla="*/ 0 w 115"/>
                <a:gd name="T79" fmla="*/ 0 h 170"/>
                <a:gd name="T80" fmla="*/ 0 w 115"/>
                <a:gd name="T81" fmla="*/ 0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1" name="Freeform 628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0 w 289"/>
                <a:gd name="T1" fmla="*/ 0 h 352"/>
                <a:gd name="T2" fmla="*/ 0 w 289"/>
                <a:gd name="T3" fmla="*/ 0 h 352"/>
                <a:gd name="T4" fmla="*/ 0 w 289"/>
                <a:gd name="T5" fmla="*/ 0 h 352"/>
                <a:gd name="T6" fmla="*/ 0 w 289"/>
                <a:gd name="T7" fmla="*/ 1 h 352"/>
                <a:gd name="T8" fmla="*/ 0 w 289"/>
                <a:gd name="T9" fmla="*/ 1 h 352"/>
                <a:gd name="T10" fmla="*/ 0 w 289"/>
                <a:gd name="T11" fmla="*/ 1 h 352"/>
                <a:gd name="T12" fmla="*/ 0 w 289"/>
                <a:gd name="T13" fmla="*/ 1 h 352"/>
                <a:gd name="T14" fmla="*/ 0 w 289"/>
                <a:gd name="T15" fmla="*/ 1 h 352"/>
                <a:gd name="T16" fmla="*/ 0 w 289"/>
                <a:gd name="T17" fmla="*/ 1 h 352"/>
                <a:gd name="T18" fmla="*/ 0 w 289"/>
                <a:gd name="T19" fmla="*/ 1 h 352"/>
                <a:gd name="T20" fmla="*/ 0 w 289"/>
                <a:gd name="T21" fmla="*/ 1 h 352"/>
                <a:gd name="T22" fmla="*/ 0 w 289"/>
                <a:gd name="T23" fmla="*/ 1 h 352"/>
                <a:gd name="T24" fmla="*/ 0 w 289"/>
                <a:gd name="T25" fmla="*/ 1 h 352"/>
                <a:gd name="T26" fmla="*/ 0 w 289"/>
                <a:gd name="T27" fmla="*/ 1 h 352"/>
                <a:gd name="T28" fmla="*/ 0 w 289"/>
                <a:gd name="T29" fmla="*/ 1 h 352"/>
                <a:gd name="T30" fmla="*/ 0 w 289"/>
                <a:gd name="T31" fmla="*/ 1 h 352"/>
                <a:gd name="T32" fmla="*/ 0 w 289"/>
                <a:gd name="T33" fmla="*/ 1 h 352"/>
                <a:gd name="T34" fmla="*/ 0 w 289"/>
                <a:gd name="T35" fmla="*/ 1 h 352"/>
                <a:gd name="T36" fmla="*/ 0 w 289"/>
                <a:gd name="T37" fmla="*/ 1 h 352"/>
                <a:gd name="T38" fmla="*/ 0 w 289"/>
                <a:gd name="T39" fmla="*/ 1 h 352"/>
                <a:gd name="T40" fmla="*/ 0 w 289"/>
                <a:gd name="T41" fmla="*/ 1 h 352"/>
                <a:gd name="T42" fmla="*/ 0 w 289"/>
                <a:gd name="T43" fmla="*/ 1 h 352"/>
                <a:gd name="T44" fmla="*/ 0 w 289"/>
                <a:gd name="T45" fmla="*/ 1 h 352"/>
                <a:gd name="T46" fmla="*/ 0 w 289"/>
                <a:gd name="T47" fmla="*/ 1 h 352"/>
                <a:gd name="T48" fmla="*/ 0 w 289"/>
                <a:gd name="T49" fmla="*/ 1 h 352"/>
                <a:gd name="T50" fmla="*/ 0 w 289"/>
                <a:gd name="T51" fmla="*/ 1 h 352"/>
                <a:gd name="T52" fmla="*/ 0 w 289"/>
                <a:gd name="T53" fmla="*/ 1 h 352"/>
                <a:gd name="T54" fmla="*/ 0 w 289"/>
                <a:gd name="T55" fmla="*/ 1 h 352"/>
                <a:gd name="T56" fmla="*/ 0 w 289"/>
                <a:gd name="T57" fmla="*/ 1 h 352"/>
                <a:gd name="T58" fmla="*/ 0 w 289"/>
                <a:gd name="T59" fmla="*/ 1 h 352"/>
                <a:gd name="T60" fmla="*/ 0 w 289"/>
                <a:gd name="T61" fmla="*/ 1 h 352"/>
                <a:gd name="T62" fmla="*/ 0 w 289"/>
                <a:gd name="T63" fmla="*/ 1 h 352"/>
                <a:gd name="T64" fmla="*/ 0 w 289"/>
                <a:gd name="T65" fmla="*/ 0 h 352"/>
                <a:gd name="T66" fmla="*/ 0 w 289"/>
                <a:gd name="T67" fmla="*/ 0 h 352"/>
                <a:gd name="T68" fmla="*/ 0 w 289"/>
                <a:gd name="T69" fmla="*/ 0 h 352"/>
                <a:gd name="T70" fmla="*/ 0 w 289"/>
                <a:gd name="T71" fmla="*/ 0 h 352"/>
                <a:gd name="T72" fmla="*/ 0 w 289"/>
                <a:gd name="T73" fmla="*/ 0 h 352"/>
                <a:gd name="T74" fmla="*/ 0 w 289"/>
                <a:gd name="T75" fmla="*/ 0 h 352"/>
                <a:gd name="T76" fmla="*/ 0 w 289"/>
                <a:gd name="T77" fmla="*/ 0 h 352"/>
                <a:gd name="T78" fmla="*/ 0 w 289"/>
                <a:gd name="T79" fmla="*/ 0 h 352"/>
                <a:gd name="T80" fmla="*/ 0 w 289"/>
                <a:gd name="T81" fmla="*/ 0 h 352"/>
                <a:gd name="T82" fmla="*/ 0 w 289"/>
                <a:gd name="T83" fmla="*/ 0 h 352"/>
                <a:gd name="T84" fmla="*/ 0 w 289"/>
                <a:gd name="T85" fmla="*/ 0 h 352"/>
                <a:gd name="T86" fmla="*/ 0 w 289"/>
                <a:gd name="T87" fmla="*/ 0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2" name="Freeform 629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0 w 252"/>
                <a:gd name="T1" fmla="*/ 0 h 235"/>
                <a:gd name="T2" fmla="*/ 1 w 252"/>
                <a:gd name="T3" fmla="*/ 0 h 235"/>
                <a:gd name="T4" fmla="*/ 1 w 252"/>
                <a:gd name="T5" fmla="*/ 0 h 235"/>
                <a:gd name="T6" fmla="*/ 1 w 252"/>
                <a:gd name="T7" fmla="*/ 0 h 235"/>
                <a:gd name="T8" fmla="*/ 1 w 252"/>
                <a:gd name="T9" fmla="*/ 0 h 235"/>
                <a:gd name="T10" fmla="*/ 1 w 252"/>
                <a:gd name="T11" fmla="*/ 0 h 235"/>
                <a:gd name="T12" fmla="*/ 1 w 252"/>
                <a:gd name="T13" fmla="*/ 0 h 235"/>
                <a:gd name="T14" fmla="*/ 1 w 252"/>
                <a:gd name="T15" fmla="*/ 1 h 235"/>
                <a:gd name="T16" fmla="*/ 0 w 252"/>
                <a:gd name="T17" fmla="*/ 1 h 235"/>
                <a:gd name="T18" fmla="*/ 0 w 252"/>
                <a:gd name="T19" fmla="*/ 1 h 235"/>
                <a:gd name="T20" fmla="*/ 0 w 252"/>
                <a:gd name="T21" fmla="*/ 1 h 235"/>
                <a:gd name="T22" fmla="*/ 0 w 252"/>
                <a:gd name="T23" fmla="*/ 1 h 235"/>
                <a:gd name="T24" fmla="*/ 0 w 252"/>
                <a:gd name="T25" fmla="*/ 1 h 235"/>
                <a:gd name="T26" fmla="*/ 0 w 252"/>
                <a:gd name="T27" fmla="*/ 1 h 235"/>
                <a:gd name="T28" fmla="*/ 0 w 252"/>
                <a:gd name="T29" fmla="*/ 1 h 235"/>
                <a:gd name="T30" fmla="*/ 0 w 252"/>
                <a:gd name="T31" fmla="*/ 1 h 235"/>
                <a:gd name="T32" fmla="*/ 0 w 252"/>
                <a:gd name="T33" fmla="*/ 1 h 235"/>
                <a:gd name="T34" fmla="*/ 0 w 252"/>
                <a:gd name="T35" fmla="*/ 1 h 235"/>
                <a:gd name="T36" fmla="*/ 0 w 252"/>
                <a:gd name="T37" fmla="*/ 1 h 235"/>
                <a:gd name="T38" fmla="*/ 0 w 252"/>
                <a:gd name="T39" fmla="*/ 1 h 235"/>
                <a:gd name="T40" fmla="*/ 0 w 252"/>
                <a:gd name="T41" fmla="*/ 1 h 235"/>
                <a:gd name="T42" fmla="*/ 0 w 252"/>
                <a:gd name="T43" fmla="*/ 1 h 235"/>
                <a:gd name="T44" fmla="*/ 1 w 252"/>
                <a:gd name="T45" fmla="*/ 1 h 235"/>
                <a:gd name="T46" fmla="*/ 1 w 252"/>
                <a:gd name="T47" fmla="*/ 1 h 235"/>
                <a:gd name="T48" fmla="*/ 1 w 252"/>
                <a:gd name="T49" fmla="*/ 0 h 235"/>
                <a:gd name="T50" fmla="*/ 1 w 252"/>
                <a:gd name="T51" fmla="*/ 0 h 235"/>
                <a:gd name="T52" fmla="*/ 1 w 252"/>
                <a:gd name="T53" fmla="*/ 0 h 235"/>
                <a:gd name="T54" fmla="*/ 1 w 252"/>
                <a:gd name="T55" fmla="*/ 0 h 235"/>
                <a:gd name="T56" fmla="*/ 1 w 252"/>
                <a:gd name="T57" fmla="*/ 0 h 235"/>
                <a:gd name="T58" fmla="*/ 0 w 252"/>
                <a:gd name="T59" fmla="*/ 0 h 235"/>
                <a:gd name="T60" fmla="*/ 0 w 252"/>
                <a:gd name="T61" fmla="*/ 0 h 235"/>
                <a:gd name="T62" fmla="*/ 0 w 252"/>
                <a:gd name="T63" fmla="*/ 0 h 235"/>
                <a:gd name="T64" fmla="*/ 0 w 252"/>
                <a:gd name="T65" fmla="*/ 0 h 235"/>
                <a:gd name="T66" fmla="*/ 0 w 252"/>
                <a:gd name="T67" fmla="*/ 0 h 235"/>
                <a:gd name="T68" fmla="*/ 0 w 252"/>
                <a:gd name="T69" fmla="*/ 0 h 235"/>
                <a:gd name="T70" fmla="*/ 0 w 252"/>
                <a:gd name="T71" fmla="*/ 0 h 235"/>
                <a:gd name="T72" fmla="*/ 0 w 252"/>
                <a:gd name="T73" fmla="*/ 0 h 235"/>
                <a:gd name="T74" fmla="*/ 0 w 252"/>
                <a:gd name="T75" fmla="*/ 0 h 235"/>
                <a:gd name="T76" fmla="*/ 0 w 252"/>
                <a:gd name="T77" fmla="*/ 0 h 235"/>
                <a:gd name="T78" fmla="*/ 0 w 252"/>
                <a:gd name="T79" fmla="*/ 0 h 235"/>
                <a:gd name="T80" fmla="*/ 0 w 252"/>
                <a:gd name="T81" fmla="*/ 0 h 235"/>
                <a:gd name="T82" fmla="*/ 0 w 252"/>
                <a:gd name="T83" fmla="*/ 0 h 235"/>
                <a:gd name="T84" fmla="*/ 0 w 252"/>
                <a:gd name="T85" fmla="*/ 0 h 235"/>
                <a:gd name="T86" fmla="*/ 0 w 252"/>
                <a:gd name="T87" fmla="*/ 0 h 235"/>
                <a:gd name="T88" fmla="*/ 0 w 252"/>
                <a:gd name="T89" fmla="*/ 0 h 235"/>
                <a:gd name="T90" fmla="*/ 0 w 252"/>
                <a:gd name="T91" fmla="*/ 0 h 235"/>
                <a:gd name="T92" fmla="*/ 0 w 252"/>
                <a:gd name="T93" fmla="*/ 0 h 235"/>
                <a:gd name="T94" fmla="*/ 0 w 252"/>
                <a:gd name="T95" fmla="*/ 0 h 235"/>
                <a:gd name="T96" fmla="*/ 0 w 252"/>
                <a:gd name="T97" fmla="*/ 0 h 235"/>
                <a:gd name="T98" fmla="*/ 0 w 252"/>
                <a:gd name="T99" fmla="*/ 0 h 235"/>
                <a:gd name="T100" fmla="*/ 0 w 252"/>
                <a:gd name="T101" fmla="*/ 0 h 235"/>
                <a:gd name="T102" fmla="*/ 0 w 252"/>
                <a:gd name="T103" fmla="*/ 0 h 235"/>
                <a:gd name="T104" fmla="*/ 0 w 252"/>
                <a:gd name="T105" fmla="*/ 0 h 235"/>
                <a:gd name="T106" fmla="*/ 0 w 252"/>
                <a:gd name="T107" fmla="*/ 0 h 235"/>
                <a:gd name="T108" fmla="*/ 0 w 252"/>
                <a:gd name="T109" fmla="*/ 0 h 235"/>
                <a:gd name="T110" fmla="*/ 0 w 252"/>
                <a:gd name="T111" fmla="*/ 0 h 235"/>
                <a:gd name="T112" fmla="*/ 0 w 252"/>
                <a:gd name="T113" fmla="*/ 0 h 235"/>
                <a:gd name="T114" fmla="*/ 0 w 252"/>
                <a:gd name="T115" fmla="*/ 0 h 235"/>
                <a:gd name="T116" fmla="*/ 0 w 252"/>
                <a:gd name="T117" fmla="*/ 0 h 235"/>
                <a:gd name="T118" fmla="*/ 0 w 252"/>
                <a:gd name="T119" fmla="*/ 0 h 235"/>
                <a:gd name="T120" fmla="*/ 0 w 252"/>
                <a:gd name="T121" fmla="*/ 0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3" name="Freeform 630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0 h 220"/>
                <a:gd name="T2" fmla="*/ 0 w 103"/>
                <a:gd name="T3" fmla="*/ 0 h 220"/>
                <a:gd name="T4" fmla="*/ 0 w 103"/>
                <a:gd name="T5" fmla="*/ 0 h 220"/>
                <a:gd name="T6" fmla="*/ 0 w 103"/>
                <a:gd name="T7" fmla="*/ 1 h 220"/>
                <a:gd name="T8" fmla="*/ 0 w 103"/>
                <a:gd name="T9" fmla="*/ 1 h 220"/>
                <a:gd name="T10" fmla="*/ 0 w 103"/>
                <a:gd name="T11" fmla="*/ 1 h 220"/>
                <a:gd name="T12" fmla="*/ 0 w 103"/>
                <a:gd name="T13" fmla="*/ 1 h 220"/>
                <a:gd name="T14" fmla="*/ 0 w 103"/>
                <a:gd name="T15" fmla="*/ 1 h 220"/>
                <a:gd name="T16" fmla="*/ 0 w 103"/>
                <a:gd name="T17" fmla="*/ 1 h 220"/>
                <a:gd name="T18" fmla="*/ 0 w 103"/>
                <a:gd name="T19" fmla="*/ 1 h 220"/>
                <a:gd name="T20" fmla="*/ 0 w 103"/>
                <a:gd name="T21" fmla="*/ 1 h 220"/>
                <a:gd name="T22" fmla="*/ 0 w 103"/>
                <a:gd name="T23" fmla="*/ 1 h 220"/>
                <a:gd name="T24" fmla="*/ 0 w 103"/>
                <a:gd name="T25" fmla="*/ 1 h 220"/>
                <a:gd name="T26" fmla="*/ 0 w 103"/>
                <a:gd name="T27" fmla="*/ 1 h 220"/>
                <a:gd name="T28" fmla="*/ 0 w 103"/>
                <a:gd name="T29" fmla="*/ 1 h 220"/>
                <a:gd name="T30" fmla="*/ 0 w 103"/>
                <a:gd name="T31" fmla="*/ 1 h 220"/>
                <a:gd name="T32" fmla="*/ 0 w 103"/>
                <a:gd name="T33" fmla="*/ 1 h 220"/>
                <a:gd name="T34" fmla="*/ 0 w 103"/>
                <a:gd name="T35" fmla="*/ 1 h 220"/>
                <a:gd name="T36" fmla="*/ 0 w 103"/>
                <a:gd name="T37" fmla="*/ 1 h 220"/>
                <a:gd name="T38" fmla="*/ 0 w 103"/>
                <a:gd name="T39" fmla="*/ 0 h 220"/>
                <a:gd name="T40" fmla="*/ 0 w 103"/>
                <a:gd name="T41" fmla="*/ 0 h 220"/>
                <a:gd name="T42" fmla="*/ 0 w 103"/>
                <a:gd name="T43" fmla="*/ 0 h 220"/>
                <a:gd name="T44" fmla="*/ 0 w 103"/>
                <a:gd name="T45" fmla="*/ 0 h 220"/>
                <a:gd name="T46" fmla="*/ 0 w 103"/>
                <a:gd name="T47" fmla="*/ 0 h 220"/>
                <a:gd name="T48" fmla="*/ 0 w 103"/>
                <a:gd name="T49" fmla="*/ 0 h 220"/>
                <a:gd name="T50" fmla="*/ 0 w 103"/>
                <a:gd name="T51" fmla="*/ 0 h 220"/>
                <a:gd name="T52" fmla="*/ 0 w 103"/>
                <a:gd name="T53" fmla="*/ 0 h 220"/>
                <a:gd name="T54" fmla="*/ 0 w 103"/>
                <a:gd name="T55" fmla="*/ 0 h 220"/>
                <a:gd name="T56" fmla="*/ 0 w 103"/>
                <a:gd name="T57" fmla="*/ 0 h 220"/>
                <a:gd name="T58" fmla="*/ 0 w 103"/>
                <a:gd name="T59" fmla="*/ 0 h 220"/>
                <a:gd name="T60" fmla="*/ 0 w 103"/>
                <a:gd name="T61" fmla="*/ 0 h 220"/>
                <a:gd name="T62" fmla="*/ 0 w 103"/>
                <a:gd name="T63" fmla="*/ 0 h 220"/>
                <a:gd name="T64" fmla="*/ 0 w 103"/>
                <a:gd name="T65" fmla="*/ 0 h 220"/>
                <a:gd name="T66" fmla="*/ 0 w 103"/>
                <a:gd name="T67" fmla="*/ 0 h 220"/>
                <a:gd name="T68" fmla="*/ 0 w 103"/>
                <a:gd name="T69" fmla="*/ 0 h 220"/>
                <a:gd name="T70" fmla="*/ 0 w 103"/>
                <a:gd name="T71" fmla="*/ 0 h 220"/>
                <a:gd name="T72" fmla="*/ 0 w 103"/>
                <a:gd name="T73" fmla="*/ 0 h 220"/>
                <a:gd name="T74" fmla="*/ 0 w 103"/>
                <a:gd name="T75" fmla="*/ 0 h 220"/>
                <a:gd name="T76" fmla="*/ 0 w 103"/>
                <a:gd name="T77" fmla="*/ 0 h 220"/>
                <a:gd name="T78" fmla="*/ 0 w 103"/>
                <a:gd name="T79" fmla="*/ 0 h 220"/>
                <a:gd name="T80" fmla="*/ 0 w 103"/>
                <a:gd name="T81" fmla="*/ 0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4" name="Freeform 631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0 w 220"/>
                <a:gd name="T1" fmla="*/ 0 h 288"/>
                <a:gd name="T2" fmla="*/ 0 w 220"/>
                <a:gd name="T3" fmla="*/ 0 h 288"/>
                <a:gd name="T4" fmla="*/ 0 w 220"/>
                <a:gd name="T5" fmla="*/ 0 h 288"/>
                <a:gd name="T6" fmla="*/ 0 w 220"/>
                <a:gd name="T7" fmla="*/ 1 h 288"/>
                <a:gd name="T8" fmla="*/ 0 w 220"/>
                <a:gd name="T9" fmla="*/ 1 h 288"/>
                <a:gd name="T10" fmla="*/ 0 w 220"/>
                <a:gd name="T11" fmla="*/ 1 h 288"/>
                <a:gd name="T12" fmla="*/ 0 w 220"/>
                <a:gd name="T13" fmla="*/ 1 h 288"/>
                <a:gd name="T14" fmla="*/ 0 w 220"/>
                <a:gd name="T15" fmla="*/ 1 h 288"/>
                <a:gd name="T16" fmla="*/ 0 w 220"/>
                <a:gd name="T17" fmla="*/ 1 h 288"/>
                <a:gd name="T18" fmla="*/ 0 w 220"/>
                <a:gd name="T19" fmla="*/ 1 h 288"/>
                <a:gd name="T20" fmla="*/ 0 w 220"/>
                <a:gd name="T21" fmla="*/ 1 h 288"/>
                <a:gd name="T22" fmla="*/ 0 w 220"/>
                <a:gd name="T23" fmla="*/ 1 h 288"/>
                <a:gd name="T24" fmla="*/ 0 w 220"/>
                <a:gd name="T25" fmla="*/ 1 h 288"/>
                <a:gd name="T26" fmla="*/ 0 w 220"/>
                <a:gd name="T27" fmla="*/ 1 h 288"/>
                <a:gd name="T28" fmla="*/ 0 w 220"/>
                <a:gd name="T29" fmla="*/ 1 h 288"/>
                <a:gd name="T30" fmla="*/ 0 w 220"/>
                <a:gd name="T31" fmla="*/ 1 h 288"/>
                <a:gd name="T32" fmla="*/ 0 w 220"/>
                <a:gd name="T33" fmla="*/ 1 h 288"/>
                <a:gd name="T34" fmla="*/ 0 w 220"/>
                <a:gd name="T35" fmla="*/ 1 h 288"/>
                <a:gd name="T36" fmla="*/ 1 w 220"/>
                <a:gd name="T37" fmla="*/ 1 h 288"/>
                <a:gd name="T38" fmla="*/ 1 w 220"/>
                <a:gd name="T39" fmla="*/ 0 h 288"/>
                <a:gd name="T40" fmla="*/ 0 w 220"/>
                <a:gd name="T41" fmla="*/ 0 h 288"/>
                <a:gd name="T42" fmla="*/ 0 w 220"/>
                <a:gd name="T43" fmla="*/ 0 h 288"/>
                <a:gd name="T44" fmla="*/ 0 w 220"/>
                <a:gd name="T45" fmla="*/ 0 h 288"/>
                <a:gd name="T46" fmla="*/ 0 w 220"/>
                <a:gd name="T47" fmla="*/ 0 h 288"/>
                <a:gd name="T48" fmla="*/ 0 w 220"/>
                <a:gd name="T49" fmla="*/ 0 h 288"/>
                <a:gd name="T50" fmla="*/ 0 w 220"/>
                <a:gd name="T51" fmla="*/ 0 h 288"/>
                <a:gd name="T52" fmla="*/ 0 w 220"/>
                <a:gd name="T53" fmla="*/ 0 h 288"/>
                <a:gd name="T54" fmla="*/ 0 w 220"/>
                <a:gd name="T55" fmla="*/ 0 h 288"/>
                <a:gd name="T56" fmla="*/ 0 w 220"/>
                <a:gd name="T57" fmla="*/ 0 h 288"/>
                <a:gd name="T58" fmla="*/ 0 w 220"/>
                <a:gd name="T59" fmla="*/ 0 h 288"/>
                <a:gd name="T60" fmla="*/ 0 w 220"/>
                <a:gd name="T61" fmla="*/ 0 h 288"/>
                <a:gd name="T62" fmla="*/ 0 w 220"/>
                <a:gd name="T63" fmla="*/ 0 h 288"/>
                <a:gd name="T64" fmla="*/ 0 w 220"/>
                <a:gd name="T65" fmla="*/ 0 h 288"/>
                <a:gd name="T66" fmla="*/ 0 w 220"/>
                <a:gd name="T67" fmla="*/ 0 h 288"/>
                <a:gd name="T68" fmla="*/ 0 w 220"/>
                <a:gd name="T69" fmla="*/ 0 h 288"/>
                <a:gd name="T70" fmla="*/ 0 w 220"/>
                <a:gd name="T71" fmla="*/ 0 h 288"/>
                <a:gd name="T72" fmla="*/ 0 w 220"/>
                <a:gd name="T73" fmla="*/ 0 h 288"/>
                <a:gd name="T74" fmla="*/ 0 w 220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5" name="Freeform 632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0 w 1070"/>
                <a:gd name="T1" fmla="*/ 0 h 844"/>
                <a:gd name="T2" fmla="*/ 1 w 1070"/>
                <a:gd name="T3" fmla="*/ 0 h 844"/>
                <a:gd name="T4" fmla="*/ 1 w 1070"/>
                <a:gd name="T5" fmla="*/ 1 h 844"/>
                <a:gd name="T6" fmla="*/ 0 w 1070"/>
                <a:gd name="T7" fmla="*/ 0 h 844"/>
                <a:gd name="T8" fmla="*/ 0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6" name="Freeform 633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0 w 819"/>
                <a:gd name="T1" fmla="*/ 0 h 333"/>
                <a:gd name="T2" fmla="*/ 1 w 819"/>
                <a:gd name="T3" fmla="*/ 0 h 333"/>
                <a:gd name="T4" fmla="*/ 0 w 819"/>
                <a:gd name="T5" fmla="*/ 0 h 333"/>
                <a:gd name="T6" fmla="*/ 0 w 819"/>
                <a:gd name="T7" fmla="*/ 0 h 333"/>
                <a:gd name="T8" fmla="*/ 0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7" name="Freeform 634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0 w 1083"/>
                <a:gd name="T1" fmla="*/ 0 h 306"/>
                <a:gd name="T2" fmla="*/ 1 w 1083"/>
                <a:gd name="T3" fmla="*/ 0 h 306"/>
                <a:gd name="T4" fmla="*/ 1 w 1083"/>
                <a:gd name="T5" fmla="*/ 0 h 306"/>
                <a:gd name="T6" fmla="*/ 0 w 1083"/>
                <a:gd name="T7" fmla="*/ 0 h 306"/>
                <a:gd name="T8" fmla="*/ 0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8" name="Freeform 635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0 w 1088"/>
                <a:gd name="T1" fmla="*/ 0 h 311"/>
                <a:gd name="T2" fmla="*/ 1 w 1088"/>
                <a:gd name="T3" fmla="*/ 0 h 311"/>
                <a:gd name="T4" fmla="*/ 1 w 1088"/>
                <a:gd name="T5" fmla="*/ 0 h 311"/>
                <a:gd name="T6" fmla="*/ 0 w 1088"/>
                <a:gd name="T7" fmla="*/ 0 h 311"/>
                <a:gd name="T8" fmla="*/ 0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9" name="Freeform 636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0 w 164"/>
                <a:gd name="T1" fmla="*/ 0 h 72"/>
                <a:gd name="T2" fmla="*/ 0 w 164"/>
                <a:gd name="T3" fmla="*/ 0 h 72"/>
                <a:gd name="T4" fmla="*/ 0 w 164"/>
                <a:gd name="T5" fmla="*/ 0 h 72"/>
                <a:gd name="T6" fmla="*/ 0 w 164"/>
                <a:gd name="T7" fmla="*/ 0 h 72"/>
                <a:gd name="T8" fmla="*/ 0 w 164"/>
                <a:gd name="T9" fmla="*/ 0 h 72"/>
                <a:gd name="T10" fmla="*/ 0 w 164"/>
                <a:gd name="T11" fmla="*/ 0 h 72"/>
                <a:gd name="T12" fmla="*/ 0 w 164"/>
                <a:gd name="T13" fmla="*/ 0 h 72"/>
                <a:gd name="T14" fmla="*/ 0 w 164"/>
                <a:gd name="T15" fmla="*/ 0 h 72"/>
                <a:gd name="T16" fmla="*/ 0 w 164"/>
                <a:gd name="T17" fmla="*/ 0 h 72"/>
                <a:gd name="T18" fmla="*/ 0 w 164"/>
                <a:gd name="T19" fmla="*/ 0 h 72"/>
                <a:gd name="T20" fmla="*/ 0 w 164"/>
                <a:gd name="T21" fmla="*/ 0 h 72"/>
                <a:gd name="T22" fmla="*/ 0 w 164"/>
                <a:gd name="T23" fmla="*/ 0 h 72"/>
                <a:gd name="T24" fmla="*/ 0 w 164"/>
                <a:gd name="T25" fmla="*/ 0 h 72"/>
                <a:gd name="T26" fmla="*/ 0 w 164"/>
                <a:gd name="T27" fmla="*/ 0 h 72"/>
                <a:gd name="T28" fmla="*/ 0 w 164"/>
                <a:gd name="T29" fmla="*/ 0 h 72"/>
                <a:gd name="T30" fmla="*/ 0 w 164"/>
                <a:gd name="T31" fmla="*/ 0 h 72"/>
                <a:gd name="T32" fmla="*/ 0 w 164"/>
                <a:gd name="T33" fmla="*/ 0 h 72"/>
                <a:gd name="T34" fmla="*/ 0 w 164"/>
                <a:gd name="T35" fmla="*/ 0 h 72"/>
                <a:gd name="T36" fmla="*/ 0 w 164"/>
                <a:gd name="T37" fmla="*/ 0 h 72"/>
                <a:gd name="T38" fmla="*/ 0 w 164"/>
                <a:gd name="T39" fmla="*/ 0 h 72"/>
                <a:gd name="T40" fmla="*/ 0 w 164"/>
                <a:gd name="T41" fmla="*/ 0 h 72"/>
                <a:gd name="T42" fmla="*/ 0 w 164"/>
                <a:gd name="T43" fmla="*/ 0 h 72"/>
                <a:gd name="T44" fmla="*/ 0 w 164"/>
                <a:gd name="T45" fmla="*/ 0 h 72"/>
                <a:gd name="T46" fmla="*/ 0 w 164"/>
                <a:gd name="T47" fmla="*/ 0 h 72"/>
                <a:gd name="T48" fmla="*/ 0 w 164"/>
                <a:gd name="T49" fmla="*/ 0 h 72"/>
                <a:gd name="T50" fmla="*/ 0 w 164"/>
                <a:gd name="T51" fmla="*/ 0 h 72"/>
                <a:gd name="T52" fmla="*/ 0 w 164"/>
                <a:gd name="T53" fmla="*/ 0 h 72"/>
                <a:gd name="T54" fmla="*/ 0 w 164"/>
                <a:gd name="T55" fmla="*/ 0 h 72"/>
                <a:gd name="T56" fmla="*/ 0 w 164"/>
                <a:gd name="T57" fmla="*/ 0 h 72"/>
                <a:gd name="T58" fmla="*/ 0 w 164"/>
                <a:gd name="T59" fmla="*/ 0 h 72"/>
                <a:gd name="T60" fmla="*/ 0 w 164"/>
                <a:gd name="T61" fmla="*/ 0 h 72"/>
                <a:gd name="T62" fmla="*/ 0 w 164"/>
                <a:gd name="T63" fmla="*/ 0 h 72"/>
                <a:gd name="T64" fmla="*/ 0 w 164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0" name="Freeform 637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0 w 146"/>
                <a:gd name="T1" fmla="*/ 0 h 109"/>
                <a:gd name="T2" fmla="*/ 0 w 146"/>
                <a:gd name="T3" fmla="*/ 0 h 109"/>
                <a:gd name="T4" fmla="*/ 0 w 146"/>
                <a:gd name="T5" fmla="*/ 0 h 109"/>
                <a:gd name="T6" fmla="*/ 0 w 146"/>
                <a:gd name="T7" fmla="*/ 0 h 109"/>
                <a:gd name="T8" fmla="*/ 0 w 146"/>
                <a:gd name="T9" fmla="*/ 0 h 109"/>
                <a:gd name="T10" fmla="*/ 0 w 146"/>
                <a:gd name="T11" fmla="*/ 0 h 109"/>
                <a:gd name="T12" fmla="*/ 0 w 146"/>
                <a:gd name="T13" fmla="*/ 0 h 109"/>
                <a:gd name="T14" fmla="*/ 0 w 146"/>
                <a:gd name="T15" fmla="*/ 0 h 109"/>
                <a:gd name="T16" fmla="*/ 0 w 146"/>
                <a:gd name="T17" fmla="*/ 0 h 109"/>
                <a:gd name="T18" fmla="*/ 0 w 146"/>
                <a:gd name="T19" fmla="*/ 0 h 109"/>
                <a:gd name="T20" fmla="*/ 0 w 146"/>
                <a:gd name="T21" fmla="*/ 0 h 109"/>
                <a:gd name="T22" fmla="*/ 0 w 146"/>
                <a:gd name="T23" fmla="*/ 0 h 109"/>
                <a:gd name="T24" fmla="*/ 0 w 146"/>
                <a:gd name="T25" fmla="*/ 0 h 109"/>
                <a:gd name="T26" fmla="*/ 0 w 146"/>
                <a:gd name="T27" fmla="*/ 0 h 109"/>
                <a:gd name="T28" fmla="*/ 0 w 146"/>
                <a:gd name="T29" fmla="*/ 0 h 109"/>
                <a:gd name="T30" fmla="*/ 0 w 146"/>
                <a:gd name="T31" fmla="*/ 0 h 109"/>
                <a:gd name="T32" fmla="*/ 0 w 146"/>
                <a:gd name="T33" fmla="*/ 0 h 109"/>
                <a:gd name="T34" fmla="*/ 0 w 146"/>
                <a:gd name="T35" fmla="*/ 0 h 109"/>
                <a:gd name="T36" fmla="*/ 0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1" name="Freeform 638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0 w 146"/>
                <a:gd name="T1" fmla="*/ 0 h 107"/>
                <a:gd name="T2" fmla="*/ 0 w 146"/>
                <a:gd name="T3" fmla="*/ 0 h 107"/>
                <a:gd name="T4" fmla="*/ 0 w 146"/>
                <a:gd name="T5" fmla="*/ 0 h 107"/>
                <a:gd name="T6" fmla="*/ 0 w 146"/>
                <a:gd name="T7" fmla="*/ 0 h 107"/>
                <a:gd name="T8" fmla="*/ 0 w 146"/>
                <a:gd name="T9" fmla="*/ 0 h 107"/>
                <a:gd name="T10" fmla="*/ 0 w 146"/>
                <a:gd name="T11" fmla="*/ 0 h 107"/>
                <a:gd name="T12" fmla="*/ 0 w 146"/>
                <a:gd name="T13" fmla="*/ 0 h 107"/>
                <a:gd name="T14" fmla="*/ 0 w 146"/>
                <a:gd name="T15" fmla="*/ 0 h 107"/>
                <a:gd name="T16" fmla="*/ 0 w 146"/>
                <a:gd name="T17" fmla="*/ 0 h 107"/>
                <a:gd name="T18" fmla="*/ 0 w 146"/>
                <a:gd name="T19" fmla="*/ 0 h 107"/>
                <a:gd name="T20" fmla="*/ 0 w 146"/>
                <a:gd name="T21" fmla="*/ 0 h 107"/>
                <a:gd name="T22" fmla="*/ 0 w 146"/>
                <a:gd name="T23" fmla="*/ 0 h 107"/>
                <a:gd name="T24" fmla="*/ 0 w 146"/>
                <a:gd name="T25" fmla="*/ 0 h 107"/>
                <a:gd name="T26" fmla="*/ 0 w 146"/>
                <a:gd name="T27" fmla="*/ 0 h 107"/>
                <a:gd name="T28" fmla="*/ 0 w 146"/>
                <a:gd name="T29" fmla="*/ 0 h 107"/>
                <a:gd name="T30" fmla="*/ 0 w 146"/>
                <a:gd name="T31" fmla="*/ 0 h 107"/>
                <a:gd name="T32" fmla="*/ 0 w 146"/>
                <a:gd name="T33" fmla="*/ 0 h 107"/>
                <a:gd name="T34" fmla="*/ 0 w 146"/>
                <a:gd name="T35" fmla="*/ 0 h 107"/>
                <a:gd name="T36" fmla="*/ 0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2" name="Freeform 639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0 h 182"/>
                <a:gd name="T2" fmla="*/ 1 w 629"/>
                <a:gd name="T3" fmla="*/ 0 h 182"/>
                <a:gd name="T4" fmla="*/ 1 w 629"/>
                <a:gd name="T5" fmla="*/ 0 h 182"/>
                <a:gd name="T6" fmla="*/ 0 w 629"/>
                <a:gd name="T7" fmla="*/ 0 h 182"/>
                <a:gd name="T8" fmla="*/ 0 w 629"/>
                <a:gd name="T9" fmla="*/ 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3" name="Freeform 640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1 w 606"/>
                <a:gd name="T3" fmla="*/ 0 h 170"/>
                <a:gd name="T4" fmla="*/ 1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4" name="Freeform 641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1 w 606"/>
                <a:gd name="T3" fmla="*/ 0 h 170"/>
                <a:gd name="T4" fmla="*/ 1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6284" name="Group 683"/>
          <p:cNvGrpSpPr>
            <a:grpSpLocks/>
          </p:cNvGrpSpPr>
          <p:nvPr/>
        </p:nvGrpSpPr>
        <p:grpSpPr bwMode="auto">
          <a:xfrm>
            <a:off x="6189663" y="5181600"/>
            <a:ext cx="338137" cy="282575"/>
            <a:chOff x="3899" y="3264"/>
            <a:chExt cx="213" cy="178"/>
          </a:xfrm>
        </p:grpSpPr>
        <p:sp>
          <p:nvSpPr>
            <p:cNvPr id="6515" name="Freeform 64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1 w 1913"/>
                <a:gd name="T1" fmla="*/ 0 h 1606"/>
                <a:gd name="T2" fmla="*/ 1 w 1913"/>
                <a:gd name="T3" fmla="*/ 0 h 1606"/>
                <a:gd name="T4" fmla="*/ 1 w 1913"/>
                <a:gd name="T5" fmla="*/ 0 h 1606"/>
                <a:gd name="T6" fmla="*/ 1 w 1913"/>
                <a:gd name="T7" fmla="*/ 0 h 1606"/>
                <a:gd name="T8" fmla="*/ 1 w 1913"/>
                <a:gd name="T9" fmla="*/ 0 h 1606"/>
                <a:gd name="T10" fmla="*/ 1 w 1913"/>
                <a:gd name="T11" fmla="*/ 0 h 1606"/>
                <a:gd name="T12" fmla="*/ 1 w 1913"/>
                <a:gd name="T13" fmla="*/ 0 h 1606"/>
                <a:gd name="T14" fmla="*/ 1 w 1913"/>
                <a:gd name="T15" fmla="*/ 0 h 1606"/>
                <a:gd name="T16" fmla="*/ 1 w 1913"/>
                <a:gd name="T17" fmla="*/ 0 h 1606"/>
                <a:gd name="T18" fmla="*/ 1 w 1913"/>
                <a:gd name="T19" fmla="*/ 0 h 1606"/>
                <a:gd name="T20" fmla="*/ 1 w 1913"/>
                <a:gd name="T21" fmla="*/ 0 h 1606"/>
                <a:gd name="T22" fmla="*/ 1 w 1913"/>
                <a:gd name="T23" fmla="*/ 0 h 1606"/>
                <a:gd name="T24" fmla="*/ 2 w 1913"/>
                <a:gd name="T25" fmla="*/ 0 h 1606"/>
                <a:gd name="T26" fmla="*/ 2 w 1913"/>
                <a:gd name="T27" fmla="*/ 0 h 1606"/>
                <a:gd name="T28" fmla="*/ 2 w 1913"/>
                <a:gd name="T29" fmla="*/ 0 h 1606"/>
                <a:gd name="T30" fmla="*/ 2 w 1913"/>
                <a:gd name="T31" fmla="*/ 0 h 1606"/>
                <a:gd name="T32" fmla="*/ 2 w 1913"/>
                <a:gd name="T33" fmla="*/ 0 h 1606"/>
                <a:gd name="T34" fmla="*/ 2 w 1913"/>
                <a:gd name="T35" fmla="*/ 0 h 1606"/>
                <a:gd name="T36" fmla="*/ 2 w 1913"/>
                <a:gd name="T37" fmla="*/ 0 h 1606"/>
                <a:gd name="T38" fmla="*/ 2 w 1913"/>
                <a:gd name="T39" fmla="*/ 0 h 1606"/>
                <a:gd name="T40" fmla="*/ 2 w 1913"/>
                <a:gd name="T41" fmla="*/ 0 h 1606"/>
                <a:gd name="T42" fmla="*/ 2 w 1913"/>
                <a:gd name="T43" fmla="*/ 1 h 1606"/>
                <a:gd name="T44" fmla="*/ 3 w 1913"/>
                <a:gd name="T45" fmla="*/ 1 h 1606"/>
                <a:gd name="T46" fmla="*/ 3 w 1913"/>
                <a:gd name="T47" fmla="*/ 2 h 1606"/>
                <a:gd name="T48" fmla="*/ 3 w 1913"/>
                <a:gd name="T49" fmla="*/ 2 h 1606"/>
                <a:gd name="T50" fmla="*/ 3 w 1913"/>
                <a:gd name="T51" fmla="*/ 2 h 1606"/>
                <a:gd name="T52" fmla="*/ 3 w 1913"/>
                <a:gd name="T53" fmla="*/ 2 h 1606"/>
                <a:gd name="T54" fmla="*/ 3 w 1913"/>
                <a:gd name="T55" fmla="*/ 2 h 1606"/>
                <a:gd name="T56" fmla="*/ 0 w 1913"/>
                <a:gd name="T57" fmla="*/ 2 h 1606"/>
                <a:gd name="T58" fmla="*/ 0 w 1913"/>
                <a:gd name="T59" fmla="*/ 2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1 w 1913"/>
                <a:gd name="T73" fmla="*/ 0 h 1606"/>
                <a:gd name="T74" fmla="*/ 1 w 1913"/>
                <a:gd name="T75" fmla="*/ 0 h 1606"/>
                <a:gd name="T76" fmla="*/ 1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6" name="Freeform 64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1 w 614"/>
                <a:gd name="T1" fmla="*/ 0 h 697"/>
                <a:gd name="T2" fmla="*/ 1 w 614"/>
                <a:gd name="T3" fmla="*/ 0 h 697"/>
                <a:gd name="T4" fmla="*/ 1 w 614"/>
                <a:gd name="T5" fmla="*/ 0 h 697"/>
                <a:gd name="T6" fmla="*/ 1 w 614"/>
                <a:gd name="T7" fmla="*/ 0 h 697"/>
                <a:gd name="T8" fmla="*/ 1 w 614"/>
                <a:gd name="T9" fmla="*/ 0 h 697"/>
                <a:gd name="T10" fmla="*/ 1 w 614"/>
                <a:gd name="T11" fmla="*/ 0 h 697"/>
                <a:gd name="T12" fmla="*/ 1 w 614"/>
                <a:gd name="T13" fmla="*/ 0 h 697"/>
                <a:gd name="T14" fmla="*/ 1 w 614"/>
                <a:gd name="T15" fmla="*/ 0 h 697"/>
                <a:gd name="T16" fmla="*/ 1 w 614"/>
                <a:gd name="T17" fmla="*/ 0 h 697"/>
                <a:gd name="T18" fmla="*/ 1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1 h 697"/>
                <a:gd name="T46" fmla="*/ 0 w 614"/>
                <a:gd name="T47" fmla="*/ 1 h 697"/>
                <a:gd name="T48" fmla="*/ 0 w 614"/>
                <a:gd name="T49" fmla="*/ 1 h 697"/>
                <a:gd name="T50" fmla="*/ 0 w 614"/>
                <a:gd name="T51" fmla="*/ 1 h 697"/>
                <a:gd name="T52" fmla="*/ 0 w 614"/>
                <a:gd name="T53" fmla="*/ 1 h 697"/>
                <a:gd name="T54" fmla="*/ 0 w 614"/>
                <a:gd name="T55" fmla="*/ 1 h 697"/>
                <a:gd name="T56" fmla="*/ 0 w 614"/>
                <a:gd name="T57" fmla="*/ 1 h 697"/>
                <a:gd name="T58" fmla="*/ 0 w 614"/>
                <a:gd name="T59" fmla="*/ 1 h 697"/>
                <a:gd name="T60" fmla="*/ 0 w 614"/>
                <a:gd name="T61" fmla="*/ 1 h 697"/>
                <a:gd name="T62" fmla="*/ 0 w 614"/>
                <a:gd name="T63" fmla="*/ 1 h 697"/>
                <a:gd name="T64" fmla="*/ 0 w 614"/>
                <a:gd name="T65" fmla="*/ 1 h 697"/>
                <a:gd name="T66" fmla="*/ 0 w 614"/>
                <a:gd name="T67" fmla="*/ 1 h 697"/>
                <a:gd name="T68" fmla="*/ 0 w 614"/>
                <a:gd name="T69" fmla="*/ 1 h 697"/>
                <a:gd name="T70" fmla="*/ 0 w 614"/>
                <a:gd name="T71" fmla="*/ 1 h 697"/>
                <a:gd name="T72" fmla="*/ 1 w 614"/>
                <a:gd name="T73" fmla="*/ 1 h 697"/>
                <a:gd name="T74" fmla="*/ 1 w 614"/>
                <a:gd name="T75" fmla="*/ 1 h 697"/>
                <a:gd name="T76" fmla="*/ 1 w 614"/>
                <a:gd name="T77" fmla="*/ 1 h 697"/>
                <a:gd name="T78" fmla="*/ 1 w 614"/>
                <a:gd name="T79" fmla="*/ 1 h 697"/>
                <a:gd name="T80" fmla="*/ 1 w 614"/>
                <a:gd name="T81" fmla="*/ 1 h 697"/>
                <a:gd name="T82" fmla="*/ 1 w 614"/>
                <a:gd name="T83" fmla="*/ 1 h 697"/>
                <a:gd name="T84" fmla="*/ 1 w 614"/>
                <a:gd name="T85" fmla="*/ 1 h 697"/>
                <a:gd name="T86" fmla="*/ 1 w 614"/>
                <a:gd name="T87" fmla="*/ 1 h 697"/>
                <a:gd name="T88" fmla="*/ 1 w 614"/>
                <a:gd name="T89" fmla="*/ 1 h 697"/>
                <a:gd name="T90" fmla="*/ 1 w 614"/>
                <a:gd name="T91" fmla="*/ 0 h 697"/>
                <a:gd name="T92" fmla="*/ 1 w 614"/>
                <a:gd name="T93" fmla="*/ 0 h 697"/>
                <a:gd name="T94" fmla="*/ 1 w 614"/>
                <a:gd name="T95" fmla="*/ 0 h 697"/>
                <a:gd name="T96" fmla="*/ 1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7" name="Freeform 64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1 h 693"/>
                <a:gd name="T2" fmla="*/ 0 w 1014"/>
                <a:gd name="T3" fmla="*/ 1 h 693"/>
                <a:gd name="T4" fmla="*/ 1 w 1014"/>
                <a:gd name="T5" fmla="*/ 1 h 693"/>
                <a:gd name="T6" fmla="*/ 1 w 1014"/>
                <a:gd name="T7" fmla="*/ 1 h 693"/>
                <a:gd name="T8" fmla="*/ 1 w 1014"/>
                <a:gd name="T9" fmla="*/ 1 h 693"/>
                <a:gd name="T10" fmla="*/ 1 w 1014"/>
                <a:gd name="T11" fmla="*/ 1 h 693"/>
                <a:gd name="T12" fmla="*/ 1 w 1014"/>
                <a:gd name="T13" fmla="*/ 1 h 693"/>
                <a:gd name="T14" fmla="*/ 1 w 1014"/>
                <a:gd name="T15" fmla="*/ 1 h 693"/>
                <a:gd name="T16" fmla="*/ 1 w 1014"/>
                <a:gd name="T17" fmla="*/ 1 h 693"/>
                <a:gd name="T18" fmla="*/ 1 w 1014"/>
                <a:gd name="T19" fmla="*/ 1 h 693"/>
                <a:gd name="T20" fmla="*/ 1 w 1014"/>
                <a:gd name="T21" fmla="*/ 1 h 693"/>
                <a:gd name="T22" fmla="*/ 1 w 1014"/>
                <a:gd name="T23" fmla="*/ 1 h 693"/>
                <a:gd name="T24" fmla="*/ 1 w 1014"/>
                <a:gd name="T25" fmla="*/ 1 h 693"/>
                <a:gd name="T26" fmla="*/ 1 w 1014"/>
                <a:gd name="T27" fmla="*/ 1 h 693"/>
                <a:gd name="T28" fmla="*/ 1 w 1014"/>
                <a:gd name="T29" fmla="*/ 0 h 693"/>
                <a:gd name="T30" fmla="*/ 1 w 1014"/>
                <a:gd name="T31" fmla="*/ 0 h 693"/>
                <a:gd name="T32" fmla="*/ 1 w 1014"/>
                <a:gd name="T33" fmla="*/ 0 h 693"/>
                <a:gd name="T34" fmla="*/ 1 w 1014"/>
                <a:gd name="T35" fmla="*/ 0 h 693"/>
                <a:gd name="T36" fmla="*/ 1 w 1014"/>
                <a:gd name="T37" fmla="*/ 0 h 693"/>
                <a:gd name="T38" fmla="*/ 1 w 1014"/>
                <a:gd name="T39" fmla="*/ 0 h 693"/>
                <a:gd name="T40" fmla="*/ 1 w 1014"/>
                <a:gd name="T41" fmla="*/ 0 h 693"/>
                <a:gd name="T42" fmla="*/ 1 w 1014"/>
                <a:gd name="T43" fmla="*/ 0 h 693"/>
                <a:gd name="T44" fmla="*/ 1 w 1014"/>
                <a:gd name="T45" fmla="*/ 0 h 693"/>
                <a:gd name="T46" fmla="*/ 1 w 1014"/>
                <a:gd name="T47" fmla="*/ 0 h 693"/>
                <a:gd name="T48" fmla="*/ 1 w 1014"/>
                <a:gd name="T49" fmla="*/ 0 h 693"/>
                <a:gd name="T50" fmla="*/ 1 w 1014"/>
                <a:gd name="T51" fmla="*/ 0 h 693"/>
                <a:gd name="T52" fmla="*/ 1 w 1014"/>
                <a:gd name="T53" fmla="*/ 0 h 693"/>
                <a:gd name="T54" fmla="*/ 1 w 1014"/>
                <a:gd name="T55" fmla="*/ 0 h 693"/>
                <a:gd name="T56" fmla="*/ 1 w 1014"/>
                <a:gd name="T57" fmla="*/ 0 h 693"/>
                <a:gd name="T58" fmla="*/ 1 w 1014"/>
                <a:gd name="T59" fmla="*/ 0 h 693"/>
                <a:gd name="T60" fmla="*/ 1 w 1014"/>
                <a:gd name="T61" fmla="*/ 0 h 693"/>
                <a:gd name="T62" fmla="*/ 1 w 1014"/>
                <a:gd name="T63" fmla="*/ 0 h 693"/>
                <a:gd name="T64" fmla="*/ 1 w 1014"/>
                <a:gd name="T65" fmla="*/ 0 h 693"/>
                <a:gd name="T66" fmla="*/ 1 w 1014"/>
                <a:gd name="T67" fmla="*/ 1 h 693"/>
                <a:gd name="T68" fmla="*/ 1 w 1014"/>
                <a:gd name="T69" fmla="*/ 1 h 693"/>
                <a:gd name="T70" fmla="*/ 1 w 1014"/>
                <a:gd name="T71" fmla="*/ 1 h 693"/>
                <a:gd name="T72" fmla="*/ 1 w 1014"/>
                <a:gd name="T73" fmla="*/ 1 h 693"/>
                <a:gd name="T74" fmla="*/ 1 w 1014"/>
                <a:gd name="T75" fmla="*/ 1 h 693"/>
                <a:gd name="T76" fmla="*/ 1 w 1014"/>
                <a:gd name="T77" fmla="*/ 1 h 693"/>
                <a:gd name="T78" fmla="*/ 1 w 1014"/>
                <a:gd name="T79" fmla="*/ 1 h 693"/>
                <a:gd name="T80" fmla="*/ 1 w 1014"/>
                <a:gd name="T81" fmla="*/ 1 h 693"/>
                <a:gd name="T82" fmla="*/ 1 w 1014"/>
                <a:gd name="T83" fmla="*/ 1 h 693"/>
                <a:gd name="T84" fmla="*/ 1 w 1014"/>
                <a:gd name="T85" fmla="*/ 1 h 693"/>
                <a:gd name="T86" fmla="*/ 1 w 1014"/>
                <a:gd name="T87" fmla="*/ 1 h 693"/>
                <a:gd name="T88" fmla="*/ 1 w 1014"/>
                <a:gd name="T89" fmla="*/ 1 h 693"/>
                <a:gd name="T90" fmla="*/ 1 w 1014"/>
                <a:gd name="T91" fmla="*/ 1 h 693"/>
                <a:gd name="T92" fmla="*/ 1 w 1014"/>
                <a:gd name="T93" fmla="*/ 1 h 693"/>
                <a:gd name="T94" fmla="*/ 1 w 1014"/>
                <a:gd name="T95" fmla="*/ 1 h 693"/>
                <a:gd name="T96" fmla="*/ 1 w 1014"/>
                <a:gd name="T97" fmla="*/ 1 h 693"/>
                <a:gd name="T98" fmla="*/ 1 w 1014"/>
                <a:gd name="T99" fmla="*/ 1 h 693"/>
                <a:gd name="T100" fmla="*/ 1 w 1014"/>
                <a:gd name="T101" fmla="*/ 1 h 693"/>
                <a:gd name="T102" fmla="*/ 1 w 1014"/>
                <a:gd name="T103" fmla="*/ 1 h 693"/>
                <a:gd name="T104" fmla="*/ 0 w 1014"/>
                <a:gd name="T105" fmla="*/ 1 h 693"/>
                <a:gd name="T106" fmla="*/ 0 w 1014"/>
                <a:gd name="T107" fmla="*/ 1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8" name="Freeform 64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1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1 w 745"/>
                <a:gd name="T7" fmla="*/ 0 h 240"/>
                <a:gd name="T8" fmla="*/ 1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9" name="Freeform 64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0" name="Freeform 64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1" name="Freeform 65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2 w 1254"/>
                <a:gd name="T35" fmla="*/ 0 h 415"/>
                <a:gd name="T36" fmla="*/ 2 w 1254"/>
                <a:gd name="T37" fmla="*/ 0 h 415"/>
                <a:gd name="T38" fmla="*/ 2 w 1254"/>
                <a:gd name="T39" fmla="*/ 0 h 415"/>
                <a:gd name="T40" fmla="*/ 2 w 1254"/>
                <a:gd name="T41" fmla="*/ 0 h 415"/>
                <a:gd name="T42" fmla="*/ 2 w 1254"/>
                <a:gd name="T43" fmla="*/ 0 h 415"/>
                <a:gd name="T44" fmla="*/ 2 w 1254"/>
                <a:gd name="T45" fmla="*/ 0 h 415"/>
                <a:gd name="T46" fmla="*/ 2 w 1254"/>
                <a:gd name="T47" fmla="*/ 0 h 415"/>
                <a:gd name="T48" fmla="*/ 2 w 1254"/>
                <a:gd name="T49" fmla="*/ 0 h 415"/>
                <a:gd name="T50" fmla="*/ 2 w 1254"/>
                <a:gd name="T51" fmla="*/ 0 h 415"/>
                <a:gd name="T52" fmla="*/ 2 w 1254"/>
                <a:gd name="T53" fmla="*/ 0 h 415"/>
                <a:gd name="T54" fmla="*/ 2 w 1254"/>
                <a:gd name="T55" fmla="*/ 0 h 415"/>
                <a:gd name="T56" fmla="*/ 1 w 1254"/>
                <a:gd name="T57" fmla="*/ 0 h 415"/>
                <a:gd name="T58" fmla="*/ 1 w 1254"/>
                <a:gd name="T59" fmla="*/ 1 h 415"/>
                <a:gd name="T60" fmla="*/ 1 w 1254"/>
                <a:gd name="T61" fmla="*/ 1 h 415"/>
                <a:gd name="T62" fmla="*/ 1 w 1254"/>
                <a:gd name="T63" fmla="*/ 1 h 415"/>
                <a:gd name="T64" fmla="*/ 1 w 1254"/>
                <a:gd name="T65" fmla="*/ 1 h 415"/>
                <a:gd name="T66" fmla="*/ 1 w 1254"/>
                <a:gd name="T67" fmla="*/ 1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2" name="Freeform 65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1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3" name="Freeform 65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1 h 947"/>
                <a:gd name="T36" fmla="*/ 0 w 238"/>
                <a:gd name="T37" fmla="*/ 1 h 947"/>
                <a:gd name="T38" fmla="*/ 0 w 238"/>
                <a:gd name="T39" fmla="*/ 1 h 947"/>
                <a:gd name="T40" fmla="*/ 0 w 238"/>
                <a:gd name="T41" fmla="*/ 1 h 947"/>
                <a:gd name="T42" fmla="*/ 0 w 238"/>
                <a:gd name="T43" fmla="*/ 1 h 947"/>
                <a:gd name="T44" fmla="*/ 0 w 238"/>
                <a:gd name="T45" fmla="*/ 1 h 947"/>
                <a:gd name="T46" fmla="*/ 0 w 238"/>
                <a:gd name="T47" fmla="*/ 1 h 947"/>
                <a:gd name="T48" fmla="*/ 0 w 238"/>
                <a:gd name="T49" fmla="*/ 1 h 947"/>
                <a:gd name="T50" fmla="*/ 0 w 238"/>
                <a:gd name="T51" fmla="*/ 1 h 947"/>
                <a:gd name="T52" fmla="*/ 0 w 238"/>
                <a:gd name="T53" fmla="*/ 1 h 947"/>
                <a:gd name="T54" fmla="*/ 0 w 238"/>
                <a:gd name="T55" fmla="*/ 1 h 947"/>
                <a:gd name="T56" fmla="*/ 0 w 238"/>
                <a:gd name="T57" fmla="*/ 1 h 947"/>
                <a:gd name="T58" fmla="*/ 0 w 238"/>
                <a:gd name="T59" fmla="*/ 1 h 947"/>
                <a:gd name="T60" fmla="*/ 0 w 238"/>
                <a:gd name="T61" fmla="*/ 1 h 947"/>
                <a:gd name="T62" fmla="*/ 0 w 238"/>
                <a:gd name="T63" fmla="*/ 1 h 947"/>
                <a:gd name="T64" fmla="*/ 0 w 238"/>
                <a:gd name="T65" fmla="*/ 1 h 947"/>
                <a:gd name="T66" fmla="*/ 0 w 238"/>
                <a:gd name="T67" fmla="*/ 1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4" name="Freeform 65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 h 799"/>
                <a:gd name="T36" fmla="*/ 0 w 203"/>
                <a:gd name="T37" fmla="*/ 1 h 799"/>
                <a:gd name="T38" fmla="*/ 0 w 203"/>
                <a:gd name="T39" fmla="*/ 1 h 799"/>
                <a:gd name="T40" fmla="*/ 0 w 203"/>
                <a:gd name="T41" fmla="*/ 1 h 799"/>
                <a:gd name="T42" fmla="*/ 0 w 203"/>
                <a:gd name="T43" fmla="*/ 1 h 799"/>
                <a:gd name="T44" fmla="*/ 0 w 203"/>
                <a:gd name="T45" fmla="*/ 1 h 799"/>
                <a:gd name="T46" fmla="*/ 0 w 203"/>
                <a:gd name="T47" fmla="*/ 1 h 799"/>
                <a:gd name="T48" fmla="*/ 0 w 203"/>
                <a:gd name="T49" fmla="*/ 1 h 799"/>
                <a:gd name="T50" fmla="*/ 0 w 203"/>
                <a:gd name="T51" fmla="*/ 1 h 799"/>
                <a:gd name="T52" fmla="*/ 0 w 203"/>
                <a:gd name="T53" fmla="*/ 1 h 799"/>
                <a:gd name="T54" fmla="*/ 0 w 203"/>
                <a:gd name="T55" fmla="*/ 1 h 799"/>
                <a:gd name="T56" fmla="*/ 0 w 203"/>
                <a:gd name="T57" fmla="*/ 1 h 799"/>
                <a:gd name="T58" fmla="*/ 0 w 203"/>
                <a:gd name="T59" fmla="*/ 1 h 799"/>
                <a:gd name="T60" fmla="*/ 0 w 203"/>
                <a:gd name="T61" fmla="*/ 1 h 799"/>
                <a:gd name="T62" fmla="*/ 0 w 203"/>
                <a:gd name="T63" fmla="*/ 1 h 799"/>
                <a:gd name="T64" fmla="*/ 0 w 203"/>
                <a:gd name="T65" fmla="*/ 1 h 799"/>
                <a:gd name="T66" fmla="*/ 0 w 203"/>
                <a:gd name="T67" fmla="*/ 1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5" name="Freeform 65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1 h 650"/>
                <a:gd name="T36" fmla="*/ 0 w 171"/>
                <a:gd name="T37" fmla="*/ 1 h 650"/>
                <a:gd name="T38" fmla="*/ 0 w 171"/>
                <a:gd name="T39" fmla="*/ 1 h 650"/>
                <a:gd name="T40" fmla="*/ 0 w 171"/>
                <a:gd name="T41" fmla="*/ 1 h 650"/>
                <a:gd name="T42" fmla="*/ 0 w 171"/>
                <a:gd name="T43" fmla="*/ 1 h 650"/>
                <a:gd name="T44" fmla="*/ 0 w 171"/>
                <a:gd name="T45" fmla="*/ 1 h 650"/>
                <a:gd name="T46" fmla="*/ 0 w 171"/>
                <a:gd name="T47" fmla="*/ 1 h 650"/>
                <a:gd name="T48" fmla="*/ 0 w 171"/>
                <a:gd name="T49" fmla="*/ 1 h 650"/>
                <a:gd name="T50" fmla="*/ 0 w 171"/>
                <a:gd name="T51" fmla="*/ 1 h 650"/>
                <a:gd name="T52" fmla="*/ 0 w 171"/>
                <a:gd name="T53" fmla="*/ 1 h 650"/>
                <a:gd name="T54" fmla="*/ 0 w 171"/>
                <a:gd name="T55" fmla="*/ 1 h 650"/>
                <a:gd name="T56" fmla="*/ 0 w 171"/>
                <a:gd name="T57" fmla="*/ 1 h 650"/>
                <a:gd name="T58" fmla="*/ 0 w 171"/>
                <a:gd name="T59" fmla="*/ 1 h 650"/>
                <a:gd name="T60" fmla="*/ 0 w 171"/>
                <a:gd name="T61" fmla="*/ 1 h 650"/>
                <a:gd name="T62" fmla="*/ 0 w 171"/>
                <a:gd name="T63" fmla="*/ 1 h 650"/>
                <a:gd name="T64" fmla="*/ 0 w 171"/>
                <a:gd name="T65" fmla="*/ 1 h 650"/>
                <a:gd name="T66" fmla="*/ 0 w 171"/>
                <a:gd name="T67" fmla="*/ 1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6" name="Freeform 65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1 h 502"/>
                <a:gd name="T20" fmla="*/ 0 w 138"/>
                <a:gd name="T21" fmla="*/ 1 h 502"/>
                <a:gd name="T22" fmla="*/ 0 w 138"/>
                <a:gd name="T23" fmla="*/ 1 h 502"/>
                <a:gd name="T24" fmla="*/ 0 w 138"/>
                <a:gd name="T25" fmla="*/ 1 h 502"/>
                <a:gd name="T26" fmla="*/ 0 w 138"/>
                <a:gd name="T27" fmla="*/ 1 h 502"/>
                <a:gd name="T28" fmla="*/ 0 w 138"/>
                <a:gd name="T29" fmla="*/ 1 h 502"/>
                <a:gd name="T30" fmla="*/ 0 w 138"/>
                <a:gd name="T31" fmla="*/ 1 h 502"/>
                <a:gd name="T32" fmla="*/ 0 w 138"/>
                <a:gd name="T33" fmla="*/ 1 h 502"/>
                <a:gd name="T34" fmla="*/ 0 w 138"/>
                <a:gd name="T35" fmla="*/ 1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7" name="Freeform 65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1 h 353"/>
                <a:gd name="T20" fmla="*/ 0 w 104"/>
                <a:gd name="T21" fmla="*/ 1 h 353"/>
                <a:gd name="T22" fmla="*/ 0 w 104"/>
                <a:gd name="T23" fmla="*/ 1 h 353"/>
                <a:gd name="T24" fmla="*/ 0 w 104"/>
                <a:gd name="T25" fmla="*/ 1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8" name="Freeform 65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9" name="Freeform 65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0" name="Freeform 65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1" name="Freeform 66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2" name="Freeform 66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1 h 712"/>
                <a:gd name="T14" fmla="*/ 0 w 148"/>
                <a:gd name="T15" fmla="*/ 1 h 712"/>
                <a:gd name="T16" fmla="*/ 0 w 148"/>
                <a:gd name="T17" fmla="*/ 1 h 712"/>
                <a:gd name="T18" fmla="*/ 0 w 148"/>
                <a:gd name="T19" fmla="*/ 1 h 712"/>
                <a:gd name="T20" fmla="*/ 0 w 148"/>
                <a:gd name="T21" fmla="*/ 1 h 712"/>
                <a:gd name="T22" fmla="*/ 0 w 148"/>
                <a:gd name="T23" fmla="*/ 1 h 712"/>
                <a:gd name="T24" fmla="*/ 0 w 148"/>
                <a:gd name="T25" fmla="*/ 1 h 712"/>
                <a:gd name="T26" fmla="*/ 0 w 148"/>
                <a:gd name="T27" fmla="*/ 1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3" name="Freeform 66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1 h 795"/>
                <a:gd name="T14" fmla="*/ 0 w 201"/>
                <a:gd name="T15" fmla="*/ 1 h 795"/>
                <a:gd name="T16" fmla="*/ 0 w 201"/>
                <a:gd name="T17" fmla="*/ 1 h 795"/>
                <a:gd name="T18" fmla="*/ 0 w 201"/>
                <a:gd name="T19" fmla="*/ 1 h 795"/>
                <a:gd name="T20" fmla="*/ 0 w 201"/>
                <a:gd name="T21" fmla="*/ 1 h 795"/>
                <a:gd name="T22" fmla="*/ 0 w 201"/>
                <a:gd name="T23" fmla="*/ 1 h 795"/>
                <a:gd name="T24" fmla="*/ 0 w 201"/>
                <a:gd name="T25" fmla="*/ 1 h 795"/>
                <a:gd name="T26" fmla="*/ 0 w 201"/>
                <a:gd name="T27" fmla="*/ 1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4" name="Freeform 66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1 h 622"/>
                <a:gd name="T14" fmla="*/ 0 w 129"/>
                <a:gd name="T15" fmla="*/ 1 h 622"/>
                <a:gd name="T16" fmla="*/ 0 w 129"/>
                <a:gd name="T17" fmla="*/ 1 h 622"/>
                <a:gd name="T18" fmla="*/ 0 w 129"/>
                <a:gd name="T19" fmla="*/ 1 h 622"/>
                <a:gd name="T20" fmla="*/ 0 w 129"/>
                <a:gd name="T21" fmla="*/ 1 h 622"/>
                <a:gd name="T22" fmla="*/ 0 w 129"/>
                <a:gd name="T23" fmla="*/ 1 h 622"/>
                <a:gd name="T24" fmla="*/ 0 w 129"/>
                <a:gd name="T25" fmla="*/ 1 h 622"/>
                <a:gd name="T26" fmla="*/ 0 w 129"/>
                <a:gd name="T27" fmla="*/ 1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5" name="Freeform 66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1 h 531"/>
                <a:gd name="T16" fmla="*/ 0 w 110"/>
                <a:gd name="T17" fmla="*/ 1 h 531"/>
                <a:gd name="T18" fmla="*/ 0 w 110"/>
                <a:gd name="T19" fmla="*/ 1 h 531"/>
                <a:gd name="T20" fmla="*/ 0 w 110"/>
                <a:gd name="T21" fmla="*/ 1 h 531"/>
                <a:gd name="T22" fmla="*/ 0 w 110"/>
                <a:gd name="T23" fmla="*/ 1 h 531"/>
                <a:gd name="T24" fmla="*/ 0 w 110"/>
                <a:gd name="T25" fmla="*/ 1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6" name="Freeform 66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1 h 438"/>
                <a:gd name="T18" fmla="*/ 0 w 92"/>
                <a:gd name="T19" fmla="*/ 1 h 438"/>
                <a:gd name="T20" fmla="*/ 0 w 92"/>
                <a:gd name="T21" fmla="*/ 1 h 438"/>
                <a:gd name="T22" fmla="*/ 0 w 92"/>
                <a:gd name="T23" fmla="*/ 1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7" name="Freeform 66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8" name="Freeform 66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9" name="Freeform 66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1 h 693"/>
                <a:gd name="T16" fmla="*/ 0 w 176"/>
                <a:gd name="T17" fmla="*/ 1 h 693"/>
                <a:gd name="T18" fmla="*/ 0 w 176"/>
                <a:gd name="T19" fmla="*/ 1 h 693"/>
                <a:gd name="T20" fmla="*/ 0 w 176"/>
                <a:gd name="T21" fmla="*/ 1 h 693"/>
                <a:gd name="T22" fmla="*/ 0 w 176"/>
                <a:gd name="T23" fmla="*/ 1 h 693"/>
                <a:gd name="T24" fmla="*/ 0 w 176"/>
                <a:gd name="T25" fmla="*/ 1 h 693"/>
                <a:gd name="T26" fmla="*/ 0 w 176"/>
                <a:gd name="T27" fmla="*/ 1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0" name="Freeform 66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1 h 592"/>
                <a:gd name="T16" fmla="*/ 0 w 149"/>
                <a:gd name="T17" fmla="*/ 1 h 592"/>
                <a:gd name="T18" fmla="*/ 0 w 149"/>
                <a:gd name="T19" fmla="*/ 1 h 592"/>
                <a:gd name="T20" fmla="*/ 0 w 149"/>
                <a:gd name="T21" fmla="*/ 1 h 592"/>
                <a:gd name="T22" fmla="*/ 0 w 149"/>
                <a:gd name="T23" fmla="*/ 1 h 592"/>
                <a:gd name="T24" fmla="*/ 0 w 149"/>
                <a:gd name="T25" fmla="*/ 1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1" name="Freeform 67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1 h 490"/>
                <a:gd name="T18" fmla="*/ 0 w 124"/>
                <a:gd name="T19" fmla="*/ 1 h 490"/>
                <a:gd name="T20" fmla="*/ 0 w 124"/>
                <a:gd name="T21" fmla="*/ 1 h 490"/>
                <a:gd name="T22" fmla="*/ 0 w 124"/>
                <a:gd name="T23" fmla="*/ 1 h 490"/>
                <a:gd name="T24" fmla="*/ 0 w 124"/>
                <a:gd name="T25" fmla="*/ 1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2" name="Freeform 67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1 h 389"/>
                <a:gd name="T18" fmla="*/ 0 w 99"/>
                <a:gd name="T19" fmla="*/ 1 h 389"/>
                <a:gd name="T20" fmla="*/ 0 w 99"/>
                <a:gd name="T21" fmla="*/ 1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3" name="Freeform 67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4" name="Rectangle 67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5" name="Freeform 67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1 h 418"/>
                <a:gd name="T18" fmla="*/ 0 w 354"/>
                <a:gd name="T19" fmla="*/ 1 h 418"/>
                <a:gd name="T20" fmla="*/ 0 w 354"/>
                <a:gd name="T21" fmla="*/ 1 h 418"/>
                <a:gd name="T22" fmla="*/ 0 w 354"/>
                <a:gd name="T23" fmla="*/ 1 h 418"/>
                <a:gd name="T24" fmla="*/ 0 w 354"/>
                <a:gd name="T25" fmla="*/ 1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6" name="Freeform 67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7" name="Freeform 67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8" name="Freeform 67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 h 868"/>
                <a:gd name="T4" fmla="*/ 0 w 469"/>
                <a:gd name="T5" fmla="*/ 1 h 868"/>
                <a:gd name="T6" fmla="*/ 0 w 469"/>
                <a:gd name="T7" fmla="*/ 1 h 868"/>
                <a:gd name="T8" fmla="*/ 1 w 469"/>
                <a:gd name="T9" fmla="*/ 1 h 868"/>
                <a:gd name="T10" fmla="*/ 1 w 469"/>
                <a:gd name="T11" fmla="*/ 1 h 868"/>
                <a:gd name="T12" fmla="*/ 0 w 469"/>
                <a:gd name="T13" fmla="*/ 1 h 868"/>
                <a:gd name="T14" fmla="*/ 0 w 469"/>
                <a:gd name="T15" fmla="*/ 1 h 868"/>
                <a:gd name="T16" fmla="*/ 0 w 469"/>
                <a:gd name="T17" fmla="*/ 1 h 868"/>
                <a:gd name="T18" fmla="*/ 0 w 469"/>
                <a:gd name="T19" fmla="*/ 1 h 868"/>
                <a:gd name="T20" fmla="*/ 0 w 469"/>
                <a:gd name="T21" fmla="*/ 1 h 868"/>
                <a:gd name="T22" fmla="*/ 0 w 469"/>
                <a:gd name="T23" fmla="*/ 1 h 868"/>
                <a:gd name="T24" fmla="*/ 0 w 469"/>
                <a:gd name="T25" fmla="*/ 1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9" name="Freeform 67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1 w 604"/>
                <a:gd name="T25" fmla="*/ 0 h 118"/>
                <a:gd name="T26" fmla="*/ 1 w 604"/>
                <a:gd name="T27" fmla="*/ 0 h 118"/>
                <a:gd name="T28" fmla="*/ 1 w 604"/>
                <a:gd name="T29" fmla="*/ 0 h 118"/>
                <a:gd name="T30" fmla="*/ 1 w 604"/>
                <a:gd name="T31" fmla="*/ 0 h 118"/>
                <a:gd name="T32" fmla="*/ 1 w 604"/>
                <a:gd name="T33" fmla="*/ 0 h 118"/>
                <a:gd name="T34" fmla="*/ 1 w 604"/>
                <a:gd name="T35" fmla="*/ 0 h 118"/>
                <a:gd name="T36" fmla="*/ 1 w 604"/>
                <a:gd name="T37" fmla="*/ 0 h 118"/>
                <a:gd name="T38" fmla="*/ 1 w 604"/>
                <a:gd name="T39" fmla="*/ 0 h 118"/>
                <a:gd name="T40" fmla="*/ 1 w 604"/>
                <a:gd name="T41" fmla="*/ 0 h 118"/>
                <a:gd name="T42" fmla="*/ 1 w 604"/>
                <a:gd name="T43" fmla="*/ 0 h 118"/>
                <a:gd name="T44" fmla="*/ 1 w 604"/>
                <a:gd name="T45" fmla="*/ 0 h 118"/>
                <a:gd name="T46" fmla="*/ 1 w 604"/>
                <a:gd name="T47" fmla="*/ 0 h 118"/>
                <a:gd name="T48" fmla="*/ 1 w 604"/>
                <a:gd name="T49" fmla="*/ 0 h 118"/>
                <a:gd name="T50" fmla="*/ 1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0" name="Freeform 67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1 w 1017"/>
                <a:gd name="T1" fmla="*/ 0 h 337"/>
                <a:gd name="T2" fmla="*/ 1 w 1017"/>
                <a:gd name="T3" fmla="*/ 0 h 337"/>
                <a:gd name="T4" fmla="*/ 1 w 1017"/>
                <a:gd name="T5" fmla="*/ 0 h 337"/>
                <a:gd name="T6" fmla="*/ 1 w 1017"/>
                <a:gd name="T7" fmla="*/ 0 h 337"/>
                <a:gd name="T8" fmla="*/ 1 w 1017"/>
                <a:gd name="T9" fmla="*/ 0 h 337"/>
                <a:gd name="T10" fmla="*/ 1 w 1017"/>
                <a:gd name="T11" fmla="*/ 0 h 337"/>
                <a:gd name="T12" fmla="*/ 1 w 1017"/>
                <a:gd name="T13" fmla="*/ 0 h 337"/>
                <a:gd name="T14" fmla="*/ 1 w 1017"/>
                <a:gd name="T15" fmla="*/ 0 h 337"/>
                <a:gd name="T16" fmla="*/ 1 w 1017"/>
                <a:gd name="T17" fmla="*/ 0 h 337"/>
                <a:gd name="T18" fmla="*/ 1 w 1017"/>
                <a:gd name="T19" fmla="*/ 0 h 337"/>
                <a:gd name="T20" fmla="*/ 1 w 1017"/>
                <a:gd name="T21" fmla="*/ 0 h 337"/>
                <a:gd name="T22" fmla="*/ 1 w 1017"/>
                <a:gd name="T23" fmla="*/ 0 h 337"/>
                <a:gd name="T24" fmla="*/ 1 w 1017"/>
                <a:gd name="T25" fmla="*/ 0 h 337"/>
                <a:gd name="T26" fmla="*/ 1 w 1017"/>
                <a:gd name="T27" fmla="*/ 0 h 337"/>
                <a:gd name="T28" fmla="*/ 1 w 1017"/>
                <a:gd name="T29" fmla="*/ 0 h 337"/>
                <a:gd name="T30" fmla="*/ 1 w 1017"/>
                <a:gd name="T31" fmla="*/ 0 h 337"/>
                <a:gd name="T32" fmla="*/ 1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1 w 1017"/>
                <a:gd name="T39" fmla="*/ 0 h 337"/>
                <a:gd name="T40" fmla="*/ 1 w 1017"/>
                <a:gd name="T41" fmla="*/ 0 h 337"/>
                <a:gd name="T42" fmla="*/ 1 w 1017"/>
                <a:gd name="T43" fmla="*/ 0 h 337"/>
                <a:gd name="T44" fmla="*/ 1 w 1017"/>
                <a:gd name="T45" fmla="*/ 0 h 337"/>
                <a:gd name="T46" fmla="*/ 1 w 1017"/>
                <a:gd name="T47" fmla="*/ 0 h 337"/>
                <a:gd name="T48" fmla="*/ 1 w 1017"/>
                <a:gd name="T49" fmla="*/ 0 h 337"/>
                <a:gd name="T50" fmla="*/ 1 w 1017"/>
                <a:gd name="T51" fmla="*/ 0 h 337"/>
                <a:gd name="T52" fmla="*/ 1 w 1017"/>
                <a:gd name="T53" fmla="*/ 0 h 337"/>
                <a:gd name="T54" fmla="*/ 1 w 1017"/>
                <a:gd name="T55" fmla="*/ 0 h 337"/>
                <a:gd name="T56" fmla="*/ 1 w 1017"/>
                <a:gd name="T57" fmla="*/ 0 h 337"/>
                <a:gd name="T58" fmla="*/ 1 w 1017"/>
                <a:gd name="T59" fmla="*/ 0 h 337"/>
                <a:gd name="T60" fmla="*/ 1 w 1017"/>
                <a:gd name="T61" fmla="*/ 0 h 337"/>
                <a:gd name="T62" fmla="*/ 1 w 1017"/>
                <a:gd name="T63" fmla="*/ 0 h 337"/>
                <a:gd name="T64" fmla="*/ 1 w 1017"/>
                <a:gd name="T65" fmla="*/ 0 h 337"/>
                <a:gd name="T66" fmla="*/ 1 w 1017"/>
                <a:gd name="T67" fmla="*/ 0 h 337"/>
                <a:gd name="T68" fmla="*/ 1 w 1017"/>
                <a:gd name="T69" fmla="*/ 0 h 337"/>
                <a:gd name="T70" fmla="*/ 1 w 1017"/>
                <a:gd name="T71" fmla="*/ 0 h 337"/>
                <a:gd name="T72" fmla="*/ 1 w 1017"/>
                <a:gd name="T73" fmla="*/ 0 h 337"/>
                <a:gd name="T74" fmla="*/ 1 w 1017"/>
                <a:gd name="T75" fmla="*/ 0 h 337"/>
                <a:gd name="T76" fmla="*/ 1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1" name="Freeform 68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 w 1036"/>
                <a:gd name="T3" fmla="*/ 0 h 303"/>
                <a:gd name="T4" fmla="*/ 1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2" name="Freeform 68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 w 1023"/>
                <a:gd name="T3" fmla="*/ 0 h 270"/>
                <a:gd name="T4" fmla="*/ 1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3" name="Freeform 68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 w 1028"/>
                <a:gd name="T3" fmla="*/ 0 h 299"/>
                <a:gd name="T4" fmla="*/ 1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6285" name="Group 684"/>
          <p:cNvGrpSpPr>
            <a:grpSpLocks/>
          </p:cNvGrpSpPr>
          <p:nvPr/>
        </p:nvGrpSpPr>
        <p:grpSpPr bwMode="auto">
          <a:xfrm>
            <a:off x="5843588" y="5184775"/>
            <a:ext cx="338137" cy="282575"/>
            <a:chOff x="3899" y="3264"/>
            <a:chExt cx="213" cy="178"/>
          </a:xfrm>
        </p:grpSpPr>
        <p:sp>
          <p:nvSpPr>
            <p:cNvPr id="6476" name="Freeform 685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1 w 1913"/>
                <a:gd name="T1" fmla="*/ 0 h 1606"/>
                <a:gd name="T2" fmla="*/ 1 w 1913"/>
                <a:gd name="T3" fmla="*/ 0 h 1606"/>
                <a:gd name="T4" fmla="*/ 1 w 1913"/>
                <a:gd name="T5" fmla="*/ 0 h 1606"/>
                <a:gd name="T6" fmla="*/ 1 w 1913"/>
                <a:gd name="T7" fmla="*/ 0 h 1606"/>
                <a:gd name="T8" fmla="*/ 1 w 1913"/>
                <a:gd name="T9" fmla="*/ 0 h 1606"/>
                <a:gd name="T10" fmla="*/ 1 w 1913"/>
                <a:gd name="T11" fmla="*/ 0 h 1606"/>
                <a:gd name="T12" fmla="*/ 1 w 1913"/>
                <a:gd name="T13" fmla="*/ 0 h 1606"/>
                <a:gd name="T14" fmla="*/ 1 w 1913"/>
                <a:gd name="T15" fmla="*/ 0 h 1606"/>
                <a:gd name="T16" fmla="*/ 1 w 1913"/>
                <a:gd name="T17" fmla="*/ 0 h 1606"/>
                <a:gd name="T18" fmla="*/ 1 w 1913"/>
                <a:gd name="T19" fmla="*/ 0 h 1606"/>
                <a:gd name="T20" fmla="*/ 1 w 1913"/>
                <a:gd name="T21" fmla="*/ 0 h 1606"/>
                <a:gd name="T22" fmla="*/ 1 w 1913"/>
                <a:gd name="T23" fmla="*/ 0 h 1606"/>
                <a:gd name="T24" fmla="*/ 2 w 1913"/>
                <a:gd name="T25" fmla="*/ 0 h 1606"/>
                <a:gd name="T26" fmla="*/ 2 w 1913"/>
                <a:gd name="T27" fmla="*/ 0 h 1606"/>
                <a:gd name="T28" fmla="*/ 2 w 1913"/>
                <a:gd name="T29" fmla="*/ 0 h 1606"/>
                <a:gd name="T30" fmla="*/ 2 w 1913"/>
                <a:gd name="T31" fmla="*/ 0 h 1606"/>
                <a:gd name="T32" fmla="*/ 2 w 1913"/>
                <a:gd name="T33" fmla="*/ 0 h 1606"/>
                <a:gd name="T34" fmla="*/ 2 w 1913"/>
                <a:gd name="T35" fmla="*/ 0 h 1606"/>
                <a:gd name="T36" fmla="*/ 2 w 1913"/>
                <a:gd name="T37" fmla="*/ 0 h 1606"/>
                <a:gd name="T38" fmla="*/ 2 w 1913"/>
                <a:gd name="T39" fmla="*/ 0 h 1606"/>
                <a:gd name="T40" fmla="*/ 2 w 1913"/>
                <a:gd name="T41" fmla="*/ 0 h 1606"/>
                <a:gd name="T42" fmla="*/ 2 w 1913"/>
                <a:gd name="T43" fmla="*/ 1 h 1606"/>
                <a:gd name="T44" fmla="*/ 3 w 1913"/>
                <a:gd name="T45" fmla="*/ 1 h 1606"/>
                <a:gd name="T46" fmla="*/ 3 w 1913"/>
                <a:gd name="T47" fmla="*/ 2 h 1606"/>
                <a:gd name="T48" fmla="*/ 3 w 1913"/>
                <a:gd name="T49" fmla="*/ 2 h 1606"/>
                <a:gd name="T50" fmla="*/ 3 w 1913"/>
                <a:gd name="T51" fmla="*/ 2 h 1606"/>
                <a:gd name="T52" fmla="*/ 3 w 1913"/>
                <a:gd name="T53" fmla="*/ 2 h 1606"/>
                <a:gd name="T54" fmla="*/ 3 w 1913"/>
                <a:gd name="T55" fmla="*/ 2 h 1606"/>
                <a:gd name="T56" fmla="*/ 0 w 1913"/>
                <a:gd name="T57" fmla="*/ 2 h 1606"/>
                <a:gd name="T58" fmla="*/ 0 w 1913"/>
                <a:gd name="T59" fmla="*/ 2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1 w 1913"/>
                <a:gd name="T73" fmla="*/ 0 h 1606"/>
                <a:gd name="T74" fmla="*/ 1 w 1913"/>
                <a:gd name="T75" fmla="*/ 0 h 1606"/>
                <a:gd name="T76" fmla="*/ 1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7" name="Freeform 686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1 w 614"/>
                <a:gd name="T1" fmla="*/ 0 h 697"/>
                <a:gd name="T2" fmla="*/ 1 w 614"/>
                <a:gd name="T3" fmla="*/ 0 h 697"/>
                <a:gd name="T4" fmla="*/ 1 w 614"/>
                <a:gd name="T5" fmla="*/ 0 h 697"/>
                <a:gd name="T6" fmla="*/ 1 w 614"/>
                <a:gd name="T7" fmla="*/ 0 h 697"/>
                <a:gd name="T8" fmla="*/ 1 w 614"/>
                <a:gd name="T9" fmla="*/ 0 h 697"/>
                <a:gd name="T10" fmla="*/ 1 w 614"/>
                <a:gd name="T11" fmla="*/ 0 h 697"/>
                <a:gd name="T12" fmla="*/ 1 w 614"/>
                <a:gd name="T13" fmla="*/ 0 h 697"/>
                <a:gd name="T14" fmla="*/ 1 w 614"/>
                <a:gd name="T15" fmla="*/ 0 h 697"/>
                <a:gd name="T16" fmla="*/ 1 w 614"/>
                <a:gd name="T17" fmla="*/ 0 h 697"/>
                <a:gd name="T18" fmla="*/ 1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1 h 697"/>
                <a:gd name="T46" fmla="*/ 0 w 614"/>
                <a:gd name="T47" fmla="*/ 1 h 697"/>
                <a:gd name="T48" fmla="*/ 0 w 614"/>
                <a:gd name="T49" fmla="*/ 1 h 697"/>
                <a:gd name="T50" fmla="*/ 0 w 614"/>
                <a:gd name="T51" fmla="*/ 1 h 697"/>
                <a:gd name="T52" fmla="*/ 0 w 614"/>
                <a:gd name="T53" fmla="*/ 1 h 697"/>
                <a:gd name="T54" fmla="*/ 0 w 614"/>
                <a:gd name="T55" fmla="*/ 1 h 697"/>
                <a:gd name="T56" fmla="*/ 0 w 614"/>
                <a:gd name="T57" fmla="*/ 1 h 697"/>
                <a:gd name="T58" fmla="*/ 0 w 614"/>
                <a:gd name="T59" fmla="*/ 1 h 697"/>
                <a:gd name="T60" fmla="*/ 0 w 614"/>
                <a:gd name="T61" fmla="*/ 1 h 697"/>
                <a:gd name="T62" fmla="*/ 0 w 614"/>
                <a:gd name="T63" fmla="*/ 1 h 697"/>
                <a:gd name="T64" fmla="*/ 0 w 614"/>
                <a:gd name="T65" fmla="*/ 1 h 697"/>
                <a:gd name="T66" fmla="*/ 0 w 614"/>
                <a:gd name="T67" fmla="*/ 1 h 697"/>
                <a:gd name="T68" fmla="*/ 0 w 614"/>
                <a:gd name="T69" fmla="*/ 1 h 697"/>
                <a:gd name="T70" fmla="*/ 0 w 614"/>
                <a:gd name="T71" fmla="*/ 1 h 697"/>
                <a:gd name="T72" fmla="*/ 1 w 614"/>
                <a:gd name="T73" fmla="*/ 1 h 697"/>
                <a:gd name="T74" fmla="*/ 1 w 614"/>
                <a:gd name="T75" fmla="*/ 1 h 697"/>
                <a:gd name="T76" fmla="*/ 1 w 614"/>
                <a:gd name="T77" fmla="*/ 1 h 697"/>
                <a:gd name="T78" fmla="*/ 1 w 614"/>
                <a:gd name="T79" fmla="*/ 1 h 697"/>
                <a:gd name="T80" fmla="*/ 1 w 614"/>
                <a:gd name="T81" fmla="*/ 1 h 697"/>
                <a:gd name="T82" fmla="*/ 1 w 614"/>
                <a:gd name="T83" fmla="*/ 1 h 697"/>
                <a:gd name="T84" fmla="*/ 1 w 614"/>
                <a:gd name="T85" fmla="*/ 1 h 697"/>
                <a:gd name="T86" fmla="*/ 1 w 614"/>
                <a:gd name="T87" fmla="*/ 1 h 697"/>
                <a:gd name="T88" fmla="*/ 1 w 614"/>
                <a:gd name="T89" fmla="*/ 1 h 697"/>
                <a:gd name="T90" fmla="*/ 1 w 614"/>
                <a:gd name="T91" fmla="*/ 0 h 697"/>
                <a:gd name="T92" fmla="*/ 1 w 614"/>
                <a:gd name="T93" fmla="*/ 0 h 697"/>
                <a:gd name="T94" fmla="*/ 1 w 614"/>
                <a:gd name="T95" fmla="*/ 0 h 697"/>
                <a:gd name="T96" fmla="*/ 1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8" name="Freeform 687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1 h 693"/>
                <a:gd name="T2" fmla="*/ 0 w 1014"/>
                <a:gd name="T3" fmla="*/ 1 h 693"/>
                <a:gd name="T4" fmla="*/ 1 w 1014"/>
                <a:gd name="T5" fmla="*/ 1 h 693"/>
                <a:gd name="T6" fmla="*/ 1 w 1014"/>
                <a:gd name="T7" fmla="*/ 1 h 693"/>
                <a:gd name="T8" fmla="*/ 1 w 1014"/>
                <a:gd name="T9" fmla="*/ 1 h 693"/>
                <a:gd name="T10" fmla="*/ 1 w 1014"/>
                <a:gd name="T11" fmla="*/ 1 h 693"/>
                <a:gd name="T12" fmla="*/ 1 w 1014"/>
                <a:gd name="T13" fmla="*/ 1 h 693"/>
                <a:gd name="T14" fmla="*/ 1 w 1014"/>
                <a:gd name="T15" fmla="*/ 1 h 693"/>
                <a:gd name="T16" fmla="*/ 1 w 1014"/>
                <a:gd name="T17" fmla="*/ 1 h 693"/>
                <a:gd name="T18" fmla="*/ 1 w 1014"/>
                <a:gd name="T19" fmla="*/ 1 h 693"/>
                <a:gd name="T20" fmla="*/ 1 w 1014"/>
                <a:gd name="T21" fmla="*/ 1 h 693"/>
                <a:gd name="T22" fmla="*/ 1 w 1014"/>
                <a:gd name="T23" fmla="*/ 1 h 693"/>
                <a:gd name="T24" fmla="*/ 1 w 1014"/>
                <a:gd name="T25" fmla="*/ 1 h 693"/>
                <a:gd name="T26" fmla="*/ 1 w 1014"/>
                <a:gd name="T27" fmla="*/ 1 h 693"/>
                <a:gd name="T28" fmla="*/ 1 w 1014"/>
                <a:gd name="T29" fmla="*/ 0 h 693"/>
                <a:gd name="T30" fmla="*/ 1 w 1014"/>
                <a:gd name="T31" fmla="*/ 0 h 693"/>
                <a:gd name="T32" fmla="*/ 1 w 1014"/>
                <a:gd name="T33" fmla="*/ 0 h 693"/>
                <a:gd name="T34" fmla="*/ 1 w 1014"/>
                <a:gd name="T35" fmla="*/ 0 h 693"/>
                <a:gd name="T36" fmla="*/ 1 w 1014"/>
                <a:gd name="T37" fmla="*/ 0 h 693"/>
                <a:gd name="T38" fmla="*/ 1 w 1014"/>
                <a:gd name="T39" fmla="*/ 0 h 693"/>
                <a:gd name="T40" fmla="*/ 1 w 1014"/>
                <a:gd name="T41" fmla="*/ 0 h 693"/>
                <a:gd name="T42" fmla="*/ 1 w 1014"/>
                <a:gd name="T43" fmla="*/ 0 h 693"/>
                <a:gd name="T44" fmla="*/ 1 w 1014"/>
                <a:gd name="T45" fmla="*/ 0 h 693"/>
                <a:gd name="T46" fmla="*/ 1 w 1014"/>
                <a:gd name="T47" fmla="*/ 0 h 693"/>
                <a:gd name="T48" fmla="*/ 1 w 1014"/>
                <a:gd name="T49" fmla="*/ 0 h 693"/>
                <a:gd name="T50" fmla="*/ 1 w 1014"/>
                <a:gd name="T51" fmla="*/ 0 h 693"/>
                <a:gd name="T52" fmla="*/ 1 w 1014"/>
                <a:gd name="T53" fmla="*/ 0 h 693"/>
                <a:gd name="T54" fmla="*/ 1 w 1014"/>
                <a:gd name="T55" fmla="*/ 0 h 693"/>
                <a:gd name="T56" fmla="*/ 1 w 1014"/>
                <a:gd name="T57" fmla="*/ 0 h 693"/>
                <a:gd name="T58" fmla="*/ 1 w 1014"/>
                <a:gd name="T59" fmla="*/ 0 h 693"/>
                <a:gd name="T60" fmla="*/ 1 w 1014"/>
                <a:gd name="T61" fmla="*/ 0 h 693"/>
                <a:gd name="T62" fmla="*/ 1 w 1014"/>
                <a:gd name="T63" fmla="*/ 0 h 693"/>
                <a:gd name="T64" fmla="*/ 1 w 1014"/>
                <a:gd name="T65" fmla="*/ 0 h 693"/>
                <a:gd name="T66" fmla="*/ 1 w 1014"/>
                <a:gd name="T67" fmla="*/ 1 h 693"/>
                <a:gd name="T68" fmla="*/ 1 w 1014"/>
                <a:gd name="T69" fmla="*/ 1 h 693"/>
                <a:gd name="T70" fmla="*/ 1 w 1014"/>
                <a:gd name="T71" fmla="*/ 1 h 693"/>
                <a:gd name="T72" fmla="*/ 1 w 1014"/>
                <a:gd name="T73" fmla="*/ 1 h 693"/>
                <a:gd name="T74" fmla="*/ 1 w 1014"/>
                <a:gd name="T75" fmla="*/ 1 h 693"/>
                <a:gd name="T76" fmla="*/ 1 w 1014"/>
                <a:gd name="T77" fmla="*/ 1 h 693"/>
                <a:gd name="T78" fmla="*/ 1 w 1014"/>
                <a:gd name="T79" fmla="*/ 1 h 693"/>
                <a:gd name="T80" fmla="*/ 1 w 1014"/>
                <a:gd name="T81" fmla="*/ 1 h 693"/>
                <a:gd name="T82" fmla="*/ 1 w 1014"/>
                <a:gd name="T83" fmla="*/ 1 h 693"/>
                <a:gd name="T84" fmla="*/ 1 w 1014"/>
                <a:gd name="T85" fmla="*/ 1 h 693"/>
                <a:gd name="T86" fmla="*/ 1 w 1014"/>
                <a:gd name="T87" fmla="*/ 1 h 693"/>
                <a:gd name="T88" fmla="*/ 1 w 1014"/>
                <a:gd name="T89" fmla="*/ 1 h 693"/>
                <a:gd name="T90" fmla="*/ 1 w 1014"/>
                <a:gd name="T91" fmla="*/ 1 h 693"/>
                <a:gd name="T92" fmla="*/ 1 w 1014"/>
                <a:gd name="T93" fmla="*/ 1 h 693"/>
                <a:gd name="T94" fmla="*/ 1 w 1014"/>
                <a:gd name="T95" fmla="*/ 1 h 693"/>
                <a:gd name="T96" fmla="*/ 1 w 1014"/>
                <a:gd name="T97" fmla="*/ 1 h 693"/>
                <a:gd name="T98" fmla="*/ 1 w 1014"/>
                <a:gd name="T99" fmla="*/ 1 h 693"/>
                <a:gd name="T100" fmla="*/ 1 w 1014"/>
                <a:gd name="T101" fmla="*/ 1 h 693"/>
                <a:gd name="T102" fmla="*/ 1 w 1014"/>
                <a:gd name="T103" fmla="*/ 1 h 693"/>
                <a:gd name="T104" fmla="*/ 0 w 1014"/>
                <a:gd name="T105" fmla="*/ 1 h 693"/>
                <a:gd name="T106" fmla="*/ 0 w 1014"/>
                <a:gd name="T107" fmla="*/ 1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9" name="Freeform 688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1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1 w 745"/>
                <a:gd name="T7" fmla="*/ 0 h 240"/>
                <a:gd name="T8" fmla="*/ 1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0" name="Freeform 689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1" name="Freeform 690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2" name="Freeform 691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2 w 1254"/>
                <a:gd name="T35" fmla="*/ 0 h 415"/>
                <a:gd name="T36" fmla="*/ 2 w 1254"/>
                <a:gd name="T37" fmla="*/ 0 h 415"/>
                <a:gd name="T38" fmla="*/ 2 w 1254"/>
                <a:gd name="T39" fmla="*/ 0 h 415"/>
                <a:gd name="T40" fmla="*/ 2 w 1254"/>
                <a:gd name="T41" fmla="*/ 0 h 415"/>
                <a:gd name="T42" fmla="*/ 2 w 1254"/>
                <a:gd name="T43" fmla="*/ 0 h 415"/>
                <a:gd name="T44" fmla="*/ 2 w 1254"/>
                <a:gd name="T45" fmla="*/ 0 h 415"/>
                <a:gd name="T46" fmla="*/ 2 w 1254"/>
                <a:gd name="T47" fmla="*/ 0 h 415"/>
                <a:gd name="T48" fmla="*/ 2 w 1254"/>
                <a:gd name="T49" fmla="*/ 0 h 415"/>
                <a:gd name="T50" fmla="*/ 2 w 1254"/>
                <a:gd name="T51" fmla="*/ 0 h 415"/>
                <a:gd name="T52" fmla="*/ 2 w 1254"/>
                <a:gd name="T53" fmla="*/ 0 h 415"/>
                <a:gd name="T54" fmla="*/ 2 w 1254"/>
                <a:gd name="T55" fmla="*/ 0 h 415"/>
                <a:gd name="T56" fmla="*/ 1 w 1254"/>
                <a:gd name="T57" fmla="*/ 0 h 415"/>
                <a:gd name="T58" fmla="*/ 1 w 1254"/>
                <a:gd name="T59" fmla="*/ 1 h 415"/>
                <a:gd name="T60" fmla="*/ 1 w 1254"/>
                <a:gd name="T61" fmla="*/ 1 h 415"/>
                <a:gd name="T62" fmla="*/ 1 w 1254"/>
                <a:gd name="T63" fmla="*/ 1 h 415"/>
                <a:gd name="T64" fmla="*/ 1 w 1254"/>
                <a:gd name="T65" fmla="*/ 1 h 415"/>
                <a:gd name="T66" fmla="*/ 1 w 1254"/>
                <a:gd name="T67" fmla="*/ 1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3" name="Freeform 692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1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4" name="Freeform 693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1 h 947"/>
                <a:gd name="T36" fmla="*/ 0 w 238"/>
                <a:gd name="T37" fmla="*/ 1 h 947"/>
                <a:gd name="T38" fmla="*/ 0 w 238"/>
                <a:gd name="T39" fmla="*/ 1 h 947"/>
                <a:gd name="T40" fmla="*/ 0 w 238"/>
                <a:gd name="T41" fmla="*/ 1 h 947"/>
                <a:gd name="T42" fmla="*/ 0 w 238"/>
                <a:gd name="T43" fmla="*/ 1 h 947"/>
                <a:gd name="T44" fmla="*/ 0 w 238"/>
                <a:gd name="T45" fmla="*/ 1 h 947"/>
                <a:gd name="T46" fmla="*/ 0 w 238"/>
                <a:gd name="T47" fmla="*/ 1 h 947"/>
                <a:gd name="T48" fmla="*/ 0 w 238"/>
                <a:gd name="T49" fmla="*/ 1 h 947"/>
                <a:gd name="T50" fmla="*/ 0 w 238"/>
                <a:gd name="T51" fmla="*/ 1 h 947"/>
                <a:gd name="T52" fmla="*/ 0 w 238"/>
                <a:gd name="T53" fmla="*/ 1 h 947"/>
                <a:gd name="T54" fmla="*/ 0 w 238"/>
                <a:gd name="T55" fmla="*/ 1 h 947"/>
                <a:gd name="T56" fmla="*/ 0 w 238"/>
                <a:gd name="T57" fmla="*/ 1 h 947"/>
                <a:gd name="T58" fmla="*/ 0 w 238"/>
                <a:gd name="T59" fmla="*/ 1 h 947"/>
                <a:gd name="T60" fmla="*/ 0 w 238"/>
                <a:gd name="T61" fmla="*/ 1 h 947"/>
                <a:gd name="T62" fmla="*/ 0 w 238"/>
                <a:gd name="T63" fmla="*/ 1 h 947"/>
                <a:gd name="T64" fmla="*/ 0 w 238"/>
                <a:gd name="T65" fmla="*/ 1 h 947"/>
                <a:gd name="T66" fmla="*/ 0 w 238"/>
                <a:gd name="T67" fmla="*/ 1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5" name="Freeform 694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 h 799"/>
                <a:gd name="T36" fmla="*/ 0 w 203"/>
                <a:gd name="T37" fmla="*/ 1 h 799"/>
                <a:gd name="T38" fmla="*/ 0 w 203"/>
                <a:gd name="T39" fmla="*/ 1 h 799"/>
                <a:gd name="T40" fmla="*/ 0 w 203"/>
                <a:gd name="T41" fmla="*/ 1 h 799"/>
                <a:gd name="T42" fmla="*/ 0 w 203"/>
                <a:gd name="T43" fmla="*/ 1 h 799"/>
                <a:gd name="T44" fmla="*/ 0 w 203"/>
                <a:gd name="T45" fmla="*/ 1 h 799"/>
                <a:gd name="T46" fmla="*/ 0 w 203"/>
                <a:gd name="T47" fmla="*/ 1 h 799"/>
                <a:gd name="T48" fmla="*/ 0 w 203"/>
                <a:gd name="T49" fmla="*/ 1 h 799"/>
                <a:gd name="T50" fmla="*/ 0 w 203"/>
                <a:gd name="T51" fmla="*/ 1 h 799"/>
                <a:gd name="T52" fmla="*/ 0 w 203"/>
                <a:gd name="T53" fmla="*/ 1 h 799"/>
                <a:gd name="T54" fmla="*/ 0 w 203"/>
                <a:gd name="T55" fmla="*/ 1 h 799"/>
                <a:gd name="T56" fmla="*/ 0 w 203"/>
                <a:gd name="T57" fmla="*/ 1 h 799"/>
                <a:gd name="T58" fmla="*/ 0 w 203"/>
                <a:gd name="T59" fmla="*/ 1 h 799"/>
                <a:gd name="T60" fmla="*/ 0 w 203"/>
                <a:gd name="T61" fmla="*/ 1 h 799"/>
                <a:gd name="T62" fmla="*/ 0 w 203"/>
                <a:gd name="T63" fmla="*/ 1 h 799"/>
                <a:gd name="T64" fmla="*/ 0 w 203"/>
                <a:gd name="T65" fmla="*/ 1 h 799"/>
                <a:gd name="T66" fmla="*/ 0 w 203"/>
                <a:gd name="T67" fmla="*/ 1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6" name="Freeform 695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1 h 650"/>
                <a:gd name="T36" fmla="*/ 0 w 171"/>
                <a:gd name="T37" fmla="*/ 1 h 650"/>
                <a:gd name="T38" fmla="*/ 0 w 171"/>
                <a:gd name="T39" fmla="*/ 1 h 650"/>
                <a:gd name="T40" fmla="*/ 0 w 171"/>
                <a:gd name="T41" fmla="*/ 1 h 650"/>
                <a:gd name="T42" fmla="*/ 0 w 171"/>
                <a:gd name="T43" fmla="*/ 1 h 650"/>
                <a:gd name="T44" fmla="*/ 0 w 171"/>
                <a:gd name="T45" fmla="*/ 1 h 650"/>
                <a:gd name="T46" fmla="*/ 0 w 171"/>
                <a:gd name="T47" fmla="*/ 1 h 650"/>
                <a:gd name="T48" fmla="*/ 0 w 171"/>
                <a:gd name="T49" fmla="*/ 1 h 650"/>
                <a:gd name="T50" fmla="*/ 0 w 171"/>
                <a:gd name="T51" fmla="*/ 1 h 650"/>
                <a:gd name="T52" fmla="*/ 0 w 171"/>
                <a:gd name="T53" fmla="*/ 1 h 650"/>
                <a:gd name="T54" fmla="*/ 0 w 171"/>
                <a:gd name="T55" fmla="*/ 1 h 650"/>
                <a:gd name="T56" fmla="*/ 0 w 171"/>
                <a:gd name="T57" fmla="*/ 1 h 650"/>
                <a:gd name="T58" fmla="*/ 0 w 171"/>
                <a:gd name="T59" fmla="*/ 1 h 650"/>
                <a:gd name="T60" fmla="*/ 0 w 171"/>
                <a:gd name="T61" fmla="*/ 1 h 650"/>
                <a:gd name="T62" fmla="*/ 0 w 171"/>
                <a:gd name="T63" fmla="*/ 1 h 650"/>
                <a:gd name="T64" fmla="*/ 0 w 171"/>
                <a:gd name="T65" fmla="*/ 1 h 650"/>
                <a:gd name="T66" fmla="*/ 0 w 171"/>
                <a:gd name="T67" fmla="*/ 1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7" name="Freeform 696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1 h 502"/>
                <a:gd name="T20" fmla="*/ 0 w 138"/>
                <a:gd name="T21" fmla="*/ 1 h 502"/>
                <a:gd name="T22" fmla="*/ 0 w 138"/>
                <a:gd name="T23" fmla="*/ 1 h 502"/>
                <a:gd name="T24" fmla="*/ 0 w 138"/>
                <a:gd name="T25" fmla="*/ 1 h 502"/>
                <a:gd name="T26" fmla="*/ 0 w 138"/>
                <a:gd name="T27" fmla="*/ 1 h 502"/>
                <a:gd name="T28" fmla="*/ 0 w 138"/>
                <a:gd name="T29" fmla="*/ 1 h 502"/>
                <a:gd name="T30" fmla="*/ 0 w 138"/>
                <a:gd name="T31" fmla="*/ 1 h 502"/>
                <a:gd name="T32" fmla="*/ 0 w 138"/>
                <a:gd name="T33" fmla="*/ 1 h 502"/>
                <a:gd name="T34" fmla="*/ 0 w 138"/>
                <a:gd name="T35" fmla="*/ 1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8" name="Freeform 697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1 h 353"/>
                <a:gd name="T20" fmla="*/ 0 w 104"/>
                <a:gd name="T21" fmla="*/ 1 h 353"/>
                <a:gd name="T22" fmla="*/ 0 w 104"/>
                <a:gd name="T23" fmla="*/ 1 h 353"/>
                <a:gd name="T24" fmla="*/ 0 w 104"/>
                <a:gd name="T25" fmla="*/ 1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9" name="Freeform 698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0" name="Freeform 699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1" name="Freeform 700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2" name="Freeform 701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3" name="Freeform 702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1 h 712"/>
                <a:gd name="T14" fmla="*/ 0 w 148"/>
                <a:gd name="T15" fmla="*/ 1 h 712"/>
                <a:gd name="T16" fmla="*/ 0 w 148"/>
                <a:gd name="T17" fmla="*/ 1 h 712"/>
                <a:gd name="T18" fmla="*/ 0 w 148"/>
                <a:gd name="T19" fmla="*/ 1 h 712"/>
                <a:gd name="T20" fmla="*/ 0 w 148"/>
                <a:gd name="T21" fmla="*/ 1 h 712"/>
                <a:gd name="T22" fmla="*/ 0 w 148"/>
                <a:gd name="T23" fmla="*/ 1 h 712"/>
                <a:gd name="T24" fmla="*/ 0 w 148"/>
                <a:gd name="T25" fmla="*/ 1 h 712"/>
                <a:gd name="T26" fmla="*/ 0 w 148"/>
                <a:gd name="T27" fmla="*/ 1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4" name="Freeform 703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1 h 795"/>
                <a:gd name="T14" fmla="*/ 0 w 201"/>
                <a:gd name="T15" fmla="*/ 1 h 795"/>
                <a:gd name="T16" fmla="*/ 0 w 201"/>
                <a:gd name="T17" fmla="*/ 1 h 795"/>
                <a:gd name="T18" fmla="*/ 0 w 201"/>
                <a:gd name="T19" fmla="*/ 1 h 795"/>
                <a:gd name="T20" fmla="*/ 0 w 201"/>
                <a:gd name="T21" fmla="*/ 1 h 795"/>
                <a:gd name="T22" fmla="*/ 0 w 201"/>
                <a:gd name="T23" fmla="*/ 1 h 795"/>
                <a:gd name="T24" fmla="*/ 0 w 201"/>
                <a:gd name="T25" fmla="*/ 1 h 795"/>
                <a:gd name="T26" fmla="*/ 0 w 201"/>
                <a:gd name="T27" fmla="*/ 1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5" name="Freeform 704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1 h 622"/>
                <a:gd name="T14" fmla="*/ 0 w 129"/>
                <a:gd name="T15" fmla="*/ 1 h 622"/>
                <a:gd name="T16" fmla="*/ 0 w 129"/>
                <a:gd name="T17" fmla="*/ 1 h 622"/>
                <a:gd name="T18" fmla="*/ 0 w 129"/>
                <a:gd name="T19" fmla="*/ 1 h 622"/>
                <a:gd name="T20" fmla="*/ 0 w 129"/>
                <a:gd name="T21" fmla="*/ 1 h 622"/>
                <a:gd name="T22" fmla="*/ 0 w 129"/>
                <a:gd name="T23" fmla="*/ 1 h 622"/>
                <a:gd name="T24" fmla="*/ 0 w 129"/>
                <a:gd name="T25" fmla="*/ 1 h 622"/>
                <a:gd name="T26" fmla="*/ 0 w 129"/>
                <a:gd name="T27" fmla="*/ 1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6" name="Freeform 705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1 h 531"/>
                <a:gd name="T16" fmla="*/ 0 w 110"/>
                <a:gd name="T17" fmla="*/ 1 h 531"/>
                <a:gd name="T18" fmla="*/ 0 w 110"/>
                <a:gd name="T19" fmla="*/ 1 h 531"/>
                <a:gd name="T20" fmla="*/ 0 w 110"/>
                <a:gd name="T21" fmla="*/ 1 h 531"/>
                <a:gd name="T22" fmla="*/ 0 w 110"/>
                <a:gd name="T23" fmla="*/ 1 h 531"/>
                <a:gd name="T24" fmla="*/ 0 w 110"/>
                <a:gd name="T25" fmla="*/ 1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7" name="Freeform 706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1 h 438"/>
                <a:gd name="T18" fmla="*/ 0 w 92"/>
                <a:gd name="T19" fmla="*/ 1 h 438"/>
                <a:gd name="T20" fmla="*/ 0 w 92"/>
                <a:gd name="T21" fmla="*/ 1 h 438"/>
                <a:gd name="T22" fmla="*/ 0 w 92"/>
                <a:gd name="T23" fmla="*/ 1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8" name="Freeform 707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9" name="Freeform 708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0" name="Freeform 709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1 h 693"/>
                <a:gd name="T16" fmla="*/ 0 w 176"/>
                <a:gd name="T17" fmla="*/ 1 h 693"/>
                <a:gd name="T18" fmla="*/ 0 w 176"/>
                <a:gd name="T19" fmla="*/ 1 h 693"/>
                <a:gd name="T20" fmla="*/ 0 w 176"/>
                <a:gd name="T21" fmla="*/ 1 h 693"/>
                <a:gd name="T22" fmla="*/ 0 w 176"/>
                <a:gd name="T23" fmla="*/ 1 h 693"/>
                <a:gd name="T24" fmla="*/ 0 w 176"/>
                <a:gd name="T25" fmla="*/ 1 h 693"/>
                <a:gd name="T26" fmla="*/ 0 w 176"/>
                <a:gd name="T27" fmla="*/ 1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1" name="Freeform 710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1 h 592"/>
                <a:gd name="T16" fmla="*/ 0 w 149"/>
                <a:gd name="T17" fmla="*/ 1 h 592"/>
                <a:gd name="T18" fmla="*/ 0 w 149"/>
                <a:gd name="T19" fmla="*/ 1 h 592"/>
                <a:gd name="T20" fmla="*/ 0 w 149"/>
                <a:gd name="T21" fmla="*/ 1 h 592"/>
                <a:gd name="T22" fmla="*/ 0 w 149"/>
                <a:gd name="T23" fmla="*/ 1 h 592"/>
                <a:gd name="T24" fmla="*/ 0 w 149"/>
                <a:gd name="T25" fmla="*/ 1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2" name="Freeform 711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1 h 490"/>
                <a:gd name="T18" fmla="*/ 0 w 124"/>
                <a:gd name="T19" fmla="*/ 1 h 490"/>
                <a:gd name="T20" fmla="*/ 0 w 124"/>
                <a:gd name="T21" fmla="*/ 1 h 490"/>
                <a:gd name="T22" fmla="*/ 0 w 124"/>
                <a:gd name="T23" fmla="*/ 1 h 490"/>
                <a:gd name="T24" fmla="*/ 0 w 124"/>
                <a:gd name="T25" fmla="*/ 1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3" name="Freeform 712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1 h 389"/>
                <a:gd name="T18" fmla="*/ 0 w 99"/>
                <a:gd name="T19" fmla="*/ 1 h 389"/>
                <a:gd name="T20" fmla="*/ 0 w 99"/>
                <a:gd name="T21" fmla="*/ 1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4" name="Freeform 713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5" name="Rectangle 714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6" name="Freeform 715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1 h 418"/>
                <a:gd name="T18" fmla="*/ 0 w 354"/>
                <a:gd name="T19" fmla="*/ 1 h 418"/>
                <a:gd name="T20" fmla="*/ 0 w 354"/>
                <a:gd name="T21" fmla="*/ 1 h 418"/>
                <a:gd name="T22" fmla="*/ 0 w 354"/>
                <a:gd name="T23" fmla="*/ 1 h 418"/>
                <a:gd name="T24" fmla="*/ 0 w 354"/>
                <a:gd name="T25" fmla="*/ 1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7" name="Freeform 716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8" name="Freeform 717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9" name="Freeform 718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 h 868"/>
                <a:gd name="T4" fmla="*/ 0 w 469"/>
                <a:gd name="T5" fmla="*/ 1 h 868"/>
                <a:gd name="T6" fmla="*/ 0 w 469"/>
                <a:gd name="T7" fmla="*/ 1 h 868"/>
                <a:gd name="T8" fmla="*/ 1 w 469"/>
                <a:gd name="T9" fmla="*/ 1 h 868"/>
                <a:gd name="T10" fmla="*/ 1 w 469"/>
                <a:gd name="T11" fmla="*/ 1 h 868"/>
                <a:gd name="T12" fmla="*/ 0 w 469"/>
                <a:gd name="T13" fmla="*/ 1 h 868"/>
                <a:gd name="T14" fmla="*/ 0 w 469"/>
                <a:gd name="T15" fmla="*/ 1 h 868"/>
                <a:gd name="T16" fmla="*/ 0 w 469"/>
                <a:gd name="T17" fmla="*/ 1 h 868"/>
                <a:gd name="T18" fmla="*/ 0 w 469"/>
                <a:gd name="T19" fmla="*/ 1 h 868"/>
                <a:gd name="T20" fmla="*/ 0 w 469"/>
                <a:gd name="T21" fmla="*/ 1 h 868"/>
                <a:gd name="T22" fmla="*/ 0 w 469"/>
                <a:gd name="T23" fmla="*/ 1 h 868"/>
                <a:gd name="T24" fmla="*/ 0 w 469"/>
                <a:gd name="T25" fmla="*/ 1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0" name="Freeform 719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1 w 604"/>
                <a:gd name="T25" fmla="*/ 0 h 118"/>
                <a:gd name="T26" fmla="*/ 1 w 604"/>
                <a:gd name="T27" fmla="*/ 0 h 118"/>
                <a:gd name="T28" fmla="*/ 1 w 604"/>
                <a:gd name="T29" fmla="*/ 0 h 118"/>
                <a:gd name="T30" fmla="*/ 1 w 604"/>
                <a:gd name="T31" fmla="*/ 0 h 118"/>
                <a:gd name="T32" fmla="*/ 1 w 604"/>
                <a:gd name="T33" fmla="*/ 0 h 118"/>
                <a:gd name="T34" fmla="*/ 1 w 604"/>
                <a:gd name="T35" fmla="*/ 0 h 118"/>
                <a:gd name="T36" fmla="*/ 1 w 604"/>
                <a:gd name="T37" fmla="*/ 0 h 118"/>
                <a:gd name="T38" fmla="*/ 1 w 604"/>
                <a:gd name="T39" fmla="*/ 0 h 118"/>
                <a:gd name="T40" fmla="*/ 1 w 604"/>
                <a:gd name="T41" fmla="*/ 0 h 118"/>
                <a:gd name="T42" fmla="*/ 1 w 604"/>
                <a:gd name="T43" fmla="*/ 0 h 118"/>
                <a:gd name="T44" fmla="*/ 1 w 604"/>
                <a:gd name="T45" fmla="*/ 0 h 118"/>
                <a:gd name="T46" fmla="*/ 1 w 604"/>
                <a:gd name="T47" fmla="*/ 0 h 118"/>
                <a:gd name="T48" fmla="*/ 1 w 604"/>
                <a:gd name="T49" fmla="*/ 0 h 118"/>
                <a:gd name="T50" fmla="*/ 1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1" name="Freeform 720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1 w 1017"/>
                <a:gd name="T1" fmla="*/ 0 h 337"/>
                <a:gd name="T2" fmla="*/ 1 w 1017"/>
                <a:gd name="T3" fmla="*/ 0 h 337"/>
                <a:gd name="T4" fmla="*/ 1 w 1017"/>
                <a:gd name="T5" fmla="*/ 0 h 337"/>
                <a:gd name="T6" fmla="*/ 1 w 1017"/>
                <a:gd name="T7" fmla="*/ 0 h 337"/>
                <a:gd name="T8" fmla="*/ 1 w 1017"/>
                <a:gd name="T9" fmla="*/ 0 h 337"/>
                <a:gd name="T10" fmla="*/ 1 w 1017"/>
                <a:gd name="T11" fmla="*/ 0 h 337"/>
                <a:gd name="T12" fmla="*/ 1 w 1017"/>
                <a:gd name="T13" fmla="*/ 0 h 337"/>
                <a:gd name="T14" fmla="*/ 1 w 1017"/>
                <a:gd name="T15" fmla="*/ 0 h 337"/>
                <a:gd name="T16" fmla="*/ 1 w 1017"/>
                <a:gd name="T17" fmla="*/ 0 h 337"/>
                <a:gd name="T18" fmla="*/ 1 w 1017"/>
                <a:gd name="T19" fmla="*/ 0 h 337"/>
                <a:gd name="T20" fmla="*/ 1 w 1017"/>
                <a:gd name="T21" fmla="*/ 0 h 337"/>
                <a:gd name="T22" fmla="*/ 1 w 1017"/>
                <a:gd name="T23" fmla="*/ 0 h 337"/>
                <a:gd name="T24" fmla="*/ 1 w 1017"/>
                <a:gd name="T25" fmla="*/ 0 h 337"/>
                <a:gd name="T26" fmla="*/ 1 w 1017"/>
                <a:gd name="T27" fmla="*/ 0 h 337"/>
                <a:gd name="T28" fmla="*/ 1 w 1017"/>
                <a:gd name="T29" fmla="*/ 0 h 337"/>
                <a:gd name="T30" fmla="*/ 1 w 1017"/>
                <a:gd name="T31" fmla="*/ 0 h 337"/>
                <a:gd name="T32" fmla="*/ 1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1 w 1017"/>
                <a:gd name="T39" fmla="*/ 0 h 337"/>
                <a:gd name="T40" fmla="*/ 1 w 1017"/>
                <a:gd name="T41" fmla="*/ 0 h 337"/>
                <a:gd name="T42" fmla="*/ 1 w 1017"/>
                <a:gd name="T43" fmla="*/ 0 h 337"/>
                <a:gd name="T44" fmla="*/ 1 w 1017"/>
                <a:gd name="T45" fmla="*/ 0 h 337"/>
                <a:gd name="T46" fmla="*/ 1 w 1017"/>
                <a:gd name="T47" fmla="*/ 0 h 337"/>
                <a:gd name="T48" fmla="*/ 1 w 1017"/>
                <a:gd name="T49" fmla="*/ 0 h 337"/>
                <a:gd name="T50" fmla="*/ 1 w 1017"/>
                <a:gd name="T51" fmla="*/ 0 h 337"/>
                <a:gd name="T52" fmla="*/ 1 w 1017"/>
                <a:gd name="T53" fmla="*/ 0 h 337"/>
                <a:gd name="T54" fmla="*/ 1 w 1017"/>
                <a:gd name="T55" fmla="*/ 0 h 337"/>
                <a:gd name="T56" fmla="*/ 1 w 1017"/>
                <a:gd name="T57" fmla="*/ 0 h 337"/>
                <a:gd name="T58" fmla="*/ 1 w 1017"/>
                <a:gd name="T59" fmla="*/ 0 h 337"/>
                <a:gd name="T60" fmla="*/ 1 w 1017"/>
                <a:gd name="T61" fmla="*/ 0 h 337"/>
                <a:gd name="T62" fmla="*/ 1 w 1017"/>
                <a:gd name="T63" fmla="*/ 0 h 337"/>
                <a:gd name="T64" fmla="*/ 1 w 1017"/>
                <a:gd name="T65" fmla="*/ 0 h 337"/>
                <a:gd name="T66" fmla="*/ 1 w 1017"/>
                <a:gd name="T67" fmla="*/ 0 h 337"/>
                <a:gd name="T68" fmla="*/ 1 w 1017"/>
                <a:gd name="T69" fmla="*/ 0 h 337"/>
                <a:gd name="T70" fmla="*/ 1 w 1017"/>
                <a:gd name="T71" fmla="*/ 0 h 337"/>
                <a:gd name="T72" fmla="*/ 1 w 1017"/>
                <a:gd name="T73" fmla="*/ 0 h 337"/>
                <a:gd name="T74" fmla="*/ 1 w 1017"/>
                <a:gd name="T75" fmla="*/ 0 h 337"/>
                <a:gd name="T76" fmla="*/ 1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2" name="Freeform 721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 w 1036"/>
                <a:gd name="T3" fmla="*/ 0 h 303"/>
                <a:gd name="T4" fmla="*/ 1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3" name="Freeform 722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 w 1023"/>
                <a:gd name="T3" fmla="*/ 0 h 270"/>
                <a:gd name="T4" fmla="*/ 1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4" name="Freeform 723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 w 1028"/>
                <a:gd name="T3" fmla="*/ 0 h 299"/>
                <a:gd name="T4" fmla="*/ 1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6286" name="Group 724"/>
          <p:cNvGrpSpPr>
            <a:grpSpLocks/>
          </p:cNvGrpSpPr>
          <p:nvPr/>
        </p:nvGrpSpPr>
        <p:grpSpPr bwMode="auto">
          <a:xfrm>
            <a:off x="5424488" y="4926013"/>
            <a:ext cx="338137" cy="282575"/>
            <a:chOff x="3899" y="3264"/>
            <a:chExt cx="213" cy="178"/>
          </a:xfrm>
        </p:grpSpPr>
        <p:sp>
          <p:nvSpPr>
            <p:cNvPr id="6437" name="Freeform 725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1 w 1913"/>
                <a:gd name="T1" fmla="*/ 0 h 1606"/>
                <a:gd name="T2" fmla="*/ 1 w 1913"/>
                <a:gd name="T3" fmla="*/ 0 h 1606"/>
                <a:gd name="T4" fmla="*/ 1 w 1913"/>
                <a:gd name="T5" fmla="*/ 0 h 1606"/>
                <a:gd name="T6" fmla="*/ 1 w 1913"/>
                <a:gd name="T7" fmla="*/ 0 h 1606"/>
                <a:gd name="T8" fmla="*/ 1 w 1913"/>
                <a:gd name="T9" fmla="*/ 0 h 1606"/>
                <a:gd name="T10" fmla="*/ 1 w 1913"/>
                <a:gd name="T11" fmla="*/ 0 h 1606"/>
                <a:gd name="T12" fmla="*/ 1 w 1913"/>
                <a:gd name="T13" fmla="*/ 0 h 1606"/>
                <a:gd name="T14" fmla="*/ 1 w 1913"/>
                <a:gd name="T15" fmla="*/ 0 h 1606"/>
                <a:gd name="T16" fmla="*/ 1 w 1913"/>
                <a:gd name="T17" fmla="*/ 0 h 1606"/>
                <a:gd name="T18" fmla="*/ 1 w 1913"/>
                <a:gd name="T19" fmla="*/ 0 h 1606"/>
                <a:gd name="T20" fmla="*/ 1 w 1913"/>
                <a:gd name="T21" fmla="*/ 0 h 1606"/>
                <a:gd name="T22" fmla="*/ 1 w 1913"/>
                <a:gd name="T23" fmla="*/ 0 h 1606"/>
                <a:gd name="T24" fmla="*/ 2 w 1913"/>
                <a:gd name="T25" fmla="*/ 0 h 1606"/>
                <a:gd name="T26" fmla="*/ 2 w 1913"/>
                <a:gd name="T27" fmla="*/ 0 h 1606"/>
                <a:gd name="T28" fmla="*/ 2 w 1913"/>
                <a:gd name="T29" fmla="*/ 0 h 1606"/>
                <a:gd name="T30" fmla="*/ 2 w 1913"/>
                <a:gd name="T31" fmla="*/ 0 h 1606"/>
                <a:gd name="T32" fmla="*/ 2 w 1913"/>
                <a:gd name="T33" fmla="*/ 0 h 1606"/>
                <a:gd name="T34" fmla="*/ 2 w 1913"/>
                <a:gd name="T35" fmla="*/ 0 h 1606"/>
                <a:gd name="T36" fmla="*/ 2 w 1913"/>
                <a:gd name="T37" fmla="*/ 0 h 1606"/>
                <a:gd name="T38" fmla="*/ 2 w 1913"/>
                <a:gd name="T39" fmla="*/ 0 h 1606"/>
                <a:gd name="T40" fmla="*/ 2 w 1913"/>
                <a:gd name="T41" fmla="*/ 0 h 1606"/>
                <a:gd name="T42" fmla="*/ 2 w 1913"/>
                <a:gd name="T43" fmla="*/ 1 h 1606"/>
                <a:gd name="T44" fmla="*/ 3 w 1913"/>
                <a:gd name="T45" fmla="*/ 1 h 1606"/>
                <a:gd name="T46" fmla="*/ 3 w 1913"/>
                <a:gd name="T47" fmla="*/ 2 h 1606"/>
                <a:gd name="T48" fmla="*/ 3 w 1913"/>
                <a:gd name="T49" fmla="*/ 2 h 1606"/>
                <a:gd name="T50" fmla="*/ 3 w 1913"/>
                <a:gd name="T51" fmla="*/ 2 h 1606"/>
                <a:gd name="T52" fmla="*/ 3 w 1913"/>
                <a:gd name="T53" fmla="*/ 2 h 1606"/>
                <a:gd name="T54" fmla="*/ 3 w 1913"/>
                <a:gd name="T55" fmla="*/ 2 h 1606"/>
                <a:gd name="T56" fmla="*/ 0 w 1913"/>
                <a:gd name="T57" fmla="*/ 2 h 1606"/>
                <a:gd name="T58" fmla="*/ 0 w 1913"/>
                <a:gd name="T59" fmla="*/ 2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1 w 1913"/>
                <a:gd name="T73" fmla="*/ 0 h 1606"/>
                <a:gd name="T74" fmla="*/ 1 w 1913"/>
                <a:gd name="T75" fmla="*/ 0 h 1606"/>
                <a:gd name="T76" fmla="*/ 1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8" name="Freeform 726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1 w 614"/>
                <a:gd name="T1" fmla="*/ 0 h 697"/>
                <a:gd name="T2" fmla="*/ 1 w 614"/>
                <a:gd name="T3" fmla="*/ 0 h 697"/>
                <a:gd name="T4" fmla="*/ 1 w 614"/>
                <a:gd name="T5" fmla="*/ 0 h 697"/>
                <a:gd name="T6" fmla="*/ 1 w 614"/>
                <a:gd name="T7" fmla="*/ 0 h 697"/>
                <a:gd name="T8" fmla="*/ 1 w 614"/>
                <a:gd name="T9" fmla="*/ 0 h 697"/>
                <a:gd name="T10" fmla="*/ 1 w 614"/>
                <a:gd name="T11" fmla="*/ 0 h 697"/>
                <a:gd name="T12" fmla="*/ 1 w 614"/>
                <a:gd name="T13" fmla="*/ 0 h 697"/>
                <a:gd name="T14" fmla="*/ 1 w 614"/>
                <a:gd name="T15" fmla="*/ 0 h 697"/>
                <a:gd name="T16" fmla="*/ 1 w 614"/>
                <a:gd name="T17" fmla="*/ 0 h 697"/>
                <a:gd name="T18" fmla="*/ 1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1 h 697"/>
                <a:gd name="T46" fmla="*/ 0 w 614"/>
                <a:gd name="T47" fmla="*/ 1 h 697"/>
                <a:gd name="T48" fmla="*/ 0 w 614"/>
                <a:gd name="T49" fmla="*/ 1 h 697"/>
                <a:gd name="T50" fmla="*/ 0 w 614"/>
                <a:gd name="T51" fmla="*/ 1 h 697"/>
                <a:gd name="T52" fmla="*/ 0 w 614"/>
                <a:gd name="T53" fmla="*/ 1 h 697"/>
                <a:gd name="T54" fmla="*/ 0 w 614"/>
                <a:gd name="T55" fmla="*/ 1 h 697"/>
                <a:gd name="T56" fmla="*/ 0 w 614"/>
                <a:gd name="T57" fmla="*/ 1 h 697"/>
                <a:gd name="T58" fmla="*/ 0 w 614"/>
                <a:gd name="T59" fmla="*/ 1 h 697"/>
                <a:gd name="T60" fmla="*/ 0 w 614"/>
                <a:gd name="T61" fmla="*/ 1 h 697"/>
                <a:gd name="T62" fmla="*/ 0 w 614"/>
                <a:gd name="T63" fmla="*/ 1 h 697"/>
                <a:gd name="T64" fmla="*/ 0 w 614"/>
                <a:gd name="T65" fmla="*/ 1 h 697"/>
                <a:gd name="T66" fmla="*/ 0 w 614"/>
                <a:gd name="T67" fmla="*/ 1 h 697"/>
                <a:gd name="T68" fmla="*/ 0 w 614"/>
                <a:gd name="T69" fmla="*/ 1 h 697"/>
                <a:gd name="T70" fmla="*/ 0 w 614"/>
                <a:gd name="T71" fmla="*/ 1 h 697"/>
                <a:gd name="T72" fmla="*/ 1 w 614"/>
                <a:gd name="T73" fmla="*/ 1 h 697"/>
                <a:gd name="T74" fmla="*/ 1 w 614"/>
                <a:gd name="T75" fmla="*/ 1 h 697"/>
                <a:gd name="T76" fmla="*/ 1 w 614"/>
                <a:gd name="T77" fmla="*/ 1 h 697"/>
                <a:gd name="T78" fmla="*/ 1 w 614"/>
                <a:gd name="T79" fmla="*/ 1 h 697"/>
                <a:gd name="T80" fmla="*/ 1 w 614"/>
                <a:gd name="T81" fmla="*/ 1 h 697"/>
                <a:gd name="T82" fmla="*/ 1 w 614"/>
                <a:gd name="T83" fmla="*/ 1 h 697"/>
                <a:gd name="T84" fmla="*/ 1 w 614"/>
                <a:gd name="T85" fmla="*/ 1 h 697"/>
                <a:gd name="T86" fmla="*/ 1 w 614"/>
                <a:gd name="T87" fmla="*/ 1 h 697"/>
                <a:gd name="T88" fmla="*/ 1 w 614"/>
                <a:gd name="T89" fmla="*/ 1 h 697"/>
                <a:gd name="T90" fmla="*/ 1 w 614"/>
                <a:gd name="T91" fmla="*/ 0 h 697"/>
                <a:gd name="T92" fmla="*/ 1 w 614"/>
                <a:gd name="T93" fmla="*/ 0 h 697"/>
                <a:gd name="T94" fmla="*/ 1 w 614"/>
                <a:gd name="T95" fmla="*/ 0 h 697"/>
                <a:gd name="T96" fmla="*/ 1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9" name="Freeform 727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1 h 693"/>
                <a:gd name="T2" fmla="*/ 0 w 1014"/>
                <a:gd name="T3" fmla="*/ 1 h 693"/>
                <a:gd name="T4" fmla="*/ 1 w 1014"/>
                <a:gd name="T5" fmla="*/ 1 h 693"/>
                <a:gd name="T6" fmla="*/ 1 w 1014"/>
                <a:gd name="T7" fmla="*/ 1 h 693"/>
                <a:gd name="T8" fmla="*/ 1 w 1014"/>
                <a:gd name="T9" fmla="*/ 1 h 693"/>
                <a:gd name="T10" fmla="*/ 1 w 1014"/>
                <a:gd name="T11" fmla="*/ 1 h 693"/>
                <a:gd name="T12" fmla="*/ 1 w 1014"/>
                <a:gd name="T13" fmla="*/ 1 h 693"/>
                <a:gd name="T14" fmla="*/ 1 w 1014"/>
                <a:gd name="T15" fmla="*/ 1 h 693"/>
                <a:gd name="T16" fmla="*/ 1 w 1014"/>
                <a:gd name="T17" fmla="*/ 1 h 693"/>
                <a:gd name="T18" fmla="*/ 1 w 1014"/>
                <a:gd name="T19" fmla="*/ 1 h 693"/>
                <a:gd name="T20" fmla="*/ 1 w 1014"/>
                <a:gd name="T21" fmla="*/ 1 h 693"/>
                <a:gd name="T22" fmla="*/ 1 w 1014"/>
                <a:gd name="T23" fmla="*/ 1 h 693"/>
                <a:gd name="T24" fmla="*/ 1 w 1014"/>
                <a:gd name="T25" fmla="*/ 1 h 693"/>
                <a:gd name="T26" fmla="*/ 1 w 1014"/>
                <a:gd name="T27" fmla="*/ 1 h 693"/>
                <a:gd name="T28" fmla="*/ 1 w 1014"/>
                <a:gd name="T29" fmla="*/ 0 h 693"/>
                <a:gd name="T30" fmla="*/ 1 w 1014"/>
                <a:gd name="T31" fmla="*/ 0 h 693"/>
                <a:gd name="T32" fmla="*/ 1 w 1014"/>
                <a:gd name="T33" fmla="*/ 0 h 693"/>
                <a:gd name="T34" fmla="*/ 1 w 1014"/>
                <a:gd name="T35" fmla="*/ 0 h 693"/>
                <a:gd name="T36" fmla="*/ 1 w 1014"/>
                <a:gd name="T37" fmla="*/ 0 h 693"/>
                <a:gd name="T38" fmla="*/ 1 w 1014"/>
                <a:gd name="T39" fmla="*/ 0 h 693"/>
                <a:gd name="T40" fmla="*/ 1 w 1014"/>
                <a:gd name="T41" fmla="*/ 0 h 693"/>
                <a:gd name="T42" fmla="*/ 1 w 1014"/>
                <a:gd name="T43" fmla="*/ 0 h 693"/>
                <a:gd name="T44" fmla="*/ 1 w 1014"/>
                <a:gd name="T45" fmla="*/ 0 h 693"/>
                <a:gd name="T46" fmla="*/ 1 w 1014"/>
                <a:gd name="T47" fmla="*/ 0 h 693"/>
                <a:gd name="T48" fmla="*/ 1 w 1014"/>
                <a:gd name="T49" fmla="*/ 0 h 693"/>
                <a:gd name="T50" fmla="*/ 1 w 1014"/>
                <a:gd name="T51" fmla="*/ 0 h 693"/>
                <a:gd name="T52" fmla="*/ 1 w 1014"/>
                <a:gd name="T53" fmla="*/ 0 h 693"/>
                <a:gd name="T54" fmla="*/ 1 w 1014"/>
                <a:gd name="T55" fmla="*/ 0 h 693"/>
                <a:gd name="T56" fmla="*/ 1 w 1014"/>
                <a:gd name="T57" fmla="*/ 0 h 693"/>
                <a:gd name="T58" fmla="*/ 1 w 1014"/>
                <a:gd name="T59" fmla="*/ 0 h 693"/>
                <a:gd name="T60" fmla="*/ 1 w 1014"/>
                <a:gd name="T61" fmla="*/ 0 h 693"/>
                <a:gd name="T62" fmla="*/ 1 w 1014"/>
                <a:gd name="T63" fmla="*/ 0 h 693"/>
                <a:gd name="T64" fmla="*/ 1 w 1014"/>
                <a:gd name="T65" fmla="*/ 0 h 693"/>
                <a:gd name="T66" fmla="*/ 1 w 1014"/>
                <a:gd name="T67" fmla="*/ 1 h 693"/>
                <a:gd name="T68" fmla="*/ 1 w 1014"/>
                <a:gd name="T69" fmla="*/ 1 h 693"/>
                <a:gd name="T70" fmla="*/ 1 w 1014"/>
                <a:gd name="T71" fmla="*/ 1 h 693"/>
                <a:gd name="T72" fmla="*/ 1 w 1014"/>
                <a:gd name="T73" fmla="*/ 1 h 693"/>
                <a:gd name="T74" fmla="*/ 1 w 1014"/>
                <a:gd name="T75" fmla="*/ 1 h 693"/>
                <a:gd name="T76" fmla="*/ 1 w 1014"/>
                <a:gd name="T77" fmla="*/ 1 h 693"/>
                <a:gd name="T78" fmla="*/ 1 w 1014"/>
                <a:gd name="T79" fmla="*/ 1 h 693"/>
                <a:gd name="T80" fmla="*/ 1 w 1014"/>
                <a:gd name="T81" fmla="*/ 1 h 693"/>
                <a:gd name="T82" fmla="*/ 1 w 1014"/>
                <a:gd name="T83" fmla="*/ 1 h 693"/>
                <a:gd name="T84" fmla="*/ 1 w 1014"/>
                <a:gd name="T85" fmla="*/ 1 h 693"/>
                <a:gd name="T86" fmla="*/ 1 w 1014"/>
                <a:gd name="T87" fmla="*/ 1 h 693"/>
                <a:gd name="T88" fmla="*/ 1 w 1014"/>
                <a:gd name="T89" fmla="*/ 1 h 693"/>
                <a:gd name="T90" fmla="*/ 1 w 1014"/>
                <a:gd name="T91" fmla="*/ 1 h 693"/>
                <a:gd name="T92" fmla="*/ 1 w 1014"/>
                <a:gd name="T93" fmla="*/ 1 h 693"/>
                <a:gd name="T94" fmla="*/ 1 w 1014"/>
                <a:gd name="T95" fmla="*/ 1 h 693"/>
                <a:gd name="T96" fmla="*/ 1 w 1014"/>
                <a:gd name="T97" fmla="*/ 1 h 693"/>
                <a:gd name="T98" fmla="*/ 1 w 1014"/>
                <a:gd name="T99" fmla="*/ 1 h 693"/>
                <a:gd name="T100" fmla="*/ 1 w 1014"/>
                <a:gd name="T101" fmla="*/ 1 h 693"/>
                <a:gd name="T102" fmla="*/ 1 w 1014"/>
                <a:gd name="T103" fmla="*/ 1 h 693"/>
                <a:gd name="T104" fmla="*/ 0 w 1014"/>
                <a:gd name="T105" fmla="*/ 1 h 693"/>
                <a:gd name="T106" fmla="*/ 0 w 1014"/>
                <a:gd name="T107" fmla="*/ 1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0" name="Freeform 728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1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1 w 745"/>
                <a:gd name="T7" fmla="*/ 0 h 240"/>
                <a:gd name="T8" fmla="*/ 1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1" name="Freeform 729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2" name="Freeform 730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3" name="Freeform 731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2 w 1254"/>
                <a:gd name="T35" fmla="*/ 0 h 415"/>
                <a:gd name="T36" fmla="*/ 2 w 1254"/>
                <a:gd name="T37" fmla="*/ 0 h 415"/>
                <a:gd name="T38" fmla="*/ 2 w 1254"/>
                <a:gd name="T39" fmla="*/ 0 h 415"/>
                <a:gd name="T40" fmla="*/ 2 w 1254"/>
                <a:gd name="T41" fmla="*/ 0 h 415"/>
                <a:gd name="T42" fmla="*/ 2 w 1254"/>
                <a:gd name="T43" fmla="*/ 0 h 415"/>
                <a:gd name="T44" fmla="*/ 2 w 1254"/>
                <a:gd name="T45" fmla="*/ 0 h 415"/>
                <a:gd name="T46" fmla="*/ 2 w 1254"/>
                <a:gd name="T47" fmla="*/ 0 h 415"/>
                <a:gd name="T48" fmla="*/ 2 w 1254"/>
                <a:gd name="T49" fmla="*/ 0 h 415"/>
                <a:gd name="T50" fmla="*/ 2 w 1254"/>
                <a:gd name="T51" fmla="*/ 0 h 415"/>
                <a:gd name="T52" fmla="*/ 2 w 1254"/>
                <a:gd name="T53" fmla="*/ 0 h 415"/>
                <a:gd name="T54" fmla="*/ 2 w 1254"/>
                <a:gd name="T55" fmla="*/ 0 h 415"/>
                <a:gd name="T56" fmla="*/ 1 w 1254"/>
                <a:gd name="T57" fmla="*/ 0 h 415"/>
                <a:gd name="T58" fmla="*/ 1 w 1254"/>
                <a:gd name="T59" fmla="*/ 1 h 415"/>
                <a:gd name="T60" fmla="*/ 1 w 1254"/>
                <a:gd name="T61" fmla="*/ 1 h 415"/>
                <a:gd name="T62" fmla="*/ 1 w 1254"/>
                <a:gd name="T63" fmla="*/ 1 h 415"/>
                <a:gd name="T64" fmla="*/ 1 w 1254"/>
                <a:gd name="T65" fmla="*/ 1 h 415"/>
                <a:gd name="T66" fmla="*/ 1 w 1254"/>
                <a:gd name="T67" fmla="*/ 1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4" name="Freeform 732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1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5" name="Freeform 733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1 h 947"/>
                <a:gd name="T36" fmla="*/ 0 w 238"/>
                <a:gd name="T37" fmla="*/ 1 h 947"/>
                <a:gd name="T38" fmla="*/ 0 w 238"/>
                <a:gd name="T39" fmla="*/ 1 h 947"/>
                <a:gd name="T40" fmla="*/ 0 w 238"/>
                <a:gd name="T41" fmla="*/ 1 h 947"/>
                <a:gd name="T42" fmla="*/ 0 w 238"/>
                <a:gd name="T43" fmla="*/ 1 h 947"/>
                <a:gd name="T44" fmla="*/ 0 w 238"/>
                <a:gd name="T45" fmla="*/ 1 h 947"/>
                <a:gd name="T46" fmla="*/ 0 w 238"/>
                <a:gd name="T47" fmla="*/ 1 h 947"/>
                <a:gd name="T48" fmla="*/ 0 w 238"/>
                <a:gd name="T49" fmla="*/ 1 h 947"/>
                <a:gd name="T50" fmla="*/ 0 w 238"/>
                <a:gd name="T51" fmla="*/ 1 h 947"/>
                <a:gd name="T52" fmla="*/ 0 w 238"/>
                <a:gd name="T53" fmla="*/ 1 h 947"/>
                <a:gd name="T54" fmla="*/ 0 w 238"/>
                <a:gd name="T55" fmla="*/ 1 h 947"/>
                <a:gd name="T56" fmla="*/ 0 w 238"/>
                <a:gd name="T57" fmla="*/ 1 h 947"/>
                <a:gd name="T58" fmla="*/ 0 w 238"/>
                <a:gd name="T59" fmla="*/ 1 h 947"/>
                <a:gd name="T60" fmla="*/ 0 w 238"/>
                <a:gd name="T61" fmla="*/ 1 h 947"/>
                <a:gd name="T62" fmla="*/ 0 w 238"/>
                <a:gd name="T63" fmla="*/ 1 h 947"/>
                <a:gd name="T64" fmla="*/ 0 w 238"/>
                <a:gd name="T65" fmla="*/ 1 h 947"/>
                <a:gd name="T66" fmla="*/ 0 w 238"/>
                <a:gd name="T67" fmla="*/ 1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6" name="Freeform 734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 h 799"/>
                <a:gd name="T36" fmla="*/ 0 w 203"/>
                <a:gd name="T37" fmla="*/ 1 h 799"/>
                <a:gd name="T38" fmla="*/ 0 w 203"/>
                <a:gd name="T39" fmla="*/ 1 h 799"/>
                <a:gd name="T40" fmla="*/ 0 w 203"/>
                <a:gd name="T41" fmla="*/ 1 h 799"/>
                <a:gd name="T42" fmla="*/ 0 w 203"/>
                <a:gd name="T43" fmla="*/ 1 h 799"/>
                <a:gd name="T44" fmla="*/ 0 w 203"/>
                <a:gd name="T45" fmla="*/ 1 h 799"/>
                <a:gd name="T46" fmla="*/ 0 w 203"/>
                <a:gd name="T47" fmla="*/ 1 h 799"/>
                <a:gd name="T48" fmla="*/ 0 w 203"/>
                <a:gd name="T49" fmla="*/ 1 h 799"/>
                <a:gd name="T50" fmla="*/ 0 w 203"/>
                <a:gd name="T51" fmla="*/ 1 h 799"/>
                <a:gd name="T52" fmla="*/ 0 w 203"/>
                <a:gd name="T53" fmla="*/ 1 h 799"/>
                <a:gd name="T54" fmla="*/ 0 w 203"/>
                <a:gd name="T55" fmla="*/ 1 h 799"/>
                <a:gd name="T56" fmla="*/ 0 w 203"/>
                <a:gd name="T57" fmla="*/ 1 h 799"/>
                <a:gd name="T58" fmla="*/ 0 w 203"/>
                <a:gd name="T59" fmla="*/ 1 h 799"/>
                <a:gd name="T60" fmla="*/ 0 w 203"/>
                <a:gd name="T61" fmla="*/ 1 h 799"/>
                <a:gd name="T62" fmla="*/ 0 w 203"/>
                <a:gd name="T63" fmla="*/ 1 h 799"/>
                <a:gd name="T64" fmla="*/ 0 w 203"/>
                <a:gd name="T65" fmla="*/ 1 h 799"/>
                <a:gd name="T66" fmla="*/ 0 w 203"/>
                <a:gd name="T67" fmla="*/ 1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7" name="Freeform 735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1 h 650"/>
                <a:gd name="T36" fmla="*/ 0 w 171"/>
                <a:gd name="T37" fmla="*/ 1 h 650"/>
                <a:gd name="T38" fmla="*/ 0 w 171"/>
                <a:gd name="T39" fmla="*/ 1 h 650"/>
                <a:gd name="T40" fmla="*/ 0 w 171"/>
                <a:gd name="T41" fmla="*/ 1 h 650"/>
                <a:gd name="T42" fmla="*/ 0 w 171"/>
                <a:gd name="T43" fmla="*/ 1 h 650"/>
                <a:gd name="T44" fmla="*/ 0 w 171"/>
                <a:gd name="T45" fmla="*/ 1 h 650"/>
                <a:gd name="T46" fmla="*/ 0 w 171"/>
                <a:gd name="T47" fmla="*/ 1 h 650"/>
                <a:gd name="T48" fmla="*/ 0 w 171"/>
                <a:gd name="T49" fmla="*/ 1 h 650"/>
                <a:gd name="T50" fmla="*/ 0 w 171"/>
                <a:gd name="T51" fmla="*/ 1 h 650"/>
                <a:gd name="T52" fmla="*/ 0 w 171"/>
                <a:gd name="T53" fmla="*/ 1 h 650"/>
                <a:gd name="T54" fmla="*/ 0 w 171"/>
                <a:gd name="T55" fmla="*/ 1 h 650"/>
                <a:gd name="T56" fmla="*/ 0 w 171"/>
                <a:gd name="T57" fmla="*/ 1 h 650"/>
                <a:gd name="T58" fmla="*/ 0 w 171"/>
                <a:gd name="T59" fmla="*/ 1 h 650"/>
                <a:gd name="T60" fmla="*/ 0 w 171"/>
                <a:gd name="T61" fmla="*/ 1 h 650"/>
                <a:gd name="T62" fmla="*/ 0 w 171"/>
                <a:gd name="T63" fmla="*/ 1 h 650"/>
                <a:gd name="T64" fmla="*/ 0 w 171"/>
                <a:gd name="T65" fmla="*/ 1 h 650"/>
                <a:gd name="T66" fmla="*/ 0 w 171"/>
                <a:gd name="T67" fmla="*/ 1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8" name="Freeform 736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1 h 502"/>
                <a:gd name="T20" fmla="*/ 0 w 138"/>
                <a:gd name="T21" fmla="*/ 1 h 502"/>
                <a:gd name="T22" fmla="*/ 0 w 138"/>
                <a:gd name="T23" fmla="*/ 1 h 502"/>
                <a:gd name="T24" fmla="*/ 0 w 138"/>
                <a:gd name="T25" fmla="*/ 1 h 502"/>
                <a:gd name="T26" fmla="*/ 0 w 138"/>
                <a:gd name="T27" fmla="*/ 1 h 502"/>
                <a:gd name="T28" fmla="*/ 0 w 138"/>
                <a:gd name="T29" fmla="*/ 1 h 502"/>
                <a:gd name="T30" fmla="*/ 0 w 138"/>
                <a:gd name="T31" fmla="*/ 1 h 502"/>
                <a:gd name="T32" fmla="*/ 0 w 138"/>
                <a:gd name="T33" fmla="*/ 1 h 502"/>
                <a:gd name="T34" fmla="*/ 0 w 138"/>
                <a:gd name="T35" fmla="*/ 1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9" name="Freeform 737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1 h 353"/>
                <a:gd name="T20" fmla="*/ 0 w 104"/>
                <a:gd name="T21" fmla="*/ 1 h 353"/>
                <a:gd name="T22" fmla="*/ 0 w 104"/>
                <a:gd name="T23" fmla="*/ 1 h 353"/>
                <a:gd name="T24" fmla="*/ 0 w 104"/>
                <a:gd name="T25" fmla="*/ 1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0" name="Freeform 738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1" name="Freeform 739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2" name="Freeform 740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3" name="Freeform 741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4" name="Freeform 742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1 h 712"/>
                <a:gd name="T14" fmla="*/ 0 w 148"/>
                <a:gd name="T15" fmla="*/ 1 h 712"/>
                <a:gd name="T16" fmla="*/ 0 w 148"/>
                <a:gd name="T17" fmla="*/ 1 h 712"/>
                <a:gd name="T18" fmla="*/ 0 w 148"/>
                <a:gd name="T19" fmla="*/ 1 h 712"/>
                <a:gd name="T20" fmla="*/ 0 w 148"/>
                <a:gd name="T21" fmla="*/ 1 h 712"/>
                <a:gd name="T22" fmla="*/ 0 w 148"/>
                <a:gd name="T23" fmla="*/ 1 h 712"/>
                <a:gd name="T24" fmla="*/ 0 w 148"/>
                <a:gd name="T25" fmla="*/ 1 h 712"/>
                <a:gd name="T26" fmla="*/ 0 w 148"/>
                <a:gd name="T27" fmla="*/ 1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5" name="Freeform 743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1 h 795"/>
                <a:gd name="T14" fmla="*/ 0 w 201"/>
                <a:gd name="T15" fmla="*/ 1 h 795"/>
                <a:gd name="T16" fmla="*/ 0 w 201"/>
                <a:gd name="T17" fmla="*/ 1 h 795"/>
                <a:gd name="T18" fmla="*/ 0 w 201"/>
                <a:gd name="T19" fmla="*/ 1 h 795"/>
                <a:gd name="T20" fmla="*/ 0 w 201"/>
                <a:gd name="T21" fmla="*/ 1 h 795"/>
                <a:gd name="T22" fmla="*/ 0 w 201"/>
                <a:gd name="T23" fmla="*/ 1 h 795"/>
                <a:gd name="T24" fmla="*/ 0 w 201"/>
                <a:gd name="T25" fmla="*/ 1 h 795"/>
                <a:gd name="T26" fmla="*/ 0 w 201"/>
                <a:gd name="T27" fmla="*/ 1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6" name="Freeform 744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1 h 622"/>
                <a:gd name="T14" fmla="*/ 0 w 129"/>
                <a:gd name="T15" fmla="*/ 1 h 622"/>
                <a:gd name="T16" fmla="*/ 0 w 129"/>
                <a:gd name="T17" fmla="*/ 1 h 622"/>
                <a:gd name="T18" fmla="*/ 0 w 129"/>
                <a:gd name="T19" fmla="*/ 1 h 622"/>
                <a:gd name="T20" fmla="*/ 0 w 129"/>
                <a:gd name="T21" fmla="*/ 1 h 622"/>
                <a:gd name="T22" fmla="*/ 0 w 129"/>
                <a:gd name="T23" fmla="*/ 1 h 622"/>
                <a:gd name="T24" fmla="*/ 0 w 129"/>
                <a:gd name="T25" fmla="*/ 1 h 622"/>
                <a:gd name="T26" fmla="*/ 0 w 129"/>
                <a:gd name="T27" fmla="*/ 1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7" name="Freeform 745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1 h 531"/>
                <a:gd name="T16" fmla="*/ 0 w 110"/>
                <a:gd name="T17" fmla="*/ 1 h 531"/>
                <a:gd name="T18" fmla="*/ 0 w 110"/>
                <a:gd name="T19" fmla="*/ 1 h 531"/>
                <a:gd name="T20" fmla="*/ 0 w 110"/>
                <a:gd name="T21" fmla="*/ 1 h 531"/>
                <a:gd name="T22" fmla="*/ 0 w 110"/>
                <a:gd name="T23" fmla="*/ 1 h 531"/>
                <a:gd name="T24" fmla="*/ 0 w 110"/>
                <a:gd name="T25" fmla="*/ 1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8" name="Freeform 746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1 h 438"/>
                <a:gd name="T18" fmla="*/ 0 w 92"/>
                <a:gd name="T19" fmla="*/ 1 h 438"/>
                <a:gd name="T20" fmla="*/ 0 w 92"/>
                <a:gd name="T21" fmla="*/ 1 h 438"/>
                <a:gd name="T22" fmla="*/ 0 w 92"/>
                <a:gd name="T23" fmla="*/ 1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9" name="Freeform 747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0" name="Freeform 748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1" name="Freeform 749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1 h 693"/>
                <a:gd name="T16" fmla="*/ 0 w 176"/>
                <a:gd name="T17" fmla="*/ 1 h 693"/>
                <a:gd name="T18" fmla="*/ 0 w 176"/>
                <a:gd name="T19" fmla="*/ 1 h 693"/>
                <a:gd name="T20" fmla="*/ 0 w 176"/>
                <a:gd name="T21" fmla="*/ 1 h 693"/>
                <a:gd name="T22" fmla="*/ 0 w 176"/>
                <a:gd name="T23" fmla="*/ 1 h 693"/>
                <a:gd name="T24" fmla="*/ 0 w 176"/>
                <a:gd name="T25" fmla="*/ 1 h 693"/>
                <a:gd name="T26" fmla="*/ 0 w 176"/>
                <a:gd name="T27" fmla="*/ 1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2" name="Freeform 750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1 h 592"/>
                <a:gd name="T16" fmla="*/ 0 w 149"/>
                <a:gd name="T17" fmla="*/ 1 h 592"/>
                <a:gd name="T18" fmla="*/ 0 w 149"/>
                <a:gd name="T19" fmla="*/ 1 h 592"/>
                <a:gd name="T20" fmla="*/ 0 w 149"/>
                <a:gd name="T21" fmla="*/ 1 h 592"/>
                <a:gd name="T22" fmla="*/ 0 w 149"/>
                <a:gd name="T23" fmla="*/ 1 h 592"/>
                <a:gd name="T24" fmla="*/ 0 w 149"/>
                <a:gd name="T25" fmla="*/ 1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3" name="Freeform 751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1 h 490"/>
                <a:gd name="T18" fmla="*/ 0 w 124"/>
                <a:gd name="T19" fmla="*/ 1 h 490"/>
                <a:gd name="T20" fmla="*/ 0 w 124"/>
                <a:gd name="T21" fmla="*/ 1 h 490"/>
                <a:gd name="T22" fmla="*/ 0 w 124"/>
                <a:gd name="T23" fmla="*/ 1 h 490"/>
                <a:gd name="T24" fmla="*/ 0 w 124"/>
                <a:gd name="T25" fmla="*/ 1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4" name="Freeform 752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1 h 389"/>
                <a:gd name="T18" fmla="*/ 0 w 99"/>
                <a:gd name="T19" fmla="*/ 1 h 389"/>
                <a:gd name="T20" fmla="*/ 0 w 99"/>
                <a:gd name="T21" fmla="*/ 1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5" name="Freeform 753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6" name="Rectangle 754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7" name="Freeform 755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1 h 418"/>
                <a:gd name="T18" fmla="*/ 0 w 354"/>
                <a:gd name="T19" fmla="*/ 1 h 418"/>
                <a:gd name="T20" fmla="*/ 0 w 354"/>
                <a:gd name="T21" fmla="*/ 1 h 418"/>
                <a:gd name="T22" fmla="*/ 0 w 354"/>
                <a:gd name="T23" fmla="*/ 1 h 418"/>
                <a:gd name="T24" fmla="*/ 0 w 354"/>
                <a:gd name="T25" fmla="*/ 1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8" name="Freeform 756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9" name="Freeform 757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0" name="Freeform 758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 h 868"/>
                <a:gd name="T4" fmla="*/ 0 w 469"/>
                <a:gd name="T5" fmla="*/ 1 h 868"/>
                <a:gd name="T6" fmla="*/ 0 w 469"/>
                <a:gd name="T7" fmla="*/ 1 h 868"/>
                <a:gd name="T8" fmla="*/ 1 w 469"/>
                <a:gd name="T9" fmla="*/ 1 h 868"/>
                <a:gd name="T10" fmla="*/ 1 w 469"/>
                <a:gd name="T11" fmla="*/ 1 h 868"/>
                <a:gd name="T12" fmla="*/ 0 w 469"/>
                <a:gd name="T13" fmla="*/ 1 h 868"/>
                <a:gd name="T14" fmla="*/ 0 w 469"/>
                <a:gd name="T15" fmla="*/ 1 h 868"/>
                <a:gd name="T16" fmla="*/ 0 w 469"/>
                <a:gd name="T17" fmla="*/ 1 h 868"/>
                <a:gd name="T18" fmla="*/ 0 w 469"/>
                <a:gd name="T19" fmla="*/ 1 h 868"/>
                <a:gd name="T20" fmla="*/ 0 w 469"/>
                <a:gd name="T21" fmla="*/ 1 h 868"/>
                <a:gd name="T22" fmla="*/ 0 w 469"/>
                <a:gd name="T23" fmla="*/ 1 h 868"/>
                <a:gd name="T24" fmla="*/ 0 w 469"/>
                <a:gd name="T25" fmla="*/ 1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1" name="Freeform 759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1 w 604"/>
                <a:gd name="T25" fmla="*/ 0 h 118"/>
                <a:gd name="T26" fmla="*/ 1 w 604"/>
                <a:gd name="T27" fmla="*/ 0 h 118"/>
                <a:gd name="T28" fmla="*/ 1 w 604"/>
                <a:gd name="T29" fmla="*/ 0 h 118"/>
                <a:gd name="T30" fmla="*/ 1 w 604"/>
                <a:gd name="T31" fmla="*/ 0 h 118"/>
                <a:gd name="T32" fmla="*/ 1 w 604"/>
                <a:gd name="T33" fmla="*/ 0 h 118"/>
                <a:gd name="T34" fmla="*/ 1 w 604"/>
                <a:gd name="T35" fmla="*/ 0 h 118"/>
                <a:gd name="T36" fmla="*/ 1 w 604"/>
                <a:gd name="T37" fmla="*/ 0 h 118"/>
                <a:gd name="T38" fmla="*/ 1 w 604"/>
                <a:gd name="T39" fmla="*/ 0 h 118"/>
                <a:gd name="T40" fmla="*/ 1 w 604"/>
                <a:gd name="T41" fmla="*/ 0 h 118"/>
                <a:gd name="T42" fmla="*/ 1 w 604"/>
                <a:gd name="T43" fmla="*/ 0 h 118"/>
                <a:gd name="T44" fmla="*/ 1 w 604"/>
                <a:gd name="T45" fmla="*/ 0 h 118"/>
                <a:gd name="T46" fmla="*/ 1 w 604"/>
                <a:gd name="T47" fmla="*/ 0 h 118"/>
                <a:gd name="T48" fmla="*/ 1 w 604"/>
                <a:gd name="T49" fmla="*/ 0 h 118"/>
                <a:gd name="T50" fmla="*/ 1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2" name="Freeform 760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1 w 1017"/>
                <a:gd name="T1" fmla="*/ 0 h 337"/>
                <a:gd name="T2" fmla="*/ 1 w 1017"/>
                <a:gd name="T3" fmla="*/ 0 h 337"/>
                <a:gd name="T4" fmla="*/ 1 w 1017"/>
                <a:gd name="T5" fmla="*/ 0 h 337"/>
                <a:gd name="T6" fmla="*/ 1 w 1017"/>
                <a:gd name="T7" fmla="*/ 0 h 337"/>
                <a:gd name="T8" fmla="*/ 1 w 1017"/>
                <a:gd name="T9" fmla="*/ 0 h 337"/>
                <a:gd name="T10" fmla="*/ 1 w 1017"/>
                <a:gd name="T11" fmla="*/ 0 h 337"/>
                <a:gd name="T12" fmla="*/ 1 w 1017"/>
                <a:gd name="T13" fmla="*/ 0 h 337"/>
                <a:gd name="T14" fmla="*/ 1 w 1017"/>
                <a:gd name="T15" fmla="*/ 0 h 337"/>
                <a:gd name="T16" fmla="*/ 1 w 1017"/>
                <a:gd name="T17" fmla="*/ 0 h 337"/>
                <a:gd name="T18" fmla="*/ 1 w 1017"/>
                <a:gd name="T19" fmla="*/ 0 h 337"/>
                <a:gd name="T20" fmla="*/ 1 w 1017"/>
                <a:gd name="T21" fmla="*/ 0 h 337"/>
                <a:gd name="T22" fmla="*/ 1 w 1017"/>
                <a:gd name="T23" fmla="*/ 0 h 337"/>
                <a:gd name="T24" fmla="*/ 1 w 1017"/>
                <a:gd name="T25" fmla="*/ 0 h 337"/>
                <a:gd name="T26" fmla="*/ 1 w 1017"/>
                <a:gd name="T27" fmla="*/ 0 h 337"/>
                <a:gd name="T28" fmla="*/ 1 w 1017"/>
                <a:gd name="T29" fmla="*/ 0 h 337"/>
                <a:gd name="T30" fmla="*/ 1 w 1017"/>
                <a:gd name="T31" fmla="*/ 0 h 337"/>
                <a:gd name="T32" fmla="*/ 1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1 w 1017"/>
                <a:gd name="T39" fmla="*/ 0 h 337"/>
                <a:gd name="T40" fmla="*/ 1 w 1017"/>
                <a:gd name="T41" fmla="*/ 0 h 337"/>
                <a:gd name="T42" fmla="*/ 1 w 1017"/>
                <a:gd name="T43" fmla="*/ 0 h 337"/>
                <a:gd name="T44" fmla="*/ 1 w 1017"/>
                <a:gd name="T45" fmla="*/ 0 h 337"/>
                <a:gd name="T46" fmla="*/ 1 w 1017"/>
                <a:gd name="T47" fmla="*/ 0 h 337"/>
                <a:gd name="T48" fmla="*/ 1 w 1017"/>
                <a:gd name="T49" fmla="*/ 0 h 337"/>
                <a:gd name="T50" fmla="*/ 1 w 1017"/>
                <a:gd name="T51" fmla="*/ 0 h 337"/>
                <a:gd name="T52" fmla="*/ 1 w 1017"/>
                <a:gd name="T53" fmla="*/ 0 h 337"/>
                <a:gd name="T54" fmla="*/ 1 w 1017"/>
                <a:gd name="T55" fmla="*/ 0 h 337"/>
                <a:gd name="T56" fmla="*/ 1 w 1017"/>
                <a:gd name="T57" fmla="*/ 0 h 337"/>
                <a:gd name="T58" fmla="*/ 1 w 1017"/>
                <a:gd name="T59" fmla="*/ 0 h 337"/>
                <a:gd name="T60" fmla="*/ 1 w 1017"/>
                <a:gd name="T61" fmla="*/ 0 h 337"/>
                <a:gd name="T62" fmla="*/ 1 w 1017"/>
                <a:gd name="T63" fmla="*/ 0 h 337"/>
                <a:gd name="T64" fmla="*/ 1 w 1017"/>
                <a:gd name="T65" fmla="*/ 0 h 337"/>
                <a:gd name="T66" fmla="*/ 1 w 1017"/>
                <a:gd name="T67" fmla="*/ 0 h 337"/>
                <a:gd name="T68" fmla="*/ 1 w 1017"/>
                <a:gd name="T69" fmla="*/ 0 h 337"/>
                <a:gd name="T70" fmla="*/ 1 w 1017"/>
                <a:gd name="T71" fmla="*/ 0 h 337"/>
                <a:gd name="T72" fmla="*/ 1 w 1017"/>
                <a:gd name="T73" fmla="*/ 0 h 337"/>
                <a:gd name="T74" fmla="*/ 1 w 1017"/>
                <a:gd name="T75" fmla="*/ 0 h 337"/>
                <a:gd name="T76" fmla="*/ 1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3" name="Freeform 761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 w 1036"/>
                <a:gd name="T3" fmla="*/ 0 h 303"/>
                <a:gd name="T4" fmla="*/ 1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4" name="Freeform 762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 w 1023"/>
                <a:gd name="T3" fmla="*/ 0 h 270"/>
                <a:gd name="T4" fmla="*/ 1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5" name="Freeform 763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 w 1028"/>
                <a:gd name="T3" fmla="*/ 0 h 299"/>
                <a:gd name="T4" fmla="*/ 1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6287" name="Group 764"/>
          <p:cNvGrpSpPr>
            <a:grpSpLocks/>
          </p:cNvGrpSpPr>
          <p:nvPr/>
        </p:nvGrpSpPr>
        <p:grpSpPr bwMode="auto">
          <a:xfrm>
            <a:off x="5588000" y="4610100"/>
            <a:ext cx="338138" cy="282575"/>
            <a:chOff x="3899" y="3264"/>
            <a:chExt cx="213" cy="178"/>
          </a:xfrm>
        </p:grpSpPr>
        <p:sp>
          <p:nvSpPr>
            <p:cNvPr id="6398" name="Freeform 765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1 w 1913"/>
                <a:gd name="T1" fmla="*/ 0 h 1606"/>
                <a:gd name="T2" fmla="*/ 1 w 1913"/>
                <a:gd name="T3" fmla="*/ 0 h 1606"/>
                <a:gd name="T4" fmla="*/ 1 w 1913"/>
                <a:gd name="T5" fmla="*/ 0 h 1606"/>
                <a:gd name="T6" fmla="*/ 1 w 1913"/>
                <a:gd name="T7" fmla="*/ 0 h 1606"/>
                <a:gd name="T8" fmla="*/ 1 w 1913"/>
                <a:gd name="T9" fmla="*/ 0 h 1606"/>
                <a:gd name="T10" fmla="*/ 1 w 1913"/>
                <a:gd name="T11" fmla="*/ 0 h 1606"/>
                <a:gd name="T12" fmla="*/ 1 w 1913"/>
                <a:gd name="T13" fmla="*/ 0 h 1606"/>
                <a:gd name="T14" fmla="*/ 1 w 1913"/>
                <a:gd name="T15" fmla="*/ 0 h 1606"/>
                <a:gd name="T16" fmla="*/ 1 w 1913"/>
                <a:gd name="T17" fmla="*/ 0 h 1606"/>
                <a:gd name="T18" fmla="*/ 1 w 1913"/>
                <a:gd name="T19" fmla="*/ 0 h 1606"/>
                <a:gd name="T20" fmla="*/ 1 w 1913"/>
                <a:gd name="T21" fmla="*/ 0 h 1606"/>
                <a:gd name="T22" fmla="*/ 1 w 1913"/>
                <a:gd name="T23" fmla="*/ 0 h 1606"/>
                <a:gd name="T24" fmla="*/ 2 w 1913"/>
                <a:gd name="T25" fmla="*/ 0 h 1606"/>
                <a:gd name="T26" fmla="*/ 2 w 1913"/>
                <a:gd name="T27" fmla="*/ 0 h 1606"/>
                <a:gd name="T28" fmla="*/ 2 w 1913"/>
                <a:gd name="T29" fmla="*/ 0 h 1606"/>
                <a:gd name="T30" fmla="*/ 2 w 1913"/>
                <a:gd name="T31" fmla="*/ 0 h 1606"/>
                <a:gd name="T32" fmla="*/ 2 w 1913"/>
                <a:gd name="T33" fmla="*/ 0 h 1606"/>
                <a:gd name="T34" fmla="*/ 2 w 1913"/>
                <a:gd name="T35" fmla="*/ 0 h 1606"/>
                <a:gd name="T36" fmla="*/ 2 w 1913"/>
                <a:gd name="T37" fmla="*/ 0 h 1606"/>
                <a:gd name="T38" fmla="*/ 2 w 1913"/>
                <a:gd name="T39" fmla="*/ 0 h 1606"/>
                <a:gd name="T40" fmla="*/ 2 w 1913"/>
                <a:gd name="T41" fmla="*/ 0 h 1606"/>
                <a:gd name="T42" fmla="*/ 2 w 1913"/>
                <a:gd name="T43" fmla="*/ 1 h 1606"/>
                <a:gd name="T44" fmla="*/ 3 w 1913"/>
                <a:gd name="T45" fmla="*/ 1 h 1606"/>
                <a:gd name="T46" fmla="*/ 3 w 1913"/>
                <a:gd name="T47" fmla="*/ 2 h 1606"/>
                <a:gd name="T48" fmla="*/ 3 w 1913"/>
                <a:gd name="T49" fmla="*/ 2 h 1606"/>
                <a:gd name="T50" fmla="*/ 3 w 1913"/>
                <a:gd name="T51" fmla="*/ 2 h 1606"/>
                <a:gd name="T52" fmla="*/ 3 w 1913"/>
                <a:gd name="T53" fmla="*/ 2 h 1606"/>
                <a:gd name="T54" fmla="*/ 3 w 1913"/>
                <a:gd name="T55" fmla="*/ 2 h 1606"/>
                <a:gd name="T56" fmla="*/ 0 w 1913"/>
                <a:gd name="T57" fmla="*/ 2 h 1606"/>
                <a:gd name="T58" fmla="*/ 0 w 1913"/>
                <a:gd name="T59" fmla="*/ 2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1 w 1913"/>
                <a:gd name="T73" fmla="*/ 0 h 1606"/>
                <a:gd name="T74" fmla="*/ 1 w 1913"/>
                <a:gd name="T75" fmla="*/ 0 h 1606"/>
                <a:gd name="T76" fmla="*/ 1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9" name="Freeform 766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1 w 614"/>
                <a:gd name="T1" fmla="*/ 0 h 697"/>
                <a:gd name="T2" fmla="*/ 1 w 614"/>
                <a:gd name="T3" fmla="*/ 0 h 697"/>
                <a:gd name="T4" fmla="*/ 1 w 614"/>
                <a:gd name="T5" fmla="*/ 0 h 697"/>
                <a:gd name="T6" fmla="*/ 1 w 614"/>
                <a:gd name="T7" fmla="*/ 0 h 697"/>
                <a:gd name="T8" fmla="*/ 1 w 614"/>
                <a:gd name="T9" fmla="*/ 0 h 697"/>
                <a:gd name="T10" fmla="*/ 1 w 614"/>
                <a:gd name="T11" fmla="*/ 0 h 697"/>
                <a:gd name="T12" fmla="*/ 1 w 614"/>
                <a:gd name="T13" fmla="*/ 0 h 697"/>
                <a:gd name="T14" fmla="*/ 1 w 614"/>
                <a:gd name="T15" fmla="*/ 0 h 697"/>
                <a:gd name="T16" fmla="*/ 1 w 614"/>
                <a:gd name="T17" fmla="*/ 0 h 697"/>
                <a:gd name="T18" fmla="*/ 1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1 h 697"/>
                <a:gd name="T46" fmla="*/ 0 w 614"/>
                <a:gd name="T47" fmla="*/ 1 h 697"/>
                <a:gd name="T48" fmla="*/ 0 w 614"/>
                <a:gd name="T49" fmla="*/ 1 h 697"/>
                <a:gd name="T50" fmla="*/ 0 w 614"/>
                <a:gd name="T51" fmla="*/ 1 h 697"/>
                <a:gd name="T52" fmla="*/ 0 w 614"/>
                <a:gd name="T53" fmla="*/ 1 h 697"/>
                <a:gd name="T54" fmla="*/ 0 w 614"/>
                <a:gd name="T55" fmla="*/ 1 h 697"/>
                <a:gd name="T56" fmla="*/ 0 w 614"/>
                <a:gd name="T57" fmla="*/ 1 h 697"/>
                <a:gd name="T58" fmla="*/ 0 w 614"/>
                <a:gd name="T59" fmla="*/ 1 h 697"/>
                <a:gd name="T60" fmla="*/ 0 w 614"/>
                <a:gd name="T61" fmla="*/ 1 h 697"/>
                <a:gd name="T62" fmla="*/ 0 w 614"/>
                <a:gd name="T63" fmla="*/ 1 h 697"/>
                <a:gd name="T64" fmla="*/ 0 w 614"/>
                <a:gd name="T65" fmla="*/ 1 h 697"/>
                <a:gd name="T66" fmla="*/ 0 w 614"/>
                <a:gd name="T67" fmla="*/ 1 h 697"/>
                <a:gd name="T68" fmla="*/ 0 w 614"/>
                <a:gd name="T69" fmla="*/ 1 h 697"/>
                <a:gd name="T70" fmla="*/ 0 w 614"/>
                <a:gd name="T71" fmla="*/ 1 h 697"/>
                <a:gd name="T72" fmla="*/ 1 w 614"/>
                <a:gd name="T73" fmla="*/ 1 h 697"/>
                <a:gd name="T74" fmla="*/ 1 w 614"/>
                <a:gd name="T75" fmla="*/ 1 h 697"/>
                <a:gd name="T76" fmla="*/ 1 w 614"/>
                <a:gd name="T77" fmla="*/ 1 h 697"/>
                <a:gd name="T78" fmla="*/ 1 w 614"/>
                <a:gd name="T79" fmla="*/ 1 h 697"/>
                <a:gd name="T80" fmla="*/ 1 w 614"/>
                <a:gd name="T81" fmla="*/ 1 h 697"/>
                <a:gd name="T82" fmla="*/ 1 w 614"/>
                <a:gd name="T83" fmla="*/ 1 h 697"/>
                <a:gd name="T84" fmla="*/ 1 w 614"/>
                <a:gd name="T85" fmla="*/ 1 h 697"/>
                <a:gd name="T86" fmla="*/ 1 w 614"/>
                <a:gd name="T87" fmla="*/ 1 h 697"/>
                <a:gd name="T88" fmla="*/ 1 w 614"/>
                <a:gd name="T89" fmla="*/ 1 h 697"/>
                <a:gd name="T90" fmla="*/ 1 w 614"/>
                <a:gd name="T91" fmla="*/ 0 h 697"/>
                <a:gd name="T92" fmla="*/ 1 w 614"/>
                <a:gd name="T93" fmla="*/ 0 h 697"/>
                <a:gd name="T94" fmla="*/ 1 w 614"/>
                <a:gd name="T95" fmla="*/ 0 h 697"/>
                <a:gd name="T96" fmla="*/ 1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0" name="Freeform 767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1 h 693"/>
                <a:gd name="T2" fmla="*/ 0 w 1014"/>
                <a:gd name="T3" fmla="*/ 1 h 693"/>
                <a:gd name="T4" fmla="*/ 1 w 1014"/>
                <a:gd name="T5" fmla="*/ 1 h 693"/>
                <a:gd name="T6" fmla="*/ 1 w 1014"/>
                <a:gd name="T7" fmla="*/ 1 h 693"/>
                <a:gd name="T8" fmla="*/ 1 w 1014"/>
                <a:gd name="T9" fmla="*/ 1 h 693"/>
                <a:gd name="T10" fmla="*/ 1 w 1014"/>
                <a:gd name="T11" fmla="*/ 1 h 693"/>
                <a:gd name="T12" fmla="*/ 1 w 1014"/>
                <a:gd name="T13" fmla="*/ 1 h 693"/>
                <a:gd name="T14" fmla="*/ 1 w 1014"/>
                <a:gd name="T15" fmla="*/ 1 h 693"/>
                <a:gd name="T16" fmla="*/ 1 w 1014"/>
                <a:gd name="T17" fmla="*/ 1 h 693"/>
                <a:gd name="T18" fmla="*/ 1 w 1014"/>
                <a:gd name="T19" fmla="*/ 1 h 693"/>
                <a:gd name="T20" fmla="*/ 1 w 1014"/>
                <a:gd name="T21" fmla="*/ 1 h 693"/>
                <a:gd name="T22" fmla="*/ 1 w 1014"/>
                <a:gd name="T23" fmla="*/ 1 h 693"/>
                <a:gd name="T24" fmla="*/ 1 w 1014"/>
                <a:gd name="T25" fmla="*/ 1 h 693"/>
                <a:gd name="T26" fmla="*/ 1 w 1014"/>
                <a:gd name="T27" fmla="*/ 1 h 693"/>
                <a:gd name="T28" fmla="*/ 1 w 1014"/>
                <a:gd name="T29" fmla="*/ 0 h 693"/>
                <a:gd name="T30" fmla="*/ 1 w 1014"/>
                <a:gd name="T31" fmla="*/ 0 h 693"/>
                <a:gd name="T32" fmla="*/ 1 w 1014"/>
                <a:gd name="T33" fmla="*/ 0 h 693"/>
                <a:gd name="T34" fmla="*/ 1 w 1014"/>
                <a:gd name="T35" fmla="*/ 0 h 693"/>
                <a:gd name="T36" fmla="*/ 1 w 1014"/>
                <a:gd name="T37" fmla="*/ 0 h 693"/>
                <a:gd name="T38" fmla="*/ 1 w 1014"/>
                <a:gd name="T39" fmla="*/ 0 h 693"/>
                <a:gd name="T40" fmla="*/ 1 w 1014"/>
                <a:gd name="T41" fmla="*/ 0 h 693"/>
                <a:gd name="T42" fmla="*/ 1 w 1014"/>
                <a:gd name="T43" fmla="*/ 0 h 693"/>
                <a:gd name="T44" fmla="*/ 1 w 1014"/>
                <a:gd name="T45" fmla="*/ 0 h 693"/>
                <a:gd name="T46" fmla="*/ 1 w 1014"/>
                <a:gd name="T47" fmla="*/ 0 h 693"/>
                <a:gd name="T48" fmla="*/ 1 w 1014"/>
                <a:gd name="T49" fmla="*/ 0 h 693"/>
                <a:gd name="T50" fmla="*/ 1 w 1014"/>
                <a:gd name="T51" fmla="*/ 0 h 693"/>
                <a:gd name="T52" fmla="*/ 1 w 1014"/>
                <a:gd name="T53" fmla="*/ 0 h 693"/>
                <a:gd name="T54" fmla="*/ 1 w 1014"/>
                <a:gd name="T55" fmla="*/ 0 h 693"/>
                <a:gd name="T56" fmla="*/ 1 w 1014"/>
                <a:gd name="T57" fmla="*/ 0 h 693"/>
                <a:gd name="T58" fmla="*/ 1 w 1014"/>
                <a:gd name="T59" fmla="*/ 0 h 693"/>
                <a:gd name="T60" fmla="*/ 1 w 1014"/>
                <a:gd name="T61" fmla="*/ 0 h 693"/>
                <a:gd name="T62" fmla="*/ 1 w 1014"/>
                <a:gd name="T63" fmla="*/ 0 h 693"/>
                <a:gd name="T64" fmla="*/ 1 w 1014"/>
                <a:gd name="T65" fmla="*/ 0 h 693"/>
                <a:gd name="T66" fmla="*/ 1 w 1014"/>
                <a:gd name="T67" fmla="*/ 1 h 693"/>
                <a:gd name="T68" fmla="*/ 1 w 1014"/>
                <a:gd name="T69" fmla="*/ 1 h 693"/>
                <a:gd name="T70" fmla="*/ 1 w 1014"/>
                <a:gd name="T71" fmla="*/ 1 h 693"/>
                <a:gd name="T72" fmla="*/ 1 w 1014"/>
                <a:gd name="T73" fmla="*/ 1 h 693"/>
                <a:gd name="T74" fmla="*/ 1 w 1014"/>
                <a:gd name="T75" fmla="*/ 1 h 693"/>
                <a:gd name="T76" fmla="*/ 1 w 1014"/>
                <a:gd name="T77" fmla="*/ 1 h 693"/>
                <a:gd name="T78" fmla="*/ 1 w 1014"/>
                <a:gd name="T79" fmla="*/ 1 h 693"/>
                <a:gd name="T80" fmla="*/ 1 w 1014"/>
                <a:gd name="T81" fmla="*/ 1 h 693"/>
                <a:gd name="T82" fmla="*/ 1 w 1014"/>
                <a:gd name="T83" fmla="*/ 1 h 693"/>
                <a:gd name="T84" fmla="*/ 1 w 1014"/>
                <a:gd name="T85" fmla="*/ 1 h 693"/>
                <a:gd name="T86" fmla="*/ 1 w 1014"/>
                <a:gd name="T87" fmla="*/ 1 h 693"/>
                <a:gd name="T88" fmla="*/ 1 w 1014"/>
                <a:gd name="T89" fmla="*/ 1 h 693"/>
                <a:gd name="T90" fmla="*/ 1 w 1014"/>
                <a:gd name="T91" fmla="*/ 1 h 693"/>
                <a:gd name="T92" fmla="*/ 1 w 1014"/>
                <a:gd name="T93" fmla="*/ 1 h 693"/>
                <a:gd name="T94" fmla="*/ 1 w 1014"/>
                <a:gd name="T95" fmla="*/ 1 h 693"/>
                <a:gd name="T96" fmla="*/ 1 w 1014"/>
                <a:gd name="T97" fmla="*/ 1 h 693"/>
                <a:gd name="T98" fmla="*/ 1 w 1014"/>
                <a:gd name="T99" fmla="*/ 1 h 693"/>
                <a:gd name="T100" fmla="*/ 1 w 1014"/>
                <a:gd name="T101" fmla="*/ 1 h 693"/>
                <a:gd name="T102" fmla="*/ 1 w 1014"/>
                <a:gd name="T103" fmla="*/ 1 h 693"/>
                <a:gd name="T104" fmla="*/ 0 w 1014"/>
                <a:gd name="T105" fmla="*/ 1 h 693"/>
                <a:gd name="T106" fmla="*/ 0 w 1014"/>
                <a:gd name="T107" fmla="*/ 1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1" name="Freeform 768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1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1 w 745"/>
                <a:gd name="T7" fmla="*/ 0 h 240"/>
                <a:gd name="T8" fmla="*/ 1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2" name="Freeform 769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3" name="Freeform 770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4" name="Freeform 771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2 w 1254"/>
                <a:gd name="T35" fmla="*/ 0 h 415"/>
                <a:gd name="T36" fmla="*/ 2 w 1254"/>
                <a:gd name="T37" fmla="*/ 0 h 415"/>
                <a:gd name="T38" fmla="*/ 2 w 1254"/>
                <a:gd name="T39" fmla="*/ 0 h 415"/>
                <a:gd name="T40" fmla="*/ 2 w 1254"/>
                <a:gd name="T41" fmla="*/ 0 h 415"/>
                <a:gd name="T42" fmla="*/ 2 w 1254"/>
                <a:gd name="T43" fmla="*/ 0 h 415"/>
                <a:gd name="T44" fmla="*/ 2 w 1254"/>
                <a:gd name="T45" fmla="*/ 0 h 415"/>
                <a:gd name="T46" fmla="*/ 2 w 1254"/>
                <a:gd name="T47" fmla="*/ 0 h 415"/>
                <a:gd name="T48" fmla="*/ 2 w 1254"/>
                <a:gd name="T49" fmla="*/ 0 h 415"/>
                <a:gd name="T50" fmla="*/ 2 w 1254"/>
                <a:gd name="T51" fmla="*/ 0 h 415"/>
                <a:gd name="T52" fmla="*/ 2 w 1254"/>
                <a:gd name="T53" fmla="*/ 0 h 415"/>
                <a:gd name="T54" fmla="*/ 2 w 1254"/>
                <a:gd name="T55" fmla="*/ 0 h 415"/>
                <a:gd name="T56" fmla="*/ 1 w 1254"/>
                <a:gd name="T57" fmla="*/ 0 h 415"/>
                <a:gd name="T58" fmla="*/ 1 w 1254"/>
                <a:gd name="T59" fmla="*/ 1 h 415"/>
                <a:gd name="T60" fmla="*/ 1 w 1254"/>
                <a:gd name="T61" fmla="*/ 1 h 415"/>
                <a:gd name="T62" fmla="*/ 1 w 1254"/>
                <a:gd name="T63" fmla="*/ 1 h 415"/>
                <a:gd name="T64" fmla="*/ 1 w 1254"/>
                <a:gd name="T65" fmla="*/ 1 h 415"/>
                <a:gd name="T66" fmla="*/ 1 w 1254"/>
                <a:gd name="T67" fmla="*/ 1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5" name="Freeform 772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1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6" name="Freeform 773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1 h 947"/>
                <a:gd name="T36" fmla="*/ 0 w 238"/>
                <a:gd name="T37" fmla="*/ 1 h 947"/>
                <a:gd name="T38" fmla="*/ 0 w 238"/>
                <a:gd name="T39" fmla="*/ 1 h 947"/>
                <a:gd name="T40" fmla="*/ 0 w 238"/>
                <a:gd name="T41" fmla="*/ 1 h 947"/>
                <a:gd name="T42" fmla="*/ 0 w 238"/>
                <a:gd name="T43" fmla="*/ 1 h 947"/>
                <a:gd name="T44" fmla="*/ 0 w 238"/>
                <a:gd name="T45" fmla="*/ 1 h 947"/>
                <a:gd name="T46" fmla="*/ 0 w 238"/>
                <a:gd name="T47" fmla="*/ 1 h 947"/>
                <a:gd name="T48" fmla="*/ 0 w 238"/>
                <a:gd name="T49" fmla="*/ 1 h 947"/>
                <a:gd name="T50" fmla="*/ 0 w 238"/>
                <a:gd name="T51" fmla="*/ 1 h 947"/>
                <a:gd name="T52" fmla="*/ 0 w 238"/>
                <a:gd name="T53" fmla="*/ 1 h 947"/>
                <a:gd name="T54" fmla="*/ 0 w 238"/>
                <a:gd name="T55" fmla="*/ 1 h 947"/>
                <a:gd name="T56" fmla="*/ 0 w 238"/>
                <a:gd name="T57" fmla="*/ 1 h 947"/>
                <a:gd name="T58" fmla="*/ 0 w 238"/>
                <a:gd name="T59" fmla="*/ 1 h 947"/>
                <a:gd name="T60" fmla="*/ 0 w 238"/>
                <a:gd name="T61" fmla="*/ 1 h 947"/>
                <a:gd name="T62" fmla="*/ 0 w 238"/>
                <a:gd name="T63" fmla="*/ 1 h 947"/>
                <a:gd name="T64" fmla="*/ 0 w 238"/>
                <a:gd name="T65" fmla="*/ 1 h 947"/>
                <a:gd name="T66" fmla="*/ 0 w 238"/>
                <a:gd name="T67" fmla="*/ 1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7" name="Freeform 774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 h 799"/>
                <a:gd name="T36" fmla="*/ 0 w 203"/>
                <a:gd name="T37" fmla="*/ 1 h 799"/>
                <a:gd name="T38" fmla="*/ 0 w 203"/>
                <a:gd name="T39" fmla="*/ 1 h 799"/>
                <a:gd name="T40" fmla="*/ 0 w 203"/>
                <a:gd name="T41" fmla="*/ 1 h 799"/>
                <a:gd name="T42" fmla="*/ 0 w 203"/>
                <a:gd name="T43" fmla="*/ 1 h 799"/>
                <a:gd name="T44" fmla="*/ 0 w 203"/>
                <a:gd name="T45" fmla="*/ 1 h 799"/>
                <a:gd name="T46" fmla="*/ 0 w 203"/>
                <a:gd name="T47" fmla="*/ 1 h 799"/>
                <a:gd name="T48" fmla="*/ 0 w 203"/>
                <a:gd name="T49" fmla="*/ 1 h 799"/>
                <a:gd name="T50" fmla="*/ 0 w 203"/>
                <a:gd name="T51" fmla="*/ 1 h 799"/>
                <a:gd name="T52" fmla="*/ 0 w 203"/>
                <a:gd name="T53" fmla="*/ 1 h 799"/>
                <a:gd name="T54" fmla="*/ 0 w 203"/>
                <a:gd name="T55" fmla="*/ 1 h 799"/>
                <a:gd name="T56" fmla="*/ 0 w 203"/>
                <a:gd name="T57" fmla="*/ 1 h 799"/>
                <a:gd name="T58" fmla="*/ 0 w 203"/>
                <a:gd name="T59" fmla="*/ 1 h 799"/>
                <a:gd name="T60" fmla="*/ 0 w 203"/>
                <a:gd name="T61" fmla="*/ 1 h 799"/>
                <a:gd name="T62" fmla="*/ 0 w 203"/>
                <a:gd name="T63" fmla="*/ 1 h 799"/>
                <a:gd name="T64" fmla="*/ 0 w 203"/>
                <a:gd name="T65" fmla="*/ 1 h 799"/>
                <a:gd name="T66" fmla="*/ 0 w 203"/>
                <a:gd name="T67" fmla="*/ 1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8" name="Freeform 775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1 h 650"/>
                <a:gd name="T36" fmla="*/ 0 w 171"/>
                <a:gd name="T37" fmla="*/ 1 h 650"/>
                <a:gd name="T38" fmla="*/ 0 w 171"/>
                <a:gd name="T39" fmla="*/ 1 h 650"/>
                <a:gd name="T40" fmla="*/ 0 w 171"/>
                <a:gd name="T41" fmla="*/ 1 h 650"/>
                <a:gd name="T42" fmla="*/ 0 w 171"/>
                <a:gd name="T43" fmla="*/ 1 h 650"/>
                <a:gd name="T44" fmla="*/ 0 w 171"/>
                <a:gd name="T45" fmla="*/ 1 h 650"/>
                <a:gd name="T46" fmla="*/ 0 w 171"/>
                <a:gd name="T47" fmla="*/ 1 h 650"/>
                <a:gd name="T48" fmla="*/ 0 w 171"/>
                <a:gd name="T49" fmla="*/ 1 h 650"/>
                <a:gd name="T50" fmla="*/ 0 w 171"/>
                <a:gd name="T51" fmla="*/ 1 h 650"/>
                <a:gd name="T52" fmla="*/ 0 w 171"/>
                <a:gd name="T53" fmla="*/ 1 h 650"/>
                <a:gd name="T54" fmla="*/ 0 w 171"/>
                <a:gd name="T55" fmla="*/ 1 h 650"/>
                <a:gd name="T56" fmla="*/ 0 w 171"/>
                <a:gd name="T57" fmla="*/ 1 h 650"/>
                <a:gd name="T58" fmla="*/ 0 w 171"/>
                <a:gd name="T59" fmla="*/ 1 h 650"/>
                <a:gd name="T60" fmla="*/ 0 w 171"/>
                <a:gd name="T61" fmla="*/ 1 h 650"/>
                <a:gd name="T62" fmla="*/ 0 w 171"/>
                <a:gd name="T63" fmla="*/ 1 h 650"/>
                <a:gd name="T64" fmla="*/ 0 w 171"/>
                <a:gd name="T65" fmla="*/ 1 h 650"/>
                <a:gd name="T66" fmla="*/ 0 w 171"/>
                <a:gd name="T67" fmla="*/ 1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9" name="Freeform 776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1 h 502"/>
                <a:gd name="T20" fmla="*/ 0 w 138"/>
                <a:gd name="T21" fmla="*/ 1 h 502"/>
                <a:gd name="T22" fmla="*/ 0 w 138"/>
                <a:gd name="T23" fmla="*/ 1 h 502"/>
                <a:gd name="T24" fmla="*/ 0 w 138"/>
                <a:gd name="T25" fmla="*/ 1 h 502"/>
                <a:gd name="T26" fmla="*/ 0 w 138"/>
                <a:gd name="T27" fmla="*/ 1 h 502"/>
                <a:gd name="T28" fmla="*/ 0 w 138"/>
                <a:gd name="T29" fmla="*/ 1 h 502"/>
                <a:gd name="T30" fmla="*/ 0 w 138"/>
                <a:gd name="T31" fmla="*/ 1 h 502"/>
                <a:gd name="T32" fmla="*/ 0 w 138"/>
                <a:gd name="T33" fmla="*/ 1 h 502"/>
                <a:gd name="T34" fmla="*/ 0 w 138"/>
                <a:gd name="T35" fmla="*/ 1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0" name="Freeform 777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1 h 353"/>
                <a:gd name="T20" fmla="*/ 0 w 104"/>
                <a:gd name="T21" fmla="*/ 1 h 353"/>
                <a:gd name="T22" fmla="*/ 0 w 104"/>
                <a:gd name="T23" fmla="*/ 1 h 353"/>
                <a:gd name="T24" fmla="*/ 0 w 104"/>
                <a:gd name="T25" fmla="*/ 1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1" name="Freeform 778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2" name="Freeform 779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3" name="Freeform 780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4" name="Freeform 781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5" name="Freeform 782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1 h 712"/>
                <a:gd name="T14" fmla="*/ 0 w 148"/>
                <a:gd name="T15" fmla="*/ 1 h 712"/>
                <a:gd name="T16" fmla="*/ 0 w 148"/>
                <a:gd name="T17" fmla="*/ 1 h 712"/>
                <a:gd name="T18" fmla="*/ 0 w 148"/>
                <a:gd name="T19" fmla="*/ 1 h 712"/>
                <a:gd name="T20" fmla="*/ 0 w 148"/>
                <a:gd name="T21" fmla="*/ 1 h 712"/>
                <a:gd name="T22" fmla="*/ 0 w 148"/>
                <a:gd name="T23" fmla="*/ 1 h 712"/>
                <a:gd name="T24" fmla="*/ 0 w 148"/>
                <a:gd name="T25" fmla="*/ 1 h 712"/>
                <a:gd name="T26" fmla="*/ 0 w 148"/>
                <a:gd name="T27" fmla="*/ 1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6" name="Freeform 783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1 h 795"/>
                <a:gd name="T14" fmla="*/ 0 w 201"/>
                <a:gd name="T15" fmla="*/ 1 h 795"/>
                <a:gd name="T16" fmla="*/ 0 w 201"/>
                <a:gd name="T17" fmla="*/ 1 h 795"/>
                <a:gd name="T18" fmla="*/ 0 w 201"/>
                <a:gd name="T19" fmla="*/ 1 h 795"/>
                <a:gd name="T20" fmla="*/ 0 w 201"/>
                <a:gd name="T21" fmla="*/ 1 h 795"/>
                <a:gd name="T22" fmla="*/ 0 w 201"/>
                <a:gd name="T23" fmla="*/ 1 h 795"/>
                <a:gd name="T24" fmla="*/ 0 w 201"/>
                <a:gd name="T25" fmla="*/ 1 h 795"/>
                <a:gd name="T26" fmla="*/ 0 w 201"/>
                <a:gd name="T27" fmla="*/ 1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7" name="Freeform 784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1 h 622"/>
                <a:gd name="T14" fmla="*/ 0 w 129"/>
                <a:gd name="T15" fmla="*/ 1 h 622"/>
                <a:gd name="T16" fmla="*/ 0 w 129"/>
                <a:gd name="T17" fmla="*/ 1 h 622"/>
                <a:gd name="T18" fmla="*/ 0 w 129"/>
                <a:gd name="T19" fmla="*/ 1 h 622"/>
                <a:gd name="T20" fmla="*/ 0 w 129"/>
                <a:gd name="T21" fmla="*/ 1 h 622"/>
                <a:gd name="T22" fmla="*/ 0 w 129"/>
                <a:gd name="T23" fmla="*/ 1 h 622"/>
                <a:gd name="T24" fmla="*/ 0 w 129"/>
                <a:gd name="T25" fmla="*/ 1 h 622"/>
                <a:gd name="T26" fmla="*/ 0 w 129"/>
                <a:gd name="T27" fmla="*/ 1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8" name="Freeform 785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1 h 531"/>
                <a:gd name="T16" fmla="*/ 0 w 110"/>
                <a:gd name="T17" fmla="*/ 1 h 531"/>
                <a:gd name="T18" fmla="*/ 0 w 110"/>
                <a:gd name="T19" fmla="*/ 1 h 531"/>
                <a:gd name="T20" fmla="*/ 0 w 110"/>
                <a:gd name="T21" fmla="*/ 1 h 531"/>
                <a:gd name="T22" fmla="*/ 0 w 110"/>
                <a:gd name="T23" fmla="*/ 1 h 531"/>
                <a:gd name="T24" fmla="*/ 0 w 110"/>
                <a:gd name="T25" fmla="*/ 1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9" name="Freeform 786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1 h 438"/>
                <a:gd name="T18" fmla="*/ 0 w 92"/>
                <a:gd name="T19" fmla="*/ 1 h 438"/>
                <a:gd name="T20" fmla="*/ 0 w 92"/>
                <a:gd name="T21" fmla="*/ 1 h 438"/>
                <a:gd name="T22" fmla="*/ 0 w 92"/>
                <a:gd name="T23" fmla="*/ 1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0" name="Freeform 787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1" name="Freeform 788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2" name="Freeform 789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1 h 693"/>
                <a:gd name="T16" fmla="*/ 0 w 176"/>
                <a:gd name="T17" fmla="*/ 1 h 693"/>
                <a:gd name="T18" fmla="*/ 0 w 176"/>
                <a:gd name="T19" fmla="*/ 1 h 693"/>
                <a:gd name="T20" fmla="*/ 0 w 176"/>
                <a:gd name="T21" fmla="*/ 1 h 693"/>
                <a:gd name="T22" fmla="*/ 0 w 176"/>
                <a:gd name="T23" fmla="*/ 1 h 693"/>
                <a:gd name="T24" fmla="*/ 0 w 176"/>
                <a:gd name="T25" fmla="*/ 1 h 693"/>
                <a:gd name="T26" fmla="*/ 0 w 176"/>
                <a:gd name="T27" fmla="*/ 1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3" name="Freeform 790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1 h 592"/>
                <a:gd name="T16" fmla="*/ 0 w 149"/>
                <a:gd name="T17" fmla="*/ 1 h 592"/>
                <a:gd name="T18" fmla="*/ 0 w 149"/>
                <a:gd name="T19" fmla="*/ 1 h 592"/>
                <a:gd name="T20" fmla="*/ 0 w 149"/>
                <a:gd name="T21" fmla="*/ 1 h 592"/>
                <a:gd name="T22" fmla="*/ 0 w 149"/>
                <a:gd name="T23" fmla="*/ 1 h 592"/>
                <a:gd name="T24" fmla="*/ 0 w 149"/>
                <a:gd name="T25" fmla="*/ 1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4" name="Freeform 791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1 h 490"/>
                <a:gd name="T18" fmla="*/ 0 w 124"/>
                <a:gd name="T19" fmla="*/ 1 h 490"/>
                <a:gd name="T20" fmla="*/ 0 w 124"/>
                <a:gd name="T21" fmla="*/ 1 h 490"/>
                <a:gd name="T22" fmla="*/ 0 w 124"/>
                <a:gd name="T23" fmla="*/ 1 h 490"/>
                <a:gd name="T24" fmla="*/ 0 w 124"/>
                <a:gd name="T25" fmla="*/ 1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5" name="Freeform 792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1 h 389"/>
                <a:gd name="T18" fmla="*/ 0 w 99"/>
                <a:gd name="T19" fmla="*/ 1 h 389"/>
                <a:gd name="T20" fmla="*/ 0 w 99"/>
                <a:gd name="T21" fmla="*/ 1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6" name="Freeform 793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7" name="Rectangle 794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8" name="Freeform 795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1 h 418"/>
                <a:gd name="T18" fmla="*/ 0 w 354"/>
                <a:gd name="T19" fmla="*/ 1 h 418"/>
                <a:gd name="T20" fmla="*/ 0 w 354"/>
                <a:gd name="T21" fmla="*/ 1 h 418"/>
                <a:gd name="T22" fmla="*/ 0 w 354"/>
                <a:gd name="T23" fmla="*/ 1 h 418"/>
                <a:gd name="T24" fmla="*/ 0 w 354"/>
                <a:gd name="T25" fmla="*/ 1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9" name="Freeform 796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0" name="Freeform 797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1" name="Freeform 798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 h 868"/>
                <a:gd name="T4" fmla="*/ 0 w 469"/>
                <a:gd name="T5" fmla="*/ 1 h 868"/>
                <a:gd name="T6" fmla="*/ 0 w 469"/>
                <a:gd name="T7" fmla="*/ 1 h 868"/>
                <a:gd name="T8" fmla="*/ 1 w 469"/>
                <a:gd name="T9" fmla="*/ 1 h 868"/>
                <a:gd name="T10" fmla="*/ 1 w 469"/>
                <a:gd name="T11" fmla="*/ 1 h 868"/>
                <a:gd name="T12" fmla="*/ 0 w 469"/>
                <a:gd name="T13" fmla="*/ 1 h 868"/>
                <a:gd name="T14" fmla="*/ 0 w 469"/>
                <a:gd name="T15" fmla="*/ 1 h 868"/>
                <a:gd name="T16" fmla="*/ 0 w 469"/>
                <a:gd name="T17" fmla="*/ 1 h 868"/>
                <a:gd name="T18" fmla="*/ 0 w 469"/>
                <a:gd name="T19" fmla="*/ 1 h 868"/>
                <a:gd name="T20" fmla="*/ 0 w 469"/>
                <a:gd name="T21" fmla="*/ 1 h 868"/>
                <a:gd name="T22" fmla="*/ 0 w 469"/>
                <a:gd name="T23" fmla="*/ 1 h 868"/>
                <a:gd name="T24" fmla="*/ 0 w 469"/>
                <a:gd name="T25" fmla="*/ 1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2" name="Freeform 799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1 w 604"/>
                <a:gd name="T25" fmla="*/ 0 h 118"/>
                <a:gd name="T26" fmla="*/ 1 w 604"/>
                <a:gd name="T27" fmla="*/ 0 h 118"/>
                <a:gd name="T28" fmla="*/ 1 w 604"/>
                <a:gd name="T29" fmla="*/ 0 h 118"/>
                <a:gd name="T30" fmla="*/ 1 w 604"/>
                <a:gd name="T31" fmla="*/ 0 h 118"/>
                <a:gd name="T32" fmla="*/ 1 w 604"/>
                <a:gd name="T33" fmla="*/ 0 h 118"/>
                <a:gd name="T34" fmla="*/ 1 w 604"/>
                <a:gd name="T35" fmla="*/ 0 h 118"/>
                <a:gd name="T36" fmla="*/ 1 w 604"/>
                <a:gd name="T37" fmla="*/ 0 h 118"/>
                <a:gd name="T38" fmla="*/ 1 w 604"/>
                <a:gd name="T39" fmla="*/ 0 h 118"/>
                <a:gd name="T40" fmla="*/ 1 w 604"/>
                <a:gd name="T41" fmla="*/ 0 h 118"/>
                <a:gd name="T42" fmla="*/ 1 w 604"/>
                <a:gd name="T43" fmla="*/ 0 h 118"/>
                <a:gd name="T44" fmla="*/ 1 w 604"/>
                <a:gd name="T45" fmla="*/ 0 h 118"/>
                <a:gd name="T46" fmla="*/ 1 w 604"/>
                <a:gd name="T47" fmla="*/ 0 h 118"/>
                <a:gd name="T48" fmla="*/ 1 w 604"/>
                <a:gd name="T49" fmla="*/ 0 h 118"/>
                <a:gd name="T50" fmla="*/ 1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3" name="Freeform 800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1 w 1017"/>
                <a:gd name="T1" fmla="*/ 0 h 337"/>
                <a:gd name="T2" fmla="*/ 1 w 1017"/>
                <a:gd name="T3" fmla="*/ 0 h 337"/>
                <a:gd name="T4" fmla="*/ 1 w 1017"/>
                <a:gd name="T5" fmla="*/ 0 h 337"/>
                <a:gd name="T6" fmla="*/ 1 w 1017"/>
                <a:gd name="T7" fmla="*/ 0 h 337"/>
                <a:gd name="T8" fmla="*/ 1 w 1017"/>
                <a:gd name="T9" fmla="*/ 0 h 337"/>
                <a:gd name="T10" fmla="*/ 1 w 1017"/>
                <a:gd name="T11" fmla="*/ 0 h 337"/>
                <a:gd name="T12" fmla="*/ 1 w 1017"/>
                <a:gd name="T13" fmla="*/ 0 h 337"/>
                <a:gd name="T14" fmla="*/ 1 w 1017"/>
                <a:gd name="T15" fmla="*/ 0 h 337"/>
                <a:gd name="T16" fmla="*/ 1 w 1017"/>
                <a:gd name="T17" fmla="*/ 0 h 337"/>
                <a:gd name="T18" fmla="*/ 1 w 1017"/>
                <a:gd name="T19" fmla="*/ 0 h 337"/>
                <a:gd name="T20" fmla="*/ 1 w 1017"/>
                <a:gd name="T21" fmla="*/ 0 h 337"/>
                <a:gd name="T22" fmla="*/ 1 w 1017"/>
                <a:gd name="T23" fmla="*/ 0 h 337"/>
                <a:gd name="T24" fmla="*/ 1 w 1017"/>
                <a:gd name="T25" fmla="*/ 0 h 337"/>
                <a:gd name="T26" fmla="*/ 1 w 1017"/>
                <a:gd name="T27" fmla="*/ 0 h 337"/>
                <a:gd name="T28" fmla="*/ 1 w 1017"/>
                <a:gd name="T29" fmla="*/ 0 h 337"/>
                <a:gd name="T30" fmla="*/ 1 w 1017"/>
                <a:gd name="T31" fmla="*/ 0 h 337"/>
                <a:gd name="T32" fmla="*/ 1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1 w 1017"/>
                <a:gd name="T39" fmla="*/ 0 h 337"/>
                <a:gd name="T40" fmla="*/ 1 w 1017"/>
                <a:gd name="T41" fmla="*/ 0 h 337"/>
                <a:gd name="T42" fmla="*/ 1 w 1017"/>
                <a:gd name="T43" fmla="*/ 0 h 337"/>
                <a:gd name="T44" fmla="*/ 1 w 1017"/>
                <a:gd name="T45" fmla="*/ 0 h 337"/>
                <a:gd name="T46" fmla="*/ 1 w 1017"/>
                <a:gd name="T47" fmla="*/ 0 h 337"/>
                <a:gd name="T48" fmla="*/ 1 w 1017"/>
                <a:gd name="T49" fmla="*/ 0 h 337"/>
                <a:gd name="T50" fmla="*/ 1 w 1017"/>
                <a:gd name="T51" fmla="*/ 0 h 337"/>
                <a:gd name="T52" fmla="*/ 1 w 1017"/>
                <a:gd name="T53" fmla="*/ 0 h 337"/>
                <a:gd name="T54" fmla="*/ 1 w 1017"/>
                <a:gd name="T55" fmla="*/ 0 h 337"/>
                <a:gd name="T56" fmla="*/ 1 w 1017"/>
                <a:gd name="T57" fmla="*/ 0 h 337"/>
                <a:gd name="T58" fmla="*/ 1 w 1017"/>
                <a:gd name="T59" fmla="*/ 0 h 337"/>
                <a:gd name="T60" fmla="*/ 1 w 1017"/>
                <a:gd name="T61" fmla="*/ 0 h 337"/>
                <a:gd name="T62" fmla="*/ 1 w 1017"/>
                <a:gd name="T63" fmla="*/ 0 h 337"/>
                <a:gd name="T64" fmla="*/ 1 w 1017"/>
                <a:gd name="T65" fmla="*/ 0 h 337"/>
                <a:gd name="T66" fmla="*/ 1 w 1017"/>
                <a:gd name="T67" fmla="*/ 0 h 337"/>
                <a:gd name="T68" fmla="*/ 1 w 1017"/>
                <a:gd name="T69" fmla="*/ 0 h 337"/>
                <a:gd name="T70" fmla="*/ 1 w 1017"/>
                <a:gd name="T71" fmla="*/ 0 h 337"/>
                <a:gd name="T72" fmla="*/ 1 w 1017"/>
                <a:gd name="T73" fmla="*/ 0 h 337"/>
                <a:gd name="T74" fmla="*/ 1 w 1017"/>
                <a:gd name="T75" fmla="*/ 0 h 337"/>
                <a:gd name="T76" fmla="*/ 1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4" name="Freeform 801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 w 1036"/>
                <a:gd name="T3" fmla="*/ 0 h 303"/>
                <a:gd name="T4" fmla="*/ 1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5" name="Freeform 802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 w 1023"/>
                <a:gd name="T3" fmla="*/ 0 h 270"/>
                <a:gd name="T4" fmla="*/ 1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6" name="Freeform 803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 w 1028"/>
                <a:gd name="T3" fmla="*/ 0 h 299"/>
                <a:gd name="T4" fmla="*/ 1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6288" name="Line 290"/>
          <p:cNvSpPr>
            <a:spLocks noChangeShapeType="1"/>
          </p:cNvSpPr>
          <p:nvPr/>
        </p:nvSpPr>
        <p:spPr bwMode="auto">
          <a:xfrm>
            <a:off x="6651625" y="457676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89" name="Group 806"/>
          <p:cNvGrpSpPr>
            <a:grpSpLocks/>
          </p:cNvGrpSpPr>
          <p:nvPr/>
        </p:nvGrpSpPr>
        <p:grpSpPr bwMode="auto">
          <a:xfrm>
            <a:off x="5792788" y="3178175"/>
            <a:ext cx="338137" cy="282575"/>
            <a:chOff x="3899" y="3264"/>
            <a:chExt cx="213" cy="178"/>
          </a:xfrm>
        </p:grpSpPr>
        <p:sp>
          <p:nvSpPr>
            <p:cNvPr id="6359" name="Freeform 80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1 w 1913"/>
                <a:gd name="T1" fmla="*/ 0 h 1606"/>
                <a:gd name="T2" fmla="*/ 1 w 1913"/>
                <a:gd name="T3" fmla="*/ 0 h 1606"/>
                <a:gd name="T4" fmla="*/ 1 w 1913"/>
                <a:gd name="T5" fmla="*/ 0 h 1606"/>
                <a:gd name="T6" fmla="*/ 1 w 1913"/>
                <a:gd name="T7" fmla="*/ 0 h 1606"/>
                <a:gd name="T8" fmla="*/ 1 w 1913"/>
                <a:gd name="T9" fmla="*/ 0 h 1606"/>
                <a:gd name="T10" fmla="*/ 1 w 1913"/>
                <a:gd name="T11" fmla="*/ 0 h 1606"/>
                <a:gd name="T12" fmla="*/ 1 w 1913"/>
                <a:gd name="T13" fmla="*/ 0 h 1606"/>
                <a:gd name="T14" fmla="*/ 1 w 1913"/>
                <a:gd name="T15" fmla="*/ 0 h 1606"/>
                <a:gd name="T16" fmla="*/ 1 w 1913"/>
                <a:gd name="T17" fmla="*/ 0 h 1606"/>
                <a:gd name="T18" fmla="*/ 1 w 1913"/>
                <a:gd name="T19" fmla="*/ 0 h 1606"/>
                <a:gd name="T20" fmla="*/ 1 w 1913"/>
                <a:gd name="T21" fmla="*/ 0 h 1606"/>
                <a:gd name="T22" fmla="*/ 1 w 1913"/>
                <a:gd name="T23" fmla="*/ 0 h 1606"/>
                <a:gd name="T24" fmla="*/ 2 w 1913"/>
                <a:gd name="T25" fmla="*/ 0 h 1606"/>
                <a:gd name="T26" fmla="*/ 2 w 1913"/>
                <a:gd name="T27" fmla="*/ 0 h 1606"/>
                <a:gd name="T28" fmla="*/ 2 w 1913"/>
                <a:gd name="T29" fmla="*/ 0 h 1606"/>
                <a:gd name="T30" fmla="*/ 2 w 1913"/>
                <a:gd name="T31" fmla="*/ 0 h 1606"/>
                <a:gd name="T32" fmla="*/ 2 w 1913"/>
                <a:gd name="T33" fmla="*/ 0 h 1606"/>
                <a:gd name="T34" fmla="*/ 2 w 1913"/>
                <a:gd name="T35" fmla="*/ 0 h 1606"/>
                <a:gd name="T36" fmla="*/ 2 w 1913"/>
                <a:gd name="T37" fmla="*/ 0 h 1606"/>
                <a:gd name="T38" fmla="*/ 2 w 1913"/>
                <a:gd name="T39" fmla="*/ 0 h 1606"/>
                <a:gd name="T40" fmla="*/ 2 w 1913"/>
                <a:gd name="T41" fmla="*/ 0 h 1606"/>
                <a:gd name="T42" fmla="*/ 2 w 1913"/>
                <a:gd name="T43" fmla="*/ 1 h 1606"/>
                <a:gd name="T44" fmla="*/ 3 w 1913"/>
                <a:gd name="T45" fmla="*/ 1 h 1606"/>
                <a:gd name="T46" fmla="*/ 3 w 1913"/>
                <a:gd name="T47" fmla="*/ 2 h 1606"/>
                <a:gd name="T48" fmla="*/ 3 w 1913"/>
                <a:gd name="T49" fmla="*/ 2 h 1606"/>
                <a:gd name="T50" fmla="*/ 3 w 1913"/>
                <a:gd name="T51" fmla="*/ 2 h 1606"/>
                <a:gd name="T52" fmla="*/ 3 w 1913"/>
                <a:gd name="T53" fmla="*/ 2 h 1606"/>
                <a:gd name="T54" fmla="*/ 3 w 1913"/>
                <a:gd name="T55" fmla="*/ 2 h 1606"/>
                <a:gd name="T56" fmla="*/ 0 w 1913"/>
                <a:gd name="T57" fmla="*/ 2 h 1606"/>
                <a:gd name="T58" fmla="*/ 0 w 1913"/>
                <a:gd name="T59" fmla="*/ 2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1 w 1913"/>
                <a:gd name="T73" fmla="*/ 0 h 1606"/>
                <a:gd name="T74" fmla="*/ 1 w 1913"/>
                <a:gd name="T75" fmla="*/ 0 h 1606"/>
                <a:gd name="T76" fmla="*/ 1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0" name="Freeform 80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1 w 614"/>
                <a:gd name="T1" fmla="*/ 0 h 697"/>
                <a:gd name="T2" fmla="*/ 1 w 614"/>
                <a:gd name="T3" fmla="*/ 0 h 697"/>
                <a:gd name="T4" fmla="*/ 1 w 614"/>
                <a:gd name="T5" fmla="*/ 0 h 697"/>
                <a:gd name="T6" fmla="*/ 1 w 614"/>
                <a:gd name="T7" fmla="*/ 0 h 697"/>
                <a:gd name="T8" fmla="*/ 1 w 614"/>
                <a:gd name="T9" fmla="*/ 0 h 697"/>
                <a:gd name="T10" fmla="*/ 1 w 614"/>
                <a:gd name="T11" fmla="*/ 0 h 697"/>
                <a:gd name="T12" fmla="*/ 1 w 614"/>
                <a:gd name="T13" fmla="*/ 0 h 697"/>
                <a:gd name="T14" fmla="*/ 1 w 614"/>
                <a:gd name="T15" fmla="*/ 0 h 697"/>
                <a:gd name="T16" fmla="*/ 1 w 614"/>
                <a:gd name="T17" fmla="*/ 0 h 697"/>
                <a:gd name="T18" fmla="*/ 1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1 h 697"/>
                <a:gd name="T46" fmla="*/ 0 w 614"/>
                <a:gd name="T47" fmla="*/ 1 h 697"/>
                <a:gd name="T48" fmla="*/ 0 w 614"/>
                <a:gd name="T49" fmla="*/ 1 h 697"/>
                <a:gd name="T50" fmla="*/ 0 w 614"/>
                <a:gd name="T51" fmla="*/ 1 h 697"/>
                <a:gd name="T52" fmla="*/ 0 w 614"/>
                <a:gd name="T53" fmla="*/ 1 h 697"/>
                <a:gd name="T54" fmla="*/ 0 w 614"/>
                <a:gd name="T55" fmla="*/ 1 h 697"/>
                <a:gd name="T56" fmla="*/ 0 w 614"/>
                <a:gd name="T57" fmla="*/ 1 h 697"/>
                <a:gd name="T58" fmla="*/ 0 w 614"/>
                <a:gd name="T59" fmla="*/ 1 h 697"/>
                <a:gd name="T60" fmla="*/ 0 w 614"/>
                <a:gd name="T61" fmla="*/ 1 h 697"/>
                <a:gd name="T62" fmla="*/ 0 w 614"/>
                <a:gd name="T63" fmla="*/ 1 h 697"/>
                <a:gd name="T64" fmla="*/ 0 w 614"/>
                <a:gd name="T65" fmla="*/ 1 h 697"/>
                <a:gd name="T66" fmla="*/ 0 w 614"/>
                <a:gd name="T67" fmla="*/ 1 h 697"/>
                <a:gd name="T68" fmla="*/ 0 w 614"/>
                <a:gd name="T69" fmla="*/ 1 h 697"/>
                <a:gd name="T70" fmla="*/ 0 w 614"/>
                <a:gd name="T71" fmla="*/ 1 h 697"/>
                <a:gd name="T72" fmla="*/ 1 w 614"/>
                <a:gd name="T73" fmla="*/ 1 h 697"/>
                <a:gd name="T74" fmla="*/ 1 w 614"/>
                <a:gd name="T75" fmla="*/ 1 h 697"/>
                <a:gd name="T76" fmla="*/ 1 w 614"/>
                <a:gd name="T77" fmla="*/ 1 h 697"/>
                <a:gd name="T78" fmla="*/ 1 w 614"/>
                <a:gd name="T79" fmla="*/ 1 h 697"/>
                <a:gd name="T80" fmla="*/ 1 w 614"/>
                <a:gd name="T81" fmla="*/ 1 h 697"/>
                <a:gd name="T82" fmla="*/ 1 w 614"/>
                <a:gd name="T83" fmla="*/ 1 h 697"/>
                <a:gd name="T84" fmla="*/ 1 w 614"/>
                <a:gd name="T85" fmla="*/ 1 h 697"/>
                <a:gd name="T86" fmla="*/ 1 w 614"/>
                <a:gd name="T87" fmla="*/ 1 h 697"/>
                <a:gd name="T88" fmla="*/ 1 w 614"/>
                <a:gd name="T89" fmla="*/ 1 h 697"/>
                <a:gd name="T90" fmla="*/ 1 w 614"/>
                <a:gd name="T91" fmla="*/ 0 h 697"/>
                <a:gd name="T92" fmla="*/ 1 w 614"/>
                <a:gd name="T93" fmla="*/ 0 h 697"/>
                <a:gd name="T94" fmla="*/ 1 w 614"/>
                <a:gd name="T95" fmla="*/ 0 h 697"/>
                <a:gd name="T96" fmla="*/ 1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1" name="Freeform 80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1 h 693"/>
                <a:gd name="T2" fmla="*/ 0 w 1014"/>
                <a:gd name="T3" fmla="*/ 1 h 693"/>
                <a:gd name="T4" fmla="*/ 1 w 1014"/>
                <a:gd name="T5" fmla="*/ 1 h 693"/>
                <a:gd name="T6" fmla="*/ 1 w 1014"/>
                <a:gd name="T7" fmla="*/ 1 h 693"/>
                <a:gd name="T8" fmla="*/ 1 w 1014"/>
                <a:gd name="T9" fmla="*/ 1 h 693"/>
                <a:gd name="T10" fmla="*/ 1 w 1014"/>
                <a:gd name="T11" fmla="*/ 1 h 693"/>
                <a:gd name="T12" fmla="*/ 1 w 1014"/>
                <a:gd name="T13" fmla="*/ 1 h 693"/>
                <a:gd name="T14" fmla="*/ 1 w 1014"/>
                <a:gd name="T15" fmla="*/ 1 h 693"/>
                <a:gd name="T16" fmla="*/ 1 w 1014"/>
                <a:gd name="T17" fmla="*/ 1 h 693"/>
                <a:gd name="T18" fmla="*/ 1 w 1014"/>
                <a:gd name="T19" fmla="*/ 1 h 693"/>
                <a:gd name="T20" fmla="*/ 1 w 1014"/>
                <a:gd name="T21" fmla="*/ 1 h 693"/>
                <a:gd name="T22" fmla="*/ 1 w 1014"/>
                <a:gd name="T23" fmla="*/ 1 h 693"/>
                <a:gd name="T24" fmla="*/ 1 w 1014"/>
                <a:gd name="T25" fmla="*/ 1 h 693"/>
                <a:gd name="T26" fmla="*/ 1 w 1014"/>
                <a:gd name="T27" fmla="*/ 1 h 693"/>
                <a:gd name="T28" fmla="*/ 1 w 1014"/>
                <a:gd name="T29" fmla="*/ 0 h 693"/>
                <a:gd name="T30" fmla="*/ 1 w 1014"/>
                <a:gd name="T31" fmla="*/ 0 h 693"/>
                <a:gd name="T32" fmla="*/ 1 w 1014"/>
                <a:gd name="T33" fmla="*/ 0 h 693"/>
                <a:gd name="T34" fmla="*/ 1 w 1014"/>
                <a:gd name="T35" fmla="*/ 0 h 693"/>
                <a:gd name="T36" fmla="*/ 1 w 1014"/>
                <a:gd name="T37" fmla="*/ 0 h 693"/>
                <a:gd name="T38" fmla="*/ 1 w 1014"/>
                <a:gd name="T39" fmla="*/ 0 h 693"/>
                <a:gd name="T40" fmla="*/ 1 w 1014"/>
                <a:gd name="T41" fmla="*/ 0 h 693"/>
                <a:gd name="T42" fmla="*/ 1 w 1014"/>
                <a:gd name="T43" fmla="*/ 0 h 693"/>
                <a:gd name="T44" fmla="*/ 1 w 1014"/>
                <a:gd name="T45" fmla="*/ 0 h 693"/>
                <a:gd name="T46" fmla="*/ 1 w 1014"/>
                <a:gd name="T47" fmla="*/ 0 h 693"/>
                <a:gd name="T48" fmla="*/ 1 w 1014"/>
                <a:gd name="T49" fmla="*/ 0 h 693"/>
                <a:gd name="T50" fmla="*/ 1 w 1014"/>
                <a:gd name="T51" fmla="*/ 0 h 693"/>
                <a:gd name="T52" fmla="*/ 1 w 1014"/>
                <a:gd name="T53" fmla="*/ 0 h 693"/>
                <a:gd name="T54" fmla="*/ 1 w 1014"/>
                <a:gd name="T55" fmla="*/ 0 h 693"/>
                <a:gd name="T56" fmla="*/ 1 w 1014"/>
                <a:gd name="T57" fmla="*/ 0 h 693"/>
                <a:gd name="T58" fmla="*/ 1 w 1014"/>
                <a:gd name="T59" fmla="*/ 0 h 693"/>
                <a:gd name="T60" fmla="*/ 1 w 1014"/>
                <a:gd name="T61" fmla="*/ 0 h 693"/>
                <a:gd name="T62" fmla="*/ 1 w 1014"/>
                <a:gd name="T63" fmla="*/ 0 h 693"/>
                <a:gd name="T64" fmla="*/ 1 w 1014"/>
                <a:gd name="T65" fmla="*/ 0 h 693"/>
                <a:gd name="T66" fmla="*/ 1 w 1014"/>
                <a:gd name="T67" fmla="*/ 1 h 693"/>
                <a:gd name="T68" fmla="*/ 1 w 1014"/>
                <a:gd name="T69" fmla="*/ 1 h 693"/>
                <a:gd name="T70" fmla="*/ 1 w 1014"/>
                <a:gd name="T71" fmla="*/ 1 h 693"/>
                <a:gd name="T72" fmla="*/ 1 w 1014"/>
                <a:gd name="T73" fmla="*/ 1 h 693"/>
                <a:gd name="T74" fmla="*/ 1 w 1014"/>
                <a:gd name="T75" fmla="*/ 1 h 693"/>
                <a:gd name="T76" fmla="*/ 1 w 1014"/>
                <a:gd name="T77" fmla="*/ 1 h 693"/>
                <a:gd name="T78" fmla="*/ 1 w 1014"/>
                <a:gd name="T79" fmla="*/ 1 h 693"/>
                <a:gd name="T80" fmla="*/ 1 w 1014"/>
                <a:gd name="T81" fmla="*/ 1 h 693"/>
                <a:gd name="T82" fmla="*/ 1 w 1014"/>
                <a:gd name="T83" fmla="*/ 1 h 693"/>
                <a:gd name="T84" fmla="*/ 1 w 1014"/>
                <a:gd name="T85" fmla="*/ 1 h 693"/>
                <a:gd name="T86" fmla="*/ 1 w 1014"/>
                <a:gd name="T87" fmla="*/ 1 h 693"/>
                <a:gd name="T88" fmla="*/ 1 w 1014"/>
                <a:gd name="T89" fmla="*/ 1 h 693"/>
                <a:gd name="T90" fmla="*/ 1 w 1014"/>
                <a:gd name="T91" fmla="*/ 1 h 693"/>
                <a:gd name="T92" fmla="*/ 1 w 1014"/>
                <a:gd name="T93" fmla="*/ 1 h 693"/>
                <a:gd name="T94" fmla="*/ 1 w 1014"/>
                <a:gd name="T95" fmla="*/ 1 h 693"/>
                <a:gd name="T96" fmla="*/ 1 w 1014"/>
                <a:gd name="T97" fmla="*/ 1 h 693"/>
                <a:gd name="T98" fmla="*/ 1 w 1014"/>
                <a:gd name="T99" fmla="*/ 1 h 693"/>
                <a:gd name="T100" fmla="*/ 1 w 1014"/>
                <a:gd name="T101" fmla="*/ 1 h 693"/>
                <a:gd name="T102" fmla="*/ 1 w 1014"/>
                <a:gd name="T103" fmla="*/ 1 h 693"/>
                <a:gd name="T104" fmla="*/ 0 w 1014"/>
                <a:gd name="T105" fmla="*/ 1 h 693"/>
                <a:gd name="T106" fmla="*/ 0 w 1014"/>
                <a:gd name="T107" fmla="*/ 1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2" name="Freeform 81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1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1 w 745"/>
                <a:gd name="T7" fmla="*/ 0 h 240"/>
                <a:gd name="T8" fmla="*/ 1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3" name="Freeform 81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4" name="Freeform 81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5" name="Freeform 81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2 w 1254"/>
                <a:gd name="T35" fmla="*/ 0 h 415"/>
                <a:gd name="T36" fmla="*/ 2 w 1254"/>
                <a:gd name="T37" fmla="*/ 0 h 415"/>
                <a:gd name="T38" fmla="*/ 2 w 1254"/>
                <a:gd name="T39" fmla="*/ 0 h 415"/>
                <a:gd name="T40" fmla="*/ 2 w 1254"/>
                <a:gd name="T41" fmla="*/ 0 h 415"/>
                <a:gd name="T42" fmla="*/ 2 w 1254"/>
                <a:gd name="T43" fmla="*/ 0 h 415"/>
                <a:gd name="T44" fmla="*/ 2 w 1254"/>
                <a:gd name="T45" fmla="*/ 0 h 415"/>
                <a:gd name="T46" fmla="*/ 2 w 1254"/>
                <a:gd name="T47" fmla="*/ 0 h 415"/>
                <a:gd name="T48" fmla="*/ 2 w 1254"/>
                <a:gd name="T49" fmla="*/ 0 h 415"/>
                <a:gd name="T50" fmla="*/ 2 w 1254"/>
                <a:gd name="T51" fmla="*/ 0 h 415"/>
                <a:gd name="T52" fmla="*/ 2 w 1254"/>
                <a:gd name="T53" fmla="*/ 0 h 415"/>
                <a:gd name="T54" fmla="*/ 2 w 1254"/>
                <a:gd name="T55" fmla="*/ 0 h 415"/>
                <a:gd name="T56" fmla="*/ 1 w 1254"/>
                <a:gd name="T57" fmla="*/ 0 h 415"/>
                <a:gd name="T58" fmla="*/ 1 w 1254"/>
                <a:gd name="T59" fmla="*/ 1 h 415"/>
                <a:gd name="T60" fmla="*/ 1 w 1254"/>
                <a:gd name="T61" fmla="*/ 1 h 415"/>
                <a:gd name="T62" fmla="*/ 1 w 1254"/>
                <a:gd name="T63" fmla="*/ 1 h 415"/>
                <a:gd name="T64" fmla="*/ 1 w 1254"/>
                <a:gd name="T65" fmla="*/ 1 h 415"/>
                <a:gd name="T66" fmla="*/ 1 w 1254"/>
                <a:gd name="T67" fmla="*/ 1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6" name="Freeform 81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1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7" name="Freeform 81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1 h 947"/>
                <a:gd name="T36" fmla="*/ 0 w 238"/>
                <a:gd name="T37" fmla="*/ 1 h 947"/>
                <a:gd name="T38" fmla="*/ 0 w 238"/>
                <a:gd name="T39" fmla="*/ 1 h 947"/>
                <a:gd name="T40" fmla="*/ 0 w 238"/>
                <a:gd name="T41" fmla="*/ 1 h 947"/>
                <a:gd name="T42" fmla="*/ 0 w 238"/>
                <a:gd name="T43" fmla="*/ 1 h 947"/>
                <a:gd name="T44" fmla="*/ 0 w 238"/>
                <a:gd name="T45" fmla="*/ 1 h 947"/>
                <a:gd name="T46" fmla="*/ 0 w 238"/>
                <a:gd name="T47" fmla="*/ 1 h 947"/>
                <a:gd name="T48" fmla="*/ 0 w 238"/>
                <a:gd name="T49" fmla="*/ 1 h 947"/>
                <a:gd name="T50" fmla="*/ 0 w 238"/>
                <a:gd name="T51" fmla="*/ 1 h 947"/>
                <a:gd name="T52" fmla="*/ 0 w 238"/>
                <a:gd name="T53" fmla="*/ 1 h 947"/>
                <a:gd name="T54" fmla="*/ 0 w 238"/>
                <a:gd name="T55" fmla="*/ 1 h 947"/>
                <a:gd name="T56" fmla="*/ 0 w 238"/>
                <a:gd name="T57" fmla="*/ 1 h 947"/>
                <a:gd name="T58" fmla="*/ 0 w 238"/>
                <a:gd name="T59" fmla="*/ 1 h 947"/>
                <a:gd name="T60" fmla="*/ 0 w 238"/>
                <a:gd name="T61" fmla="*/ 1 h 947"/>
                <a:gd name="T62" fmla="*/ 0 w 238"/>
                <a:gd name="T63" fmla="*/ 1 h 947"/>
                <a:gd name="T64" fmla="*/ 0 w 238"/>
                <a:gd name="T65" fmla="*/ 1 h 947"/>
                <a:gd name="T66" fmla="*/ 0 w 238"/>
                <a:gd name="T67" fmla="*/ 1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8" name="Freeform 81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 h 799"/>
                <a:gd name="T36" fmla="*/ 0 w 203"/>
                <a:gd name="T37" fmla="*/ 1 h 799"/>
                <a:gd name="T38" fmla="*/ 0 w 203"/>
                <a:gd name="T39" fmla="*/ 1 h 799"/>
                <a:gd name="T40" fmla="*/ 0 w 203"/>
                <a:gd name="T41" fmla="*/ 1 h 799"/>
                <a:gd name="T42" fmla="*/ 0 w 203"/>
                <a:gd name="T43" fmla="*/ 1 h 799"/>
                <a:gd name="T44" fmla="*/ 0 w 203"/>
                <a:gd name="T45" fmla="*/ 1 h 799"/>
                <a:gd name="T46" fmla="*/ 0 w 203"/>
                <a:gd name="T47" fmla="*/ 1 h 799"/>
                <a:gd name="T48" fmla="*/ 0 w 203"/>
                <a:gd name="T49" fmla="*/ 1 h 799"/>
                <a:gd name="T50" fmla="*/ 0 w 203"/>
                <a:gd name="T51" fmla="*/ 1 h 799"/>
                <a:gd name="T52" fmla="*/ 0 w 203"/>
                <a:gd name="T53" fmla="*/ 1 h 799"/>
                <a:gd name="T54" fmla="*/ 0 w 203"/>
                <a:gd name="T55" fmla="*/ 1 h 799"/>
                <a:gd name="T56" fmla="*/ 0 w 203"/>
                <a:gd name="T57" fmla="*/ 1 h 799"/>
                <a:gd name="T58" fmla="*/ 0 w 203"/>
                <a:gd name="T59" fmla="*/ 1 h 799"/>
                <a:gd name="T60" fmla="*/ 0 w 203"/>
                <a:gd name="T61" fmla="*/ 1 h 799"/>
                <a:gd name="T62" fmla="*/ 0 w 203"/>
                <a:gd name="T63" fmla="*/ 1 h 799"/>
                <a:gd name="T64" fmla="*/ 0 w 203"/>
                <a:gd name="T65" fmla="*/ 1 h 799"/>
                <a:gd name="T66" fmla="*/ 0 w 203"/>
                <a:gd name="T67" fmla="*/ 1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9" name="Freeform 81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1 h 650"/>
                <a:gd name="T36" fmla="*/ 0 w 171"/>
                <a:gd name="T37" fmla="*/ 1 h 650"/>
                <a:gd name="T38" fmla="*/ 0 w 171"/>
                <a:gd name="T39" fmla="*/ 1 h 650"/>
                <a:gd name="T40" fmla="*/ 0 w 171"/>
                <a:gd name="T41" fmla="*/ 1 h 650"/>
                <a:gd name="T42" fmla="*/ 0 w 171"/>
                <a:gd name="T43" fmla="*/ 1 h 650"/>
                <a:gd name="T44" fmla="*/ 0 w 171"/>
                <a:gd name="T45" fmla="*/ 1 h 650"/>
                <a:gd name="T46" fmla="*/ 0 w 171"/>
                <a:gd name="T47" fmla="*/ 1 h 650"/>
                <a:gd name="T48" fmla="*/ 0 w 171"/>
                <a:gd name="T49" fmla="*/ 1 h 650"/>
                <a:gd name="T50" fmla="*/ 0 w 171"/>
                <a:gd name="T51" fmla="*/ 1 h 650"/>
                <a:gd name="T52" fmla="*/ 0 w 171"/>
                <a:gd name="T53" fmla="*/ 1 h 650"/>
                <a:gd name="T54" fmla="*/ 0 w 171"/>
                <a:gd name="T55" fmla="*/ 1 h 650"/>
                <a:gd name="T56" fmla="*/ 0 w 171"/>
                <a:gd name="T57" fmla="*/ 1 h 650"/>
                <a:gd name="T58" fmla="*/ 0 w 171"/>
                <a:gd name="T59" fmla="*/ 1 h 650"/>
                <a:gd name="T60" fmla="*/ 0 w 171"/>
                <a:gd name="T61" fmla="*/ 1 h 650"/>
                <a:gd name="T62" fmla="*/ 0 w 171"/>
                <a:gd name="T63" fmla="*/ 1 h 650"/>
                <a:gd name="T64" fmla="*/ 0 w 171"/>
                <a:gd name="T65" fmla="*/ 1 h 650"/>
                <a:gd name="T66" fmla="*/ 0 w 171"/>
                <a:gd name="T67" fmla="*/ 1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0" name="Freeform 81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1 h 502"/>
                <a:gd name="T20" fmla="*/ 0 w 138"/>
                <a:gd name="T21" fmla="*/ 1 h 502"/>
                <a:gd name="T22" fmla="*/ 0 w 138"/>
                <a:gd name="T23" fmla="*/ 1 h 502"/>
                <a:gd name="T24" fmla="*/ 0 w 138"/>
                <a:gd name="T25" fmla="*/ 1 h 502"/>
                <a:gd name="T26" fmla="*/ 0 w 138"/>
                <a:gd name="T27" fmla="*/ 1 h 502"/>
                <a:gd name="T28" fmla="*/ 0 w 138"/>
                <a:gd name="T29" fmla="*/ 1 h 502"/>
                <a:gd name="T30" fmla="*/ 0 w 138"/>
                <a:gd name="T31" fmla="*/ 1 h 502"/>
                <a:gd name="T32" fmla="*/ 0 w 138"/>
                <a:gd name="T33" fmla="*/ 1 h 502"/>
                <a:gd name="T34" fmla="*/ 0 w 138"/>
                <a:gd name="T35" fmla="*/ 1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1" name="Freeform 81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1 h 353"/>
                <a:gd name="T20" fmla="*/ 0 w 104"/>
                <a:gd name="T21" fmla="*/ 1 h 353"/>
                <a:gd name="T22" fmla="*/ 0 w 104"/>
                <a:gd name="T23" fmla="*/ 1 h 353"/>
                <a:gd name="T24" fmla="*/ 0 w 104"/>
                <a:gd name="T25" fmla="*/ 1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2" name="Freeform 82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3" name="Freeform 82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4" name="Freeform 82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5" name="Freeform 82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6" name="Freeform 82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1 h 712"/>
                <a:gd name="T14" fmla="*/ 0 w 148"/>
                <a:gd name="T15" fmla="*/ 1 h 712"/>
                <a:gd name="T16" fmla="*/ 0 w 148"/>
                <a:gd name="T17" fmla="*/ 1 h 712"/>
                <a:gd name="T18" fmla="*/ 0 w 148"/>
                <a:gd name="T19" fmla="*/ 1 h 712"/>
                <a:gd name="T20" fmla="*/ 0 w 148"/>
                <a:gd name="T21" fmla="*/ 1 h 712"/>
                <a:gd name="T22" fmla="*/ 0 w 148"/>
                <a:gd name="T23" fmla="*/ 1 h 712"/>
                <a:gd name="T24" fmla="*/ 0 w 148"/>
                <a:gd name="T25" fmla="*/ 1 h 712"/>
                <a:gd name="T26" fmla="*/ 0 w 148"/>
                <a:gd name="T27" fmla="*/ 1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7" name="Freeform 82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1 h 795"/>
                <a:gd name="T14" fmla="*/ 0 w 201"/>
                <a:gd name="T15" fmla="*/ 1 h 795"/>
                <a:gd name="T16" fmla="*/ 0 w 201"/>
                <a:gd name="T17" fmla="*/ 1 h 795"/>
                <a:gd name="T18" fmla="*/ 0 w 201"/>
                <a:gd name="T19" fmla="*/ 1 h 795"/>
                <a:gd name="T20" fmla="*/ 0 w 201"/>
                <a:gd name="T21" fmla="*/ 1 h 795"/>
                <a:gd name="T22" fmla="*/ 0 w 201"/>
                <a:gd name="T23" fmla="*/ 1 h 795"/>
                <a:gd name="T24" fmla="*/ 0 w 201"/>
                <a:gd name="T25" fmla="*/ 1 h 795"/>
                <a:gd name="T26" fmla="*/ 0 w 201"/>
                <a:gd name="T27" fmla="*/ 1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8" name="Freeform 82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1 h 622"/>
                <a:gd name="T14" fmla="*/ 0 w 129"/>
                <a:gd name="T15" fmla="*/ 1 h 622"/>
                <a:gd name="T16" fmla="*/ 0 w 129"/>
                <a:gd name="T17" fmla="*/ 1 h 622"/>
                <a:gd name="T18" fmla="*/ 0 w 129"/>
                <a:gd name="T19" fmla="*/ 1 h 622"/>
                <a:gd name="T20" fmla="*/ 0 w 129"/>
                <a:gd name="T21" fmla="*/ 1 h 622"/>
                <a:gd name="T22" fmla="*/ 0 w 129"/>
                <a:gd name="T23" fmla="*/ 1 h 622"/>
                <a:gd name="T24" fmla="*/ 0 w 129"/>
                <a:gd name="T25" fmla="*/ 1 h 622"/>
                <a:gd name="T26" fmla="*/ 0 w 129"/>
                <a:gd name="T27" fmla="*/ 1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9" name="Freeform 82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1 h 531"/>
                <a:gd name="T16" fmla="*/ 0 w 110"/>
                <a:gd name="T17" fmla="*/ 1 h 531"/>
                <a:gd name="T18" fmla="*/ 0 w 110"/>
                <a:gd name="T19" fmla="*/ 1 h 531"/>
                <a:gd name="T20" fmla="*/ 0 w 110"/>
                <a:gd name="T21" fmla="*/ 1 h 531"/>
                <a:gd name="T22" fmla="*/ 0 w 110"/>
                <a:gd name="T23" fmla="*/ 1 h 531"/>
                <a:gd name="T24" fmla="*/ 0 w 110"/>
                <a:gd name="T25" fmla="*/ 1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0" name="Freeform 82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1 h 438"/>
                <a:gd name="T18" fmla="*/ 0 w 92"/>
                <a:gd name="T19" fmla="*/ 1 h 438"/>
                <a:gd name="T20" fmla="*/ 0 w 92"/>
                <a:gd name="T21" fmla="*/ 1 h 438"/>
                <a:gd name="T22" fmla="*/ 0 w 92"/>
                <a:gd name="T23" fmla="*/ 1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1" name="Freeform 82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2" name="Freeform 83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3" name="Freeform 83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1 h 693"/>
                <a:gd name="T16" fmla="*/ 0 w 176"/>
                <a:gd name="T17" fmla="*/ 1 h 693"/>
                <a:gd name="T18" fmla="*/ 0 w 176"/>
                <a:gd name="T19" fmla="*/ 1 h 693"/>
                <a:gd name="T20" fmla="*/ 0 w 176"/>
                <a:gd name="T21" fmla="*/ 1 h 693"/>
                <a:gd name="T22" fmla="*/ 0 w 176"/>
                <a:gd name="T23" fmla="*/ 1 h 693"/>
                <a:gd name="T24" fmla="*/ 0 w 176"/>
                <a:gd name="T25" fmla="*/ 1 h 693"/>
                <a:gd name="T26" fmla="*/ 0 w 176"/>
                <a:gd name="T27" fmla="*/ 1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4" name="Freeform 83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1 h 592"/>
                <a:gd name="T16" fmla="*/ 0 w 149"/>
                <a:gd name="T17" fmla="*/ 1 h 592"/>
                <a:gd name="T18" fmla="*/ 0 w 149"/>
                <a:gd name="T19" fmla="*/ 1 h 592"/>
                <a:gd name="T20" fmla="*/ 0 w 149"/>
                <a:gd name="T21" fmla="*/ 1 h 592"/>
                <a:gd name="T22" fmla="*/ 0 w 149"/>
                <a:gd name="T23" fmla="*/ 1 h 592"/>
                <a:gd name="T24" fmla="*/ 0 w 149"/>
                <a:gd name="T25" fmla="*/ 1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5" name="Freeform 83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1 h 490"/>
                <a:gd name="T18" fmla="*/ 0 w 124"/>
                <a:gd name="T19" fmla="*/ 1 h 490"/>
                <a:gd name="T20" fmla="*/ 0 w 124"/>
                <a:gd name="T21" fmla="*/ 1 h 490"/>
                <a:gd name="T22" fmla="*/ 0 w 124"/>
                <a:gd name="T23" fmla="*/ 1 h 490"/>
                <a:gd name="T24" fmla="*/ 0 w 124"/>
                <a:gd name="T25" fmla="*/ 1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6" name="Freeform 83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1 h 389"/>
                <a:gd name="T18" fmla="*/ 0 w 99"/>
                <a:gd name="T19" fmla="*/ 1 h 389"/>
                <a:gd name="T20" fmla="*/ 0 w 99"/>
                <a:gd name="T21" fmla="*/ 1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7" name="Freeform 83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8" name="Rectangle 83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9" name="Freeform 83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1 h 418"/>
                <a:gd name="T18" fmla="*/ 0 w 354"/>
                <a:gd name="T19" fmla="*/ 1 h 418"/>
                <a:gd name="T20" fmla="*/ 0 w 354"/>
                <a:gd name="T21" fmla="*/ 1 h 418"/>
                <a:gd name="T22" fmla="*/ 0 w 354"/>
                <a:gd name="T23" fmla="*/ 1 h 418"/>
                <a:gd name="T24" fmla="*/ 0 w 354"/>
                <a:gd name="T25" fmla="*/ 1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0" name="Freeform 83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1" name="Freeform 83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2" name="Freeform 84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 h 868"/>
                <a:gd name="T4" fmla="*/ 0 w 469"/>
                <a:gd name="T5" fmla="*/ 1 h 868"/>
                <a:gd name="T6" fmla="*/ 0 w 469"/>
                <a:gd name="T7" fmla="*/ 1 h 868"/>
                <a:gd name="T8" fmla="*/ 1 w 469"/>
                <a:gd name="T9" fmla="*/ 1 h 868"/>
                <a:gd name="T10" fmla="*/ 1 w 469"/>
                <a:gd name="T11" fmla="*/ 1 h 868"/>
                <a:gd name="T12" fmla="*/ 0 w 469"/>
                <a:gd name="T13" fmla="*/ 1 h 868"/>
                <a:gd name="T14" fmla="*/ 0 w 469"/>
                <a:gd name="T15" fmla="*/ 1 h 868"/>
                <a:gd name="T16" fmla="*/ 0 w 469"/>
                <a:gd name="T17" fmla="*/ 1 h 868"/>
                <a:gd name="T18" fmla="*/ 0 w 469"/>
                <a:gd name="T19" fmla="*/ 1 h 868"/>
                <a:gd name="T20" fmla="*/ 0 w 469"/>
                <a:gd name="T21" fmla="*/ 1 h 868"/>
                <a:gd name="T22" fmla="*/ 0 w 469"/>
                <a:gd name="T23" fmla="*/ 1 h 868"/>
                <a:gd name="T24" fmla="*/ 0 w 469"/>
                <a:gd name="T25" fmla="*/ 1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3" name="Freeform 84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1 w 604"/>
                <a:gd name="T25" fmla="*/ 0 h 118"/>
                <a:gd name="T26" fmla="*/ 1 w 604"/>
                <a:gd name="T27" fmla="*/ 0 h 118"/>
                <a:gd name="T28" fmla="*/ 1 w 604"/>
                <a:gd name="T29" fmla="*/ 0 h 118"/>
                <a:gd name="T30" fmla="*/ 1 w 604"/>
                <a:gd name="T31" fmla="*/ 0 h 118"/>
                <a:gd name="T32" fmla="*/ 1 w 604"/>
                <a:gd name="T33" fmla="*/ 0 h 118"/>
                <a:gd name="T34" fmla="*/ 1 w 604"/>
                <a:gd name="T35" fmla="*/ 0 h 118"/>
                <a:gd name="T36" fmla="*/ 1 w 604"/>
                <a:gd name="T37" fmla="*/ 0 h 118"/>
                <a:gd name="T38" fmla="*/ 1 w 604"/>
                <a:gd name="T39" fmla="*/ 0 h 118"/>
                <a:gd name="T40" fmla="*/ 1 w 604"/>
                <a:gd name="T41" fmla="*/ 0 h 118"/>
                <a:gd name="T42" fmla="*/ 1 w 604"/>
                <a:gd name="T43" fmla="*/ 0 h 118"/>
                <a:gd name="T44" fmla="*/ 1 w 604"/>
                <a:gd name="T45" fmla="*/ 0 h 118"/>
                <a:gd name="T46" fmla="*/ 1 w 604"/>
                <a:gd name="T47" fmla="*/ 0 h 118"/>
                <a:gd name="T48" fmla="*/ 1 w 604"/>
                <a:gd name="T49" fmla="*/ 0 h 118"/>
                <a:gd name="T50" fmla="*/ 1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4" name="Freeform 84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1 w 1017"/>
                <a:gd name="T1" fmla="*/ 0 h 337"/>
                <a:gd name="T2" fmla="*/ 1 w 1017"/>
                <a:gd name="T3" fmla="*/ 0 h 337"/>
                <a:gd name="T4" fmla="*/ 1 w 1017"/>
                <a:gd name="T5" fmla="*/ 0 h 337"/>
                <a:gd name="T6" fmla="*/ 1 w 1017"/>
                <a:gd name="T7" fmla="*/ 0 h 337"/>
                <a:gd name="T8" fmla="*/ 1 w 1017"/>
                <a:gd name="T9" fmla="*/ 0 h 337"/>
                <a:gd name="T10" fmla="*/ 1 w 1017"/>
                <a:gd name="T11" fmla="*/ 0 h 337"/>
                <a:gd name="T12" fmla="*/ 1 w 1017"/>
                <a:gd name="T13" fmla="*/ 0 h 337"/>
                <a:gd name="T14" fmla="*/ 1 w 1017"/>
                <a:gd name="T15" fmla="*/ 0 h 337"/>
                <a:gd name="T16" fmla="*/ 1 w 1017"/>
                <a:gd name="T17" fmla="*/ 0 h 337"/>
                <a:gd name="T18" fmla="*/ 1 w 1017"/>
                <a:gd name="T19" fmla="*/ 0 h 337"/>
                <a:gd name="T20" fmla="*/ 1 w 1017"/>
                <a:gd name="T21" fmla="*/ 0 h 337"/>
                <a:gd name="T22" fmla="*/ 1 w 1017"/>
                <a:gd name="T23" fmla="*/ 0 h 337"/>
                <a:gd name="T24" fmla="*/ 1 w 1017"/>
                <a:gd name="T25" fmla="*/ 0 h 337"/>
                <a:gd name="T26" fmla="*/ 1 w 1017"/>
                <a:gd name="T27" fmla="*/ 0 h 337"/>
                <a:gd name="T28" fmla="*/ 1 w 1017"/>
                <a:gd name="T29" fmla="*/ 0 h 337"/>
                <a:gd name="T30" fmla="*/ 1 w 1017"/>
                <a:gd name="T31" fmla="*/ 0 h 337"/>
                <a:gd name="T32" fmla="*/ 1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1 w 1017"/>
                <a:gd name="T39" fmla="*/ 0 h 337"/>
                <a:gd name="T40" fmla="*/ 1 w 1017"/>
                <a:gd name="T41" fmla="*/ 0 h 337"/>
                <a:gd name="T42" fmla="*/ 1 w 1017"/>
                <a:gd name="T43" fmla="*/ 0 h 337"/>
                <a:gd name="T44" fmla="*/ 1 w 1017"/>
                <a:gd name="T45" fmla="*/ 0 h 337"/>
                <a:gd name="T46" fmla="*/ 1 w 1017"/>
                <a:gd name="T47" fmla="*/ 0 h 337"/>
                <a:gd name="T48" fmla="*/ 1 w 1017"/>
                <a:gd name="T49" fmla="*/ 0 h 337"/>
                <a:gd name="T50" fmla="*/ 1 w 1017"/>
                <a:gd name="T51" fmla="*/ 0 h 337"/>
                <a:gd name="T52" fmla="*/ 1 w 1017"/>
                <a:gd name="T53" fmla="*/ 0 h 337"/>
                <a:gd name="T54" fmla="*/ 1 w 1017"/>
                <a:gd name="T55" fmla="*/ 0 h 337"/>
                <a:gd name="T56" fmla="*/ 1 w 1017"/>
                <a:gd name="T57" fmla="*/ 0 h 337"/>
                <a:gd name="T58" fmla="*/ 1 w 1017"/>
                <a:gd name="T59" fmla="*/ 0 h 337"/>
                <a:gd name="T60" fmla="*/ 1 w 1017"/>
                <a:gd name="T61" fmla="*/ 0 h 337"/>
                <a:gd name="T62" fmla="*/ 1 w 1017"/>
                <a:gd name="T63" fmla="*/ 0 h 337"/>
                <a:gd name="T64" fmla="*/ 1 w 1017"/>
                <a:gd name="T65" fmla="*/ 0 h 337"/>
                <a:gd name="T66" fmla="*/ 1 w 1017"/>
                <a:gd name="T67" fmla="*/ 0 h 337"/>
                <a:gd name="T68" fmla="*/ 1 w 1017"/>
                <a:gd name="T69" fmla="*/ 0 h 337"/>
                <a:gd name="T70" fmla="*/ 1 w 1017"/>
                <a:gd name="T71" fmla="*/ 0 h 337"/>
                <a:gd name="T72" fmla="*/ 1 w 1017"/>
                <a:gd name="T73" fmla="*/ 0 h 337"/>
                <a:gd name="T74" fmla="*/ 1 w 1017"/>
                <a:gd name="T75" fmla="*/ 0 h 337"/>
                <a:gd name="T76" fmla="*/ 1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5" name="Freeform 84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 w 1036"/>
                <a:gd name="T3" fmla="*/ 0 h 303"/>
                <a:gd name="T4" fmla="*/ 1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6" name="Freeform 84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 w 1023"/>
                <a:gd name="T3" fmla="*/ 0 h 270"/>
                <a:gd name="T4" fmla="*/ 1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7" name="Freeform 84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 w 1028"/>
                <a:gd name="T3" fmla="*/ 0 h 299"/>
                <a:gd name="T4" fmla="*/ 1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6290" name="Group 846"/>
          <p:cNvGrpSpPr>
            <a:grpSpLocks/>
          </p:cNvGrpSpPr>
          <p:nvPr/>
        </p:nvGrpSpPr>
        <p:grpSpPr bwMode="auto">
          <a:xfrm>
            <a:off x="5395913" y="3130550"/>
            <a:ext cx="304800" cy="363538"/>
            <a:chOff x="4475" y="3342"/>
            <a:chExt cx="172" cy="215"/>
          </a:xfrm>
        </p:grpSpPr>
        <p:sp>
          <p:nvSpPr>
            <p:cNvPr id="6328" name="AutoShape 847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9" name="Freeform 848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0 w 1894"/>
                <a:gd name="T1" fmla="*/ 0 h 1904"/>
                <a:gd name="T2" fmla="*/ 0 w 1894"/>
                <a:gd name="T3" fmla="*/ 0 h 1904"/>
                <a:gd name="T4" fmla="*/ 0 w 1894"/>
                <a:gd name="T5" fmla="*/ 0 h 1904"/>
                <a:gd name="T6" fmla="*/ 0 w 1894"/>
                <a:gd name="T7" fmla="*/ 0 h 1904"/>
                <a:gd name="T8" fmla="*/ 0 w 1894"/>
                <a:gd name="T9" fmla="*/ 0 h 1904"/>
                <a:gd name="T10" fmla="*/ 0 w 1894"/>
                <a:gd name="T11" fmla="*/ 0 h 1904"/>
                <a:gd name="T12" fmla="*/ 0 w 1894"/>
                <a:gd name="T13" fmla="*/ 0 h 1904"/>
                <a:gd name="T14" fmla="*/ 0 w 1894"/>
                <a:gd name="T15" fmla="*/ 0 h 1904"/>
                <a:gd name="T16" fmla="*/ 1 w 1894"/>
                <a:gd name="T17" fmla="*/ 0 h 1904"/>
                <a:gd name="T18" fmla="*/ 1 w 1894"/>
                <a:gd name="T19" fmla="*/ 0 h 1904"/>
                <a:gd name="T20" fmla="*/ 1 w 1894"/>
                <a:gd name="T21" fmla="*/ 0 h 1904"/>
                <a:gd name="T22" fmla="*/ 1 w 1894"/>
                <a:gd name="T23" fmla="*/ 0 h 1904"/>
                <a:gd name="T24" fmla="*/ 1 w 1894"/>
                <a:gd name="T25" fmla="*/ 0 h 1904"/>
                <a:gd name="T26" fmla="*/ 1 w 1894"/>
                <a:gd name="T27" fmla="*/ 0 h 1904"/>
                <a:gd name="T28" fmla="*/ 1 w 1894"/>
                <a:gd name="T29" fmla="*/ 0 h 1904"/>
                <a:gd name="T30" fmla="*/ 1 w 1894"/>
                <a:gd name="T31" fmla="*/ 0 h 1904"/>
                <a:gd name="T32" fmla="*/ 1 w 1894"/>
                <a:gd name="T33" fmla="*/ 1 h 1904"/>
                <a:gd name="T34" fmla="*/ 1 w 1894"/>
                <a:gd name="T35" fmla="*/ 1 h 1904"/>
                <a:gd name="T36" fmla="*/ 1 w 1894"/>
                <a:gd name="T37" fmla="*/ 1 h 1904"/>
                <a:gd name="T38" fmla="*/ 1 w 1894"/>
                <a:gd name="T39" fmla="*/ 1 h 1904"/>
                <a:gd name="T40" fmla="*/ 1 w 1894"/>
                <a:gd name="T41" fmla="*/ 1 h 1904"/>
                <a:gd name="T42" fmla="*/ 1 w 1894"/>
                <a:gd name="T43" fmla="*/ 1 h 1904"/>
                <a:gd name="T44" fmla="*/ 1 w 1894"/>
                <a:gd name="T45" fmla="*/ 1 h 1904"/>
                <a:gd name="T46" fmla="*/ 1 w 1894"/>
                <a:gd name="T47" fmla="*/ 1 h 1904"/>
                <a:gd name="T48" fmla="*/ 1 w 1894"/>
                <a:gd name="T49" fmla="*/ 1 h 1904"/>
                <a:gd name="T50" fmla="*/ 1 w 1894"/>
                <a:gd name="T51" fmla="*/ 1 h 1904"/>
                <a:gd name="T52" fmla="*/ 1 w 1894"/>
                <a:gd name="T53" fmla="*/ 1 h 1904"/>
                <a:gd name="T54" fmla="*/ 0 w 1894"/>
                <a:gd name="T55" fmla="*/ 1 h 1904"/>
                <a:gd name="T56" fmla="*/ 0 w 1894"/>
                <a:gd name="T57" fmla="*/ 1 h 1904"/>
                <a:gd name="T58" fmla="*/ 0 w 1894"/>
                <a:gd name="T59" fmla="*/ 1 h 1904"/>
                <a:gd name="T60" fmla="*/ 0 w 1894"/>
                <a:gd name="T61" fmla="*/ 1 h 1904"/>
                <a:gd name="T62" fmla="*/ 0 w 1894"/>
                <a:gd name="T63" fmla="*/ 1 h 1904"/>
                <a:gd name="T64" fmla="*/ 0 w 1894"/>
                <a:gd name="T65" fmla="*/ 1 h 1904"/>
                <a:gd name="T66" fmla="*/ 0 w 1894"/>
                <a:gd name="T67" fmla="*/ 1 h 1904"/>
                <a:gd name="T68" fmla="*/ 0 w 1894"/>
                <a:gd name="T69" fmla="*/ 1 h 1904"/>
                <a:gd name="T70" fmla="*/ 0 w 1894"/>
                <a:gd name="T71" fmla="*/ 1 h 1904"/>
                <a:gd name="T72" fmla="*/ 0 w 1894"/>
                <a:gd name="T73" fmla="*/ 1 h 1904"/>
                <a:gd name="T74" fmla="*/ 0 w 1894"/>
                <a:gd name="T75" fmla="*/ 1 h 1904"/>
                <a:gd name="T76" fmla="*/ 0 w 1894"/>
                <a:gd name="T77" fmla="*/ 1 h 1904"/>
                <a:gd name="T78" fmla="*/ 0 w 1894"/>
                <a:gd name="T79" fmla="*/ 1 h 1904"/>
                <a:gd name="T80" fmla="*/ 0 w 1894"/>
                <a:gd name="T81" fmla="*/ 1 h 1904"/>
                <a:gd name="T82" fmla="*/ 0 w 1894"/>
                <a:gd name="T83" fmla="*/ 1 h 1904"/>
                <a:gd name="T84" fmla="*/ 0 w 1894"/>
                <a:gd name="T85" fmla="*/ 1 h 1904"/>
                <a:gd name="T86" fmla="*/ 0 w 1894"/>
                <a:gd name="T87" fmla="*/ 1 h 1904"/>
                <a:gd name="T88" fmla="*/ 0 w 1894"/>
                <a:gd name="T89" fmla="*/ 1 h 1904"/>
                <a:gd name="T90" fmla="*/ 0 w 1894"/>
                <a:gd name="T91" fmla="*/ 1 h 1904"/>
                <a:gd name="T92" fmla="*/ 0 w 1894"/>
                <a:gd name="T93" fmla="*/ 1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0" name="Freeform 849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0 w 1106"/>
                <a:gd name="T1" fmla="*/ 0 h 331"/>
                <a:gd name="T2" fmla="*/ 1 w 1106"/>
                <a:gd name="T3" fmla="*/ 0 h 331"/>
                <a:gd name="T4" fmla="*/ 0 w 1106"/>
                <a:gd name="T5" fmla="*/ 0 h 331"/>
                <a:gd name="T6" fmla="*/ 0 w 1106"/>
                <a:gd name="T7" fmla="*/ 0 h 331"/>
                <a:gd name="T8" fmla="*/ 0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1" name="Freeform 850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1 w 1285"/>
                <a:gd name="T1" fmla="*/ 0 h 505"/>
                <a:gd name="T2" fmla="*/ 1 w 1285"/>
                <a:gd name="T3" fmla="*/ 0 h 505"/>
                <a:gd name="T4" fmla="*/ 1 w 1285"/>
                <a:gd name="T5" fmla="*/ 0 h 505"/>
                <a:gd name="T6" fmla="*/ 1 w 1285"/>
                <a:gd name="T7" fmla="*/ 0 h 505"/>
                <a:gd name="T8" fmla="*/ 1 w 1285"/>
                <a:gd name="T9" fmla="*/ 0 h 505"/>
                <a:gd name="T10" fmla="*/ 0 w 1285"/>
                <a:gd name="T11" fmla="*/ 0 h 505"/>
                <a:gd name="T12" fmla="*/ 0 w 1285"/>
                <a:gd name="T13" fmla="*/ 0 h 505"/>
                <a:gd name="T14" fmla="*/ 0 w 1285"/>
                <a:gd name="T15" fmla="*/ 0 h 505"/>
                <a:gd name="T16" fmla="*/ 0 w 1285"/>
                <a:gd name="T17" fmla="*/ 0 h 505"/>
                <a:gd name="T18" fmla="*/ 0 w 1285"/>
                <a:gd name="T19" fmla="*/ 0 h 505"/>
                <a:gd name="T20" fmla="*/ 0 w 1285"/>
                <a:gd name="T21" fmla="*/ 0 h 505"/>
                <a:gd name="T22" fmla="*/ 0 w 1285"/>
                <a:gd name="T23" fmla="*/ 0 h 505"/>
                <a:gd name="T24" fmla="*/ 0 w 1285"/>
                <a:gd name="T25" fmla="*/ 0 h 505"/>
                <a:gd name="T26" fmla="*/ 0 w 1285"/>
                <a:gd name="T27" fmla="*/ 0 h 505"/>
                <a:gd name="T28" fmla="*/ 0 w 1285"/>
                <a:gd name="T29" fmla="*/ 0 h 505"/>
                <a:gd name="T30" fmla="*/ 0 w 1285"/>
                <a:gd name="T31" fmla="*/ 0 h 505"/>
                <a:gd name="T32" fmla="*/ 0 w 1285"/>
                <a:gd name="T33" fmla="*/ 0 h 505"/>
                <a:gd name="T34" fmla="*/ 0 w 1285"/>
                <a:gd name="T35" fmla="*/ 0 h 505"/>
                <a:gd name="T36" fmla="*/ 0 w 1285"/>
                <a:gd name="T37" fmla="*/ 0 h 505"/>
                <a:gd name="T38" fmla="*/ 0 w 1285"/>
                <a:gd name="T39" fmla="*/ 0 h 505"/>
                <a:gd name="T40" fmla="*/ 0 w 1285"/>
                <a:gd name="T41" fmla="*/ 0 h 505"/>
                <a:gd name="T42" fmla="*/ 0 w 1285"/>
                <a:gd name="T43" fmla="*/ 0 h 505"/>
                <a:gd name="T44" fmla="*/ 0 w 1285"/>
                <a:gd name="T45" fmla="*/ 0 h 505"/>
                <a:gd name="T46" fmla="*/ 0 w 1285"/>
                <a:gd name="T47" fmla="*/ 0 h 505"/>
                <a:gd name="T48" fmla="*/ 0 w 1285"/>
                <a:gd name="T49" fmla="*/ 0 h 505"/>
                <a:gd name="T50" fmla="*/ 0 w 1285"/>
                <a:gd name="T51" fmla="*/ 0 h 505"/>
                <a:gd name="T52" fmla="*/ 0 w 1285"/>
                <a:gd name="T53" fmla="*/ 0 h 505"/>
                <a:gd name="T54" fmla="*/ 0 w 1285"/>
                <a:gd name="T55" fmla="*/ 0 h 505"/>
                <a:gd name="T56" fmla="*/ 0 w 1285"/>
                <a:gd name="T57" fmla="*/ 0 h 505"/>
                <a:gd name="T58" fmla="*/ 0 w 1285"/>
                <a:gd name="T59" fmla="*/ 0 h 505"/>
                <a:gd name="T60" fmla="*/ 0 w 1285"/>
                <a:gd name="T61" fmla="*/ 0 h 505"/>
                <a:gd name="T62" fmla="*/ 0 w 1285"/>
                <a:gd name="T63" fmla="*/ 0 h 505"/>
                <a:gd name="T64" fmla="*/ 0 w 1285"/>
                <a:gd name="T65" fmla="*/ 0 h 505"/>
                <a:gd name="T66" fmla="*/ 0 w 1285"/>
                <a:gd name="T67" fmla="*/ 0 h 505"/>
                <a:gd name="T68" fmla="*/ 0 w 1285"/>
                <a:gd name="T69" fmla="*/ 0 h 505"/>
                <a:gd name="T70" fmla="*/ 1 w 1285"/>
                <a:gd name="T71" fmla="*/ 0 h 505"/>
                <a:gd name="T72" fmla="*/ 1 w 1285"/>
                <a:gd name="T73" fmla="*/ 0 h 505"/>
                <a:gd name="T74" fmla="*/ 1 w 1285"/>
                <a:gd name="T75" fmla="*/ 0 h 505"/>
                <a:gd name="T76" fmla="*/ 1 w 1285"/>
                <a:gd name="T77" fmla="*/ 0 h 505"/>
                <a:gd name="T78" fmla="*/ 1 w 1285"/>
                <a:gd name="T79" fmla="*/ 0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2" name="AutoShape 851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3" name="Freeform 852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0 w 179"/>
                <a:gd name="T1" fmla="*/ 0 h 216"/>
                <a:gd name="T2" fmla="*/ 0 w 179"/>
                <a:gd name="T3" fmla="*/ 0 h 216"/>
                <a:gd name="T4" fmla="*/ 0 w 179"/>
                <a:gd name="T5" fmla="*/ 0 h 216"/>
                <a:gd name="T6" fmla="*/ 0 w 179"/>
                <a:gd name="T7" fmla="*/ 0 h 216"/>
                <a:gd name="T8" fmla="*/ 0 w 179"/>
                <a:gd name="T9" fmla="*/ 0 h 216"/>
                <a:gd name="T10" fmla="*/ 0 w 179"/>
                <a:gd name="T11" fmla="*/ 0 h 216"/>
                <a:gd name="T12" fmla="*/ 0 w 179"/>
                <a:gd name="T13" fmla="*/ 0 h 216"/>
                <a:gd name="T14" fmla="*/ 0 w 179"/>
                <a:gd name="T15" fmla="*/ 0 h 216"/>
                <a:gd name="T16" fmla="*/ 0 w 179"/>
                <a:gd name="T17" fmla="*/ 0 h 216"/>
                <a:gd name="T18" fmla="*/ 0 w 179"/>
                <a:gd name="T19" fmla="*/ 0 h 216"/>
                <a:gd name="T20" fmla="*/ 0 w 179"/>
                <a:gd name="T21" fmla="*/ 1 h 216"/>
                <a:gd name="T22" fmla="*/ 0 w 179"/>
                <a:gd name="T23" fmla="*/ 1 h 216"/>
                <a:gd name="T24" fmla="*/ 0 w 179"/>
                <a:gd name="T25" fmla="*/ 1 h 216"/>
                <a:gd name="T26" fmla="*/ 0 w 179"/>
                <a:gd name="T27" fmla="*/ 1 h 216"/>
                <a:gd name="T28" fmla="*/ 0 w 179"/>
                <a:gd name="T29" fmla="*/ 1 h 216"/>
                <a:gd name="T30" fmla="*/ 0 w 179"/>
                <a:gd name="T31" fmla="*/ 1 h 216"/>
                <a:gd name="T32" fmla="*/ 0 w 179"/>
                <a:gd name="T33" fmla="*/ 1 h 216"/>
                <a:gd name="T34" fmla="*/ 0 w 179"/>
                <a:gd name="T35" fmla="*/ 1 h 216"/>
                <a:gd name="T36" fmla="*/ 0 w 179"/>
                <a:gd name="T37" fmla="*/ 1 h 216"/>
                <a:gd name="T38" fmla="*/ 0 w 179"/>
                <a:gd name="T39" fmla="*/ 1 h 216"/>
                <a:gd name="T40" fmla="*/ 0 w 179"/>
                <a:gd name="T41" fmla="*/ 1 h 216"/>
                <a:gd name="T42" fmla="*/ 0 w 179"/>
                <a:gd name="T43" fmla="*/ 1 h 216"/>
                <a:gd name="T44" fmla="*/ 0 w 179"/>
                <a:gd name="T45" fmla="*/ 1 h 216"/>
                <a:gd name="T46" fmla="*/ 0 w 179"/>
                <a:gd name="T47" fmla="*/ 1 h 216"/>
                <a:gd name="T48" fmla="*/ 0 w 179"/>
                <a:gd name="T49" fmla="*/ 1 h 216"/>
                <a:gd name="T50" fmla="*/ 0 w 179"/>
                <a:gd name="T51" fmla="*/ 1 h 216"/>
                <a:gd name="T52" fmla="*/ 0 w 179"/>
                <a:gd name="T53" fmla="*/ 1 h 216"/>
                <a:gd name="T54" fmla="*/ 0 w 179"/>
                <a:gd name="T55" fmla="*/ 1 h 216"/>
                <a:gd name="T56" fmla="*/ 0 w 179"/>
                <a:gd name="T57" fmla="*/ 1 h 216"/>
                <a:gd name="T58" fmla="*/ 0 w 179"/>
                <a:gd name="T59" fmla="*/ 1 h 216"/>
                <a:gd name="T60" fmla="*/ 0 w 179"/>
                <a:gd name="T61" fmla="*/ 0 h 216"/>
                <a:gd name="T62" fmla="*/ 0 w 179"/>
                <a:gd name="T63" fmla="*/ 0 h 216"/>
                <a:gd name="T64" fmla="*/ 0 w 179"/>
                <a:gd name="T65" fmla="*/ 0 h 216"/>
                <a:gd name="T66" fmla="*/ 0 w 179"/>
                <a:gd name="T67" fmla="*/ 0 h 216"/>
                <a:gd name="T68" fmla="*/ 0 w 179"/>
                <a:gd name="T69" fmla="*/ 0 h 216"/>
                <a:gd name="T70" fmla="*/ 0 w 179"/>
                <a:gd name="T71" fmla="*/ 0 h 216"/>
                <a:gd name="T72" fmla="*/ 0 w 179"/>
                <a:gd name="T73" fmla="*/ 0 h 216"/>
                <a:gd name="T74" fmla="*/ 0 w 179"/>
                <a:gd name="T75" fmla="*/ 0 h 216"/>
                <a:gd name="T76" fmla="*/ 0 w 179"/>
                <a:gd name="T77" fmla="*/ 0 h 216"/>
                <a:gd name="T78" fmla="*/ 0 w 179"/>
                <a:gd name="T79" fmla="*/ 0 h 216"/>
                <a:gd name="T80" fmla="*/ 0 w 179"/>
                <a:gd name="T81" fmla="*/ 0 h 216"/>
                <a:gd name="T82" fmla="*/ 0 w 179"/>
                <a:gd name="T83" fmla="*/ 0 h 216"/>
                <a:gd name="T84" fmla="*/ 0 w 179"/>
                <a:gd name="T85" fmla="*/ 0 h 216"/>
                <a:gd name="T86" fmla="*/ 0 w 179"/>
                <a:gd name="T87" fmla="*/ 0 h 216"/>
                <a:gd name="T88" fmla="*/ 0 w 179"/>
                <a:gd name="T89" fmla="*/ 0 h 216"/>
                <a:gd name="T90" fmla="*/ 0 w 179"/>
                <a:gd name="T91" fmla="*/ 0 h 216"/>
                <a:gd name="T92" fmla="*/ 0 w 179"/>
                <a:gd name="T93" fmla="*/ 0 h 216"/>
                <a:gd name="T94" fmla="*/ 0 w 179"/>
                <a:gd name="T95" fmla="*/ 0 h 216"/>
                <a:gd name="T96" fmla="*/ 0 w 179"/>
                <a:gd name="T97" fmla="*/ 0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4" name="Freeform 853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0 w 114"/>
                <a:gd name="T1" fmla="*/ 0 h 168"/>
                <a:gd name="T2" fmla="*/ 0 w 114"/>
                <a:gd name="T3" fmla="*/ 0 h 168"/>
                <a:gd name="T4" fmla="*/ 0 w 114"/>
                <a:gd name="T5" fmla="*/ 0 h 168"/>
                <a:gd name="T6" fmla="*/ 0 w 114"/>
                <a:gd name="T7" fmla="*/ 0 h 168"/>
                <a:gd name="T8" fmla="*/ 0 w 114"/>
                <a:gd name="T9" fmla="*/ 0 h 168"/>
                <a:gd name="T10" fmla="*/ 0 w 114"/>
                <a:gd name="T11" fmla="*/ 0 h 168"/>
                <a:gd name="T12" fmla="*/ 0 w 114"/>
                <a:gd name="T13" fmla="*/ 0 h 168"/>
                <a:gd name="T14" fmla="*/ 0 w 114"/>
                <a:gd name="T15" fmla="*/ 0 h 168"/>
                <a:gd name="T16" fmla="*/ 0 w 114"/>
                <a:gd name="T17" fmla="*/ 0 h 168"/>
                <a:gd name="T18" fmla="*/ 0 w 114"/>
                <a:gd name="T19" fmla="*/ 0 h 168"/>
                <a:gd name="T20" fmla="*/ 0 w 114"/>
                <a:gd name="T21" fmla="*/ 0 h 168"/>
                <a:gd name="T22" fmla="*/ 0 w 114"/>
                <a:gd name="T23" fmla="*/ 0 h 168"/>
                <a:gd name="T24" fmla="*/ 0 w 114"/>
                <a:gd name="T25" fmla="*/ 0 h 168"/>
                <a:gd name="T26" fmla="*/ 0 w 114"/>
                <a:gd name="T27" fmla="*/ 0 h 168"/>
                <a:gd name="T28" fmla="*/ 0 w 114"/>
                <a:gd name="T29" fmla="*/ 0 h 168"/>
                <a:gd name="T30" fmla="*/ 0 w 114"/>
                <a:gd name="T31" fmla="*/ 0 h 168"/>
                <a:gd name="T32" fmla="*/ 0 w 114"/>
                <a:gd name="T33" fmla="*/ 0 h 168"/>
                <a:gd name="T34" fmla="*/ 0 w 114"/>
                <a:gd name="T35" fmla="*/ 0 h 168"/>
                <a:gd name="T36" fmla="*/ 0 w 114"/>
                <a:gd name="T37" fmla="*/ 0 h 168"/>
                <a:gd name="T38" fmla="*/ 0 w 114"/>
                <a:gd name="T39" fmla="*/ 0 h 168"/>
                <a:gd name="T40" fmla="*/ 0 w 114"/>
                <a:gd name="T41" fmla="*/ 0 h 168"/>
                <a:gd name="T42" fmla="*/ 0 w 114"/>
                <a:gd name="T43" fmla="*/ 0 h 168"/>
                <a:gd name="T44" fmla="*/ 0 w 114"/>
                <a:gd name="T45" fmla="*/ 0 h 168"/>
                <a:gd name="T46" fmla="*/ 0 w 114"/>
                <a:gd name="T47" fmla="*/ 0 h 168"/>
                <a:gd name="T48" fmla="*/ 0 w 114"/>
                <a:gd name="T49" fmla="*/ 0 h 168"/>
                <a:gd name="T50" fmla="*/ 0 w 114"/>
                <a:gd name="T51" fmla="*/ 0 h 168"/>
                <a:gd name="T52" fmla="*/ 0 w 114"/>
                <a:gd name="T53" fmla="*/ 0 h 168"/>
                <a:gd name="T54" fmla="*/ 0 w 114"/>
                <a:gd name="T55" fmla="*/ 0 h 168"/>
                <a:gd name="T56" fmla="*/ 0 w 114"/>
                <a:gd name="T57" fmla="*/ 0 h 168"/>
                <a:gd name="T58" fmla="*/ 0 w 114"/>
                <a:gd name="T59" fmla="*/ 0 h 168"/>
                <a:gd name="T60" fmla="*/ 0 w 114"/>
                <a:gd name="T61" fmla="*/ 0 h 168"/>
                <a:gd name="T62" fmla="*/ 0 w 114"/>
                <a:gd name="T63" fmla="*/ 0 h 168"/>
                <a:gd name="T64" fmla="*/ 0 w 114"/>
                <a:gd name="T65" fmla="*/ 0 h 168"/>
                <a:gd name="T66" fmla="*/ 0 w 114"/>
                <a:gd name="T67" fmla="*/ 0 h 168"/>
                <a:gd name="T68" fmla="*/ 0 w 114"/>
                <a:gd name="T69" fmla="*/ 0 h 168"/>
                <a:gd name="T70" fmla="*/ 0 w 114"/>
                <a:gd name="T71" fmla="*/ 0 h 168"/>
                <a:gd name="T72" fmla="*/ 0 w 114"/>
                <a:gd name="T73" fmla="*/ 0 h 168"/>
                <a:gd name="T74" fmla="*/ 0 w 114"/>
                <a:gd name="T75" fmla="*/ 0 h 168"/>
                <a:gd name="T76" fmla="*/ 0 w 114"/>
                <a:gd name="T77" fmla="*/ 0 h 168"/>
                <a:gd name="T78" fmla="*/ 0 w 114"/>
                <a:gd name="T79" fmla="*/ 0 h 168"/>
                <a:gd name="T80" fmla="*/ 0 w 114"/>
                <a:gd name="T81" fmla="*/ 0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5" name="Freeform 854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0 w 289"/>
                <a:gd name="T1" fmla="*/ 0 h 351"/>
                <a:gd name="T2" fmla="*/ 0 w 289"/>
                <a:gd name="T3" fmla="*/ 0 h 351"/>
                <a:gd name="T4" fmla="*/ 0 w 289"/>
                <a:gd name="T5" fmla="*/ 0 h 351"/>
                <a:gd name="T6" fmla="*/ 0 w 289"/>
                <a:gd name="T7" fmla="*/ 1 h 351"/>
                <a:gd name="T8" fmla="*/ 0 w 289"/>
                <a:gd name="T9" fmla="*/ 1 h 351"/>
                <a:gd name="T10" fmla="*/ 0 w 289"/>
                <a:gd name="T11" fmla="*/ 1 h 351"/>
                <a:gd name="T12" fmla="*/ 0 w 289"/>
                <a:gd name="T13" fmla="*/ 1 h 351"/>
                <a:gd name="T14" fmla="*/ 0 w 289"/>
                <a:gd name="T15" fmla="*/ 1 h 351"/>
                <a:gd name="T16" fmla="*/ 0 w 289"/>
                <a:gd name="T17" fmla="*/ 1 h 351"/>
                <a:gd name="T18" fmla="*/ 0 w 289"/>
                <a:gd name="T19" fmla="*/ 1 h 351"/>
                <a:gd name="T20" fmla="*/ 0 w 289"/>
                <a:gd name="T21" fmla="*/ 1 h 351"/>
                <a:gd name="T22" fmla="*/ 0 w 289"/>
                <a:gd name="T23" fmla="*/ 1 h 351"/>
                <a:gd name="T24" fmla="*/ 0 w 289"/>
                <a:gd name="T25" fmla="*/ 1 h 351"/>
                <a:gd name="T26" fmla="*/ 0 w 289"/>
                <a:gd name="T27" fmla="*/ 1 h 351"/>
                <a:gd name="T28" fmla="*/ 1 w 289"/>
                <a:gd name="T29" fmla="*/ 1 h 351"/>
                <a:gd name="T30" fmla="*/ 1 w 289"/>
                <a:gd name="T31" fmla="*/ 1 h 351"/>
                <a:gd name="T32" fmla="*/ 1 w 289"/>
                <a:gd name="T33" fmla="*/ 1 h 351"/>
                <a:gd name="T34" fmla="*/ 1 w 289"/>
                <a:gd name="T35" fmla="*/ 1 h 351"/>
                <a:gd name="T36" fmla="*/ 1 w 289"/>
                <a:gd name="T37" fmla="*/ 1 h 351"/>
                <a:gd name="T38" fmla="*/ 1 w 289"/>
                <a:gd name="T39" fmla="*/ 1 h 351"/>
                <a:gd name="T40" fmla="*/ 1 w 289"/>
                <a:gd name="T41" fmla="*/ 1 h 351"/>
                <a:gd name="T42" fmla="*/ 1 w 289"/>
                <a:gd name="T43" fmla="*/ 1 h 351"/>
                <a:gd name="T44" fmla="*/ 0 w 289"/>
                <a:gd name="T45" fmla="*/ 1 h 351"/>
                <a:gd name="T46" fmla="*/ 0 w 289"/>
                <a:gd name="T47" fmla="*/ 1 h 351"/>
                <a:gd name="T48" fmla="*/ 0 w 289"/>
                <a:gd name="T49" fmla="*/ 1 h 351"/>
                <a:gd name="T50" fmla="*/ 0 w 289"/>
                <a:gd name="T51" fmla="*/ 1 h 351"/>
                <a:gd name="T52" fmla="*/ 0 w 289"/>
                <a:gd name="T53" fmla="*/ 1 h 351"/>
                <a:gd name="T54" fmla="*/ 0 w 289"/>
                <a:gd name="T55" fmla="*/ 1 h 351"/>
                <a:gd name="T56" fmla="*/ 0 w 289"/>
                <a:gd name="T57" fmla="*/ 1 h 351"/>
                <a:gd name="T58" fmla="*/ 0 w 289"/>
                <a:gd name="T59" fmla="*/ 1 h 351"/>
                <a:gd name="T60" fmla="*/ 0 w 289"/>
                <a:gd name="T61" fmla="*/ 1 h 351"/>
                <a:gd name="T62" fmla="*/ 0 w 289"/>
                <a:gd name="T63" fmla="*/ 1 h 351"/>
                <a:gd name="T64" fmla="*/ 0 w 289"/>
                <a:gd name="T65" fmla="*/ 0 h 351"/>
                <a:gd name="T66" fmla="*/ 0 w 289"/>
                <a:gd name="T67" fmla="*/ 0 h 351"/>
                <a:gd name="T68" fmla="*/ 0 w 289"/>
                <a:gd name="T69" fmla="*/ 0 h 351"/>
                <a:gd name="T70" fmla="*/ 0 w 289"/>
                <a:gd name="T71" fmla="*/ 0 h 351"/>
                <a:gd name="T72" fmla="*/ 0 w 289"/>
                <a:gd name="T73" fmla="*/ 0 h 351"/>
                <a:gd name="T74" fmla="*/ 0 w 289"/>
                <a:gd name="T75" fmla="*/ 0 h 351"/>
                <a:gd name="T76" fmla="*/ 0 w 289"/>
                <a:gd name="T77" fmla="*/ 0 h 351"/>
                <a:gd name="T78" fmla="*/ 1 w 289"/>
                <a:gd name="T79" fmla="*/ 0 h 351"/>
                <a:gd name="T80" fmla="*/ 1 w 289"/>
                <a:gd name="T81" fmla="*/ 0 h 351"/>
                <a:gd name="T82" fmla="*/ 0 w 289"/>
                <a:gd name="T83" fmla="*/ 0 h 351"/>
                <a:gd name="T84" fmla="*/ 0 w 289"/>
                <a:gd name="T85" fmla="*/ 0 h 351"/>
                <a:gd name="T86" fmla="*/ 0 w 289"/>
                <a:gd name="T87" fmla="*/ 0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6" name="Freeform 855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0 w 254"/>
                <a:gd name="T1" fmla="*/ 0 h 234"/>
                <a:gd name="T2" fmla="*/ 1 w 254"/>
                <a:gd name="T3" fmla="*/ 0 h 234"/>
                <a:gd name="T4" fmla="*/ 1 w 254"/>
                <a:gd name="T5" fmla="*/ 0 h 234"/>
                <a:gd name="T6" fmla="*/ 1 w 254"/>
                <a:gd name="T7" fmla="*/ 0 h 234"/>
                <a:gd name="T8" fmla="*/ 1 w 254"/>
                <a:gd name="T9" fmla="*/ 0 h 234"/>
                <a:gd name="T10" fmla="*/ 1 w 254"/>
                <a:gd name="T11" fmla="*/ 0 h 234"/>
                <a:gd name="T12" fmla="*/ 1 w 254"/>
                <a:gd name="T13" fmla="*/ 0 h 234"/>
                <a:gd name="T14" fmla="*/ 1 w 254"/>
                <a:gd name="T15" fmla="*/ 1 h 234"/>
                <a:gd name="T16" fmla="*/ 0 w 254"/>
                <a:gd name="T17" fmla="*/ 1 h 234"/>
                <a:gd name="T18" fmla="*/ 0 w 254"/>
                <a:gd name="T19" fmla="*/ 1 h 234"/>
                <a:gd name="T20" fmla="*/ 0 w 254"/>
                <a:gd name="T21" fmla="*/ 1 h 234"/>
                <a:gd name="T22" fmla="*/ 0 w 254"/>
                <a:gd name="T23" fmla="*/ 1 h 234"/>
                <a:gd name="T24" fmla="*/ 0 w 254"/>
                <a:gd name="T25" fmla="*/ 1 h 234"/>
                <a:gd name="T26" fmla="*/ 0 w 254"/>
                <a:gd name="T27" fmla="*/ 1 h 234"/>
                <a:gd name="T28" fmla="*/ 0 w 254"/>
                <a:gd name="T29" fmla="*/ 1 h 234"/>
                <a:gd name="T30" fmla="*/ 0 w 254"/>
                <a:gd name="T31" fmla="*/ 1 h 234"/>
                <a:gd name="T32" fmla="*/ 0 w 254"/>
                <a:gd name="T33" fmla="*/ 1 h 234"/>
                <a:gd name="T34" fmla="*/ 0 w 254"/>
                <a:gd name="T35" fmla="*/ 1 h 234"/>
                <a:gd name="T36" fmla="*/ 0 w 254"/>
                <a:gd name="T37" fmla="*/ 1 h 234"/>
                <a:gd name="T38" fmla="*/ 0 w 254"/>
                <a:gd name="T39" fmla="*/ 1 h 234"/>
                <a:gd name="T40" fmla="*/ 0 w 254"/>
                <a:gd name="T41" fmla="*/ 1 h 234"/>
                <a:gd name="T42" fmla="*/ 0 w 254"/>
                <a:gd name="T43" fmla="*/ 1 h 234"/>
                <a:gd name="T44" fmla="*/ 1 w 254"/>
                <a:gd name="T45" fmla="*/ 1 h 234"/>
                <a:gd name="T46" fmla="*/ 1 w 254"/>
                <a:gd name="T47" fmla="*/ 1 h 234"/>
                <a:gd name="T48" fmla="*/ 1 w 254"/>
                <a:gd name="T49" fmla="*/ 0 h 234"/>
                <a:gd name="T50" fmla="*/ 1 w 254"/>
                <a:gd name="T51" fmla="*/ 0 h 234"/>
                <a:gd name="T52" fmla="*/ 1 w 254"/>
                <a:gd name="T53" fmla="*/ 0 h 234"/>
                <a:gd name="T54" fmla="*/ 1 w 254"/>
                <a:gd name="T55" fmla="*/ 0 h 234"/>
                <a:gd name="T56" fmla="*/ 1 w 254"/>
                <a:gd name="T57" fmla="*/ 0 h 234"/>
                <a:gd name="T58" fmla="*/ 0 w 254"/>
                <a:gd name="T59" fmla="*/ 0 h 234"/>
                <a:gd name="T60" fmla="*/ 0 w 254"/>
                <a:gd name="T61" fmla="*/ 0 h 234"/>
                <a:gd name="T62" fmla="*/ 0 w 254"/>
                <a:gd name="T63" fmla="*/ 0 h 234"/>
                <a:gd name="T64" fmla="*/ 0 w 254"/>
                <a:gd name="T65" fmla="*/ 0 h 234"/>
                <a:gd name="T66" fmla="*/ 0 w 254"/>
                <a:gd name="T67" fmla="*/ 0 h 234"/>
                <a:gd name="T68" fmla="*/ 0 w 254"/>
                <a:gd name="T69" fmla="*/ 0 h 234"/>
                <a:gd name="T70" fmla="*/ 0 w 254"/>
                <a:gd name="T71" fmla="*/ 0 h 234"/>
                <a:gd name="T72" fmla="*/ 0 w 254"/>
                <a:gd name="T73" fmla="*/ 0 h 234"/>
                <a:gd name="T74" fmla="*/ 0 w 254"/>
                <a:gd name="T75" fmla="*/ 0 h 234"/>
                <a:gd name="T76" fmla="*/ 0 w 254"/>
                <a:gd name="T77" fmla="*/ 0 h 234"/>
                <a:gd name="T78" fmla="*/ 0 w 254"/>
                <a:gd name="T79" fmla="*/ 0 h 234"/>
                <a:gd name="T80" fmla="*/ 0 w 254"/>
                <a:gd name="T81" fmla="*/ 0 h 234"/>
                <a:gd name="T82" fmla="*/ 0 w 254"/>
                <a:gd name="T83" fmla="*/ 0 h 234"/>
                <a:gd name="T84" fmla="*/ 0 w 254"/>
                <a:gd name="T85" fmla="*/ 0 h 234"/>
                <a:gd name="T86" fmla="*/ 0 w 254"/>
                <a:gd name="T87" fmla="*/ 0 h 234"/>
                <a:gd name="T88" fmla="*/ 0 w 254"/>
                <a:gd name="T89" fmla="*/ 0 h 234"/>
                <a:gd name="T90" fmla="*/ 0 w 254"/>
                <a:gd name="T91" fmla="*/ 0 h 234"/>
                <a:gd name="T92" fmla="*/ 0 w 254"/>
                <a:gd name="T93" fmla="*/ 0 h 234"/>
                <a:gd name="T94" fmla="*/ 0 w 254"/>
                <a:gd name="T95" fmla="*/ 0 h 234"/>
                <a:gd name="T96" fmla="*/ 0 w 254"/>
                <a:gd name="T97" fmla="*/ 0 h 234"/>
                <a:gd name="T98" fmla="*/ 0 w 254"/>
                <a:gd name="T99" fmla="*/ 0 h 234"/>
                <a:gd name="T100" fmla="*/ 0 w 254"/>
                <a:gd name="T101" fmla="*/ 0 h 234"/>
                <a:gd name="T102" fmla="*/ 0 w 254"/>
                <a:gd name="T103" fmla="*/ 0 h 234"/>
                <a:gd name="T104" fmla="*/ 0 w 254"/>
                <a:gd name="T105" fmla="*/ 0 h 234"/>
                <a:gd name="T106" fmla="*/ 0 w 254"/>
                <a:gd name="T107" fmla="*/ 0 h 234"/>
                <a:gd name="T108" fmla="*/ 0 w 254"/>
                <a:gd name="T109" fmla="*/ 0 h 234"/>
                <a:gd name="T110" fmla="*/ 0 w 254"/>
                <a:gd name="T111" fmla="*/ 0 h 234"/>
                <a:gd name="T112" fmla="*/ 0 w 254"/>
                <a:gd name="T113" fmla="*/ 0 h 234"/>
                <a:gd name="T114" fmla="*/ 0 w 254"/>
                <a:gd name="T115" fmla="*/ 0 h 234"/>
                <a:gd name="T116" fmla="*/ 0 w 254"/>
                <a:gd name="T117" fmla="*/ 0 h 234"/>
                <a:gd name="T118" fmla="*/ 0 w 254"/>
                <a:gd name="T119" fmla="*/ 0 h 234"/>
                <a:gd name="T120" fmla="*/ 0 w 254"/>
                <a:gd name="T121" fmla="*/ 0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7" name="Freeform 856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0 h 221"/>
                <a:gd name="T2" fmla="*/ 0 w 103"/>
                <a:gd name="T3" fmla="*/ 0 h 221"/>
                <a:gd name="T4" fmla="*/ 0 w 103"/>
                <a:gd name="T5" fmla="*/ 0 h 221"/>
                <a:gd name="T6" fmla="*/ 0 w 103"/>
                <a:gd name="T7" fmla="*/ 0 h 221"/>
                <a:gd name="T8" fmla="*/ 0 w 103"/>
                <a:gd name="T9" fmla="*/ 1 h 221"/>
                <a:gd name="T10" fmla="*/ 0 w 103"/>
                <a:gd name="T11" fmla="*/ 1 h 221"/>
                <a:gd name="T12" fmla="*/ 0 w 103"/>
                <a:gd name="T13" fmla="*/ 1 h 221"/>
                <a:gd name="T14" fmla="*/ 0 w 103"/>
                <a:gd name="T15" fmla="*/ 1 h 221"/>
                <a:gd name="T16" fmla="*/ 0 w 103"/>
                <a:gd name="T17" fmla="*/ 1 h 221"/>
                <a:gd name="T18" fmla="*/ 0 w 103"/>
                <a:gd name="T19" fmla="*/ 1 h 221"/>
                <a:gd name="T20" fmla="*/ 0 w 103"/>
                <a:gd name="T21" fmla="*/ 1 h 221"/>
                <a:gd name="T22" fmla="*/ 0 w 103"/>
                <a:gd name="T23" fmla="*/ 1 h 221"/>
                <a:gd name="T24" fmla="*/ 0 w 103"/>
                <a:gd name="T25" fmla="*/ 1 h 221"/>
                <a:gd name="T26" fmla="*/ 0 w 103"/>
                <a:gd name="T27" fmla="*/ 1 h 221"/>
                <a:gd name="T28" fmla="*/ 0 w 103"/>
                <a:gd name="T29" fmla="*/ 1 h 221"/>
                <a:gd name="T30" fmla="*/ 0 w 103"/>
                <a:gd name="T31" fmla="*/ 1 h 221"/>
                <a:gd name="T32" fmla="*/ 0 w 103"/>
                <a:gd name="T33" fmla="*/ 1 h 221"/>
                <a:gd name="T34" fmla="*/ 0 w 103"/>
                <a:gd name="T35" fmla="*/ 1 h 221"/>
                <a:gd name="T36" fmla="*/ 0 w 103"/>
                <a:gd name="T37" fmla="*/ 1 h 221"/>
                <a:gd name="T38" fmla="*/ 0 w 103"/>
                <a:gd name="T39" fmla="*/ 0 h 221"/>
                <a:gd name="T40" fmla="*/ 0 w 103"/>
                <a:gd name="T41" fmla="*/ 0 h 221"/>
                <a:gd name="T42" fmla="*/ 0 w 103"/>
                <a:gd name="T43" fmla="*/ 0 h 221"/>
                <a:gd name="T44" fmla="*/ 0 w 103"/>
                <a:gd name="T45" fmla="*/ 0 h 221"/>
                <a:gd name="T46" fmla="*/ 0 w 103"/>
                <a:gd name="T47" fmla="*/ 0 h 221"/>
                <a:gd name="T48" fmla="*/ 0 w 103"/>
                <a:gd name="T49" fmla="*/ 0 h 221"/>
                <a:gd name="T50" fmla="*/ 0 w 103"/>
                <a:gd name="T51" fmla="*/ 0 h 221"/>
                <a:gd name="T52" fmla="*/ 0 w 103"/>
                <a:gd name="T53" fmla="*/ 0 h 221"/>
                <a:gd name="T54" fmla="*/ 0 w 103"/>
                <a:gd name="T55" fmla="*/ 0 h 221"/>
                <a:gd name="T56" fmla="*/ 0 w 103"/>
                <a:gd name="T57" fmla="*/ 0 h 221"/>
                <a:gd name="T58" fmla="*/ 0 w 103"/>
                <a:gd name="T59" fmla="*/ 0 h 221"/>
                <a:gd name="T60" fmla="*/ 0 w 103"/>
                <a:gd name="T61" fmla="*/ 0 h 221"/>
                <a:gd name="T62" fmla="*/ 0 w 103"/>
                <a:gd name="T63" fmla="*/ 0 h 221"/>
                <a:gd name="T64" fmla="*/ 0 w 103"/>
                <a:gd name="T65" fmla="*/ 0 h 221"/>
                <a:gd name="T66" fmla="*/ 0 w 103"/>
                <a:gd name="T67" fmla="*/ 0 h 221"/>
                <a:gd name="T68" fmla="*/ 0 w 103"/>
                <a:gd name="T69" fmla="*/ 0 h 221"/>
                <a:gd name="T70" fmla="*/ 0 w 103"/>
                <a:gd name="T71" fmla="*/ 0 h 221"/>
                <a:gd name="T72" fmla="*/ 0 w 103"/>
                <a:gd name="T73" fmla="*/ 0 h 221"/>
                <a:gd name="T74" fmla="*/ 0 w 103"/>
                <a:gd name="T75" fmla="*/ 0 h 221"/>
                <a:gd name="T76" fmla="*/ 0 w 103"/>
                <a:gd name="T77" fmla="*/ 0 h 221"/>
                <a:gd name="T78" fmla="*/ 0 w 103"/>
                <a:gd name="T79" fmla="*/ 0 h 221"/>
                <a:gd name="T80" fmla="*/ 0 w 103"/>
                <a:gd name="T81" fmla="*/ 0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8" name="Freeform 857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0 w 221"/>
                <a:gd name="T1" fmla="*/ 0 h 288"/>
                <a:gd name="T2" fmla="*/ 0 w 221"/>
                <a:gd name="T3" fmla="*/ 0 h 288"/>
                <a:gd name="T4" fmla="*/ 0 w 221"/>
                <a:gd name="T5" fmla="*/ 0 h 288"/>
                <a:gd name="T6" fmla="*/ 0 w 221"/>
                <a:gd name="T7" fmla="*/ 1 h 288"/>
                <a:gd name="T8" fmla="*/ 0 w 221"/>
                <a:gd name="T9" fmla="*/ 1 h 288"/>
                <a:gd name="T10" fmla="*/ 0 w 221"/>
                <a:gd name="T11" fmla="*/ 1 h 288"/>
                <a:gd name="T12" fmla="*/ 0 w 221"/>
                <a:gd name="T13" fmla="*/ 1 h 288"/>
                <a:gd name="T14" fmla="*/ 0 w 221"/>
                <a:gd name="T15" fmla="*/ 1 h 288"/>
                <a:gd name="T16" fmla="*/ 0 w 221"/>
                <a:gd name="T17" fmla="*/ 1 h 288"/>
                <a:gd name="T18" fmla="*/ 0 w 221"/>
                <a:gd name="T19" fmla="*/ 1 h 288"/>
                <a:gd name="T20" fmla="*/ 0 w 221"/>
                <a:gd name="T21" fmla="*/ 1 h 288"/>
                <a:gd name="T22" fmla="*/ 0 w 221"/>
                <a:gd name="T23" fmla="*/ 1 h 288"/>
                <a:gd name="T24" fmla="*/ 0 w 221"/>
                <a:gd name="T25" fmla="*/ 1 h 288"/>
                <a:gd name="T26" fmla="*/ 0 w 221"/>
                <a:gd name="T27" fmla="*/ 1 h 288"/>
                <a:gd name="T28" fmla="*/ 0 w 221"/>
                <a:gd name="T29" fmla="*/ 1 h 288"/>
                <a:gd name="T30" fmla="*/ 0 w 221"/>
                <a:gd name="T31" fmla="*/ 1 h 288"/>
                <a:gd name="T32" fmla="*/ 0 w 221"/>
                <a:gd name="T33" fmla="*/ 1 h 288"/>
                <a:gd name="T34" fmla="*/ 0 w 221"/>
                <a:gd name="T35" fmla="*/ 1 h 288"/>
                <a:gd name="T36" fmla="*/ 1 w 221"/>
                <a:gd name="T37" fmla="*/ 1 h 288"/>
                <a:gd name="T38" fmla="*/ 1 w 221"/>
                <a:gd name="T39" fmla="*/ 0 h 288"/>
                <a:gd name="T40" fmla="*/ 0 w 221"/>
                <a:gd name="T41" fmla="*/ 0 h 288"/>
                <a:gd name="T42" fmla="*/ 0 w 221"/>
                <a:gd name="T43" fmla="*/ 0 h 288"/>
                <a:gd name="T44" fmla="*/ 0 w 221"/>
                <a:gd name="T45" fmla="*/ 0 h 288"/>
                <a:gd name="T46" fmla="*/ 0 w 221"/>
                <a:gd name="T47" fmla="*/ 0 h 288"/>
                <a:gd name="T48" fmla="*/ 0 w 221"/>
                <a:gd name="T49" fmla="*/ 0 h 288"/>
                <a:gd name="T50" fmla="*/ 0 w 221"/>
                <a:gd name="T51" fmla="*/ 0 h 288"/>
                <a:gd name="T52" fmla="*/ 0 w 221"/>
                <a:gd name="T53" fmla="*/ 0 h 288"/>
                <a:gd name="T54" fmla="*/ 0 w 221"/>
                <a:gd name="T55" fmla="*/ 0 h 288"/>
                <a:gd name="T56" fmla="*/ 0 w 221"/>
                <a:gd name="T57" fmla="*/ 0 h 288"/>
                <a:gd name="T58" fmla="*/ 0 w 221"/>
                <a:gd name="T59" fmla="*/ 0 h 288"/>
                <a:gd name="T60" fmla="*/ 0 w 221"/>
                <a:gd name="T61" fmla="*/ 0 h 288"/>
                <a:gd name="T62" fmla="*/ 0 w 221"/>
                <a:gd name="T63" fmla="*/ 0 h 288"/>
                <a:gd name="T64" fmla="*/ 0 w 221"/>
                <a:gd name="T65" fmla="*/ 0 h 288"/>
                <a:gd name="T66" fmla="*/ 0 w 221"/>
                <a:gd name="T67" fmla="*/ 0 h 288"/>
                <a:gd name="T68" fmla="*/ 0 w 221"/>
                <a:gd name="T69" fmla="*/ 0 h 288"/>
                <a:gd name="T70" fmla="*/ 0 w 221"/>
                <a:gd name="T71" fmla="*/ 0 h 288"/>
                <a:gd name="T72" fmla="*/ 0 w 221"/>
                <a:gd name="T73" fmla="*/ 0 h 288"/>
                <a:gd name="T74" fmla="*/ 0 w 221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9" name="Freeform 858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0 w 74"/>
                <a:gd name="T1" fmla="*/ 0 h 174"/>
                <a:gd name="T2" fmla="*/ 0 w 74"/>
                <a:gd name="T3" fmla="*/ 0 h 174"/>
                <a:gd name="T4" fmla="*/ 0 w 74"/>
                <a:gd name="T5" fmla="*/ 0 h 174"/>
                <a:gd name="T6" fmla="*/ 0 w 74"/>
                <a:gd name="T7" fmla="*/ 0 h 174"/>
                <a:gd name="T8" fmla="*/ 0 w 74"/>
                <a:gd name="T9" fmla="*/ 0 h 174"/>
                <a:gd name="T10" fmla="*/ 0 w 74"/>
                <a:gd name="T11" fmla="*/ 0 h 174"/>
                <a:gd name="T12" fmla="*/ 0 w 74"/>
                <a:gd name="T13" fmla="*/ 0 h 174"/>
                <a:gd name="T14" fmla="*/ 0 w 74"/>
                <a:gd name="T15" fmla="*/ 0 h 174"/>
                <a:gd name="T16" fmla="*/ 0 w 74"/>
                <a:gd name="T17" fmla="*/ 0 h 174"/>
                <a:gd name="T18" fmla="*/ 0 w 74"/>
                <a:gd name="T19" fmla="*/ 0 h 174"/>
                <a:gd name="T20" fmla="*/ 0 w 74"/>
                <a:gd name="T21" fmla="*/ 0 h 174"/>
                <a:gd name="T22" fmla="*/ 0 w 74"/>
                <a:gd name="T23" fmla="*/ 0 h 174"/>
                <a:gd name="T24" fmla="*/ 0 w 74"/>
                <a:gd name="T25" fmla="*/ 0 h 174"/>
                <a:gd name="T26" fmla="*/ 0 w 74"/>
                <a:gd name="T27" fmla="*/ 0 h 174"/>
                <a:gd name="T28" fmla="*/ 0 w 74"/>
                <a:gd name="T29" fmla="*/ 0 h 174"/>
                <a:gd name="T30" fmla="*/ 0 w 74"/>
                <a:gd name="T31" fmla="*/ 1 h 174"/>
                <a:gd name="T32" fmla="*/ 0 w 74"/>
                <a:gd name="T33" fmla="*/ 1 h 174"/>
                <a:gd name="T34" fmla="*/ 0 w 74"/>
                <a:gd name="T35" fmla="*/ 0 h 174"/>
                <a:gd name="T36" fmla="*/ 0 w 74"/>
                <a:gd name="T37" fmla="*/ 0 h 174"/>
                <a:gd name="T38" fmla="*/ 0 w 74"/>
                <a:gd name="T39" fmla="*/ 0 h 174"/>
                <a:gd name="T40" fmla="*/ 0 w 74"/>
                <a:gd name="T41" fmla="*/ 0 h 174"/>
                <a:gd name="T42" fmla="*/ 0 w 74"/>
                <a:gd name="T43" fmla="*/ 0 h 174"/>
                <a:gd name="T44" fmla="*/ 0 w 74"/>
                <a:gd name="T45" fmla="*/ 0 h 174"/>
                <a:gd name="T46" fmla="*/ 0 w 74"/>
                <a:gd name="T47" fmla="*/ 0 h 174"/>
                <a:gd name="T48" fmla="*/ 0 w 74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0" name="Freeform 859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0 w 39"/>
                <a:gd name="T1" fmla="*/ 0 h 87"/>
                <a:gd name="T2" fmla="*/ 0 w 39"/>
                <a:gd name="T3" fmla="*/ 0 h 87"/>
                <a:gd name="T4" fmla="*/ 0 w 39"/>
                <a:gd name="T5" fmla="*/ 0 h 87"/>
                <a:gd name="T6" fmla="*/ 0 w 39"/>
                <a:gd name="T7" fmla="*/ 0 h 87"/>
                <a:gd name="T8" fmla="*/ 0 w 39"/>
                <a:gd name="T9" fmla="*/ 0 h 87"/>
                <a:gd name="T10" fmla="*/ 0 w 39"/>
                <a:gd name="T11" fmla="*/ 0 h 87"/>
                <a:gd name="T12" fmla="*/ 0 w 39"/>
                <a:gd name="T13" fmla="*/ 0 h 87"/>
                <a:gd name="T14" fmla="*/ 0 w 39"/>
                <a:gd name="T15" fmla="*/ 0 h 87"/>
                <a:gd name="T16" fmla="*/ 0 w 39"/>
                <a:gd name="T17" fmla="*/ 0 h 87"/>
                <a:gd name="T18" fmla="*/ 0 w 39"/>
                <a:gd name="T19" fmla="*/ 0 h 87"/>
                <a:gd name="T20" fmla="*/ 0 w 39"/>
                <a:gd name="T21" fmla="*/ 0 h 87"/>
                <a:gd name="T22" fmla="*/ 0 w 39"/>
                <a:gd name="T23" fmla="*/ 0 h 87"/>
                <a:gd name="T24" fmla="*/ 0 w 39"/>
                <a:gd name="T25" fmla="*/ 0 h 87"/>
                <a:gd name="T26" fmla="*/ 0 w 39"/>
                <a:gd name="T27" fmla="*/ 0 h 87"/>
                <a:gd name="T28" fmla="*/ 0 w 39"/>
                <a:gd name="T29" fmla="*/ 0 h 87"/>
                <a:gd name="T30" fmla="*/ 0 w 39"/>
                <a:gd name="T31" fmla="*/ 0 h 87"/>
                <a:gd name="T32" fmla="*/ 0 w 39"/>
                <a:gd name="T33" fmla="*/ 0 h 87"/>
                <a:gd name="T34" fmla="*/ 0 w 39"/>
                <a:gd name="T35" fmla="*/ 0 h 87"/>
                <a:gd name="T36" fmla="*/ 0 w 39"/>
                <a:gd name="T37" fmla="*/ 0 h 87"/>
                <a:gd name="T38" fmla="*/ 0 w 39"/>
                <a:gd name="T39" fmla="*/ 0 h 87"/>
                <a:gd name="T40" fmla="*/ 0 w 39"/>
                <a:gd name="T41" fmla="*/ 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1" name="Freeform 860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0 w 34"/>
                <a:gd name="T1" fmla="*/ 0 h 51"/>
                <a:gd name="T2" fmla="*/ 0 w 34"/>
                <a:gd name="T3" fmla="*/ 0 h 51"/>
                <a:gd name="T4" fmla="*/ 0 w 34"/>
                <a:gd name="T5" fmla="*/ 0 h 51"/>
                <a:gd name="T6" fmla="*/ 0 w 34"/>
                <a:gd name="T7" fmla="*/ 0 h 51"/>
                <a:gd name="T8" fmla="*/ 0 w 34"/>
                <a:gd name="T9" fmla="*/ 0 h 51"/>
                <a:gd name="T10" fmla="*/ 0 w 34"/>
                <a:gd name="T11" fmla="*/ 0 h 51"/>
                <a:gd name="T12" fmla="*/ 0 w 34"/>
                <a:gd name="T13" fmla="*/ 0 h 51"/>
                <a:gd name="T14" fmla="*/ 0 w 34"/>
                <a:gd name="T15" fmla="*/ 0 h 51"/>
                <a:gd name="T16" fmla="*/ 0 w 34"/>
                <a:gd name="T17" fmla="*/ 0 h 51"/>
                <a:gd name="T18" fmla="*/ 0 w 34"/>
                <a:gd name="T19" fmla="*/ 0 h 51"/>
                <a:gd name="T20" fmla="*/ 0 w 34"/>
                <a:gd name="T21" fmla="*/ 0 h 51"/>
                <a:gd name="T22" fmla="*/ 0 w 34"/>
                <a:gd name="T23" fmla="*/ 0 h 51"/>
                <a:gd name="T24" fmla="*/ 0 w 34"/>
                <a:gd name="T25" fmla="*/ 0 h 51"/>
                <a:gd name="T26" fmla="*/ 0 w 34"/>
                <a:gd name="T27" fmla="*/ 0 h 51"/>
                <a:gd name="T28" fmla="*/ 0 w 34"/>
                <a:gd name="T29" fmla="*/ 0 h 51"/>
                <a:gd name="T30" fmla="*/ 0 w 34"/>
                <a:gd name="T31" fmla="*/ 0 h 51"/>
                <a:gd name="T32" fmla="*/ 0 w 34"/>
                <a:gd name="T33" fmla="*/ 0 h 51"/>
                <a:gd name="T34" fmla="*/ 0 w 34"/>
                <a:gd name="T35" fmla="*/ 0 h 51"/>
                <a:gd name="T36" fmla="*/ 0 w 34"/>
                <a:gd name="T37" fmla="*/ 0 h 51"/>
                <a:gd name="T38" fmla="*/ 0 w 34"/>
                <a:gd name="T39" fmla="*/ 0 h 51"/>
                <a:gd name="T40" fmla="*/ 0 w 34"/>
                <a:gd name="T41" fmla="*/ 0 h 51"/>
                <a:gd name="T42" fmla="*/ 0 w 34"/>
                <a:gd name="T43" fmla="*/ 0 h 51"/>
                <a:gd name="T44" fmla="*/ 0 w 34"/>
                <a:gd name="T45" fmla="*/ 0 h 51"/>
                <a:gd name="T46" fmla="*/ 0 w 34"/>
                <a:gd name="T47" fmla="*/ 0 h 51"/>
                <a:gd name="T48" fmla="*/ 0 w 34"/>
                <a:gd name="T49" fmla="*/ 0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2" name="Freeform 861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0 w 46"/>
                <a:gd name="T1" fmla="*/ 0 h 33"/>
                <a:gd name="T2" fmla="*/ 0 w 46"/>
                <a:gd name="T3" fmla="*/ 0 h 33"/>
                <a:gd name="T4" fmla="*/ 0 w 46"/>
                <a:gd name="T5" fmla="*/ 0 h 33"/>
                <a:gd name="T6" fmla="*/ 0 w 46"/>
                <a:gd name="T7" fmla="*/ 0 h 33"/>
                <a:gd name="T8" fmla="*/ 0 w 46"/>
                <a:gd name="T9" fmla="*/ 0 h 33"/>
                <a:gd name="T10" fmla="*/ 0 w 46"/>
                <a:gd name="T11" fmla="*/ 0 h 33"/>
                <a:gd name="T12" fmla="*/ 0 w 46"/>
                <a:gd name="T13" fmla="*/ 0 h 33"/>
                <a:gd name="T14" fmla="*/ 0 w 46"/>
                <a:gd name="T15" fmla="*/ 0 h 33"/>
                <a:gd name="T16" fmla="*/ 0 w 46"/>
                <a:gd name="T17" fmla="*/ 0 h 33"/>
                <a:gd name="T18" fmla="*/ 0 w 46"/>
                <a:gd name="T19" fmla="*/ 0 h 33"/>
                <a:gd name="T20" fmla="*/ 0 w 46"/>
                <a:gd name="T21" fmla="*/ 0 h 33"/>
                <a:gd name="T22" fmla="*/ 0 w 46"/>
                <a:gd name="T23" fmla="*/ 0 h 33"/>
                <a:gd name="T24" fmla="*/ 0 w 46"/>
                <a:gd name="T25" fmla="*/ 0 h 33"/>
                <a:gd name="T26" fmla="*/ 0 w 46"/>
                <a:gd name="T27" fmla="*/ 0 h 33"/>
                <a:gd name="T28" fmla="*/ 0 w 46"/>
                <a:gd name="T29" fmla="*/ 0 h 33"/>
                <a:gd name="T30" fmla="*/ 0 w 46"/>
                <a:gd name="T31" fmla="*/ 0 h 33"/>
                <a:gd name="T32" fmla="*/ 0 w 46"/>
                <a:gd name="T33" fmla="*/ 0 h 33"/>
                <a:gd name="T34" fmla="*/ 0 w 46"/>
                <a:gd name="T35" fmla="*/ 0 h 33"/>
                <a:gd name="T36" fmla="*/ 0 w 46"/>
                <a:gd name="T37" fmla="*/ 0 h 33"/>
                <a:gd name="T38" fmla="*/ 0 w 46"/>
                <a:gd name="T39" fmla="*/ 0 h 33"/>
                <a:gd name="T40" fmla="*/ 0 w 46"/>
                <a:gd name="T41" fmla="*/ 0 h 33"/>
                <a:gd name="T42" fmla="*/ 0 w 46"/>
                <a:gd name="T43" fmla="*/ 0 h 33"/>
                <a:gd name="T44" fmla="*/ 0 w 46"/>
                <a:gd name="T45" fmla="*/ 0 h 33"/>
                <a:gd name="T46" fmla="*/ 0 w 46"/>
                <a:gd name="T47" fmla="*/ 0 h 33"/>
                <a:gd name="T48" fmla="*/ 0 w 46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3" name="Freeform 862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0 w 177"/>
                <a:gd name="T1" fmla="*/ 0 h 219"/>
                <a:gd name="T2" fmla="*/ 0 w 177"/>
                <a:gd name="T3" fmla="*/ 0 h 219"/>
                <a:gd name="T4" fmla="*/ 0 w 177"/>
                <a:gd name="T5" fmla="*/ 0 h 219"/>
                <a:gd name="T6" fmla="*/ 0 w 177"/>
                <a:gd name="T7" fmla="*/ 0 h 219"/>
                <a:gd name="T8" fmla="*/ 0 w 177"/>
                <a:gd name="T9" fmla="*/ 0 h 219"/>
                <a:gd name="T10" fmla="*/ 0 w 177"/>
                <a:gd name="T11" fmla="*/ 0 h 219"/>
                <a:gd name="T12" fmla="*/ 0 w 177"/>
                <a:gd name="T13" fmla="*/ 0 h 219"/>
                <a:gd name="T14" fmla="*/ 0 w 177"/>
                <a:gd name="T15" fmla="*/ 0 h 219"/>
                <a:gd name="T16" fmla="*/ 0 w 177"/>
                <a:gd name="T17" fmla="*/ 0 h 219"/>
                <a:gd name="T18" fmla="*/ 0 w 177"/>
                <a:gd name="T19" fmla="*/ 0 h 219"/>
                <a:gd name="T20" fmla="*/ 0 w 177"/>
                <a:gd name="T21" fmla="*/ 1 h 219"/>
                <a:gd name="T22" fmla="*/ 0 w 177"/>
                <a:gd name="T23" fmla="*/ 1 h 219"/>
                <a:gd name="T24" fmla="*/ 0 w 177"/>
                <a:gd name="T25" fmla="*/ 1 h 219"/>
                <a:gd name="T26" fmla="*/ 0 w 177"/>
                <a:gd name="T27" fmla="*/ 1 h 219"/>
                <a:gd name="T28" fmla="*/ 0 w 177"/>
                <a:gd name="T29" fmla="*/ 1 h 219"/>
                <a:gd name="T30" fmla="*/ 0 w 177"/>
                <a:gd name="T31" fmla="*/ 1 h 219"/>
                <a:gd name="T32" fmla="*/ 0 w 177"/>
                <a:gd name="T33" fmla="*/ 1 h 219"/>
                <a:gd name="T34" fmla="*/ 0 w 177"/>
                <a:gd name="T35" fmla="*/ 1 h 219"/>
                <a:gd name="T36" fmla="*/ 0 w 177"/>
                <a:gd name="T37" fmla="*/ 1 h 219"/>
                <a:gd name="T38" fmla="*/ 0 w 177"/>
                <a:gd name="T39" fmla="*/ 1 h 219"/>
                <a:gd name="T40" fmla="*/ 0 w 177"/>
                <a:gd name="T41" fmla="*/ 1 h 219"/>
                <a:gd name="T42" fmla="*/ 0 w 177"/>
                <a:gd name="T43" fmla="*/ 1 h 219"/>
                <a:gd name="T44" fmla="*/ 0 w 177"/>
                <a:gd name="T45" fmla="*/ 1 h 219"/>
                <a:gd name="T46" fmla="*/ 0 w 177"/>
                <a:gd name="T47" fmla="*/ 1 h 219"/>
                <a:gd name="T48" fmla="*/ 0 w 177"/>
                <a:gd name="T49" fmla="*/ 1 h 219"/>
                <a:gd name="T50" fmla="*/ 0 w 177"/>
                <a:gd name="T51" fmla="*/ 1 h 219"/>
                <a:gd name="T52" fmla="*/ 0 w 177"/>
                <a:gd name="T53" fmla="*/ 1 h 219"/>
                <a:gd name="T54" fmla="*/ 0 w 177"/>
                <a:gd name="T55" fmla="*/ 1 h 219"/>
                <a:gd name="T56" fmla="*/ 0 w 177"/>
                <a:gd name="T57" fmla="*/ 1 h 219"/>
                <a:gd name="T58" fmla="*/ 0 w 177"/>
                <a:gd name="T59" fmla="*/ 1 h 219"/>
                <a:gd name="T60" fmla="*/ 0 w 177"/>
                <a:gd name="T61" fmla="*/ 1 h 219"/>
                <a:gd name="T62" fmla="*/ 0 w 177"/>
                <a:gd name="T63" fmla="*/ 1 h 219"/>
                <a:gd name="T64" fmla="*/ 0 w 177"/>
                <a:gd name="T65" fmla="*/ 1 h 219"/>
                <a:gd name="T66" fmla="*/ 0 w 177"/>
                <a:gd name="T67" fmla="*/ 1 h 219"/>
                <a:gd name="T68" fmla="*/ 0 w 177"/>
                <a:gd name="T69" fmla="*/ 1 h 219"/>
                <a:gd name="T70" fmla="*/ 0 w 177"/>
                <a:gd name="T71" fmla="*/ 1 h 219"/>
                <a:gd name="T72" fmla="*/ 0 w 177"/>
                <a:gd name="T73" fmla="*/ 0 h 219"/>
                <a:gd name="T74" fmla="*/ 0 w 177"/>
                <a:gd name="T75" fmla="*/ 0 h 219"/>
                <a:gd name="T76" fmla="*/ 0 w 177"/>
                <a:gd name="T77" fmla="*/ 0 h 219"/>
                <a:gd name="T78" fmla="*/ 0 w 177"/>
                <a:gd name="T79" fmla="*/ 0 h 219"/>
                <a:gd name="T80" fmla="*/ 0 w 177"/>
                <a:gd name="T81" fmla="*/ 0 h 219"/>
                <a:gd name="T82" fmla="*/ 0 w 177"/>
                <a:gd name="T83" fmla="*/ 0 h 219"/>
                <a:gd name="T84" fmla="*/ 0 w 177"/>
                <a:gd name="T85" fmla="*/ 0 h 219"/>
                <a:gd name="T86" fmla="*/ 0 w 177"/>
                <a:gd name="T87" fmla="*/ 0 h 219"/>
                <a:gd name="T88" fmla="*/ 0 w 177"/>
                <a:gd name="T89" fmla="*/ 0 h 219"/>
                <a:gd name="T90" fmla="*/ 0 w 177"/>
                <a:gd name="T91" fmla="*/ 0 h 219"/>
                <a:gd name="T92" fmla="*/ 0 w 177"/>
                <a:gd name="T93" fmla="*/ 0 h 219"/>
                <a:gd name="T94" fmla="*/ 0 w 177"/>
                <a:gd name="T95" fmla="*/ 0 h 219"/>
                <a:gd name="T96" fmla="*/ 0 w 177"/>
                <a:gd name="T97" fmla="*/ 0 h 219"/>
                <a:gd name="T98" fmla="*/ 0 w 177"/>
                <a:gd name="T99" fmla="*/ 0 h 219"/>
                <a:gd name="T100" fmla="*/ 0 w 177"/>
                <a:gd name="T101" fmla="*/ 0 h 219"/>
                <a:gd name="T102" fmla="*/ 0 w 177"/>
                <a:gd name="T103" fmla="*/ 0 h 219"/>
                <a:gd name="T104" fmla="*/ 0 w 177"/>
                <a:gd name="T105" fmla="*/ 0 h 219"/>
                <a:gd name="T106" fmla="*/ 0 w 177"/>
                <a:gd name="T107" fmla="*/ 0 h 219"/>
                <a:gd name="T108" fmla="*/ 0 w 177"/>
                <a:gd name="T109" fmla="*/ 0 h 219"/>
                <a:gd name="T110" fmla="*/ 0 w 177"/>
                <a:gd name="T111" fmla="*/ 0 h 219"/>
                <a:gd name="T112" fmla="*/ 0 w 177"/>
                <a:gd name="T113" fmla="*/ 0 h 219"/>
                <a:gd name="T114" fmla="*/ 0 w 177"/>
                <a:gd name="T115" fmla="*/ 0 h 219"/>
                <a:gd name="T116" fmla="*/ 0 w 177"/>
                <a:gd name="T117" fmla="*/ 0 h 219"/>
                <a:gd name="T118" fmla="*/ 0 w 177"/>
                <a:gd name="T119" fmla="*/ 0 h 219"/>
                <a:gd name="T120" fmla="*/ 0 w 177"/>
                <a:gd name="T121" fmla="*/ 0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4" name="Freeform 863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0 w 115"/>
                <a:gd name="T1" fmla="*/ 0 h 170"/>
                <a:gd name="T2" fmla="*/ 0 w 115"/>
                <a:gd name="T3" fmla="*/ 0 h 170"/>
                <a:gd name="T4" fmla="*/ 0 w 115"/>
                <a:gd name="T5" fmla="*/ 0 h 170"/>
                <a:gd name="T6" fmla="*/ 0 w 115"/>
                <a:gd name="T7" fmla="*/ 0 h 170"/>
                <a:gd name="T8" fmla="*/ 0 w 115"/>
                <a:gd name="T9" fmla="*/ 0 h 170"/>
                <a:gd name="T10" fmla="*/ 0 w 115"/>
                <a:gd name="T11" fmla="*/ 0 h 170"/>
                <a:gd name="T12" fmla="*/ 0 w 115"/>
                <a:gd name="T13" fmla="*/ 0 h 170"/>
                <a:gd name="T14" fmla="*/ 0 w 115"/>
                <a:gd name="T15" fmla="*/ 0 h 170"/>
                <a:gd name="T16" fmla="*/ 0 w 115"/>
                <a:gd name="T17" fmla="*/ 0 h 170"/>
                <a:gd name="T18" fmla="*/ 0 w 115"/>
                <a:gd name="T19" fmla="*/ 0 h 170"/>
                <a:gd name="T20" fmla="*/ 0 w 115"/>
                <a:gd name="T21" fmla="*/ 1 h 170"/>
                <a:gd name="T22" fmla="*/ 0 w 115"/>
                <a:gd name="T23" fmla="*/ 1 h 170"/>
                <a:gd name="T24" fmla="*/ 0 w 115"/>
                <a:gd name="T25" fmla="*/ 1 h 170"/>
                <a:gd name="T26" fmla="*/ 0 w 115"/>
                <a:gd name="T27" fmla="*/ 1 h 170"/>
                <a:gd name="T28" fmla="*/ 0 w 115"/>
                <a:gd name="T29" fmla="*/ 1 h 170"/>
                <a:gd name="T30" fmla="*/ 0 w 115"/>
                <a:gd name="T31" fmla="*/ 1 h 170"/>
                <a:gd name="T32" fmla="*/ 0 w 115"/>
                <a:gd name="T33" fmla="*/ 1 h 170"/>
                <a:gd name="T34" fmla="*/ 0 w 115"/>
                <a:gd name="T35" fmla="*/ 0 h 170"/>
                <a:gd name="T36" fmla="*/ 0 w 115"/>
                <a:gd name="T37" fmla="*/ 0 h 170"/>
                <a:gd name="T38" fmla="*/ 0 w 115"/>
                <a:gd name="T39" fmla="*/ 0 h 170"/>
                <a:gd name="T40" fmla="*/ 0 w 115"/>
                <a:gd name="T41" fmla="*/ 0 h 170"/>
                <a:gd name="T42" fmla="*/ 0 w 115"/>
                <a:gd name="T43" fmla="*/ 0 h 170"/>
                <a:gd name="T44" fmla="*/ 0 w 115"/>
                <a:gd name="T45" fmla="*/ 0 h 170"/>
                <a:gd name="T46" fmla="*/ 0 w 115"/>
                <a:gd name="T47" fmla="*/ 0 h 170"/>
                <a:gd name="T48" fmla="*/ 0 w 115"/>
                <a:gd name="T49" fmla="*/ 0 h 170"/>
                <a:gd name="T50" fmla="*/ 0 w 115"/>
                <a:gd name="T51" fmla="*/ 0 h 170"/>
                <a:gd name="T52" fmla="*/ 0 w 115"/>
                <a:gd name="T53" fmla="*/ 0 h 170"/>
                <a:gd name="T54" fmla="*/ 0 w 115"/>
                <a:gd name="T55" fmla="*/ 0 h 170"/>
                <a:gd name="T56" fmla="*/ 0 w 115"/>
                <a:gd name="T57" fmla="*/ 0 h 170"/>
                <a:gd name="T58" fmla="*/ 0 w 115"/>
                <a:gd name="T59" fmla="*/ 0 h 170"/>
                <a:gd name="T60" fmla="*/ 0 w 115"/>
                <a:gd name="T61" fmla="*/ 0 h 170"/>
                <a:gd name="T62" fmla="*/ 0 w 115"/>
                <a:gd name="T63" fmla="*/ 0 h 170"/>
                <a:gd name="T64" fmla="*/ 0 w 115"/>
                <a:gd name="T65" fmla="*/ 0 h 170"/>
                <a:gd name="T66" fmla="*/ 0 w 115"/>
                <a:gd name="T67" fmla="*/ 0 h 170"/>
                <a:gd name="T68" fmla="*/ 0 w 115"/>
                <a:gd name="T69" fmla="*/ 0 h 170"/>
                <a:gd name="T70" fmla="*/ 0 w 115"/>
                <a:gd name="T71" fmla="*/ 0 h 170"/>
                <a:gd name="T72" fmla="*/ 0 w 115"/>
                <a:gd name="T73" fmla="*/ 0 h 170"/>
                <a:gd name="T74" fmla="*/ 0 w 115"/>
                <a:gd name="T75" fmla="*/ 0 h 170"/>
                <a:gd name="T76" fmla="*/ 0 w 115"/>
                <a:gd name="T77" fmla="*/ 0 h 170"/>
                <a:gd name="T78" fmla="*/ 0 w 115"/>
                <a:gd name="T79" fmla="*/ 0 h 170"/>
                <a:gd name="T80" fmla="*/ 0 w 115"/>
                <a:gd name="T81" fmla="*/ 0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5" name="Freeform 864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0 w 289"/>
                <a:gd name="T1" fmla="*/ 0 h 352"/>
                <a:gd name="T2" fmla="*/ 0 w 289"/>
                <a:gd name="T3" fmla="*/ 0 h 352"/>
                <a:gd name="T4" fmla="*/ 0 w 289"/>
                <a:gd name="T5" fmla="*/ 0 h 352"/>
                <a:gd name="T6" fmla="*/ 0 w 289"/>
                <a:gd name="T7" fmla="*/ 1 h 352"/>
                <a:gd name="T8" fmla="*/ 0 w 289"/>
                <a:gd name="T9" fmla="*/ 1 h 352"/>
                <a:gd name="T10" fmla="*/ 0 w 289"/>
                <a:gd name="T11" fmla="*/ 1 h 352"/>
                <a:gd name="T12" fmla="*/ 0 w 289"/>
                <a:gd name="T13" fmla="*/ 1 h 352"/>
                <a:gd name="T14" fmla="*/ 0 w 289"/>
                <a:gd name="T15" fmla="*/ 1 h 352"/>
                <a:gd name="T16" fmla="*/ 0 w 289"/>
                <a:gd name="T17" fmla="*/ 1 h 352"/>
                <a:gd name="T18" fmla="*/ 0 w 289"/>
                <a:gd name="T19" fmla="*/ 1 h 352"/>
                <a:gd name="T20" fmla="*/ 0 w 289"/>
                <a:gd name="T21" fmla="*/ 1 h 352"/>
                <a:gd name="T22" fmla="*/ 0 w 289"/>
                <a:gd name="T23" fmla="*/ 1 h 352"/>
                <a:gd name="T24" fmla="*/ 0 w 289"/>
                <a:gd name="T25" fmla="*/ 1 h 352"/>
                <a:gd name="T26" fmla="*/ 0 w 289"/>
                <a:gd name="T27" fmla="*/ 1 h 352"/>
                <a:gd name="T28" fmla="*/ 0 w 289"/>
                <a:gd name="T29" fmla="*/ 1 h 352"/>
                <a:gd name="T30" fmla="*/ 0 w 289"/>
                <a:gd name="T31" fmla="*/ 1 h 352"/>
                <a:gd name="T32" fmla="*/ 0 w 289"/>
                <a:gd name="T33" fmla="*/ 1 h 352"/>
                <a:gd name="T34" fmla="*/ 0 w 289"/>
                <a:gd name="T35" fmla="*/ 1 h 352"/>
                <a:gd name="T36" fmla="*/ 0 w 289"/>
                <a:gd name="T37" fmla="*/ 1 h 352"/>
                <a:gd name="T38" fmla="*/ 0 w 289"/>
                <a:gd name="T39" fmla="*/ 1 h 352"/>
                <a:gd name="T40" fmla="*/ 0 w 289"/>
                <a:gd name="T41" fmla="*/ 1 h 352"/>
                <a:gd name="T42" fmla="*/ 0 w 289"/>
                <a:gd name="T43" fmla="*/ 1 h 352"/>
                <a:gd name="T44" fmla="*/ 0 w 289"/>
                <a:gd name="T45" fmla="*/ 1 h 352"/>
                <a:gd name="T46" fmla="*/ 0 w 289"/>
                <a:gd name="T47" fmla="*/ 1 h 352"/>
                <a:gd name="T48" fmla="*/ 0 w 289"/>
                <a:gd name="T49" fmla="*/ 1 h 352"/>
                <a:gd name="T50" fmla="*/ 0 w 289"/>
                <a:gd name="T51" fmla="*/ 1 h 352"/>
                <a:gd name="T52" fmla="*/ 0 w 289"/>
                <a:gd name="T53" fmla="*/ 1 h 352"/>
                <a:gd name="T54" fmla="*/ 0 w 289"/>
                <a:gd name="T55" fmla="*/ 1 h 352"/>
                <a:gd name="T56" fmla="*/ 0 w 289"/>
                <a:gd name="T57" fmla="*/ 1 h 352"/>
                <a:gd name="T58" fmla="*/ 0 w 289"/>
                <a:gd name="T59" fmla="*/ 1 h 352"/>
                <a:gd name="T60" fmla="*/ 0 w 289"/>
                <a:gd name="T61" fmla="*/ 1 h 352"/>
                <a:gd name="T62" fmla="*/ 0 w 289"/>
                <a:gd name="T63" fmla="*/ 1 h 352"/>
                <a:gd name="T64" fmla="*/ 0 w 289"/>
                <a:gd name="T65" fmla="*/ 0 h 352"/>
                <a:gd name="T66" fmla="*/ 0 w 289"/>
                <a:gd name="T67" fmla="*/ 0 h 352"/>
                <a:gd name="T68" fmla="*/ 0 w 289"/>
                <a:gd name="T69" fmla="*/ 0 h 352"/>
                <a:gd name="T70" fmla="*/ 0 w 289"/>
                <a:gd name="T71" fmla="*/ 0 h 352"/>
                <a:gd name="T72" fmla="*/ 0 w 289"/>
                <a:gd name="T73" fmla="*/ 0 h 352"/>
                <a:gd name="T74" fmla="*/ 0 w 289"/>
                <a:gd name="T75" fmla="*/ 0 h 352"/>
                <a:gd name="T76" fmla="*/ 0 w 289"/>
                <a:gd name="T77" fmla="*/ 0 h 352"/>
                <a:gd name="T78" fmla="*/ 0 w 289"/>
                <a:gd name="T79" fmla="*/ 0 h 352"/>
                <a:gd name="T80" fmla="*/ 0 w 289"/>
                <a:gd name="T81" fmla="*/ 0 h 352"/>
                <a:gd name="T82" fmla="*/ 0 w 289"/>
                <a:gd name="T83" fmla="*/ 0 h 352"/>
                <a:gd name="T84" fmla="*/ 0 w 289"/>
                <a:gd name="T85" fmla="*/ 0 h 352"/>
                <a:gd name="T86" fmla="*/ 0 w 289"/>
                <a:gd name="T87" fmla="*/ 0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6" name="Freeform 865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0 w 252"/>
                <a:gd name="T1" fmla="*/ 0 h 235"/>
                <a:gd name="T2" fmla="*/ 1 w 252"/>
                <a:gd name="T3" fmla="*/ 0 h 235"/>
                <a:gd name="T4" fmla="*/ 1 w 252"/>
                <a:gd name="T5" fmla="*/ 0 h 235"/>
                <a:gd name="T6" fmla="*/ 1 w 252"/>
                <a:gd name="T7" fmla="*/ 0 h 235"/>
                <a:gd name="T8" fmla="*/ 1 w 252"/>
                <a:gd name="T9" fmla="*/ 0 h 235"/>
                <a:gd name="T10" fmla="*/ 1 w 252"/>
                <a:gd name="T11" fmla="*/ 0 h 235"/>
                <a:gd name="T12" fmla="*/ 1 w 252"/>
                <a:gd name="T13" fmla="*/ 0 h 235"/>
                <a:gd name="T14" fmla="*/ 1 w 252"/>
                <a:gd name="T15" fmla="*/ 1 h 235"/>
                <a:gd name="T16" fmla="*/ 0 w 252"/>
                <a:gd name="T17" fmla="*/ 1 h 235"/>
                <a:gd name="T18" fmla="*/ 0 w 252"/>
                <a:gd name="T19" fmla="*/ 1 h 235"/>
                <a:gd name="T20" fmla="*/ 0 w 252"/>
                <a:gd name="T21" fmla="*/ 1 h 235"/>
                <a:gd name="T22" fmla="*/ 0 w 252"/>
                <a:gd name="T23" fmla="*/ 1 h 235"/>
                <a:gd name="T24" fmla="*/ 0 w 252"/>
                <a:gd name="T25" fmla="*/ 1 h 235"/>
                <a:gd name="T26" fmla="*/ 0 w 252"/>
                <a:gd name="T27" fmla="*/ 1 h 235"/>
                <a:gd name="T28" fmla="*/ 0 w 252"/>
                <a:gd name="T29" fmla="*/ 1 h 235"/>
                <a:gd name="T30" fmla="*/ 0 w 252"/>
                <a:gd name="T31" fmla="*/ 1 h 235"/>
                <a:gd name="T32" fmla="*/ 0 w 252"/>
                <a:gd name="T33" fmla="*/ 1 h 235"/>
                <a:gd name="T34" fmla="*/ 0 w 252"/>
                <a:gd name="T35" fmla="*/ 1 h 235"/>
                <a:gd name="T36" fmla="*/ 0 w 252"/>
                <a:gd name="T37" fmla="*/ 1 h 235"/>
                <a:gd name="T38" fmla="*/ 0 w 252"/>
                <a:gd name="T39" fmla="*/ 1 h 235"/>
                <a:gd name="T40" fmla="*/ 0 w 252"/>
                <a:gd name="T41" fmla="*/ 1 h 235"/>
                <a:gd name="T42" fmla="*/ 0 w 252"/>
                <a:gd name="T43" fmla="*/ 1 h 235"/>
                <a:gd name="T44" fmla="*/ 1 w 252"/>
                <a:gd name="T45" fmla="*/ 1 h 235"/>
                <a:gd name="T46" fmla="*/ 1 w 252"/>
                <a:gd name="T47" fmla="*/ 1 h 235"/>
                <a:gd name="T48" fmla="*/ 1 w 252"/>
                <a:gd name="T49" fmla="*/ 0 h 235"/>
                <a:gd name="T50" fmla="*/ 1 w 252"/>
                <a:gd name="T51" fmla="*/ 0 h 235"/>
                <a:gd name="T52" fmla="*/ 1 w 252"/>
                <a:gd name="T53" fmla="*/ 0 h 235"/>
                <a:gd name="T54" fmla="*/ 1 w 252"/>
                <a:gd name="T55" fmla="*/ 0 h 235"/>
                <a:gd name="T56" fmla="*/ 1 w 252"/>
                <a:gd name="T57" fmla="*/ 0 h 235"/>
                <a:gd name="T58" fmla="*/ 0 w 252"/>
                <a:gd name="T59" fmla="*/ 0 h 235"/>
                <a:gd name="T60" fmla="*/ 0 w 252"/>
                <a:gd name="T61" fmla="*/ 0 h 235"/>
                <a:gd name="T62" fmla="*/ 0 w 252"/>
                <a:gd name="T63" fmla="*/ 0 h 235"/>
                <a:gd name="T64" fmla="*/ 0 w 252"/>
                <a:gd name="T65" fmla="*/ 0 h 235"/>
                <a:gd name="T66" fmla="*/ 0 w 252"/>
                <a:gd name="T67" fmla="*/ 0 h 235"/>
                <a:gd name="T68" fmla="*/ 0 w 252"/>
                <a:gd name="T69" fmla="*/ 0 h 235"/>
                <a:gd name="T70" fmla="*/ 0 w 252"/>
                <a:gd name="T71" fmla="*/ 0 h 235"/>
                <a:gd name="T72" fmla="*/ 0 w 252"/>
                <a:gd name="T73" fmla="*/ 0 h 235"/>
                <a:gd name="T74" fmla="*/ 0 w 252"/>
                <a:gd name="T75" fmla="*/ 0 h 235"/>
                <a:gd name="T76" fmla="*/ 0 w 252"/>
                <a:gd name="T77" fmla="*/ 0 h 235"/>
                <a:gd name="T78" fmla="*/ 0 w 252"/>
                <a:gd name="T79" fmla="*/ 0 h 235"/>
                <a:gd name="T80" fmla="*/ 0 w 252"/>
                <a:gd name="T81" fmla="*/ 0 h 235"/>
                <a:gd name="T82" fmla="*/ 0 w 252"/>
                <a:gd name="T83" fmla="*/ 0 h 235"/>
                <a:gd name="T84" fmla="*/ 0 w 252"/>
                <a:gd name="T85" fmla="*/ 0 h 235"/>
                <a:gd name="T86" fmla="*/ 0 w 252"/>
                <a:gd name="T87" fmla="*/ 0 h 235"/>
                <a:gd name="T88" fmla="*/ 0 w 252"/>
                <a:gd name="T89" fmla="*/ 0 h 235"/>
                <a:gd name="T90" fmla="*/ 0 w 252"/>
                <a:gd name="T91" fmla="*/ 0 h 235"/>
                <a:gd name="T92" fmla="*/ 0 w 252"/>
                <a:gd name="T93" fmla="*/ 0 h 235"/>
                <a:gd name="T94" fmla="*/ 0 w 252"/>
                <a:gd name="T95" fmla="*/ 0 h 235"/>
                <a:gd name="T96" fmla="*/ 0 w 252"/>
                <a:gd name="T97" fmla="*/ 0 h 235"/>
                <a:gd name="T98" fmla="*/ 0 w 252"/>
                <a:gd name="T99" fmla="*/ 0 h 235"/>
                <a:gd name="T100" fmla="*/ 0 w 252"/>
                <a:gd name="T101" fmla="*/ 0 h 235"/>
                <a:gd name="T102" fmla="*/ 0 w 252"/>
                <a:gd name="T103" fmla="*/ 0 h 235"/>
                <a:gd name="T104" fmla="*/ 0 w 252"/>
                <a:gd name="T105" fmla="*/ 0 h 235"/>
                <a:gd name="T106" fmla="*/ 0 w 252"/>
                <a:gd name="T107" fmla="*/ 0 h 235"/>
                <a:gd name="T108" fmla="*/ 0 w 252"/>
                <a:gd name="T109" fmla="*/ 0 h 235"/>
                <a:gd name="T110" fmla="*/ 0 w 252"/>
                <a:gd name="T111" fmla="*/ 0 h 235"/>
                <a:gd name="T112" fmla="*/ 0 w 252"/>
                <a:gd name="T113" fmla="*/ 0 h 235"/>
                <a:gd name="T114" fmla="*/ 0 w 252"/>
                <a:gd name="T115" fmla="*/ 0 h 235"/>
                <a:gd name="T116" fmla="*/ 0 w 252"/>
                <a:gd name="T117" fmla="*/ 0 h 235"/>
                <a:gd name="T118" fmla="*/ 0 w 252"/>
                <a:gd name="T119" fmla="*/ 0 h 235"/>
                <a:gd name="T120" fmla="*/ 0 w 252"/>
                <a:gd name="T121" fmla="*/ 0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7" name="Freeform 866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0 h 220"/>
                <a:gd name="T2" fmla="*/ 0 w 103"/>
                <a:gd name="T3" fmla="*/ 0 h 220"/>
                <a:gd name="T4" fmla="*/ 0 w 103"/>
                <a:gd name="T5" fmla="*/ 0 h 220"/>
                <a:gd name="T6" fmla="*/ 0 w 103"/>
                <a:gd name="T7" fmla="*/ 1 h 220"/>
                <a:gd name="T8" fmla="*/ 0 w 103"/>
                <a:gd name="T9" fmla="*/ 1 h 220"/>
                <a:gd name="T10" fmla="*/ 0 w 103"/>
                <a:gd name="T11" fmla="*/ 1 h 220"/>
                <a:gd name="T12" fmla="*/ 0 w 103"/>
                <a:gd name="T13" fmla="*/ 1 h 220"/>
                <a:gd name="T14" fmla="*/ 0 w 103"/>
                <a:gd name="T15" fmla="*/ 1 h 220"/>
                <a:gd name="T16" fmla="*/ 0 w 103"/>
                <a:gd name="T17" fmla="*/ 1 h 220"/>
                <a:gd name="T18" fmla="*/ 0 w 103"/>
                <a:gd name="T19" fmla="*/ 1 h 220"/>
                <a:gd name="T20" fmla="*/ 0 w 103"/>
                <a:gd name="T21" fmla="*/ 1 h 220"/>
                <a:gd name="T22" fmla="*/ 0 w 103"/>
                <a:gd name="T23" fmla="*/ 1 h 220"/>
                <a:gd name="T24" fmla="*/ 0 w 103"/>
                <a:gd name="T25" fmla="*/ 1 h 220"/>
                <a:gd name="T26" fmla="*/ 0 w 103"/>
                <a:gd name="T27" fmla="*/ 1 h 220"/>
                <a:gd name="T28" fmla="*/ 0 w 103"/>
                <a:gd name="T29" fmla="*/ 1 h 220"/>
                <a:gd name="T30" fmla="*/ 0 w 103"/>
                <a:gd name="T31" fmla="*/ 1 h 220"/>
                <a:gd name="T32" fmla="*/ 0 w 103"/>
                <a:gd name="T33" fmla="*/ 1 h 220"/>
                <a:gd name="T34" fmla="*/ 0 w 103"/>
                <a:gd name="T35" fmla="*/ 1 h 220"/>
                <a:gd name="T36" fmla="*/ 0 w 103"/>
                <a:gd name="T37" fmla="*/ 1 h 220"/>
                <a:gd name="T38" fmla="*/ 0 w 103"/>
                <a:gd name="T39" fmla="*/ 0 h 220"/>
                <a:gd name="T40" fmla="*/ 0 w 103"/>
                <a:gd name="T41" fmla="*/ 0 h 220"/>
                <a:gd name="T42" fmla="*/ 0 w 103"/>
                <a:gd name="T43" fmla="*/ 0 h 220"/>
                <a:gd name="T44" fmla="*/ 0 w 103"/>
                <a:gd name="T45" fmla="*/ 0 h 220"/>
                <a:gd name="T46" fmla="*/ 0 w 103"/>
                <a:gd name="T47" fmla="*/ 0 h 220"/>
                <a:gd name="T48" fmla="*/ 0 w 103"/>
                <a:gd name="T49" fmla="*/ 0 h 220"/>
                <a:gd name="T50" fmla="*/ 0 w 103"/>
                <a:gd name="T51" fmla="*/ 0 h 220"/>
                <a:gd name="T52" fmla="*/ 0 w 103"/>
                <a:gd name="T53" fmla="*/ 0 h 220"/>
                <a:gd name="T54" fmla="*/ 0 w 103"/>
                <a:gd name="T55" fmla="*/ 0 h 220"/>
                <a:gd name="T56" fmla="*/ 0 w 103"/>
                <a:gd name="T57" fmla="*/ 0 h 220"/>
                <a:gd name="T58" fmla="*/ 0 w 103"/>
                <a:gd name="T59" fmla="*/ 0 h 220"/>
                <a:gd name="T60" fmla="*/ 0 w 103"/>
                <a:gd name="T61" fmla="*/ 0 h 220"/>
                <a:gd name="T62" fmla="*/ 0 w 103"/>
                <a:gd name="T63" fmla="*/ 0 h 220"/>
                <a:gd name="T64" fmla="*/ 0 w 103"/>
                <a:gd name="T65" fmla="*/ 0 h 220"/>
                <a:gd name="T66" fmla="*/ 0 w 103"/>
                <a:gd name="T67" fmla="*/ 0 h 220"/>
                <a:gd name="T68" fmla="*/ 0 w 103"/>
                <a:gd name="T69" fmla="*/ 0 h 220"/>
                <a:gd name="T70" fmla="*/ 0 w 103"/>
                <a:gd name="T71" fmla="*/ 0 h 220"/>
                <a:gd name="T72" fmla="*/ 0 w 103"/>
                <a:gd name="T73" fmla="*/ 0 h 220"/>
                <a:gd name="T74" fmla="*/ 0 w 103"/>
                <a:gd name="T75" fmla="*/ 0 h 220"/>
                <a:gd name="T76" fmla="*/ 0 w 103"/>
                <a:gd name="T77" fmla="*/ 0 h 220"/>
                <a:gd name="T78" fmla="*/ 0 w 103"/>
                <a:gd name="T79" fmla="*/ 0 h 220"/>
                <a:gd name="T80" fmla="*/ 0 w 103"/>
                <a:gd name="T81" fmla="*/ 0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8" name="Freeform 867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0 w 220"/>
                <a:gd name="T1" fmla="*/ 0 h 288"/>
                <a:gd name="T2" fmla="*/ 0 w 220"/>
                <a:gd name="T3" fmla="*/ 0 h 288"/>
                <a:gd name="T4" fmla="*/ 0 w 220"/>
                <a:gd name="T5" fmla="*/ 0 h 288"/>
                <a:gd name="T6" fmla="*/ 0 w 220"/>
                <a:gd name="T7" fmla="*/ 1 h 288"/>
                <a:gd name="T8" fmla="*/ 0 w 220"/>
                <a:gd name="T9" fmla="*/ 1 h 288"/>
                <a:gd name="T10" fmla="*/ 0 w 220"/>
                <a:gd name="T11" fmla="*/ 1 h 288"/>
                <a:gd name="T12" fmla="*/ 0 w 220"/>
                <a:gd name="T13" fmla="*/ 1 h 288"/>
                <a:gd name="T14" fmla="*/ 0 w 220"/>
                <a:gd name="T15" fmla="*/ 1 h 288"/>
                <a:gd name="T16" fmla="*/ 0 w 220"/>
                <a:gd name="T17" fmla="*/ 1 h 288"/>
                <a:gd name="T18" fmla="*/ 0 w 220"/>
                <a:gd name="T19" fmla="*/ 1 h 288"/>
                <a:gd name="T20" fmla="*/ 0 w 220"/>
                <a:gd name="T21" fmla="*/ 1 h 288"/>
                <a:gd name="T22" fmla="*/ 0 w 220"/>
                <a:gd name="T23" fmla="*/ 1 h 288"/>
                <a:gd name="T24" fmla="*/ 0 w 220"/>
                <a:gd name="T25" fmla="*/ 1 h 288"/>
                <a:gd name="T26" fmla="*/ 0 w 220"/>
                <a:gd name="T27" fmla="*/ 1 h 288"/>
                <a:gd name="T28" fmla="*/ 0 w 220"/>
                <a:gd name="T29" fmla="*/ 1 h 288"/>
                <a:gd name="T30" fmla="*/ 0 w 220"/>
                <a:gd name="T31" fmla="*/ 1 h 288"/>
                <a:gd name="T32" fmla="*/ 0 w 220"/>
                <a:gd name="T33" fmla="*/ 1 h 288"/>
                <a:gd name="T34" fmla="*/ 0 w 220"/>
                <a:gd name="T35" fmla="*/ 1 h 288"/>
                <a:gd name="T36" fmla="*/ 1 w 220"/>
                <a:gd name="T37" fmla="*/ 1 h 288"/>
                <a:gd name="T38" fmla="*/ 1 w 220"/>
                <a:gd name="T39" fmla="*/ 0 h 288"/>
                <a:gd name="T40" fmla="*/ 0 w 220"/>
                <a:gd name="T41" fmla="*/ 0 h 288"/>
                <a:gd name="T42" fmla="*/ 0 w 220"/>
                <a:gd name="T43" fmla="*/ 0 h 288"/>
                <a:gd name="T44" fmla="*/ 0 w 220"/>
                <a:gd name="T45" fmla="*/ 0 h 288"/>
                <a:gd name="T46" fmla="*/ 0 w 220"/>
                <a:gd name="T47" fmla="*/ 0 h 288"/>
                <a:gd name="T48" fmla="*/ 0 w 220"/>
                <a:gd name="T49" fmla="*/ 0 h 288"/>
                <a:gd name="T50" fmla="*/ 0 w 220"/>
                <a:gd name="T51" fmla="*/ 0 h 288"/>
                <a:gd name="T52" fmla="*/ 0 w 220"/>
                <a:gd name="T53" fmla="*/ 0 h 288"/>
                <a:gd name="T54" fmla="*/ 0 w 220"/>
                <a:gd name="T55" fmla="*/ 0 h 288"/>
                <a:gd name="T56" fmla="*/ 0 w 220"/>
                <a:gd name="T57" fmla="*/ 0 h 288"/>
                <a:gd name="T58" fmla="*/ 0 w 220"/>
                <a:gd name="T59" fmla="*/ 0 h 288"/>
                <a:gd name="T60" fmla="*/ 0 w 220"/>
                <a:gd name="T61" fmla="*/ 0 h 288"/>
                <a:gd name="T62" fmla="*/ 0 w 220"/>
                <a:gd name="T63" fmla="*/ 0 h 288"/>
                <a:gd name="T64" fmla="*/ 0 w 220"/>
                <a:gd name="T65" fmla="*/ 0 h 288"/>
                <a:gd name="T66" fmla="*/ 0 w 220"/>
                <a:gd name="T67" fmla="*/ 0 h 288"/>
                <a:gd name="T68" fmla="*/ 0 w 220"/>
                <a:gd name="T69" fmla="*/ 0 h 288"/>
                <a:gd name="T70" fmla="*/ 0 w 220"/>
                <a:gd name="T71" fmla="*/ 0 h 288"/>
                <a:gd name="T72" fmla="*/ 0 w 220"/>
                <a:gd name="T73" fmla="*/ 0 h 288"/>
                <a:gd name="T74" fmla="*/ 0 w 220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9" name="Freeform 868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0 w 1070"/>
                <a:gd name="T1" fmla="*/ 0 h 844"/>
                <a:gd name="T2" fmla="*/ 1 w 1070"/>
                <a:gd name="T3" fmla="*/ 0 h 844"/>
                <a:gd name="T4" fmla="*/ 1 w 1070"/>
                <a:gd name="T5" fmla="*/ 1 h 844"/>
                <a:gd name="T6" fmla="*/ 0 w 1070"/>
                <a:gd name="T7" fmla="*/ 0 h 844"/>
                <a:gd name="T8" fmla="*/ 0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0" name="Freeform 869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0 w 819"/>
                <a:gd name="T1" fmla="*/ 0 h 333"/>
                <a:gd name="T2" fmla="*/ 1 w 819"/>
                <a:gd name="T3" fmla="*/ 0 h 333"/>
                <a:gd name="T4" fmla="*/ 0 w 819"/>
                <a:gd name="T5" fmla="*/ 0 h 333"/>
                <a:gd name="T6" fmla="*/ 0 w 819"/>
                <a:gd name="T7" fmla="*/ 0 h 333"/>
                <a:gd name="T8" fmla="*/ 0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1" name="Freeform 870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0 w 1083"/>
                <a:gd name="T1" fmla="*/ 0 h 306"/>
                <a:gd name="T2" fmla="*/ 1 w 1083"/>
                <a:gd name="T3" fmla="*/ 0 h 306"/>
                <a:gd name="T4" fmla="*/ 1 w 1083"/>
                <a:gd name="T5" fmla="*/ 0 h 306"/>
                <a:gd name="T6" fmla="*/ 0 w 1083"/>
                <a:gd name="T7" fmla="*/ 0 h 306"/>
                <a:gd name="T8" fmla="*/ 0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2" name="Freeform 871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0 w 1088"/>
                <a:gd name="T1" fmla="*/ 0 h 311"/>
                <a:gd name="T2" fmla="*/ 1 w 1088"/>
                <a:gd name="T3" fmla="*/ 0 h 311"/>
                <a:gd name="T4" fmla="*/ 1 w 1088"/>
                <a:gd name="T5" fmla="*/ 0 h 311"/>
                <a:gd name="T6" fmla="*/ 0 w 1088"/>
                <a:gd name="T7" fmla="*/ 0 h 311"/>
                <a:gd name="T8" fmla="*/ 0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3" name="Freeform 872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0 w 164"/>
                <a:gd name="T1" fmla="*/ 0 h 72"/>
                <a:gd name="T2" fmla="*/ 0 w 164"/>
                <a:gd name="T3" fmla="*/ 0 h 72"/>
                <a:gd name="T4" fmla="*/ 0 w 164"/>
                <a:gd name="T5" fmla="*/ 0 h 72"/>
                <a:gd name="T6" fmla="*/ 0 w 164"/>
                <a:gd name="T7" fmla="*/ 0 h 72"/>
                <a:gd name="T8" fmla="*/ 0 w 164"/>
                <a:gd name="T9" fmla="*/ 0 h 72"/>
                <a:gd name="T10" fmla="*/ 0 w 164"/>
                <a:gd name="T11" fmla="*/ 0 h 72"/>
                <a:gd name="T12" fmla="*/ 0 w 164"/>
                <a:gd name="T13" fmla="*/ 0 h 72"/>
                <a:gd name="T14" fmla="*/ 0 w 164"/>
                <a:gd name="T15" fmla="*/ 0 h 72"/>
                <a:gd name="T16" fmla="*/ 0 w 164"/>
                <a:gd name="T17" fmla="*/ 0 h 72"/>
                <a:gd name="T18" fmla="*/ 0 w 164"/>
                <a:gd name="T19" fmla="*/ 0 h 72"/>
                <a:gd name="T20" fmla="*/ 0 w 164"/>
                <a:gd name="T21" fmla="*/ 0 h 72"/>
                <a:gd name="T22" fmla="*/ 0 w 164"/>
                <a:gd name="T23" fmla="*/ 0 h 72"/>
                <a:gd name="T24" fmla="*/ 0 w 164"/>
                <a:gd name="T25" fmla="*/ 0 h 72"/>
                <a:gd name="T26" fmla="*/ 0 w 164"/>
                <a:gd name="T27" fmla="*/ 0 h 72"/>
                <a:gd name="T28" fmla="*/ 0 w 164"/>
                <a:gd name="T29" fmla="*/ 0 h 72"/>
                <a:gd name="T30" fmla="*/ 0 w 164"/>
                <a:gd name="T31" fmla="*/ 0 h 72"/>
                <a:gd name="T32" fmla="*/ 0 w 164"/>
                <a:gd name="T33" fmla="*/ 0 h 72"/>
                <a:gd name="T34" fmla="*/ 0 w 164"/>
                <a:gd name="T35" fmla="*/ 0 h 72"/>
                <a:gd name="T36" fmla="*/ 0 w 164"/>
                <a:gd name="T37" fmla="*/ 0 h 72"/>
                <a:gd name="T38" fmla="*/ 0 w 164"/>
                <a:gd name="T39" fmla="*/ 0 h 72"/>
                <a:gd name="T40" fmla="*/ 0 w 164"/>
                <a:gd name="T41" fmla="*/ 0 h 72"/>
                <a:gd name="T42" fmla="*/ 0 w 164"/>
                <a:gd name="T43" fmla="*/ 0 h 72"/>
                <a:gd name="T44" fmla="*/ 0 w 164"/>
                <a:gd name="T45" fmla="*/ 0 h 72"/>
                <a:gd name="T46" fmla="*/ 0 w 164"/>
                <a:gd name="T47" fmla="*/ 0 h 72"/>
                <a:gd name="T48" fmla="*/ 0 w 164"/>
                <a:gd name="T49" fmla="*/ 0 h 72"/>
                <a:gd name="T50" fmla="*/ 0 w 164"/>
                <a:gd name="T51" fmla="*/ 0 h 72"/>
                <a:gd name="T52" fmla="*/ 0 w 164"/>
                <a:gd name="T53" fmla="*/ 0 h 72"/>
                <a:gd name="T54" fmla="*/ 0 w 164"/>
                <a:gd name="T55" fmla="*/ 0 h 72"/>
                <a:gd name="T56" fmla="*/ 0 w 164"/>
                <a:gd name="T57" fmla="*/ 0 h 72"/>
                <a:gd name="T58" fmla="*/ 0 w 164"/>
                <a:gd name="T59" fmla="*/ 0 h 72"/>
                <a:gd name="T60" fmla="*/ 0 w 164"/>
                <a:gd name="T61" fmla="*/ 0 h 72"/>
                <a:gd name="T62" fmla="*/ 0 w 164"/>
                <a:gd name="T63" fmla="*/ 0 h 72"/>
                <a:gd name="T64" fmla="*/ 0 w 164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4" name="Freeform 873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0 w 146"/>
                <a:gd name="T1" fmla="*/ 0 h 109"/>
                <a:gd name="T2" fmla="*/ 0 w 146"/>
                <a:gd name="T3" fmla="*/ 0 h 109"/>
                <a:gd name="T4" fmla="*/ 0 w 146"/>
                <a:gd name="T5" fmla="*/ 0 h 109"/>
                <a:gd name="T6" fmla="*/ 0 w 146"/>
                <a:gd name="T7" fmla="*/ 0 h 109"/>
                <a:gd name="T8" fmla="*/ 0 w 146"/>
                <a:gd name="T9" fmla="*/ 0 h 109"/>
                <a:gd name="T10" fmla="*/ 0 w 146"/>
                <a:gd name="T11" fmla="*/ 0 h 109"/>
                <a:gd name="T12" fmla="*/ 0 w 146"/>
                <a:gd name="T13" fmla="*/ 0 h 109"/>
                <a:gd name="T14" fmla="*/ 0 w 146"/>
                <a:gd name="T15" fmla="*/ 0 h 109"/>
                <a:gd name="T16" fmla="*/ 0 w 146"/>
                <a:gd name="T17" fmla="*/ 0 h 109"/>
                <a:gd name="T18" fmla="*/ 0 w 146"/>
                <a:gd name="T19" fmla="*/ 0 h 109"/>
                <a:gd name="T20" fmla="*/ 0 w 146"/>
                <a:gd name="T21" fmla="*/ 0 h 109"/>
                <a:gd name="T22" fmla="*/ 0 w 146"/>
                <a:gd name="T23" fmla="*/ 0 h 109"/>
                <a:gd name="T24" fmla="*/ 0 w 146"/>
                <a:gd name="T25" fmla="*/ 0 h 109"/>
                <a:gd name="T26" fmla="*/ 0 w 146"/>
                <a:gd name="T27" fmla="*/ 0 h 109"/>
                <a:gd name="T28" fmla="*/ 0 w 146"/>
                <a:gd name="T29" fmla="*/ 0 h 109"/>
                <a:gd name="T30" fmla="*/ 0 w 146"/>
                <a:gd name="T31" fmla="*/ 0 h 109"/>
                <a:gd name="T32" fmla="*/ 0 w 146"/>
                <a:gd name="T33" fmla="*/ 0 h 109"/>
                <a:gd name="T34" fmla="*/ 0 w 146"/>
                <a:gd name="T35" fmla="*/ 0 h 109"/>
                <a:gd name="T36" fmla="*/ 0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5" name="Freeform 874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0 w 146"/>
                <a:gd name="T1" fmla="*/ 0 h 107"/>
                <a:gd name="T2" fmla="*/ 0 w 146"/>
                <a:gd name="T3" fmla="*/ 0 h 107"/>
                <a:gd name="T4" fmla="*/ 0 w 146"/>
                <a:gd name="T5" fmla="*/ 0 h 107"/>
                <a:gd name="T6" fmla="*/ 0 w 146"/>
                <a:gd name="T7" fmla="*/ 0 h 107"/>
                <a:gd name="T8" fmla="*/ 0 w 146"/>
                <a:gd name="T9" fmla="*/ 0 h 107"/>
                <a:gd name="T10" fmla="*/ 0 w 146"/>
                <a:gd name="T11" fmla="*/ 0 h 107"/>
                <a:gd name="T12" fmla="*/ 0 w 146"/>
                <a:gd name="T13" fmla="*/ 0 h 107"/>
                <a:gd name="T14" fmla="*/ 0 w 146"/>
                <a:gd name="T15" fmla="*/ 0 h 107"/>
                <a:gd name="T16" fmla="*/ 0 w 146"/>
                <a:gd name="T17" fmla="*/ 0 h 107"/>
                <a:gd name="T18" fmla="*/ 0 w 146"/>
                <a:gd name="T19" fmla="*/ 0 h 107"/>
                <a:gd name="T20" fmla="*/ 0 w 146"/>
                <a:gd name="T21" fmla="*/ 0 h 107"/>
                <a:gd name="T22" fmla="*/ 0 w 146"/>
                <a:gd name="T23" fmla="*/ 0 h 107"/>
                <a:gd name="T24" fmla="*/ 0 w 146"/>
                <a:gd name="T25" fmla="*/ 0 h 107"/>
                <a:gd name="T26" fmla="*/ 0 w 146"/>
                <a:gd name="T27" fmla="*/ 0 h 107"/>
                <a:gd name="T28" fmla="*/ 0 w 146"/>
                <a:gd name="T29" fmla="*/ 0 h 107"/>
                <a:gd name="T30" fmla="*/ 0 w 146"/>
                <a:gd name="T31" fmla="*/ 0 h 107"/>
                <a:gd name="T32" fmla="*/ 0 w 146"/>
                <a:gd name="T33" fmla="*/ 0 h 107"/>
                <a:gd name="T34" fmla="*/ 0 w 146"/>
                <a:gd name="T35" fmla="*/ 0 h 107"/>
                <a:gd name="T36" fmla="*/ 0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6" name="Freeform 875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0 h 182"/>
                <a:gd name="T2" fmla="*/ 1 w 629"/>
                <a:gd name="T3" fmla="*/ 0 h 182"/>
                <a:gd name="T4" fmla="*/ 1 w 629"/>
                <a:gd name="T5" fmla="*/ 0 h 182"/>
                <a:gd name="T6" fmla="*/ 0 w 629"/>
                <a:gd name="T7" fmla="*/ 0 h 182"/>
                <a:gd name="T8" fmla="*/ 0 w 629"/>
                <a:gd name="T9" fmla="*/ 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7" name="Freeform 876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1 w 606"/>
                <a:gd name="T3" fmla="*/ 0 h 170"/>
                <a:gd name="T4" fmla="*/ 1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8" name="Freeform 877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1 w 606"/>
                <a:gd name="T3" fmla="*/ 0 h 170"/>
                <a:gd name="T4" fmla="*/ 1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6291" name="Group 878"/>
          <p:cNvGrpSpPr>
            <a:grpSpLocks/>
          </p:cNvGrpSpPr>
          <p:nvPr/>
        </p:nvGrpSpPr>
        <p:grpSpPr bwMode="auto">
          <a:xfrm>
            <a:off x="6143625" y="1728788"/>
            <a:ext cx="346075" cy="396875"/>
            <a:chOff x="4475" y="3342"/>
            <a:chExt cx="172" cy="215"/>
          </a:xfrm>
        </p:grpSpPr>
        <p:sp>
          <p:nvSpPr>
            <p:cNvPr id="6297" name="AutoShape 879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298" name="Freeform 880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0 w 1894"/>
                <a:gd name="T1" fmla="*/ 0 h 1904"/>
                <a:gd name="T2" fmla="*/ 0 w 1894"/>
                <a:gd name="T3" fmla="*/ 0 h 1904"/>
                <a:gd name="T4" fmla="*/ 0 w 1894"/>
                <a:gd name="T5" fmla="*/ 0 h 1904"/>
                <a:gd name="T6" fmla="*/ 0 w 1894"/>
                <a:gd name="T7" fmla="*/ 0 h 1904"/>
                <a:gd name="T8" fmla="*/ 0 w 1894"/>
                <a:gd name="T9" fmla="*/ 0 h 1904"/>
                <a:gd name="T10" fmla="*/ 0 w 1894"/>
                <a:gd name="T11" fmla="*/ 0 h 1904"/>
                <a:gd name="T12" fmla="*/ 0 w 1894"/>
                <a:gd name="T13" fmla="*/ 0 h 1904"/>
                <a:gd name="T14" fmla="*/ 0 w 1894"/>
                <a:gd name="T15" fmla="*/ 0 h 1904"/>
                <a:gd name="T16" fmla="*/ 1 w 1894"/>
                <a:gd name="T17" fmla="*/ 0 h 1904"/>
                <a:gd name="T18" fmla="*/ 1 w 1894"/>
                <a:gd name="T19" fmla="*/ 0 h 1904"/>
                <a:gd name="T20" fmla="*/ 1 w 1894"/>
                <a:gd name="T21" fmla="*/ 0 h 1904"/>
                <a:gd name="T22" fmla="*/ 1 w 1894"/>
                <a:gd name="T23" fmla="*/ 0 h 1904"/>
                <a:gd name="T24" fmla="*/ 1 w 1894"/>
                <a:gd name="T25" fmla="*/ 0 h 1904"/>
                <a:gd name="T26" fmla="*/ 1 w 1894"/>
                <a:gd name="T27" fmla="*/ 0 h 1904"/>
                <a:gd name="T28" fmla="*/ 1 w 1894"/>
                <a:gd name="T29" fmla="*/ 0 h 1904"/>
                <a:gd name="T30" fmla="*/ 1 w 1894"/>
                <a:gd name="T31" fmla="*/ 0 h 1904"/>
                <a:gd name="T32" fmla="*/ 1 w 1894"/>
                <a:gd name="T33" fmla="*/ 1 h 1904"/>
                <a:gd name="T34" fmla="*/ 1 w 1894"/>
                <a:gd name="T35" fmla="*/ 1 h 1904"/>
                <a:gd name="T36" fmla="*/ 1 w 1894"/>
                <a:gd name="T37" fmla="*/ 1 h 1904"/>
                <a:gd name="T38" fmla="*/ 1 w 1894"/>
                <a:gd name="T39" fmla="*/ 1 h 1904"/>
                <a:gd name="T40" fmla="*/ 1 w 1894"/>
                <a:gd name="T41" fmla="*/ 1 h 1904"/>
                <a:gd name="T42" fmla="*/ 1 w 1894"/>
                <a:gd name="T43" fmla="*/ 1 h 1904"/>
                <a:gd name="T44" fmla="*/ 1 w 1894"/>
                <a:gd name="T45" fmla="*/ 1 h 1904"/>
                <a:gd name="T46" fmla="*/ 1 w 1894"/>
                <a:gd name="T47" fmla="*/ 1 h 1904"/>
                <a:gd name="T48" fmla="*/ 1 w 1894"/>
                <a:gd name="T49" fmla="*/ 1 h 1904"/>
                <a:gd name="T50" fmla="*/ 1 w 1894"/>
                <a:gd name="T51" fmla="*/ 1 h 1904"/>
                <a:gd name="T52" fmla="*/ 1 w 1894"/>
                <a:gd name="T53" fmla="*/ 1 h 1904"/>
                <a:gd name="T54" fmla="*/ 0 w 1894"/>
                <a:gd name="T55" fmla="*/ 1 h 1904"/>
                <a:gd name="T56" fmla="*/ 0 w 1894"/>
                <a:gd name="T57" fmla="*/ 1 h 1904"/>
                <a:gd name="T58" fmla="*/ 0 w 1894"/>
                <a:gd name="T59" fmla="*/ 1 h 1904"/>
                <a:gd name="T60" fmla="*/ 0 w 1894"/>
                <a:gd name="T61" fmla="*/ 1 h 1904"/>
                <a:gd name="T62" fmla="*/ 0 w 1894"/>
                <a:gd name="T63" fmla="*/ 1 h 1904"/>
                <a:gd name="T64" fmla="*/ 0 w 1894"/>
                <a:gd name="T65" fmla="*/ 1 h 1904"/>
                <a:gd name="T66" fmla="*/ 0 w 1894"/>
                <a:gd name="T67" fmla="*/ 1 h 1904"/>
                <a:gd name="T68" fmla="*/ 0 w 1894"/>
                <a:gd name="T69" fmla="*/ 1 h 1904"/>
                <a:gd name="T70" fmla="*/ 0 w 1894"/>
                <a:gd name="T71" fmla="*/ 1 h 1904"/>
                <a:gd name="T72" fmla="*/ 0 w 1894"/>
                <a:gd name="T73" fmla="*/ 1 h 1904"/>
                <a:gd name="T74" fmla="*/ 0 w 1894"/>
                <a:gd name="T75" fmla="*/ 1 h 1904"/>
                <a:gd name="T76" fmla="*/ 0 w 1894"/>
                <a:gd name="T77" fmla="*/ 1 h 1904"/>
                <a:gd name="T78" fmla="*/ 0 w 1894"/>
                <a:gd name="T79" fmla="*/ 1 h 1904"/>
                <a:gd name="T80" fmla="*/ 0 w 1894"/>
                <a:gd name="T81" fmla="*/ 1 h 1904"/>
                <a:gd name="T82" fmla="*/ 0 w 1894"/>
                <a:gd name="T83" fmla="*/ 1 h 1904"/>
                <a:gd name="T84" fmla="*/ 0 w 1894"/>
                <a:gd name="T85" fmla="*/ 1 h 1904"/>
                <a:gd name="T86" fmla="*/ 0 w 1894"/>
                <a:gd name="T87" fmla="*/ 1 h 1904"/>
                <a:gd name="T88" fmla="*/ 0 w 1894"/>
                <a:gd name="T89" fmla="*/ 1 h 1904"/>
                <a:gd name="T90" fmla="*/ 0 w 1894"/>
                <a:gd name="T91" fmla="*/ 1 h 1904"/>
                <a:gd name="T92" fmla="*/ 0 w 1894"/>
                <a:gd name="T93" fmla="*/ 1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299" name="Freeform 881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0 w 1106"/>
                <a:gd name="T1" fmla="*/ 0 h 331"/>
                <a:gd name="T2" fmla="*/ 1 w 1106"/>
                <a:gd name="T3" fmla="*/ 0 h 331"/>
                <a:gd name="T4" fmla="*/ 0 w 1106"/>
                <a:gd name="T5" fmla="*/ 0 h 331"/>
                <a:gd name="T6" fmla="*/ 0 w 1106"/>
                <a:gd name="T7" fmla="*/ 0 h 331"/>
                <a:gd name="T8" fmla="*/ 0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0" name="Freeform 882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1 w 1285"/>
                <a:gd name="T1" fmla="*/ 0 h 505"/>
                <a:gd name="T2" fmla="*/ 1 w 1285"/>
                <a:gd name="T3" fmla="*/ 0 h 505"/>
                <a:gd name="T4" fmla="*/ 1 w 1285"/>
                <a:gd name="T5" fmla="*/ 0 h 505"/>
                <a:gd name="T6" fmla="*/ 1 w 1285"/>
                <a:gd name="T7" fmla="*/ 0 h 505"/>
                <a:gd name="T8" fmla="*/ 1 w 1285"/>
                <a:gd name="T9" fmla="*/ 0 h 505"/>
                <a:gd name="T10" fmla="*/ 0 w 1285"/>
                <a:gd name="T11" fmla="*/ 0 h 505"/>
                <a:gd name="T12" fmla="*/ 0 w 1285"/>
                <a:gd name="T13" fmla="*/ 0 h 505"/>
                <a:gd name="T14" fmla="*/ 0 w 1285"/>
                <a:gd name="T15" fmla="*/ 0 h 505"/>
                <a:gd name="T16" fmla="*/ 0 w 1285"/>
                <a:gd name="T17" fmla="*/ 0 h 505"/>
                <a:gd name="T18" fmla="*/ 0 w 1285"/>
                <a:gd name="T19" fmla="*/ 0 h 505"/>
                <a:gd name="T20" fmla="*/ 0 w 1285"/>
                <a:gd name="T21" fmla="*/ 0 h 505"/>
                <a:gd name="T22" fmla="*/ 0 w 1285"/>
                <a:gd name="T23" fmla="*/ 0 h 505"/>
                <a:gd name="T24" fmla="*/ 0 w 1285"/>
                <a:gd name="T25" fmla="*/ 0 h 505"/>
                <a:gd name="T26" fmla="*/ 0 w 1285"/>
                <a:gd name="T27" fmla="*/ 0 h 505"/>
                <a:gd name="T28" fmla="*/ 0 w 1285"/>
                <a:gd name="T29" fmla="*/ 0 h 505"/>
                <a:gd name="T30" fmla="*/ 0 w 1285"/>
                <a:gd name="T31" fmla="*/ 0 h 505"/>
                <a:gd name="T32" fmla="*/ 0 w 1285"/>
                <a:gd name="T33" fmla="*/ 0 h 505"/>
                <a:gd name="T34" fmla="*/ 0 w 1285"/>
                <a:gd name="T35" fmla="*/ 0 h 505"/>
                <a:gd name="T36" fmla="*/ 0 w 1285"/>
                <a:gd name="T37" fmla="*/ 0 h 505"/>
                <a:gd name="T38" fmla="*/ 0 w 1285"/>
                <a:gd name="T39" fmla="*/ 0 h 505"/>
                <a:gd name="T40" fmla="*/ 0 w 1285"/>
                <a:gd name="T41" fmla="*/ 0 h 505"/>
                <a:gd name="T42" fmla="*/ 0 w 1285"/>
                <a:gd name="T43" fmla="*/ 0 h 505"/>
                <a:gd name="T44" fmla="*/ 0 w 1285"/>
                <a:gd name="T45" fmla="*/ 0 h 505"/>
                <a:gd name="T46" fmla="*/ 0 w 1285"/>
                <a:gd name="T47" fmla="*/ 0 h 505"/>
                <a:gd name="T48" fmla="*/ 0 w 1285"/>
                <a:gd name="T49" fmla="*/ 0 h 505"/>
                <a:gd name="T50" fmla="*/ 0 w 1285"/>
                <a:gd name="T51" fmla="*/ 0 h 505"/>
                <a:gd name="T52" fmla="*/ 0 w 1285"/>
                <a:gd name="T53" fmla="*/ 0 h 505"/>
                <a:gd name="T54" fmla="*/ 0 w 1285"/>
                <a:gd name="T55" fmla="*/ 0 h 505"/>
                <a:gd name="T56" fmla="*/ 0 w 1285"/>
                <a:gd name="T57" fmla="*/ 0 h 505"/>
                <a:gd name="T58" fmla="*/ 0 w 1285"/>
                <a:gd name="T59" fmla="*/ 0 h 505"/>
                <a:gd name="T60" fmla="*/ 0 w 1285"/>
                <a:gd name="T61" fmla="*/ 0 h 505"/>
                <a:gd name="T62" fmla="*/ 0 w 1285"/>
                <a:gd name="T63" fmla="*/ 0 h 505"/>
                <a:gd name="T64" fmla="*/ 0 w 1285"/>
                <a:gd name="T65" fmla="*/ 0 h 505"/>
                <a:gd name="T66" fmla="*/ 0 w 1285"/>
                <a:gd name="T67" fmla="*/ 0 h 505"/>
                <a:gd name="T68" fmla="*/ 0 w 1285"/>
                <a:gd name="T69" fmla="*/ 0 h 505"/>
                <a:gd name="T70" fmla="*/ 1 w 1285"/>
                <a:gd name="T71" fmla="*/ 0 h 505"/>
                <a:gd name="T72" fmla="*/ 1 w 1285"/>
                <a:gd name="T73" fmla="*/ 0 h 505"/>
                <a:gd name="T74" fmla="*/ 1 w 1285"/>
                <a:gd name="T75" fmla="*/ 0 h 505"/>
                <a:gd name="T76" fmla="*/ 1 w 1285"/>
                <a:gd name="T77" fmla="*/ 0 h 505"/>
                <a:gd name="T78" fmla="*/ 1 w 1285"/>
                <a:gd name="T79" fmla="*/ 0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1" name="AutoShape 883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2" name="Freeform 884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0 w 179"/>
                <a:gd name="T1" fmla="*/ 0 h 216"/>
                <a:gd name="T2" fmla="*/ 0 w 179"/>
                <a:gd name="T3" fmla="*/ 0 h 216"/>
                <a:gd name="T4" fmla="*/ 0 w 179"/>
                <a:gd name="T5" fmla="*/ 0 h 216"/>
                <a:gd name="T6" fmla="*/ 0 w 179"/>
                <a:gd name="T7" fmla="*/ 0 h 216"/>
                <a:gd name="T8" fmla="*/ 0 w 179"/>
                <a:gd name="T9" fmla="*/ 0 h 216"/>
                <a:gd name="T10" fmla="*/ 0 w 179"/>
                <a:gd name="T11" fmla="*/ 0 h 216"/>
                <a:gd name="T12" fmla="*/ 0 w 179"/>
                <a:gd name="T13" fmla="*/ 0 h 216"/>
                <a:gd name="T14" fmla="*/ 0 w 179"/>
                <a:gd name="T15" fmla="*/ 0 h 216"/>
                <a:gd name="T16" fmla="*/ 0 w 179"/>
                <a:gd name="T17" fmla="*/ 0 h 216"/>
                <a:gd name="T18" fmla="*/ 0 w 179"/>
                <a:gd name="T19" fmla="*/ 0 h 216"/>
                <a:gd name="T20" fmla="*/ 0 w 179"/>
                <a:gd name="T21" fmla="*/ 1 h 216"/>
                <a:gd name="T22" fmla="*/ 0 w 179"/>
                <a:gd name="T23" fmla="*/ 1 h 216"/>
                <a:gd name="T24" fmla="*/ 0 w 179"/>
                <a:gd name="T25" fmla="*/ 1 h 216"/>
                <a:gd name="T26" fmla="*/ 0 w 179"/>
                <a:gd name="T27" fmla="*/ 1 h 216"/>
                <a:gd name="T28" fmla="*/ 0 w 179"/>
                <a:gd name="T29" fmla="*/ 1 h 216"/>
                <a:gd name="T30" fmla="*/ 0 w 179"/>
                <a:gd name="T31" fmla="*/ 1 h 216"/>
                <a:gd name="T32" fmla="*/ 0 w 179"/>
                <a:gd name="T33" fmla="*/ 1 h 216"/>
                <a:gd name="T34" fmla="*/ 0 w 179"/>
                <a:gd name="T35" fmla="*/ 1 h 216"/>
                <a:gd name="T36" fmla="*/ 0 w 179"/>
                <a:gd name="T37" fmla="*/ 1 h 216"/>
                <a:gd name="T38" fmla="*/ 0 w 179"/>
                <a:gd name="T39" fmla="*/ 1 h 216"/>
                <a:gd name="T40" fmla="*/ 0 w 179"/>
                <a:gd name="T41" fmla="*/ 1 h 216"/>
                <a:gd name="T42" fmla="*/ 0 w 179"/>
                <a:gd name="T43" fmla="*/ 1 h 216"/>
                <a:gd name="T44" fmla="*/ 0 w 179"/>
                <a:gd name="T45" fmla="*/ 1 h 216"/>
                <a:gd name="T46" fmla="*/ 0 w 179"/>
                <a:gd name="T47" fmla="*/ 1 h 216"/>
                <a:gd name="T48" fmla="*/ 0 w 179"/>
                <a:gd name="T49" fmla="*/ 1 h 216"/>
                <a:gd name="T50" fmla="*/ 0 w 179"/>
                <a:gd name="T51" fmla="*/ 1 h 216"/>
                <a:gd name="T52" fmla="*/ 0 w 179"/>
                <a:gd name="T53" fmla="*/ 1 h 216"/>
                <a:gd name="T54" fmla="*/ 0 w 179"/>
                <a:gd name="T55" fmla="*/ 1 h 216"/>
                <a:gd name="T56" fmla="*/ 0 w 179"/>
                <a:gd name="T57" fmla="*/ 1 h 216"/>
                <a:gd name="T58" fmla="*/ 0 w 179"/>
                <a:gd name="T59" fmla="*/ 1 h 216"/>
                <a:gd name="T60" fmla="*/ 0 w 179"/>
                <a:gd name="T61" fmla="*/ 0 h 216"/>
                <a:gd name="T62" fmla="*/ 0 w 179"/>
                <a:gd name="T63" fmla="*/ 0 h 216"/>
                <a:gd name="T64" fmla="*/ 0 w 179"/>
                <a:gd name="T65" fmla="*/ 0 h 216"/>
                <a:gd name="T66" fmla="*/ 0 w 179"/>
                <a:gd name="T67" fmla="*/ 0 h 216"/>
                <a:gd name="T68" fmla="*/ 0 w 179"/>
                <a:gd name="T69" fmla="*/ 0 h 216"/>
                <a:gd name="T70" fmla="*/ 0 w 179"/>
                <a:gd name="T71" fmla="*/ 0 h 216"/>
                <a:gd name="T72" fmla="*/ 0 w 179"/>
                <a:gd name="T73" fmla="*/ 0 h 216"/>
                <a:gd name="T74" fmla="*/ 0 w 179"/>
                <a:gd name="T75" fmla="*/ 0 h 216"/>
                <a:gd name="T76" fmla="*/ 0 w 179"/>
                <a:gd name="T77" fmla="*/ 0 h 216"/>
                <a:gd name="T78" fmla="*/ 0 w 179"/>
                <a:gd name="T79" fmla="*/ 0 h 216"/>
                <a:gd name="T80" fmla="*/ 0 w 179"/>
                <a:gd name="T81" fmla="*/ 0 h 216"/>
                <a:gd name="T82" fmla="*/ 0 w 179"/>
                <a:gd name="T83" fmla="*/ 0 h 216"/>
                <a:gd name="T84" fmla="*/ 0 w 179"/>
                <a:gd name="T85" fmla="*/ 0 h 216"/>
                <a:gd name="T86" fmla="*/ 0 w 179"/>
                <a:gd name="T87" fmla="*/ 0 h 216"/>
                <a:gd name="T88" fmla="*/ 0 w 179"/>
                <a:gd name="T89" fmla="*/ 0 h 216"/>
                <a:gd name="T90" fmla="*/ 0 w 179"/>
                <a:gd name="T91" fmla="*/ 0 h 216"/>
                <a:gd name="T92" fmla="*/ 0 w 179"/>
                <a:gd name="T93" fmla="*/ 0 h 216"/>
                <a:gd name="T94" fmla="*/ 0 w 179"/>
                <a:gd name="T95" fmla="*/ 0 h 216"/>
                <a:gd name="T96" fmla="*/ 0 w 179"/>
                <a:gd name="T97" fmla="*/ 0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3" name="Freeform 885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0 w 114"/>
                <a:gd name="T1" fmla="*/ 0 h 168"/>
                <a:gd name="T2" fmla="*/ 0 w 114"/>
                <a:gd name="T3" fmla="*/ 0 h 168"/>
                <a:gd name="T4" fmla="*/ 0 w 114"/>
                <a:gd name="T5" fmla="*/ 0 h 168"/>
                <a:gd name="T6" fmla="*/ 0 w 114"/>
                <a:gd name="T7" fmla="*/ 0 h 168"/>
                <a:gd name="T8" fmla="*/ 0 w 114"/>
                <a:gd name="T9" fmla="*/ 0 h 168"/>
                <a:gd name="T10" fmla="*/ 0 w 114"/>
                <a:gd name="T11" fmla="*/ 0 h 168"/>
                <a:gd name="T12" fmla="*/ 0 w 114"/>
                <a:gd name="T13" fmla="*/ 0 h 168"/>
                <a:gd name="T14" fmla="*/ 0 w 114"/>
                <a:gd name="T15" fmla="*/ 0 h 168"/>
                <a:gd name="T16" fmla="*/ 0 w 114"/>
                <a:gd name="T17" fmla="*/ 0 h 168"/>
                <a:gd name="T18" fmla="*/ 0 w 114"/>
                <a:gd name="T19" fmla="*/ 0 h 168"/>
                <a:gd name="T20" fmla="*/ 0 w 114"/>
                <a:gd name="T21" fmla="*/ 0 h 168"/>
                <a:gd name="T22" fmla="*/ 0 w 114"/>
                <a:gd name="T23" fmla="*/ 0 h 168"/>
                <a:gd name="T24" fmla="*/ 0 w 114"/>
                <a:gd name="T25" fmla="*/ 0 h 168"/>
                <a:gd name="T26" fmla="*/ 0 w 114"/>
                <a:gd name="T27" fmla="*/ 0 h 168"/>
                <a:gd name="T28" fmla="*/ 0 w 114"/>
                <a:gd name="T29" fmla="*/ 0 h 168"/>
                <a:gd name="T30" fmla="*/ 0 w 114"/>
                <a:gd name="T31" fmla="*/ 0 h 168"/>
                <a:gd name="T32" fmla="*/ 0 w 114"/>
                <a:gd name="T33" fmla="*/ 0 h 168"/>
                <a:gd name="T34" fmla="*/ 0 w 114"/>
                <a:gd name="T35" fmla="*/ 0 h 168"/>
                <a:gd name="T36" fmla="*/ 0 w 114"/>
                <a:gd name="T37" fmla="*/ 0 h 168"/>
                <a:gd name="T38" fmla="*/ 0 w 114"/>
                <a:gd name="T39" fmla="*/ 0 h 168"/>
                <a:gd name="T40" fmla="*/ 0 w 114"/>
                <a:gd name="T41" fmla="*/ 0 h 168"/>
                <a:gd name="T42" fmla="*/ 0 w 114"/>
                <a:gd name="T43" fmla="*/ 0 h 168"/>
                <a:gd name="T44" fmla="*/ 0 w 114"/>
                <a:gd name="T45" fmla="*/ 0 h 168"/>
                <a:gd name="T46" fmla="*/ 0 w 114"/>
                <a:gd name="T47" fmla="*/ 0 h 168"/>
                <a:gd name="T48" fmla="*/ 0 w 114"/>
                <a:gd name="T49" fmla="*/ 0 h 168"/>
                <a:gd name="T50" fmla="*/ 0 w 114"/>
                <a:gd name="T51" fmla="*/ 0 h 168"/>
                <a:gd name="T52" fmla="*/ 0 w 114"/>
                <a:gd name="T53" fmla="*/ 0 h 168"/>
                <a:gd name="T54" fmla="*/ 0 w 114"/>
                <a:gd name="T55" fmla="*/ 0 h 168"/>
                <a:gd name="T56" fmla="*/ 0 w 114"/>
                <a:gd name="T57" fmla="*/ 0 h 168"/>
                <a:gd name="T58" fmla="*/ 0 w 114"/>
                <a:gd name="T59" fmla="*/ 0 h 168"/>
                <a:gd name="T60" fmla="*/ 0 w 114"/>
                <a:gd name="T61" fmla="*/ 0 h 168"/>
                <a:gd name="T62" fmla="*/ 0 w 114"/>
                <a:gd name="T63" fmla="*/ 0 h 168"/>
                <a:gd name="T64" fmla="*/ 0 w 114"/>
                <a:gd name="T65" fmla="*/ 0 h 168"/>
                <a:gd name="T66" fmla="*/ 0 w 114"/>
                <a:gd name="T67" fmla="*/ 0 h 168"/>
                <a:gd name="T68" fmla="*/ 0 w 114"/>
                <a:gd name="T69" fmla="*/ 0 h 168"/>
                <a:gd name="T70" fmla="*/ 0 w 114"/>
                <a:gd name="T71" fmla="*/ 0 h 168"/>
                <a:gd name="T72" fmla="*/ 0 w 114"/>
                <a:gd name="T73" fmla="*/ 0 h 168"/>
                <a:gd name="T74" fmla="*/ 0 w 114"/>
                <a:gd name="T75" fmla="*/ 0 h 168"/>
                <a:gd name="T76" fmla="*/ 0 w 114"/>
                <a:gd name="T77" fmla="*/ 0 h 168"/>
                <a:gd name="T78" fmla="*/ 0 w 114"/>
                <a:gd name="T79" fmla="*/ 0 h 168"/>
                <a:gd name="T80" fmla="*/ 0 w 114"/>
                <a:gd name="T81" fmla="*/ 0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4" name="Freeform 886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0 w 289"/>
                <a:gd name="T1" fmla="*/ 0 h 351"/>
                <a:gd name="T2" fmla="*/ 0 w 289"/>
                <a:gd name="T3" fmla="*/ 0 h 351"/>
                <a:gd name="T4" fmla="*/ 0 w 289"/>
                <a:gd name="T5" fmla="*/ 0 h 351"/>
                <a:gd name="T6" fmla="*/ 0 w 289"/>
                <a:gd name="T7" fmla="*/ 1 h 351"/>
                <a:gd name="T8" fmla="*/ 0 w 289"/>
                <a:gd name="T9" fmla="*/ 1 h 351"/>
                <a:gd name="T10" fmla="*/ 0 w 289"/>
                <a:gd name="T11" fmla="*/ 1 h 351"/>
                <a:gd name="T12" fmla="*/ 0 w 289"/>
                <a:gd name="T13" fmla="*/ 1 h 351"/>
                <a:gd name="T14" fmla="*/ 0 w 289"/>
                <a:gd name="T15" fmla="*/ 1 h 351"/>
                <a:gd name="T16" fmla="*/ 0 w 289"/>
                <a:gd name="T17" fmla="*/ 1 h 351"/>
                <a:gd name="T18" fmla="*/ 0 w 289"/>
                <a:gd name="T19" fmla="*/ 1 h 351"/>
                <a:gd name="T20" fmla="*/ 0 w 289"/>
                <a:gd name="T21" fmla="*/ 1 h 351"/>
                <a:gd name="T22" fmla="*/ 0 w 289"/>
                <a:gd name="T23" fmla="*/ 1 h 351"/>
                <a:gd name="T24" fmla="*/ 0 w 289"/>
                <a:gd name="T25" fmla="*/ 1 h 351"/>
                <a:gd name="T26" fmla="*/ 0 w 289"/>
                <a:gd name="T27" fmla="*/ 1 h 351"/>
                <a:gd name="T28" fmla="*/ 1 w 289"/>
                <a:gd name="T29" fmla="*/ 1 h 351"/>
                <a:gd name="T30" fmla="*/ 1 w 289"/>
                <a:gd name="T31" fmla="*/ 1 h 351"/>
                <a:gd name="T32" fmla="*/ 1 w 289"/>
                <a:gd name="T33" fmla="*/ 1 h 351"/>
                <a:gd name="T34" fmla="*/ 1 w 289"/>
                <a:gd name="T35" fmla="*/ 1 h 351"/>
                <a:gd name="T36" fmla="*/ 1 w 289"/>
                <a:gd name="T37" fmla="*/ 1 h 351"/>
                <a:gd name="T38" fmla="*/ 1 w 289"/>
                <a:gd name="T39" fmla="*/ 1 h 351"/>
                <a:gd name="T40" fmla="*/ 1 w 289"/>
                <a:gd name="T41" fmla="*/ 1 h 351"/>
                <a:gd name="T42" fmla="*/ 1 w 289"/>
                <a:gd name="T43" fmla="*/ 1 h 351"/>
                <a:gd name="T44" fmla="*/ 0 w 289"/>
                <a:gd name="T45" fmla="*/ 1 h 351"/>
                <a:gd name="T46" fmla="*/ 0 w 289"/>
                <a:gd name="T47" fmla="*/ 1 h 351"/>
                <a:gd name="T48" fmla="*/ 0 w 289"/>
                <a:gd name="T49" fmla="*/ 1 h 351"/>
                <a:gd name="T50" fmla="*/ 0 w 289"/>
                <a:gd name="T51" fmla="*/ 1 h 351"/>
                <a:gd name="T52" fmla="*/ 0 w 289"/>
                <a:gd name="T53" fmla="*/ 1 h 351"/>
                <a:gd name="T54" fmla="*/ 0 w 289"/>
                <a:gd name="T55" fmla="*/ 1 h 351"/>
                <a:gd name="T56" fmla="*/ 0 w 289"/>
                <a:gd name="T57" fmla="*/ 1 h 351"/>
                <a:gd name="T58" fmla="*/ 0 w 289"/>
                <a:gd name="T59" fmla="*/ 1 h 351"/>
                <a:gd name="T60" fmla="*/ 0 w 289"/>
                <a:gd name="T61" fmla="*/ 1 h 351"/>
                <a:gd name="T62" fmla="*/ 0 w 289"/>
                <a:gd name="T63" fmla="*/ 1 h 351"/>
                <a:gd name="T64" fmla="*/ 0 w 289"/>
                <a:gd name="T65" fmla="*/ 0 h 351"/>
                <a:gd name="T66" fmla="*/ 0 w 289"/>
                <a:gd name="T67" fmla="*/ 0 h 351"/>
                <a:gd name="T68" fmla="*/ 0 w 289"/>
                <a:gd name="T69" fmla="*/ 0 h 351"/>
                <a:gd name="T70" fmla="*/ 0 w 289"/>
                <a:gd name="T71" fmla="*/ 0 h 351"/>
                <a:gd name="T72" fmla="*/ 0 w 289"/>
                <a:gd name="T73" fmla="*/ 0 h 351"/>
                <a:gd name="T74" fmla="*/ 0 w 289"/>
                <a:gd name="T75" fmla="*/ 0 h 351"/>
                <a:gd name="T76" fmla="*/ 0 w 289"/>
                <a:gd name="T77" fmla="*/ 0 h 351"/>
                <a:gd name="T78" fmla="*/ 1 w 289"/>
                <a:gd name="T79" fmla="*/ 0 h 351"/>
                <a:gd name="T80" fmla="*/ 1 w 289"/>
                <a:gd name="T81" fmla="*/ 0 h 351"/>
                <a:gd name="T82" fmla="*/ 0 w 289"/>
                <a:gd name="T83" fmla="*/ 0 h 351"/>
                <a:gd name="T84" fmla="*/ 0 w 289"/>
                <a:gd name="T85" fmla="*/ 0 h 351"/>
                <a:gd name="T86" fmla="*/ 0 w 289"/>
                <a:gd name="T87" fmla="*/ 0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5" name="Freeform 887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0 w 254"/>
                <a:gd name="T1" fmla="*/ 0 h 234"/>
                <a:gd name="T2" fmla="*/ 1 w 254"/>
                <a:gd name="T3" fmla="*/ 0 h 234"/>
                <a:gd name="T4" fmla="*/ 1 w 254"/>
                <a:gd name="T5" fmla="*/ 0 h 234"/>
                <a:gd name="T6" fmla="*/ 1 w 254"/>
                <a:gd name="T7" fmla="*/ 0 h 234"/>
                <a:gd name="T8" fmla="*/ 1 w 254"/>
                <a:gd name="T9" fmla="*/ 0 h 234"/>
                <a:gd name="T10" fmla="*/ 1 w 254"/>
                <a:gd name="T11" fmla="*/ 0 h 234"/>
                <a:gd name="T12" fmla="*/ 1 w 254"/>
                <a:gd name="T13" fmla="*/ 0 h 234"/>
                <a:gd name="T14" fmla="*/ 1 w 254"/>
                <a:gd name="T15" fmla="*/ 1 h 234"/>
                <a:gd name="T16" fmla="*/ 0 w 254"/>
                <a:gd name="T17" fmla="*/ 1 h 234"/>
                <a:gd name="T18" fmla="*/ 0 w 254"/>
                <a:gd name="T19" fmla="*/ 1 h 234"/>
                <a:gd name="T20" fmla="*/ 0 w 254"/>
                <a:gd name="T21" fmla="*/ 1 h 234"/>
                <a:gd name="T22" fmla="*/ 0 w 254"/>
                <a:gd name="T23" fmla="*/ 1 h 234"/>
                <a:gd name="T24" fmla="*/ 0 w 254"/>
                <a:gd name="T25" fmla="*/ 1 h 234"/>
                <a:gd name="T26" fmla="*/ 0 w 254"/>
                <a:gd name="T27" fmla="*/ 1 h 234"/>
                <a:gd name="T28" fmla="*/ 0 w 254"/>
                <a:gd name="T29" fmla="*/ 1 h 234"/>
                <a:gd name="T30" fmla="*/ 0 w 254"/>
                <a:gd name="T31" fmla="*/ 1 h 234"/>
                <a:gd name="T32" fmla="*/ 0 w 254"/>
                <a:gd name="T33" fmla="*/ 1 h 234"/>
                <a:gd name="T34" fmla="*/ 0 w 254"/>
                <a:gd name="T35" fmla="*/ 1 h 234"/>
                <a:gd name="T36" fmla="*/ 0 w 254"/>
                <a:gd name="T37" fmla="*/ 1 h 234"/>
                <a:gd name="T38" fmla="*/ 0 w 254"/>
                <a:gd name="T39" fmla="*/ 1 h 234"/>
                <a:gd name="T40" fmla="*/ 0 w 254"/>
                <a:gd name="T41" fmla="*/ 1 h 234"/>
                <a:gd name="T42" fmla="*/ 0 w 254"/>
                <a:gd name="T43" fmla="*/ 1 h 234"/>
                <a:gd name="T44" fmla="*/ 1 w 254"/>
                <a:gd name="T45" fmla="*/ 1 h 234"/>
                <a:gd name="T46" fmla="*/ 1 w 254"/>
                <a:gd name="T47" fmla="*/ 1 h 234"/>
                <a:gd name="T48" fmla="*/ 1 w 254"/>
                <a:gd name="T49" fmla="*/ 0 h 234"/>
                <a:gd name="T50" fmla="*/ 1 w 254"/>
                <a:gd name="T51" fmla="*/ 0 h 234"/>
                <a:gd name="T52" fmla="*/ 1 w 254"/>
                <a:gd name="T53" fmla="*/ 0 h 234"/>
                <a:gd name="T54" fmla="*/ 1 w 254"/>
                <a:gd name="T55" fmla="*/ 0 h 234"/>
                <a:gd name="T56" fmla="*/ 1 w 254"/>
                <a:gd name="T57" fmla="*/ 0 h 234"/>
                <a:gd name="T58" fmla="*/ 0 w 254"/>
                <a:gd name="T59" fmla="*/ 0 h 234"/>
                <a:gd name="T60" fmla="*/ 0 w 254"/>
                <a:gd name="T61" fmla="*/ 0 h 234"/>
                <a:gd name="T62" fmla="*/ 0 w 254"/>
                <a:gd name="T63" fmla="*/ 0 h 234"/>
                <a:gd name="T64" fmla="*/ 0 w 254"/>
                <a:gd name="T65" fmla="*/ 0 h 234"/>
                <a:gd name="T66" fmla="*/ 0 w 254"/>
                <a:gd name="T67" fmla="*/ 0 h 234"/>
                <a:gd name="T68" fmla="*/ 0 w 254"/>
                <a:gd name="T69" fmla="*/ 0 h 234"/>
                <a:gd name="T70" fmla="*/ 0 w 254"/>
                <a:gd name="T71" fmla="*/ 0 h 234"/>
                <a:gd name="T72" fmla="*/ 0 w 254"/>
                <a:gd name="T73" fmla="*/ 0 h 234"/>
                <a:gd name="T74" fmla="*/ 0 w 254"/>
                <a:gd name="T75" fmla="*/ 0 h 234"/>
                <a:gd name="T76" fmla="*/ 0 w 254"/>
                <a:gd name="T77" fmla="*/ 0 h 234"/>
                <a:gd name="T78" fmla="*/ 0 w 254"/>
                <a:gd name="T79" fmla="*/ 0 h 234"/>
                <a:gd name="T80" fmla="*/ 0 w 254"/>
                <a:gd name="T81" fmla="*/ 0 h 234"/>
                <a:gd name="T82" fmla="*/ 0 w 254"/>
                <a:gd name="T83" fmla="*/ 0 h 234"/>
                <a:gd name="T84" fmla="*/ 0 w 254"/>
                <a:gd name="T85" fmla="*/ 0 h 234"/>
                <a:gd name="T86" fmla="*/ 0 w 254"/>
                <a:gd name="T87" fmla="*/ 0 h 234"/>
                <a:gd name="T88" fmla="*/ 0 w 254"/>
                <a:gd name="T89" fmla="*/ 0 h 234"/>
                <a:gd name="T90" fmla="*/ 0 w 254"/>
                <a:gd name="T91" fmla="*/ 0 h 234"/>
                <a:gd name="T92" fmla="*/ 0 w 254"/>
                <a:gd name="T93" fmla="*/ 0 h 234"/>
                <a:gd name="T94" fmla="*/ 0 w 254"/>
                <a:gd name="T95" fmla="*/ 0 h 234"/>
                <a:gd name="T96" fmla="*/ 0 w 254"/>
                <a:gd name="T97" fmla="*/ 0 h 234"/>
                <a:gd name="T98" fmla="*/ 0 w 254"/>
                <a:gd name="T99" fmla="*/ 0 h 234"/>
                <a:gd name="T100" fmla="*/ 0 w 254"/>
                <a:gd name="T101" fmla="*/ 0 h 234"/>
                <a:gd name="T102" fmla="*/ 0 w 254"/>
                <a:gd name="T103" fmla="*/ 0 h 234"/>
                <a:gd name="T104" fmla="*/ 0 w 254"/>
                <a:gd name="T105" fmla="*/ 0 h 234"/>
                <a:gd name="T106" fmla="*/ 0 w 254"/>
                <a:gd name="T107" fmla="*/ 0 h 234"/>
                <a:gd name="T108" fmla="*/ 0 w 254"/>
                <a:gd name="T109" fmla="*/ 0 h 234"/>
                <a:gd name="T110" fmla="*/ 0 w 254"/>
                <a:gd name="T111" fmla="*/ 0 h 234"/>
                <a:gd name="T112" fmla="*/ 0 w 254"/>
                <a:gd name="T113" fmla="*/ 0 h 234"/>
                <a:gd name="T114" fmla="*/ 0 w 254"/>
                <a:gd name="T115" fmla="*/ 0 h 234"/>
                <a:gd name="T116" fmla="*/ 0 w 254"/>
                <a:gd name="T117" fmla="*/ 0 h 234"/>
                <a:gd name="T118" fmla="*/ 0 w 254"/>
                <a:gd name="T119" fmla="*/ 0 h 234"/>
                <a:gd name="T120" fmla="*/ 0 w 254"/>
                <a:gd name="T121" fmla="*/ 0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6" name="Freeform 888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0 h 221"/>
                <a:gd name="T2" fmla="*/ 0 w 103"/>
                <a:gd name="T3" fmla="*/ 0 h 221"/>
                <a:gd name="T4" fmla="*/ 0 w 103"/>
                <a:gd name="T5" fmla="*/ 0 h 221"/>
                <a:gd name="T6" fmla="*/ 0 w 103"/>
                <a:gd name="T7" fmla="*/ 0 h 221"/>
                <a:gd name="T8" fmla="*/ 0 w 103"/>
                <a:gd name="T9" fmla="*/ 1 h 221"/>
                <a:gd name="T10" fmla="*/ 0 w 103"/>
                <a:gd name="T11" fmla="*/ 1 h 221"/>
                <a:gd name="T12" fmla="*/ 0 w 103"/>
                <a:gd name="T13" fmla="*/ 1 h 221"/>
                <a:gd name="T14" fmla="*/ 0 w 103"/>
                <a:gd name="T15" fmla="*/ 1 h 221"/>
                <a:gd name="T16" fmla="*/ 0 w 103"/>
                <a:gd name="T17" fmla="*/ 1 h 221"/>
                <a:gd name="T18" fmla="*/ 0 w 103"/>
                <a:gd name="T19" fmla="*/ 1 h 221"/>
                <a:gd name="T20" fmla="*/ 0 w 103"/>
                <a:gd name="T21" fmla="*/ 1 h 221"/>
                <a:gd name="T22" fmla="*/ 0 w 103"/>
                <a:gd name="T23" fmla="*/ 1 h 221"/>
                <a:gd name="T24" fmla="*/ 0 w 103"/>
                <a:gd name="T25" fmla="*/ 1 h 221"/>
                <a:gd name="T26" fmla="*/ 0 w 103"/>
                <a:gd name="T27" fmla="*/ 1 h 221"/>
                <a:gd name="T28" fmla="*/ 0 w 103"/>
                <a:gd name="T29" fmla="*/ 1 h 221"/>
                <a:gd name="T30" fmla="*/ 0 w 103"/>
                <a:gd name="T31" fmla="*/ 1 h 221"/>
                <a:gd name="T32" fmla="*/ 0 w 103"/>
                <a:gd name="T33" fmla="*/ 1 h 221"/>
                <a:gd name="T34" fmla="*/ 0 w 103"/>
                <a:gd name="T35" fmla="*/ 1 h 221"/>
                <a:gd name="T36" fmla="*/ 0 w 103"/>
                <a:gd name="T37" fmla="*/ 1 h 221"/>
                <a:gd name="T38" fmla="*/ 0 w 103"/>
                <a:gd name="T39" fmla="*/ 0 h 221"/>
                <a:gd name="T40" fmla="*/ 0 w 103"/>
                <a:gd name="T41" fmla="*/ 0 h 221"/>
                <a:gd name="T42" fmla="*/ 0 w 103"/>
                <a:gd name="T43" fmla="*/ 0 h 221"/>
                <a:gd name="T44" fmla="*/ 0 w 103"/>
                <a:gd name="T45" fmla="*/ 0 h 221"/>
                <a:gd name="T46" fmla="*/ 0 w 103"/>
                <a:gd name="T47" fmla="*/ 0 h 221"/>
                <a:gd name="T48" fmla="*/ 0 w 103"/>
                <a:gd name="T49" fmla="*/ 0 h 221"/>
                <a:gd name="T50" fmla="*/ 0 w 103"/>
                <a:gd name="T51" fmla="*/ 0 h 221"/>
                <a:gd name="T52" fmla="*/ 0 w 103"/>
                <a:gd name="T53" fmla="*/ 0 h 221"/>
                <a:gd name="T54" fmla="*/ 0 w 103"/>
                <a:gd name="T55" fmla="*/ 0 h 221"/>
                <a:gd name="T56" fmla="*/ 0 w 103"/>
                <a:gd name="T57" fmla="*/ 0 h 221"/>
                <a:gd name="T58" fmla="*/ 0 w 103"/>
                <a:gd name="T59" fmla="*/ 0 h 221"/>
                <a:gd name="T60" fmla="*/ 0 w 103"/>
                <a:gd name="T61" fmla="*/ 0 h 221"/>
                <a:gd name="T62" fmla="*/ 0 w 103"/>
                <a:gd name="T63" fmla="*/ 0 h 221"/>
                <a:gd name="T64" fmla="*/ 0 w 103"/>
                <a:gd name="T65" fmla="*/ 0 h 221"/>
                <a:gd name="T66" fmla="*/ 0 w 103"/>
                <a:gd name="T67" fmla="*/ 0 h 221"/>
                <a:gd name="T68" fmla="*/ 0 w 103"/>
                <a:gd name="T69" fmla="*/ 0 h 221"/>
                <a:gd name="T70" fmla="*/ 0 w 103"/>
                <a:gd name="T71" fmla="*/ 0 h 221"/>
                <a:gd name="T72" fmla="*/ 0 w 103"/>
                <a:gd name="T73" fmla="*/ 0 h 221"/>
                <a:gd name="T74" fmla="*/ 0 w 103"/>
                <a:gd name="T75" fmla="*/ 0 h 221"/>
                <a:gd name="T76" fmla="*/ 0 w 103"/>
                <a:gd name="T77" fmla="*/ 0 h 221"/>
                <a:gd name="T78" fmla="*/ 0 w 103"/>
                <a:gd name="T79" fmla="*/ 0 h 221"/>
                <a:gd name="T80" fmla="*/ 0 w 103"/>
                <a:gd name="T81" fmla="*/ 0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7" name="Freeform 889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0 w 221"/>
                <a:gd name="T1" fmla="*/ 0 h 288"/>
                <a:gd name="T2" fmla="*/ 0 w 221"/>
                <a:gd name="T3" fmla="*/ 0 h 288"/>
                <a:gd name="T4" fmla="*/ 0 w 221"/>
                <a:gd name="T5" fmla="*/ 0 h 288"/>
                <a:gd name="T6" fmla="*/ 0 w 221"/>
                <a:gd name="T7" fmla="*/ 1 h 288"/>
                <a:gd name="T8" fmla="*/ 0 w 221"/>
                <a:gd name="T9" fmla="*/ 1 h 288"/>
                <a:gd name="T10" fmla="*/ 0 w 221"/>
                <a:gd name="T11" fmla="*/ 1 h 288"/>
                <a:gd name="T12" fmla="*/ 0 w 221"/>
                <a:gd name="T13" fmla="*/ 1 h 288"/>
                <a:gd name="T14" fmla="*/ 0 w 221"/>
                <a:gd name="T15" fmla="*/ 1 h 288"/>
                <a:gd name="T16" fmla="*/ 0 w 221"/>
                <a:gd name="T17" fmla="*/ 1 h 288"/>
                <a:gd name="T18" fmla="*/ 0 w 221"/>
                <a:gd name="T19" fmla="*/ 1 h 288"/>
                <a:gd name="T20" fmla="*/ 0 w 221"/>
                <a:gd name="T21" fmla="*/ 1 h 288"/>
                <a:gd name="T22" fmla="*/ 0 w 221"/>
                <a:gd name="T23" fmla="*/ 1 h 288"/>
                <a:gd name="T24" fmla="*/ 0 w 221"/>
                <a:gd name="T25" fmla="*/ 1 h 288"/>
                <a:gd name="T26" fmla="*/ 0 w 221"/>
                <a:gd name="T27" fmla="*/ 1 h 288"/>
                <a:gd name="T28" fmla="*/ 0 w 221"/>
                <a:gd name="T29" fmla="*/ 1 h 288"/>
                <a:gd name="T30" fmla="*/ 0 w 221"/>
                <a:gd name="T31" fmla="*/ 1 h 288"/>
                <a:gd name="T32" fmla="*/ 0 w 221"/>
                <a:gd name="T33" fmla="*/ 1 h 288"/>
                <a:gd name="T34" fmla="*/ 0 w 221"/>
                <a:gd name="T35" fmla="*/ 1 h 288"/>
                <a:gd name="T36" fmla="*/ 1 w 221"/>
                <a:gd name="T37" fmla="*/ 1 h 288"/>
                <a:gd name="T38" fmla="*/ 1 w 221"/>
                <a:gd name="T39" fmla="*/ 0 h 288"/>
                <a:gd name="T40" fmla="*/ 0 w 221"/>
                <a:gd name="T41" fmla="*/ 0 h 288"/>
                <a:gd name="T42" fmla="*/ 0 w 221"/>
                <a:gd name="T43" fmla="*/ 0 h 288"/>
                <a:gd name="T44" fmla="*/ 0 w 221"/>
                <a:gd name="T45" fmla="*/ 0 h 288"/>
                <a:gd name="T46" fmla="*/ 0 w 221"/>
                <a:gd name="T47" fmla="*/ 0 h 288"/>
                <a:gd name="T48" fmla="*/ 0 w 221"/>
                <a:gd name="T49" fmla="*/ 0 h 288"/>
                <a:gd name="T50" fmla="*/ 0 w 221"/>
                <a:gd name="T51" fmla="*/ 0 h 288"/>
                <a:gd name="T52" fmla="*/ 0 w 221"/>
                <a:gd name="T53" fmla="*/ 0 h 288"/>
                <a:gd name="T54" fmla="*/ 0 w 221"/>
                <a:gd name="T55" fmla="*/ 0 h 288"/>
                <a:gd name="T56" fmla="*/ 0 w 221"/>
                <a:gd name="T57" fmla="*/ 0 h 288"/>
                <a:gd name="T58" fmla="*/ 0 w 221"/>
                <a:gd name="T59" fmla="*/ 0 h 288"/>
                <a:gd name="T60" fmla="*/ 0 w 221"/>
                <a:gd name="T61" fmla="*/ 0 h 288"/>
                <a:gd name="T62" fmla="*/ 0 w 221"/>
                <a:gd name="T63" fmla="*/ 0 h 288"/>
                <a:gd name="T64" fmla="*/ 0 w 221"/>
                <a:gd name="T65" fmla="*/ 0 h 288"/>
                <a:gd name="T66" fmla="*/ 0 w 221"/>
                <a:gd name="T67" fmla="*/ 0 h 288"/>
                <a:gd name="T68" fmla="*/ 0 w 221"/>
                <a:gd name="T69" fmla="*/ 0 h 288"/>
                <a:gd name="T70" fmla="*/ 0 w 221"/>
                <a:gd name="T71" fmla="*/ 0 h 288"/>
                <a:gd name="T72" fmla="*/ 0 w 221"/>
                <a:gd name="T73" fmla="*/ 0 h 288"/>
                <a:gd name="T74" fmla="*/ 0 w 221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8" name="Freeform 890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0 w 74"/>
                <a:gd name="T1" fmla="*/ 0 h 174"/>
                <a:gd name="T2" fmla="*/ 0 w 74"/>
                <a:gd name="T3" fmla="*/ 0 h 174"/>
                <a:gd name="T4" fmla="*/ 0 w 74"/>
                <a:gd name="T5" fmla="*/ 0 h 174"/>
                <a:gd name="T6" fmla="*/ 0 w 74"/>
                <a:gd name="T7" fmla="*/ 0 h 174"/>
                <a:gd name="T8" fmla="*/ 0 w 74"/>
                <a:gd name="T9" fmla="*/ 0 h 174"/>
                <a:gd name="T10" fmla="*/ 0 w 74"/>
                <a:gd name="T11" fmla="*/ 0 h 174"/>
                <a:gd name="T12" fmla="*/ 0 w 74"/>
                <a:gd name="T13" fmla="*/ 0 h 174"/>
                <a:gd name="T14" fmla="*/ 0 w 74"/>
                <a:gd name="T15" fmla="*/ 0 h 174"/>
                <a:gd name="T16" fmla="*/ 0 w 74"/>
                <a:gd name="T17" fmla="*/ 0 h 174"/>
                <a:gd name="T18" fmla="*/ 0 w 74"/>
                <a:gd name="T19" fmla="*/ 0 h 174"/>
                <a:gd name="T20" fmla="*/ 0 w 74"/>
                <a:gd name="T21" fmla="*/ 0 h 174"/>
                <a:gd name="T22" fmla="*/ 0 w 74"/>
                <a:gd name="T23" fmla="*/ 0 h 174"/>
                <a:gd name="T24" fmla="*/ 0 w 74"/>
                <a:gd name="T25" fmla="*/ 0 h 174"/>
                <a:gd name="T26" fmla="*/ 0 w 74"/>
                <a:gd name="T27" fmla="*/ 0 h 174"/>
                <a:gd name="T28" fmla="*/ 0 w 74"/>
                <a:gd name="T29" fmla="*/ 0 h 174"/>
                <a:gd name="T30" fmla="*/ 0 w 74"/>
                <a:gd name="T31" fmla="*/ 1 h 174"/>
                <a:gd name="T32" fmla="*/ 0 w 74"/>
                <a:gd name="T33" fmla="*/ 1 h 174"/>
                <a:gd name="T34" fmla="*/ 0 w 74"/>
                <a:gd name="T35" fmla="*/ 0 h 174"/>
                <a:gd name="T36" fmla="*/ 0 w 74"/>
                <a:gd name="T37" fmla="*/ 0 h 174"/>
                <a:gd name="T38" fmla="*/ 0 w 74"/>
                <a:gd name="T39" fmla="*/ 0 h 174"/>
                <a:gd name="T40" fmla="*/ 0 w 74"/>
                <a:gd name="T41" fmla="*/ 0 h 174"/>
                <a:gd name="T42" fmla="*/ 0 w 74"/>
                <a:gd name="T43" fmla="*/ 0 h 174"/>
                <a:gd name="T44" fmla="*/ 0 w 74"/>
                <a:gd name="T45" fmla="*/ 0 h 174"/>
                <a:gd name="T46" fmla="*/ 0 w 74"/>
                <a:gd name="T47" fmla="*/ 0 h 174"/>
                <a:gd name="T48" fmla="*/ 0 w 74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9" name="Freeform 891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0 w 39"/>
                <a:gd name="T1" fmla="*/ 0 h 87"/>
                <a:gd name="T2" fmla="*/ 0 w 39"/>
                <a:gd name="T3" fmla="*/ 0 h 87"/>
                <a:gd name="T4" fmla="*/ 0 w 39"/>
                <a:gd name="T5" fmla="*/ 0 h 87"/>
                <a:gd name="T6" fmla="*/ 0 w 39"/>
                <a:gd name="T7" fmla="*/ 0 h 87"/>
                <a:gd name="T8" fmla="*/ 0 w 39"/>
                <a:gd name="T9" fmla="*/ 0 h 87"/>
                <a:gd name="T10" fmla="*/ 0 w 39"/>
                <a:gd name="T11" fmla="*/ 0 h 87"/>
                <a:gd name="T12" fmla="*/ 0 w 39"/>
                <a:gd name="T13" fmla="*/ 0 h 87"/>
                <a:gd name="T14" fmla="*/ 0 w 39"/>
                <a:gd name="T15" fmla="*/ 0 h 87"/>
                <a:gd name="T16" fmla="*/ 0 w 39"/>
                <a:gd name="T17" fmla="*/ 0 h 87"/>
                <a:gd name="T18" fmla="*/ 0 w 39"/>
                <a:gd name="T19" fmla="*/ 0 h 87"/>
                <a:gd name="T20" fmla="*/ 0 w 39"/>
                <a:gd name="T21" fmla="*/ 0 h 87"/>
                <a:gd name="T22" fmla="*/ 0 w 39"/>
                <a:gd name="T23" fmla="*/ 0 h 87"/>
                <a:gd name="T24" fmla="*/ 0 w 39"/>
                <a:gd name="T25" fmla="*/ 0 h 87"/>
                <a:gd name="T26" fmla="*/ 0 w 39"/>
                <a:gd name="T27" fmla="*/ 0 h 87"/>
                <a:gd name="T28" fmla="*/ 0 w 39"/>
                <a:gd name="T29" fmla="*/ 0 h 87"/>
                <a:gd name="T30" fmla="*/ 0 w 39"/>
                <a:gd name="T31" fmla="*/ 0 h 87"/>
                <a:gd name="T32" fmla="*/ 0 w 39"/>
                <a:gd name="T33" fmla="*/ 0 h 87"/>
                <a:gd name="T34" fmla="*/ 0 w 39"/>
                <a:gd name="T35" fmla="*/ 0 h 87"/>
                <a:gd name="T36" fmla="*/ 0 w 39"/>
                <a:gd name="T37" fmla="*/ 0 h 87"/>
                <a:gd name="T38" fmla="*/ 0 w 39"/>
                <a:gd name="T39" fmla="*/ 0 h 87"/>
                <a:gd name="T40" fmla="*/ 0 w 39"/>
                <a:gd name="T41" fmla="*/ 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0" name="Freeform 892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0 w 34"/>
                <a:gd name="T1" fmla="*/ 0 h 51"/>
                <a:gd name="T2" fmla="*/ 0 w 34"/>
                <a:gd name="T3" fmla="*/ 0 h 51"/>
                <a:gd name="T4" fmla="*/ 0 w 34"/>
                <a:gd name="T5" fmla="*/ 0 h 51"/>
                <a:gd name="T6" fmla="*/ 0 w 34"/>
                <a:gd name="T7" fmla="*/ 0 h 51"/>
                <a:gd name="T8" fmla="*/ 0 w 34"/>
                <a:gd name="T9" fmla="*/ 0 h 51"/>
                <a:gd name="T10" fmla="*/ 0 w 34"/>
                <a:gd name="T11" fmla="*/ 0 h 51"/>
                <a:gd name="T12" fmla="*/ 0 w 34"/>
                <a:gd name="T13" fmla="*/ 0 h 51"/>
                <a:gd name="T14" fmla="*/ 0 w 34"/>
                <a:gd name="T15" fmla="*/ 0 h 51"/>
                <a:gd name="T16" fmla="*/ 0 w 34"/>
                <a:gd name="T17" fmla="*/ 0 h 51"/>
                <a:gd name="T18" fmla="*/ 0 w 34"/>
                <a:gd name="T19" fmla="*/ 0 h 51"/>
                <a:gd name="T20" fmla="*/ 0 w 34"/>
                <a:gd name="T21" fmla="*/ 0 h 51"/>
                <a:gd name="T22" fmla="*/ 0 w 34"/>
                <a:gd name="T23" fmla="*/ 0 h 51"/>
                <a:gd name="T24" fmla="*/ 0 w 34"/>
                <a:gd name="T25" fmla="*/ 0 h 51"/>
                <a:gd name="T26" fmla="*/ 0 w 34"/>
                <a:gd name="T27" fmla="*/ 0 h 51"/>
                <a:gd name="T28" fmla="*/ 0 w 34"/>
                <a:gd name="T29" fmla="*/ 0 h 51"/>
                <a:gd name="T30" fmla="*/ 0 w 34"/>
                <a:gd name="T31" fmla="*/ 0 h 51"/>
                <a:gd name="T32" fmla="*/ 0 w 34"/>
                <a:gd name="T33" fmla="*/ 0 h 51"/>
                <a:gd name="T34" fmla="*/ 0 w 34"/>
                <a:gd name="T35" fmla="*/ 0 h 51"/>
                <a:gd name="T36" fmla="*/ 0 w 34"/>
                <a:gd name="T37" fmla="*/ 0 h 51"/>
                <a:gd name="T38" fmla="*/ 0 w 34"/>
                <a:gd name="T39" fmla="*/ 0 h 51"/>
                <a:gd name="T40" fmla="*/ 0 w 34"/>
                <a:gd name="T41" fmla="*/ 0 h 51"/>
                <a:gd name="T42" fmla="*/ 0 w 34"/>
                <a:gd name="T43" fmla="*/ 0 h 51"/>
                <a:gd name="T44" fmla="*/ 0 w 34"/>
                <a:gd name="T45" fmla="*/ 0 h 51"/>
                <a:gd name="T46" fmla="*/ 0 w 34"/>
                <a:gd name="T47" fmla="*/ 0 h 51"/>
                <a:gd name="T48" fmla="*/ 0 w 34"/>
                <a:gd name="T49" fmla="*/ 0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1" name="Freeform 893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0 w 46"/>
                <a:gd name="T1" fmla="*/ 0 h 33"/>
                <a:gd name="T2" fmla="*/ 0 w 46"/>
                <a:gd name="T3" fmla="*/ 0 h 33"/>
                <a:gd name="T4" fmla="*/ 0 w 46"/>
                <a:gd name="T5" fmla="*/ 0 h 33"/>
                <a:gd name="T6" fmla="*/ 0 w 46"/>
                <a:gd name="T7" fmla="*/ 0 h 33"/>
                <a:gd name="T8" fmla="*/ 0 w 46"/>
                <a:gd name="T9" fmla="*/ 0 h 33"/>
                <a:gd name="T10" fmla="*/ 0 w 46"/>
                <a:gd name="T11" fmla="*/ 0 h 33"/>
                <a:gd name="T12" fmla="*/ 0 w 46"/>
                <a:gd name="T13" fmla="*/ 0 h 33"/>
                <a:gd name="T14" fmla="*/ 0 w 46"/>
                <a:gd name="T15" fmla="*/ 0 h 33"/>
                <a:gd name="T16" fmla="*/ 0 w 46"/>
                <a:gd name="T17" fmla="*/ 0 h 33"/>
                <a:gd name="T18" fmla="*/ 0 w 46"/>
                <a:gd name="T19" fmla="*/ 0 h 33"/>
                <a:gd name="T20" fmla="*/ 0 w 46"/>
                <a:gd name="T21" fmla="*/ 0 h 33"/>
                <a:gd name="T22" fmla="*/ 0 w 46"/>
                <a:gd name="T23" fmla="*/ 0 h 33"/>
                <a:gd name="T24" fmla="*/ 0 w 46"/>
                <a:gd name="T25" fmla="*/ 0 h 33"/>
                <a:gd name="T26" fmla="*/ 0 w 46"/>
                <a:gd name="T27" fmla="*/ 0 h 33"/>
                <a:gd name="T28" fmla="*/ 0 w 46"/>
                <a:gd name="T29" fmla="*/ 0 h 33"/>
                <a:gd name="T30" fmla="*/ 0 w 46"/>
                <a:gd name="T31" fmla="*/ 0 h 33"/>
                <a:gd name="T32" fmla="*/ 0 w 46"/>
                <a:gd name="T33" fmla="*/ 0 h 33"/>
                <a:gd name="T34" fmla="*/ 0 w 46"/>
                <a:gd name="T35" fmla="*/ 0 h 33"/>
                <a:gd name="T36" fmla="*/ 0 w 46"/>
                <a:gd name="T37" fmla="*/ 0 h 33"/>
                <a:gd name="T38" fmla="*/ 0 w 46"/>
                <a:gd name="T39" fmla="*/ 0 h 33"/>
                <a:gd name="T40" fmla="*/ 0 w 46"/>
                <a:gd name="T41" fmla="*/ 0 h 33"/>
                <a:gd name="T42" fmla="*/ 0 w 46"/>
                <a:gd name="T43" fmla="*/ 0 h 33"/>
                <a:gd name="T44" fmla="*/ 0 w 46"/>
                <a:gd name="T45" fmla="*/ 0 h 33"/>
                <a:gd name="T46" fmla="*/ 0 w 46"/>
                <a:gd name="T47" fmla="*/ 0 h 33"/>
                <a:gd name="T48" fmla="*/ 0 w 46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2" name="Freeform 894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0 w 177"/>
                <a:gd name="T1" fmla="*/ 0 h 219"/>
                <a:gd name="T2" fmla="*/ 0 w 177"/>
                <a:gd name="T3" fmla="*/ 0 h 219"/>
                <a:gd name="T4" fmla="*/ 0 w 177"/>
                <a:gd name="T5" fmla="*/ 0 h 219"/>
                <a:gd name="T6" fmla="*/ 0 w 177"/>
                <a:gd name="T7" fmla="*/ 0 h 219"/>
                <a:gd name="T8" fmla="*/ 0 w 177"/>
                <a:gd name="T9" fmla="*/ 0 h 219"/>
                <a:gd name="T10" fmla="*/ 0 w 177"/>
                <a:gd name="T11" fmla="*/ 0 h 219"/>
                <a:gd name="T12" fmla="*/ 0 w 177"/>
                <a:gd name="T13" fmla="*/ 0 h 219"/>
                <a:gd name="T14" fmla="*/ 0 w 177"/>
                <a:gd name="T15" fmla="*/ 0 h 219"/>
                <a:gd name="T16" fmla="*/ 0 w 177"/>
                <a:gd name="T17" fmla="*/ 0 h 219"/>
                <a:gd name="T18" fmla="*/ 0 w 177"/>
                <a:gd name="T19" fmla="*/ 0 h 219"/>
                <a:gd name="T20" fmla="*/ 0 w 177"/>
                <a:gd name="T21" fmla="*/ 1 h 219"/>
                <a:gd name="T22" fmla="*/ 0 w 177"/>
                <a:gd name="T23" fmla="*/ 1 h 219"/>
                <a:gd name="T24" fmla="*/ 0 w 177"/>
                <a:gd name="T25" fmla="*/ 1 h 219"/>
                <a:gd name="T26" fmla="*/ 0 w 177"/>
                <a:gd name="T27" fmla="*/ 1 h 219"/>
                <a:gd name="T28" fmla="*/ 0 w 177"/>
                <a:gd name="T29" fmla="*/ 1 h 219"/>
                <a:gd name="T30" fmla="*/ 0 w 177"/>
                <a:gd name="T31" fmla="*/ 1 h 219"/>
                <a:gd name="T32" fmla="*/ 0 w 177"/>
                <a:gd name="T33" fmla="*/ 1 h 219"/>
                <a:gd name="T34" fmla="*/ 0 w 177"/>
                <a:gd name="T35" fmla="*/ 1 h 219"/>
                <a:gd name="T36" fmla="*/ 0 w 177"/>
                <a:gd name="T37" fmla="*/ 1 h 219"/>
                <a:gd name="T38" fmla="*/ 0 w 177"/>
                <a:gd name="T39" fmla="*/ 1 h 219"/>
                <a:gd name="T40" fmla="*/ 0 w 177"/>
                <a:gd name="T41" fmla="*/ 1 h 219"/>
                <a:gd name="T42" fmla="*/ 0 w 177"/>
                <a:gd name="T43" fmla="*/ 1 h 219"/>
                <a:gd name="T44" fmla="*/ 0 w 177"/>
                <a:gd name="T45" fmla="*/ 1 h 219"/>
                <a:gd name="T46" fmla="*/ 0 w 177"/>
                <a:gd name="T47" fmla="*/ 1 h 219"/>
                <a:gd name="T48" fmla="*/ 0 w 177"/>
                <a:gd name="T49" fmla="*/ 1 h 219"/>
                <a:gd name="T50" fmla="*/ 0 w 177"/>
                <a:gd name="T51" fmla="*/ 1 h 219"/>
                <a:gd name="T52" fmla="*/ 0 w 177"/>
                <a:gd name="T53" fmla="*/ 1 h 219"/>
                <a:gd name="T54" fmla="*/ 0 w 177"/>
                <a:gd name="T55" fmla="*/ 1 h 219"/>
                <a:gd name="T56" fmla="*/ 0 w 177"/>
                <a:gd name="T57" fmla="*/ 1 h 219"/>
                <a:gd name="T58" fmla="*/ 0 w 177"/>
                <a:gd name="T59" fmla="*/ 1 h 219"/>
                <a:gd name="T60" fmla="*/ 0 w 177"/>
                <a:gd name="T61" fmla="*/ 1 h 219"/>
                <a:gd name="T62" fmla="*/ 0 w 177"/>
                <a:gd name="T63" fmla="*/ 1 h 219"/>
                <a:gd name="T64" fmla="*/ 0 w 177"/>
                <a:gd name="T65" fmla="*/ 1 h 219"/>
                <a:gd name="T66" fmla="*/ 0 w 177"/>
                <a:gd name="T67" fmla="*/ 1 h 219"/>
                <a:gd name="T68" fmla="*/ 0 w 177"/>
                <a:gd name="T69" fmla="*/ 1 h 219"/>
                <a:gd name="T70" fmla="*/ 0 w 177"/>
                <a:gd name="T71" fmla="*/ 1 h 219"/>
                <a:gd name="T72" fmla="*/ 0 w 177"/>
                <a:gd name="T73" fmla="*/ 0 h 219"/>
                <a:gd name="T74" fmla="*/ 0 w 177"/>
                <a:gd name="T75" fmla="*/ 0 h 219"/>
                <a:gd name="T76" fmla="*/ 0 w 177"/>
                <a:gd name="T77" fmla="*/ 0 h 219"/>
                <a:gd name="T78" fmla="*/ 0 w 177"/>
                <a:gd name="T79" fmla="*/ 0 h 219"/>
                <a:gd name="T80" fmla="*/ 0 w 177"/>
                <a:gd name="T81" fmla="*/ 0 h 219"/>
                <a:gd name="T82" fmla="*/ 0 w 177"/>
                <a:gd name="T83" fmla="*/ 0 h 219"/>
                <a:gd name="T84" fmla="*/ 0 w 177"/>
                <a:gd name="T85" fmla="*/ 0 h 219"/>
                <a:gd name="T86" fmla="*/ 0 w 177"/>
                <a:gd name="T87" fmla="*/ 0 h 219"/>
                <a:gd name="T88" fmla="*/ 0 w 177"/>
                <a:gd name="T89" fmla="*/ 0 h 219"/>
                <a:gd name="T90" fmla="*/ 0 w 177"/>
                <a:gd name="T91" fmla="*/ 0 h 219"/>
                <a:gd name="T92" fmla="*/ 0 w 177"/>
                <a:gd name="T93" fmla="*/ 0 h 219"/>
                <a:gd name="T94" fmla="*/ 0 w 177"/>
                <a:gd name="T95" fmla="*/ 0 h 219"/>
                <a:gd name="T96" fmla="*/ 0 w 177"/>
                <a:gd name="T97" fmla="*/ 0 h 219"/>
                <a:gd name="T98" fmla="*/ 0 w 177"/>
                <a:gd name="T99" fmla="*/ 0 h 219"/>
                <a:gd name="T100" fmla="*/ 0 w 177"/>
                <a:gd name="T101" fmla="*/ 0 h 219"/>
                <a:gd name="T102" fmla="*/ 0 w 177"/>
                <a:gd name="T103" fmla="*/ 0 h 219"/>
                <a:gd name="T104" fmla="*/ 0 w 177"/>
                <a:gd name="T105" fmla="*/ 0 h 219"/>
                <a:gd name="T106" fmla="*/ 0 w 177"/>
                <a:gd name="T107" fmla="*/ 0 h 219"/>
                <a:gd name="T108" fmla="*/ 0 w 177"/>
                <a:gd name="T109" fmla="*/ 0 h 219"/>
                <a:gd name="T110" fmla="*/ 0 w 177"/>
                <a:gd name="T111" fmla="*/ 0 h 219"/>
                <a:gd name="T112" fmla="*/ 0 w 177"/>
                <a:gd name="T113" fmla="*/ 0 h 219"/>
                <a:gd name="T114" fmla="*/ 0 w 177"/>
                <a:gd name="T115" fmla="*/ 0 h 219"/>
                <a:gd name="T116" fmla="*/ 0 w 177"/>
                <a:gd name="T117" fmla="*/ 0 h 219"/>
                <a:gd name="T118" fmla="*/ 0 w 177"/>
                <a:gd name="T119" fmla="*/ 0 h 219"/>
                <a:gd name="T120" fmla="*/ 0 w 177"/>
                <a:gd name="T121" fmla="*/ 0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3" name="Freeform 895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0 w 115"/>
                <a:gd name="T1" fmla="*/ 0 h 170"/>
                <a:gd name="T2" fmla="*/ 0 w 115"/>
                <a:gd name="T3" fmla="*/ 0 h 170"/>
                <a:gd name="T4" fmla="*/ 0 w 115"/>
                <a:gd name="T5" fmla="*/ 0 h 170"/>
                <a:gd name="T6" fmla="*/ 0 w 115"/>
                <a:gd name="T7" fmla="*/ 0 h 170"/>
                <a:gd name="T8" fmla="*/ 0 w 115"/>
                <a:gd name="T9" fmla="*/ 0 h 170"/>
                <a:gd name="T10" fmla="*/ 0 w 115"/>
                <a:gd name="T11" fmla="*/ 0 h 170"/>
                <a:gd name="T12" fmla="*/ 0 w 115"/>
                <a:gd name="T13" fmla="*/ 0 h 170"/>
                <a:gd name="T14" fmla="*/ 0 w 115"/>
                <a:gd name="T15" fmla="*/ 0 h 170"/>
                <a:gd name="T16" fmla="*/ 0 w 115"/>
                <a:gd name="T17" fmla="*/ 0 h 170"/>
                <a:gd name="T18" fmla="*/ 0 w 115"/>
                <a:gd name="T19" fmla="*/ 0 h 170"/>
                <a:gd name="T20" fmla="*/ 0 w 115"/>
                <a:gd name="T21" fmla="*/ 1 h 170"/>
                <a:gd name="T22" fmla="*/ 0 w 115"/>
                <a:gd name="T23" fmla="*/ 1 h 170"/>
                <a:gd name="T24" fmla="*/ 0 w 115"/>
                <a:gd name="T25" fmla="*/ 1 h 170"/>
                <a:gd name="T26" fmla="*/ 0 w 115"/>
                <a:gd name="T27" fmla="*/ 1 h 170"/>
                <a:gd name="T28" fmla="*/ 0 w 115"/>
                <a:gd name="T29" fmla="*/ 1 h 170"/>
                <a:gd name="T30" fmla="*/ 0 w 115"/>
                <a:gd name="T31" fmla="*/ 1 h 170"/>
                <a:gd name="T32" fmla="*/ 0 w 115"/>
                <a:gd name="T33" fmla="*/ 1 h 170"/>
                <a:gd name="T34" fmla="*/ 0 w 115"/>
                <a:gd name="T35" fmla="*/ 0 h 170"/>
                <a:gd name="T36" fmla="*/ 0 w 115"/>
                <a:gd name="T37" fmla="*/ 0 h 170"/>
                <a:gd name="T38" fmla="*/ 0 w 115"/>
                <a:gd name="T39" fmla="*/ 0 h 170"/>
                <a:gd name="T40" fmla="*/ 0 w 115"/>
                <a:gd name="T41" fmla="*/ 0 h 170"/>
                <a:gd name="T42" fmla="*/ 0 w 115"/>
                <a:gd name="T43" fmla="*/ 0 h 170"/>
                <a:gd name="T44" fmla="*/ 0 w 115"/>
                <a:gd name="T45" fmla="*/ 0 h 170"/>
                <a:gd name="T46" fmla="*/ 0 w 115"/>
                <a:gd name="T47" fmla="*/ 0 h 170"/>
                <a:gd name="T48" fmla="*/ 0 w 115"/>
                <a:gd name="T49" fmla="*/ 0 h 170"/>
                <a:gd name="T50" fmla="*/ 0 w 115"/>
                <a:gd name="T51" fmla="*/ 0 h 170"/>
                <a:gd name="T52" fmla="*/ 0 w 115"/>
                <a:gd name="T53" fmla="*/ 0 h 170"/>
                <a:gd name="T54" fmla="*/ 0 w 115"/>
                <a:gd name="T55" fmla="*/ 0 h 170"/>
                <a:gd name="T56" fmla="*/ 0 w 115"/>
                <a:gd name="T57" fmla="*/ 0 h 170"/>
                <a:gd name="T58" fmla="*/ 0 w 115"/>
                <a:gd name="T59" fmla="*/ 0 h 170"/>
                <a:gd name="T60" fmla="*/ 0 w 115"/>
                <a:gd name="T61" fmla="*/ 0 h 170"/>
                <a:gd name="T62" fmla="*/ 0 w 115"/>
                <a:gd name="T63" fmla="*/ 0 h 170"/>
                <a:gd name="T64" fmla="*/ 0 w 115"/>
                <a:gd name="T65" fmla="*/ 0 h 170"/>
                <a:gd name="T66" fmla="*/ 0 w 115"/>
                <a:gd name="T67" fmla="*/ 0 h 170"/>
                <a:gd name="T68" fmla="*/ 0 w 115"/>
                <a:gd name="T69" fmla="*/ 0 h 170"/>
                <a:gd name="T70" fmla="*/ 0 w 115"/>
                <a:gd name="T71" fmla="*/ 0 h 170"/>
                <a:gd name="T72" fmla="*/ 0 w 115"/>
                <a:gd name="T73" fmla="*/ 0 h 170"/>
                <a:gd name="T74" fmla="*/ 0 w 115"/>
                <a:gd name="T75" fmla="*/ 0 h 170"/>
                <a:gd name="T76" fmla="*/ 0 w 115"/>
                <a:gd name="T77" fmla="*/ 0 h 170"/>
                <a:gd name="T78" fmla="*/ 0 w 115"/>
                <a:gd name="T79" fmla="*/ 0 h 170"/>
                <a:gd name="T80" fmla="*/ 0 w 115"/>
                <a:gd name="T81" fmla="*/ 0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4" name="Freeform 896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0 w 289"/>
                <a:gd name="T1" fmla="*/ 0 h 352"/>
                <a:gd name="T2" fmla="*/ 0 w 289"/>
                <a:gd name="T3" fmla="*/ 0 h 352"/>
                <a:gd name="T4" fmla="*/ 0 w 289"/>
                <a:gd name="T5" fmla="*/ 0 h 352"/>
                <a:gd name="T6" fmla="*/ 0 w 289"/>
                <a:gd name="T7" fmla="*/ 1 h 352"/>
                <a:gd name="T8" fmla="*/ 0 w 289"/>
                <a:gd name="T9" fmla="*/ 1 h 352"/>
                <a:gd name="T10" fmla="*/ 0 w 289"/>
                <a:gd name="T11" fmla="*/ 1 h 352"/>
                <a:gd name="T12" fmla="*/ 0 w 289"/>
                <a:gd name="T13" fmla="*/ 1 h 352"/>
                <a:gd name="T14" fmla="*/ 0 w 289"/>
                <a:gd name="T15" fmla="*/ 1 h 352"/>
                <a:gd name="T16" fmla="*/ 0 w 289"/>
                <a:gd name="T17" fmla="*/ 1 h 352"/>
                <a:gd name="T18" fmla="*/ 0 w 289"/>
                <a:gd name="T19" fmla="*/ 1 h 352"/>
                <a:gd name="T20" fmla="*/ 0 w 289"/>
                <a:gd name="T21" fmla="*/ 1 h 352"/>
                <a:gd name="T22" fmla="*/ 0 w 289"/>
                <a:gd name="T23" fmla="*/ 1 h 352"/>
                <a:gd name="T24" fmla="*/ 0 w 289"/>
                <a:gd name="T25" fmla="*/ 1 h 352"/>
                <a:gd name="T26" fmla="*/ 0 w 289"/>
                <a:gd name="T27" fmla="*/ 1 h 352"/>
                <a:gd name="T28" fmla="*/ 0 w 289"/>
                <a:gd name="T29" fmla="*/ 1 h 352"/>
                <a:gd name="T30" fmla="*/ 0 w 289"/>
                <a:gd name="T31" fmla="*/ 1 h 352"/>
                <a:gd name="T32" fmla="*/ 0 w 289"/>
                <a:gd name="T33" fmla="*/ 1 h 352"/>
                <a:gd name="T34" fmla="*/ 0 w 289"/>
                <a:gd name="T35" fmla="*/ 1 h 352"/>
                <a:gd name="T36" fmla="*/ 0 w 289"/>
                <a:gd name="T37" fmla="*/ 1 h 352"/>
                <a:gd name="T38" fmla="*/ 0 w 289"/>
                <a:gd name="T39" fmla="*/ 1 h 352"/>
                <a:gd name="T40" fmla="*/ 0 w 289"/>
                <a:gd name="T41" fmla="*/ 1 h 352"/>
                <a:gd name="T42" fmla="*/ 0 w 289"/>
                <a:gd name="T43" fmla="*/ 1 h 352"/>
                <a:gd name="T44" fmla="*/ 0 w 289"/>
                <a:gd name="T45" fmla="*/ 1 h 352"/>
                <a:gd name="T46" fmla="*/ 0 w 289"/>
                <a:gd name="T47" fmla="*/ 1 h 352"/>
                <a:gd name="T48" fmla="*/ 0 w 289"/>
                <a:gd name="T49" fmla="*/ 1 h 352"/>
                <a:gd name="T50" fmla="*/ 0 w 289"/>
                <a:gd name="T51" fmla="*/ 1 h 352"/>
                <a:gd name="T52" fmla="*/ 0 w 289"/>
                <a:gd name="T53" fmla="*/ 1 h 352"/>
                <a:gd name="T54" fmla="*/ 0 w 289"/>
                <a:gd name="T55" fmla="*/ 1 h 352"/>
                <a:gd name="T56" fmla="*/ 0 w 289"/>
                <a:gd name="T57" fmla="*/ 1 h 352"/>
                <a:gd name="T58" fmla="*/ 0 w 289"/>
                <a:gd name="T59" fmla="*/ 1 h 352"/>
                <a:gd name="T60" fmla="*/ 0 w 289"/>
                <a:gd name="T61" fmla="*/ 1 h 352"/>
                <a:gd name="T62" fmla="*/ 0 w 289"/>
                <a:gd name="T63" fmla="*/ 1 h 352"/>
                <a:gd name="T64" fmla="*/ 0 w 289"/>
                <a:gd name="T65" fmla="*/ 0 h 352"/>
                <a:gd name="T66" fmla="*/ 0 w 289"/>
                <a:gd name="T67" fmla="*/ 0 h 352"/>
                <a:gd name="T68" fmla="*/ 0 w 289"/>
                <a:gd name="T69" fmla="*/ 0 h 352"/>
                <a:gd name="T70" fmla="*/ 0 w 289"/>
                <a:gd name="T71" fmla="*/ 0 h 352"/>
                <a:gd name="T72" fmla="*/ 0 w 289"/>
                <a:gd name="T73" fmla="*/ 0 h 352"/>
                <a:gd name="T74" fmla="*/ 0 w 289"/>
                <a:gd name="T75" fmla="*/ 0 h 352"/>
                <a:gd name="T76" fmla="*/ 0 w 289"/>
                <a:gd name="T77" fmla="*/ 0 h 352"/>
                <a:gd name="T78" fmla="*/ 0 w 289"/>
                <a:gd name="T79" fmla="*/ 0 h 352"/>
                <a:gd name="T80" fmla="*/ 0 w 289"/>
                <a:gd name="T81" fmla="*/ 0 h 352"/>
                <a:gd name="T82" fmla="*/ 0 w 289"/>
                <a:gd name="T83" fmla="*/ 0 h 352"/>
                <a:gd name="T84" fmla="*/ 0 w 289"/>
                <a:gd name="T85" fmla="*/ 0 h 352"/>
                <a:gd name="T86" fmla="*/ 0 w 289"/>
                <a:gd name="T87" fmla="*/ 0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5" name="Freeform 897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0 w 252"/>
                <a:gd name="T1" fmla="*/ 0 h 235"/>
                <a:gd name="T2" fmla="*/ 1 w 252"/>
                <a:gd name="T3" fmla="*/ 0 h 235"/>
                <a:gd name="T4" fmla="*/ 1 w 252"/>
                <a:gd name="T5" fmla="*/ 0 h 235"/>
                <a:gd name="T6" fmla="*/ 1 w 252"/>
                <a:gd name="T7" fmla="*/ 0 h 235"/>
                <a:gd name="T8" fmla="*/ 1 w 252"/>
                <a:gd name="T9" fmla="*/ 0 h 235"/>
                <a:gd name="T10" fmla="*/ 1 w 252"/>
                <a:gd name="T11" fmla="*/ 0 h 235"/>
                <a:gd name="T12" fmla="*/ 1 w 252"/>
                <a:gd name="T13" fmla="*/ 0 h 235"/>
                <a:gd name="T14" fmla="*/ 1 w 252"/>
                <a:gd name="T15" fmla="*/ 1 h 235"/>
                <a:gd name="T16" fmla="*/ 0 w 252"/>
                <a:gd name="T17" fmla="*/ 1 h 235"/>
                <a:gd name="T18" fmla="*/ 0 w 252"/>
                <a:gd name="T19" fmla="*/ 1 h 235"/>
                <a:gd name="T20" fmla="*/ 0 w 252"/>
                <a:gd name="T21" fmla="*/ 1 h 235"/>
                <a:gd name="T22" fmla="*/ 0 w 252"/>
                <a:gd name="T23" fmla="*/ 1 h 235"/>
                <a:gd name="T24" fmla="*/ 0 w 252"/>
                <a:gd name="T25" fmla="*/ 1 h 235"/>
                <a:gd name="T26" fmla="*/ 0 w 252"/>
                <a:gd name="T27" fmla="*/ 1 h 235"/>
                <a:gd name="T28" fmla="*/ 0 w 252"/>
                <a:gd name="T29" fmla="*/ 1 h 235"/>
                <a:gd name="T30" fmla="*/ 0 w 252"/>
                <a:gd name="T31" fmla="*/ 1 h 235"/>
                <a:gd name="T32" fmla="*/ 0 w 252"/>
                <a:gd name="T33" fmla="*/ 1 h 235"/>
                <a:gd name="T34" fmla="*/ 0 w 252"/>
                <a:gd name="T35" fmla="*/ 1 h 235"/>
                <a:gd name="T36" fmla="*/ 0 w 252"/>
                <a:gd name="T37" fmla="*/ 1 h 235"/>
                <a:gd name="T38" fmla="*/ 0 w 252"/>
                <a:gd name="T39" fmla="*/ 1 h 235"/>
                <a:gd name="T40" fmla="*/ 0 w 252"/>
                <a:gd name="T41" fmla="*/ 1 h 235"/>
                <a:gd name="T42" fmla="*/ 0 w 252"/>
                <a:gd name="T43" fmla="*/ 1 h 235"/>
                <a:gd name="T44" fmla="*/ 1 w 252"/>
                <a:gd name="T45" fmla="*/ 1 h 235"/>
                <a:gd name="T46" fmla="*/ 1 w 252"/>
                <a:gd name="T47" fmla="*/ 1 h 235"/>
                <a:gd name="T48" fmla="*/ 1 w 252"/>
                <a:gd name="T49" fmla="*/ 0 h 235"/>
                <a:gd name="T50" fmla="*/ 1 w 252"/>
                <a:gd name="T51" fmla="*/ 0 h 235"/>
                <a:gd name="T52" fmla="*/ 1 w 252"/>
                <a:gd name="T53" fmla="*/ 0 h 235"/>
                <a:gd name="T54" fmla="*/ 1 w 252"/>
                <a:gd name="T55" fmla="*/ 0 h 235"/>
                <a:gd name="T56" fmla="*/ 1 w 252"/>
                <a:gd name="T57" fmla="*/ 0 h 235"/>
                <a:gd name="T58" fmla="*/ 0 w 252"/>
                <a:gd name="T59" fmla="*/ 0 h 235"/>
                <a:gd name="T60" fmla="*/ 0 w 252"/>
                <a:gd name="T61" fmla="*/ 0 h 235"/>
                <a:gd name="T62" fmla="*/ 0 w 252"/>
                <a:gd name="T63" fmla="*/ 0 h 235"/>
                <a:gd name="T64" fmla="*/ 0 w 252"/>
                <a:gd name="T65" fmla="*/ 0 h 235"/>
                <a:gd name="T66" fmla="*/ 0 w 252"/>
                <a:gd name="T67" fmla="*/ 0 h 235"/>
                <a:gd name="T68" fmla="*/ 0 w 252"/>
                <a:gd name="T69" fmla="*/ 0 h 235"/>
                <a:gd name="T70" fmla="*/ 0 w 252"/>
                <a:gd name="T71" fmla="*/ 0 h 235"/>
                <a:gd name="T72" fmla="*/ 0 w 252"/>
                <a:gd name="T73" fmla="*/ 0 h 235"/>
                <a:gd name="T74" fmla="*/ 0 w 252"/>
                <a:gd name="T75" fmla="*/ 0 h 235"/>
                <a:gd name="T76" fmla="*/ 0 w 252"/>
                <a:gd name="T77" fmla="*/ 0 h 235"/>
                <a:gd name="T78" fmla="*/ 0 w 252"/>
                <a:gd name="T79" fmla="*/ 0 h 235"/>
                <a:gd name="T80" fmla="*/ 0 w 252"/>
                <a:gd name="T81" fmla="*/ 0 h 235"/>
                <a:gd name="T82" fmla="*/ 0 w 252"/>
                <a:gd name="T83" fmla="*/ 0 h 235"/>
                <a:gd name="T84" fmla="*/ 0 w 252"/>
                <a:gd name="T85" fmla="*/ 0 h 235"/>
                <a:gd name="T86" fmla="*/ 0 w 252"/>
                <a:gd name="T87" fmla="*/ 0 h 235"/>
                <a:gd name="T88" fmla="*/ 0 w 252"/>
                <a:gd name="T89" fmla="*/ 0 h 235"/>
                <a:gd name="T90" fmla="*/ 0 w 252"/>
                <a:gd name="T91" fmla="*/ 0 h 235"/>
                <a:gd name="T92" fmla="*/ 0 w 252"/>
                <a:gd name="T93" fmla="*/ 0 h 235"/>
                <a:gd name="T94" fmla="*/ 0 w 252"/>
                <a:gd name="T95" fmla="*/ 0 h 235"/>
                <a:gd name="T96" fmla="*/ 0 w 252"/>
                <a:gd name="T97" fmla="*/ 0 h 235"/>
                <a:gd name="T98" fmla="*/ 0 w 252"/>
                <a:gd name="T99" fmla="*/ 0 h 235"/>
                <a:gd name="T100" fmla="*/ 0 w 252"/>
                <a:gd name="T101" fmla="*/ 0 h 235"/>
                <a:gd name="T102" fmla="*/ 0 w 252"/>
                <a:gd name="T103" fmla="*/ 0 h 235"/>
                <a:gd name="T104" fmla="*/ 0 w 252"/>
                <a:gd name="T105" fmla="*/ 0 h 235"/>
                <a:gd name="T106" fmla="*/ 0 w 252"/>
                <a:gd name="T107" fmla="*/ 0 h 235"/>
                <a:gd name="T108" fmla="*/ 0 w 252"/>
                <a:gd name="T109" fmla="*/ 0 h 235"/>
                <a:gd name="T110" fmla="*/ 0 w 252"/>
                <a:gd name="T111" fmla="*/ 0 h 235"/>
                <a:gd name="T112" fmla="*/ 0 w 252"/>
                <a:gd name="T113" fmla="*/ 0 h 235"/>
                <a:gd name="T114" fmla="*/ 0 w 252"/>
                <a:gd name="T115" fmla="*/ 0 h 235"/>
                <a:gd name="T116" fmla="*/ 0 w 252"/>
                <a:gd name="T117" fmla="*/ 0 h 235"/>
                <a:gd name="T118" fmla="*/ 0 w 252"/>
                <a:gd name="T119" fmla="*/ 0 h 235"/>
                <a:gd name="T120" fmla="*/ 0 w 252"/>
                <a:gd name="T121" fmla="*/ 0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6" name="Freeform 898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0 h 220"/>
                <a:gd name="T2" fmla="*/ 0 w 103"/>
                <a:gd name="T3" fmla="*/ 0 h 220"/>
                <a:gd name="T4" fmla="*/ 0 w 103"/>
                <a:gd name="T5" fmla="*/ 0 h 220"/>
                <a:gd name="T6" fmla="*/ 0 w 103"/>
                <a:gd name="T7" fmla="*/ 1 h 220"/>
                <a:gd name="T8" fmla="*/ 0 w 103"/>
                <a:gd name="T9" fmla="*/ 1 h 220"/>
                <a:gd name="T10" fmla="*/ 0 w 103"/>
                <a:gd name="T11" fmla="*/ 1 h 220"/>
                <a:gd name="T12" fmla="*/ 0 w 103"/>
                <a:gd name="T13" fmla="*/ 1 h 220"/>
                <a:gd name="T14" fmla="*/ 0 w 103"/>
                <a:gd name="T15" fmla="*/ 1 h 220"/>
                <a:gd name="T16" fmla="*/ 0 w 103"/>
                <a:gd name="T17" fmla="*/ 1 h 220"/>
                <a:gd name="T18" fmla="*/ 0 w 103"/>
                <a:gd name="T19" fmla="*/ 1 h 220"/>
                <a:gd name="T20" fmla="*/ 0 w 103"/>
                <a:gd name="T21" fmla="*/ 1 h 220"/>
                <a:gd name="T22" fmla="*/ 0 w 103"/>
                <a:gd name="T23" fmla="*/ 1 h 220"/>
                <a:gd name="T24" fmla="*/ 0 w 103"/>
                <a:gd name="T25" fmla="*/ 1 h 220"/>
                <a:gd name="T26" fmla="*/ 0 w 103"/>
                <a:gd name="T27" fmla="*/ 1 h 220"/>
                <a:gd name="T28" fmla="*/ 0 w 103"/>
                <a:gd name="T29" fmla="*/ 1 h 220"/>
                <a:gd name="T30" fmla="*/ 0 w 103"/>
                <a:gd name="T31" fmla="*/ 1 h 220"/>
                <a:gd name="T32" fmla="*/ 0 w 103"/>
                <a:gd name="T33" fmla="*/ 1 h 220"/>
                <a:gd name="T34" fmla="*/ 0 w 103"/>
                <a:gd name="T35" fmla="*/ 1 h 220"/>
                <a:gd name="T36" fmla="*/ 0 w 103"/>
                <a:gd name="T37" fmla="*/ 1 h 220"/>
                <a:gd name="T38" fmla="*/ 0 w 103"/>
                <a:gd name="T39" fmla="*/ 0 h 220"/>
                <a:gd name="T40" fmla="*/ 0 w 103"/>
                <a:gd name="T41" fmla="*/ 0 h 220"/>
                <a:gd name="T42" fmla="*/ 0 w 103"/>
                <a:gd name="T43" fmla="*/ 0 h 220"/>
                <a:gd name="T44" fmla="*/ 0 w 103"/>
                <a:gd name="T45" fmla="*/ 0 h 220"/>
                <a:gd name="T46" fmla="*/ 0 w 103"/>
                <a:gd name="T47" fmla="*/ 0 h 220"/>
                <a:gd name="T48" fmla="*/ 0 w 103"/>
                <a:gd name="T49" fmla="*/ 0 h 220"/>
                <a:gd name="T50" fmla="*/ 0 w 103"/>
                <a:gd name="T51" fmla="*/ 0 h 220"/>
                <a:gd name="T52" fmla="*/ 0 w 103"/>
                <a:gd name="T53" fmla="*/ 0 h 220"/>
                <a:gd name="T54" fmla="*/ 0 w 103"/>
                <a:gd name="T55" fmla="*/ 0 h 220"/>
                <a:gd name="T56" fmla="*/ 0 w 103"/>
                <a:gd name="T57" fmla="*/ 0 h 220"/>
                <a:gd name="T58" fmla="*/ 0 w 103"/>
                <a:gd name="T59" fmla="*/ 0 h 220"/>
                <a:gd name="T60" fmla="*/ 0 w 103"/>
                <a:gd name="T61" fmla="*/ 0 h 220"/>
                <a:gd name="T62" fmla="*/ 0 w 103"/>
                <a:gd name="T63" fmla="*/ 0 h 220"/>
                <a:gd name="T64" fmla="*/ 0 w 103"/>
                <a:gd name="T65" fmla="*/ 0 h 220"/>
                <a:gd name="T66" fmla="*/ 0 w 103"/>
                <a:gd name="T67" fmla="*/ 0 h 220"/>
                <a:gd name="T68" fmla="*/ 0 w 103"/>
                <a:gd name="T69" fmla="*/ 0 h 220"/>
                <a:gd name="T70" fmla="*/ 0 w 103"/>
                <a:gd name="T71" fmla="*/ 0 h 220"/>
                <a:gd name="T72" fmla="*/ 0 w 103"/>
                <a:gd name="T73" fmla="*/ 0 h 220"/>
                <a:gd name="T74" fmla="*/ 0 w 103"/>
                <a:gd name="T75" fmla="*/ 0 h 220"/>
                <a:gd name="T76" fmla="*/ 0 w 103"/>
                <a:gd name="T77" fmla="*/ 0 h 220"/>
                <a:gd name="T78" fmla="*/ 0 w 103"/>
                <a:gd name="T79" fmla="*/ 0 h 220"/>
                <a:gd name="T80" fmla="*/ 0 w 103"/>
                <a:gd name="T81" fmla="*/ 0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7" name="Freeform 899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0 w 220"/>
                <a:gd name="T1" fmla="*/ 0 h 288"/>
                <a:gd name="T2" fmla="*/ 0 w 220"/>
                <a:gd name="T3" fmla="*/ 0 h 288"/>
                <a:gd name="T4" fmla="*/ 0 w 220"/>
                <a:gd name="T5" fmla="*/ 0 h 288"/>
                <a:gd name="T6" fmla="*/ 0 w 220"/>
                <a:gd name="T7" fmla="*/ 1 h 288"/>
                <a:gd name="T8" fmla="*/ 0 w 220"/>
                <a:gd name="T9" fmla="*/ 1 h 288"/>
                <a:gd name="T10" fmla="*/ 0 w 220"/>
                <a:gd name="T11" fmla="*/ 1 h 288"/>
                <a:gd name="T12" fmla="*/ 0 w 220"/>
                <a:gd name="T13" fmla="*/ 1 h 288"/>
                <a:gd name="T14" fmla="*/ 0 w 220"/>
                <a:gd name="T15" fmla="*/ 1 h 288"/>
                <a:gd name="T16" fmla="*/ 0 w 220"/>
                <a:gd name="T17" fmla="*/ 1 h 288"/>
                <a:gd name="T18" fmla="*/ 0 w 220"/>
                <a:gd name="T19" fmla="*/ 1 h 288"/>
                <a:gd name="T20" fmla="*/ 0 w 220"/>
                <a:gd name="T21" fmla="*/ 1 h 288"/>
                <a:gd name="T22" fmla="*/ 0 w 220"/>
                <a:gd name="T23" fmla="*/ 1 h 288"/>
                <a:gd name="T24" fmla="*/ 0 w 220"/>
                <a:gd name="T25" fmla="*/ 1 h 288"/>
                <a:gd name="T26" fmla="*/ 0 w 220"/>
                <a:gd name="T27" fmla="*/ 1 h 288"/>
                <a:gd name="T28" fmla="*/ 0 w 220"/>
                <a:gd name="T29" fmla="*/ 1 h 288"/>
                <a:gd name="T30" fmla="*/ 0 w 220"/>
                <a:gd name="T31" fmla="*/ 1 h 288"/>
                <a:gd name="T32" fmla="*/ 0 w 220"/>
                <a:gd name="T33" fmla="*/ 1 h 288"/>
                <a:gd name="T34" fmla="*/ 0 w 220"/>
                <a:gd name="T35" fmla="*/ 1 h 288"/>
                <a:gd name="T36" fmla="*/ 1 w 220"/>
                <a:gd name="T37" fmla="*/ 1 h 288"/>
                <a:gd name="T38" fmla="*/ 1 w 220"/>
                <a:gd name="T39" fmla="*/ 0 h 288"/>
                <a:gd name="T40" fmla="*/ 0 w 220"/>
                <a:gd name="T41" fmla="*/ 0 h 288"/>
                <a:gd name="T42" fmla="*/ 0 w 220"/>
                <a:gd name="T43" fmla="*/ 0 h 288"/>
                <a:gd name="T44" fmla="*/ 0 w 220"/>
                <a:gd name="T45" fmla="*/ 0 h 288"/>
                <a:gd name="T46" fmla="*/ 0 w 220"/>
                <a:gd name="T47" fmla="*/ 0 h 288"/>
                <a:gd name="T48" fmla="*/ 0 w 220"/>
                <a:gd name="T49" fmla="*/ 0 h 288"/>
                <a:gd name="T50" fmla="*/ 0 w 220"/>
                <a:gd name="T51" fmla="*/ 0 h 288"/>
                <a:gd name="T52" fmla="*/ 0 w 220"/>
                <a:gd name="T53" fmla="*/ 0 h 288"/>
                <a:gd name="T54" fmla="*/ 0 w 220"/>
                <a:gd name="T55" fmla="*/ 0 h 288"/>
                <a:gd name="T56" fmla="*/ 0 w 220"/>
                <a:gd name="T57" fmla="*/ 0 h 288"/>
                <a:gd name="T58" fmla="*/ 0 w 220"/>
                <a:gd name="T59" fmla="*/ 0 h 288"/>
                <a:gd name="T60" fmla="*/ 0 w 220"/>
                <a:gd name="T61" fmla="*/ 0 h 288"/>
                <a:gd name="T62" fmla="*/ 0 w 220"/>
                <a:gd name="T63" fmla="*/ 0 h 288"/>
                <a:gd name="T64" fmla="*/ 0 w 220"/>
                <a:gd name="T65" fmla="*/ 0 h 288"/>
                <a:gd name="T66" fmla="*/ 0 w 220"/>
                <a:gd name="T67" fmla="*/ 0 h 288"/>
                <a:gd name="T68" fmla="*/ 0 w 220"/>
                <a:gd name="T69" fmla="*/ 0 h 288"/>
                <a:gd name="T70" fmla="*/ 0 w 220"/>
                <a:gd name="T71" fmla="*/ 0 h 288"/>
                <a:gd name="T72" fmla="*/ 0 w 220"/>
                <a:gd name="T73" fmla="*/ 0 h 288"/>
                <a:gd name="T74" fmla="*/ 0 w 220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8" name="Freeform 900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0 w 1070"/>
                <a:gd name="T1" fmla="*/ 0 h 844"/>
                <a:gd name="T2" fmla="*/ 1 w 1070"/>
                <a:gd name="T3" fmla="*/ 0 h 844"/>
                <a:gd name="T4" fmla="*/ 1 w 1070"/>
                <a:gd name="T5" fmla="*/ 1 h 844"/>
                <a:gd name="T6" fmla="*/ 0 w 1070"/>
                <a:gd name="T7" fmla="*/ 0 h 844"/>
                <a:gd name="T8" fmla="*/ 0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9" name="Freeform 901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0 w 819"/>
                <a:gd name="T1" fmla="*/ 0 h 333"/>
                <a:gd name="T2" fmla="*/ 1 w 819"/>
                <a:gd name="T3" fmla="*/ 0 h 333"/>
                <a:gd name="T4" fmla="*/ 0 w 819"/>
                <a:gd name="T5" fmla="*/ 0 h 333"/>
                <a:gd name="T6" fmla="*/ 0 w 819"/>
                <a:gd name="T7" fmla="*/ 0 h 333"/>
                <a:gd name="T8" fmla="*/ 0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0" name="Freeform 902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0 w 1083"/>
                <a:gd name="T1" fmla="*/ 0 h 306"/>
                <a:gd name="T2" fmla="*/ 1 w 1083"/>
                <a:gd name="T3" fmla="*/ 0 h 306"/>
                <a:gd name="T4" fmla="*/ 1 w 1083"/>
                <a:gd name="T5" fmla="*/ 0 h 306"/>
                <a:gd name="T6" fmla="*/ 0 w 1083"/>
                <a:gd name="T7" fmla="*/ 0 h 306"/>
                <a:gd name="T8" fmla="*/ 0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1" name="Freeform 903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0 w 1088"/>
                <a:gd name="T1" fmla="*/ 0 h 311"/>
                <a:gd name="T2" fmla="*/ 1 w 1088"/>
                <a:gd name="T3" fmla="*/ 0 h 311"/>
                <a:gd name="T4" fmla="*/ 1 w 1088"/>
                <a:gd name="T5" fmla="*/ 0 h 311"/>
                <a:gd name="T6" fmla="*/ 0 w 1088"/>
                <a:gd name="T7" fmla="*/ 0 h 311"/>
                <a:gd name="T8" fmla="*/ 0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2" name="Freeform 904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0 w 164"/>
                <a:gd name="T1" fmla="*/ 0 h 72"/>
                <a:gd name="T2" fmla="*/ 0 w 164"/>
                <a:gd name="T3" fmla="*/ 0 h 72"/>
                <a:gd name="T4" fmla="*/ 0 w 164"/>
                <a:gd name="T5" fmla="*/ 0 h 72"/>
                <a:gd name="T6" fmla="*/ 0 w 164"/>
                <a:gd name="T7" fmla="*/ 0 h 72"/>
                <a:gd name="T8" fmla="*/ 0 w 164"/>
                <a:gd name="T9" fmla="*/ 0 h 72"/>
                <a:gd name="T10" fmla="*/ 0 w 164"/>
                <a:gd name="T11" fmla="*/ 0 h 72"/>
                <a:gd name="T12" fmla="*/ 0 w 164"/>
                <a:gd name="T13" fmla="*/ 0 h 72"/>
                <a:gd name="T14" fmla="*/ 0 w 164"/>
                <a:gd name="T15" fmla="*/ 0 h 72"/>
                <a:gd name="T16" fmla="*/ 0 w 164"/>
                <a:gd name="T17" fmla="*/ 0 h 72"/>
                <a:gd name="T18" fmla="*/ 0 w 164"/>
                <a:gd name="T19" fmla="*/ 0 h 72"/>
                <a:gd name="T20" fmla="*/ 0 w 164"/>
                <a:gd name="T21" fmla="*/ 0 h 72"/>
                <a:gd name="T22" fmla="*/ 0 w 164"/>
                <a:gd name="T23" fmla="*/ 0 h 72"/>
                <a:gd name="T24" fmla="*/ 0 w 164"/>
                <a:gd name="T25" fmla="*/ 0 h 72"/>
                <a:gd name="T26" fmla="*/ 0 w 164"/>
                <a:gd name="T27" fmla="*/ 0 h 72"/>
                <a:gd name="T28" fmla="*/ 0 w 164"/>
                <a:gd name="T29" fmla="*/ 0 h 72"/>
                <a:gd name="T30" fmla="*/ 0 w 164"/>
                <a:gd name="T31" fmla="*/ 0 h 72"/>
                <a:gd name="T32" fmla="*/ 0 w 164"/>
                <a:gd name="T33" fmla="*/ 0 h 72"/>
                <a:gd name="T34" fmla="*/ 0 w 164"/>
                <a:gd name="T35" fmla="*/ 0 h 72"/>
                <a:gd name="T36" fmla="*/ 0 w 164"/>
                <a:gd name="T37" fmla="*/ 0 h 72"/>
                <a:gd name="T38" fmla="*/ 0 w 164"/>
                <a:gd name="T39" fmla="*/ 0 h 72"/>
                <a:gd name="T40" fmla="*/ 0 w 164"/>
                <a:gd name="T41" fmla="*/ 0 h 72"/>
                <a:gd name="T42" fmla="*/ 0 w 164"/>
                <a:gd name="T43" fmla="*/ 0 h 72"/>
                <a:gd name="T44" fmla="*/ 0 w 164"/>
                <a:gd name="T45" fmla="*/ 0 h 72"/>
                <a:gd name="T46" fmla="*/ 0 w 164"/>
                <a:gd name="T47" fmla="*/ 0 h 72"/>
                <a:gd name="T48" fmla="*/ 0 w 164"/>
                <a:gd name="T49" fmla="*/ 0 h 72"/>
                <a:gd name="T50" fmla="*/ 0 w 164"/>
                <a:gd name="T51" fmla="*/ 0 h 72"/>
                <a:gd name="T52" fmla="*/ 0 w 164"/>
                <a:gd name="T53" fmla="*/ 0 h 72"/>
                <a:gd name="T54" fmla="*/ 0 w 164"/>
                <a:gd name="T55" fmla="*/ 0 h 72"/>
                <a:gd name="T56" fmla="*/ 0 w 164"/>
                <a:gd name="T57" fmla="*/ 0 h 72"/>
                <a:gd name="T58" fmla="*/ 0 w 164"/>
                <a:gd name="T59" fmla="*/ 0 h 72"/>
                <a:gd name="T60" fmla="*/ 0 w 164"/>
                <a:gd name="T61" fmla="*/ 0 h 72"/>
                <a:gd name="T62" fmla="*/ 0 w 164"/>
                <a:gd name="T63" fmla="*/ 0 h 72"/>
                <a:gd name="T64" fmla="*/ 0 w 164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3" name="Freeform 905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0 w 146"/>
                <a:gd name="T1" fmla="*/ 0 h 109"/>
                <a:gd name="T2" fmla="*/ 0 w 146"/>
                <a:gd name="T3" fmla="*/ 0 h 109"/>
                <a:gd name="T4" fmla="*/ 0 w 146"/>
                <a:gd name="T5" fmla="*/ 0 h 109"/>
                <a:gd name="T6" fmla="*/ 0 w 146"/>
                <a:gd name="T7" fmla="*/ 0 h 109"/>
                <a:gd name="T8" fmla="*/ 0 w 146"/>
                <a:gd name="T9" fmla="*/ 0 h 109"/>
                <a:gd name="T10" fmla="*/ 0 w 146"/>
                <a:gd name="T11" fmla="*/ 0 h 109"/>
                <a:gd name="T12" fmla="*/ 0 w 146"/>
                <a:gd name="T13" fmla="*/ 0 h 109"/>
                <a:gd name="T14" fmla="*/ 0 w 146"/>
                <a:gd name="T15" fmla="*/ 0 h 109"/>
                <a:gd name="T16" fmla="*/ 0 w 146"/>
                <a:gd name="T17" fmla="*/ 0 h 109"/>
                <a:gd name="T18" fmla="*/ 0 w 146"/>
                <a:gd name="T19" fmla="*/ 0 h 109"/>
                <a:gd name="T20" fmla="*/ 0 w 146"/>
                <a:gd name="T21" fmla="*/ 0 h 109"/>
                <a:gd name="T22" fmla="*/ 0 w 146"/>
                <a:gd name="T23" fmla="*/ 0 h 109"/>
                <a:gd name="T24" fmla="*/ 0 w 146"/>
                <a:gd name="T25" fmla="*/ 0 h 109"/>
                <a:gd name="T26" fmla="*/ 0 w 146"/>
                <a:gd name="T27" fmla="*/ 0 h 109"/>
                <a:gd name="T28" fmla="*/ 0 w 146"/>
                <a:gd name="T29" fmla="*/ 0 h 109"/>
                <a:gd name="T30" fmla="*/ 0 w 146"/>
                <a:gd name="T31" fmla="*/ 0 h 109"/>
                <a:gd name="T32" fmla="*/ 0 w 146"/>
                <a:gd name="T33" fmla="*/ 0 h 109"/>
                <a:gd name="T34" fmla="*/ 0 w 146"/>
                <a:gd name="T35" fmla="*/ 0 h 109"/>
                <a:gd name="T36" fmla="*/ 0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4" name="Freeform 906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0 w 146"/>
                <a:gd name="T1" fmla="*/ 0 h 107"/>
                <a:gd name="T2" fmla="*/ 0 w 146"/>
                <a:gd name="T3" fmla="*/ 0 h 107"/>
                <a:gd name="T4" fmla="*/ 0 w 146"/>
                <a:gd name="T5" fmla="*/ 0 h 107"/>
                <a:gd name="T6" fmla="*/ 0 w 146"/>
                <a:gd name="T7" fmla="*/ 0 h 107"/>
                <a:gd name="T8" fmla="*/ 0 w 146"/>
                <a:gd name="T9" fmla="*/ 0 h 107"/>
                <a:gd name="T10" fmla="*/ 0 w 146"/>
                <a:gd name="T11" fmla="*/ 0 h 107"/>
                <a:gd name="T12" fmla="*/ 0 w 146"/>
                <a:gd name="T13" fmla="*/ 0 h 107"/>
                <a:gd name="T14" fmla="*/ 0 w 146"/>
                <a:gd name="T15" fmla="*/ 0 h 107"/>
                <a:gd name="T16" fmla="*/ 0 w 146"/>
                <a:gd name="T17" fmla="*/ 0 h 107"/>
                <a:gd name="T18" fmla="*/ 0 w 146"/>
                <a:gd name="T19" fmla="*/ 0 h 107"/>
                <a:gd name="T20" fmla="*/ 0 w 146"/>
                <a:gd name="T21" fmla="*/ 0 h 107"/>
                <a:gd name="T22" fmla="*/ 0 w 146"/>
                <a:gd name="T23" fmla="*/ 0 h 107"/>
                <a:gd name="T24" fmla="*/ 0 w 146"/>
                <a:gd name="T25" fmla="*/ 0 h 107"/>
                <a:gd name="T26" fmla="*/ 0 w 146"/>
                <a:gd name="T27" fmla="*/ 0 h 107"/>
                <a:gd name="T28" fmla="*/ 0 w 146"/>
                <a:gd name="T29" fmla="*/ 0 h 107"/>
                <a:gd name="T30" fmla="*/ 0 w 146"/>
                <a:gd name="T31" fmla="*/ 0 h 107"/>
                <a:gd name="T32" fmla="*/ 0 w 146"/>
                <a:gd name="T33" fmla="*/ 0 h 107"/>
                <a:gd name="T34" fmla="*/ 0 w 146"/>
                <a:gd name="T35" fmla="*/ 0 h 107"/>
                <a:gd name="T36" fmla="*/ 0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5" name="Freeform 907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0 h 182"/>
                <a:gd name="T2" fmla="*/ 1 w 629"/>
                <a:gd name="T3" fmla="*/ 0 h 182"/>
                <a:gd name="T4" fmla="*/ 1 w 629"/>
                <a:gd name="T5" fmla="*/ 0 h 182"/>
                <a:gd name="T6" fmla="*/ 0 w 629"/>
                <a:gd name="T7" fmla="*/ 0 h 182"/>
                <a:gd name="T8" fmla="*/ 0 w 629"/>
                <a:gd name="T9" fmla="*/ 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6" name="Freeform 908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1 w 606"/>
                <a:gd name="T3" fmla="*/ 0 h 170"/>
                <a:gd name="T4" fmla="*/ 1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7" name="Freeform 909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1 w 606"/>
                <a:gd name="T3" fmla="*/ 0 h 170"/>
                <a:gd name="T4" fmla="*/ 1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6292" name="AutoShape 916"/>
          <p:cNvSpPr>
            <a:spLocks noChangeAspect="1" noChangeArrowheads="1" noTextEdit="1"/>
          </p:cNvSpPr>
          <p:nvPr/>
        </p:nvSpPr>
        <p:spPr bwMode="auto">
          <a:xfrm flipH="1">
            <a:off x="5227638" y="2174875"/>
            <a:ext cx="5175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93" name="Freeform 918"/>
          <p:cNvSpPr>
            <a:spLocks/>
          </p:cNvSpPr>
          <p:nvPr/>
        </p:nvSpPr>
        <p:spPr bwMode="auto">
          <a:xfrm flipH="1">
            <a:off x="5600700" y="2266950"/>
            <a:ext cx="74613" cy="88900"/>
          </a:xfrm>
          <a:custGeom>
            <a:avLst/>
            <a:gdLst>
              <a:gd name="T0" fmla="*/ 2147483647 w 188"/>
              <a:gd name="T1" fmla="*/ 0 h 168"/>
              <a:gd name="T2" fmla="*/ 2147483647 w 188"/>
              <a:gd name="T3" fmla="*/ 1037184017 h 168"/>
              <a:gd name="T4" fmla="*/ 2147483647 w 188"/>
              <a:gd name="T5" fmla="*/ 2147483647 h 168"/>
              <a:gd name="T6" fmla="*/ 2147483647 w 188"/>
              <a:gd name="T7" fmla="*/ 2147483647 h 168"/>
              <a:gd name="T8" fmla="*/ 2147483647 w 188"/>
              <a:gd name="T9" fmla="*/ 2147483647 h 168"/>
              <a:gd name="T10" fmla="*/ 2147483647 w 188"/>
              <a:gd name="T11" fmla="*/ 2147483647 h 168"/>
              <a:gd name="T12" fmla="*/ 2147483647 w 188"/>
              <a:gd name="T13" fmla="*/ 2147483647 h 168"/>
              <a:gd name="T14" fmla="*/ 2147483647 w 188"/>
              <a:gd name="T15" fmla="*/ 2147483647 h 168"/>
              <a:gd name="T16" fmla="*/ 2147483647 w 188"/>
              <a:gd name="T17" fmla="*/ 2147483647 h 168"/>
              <a:gd name="T18" fmla="*/ 2147483647 w 188"/>
              <a:gd name="T19" fmla="*/ 2147483647 h 168"/>
              <a:gd name="T20" fmla="*/ 1375235810 w 188"/>
              <a:gd name="T21" fmla="*/ 2147483647 h 168"/>
              <a:gd name="T22" fmla="*/ 312503451 w 188"/>
              <a:gd name="T23" fmla="*/ 2147483647 h 168"/>
              <a:gd name="T24" fmla="*/ 0 w 188"/>
              <a:gd name="T25" fmla="*/ 2147483647 h 168"/>
              <a:gd name="T26" fmla="*/ 312503451 w 188"/>
              <a:gd name="T27" fmla="*/ 2147483647 h 168"/>
              <a:gd name="T28" fmla="*/ 1375235810 w 188"/>
              <a:gd name="T29" fmla="*/ 2147483647 h 168"/>
              <a:gd name="T30" fmla="*/ 2147483647 w 188"/>
              <a:gd name="T31" fmla="*/ 1037184017 h 168"/>
              <a:gd name="T32" fmla="*/ 2147483647 w 188"/>
              <a:gd name="T33" fmla="*/ 0 h 168"/>
              <a:gd name="T34" fmla="*/ 2147483647 w 188"/>
              <a:gd name="T35" fmla="*/ 2147483647 h 168"/>
              <a:gd name="T36" fmla="*/ 2147483647 w 188"/>
              <a:gd name="T37" fmla="*/ 2147483647 h 168"/>
              <a:gd name="T38" fmla="*/ 2147483647 w 188"/>
              <a:gd name="T39" fmla="*/ 2147483647 h 168"/>
              <a:gd name="T40" fmla="*/ 2147483647 w 188"/>
              <a:gd name="T41" fmla="*/ 2147483647 h 168"/>
              <a:gd name="T42" fmla="*/ 2147483647 w 188"/>
              <a:gd name="T43" fmla="*/ 2147483647 h 168"/>
              <a:gd name="T44" fmla="*/ 2147483647 w 188"/>
              <a:gd name="T45" fmla="*/ 2147483647 h 168"/>
              <a:gd name="T46" fmla="*/ 2147483647 w 188"/>
              <a:gd name="T47" fmla="*/ 2147483647 h 168"/>
              <a:gd name="T48" fmla="*/ 2147483647 w 188"/>
              <a:gd name="T49" fmla="*/ 2147483647 h 168"/>
              <a:gd name="T50" fmla="*/ 2147483647 w 188"/>
              <a:gd name="T51" fmla="*/ 2147483647 h 168"/>
              <a:gd name="T52" fmla="*/ 2147483647 w 188"/>
              <a:gd name="T53" fmla="*/ 2147483647 h 168"/>
              <a:gd name="T54" fmla="*/ 2147483647 w 188"/>
              <a:gd name="T55" fmla="*/ 2147483647 h 168"/>
              <a:gd name="T56" fmla="*/ 2147483647 w 188"/>
              <a:gd name="T57" fmla="*/ 2147483647 h 168"/>
              <a:gd name="T58" fmla="*/ 2147483647 w 188"/>
              <a:gd name="T59" fmla="*/ 2147483647 h 168"/>
              <a:gd name="T60" fmla="*/ 2147483647 w 188"/>
              <a:gd name="T61" fmla="*/ 2147483647 h 168"/>
              <a:gd name="T62" fmla="*/ 2147483647 w 188"/>
              <a:gd name="T63" fmla="*/ 2147483647 h 168"/>
              <a:gd name="T64" fmla="*/ 2147483647 w 188"/>
              <a:gd name="T65" fmla="*/ 2147483647 h 168"/>
              <a:gd name="T66" fmla="*/ 2147483647 w 188"/>
              <a:gd name="T67" fmla="*/ 2147483647 h 168"/>
              <a:gd name="T68" fmla="*/ 2147483647 w 188"/>
              <a:gd name="T69" fmla="*/ 2147483647 h 168"/>
              <a:gd name="T70" fmla="*/ 2147483647 w 188"/>
              <a:gd name="T71" fmla="*/ 0 h 16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88"/>
              <a:gd name="T109" fmla="*/ 0 h 168"/>
              <a:gd name="T110" fmla="*/ 188 w 188"/>
              <a:gd name="T111" fmla="*/ 168 h 16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88" h="168">
                <a:moveTo>
                  <a:pt x="92" y="0"/>
                </a:moveTo>
                <a:lnTo>
                  <a:pt x="135" y="7"/>
                </a:lnTo>
                <a:lnTo>
                  <a:pt x="164" y="27"/>
                </a:lnTo>
                <a:lnTo>
                  <a:pt x="182" y="54"/>
                </a:lnTo>
                <a:lnTo>
                  <a:pt x="188" y="84"/>
                </a:lnTo>
                <a:lnTo>
                  <a:pt x="182" y="115"/>
                </a:lnTo>
                <a:lnTo>
                  <a:pt x="164" y="141"/>
                </a:lnTo>
                <a:lnTo>
                  <a:pt x="135" y="161"/>
                </a:lnTo>
                <a:lnTo>
                  <a:pt x="92" y="168"/>
                </a:lnTo>
                <a:lnTo>
                  <a:pt x="51" y="161"/>
                </a:lnTo>
                <a:lnTo>
                  <a:pt x="22" y="141"/>
                </a:lnTo>
                <a:lnTo>
                  <a:pt x="5" y="115"/>
                </a:lnTo>
                <a:lnTo>
                  <a:pt x="0" y="84"/>
                </a:lnTo>
                <a:lnTo>
                  <a:pt x="5" y="54"/>
                </a:lnTo>
                <a:lnTo>
                  <a:pt x="22" y="27"/>
                </a:lnTo>
                <a:lnTo>
                  <a:pt x="51" y="7"/>
                </a:lnTo>
                <a:lnTo>
                  <a:pt x="92" y="0"/>
                </a:lnTo>
                <a:lnTo>
                  <a:pt x="96" y="37"/>
                </a:lnTo>
                <a:lnTo>
                  <a:pt x="72" y="42"/>
                </a:lnTo>
                <a:lnTo>
                  <a:pt x="57" y="52"/>
                </a:lnTo>
                <a:lnTo>
                  <a:pt x="47" y="67"/>
                </a:lnTo>
                <a:lnTo>
                  <a:pt x="45" y="85"/>
                </a:lnTo>
                <a:lnTo>
                  <a:pt x="47" y="102"/>
                </a:lnTo>
                <a:lnTo>
                  <a:pt x="58" y="117"/>
                </a:lnTo>
                <a:lnTo>
                  <a:pt x="74" y="128"/>
                </a:lnTo>
                <a:lnTo>
                  <a:pt x="96" y="132"/>
                </a:lnTo>
                <a:lnTo>
                  <a:pt x="120" y="128"/>
                </a:lnTo>
                <a:lnTo>
                  <a:pt x="136" y="117"/>
                </a:lnTo>
                <a:lnTo>
                  <a:pt x="147" y="102"/>
                </a:lnTo>
                <a:lnTo>
                  <a:pt x="151" y="85"/>
                </a:lnTo>
                <a:lnTo>
                  <a:pt x="148" y="67"/>
                </a:lnTo>
                <a:lnTo>
                  <a:pt x="137" y="52"/>
                </a:lnTo>
                <a:lnTo>
                  <a:pt x="120" y="42"/>
                </a:lnTo>
                <a:lnTo>
                  <a:pt x="96" y="37"/>
                </a:lnTo>
                <a:lnTo>
                  <a:pt x="92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94" name="Freeform 919"/>
          <p:cNvSpPr>
            <a:spLocks/>
          </p:cNvSpPr>
          <p:nvPr/>
        </p:nvSpPr>
        <p:spPr bwMode="auto">
          <a:xfrm flipH="1">
            <a:off x="5294313" y="2266950"/>
            <a:ext cx="76200" cy="88900"/>
          </a:xfrm>
          <a:custGeom>
            <a:avLst/>
            <a:gdLst>
              <a:gd name="T0" fmla="*/ 2147483647 w 192"/>
              <a:gd name="T1" fmla="*/ 0 h 168"/>
              <a:gd name="T2" fmla="*/ 2147483647 w 192"/>
              <a:gd name="T3" fmla="*/ 1037184017 h 168"/>
              <a:gd name="T4" fmla="*/ 2147483647 w 192"/>
              <a:gd name="T5" fmla="*/ 2147483647 h 168"/>
              <a:gd name="T6" fmla="*/ 2147483647 w 192"/>
              <a:gd name="T7" fmla="*/ 2147483647 h 168"/>
              <a:gd name="T8" fmla="*/ 2147483647 w 192"/>
              <a:gd name="T9" fmla="*/ 2147483647 h 168"/>
              <a:gd name="T10" fmla="*/ 2147483647 w 192"/>
              <a:gd name="T11" fmla="*/ 2147483647 h 168"/>
              <a:gd name="T12" fmla="*/ 2147483647 w 192"/>
              <a:gd name="T13" fmla="*/ 2147483647 h 168"/>
              <a:gd name="T14" fmla="*/ 2147483647 w 192"/>
              <a:gd name="T15" fmla="*/ 2147483647 h 168"/>
              <a:gd name="T16" fmla="*/ 2147483647 w 192"/>
              <a:gd name="T17" fmla="*/ 2147483647 h 168"/>
              <a:gd name="T18" fmla="*/ 2147483647 w 192"/>
              <a:gd name="T19" fmla="*/ 2147483647 h 168"/>
              <a:gd name="T20" fmla="*/ 1500280289 w 192"/>
              <a:gd name="T21" fmla="*/ 2147483647 h 168"/>
              <a:gd name="T22" fmla="*/ 312499375 w 192"/>
              <a:gd name="T23" fmla="*/ 2147483647 h 168"/>
              <a:gd name="T24" fmla="*/ 0 w 192"/>
              <a:gd name="T25" fmla="*/ 2147483647 h 168"/>
              <a:gd name="T26" fmla="*/ 375030583 w 192"/>
              <a:gd name="T27" fmla="*/ 2147483647 h 168"/>
              <a:gd name="T28" fmla="*/ 1500280289 w 192"/>
              <a:gd name="T29" fmla="*/ 2147483647 h 168"/>
              <a:gd name="T30" fmla="*/ 2147483647 w 192"/>
              <a:gd name="T31" fmla="*/ 1037184017 h 168"/>
              <a:gd name="T32" fmla="*/ 2147483647 w 192"/>
              <a:gd name="T33" fmla="*/ 0 h 168"/>
              <a:gd name="T34" fmla="*/ 2147483647 w 192"/>
              <a:gd name="T35" fmla="*/ 0 h 168"/>
              <a:gd name="T36" fmla="*/ 2147483647 w 192"/>
              <a:gd name="T37" fmla="*/ 2147483647 h 168"/>
              <a:gd name="T38" fmla="*/ 2147483647 w 192"/>
              <a:gd name="T39" fmla="*/ 2147483647 h 168"/>
              <a:gd name="T40" fmla="*/ 2147483647 w 192"/>
              <a:gd name="T41" fmla="*/ 2147483647 h 168"/>
              <a:gd name="T42" fmla="*/ 2147483647 w 192"/>
              <a:gd name="T43" fmla="*/ 2147483647 h 168"/>
              <a:gd name="T44" fmla="*/ 2147483647 w 192"/>
              <a:gd name="T45" fmla="*/ 2147483647 h 168"/>
              <a:gd name="T46" fmla="*/ 2147483647 w 192"/>
              <a:gd name="T47" fmla="*/ 2147483647 h 168"/>
              <a:gd name="T48" fmla="*/ 2147483647 w 192"/>
              <a:gd name="T49" fmla="*/ 2147483647 h 168"/>
              <a:gd name="T50" fmla="*/ 2147483647 w 192"/>
              <a:gd name="T51" fmla="*/ 2147483647 h 168"/>
              <a:gd name="T52" fmla="*/ 2147483647 w 192"/>
              <a:gd name="T53" fmla="*/ 2147483647 h 168"/>
              <a:gd name="T54" fmla="*/ 2147483647 w 192"/>
              <a:gd name="T55" fmla="*/ 2147483647 h 168"/>
              <a:gd name="T56" fmla="*/ 2147483647 w 192"/>
              <a:gd name="T57" fmla="*/ 2147483647 h 168"/>
              <a:gd name="T58" fmla="*/ 2147483647 w 192"/>
              <a:gd name="T59" fmla="*/ 2147483647 h 168"/>
              <a:gd name="T60" fmla="*/ 2147483647 w 192"/>
              <a:gd name="T61" fmla="*/ 2147483647 h 168"/>
              <a:gd name="T62" fmla="*/ 2147483647 w 192"/>
              <a:gd name="T63" fmla="*/ 2147483647 h 168"/>
              <a:gd name="T64" fmla="*/ 2147483647 w 192"/>
              <a:gd name="T65" fmla="*/ 2147483647 h 168"/>
              <a:gd name="T66" fmla="*/ 2147483647 w 192"/>
              <a:gd name="T67" fmla="*/ 2147483647 h 168"/>
              <a:gd name="T68" fmla="*/ 2147483647 w 192"/>
              <a:gd name="T69" fmla="*/ 2147483647 h 168"/>
              <a:gd name="T70" fmla="*/ 2147483647 w 192"/>
              <a:gd name="T71" fmla="*/ 2147483647 h 168"/>
              <a:gd name="T72" fmla="*/ 2147483647 w 192"/>
              <a:gd name="T73" fmla="*/ 0 h 16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92"/>
              <a:gd name="T112" fmla="*/ 0 h 168"/>
              <a:gd name="T113" fmla="*/ 192 w 192"/>
              <a:gd name="T114" fmla="*/ 168 h 16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92" h="168">
                <a:moveTo>
                  <a:pt x="95" y="0"/>
                </a:moveTo>
                <a:lnTo>
                  <a:pt x="138" y="7"/>
                </a:lnTo>
                <a:lnTo>
                  <a:pt x="168" y="27"/>
                </a:lnTo>
                <a:lnTo>
                  <a:pt x="185" y="54"/>
                </a:lnTo>
                <a:lnTo>
                  <a:pt x="192" y="84"/>
                </a:lnTo>
                <a:lnTo>
                  <a:pt x="187" y="115"/>
                </a:lnTo>
                <a:lnTo>
                  <a:pt x="168" y="141"/>
                </a:lnTo>
                <a:lnTo>
                  <a:pt x="138" y="161"/>
                </a:lnTo>
                <a:lnTo>
                  <a:pt x="95" y="168"/>
                </a:lnTo>
                <a:lnTo>
                  <a:pt x="53" y="161"/>
                </a:lnTo>
                <a:lnTo>
                  <a:pt x="24" y="141"/>
                </a:lnTo>
                <a:lnTo>
                  <a:pt x="5" y="115"/>
                </a:lnTo>
                <a:lnTo>
                  <a:pt x="0" y="84"/>
                </a:lnTo>
                <a:lnTo>
                  <a:pt x="6" y="54"/>
                </a:lnTo>
                <a:lnTo>
                  <a:pt x="24" y="27"/>
                </a:lnTo>
                <a:lnTo>
                  <a:pt x="54" y="7"/>
                </a:lnTo>
                <a:lnTo>
                  <a:pt x="95" y="0"/>
                </a:lnTo>
                <a:lnTo>
                  <a:pt x="95" y="37"/>
                </a:lnTo>
                <a:lnTo>
                  <a:pt x="71" y="42"/>
                </a:lnTo>
                <a:lnTo>
                  <a:pt x="56" y="52"/>
                </a:lnTo>
                <a:lnTo>
                  <a:pt x="46" y="67"/>
                </a:lnTo>
                <a:lnTo>
                  <a:pt x="44" y="85"/>
                </a:lnTo>
                <a:lnTo>
                  <a:pt x="46" y="102"/>
                </a:lnTo>
                <a:lnTo>
                  <a:pt x="57" y="117"/>
                </a:lnTo>
                <a:lnTo>
                  <a:pt x="73" y="128"/>
                </a:lnTo>
                <a:lnTo>
                  <a:pt x="95" y="132"/>
                </a:lnTo>
                <a:lnTo>
                  <a:pt x="119" y="128"/>
                </a:lnTo>
                <a:lnTo>
                  <a:pt x="135" y="117"/>
                </a:lnTo>
                <a:lnTo>
                  <a:pt x="146" y="102"/>
                </a:lnTo>
                <a:lnTo>
                  <a:pt x="150" y="85"/>
                </a:lnTo>
                <a:lnTo>
                  <a:pt x="147" y="67"/>
                </a:lnTo>
                <a:lnTo>
                  <a:pt x="136" y="52"/>
                </a:lnTo>
                <a:lnTo>
                  <a:pt x="119" y="42"/>
                </a:lnTo>
                <a:lnTo>
                  <a:pt x="95" y="37"/>
                </a:lnTo>
                <a:lnTo>
                  <a:pt x="95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95" name="Freeform 920"/>
          <p:cNvSpPr>
            <a:spLocks/>
          </p:cNvSpPr>
          <p:nvPr/>
        </p:nvSpPr>
        <p:spPr bwMode="auto">
          <a:xfrm flipH="1">
            <a:off x="5432425" y="2251075"/>
            <a:ext cx="128588" cy="77788"/>
          </a:xfrm>
          <a:custGeom>
            <a:avLst/>
            <a:gdLst>
              <a:gd name="T0" fmla="*/ 2147483647 w 325"/>
              <a:gd name="T1" fmla="*/ 0 h 148"/>
              <a:gd name="T2" fmla="*/ 2147483647 w 325"/>
              <a:gd name="T3" fmla="*/ 0 h 148"/>
              <a:gd name="T4" fmla="*/ 2147483647 w 325"/>
              <a:gd name="T5" fmla="*/ 0 h 148"/>
              <a:gd name="T6" fmla="*/ 2147483647 w 325"/>
              <a:gd name="T7" fmla="*/ 0 h 148"/>
              <a:gd name="T8" fmla="*/ 2147483647 w 325"/>
              <a:gd name="T9" fmla="*/ 290338466 h 148"/>
              <a:gd name="T10" fmla="*/ 2147483647 w 325"/>
              <a:gd name="T11" fmla="*/ 290338466 h 148"/>
              <a:gd name="T12" fmla="*/ 2147483647 w 325"/>
              <a:gd name="T13" fmla="*/ 290338466 h 148"/>
              <a:gd name="T14" fmla="*/ 2147483647 w 325"/>
              <a:gd name="T15" fmla="*/ 290338466 h 148"/>
              <a:gd name="T16" fmla="*/ 2147483647 w 325"/>
              <a:gd name="T17" fmla="*/ 290338466 h 148"/>
              <a:gd name="T18" fmla="*/ 2147483647 w 325"/>
              <a:gd name="T19" fmla="*/ 290338466 h 148"/>
              <a:gd name="T20" fmla="*/ 2147483647 w 325"/>
              <a:gd name="T21" fmla="*/ 290338466 h 148"/>
              <a:gd name="T22" fmla="*/ 2147483647 w 325"/>
              <a:gd name="T23" fmla="*/ 290338466 h 148"/>
              <a:gd name="T24" fmla="*/ 2147483647 w 325"/>
              <a:gd name="T25" fmla="*/ 290338466 h 148"/>
              <a:gd name="T26" fmla="*/ 2147483647 w 325"/>
              <a:gd name="T27" fmla="*/ 290338466 h 148"/>
              <a:gd name="T28" fmla="*/ 2147483647 w 325"/>
              <a:gd name="T29" fmla="*/ 290338466 h 148"/>
              <a:gd name="T30" fmla="*/ 2147483647 w 325"/>
              <a:gd name="T31" fmla="*/ 290338466 h 148"/>
              <a:gd name="T32" fmla="*/ 2147483647 w 325"/>
              <a:gd name="T33" fmla="*/ 290338466 h 148"/>
              <a:gd name="T34" fmla="*/ 2147483647 w 325"/>
              <a:gd name="T35" fmla="*/ 1597275533 h 148"/>
              <a:gd name="T36" fmla="*/ 2147483647 w 325"/>
              <a:gd name="T37" fmla="*/ 2147483647 h 148"/>
              <a:gd name="T38" fmla="*/ 2147483647 w 325"/>
              <a:gd name="T39" fmla="*/ 2147483647 h 148"/>
              <a:gd name="T40" fmla="*/ 2147483647 w 325"/>
              <a:gd name="T41" fmla="*/ 2147483647 h 148"/>
              <a:gd name="T42" fmla="*/ 2147483647 w 325"/>
              <a:gd name="T43" fmla="*/ 2147483647 h 148"/>
              <a:gd name="T44" fmla="*/ 2147483647 w 325"/>
              <a:gd name="T45" fmla="*/ 2147483647 h 148"/>
              <a:gd name="T46" fmla="*/ 2147483647 w 325"/>
              <a:gd name="T47" fmla="*/ 2147483647 h 148"/>
              <a:gd name="T48" fmla="*/ 2147483647 w 325"/>
              <a:gd name="T49" fmla="*/ 2147483647 h 148"/>
              <a:gd name="T50" fmla="*/ 2147483647 w 325"/>
              <a:gd name="T51" fmla="*/ 2147483647 h 148"/>
              <a:gd name="T52" fmla="*/ 2147483647 w 325"/>
              <a:gd name="T53" fmla="*/ 2147483647 h 148"/>
              <a:gd name="T54" fmla="*/ 2147483647 w 325"/>
              <a:gd name="T55" fmla="*/ 2147483647 h 148"/>
              <a:gd name="T56" fmla="*/ 1238725722 w 325"/>
              <a:gd name="T57" fmla="*/ 2147483647 h 148"/>
              <a:gd name="T58" fmla="*/ 1176734459 w 325"/>
              <a:gd name="T59" fmla="*/ 2147483647 h 148"/>
              <a:gd name="T60" fmla="*/ 929083560 w 325"/>
              <a:gd name="T61" fmla="*/ 2147483647 h 148"/>
              <a:gd name="T62" fmla="*/ 557450334 w 325"/>
              <a:gd name="T63" fmla="*/ 2147483647 h 148"/>
              <a:gd name="T64" fmla="*/ 0 w 325"/>
              <a:gd name="T65" fmla="*/ 2147483647 h 148"/>
              <a:gd name="T66" fmla="*/ 2147483647 w 325"/>
              <a:gd name="T67" fmla="*/ 0 h 148"/>
              <a:gd name="T68" fmla="*/ 2147483647 w 325"/>
              <a:gd name="T69" fmla="*/ 0 h 14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25"/>
              <a:gd name="T106" fmla="*/ 0 h 148"/>
              <a:gd name="T107" fmla="*/ 325 w 325"/>
              <a:gd name="T108" fmla="*/ 148 h 14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25" h="148">
                <a:moveTo>
                  <a:pt x="45" y="0"/>
                </a:moveTo>
                <a:lnTo>
                  <a:pt x="58" y="0"/>
                </a:lnTo>
                <a:lnTo>
                  <a:pt x="73" y="0"/>
                </a:lnTo>
                <a:lnTo>
                  <a:pt x="88" y="0"/>
                </a:lnTo>
                <a:lnTo>
                  <a:pt x="102" y="2"/>
                </a:lnTo>
                <a:lnTo>
                  <a:pt x="117" y="2"/>
                </a:lnTo>
                <a:lnTo>
                  <a:pt x="131" y="2"/>
                </a:lnTo>
                <a:lnTo>
                  <a:pt x="147" y="2"/>
                </a:lnTo>
                <a:lnTo>
                  <a:pt x="163" y="2"/>
                </a:lnTo>
                <a:lnTo>
                  <a:pt x="179" y="2"/>
                </a:lnTo>
                <a:lnTo>
                  <a:pt x="196" y="2"/>
                </a:lnTo>
                <a:lnTo>
                  <a:pt x="212" y="2"/>
                </a:lnTo>
                <a:lnTo>
                  <a:pt x="229" y="2"/>
                </a:lnTo>
                <a:lnTo>
                  <a:pt x="247" y="2"/>
                </a:lnTo>
                <a:lnTo>
                  <a:pt x="265" y="2"/>
                </a:lnTo>
                <a:lnTo>
                  <a:pt x="282" y="2"/>
                </a:lnTo>
                <a:lnTo>
                  <a:pt x="301" y="2"/>
                </a:lnTo>
                <a:lnTo>
                  <a:pt x="310" y="11"/>
                </a:lnTo>
                <a:lnTo>
                  <a:pt x="225" y="17"/>
                </a:lnTo>
                <a:lnTo>
                  <a:pt x="316" y="24"/>
                </a:lnTo>
                <a:lnTo>
                  <a:pt x="325" y="47"/>
                </a:lnTo>
                <a:lnTo>
                  <a:pt x="325" y="65"/>
                </a:lnTo>
                <a:lnTo>
                  <a:pt x="318" y="80"/>
                </a:lnTo>
                <a:lnTo>
                  <a:pt x="308" y="94"/>
                </a:lnTo>
                <a:lnTo>
                  <a:pt x="296" y="106"/>
                </a:lnTo>
                <a:lnTo>
                  <a:pt x="284" y="118"/>
                </a:lnTo>
                <a:lnTo>
                  <a:pt x="276" y="132"/>
                </a:lnTo>
                <a:lnTo>
                  <a:pt x="272" y="148"/>
                </a:lnTo>
                <a:lnTo>
                  <a:pt x="20" y="144"/>
                </a:lnTo>
                <a:lnTo>
                  <a:pt x="19" y="125"/>
                </a:lnTo>
                <a:lnTo>
                  <a:pt x="15" y="104"/>
                </a:lnTo>
                <a:lnTo>
                  <a:pt x="9" y="82"/>
                </a:lnTo>
                <a:lnTo>
                  <a:pt x="0" y="57"/>
                </a:lnTo>
                <a:lnTo>
                  <a:pt x="45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96" name="Freeform 921"/>
          <p:cNvSpPr>
            <a:spLocks/>
          </p:cNvSpPr>
          <p:nvPr/>
        </p:nvSpPr>
        <p:spPr bwMode="auto">
          <a:xfrm flipH="1">
            <a:off x="5227638" y="2195513"/>
            <a:ext cx="517525" cy="133350"/>
          </a:xfrm>
          <a:custGeom>
            <a:avLst/>
            <a:gdLst>
              <a:gd name="T0" fmla="*/ 2147483647 w 1303"/>
              <a:gd name="T1" fmla="*/ 2147483647 h 253"/>
              <a:gd name="T2" fmla="*/ 2147483647 w 1303"/>
              <a:gd name="T3" fmla="*/ 2147483647 h 253"/>
              <a:gd name="T4" fmla="*/ 2147483647 w 1303"/>
              <a:gd name="T5" fmla="*/ 2147483647 h 253"/>
              <a:gd name="T6" fmla="*/ 2147483647 w 1303"/>
              <a:gd name="T7" fmla="*/ 2147483647 h 253"/>
              <a:gd name="T8" fmla="*/ 2147483647 w 1303"/>
              <a:gd name="T9" fmla="*/ 2147483647 h 253"/>
              <a:gd name="T10" fmla="*/ 2147483647 w 1303"/>
              <a:gd name="T11" fmla="*/ 2147483647 h 253"/>
              <a:gd name="T12" fmla="*/ 2147483647 w 1303"/>
              <a:gd name="T13" fmla="*/ 2147483647 h 253"/>
              <a:gd name="T14" fmla="*/ 2147483647 w 1303"/>
              <a:gd name="T15" fmla="*/ 2147483647 h 253"/>
              <a:gd name="T16" fmla="*/ 2147483647 w 1303"/>
              <a:gd name="T17" fmla="*/ 2147483647 h 253"/>
              <a:gd name="T18" fmla="*/ 2147483647 w 1303"/>
              <a:gd name="T19" fmla="*/ 2147483647 h 253"/>
              <a:gd name="T20" fmla="*/ 2147483647 w 1303"/>
              <a:gd name="T21" fmla="*/ 2147483647 h 253"/>
              <a:gd name="T22" fmla="*/ 2147483647 w 1303"/>
              <a:gd name="T23" fmla="*/ 2147483647 h 253"/>
              <a:gd name="T24" fmla="*/ 2147483647 w 1303"/>
              <a:gd name="T25" fmla="*/ 2147483647 h 253"/>
              <a:gd name="T26" fmla="*/ 2147483647 w 1303"/>
              <a:gd name="T27" fmla="*/ 2147483647 h 253"/>
              <a:gd name="T28" fmla="*/ 2147483647 w 1303"/>
              <a:gd name="T29" fmla="*/ 2147483647 h 253"/>
              <a:gd name="T30" fmla="*/ 2147483647 w 1303"/>
              <a:gd name="T31" fmla="*/ 2147483647 h 253"/>
              <a:gd name="T32" fmla="*/ 2147483647 w 1303"/>
              <a:gd name="T33" fmla="*/ 2147483647 h 253"/>
              <a:gd name="T34" fmla="*/ 2147483647 w 1303"/>
              <a:gd name="T35" fmla="*/ 2147483647 h 253"/>
              <a:gd name="T36" fmla="*/ 2147483647 w 1303"/>
              <a:gd name="T37" fmla="*/ 2147483647 h 253"/>
              <a:gd name="T38" fmla="*/ 2147483647 w 1303"/>
              <a:gd name="T39" fmla="*/ 439214868 h 253"/>
              <a:gd name="T40" fmla="*/ 2147483647 w 1303"/>
              <a:gd name="T41" fmla="*/ 585620088 h 253"/>
              <a:gd name="T42" fmla="*/ 2147483647 w 1303"/>
              <a:gd name="T43" fmla="*/ 2147483647 h 253"/>
              <a:gd name="T44" fmla="*/ 2147483647 w 1303"/>
              <a:gd name="T45" fmla="*/ 2147483647 h 253"/>
              <a:gd name="T46" fmla="*/ 2147483647 w 1303"/>
              <a:gd name="T47" fmla="*/ 2147483647 h 253"/>
              <a:gd name="T48" fmla="*/ 2147483647 w 1303"/>
              <a:gd name="T49" fmla="*/ 2147483647 h 253"/>
              <a:gd name="T50" fmla="*/ 2147483647 w 1303"/>
              <a:gd name="T51" fmla="*/ 2147483647 h 253"/>
              <a:gd name="T52" fmla="*/ 2147483647 w 1303"/>
              <a:gd name="T53" fmla="*/ 2147483647 h 253"/>
              <a:gd name="T54" fmla="*/ 2147483647 w 1303"/>
              <a:gd name="T55" fmla="*/ 2147483647 h 253"/>
              <a:gd name="T56" fmla="*/ 2147483647 w 1303"/>
              <a:gd name="T57" fmla="*/ 2147483647 h 253"/>
              <a:gd name="T58" fmla="*/ 2147483647 w 1303"/>
              <a:gd name="T59" fmla="*/ 2147483647 h 253"/>
              <a:gd name="T60" fmla="*/ 2147483647 w 1303"/>
              <a:gd name="T61" fmla="*/ 2147483647 h 253"/>
              <a:gd name="T62" fmla="*/ 2147483647 w 1303"/>
              <a:gd name="T63" fmla="*/ 2147483647 h 253"/>
              <a:gd name="T64" fmla="*/ 1816982330 w 1303"/>
              <a:gd name="T65" fmla="*/ 2147483647 h 253"/>
              <a:gd name="T66" fmla="*/ 2147483647 w 1303"/>
              <a:gd name="T67" fmla="*/ 2147483647 h 253"/>
              <a:gd name="T68" fmla="*/ 2147483647 w 1303"/>
              <a:gd name="T69" fmla="*/ 2147483647 h 253"/>
              <a:gd name="T70" fmla="*/ 877256974 w 1303"/>
              <a:gd name="T71" fmla="*/ 2147483647 h 253"/>
              <a:gd name="T72" fmla="*/ 250667191 w 1303"/>
              <a:gd name="T73" fmla="*/ 2147483647 h 253"/>
              <a:gd name="T74" fmla="*/ 2147483647 w 1303"/>
              <a:gd name="T75" fmla="*/ 2147483647 h 253"/>
              <a:gd name="T76" fmla="*/ 2147483647 w 1303"/>
              <a:gd name="T77" fmla="*/ 2147483647 h 253"/>
              <a:gd name="T78" fmla="*/ 2147483647 w 1303"/>
              <a:gd name="T79" fmla="*/ 2147483647 h 253"/>
              <a:gd name="T80" fmla="*/ 2147483647 w 1303"/>
              <a:gd name="T81" fmla="*/ 2147483647 h 253"/>
              <a:gd name="T82" fmla="*/ 2147483647 w 1303"/>
              <a:gd name="T83" fmla="*/ 2147483647 h 253"/>
              <a:gd name="T84" fmla="*/ 2147483647 w 1303"/>
              <a:gd name="T85" fmla="*/ 2147483647 h 253"/>
              <a:gd name="T86" fmla="*/ 2147483647 w 1303"/>
              <a:gd name="T87" fmla="*/ 2147483647 h 253"/>
              <a:gd name="T88" fmla="*/ 2147483647 w 1303"/>
              <a:gd name="T89" fmla="*/ 2147483647 h 253"/>
              <a:gd name="T90" fmla="*/ 2147483647 w 1303"/>
              <a:gd name="T91" fmla="*/ 2147483647 h 253"/>
              <a:gd name="T92" fmla="*/ 2147483647 w 1303"/>
              <a:gd name="T93" fmla="*/ 2147483647 h 253"/>
              <a:gd name="T94" fmla="*/ 2147483647 w 1303"/>
              <a:gd name="T95" fmla="*/ 2147483647 h 253"/>
              <a:gd name="T96" fmla="*/ 2147483647 w 1303"/>
              <a:gd name="T97" fmla="*/ 2147483647 h 253"/>
              <a:gd name="T98" fmla="*/ 2147483647 w 1303"/>
              <a:gd name="T99" fmla="*/ 2147483647 h 253"/>
              <a:gd name="T100" fmla="*/ 2147483647 w 1303"/>
              <a:gd name="T101" fmla="*/ 2147483647 h 253"/>
              <a:gd name="T102" fmla="*/ 2147483647 w 1303"/>
              <a:gd name="T103" fmla="*/ 2147483647 h 253"/>
              <a:gd name="T104" fmla="*/ 2147483647 w 1303"/>
              <a:gd name="T105" fmla="*/ 2147483647 h 253"/>
              <a:gd name="T106" fmla="*/ 2147483647 w 1303"/>
              <a:gd name="T107" fmla="*/ 2147483647 h 253"/>
              <a:gd name="T108" fmla="*/ 2147483647 w 1303"/>
              <a:gd name="T109" fmla="*/ 2147483647 h 253"/>
              <a:gd name="T110" fmla="*/ 2147483647 w 1303"/>
              <a:gd name="T111" fmla="*/ 2147483647 h 253"/>
              <a:gd name="T112" fmla="*/ 2147483647 w 1303"/>
              <a:gd name="T113" fmla="*/ 2147483647 h 253"/>
              <a:gd name="T114" fmla="*/ 2147483647 w 1303"/>
              <a:gd name="T115" fmla="*/ 2147483647 h 253"/>
              <a:gd name="T116" fmla="*/ 2147483647 w 1303"/>
              <a:gd name="T117" fmla="*/ 2147483647 h 253"/>
              <a:gd name="T118" fmla="*/ 2147483647 w 1303"/>
              <a:gd name="T119" fmla="*/ 2147483647 h 253"/>
              <a:gd name="T120" fmla="*/ 2147483647 w 1303"/>
              <a:gd name="T121" fmla="*/ 2147483647 h 253"/>
              <a:gd name="T122" fmla="*/ 2147483647 w 1303"/>
              <a:gd name="T123" fmla="*/ 2147483647 h 253"/>
              <a:gd name="T124" fmla="*/ 2147483647 w 1303"/>
              <a:gd name="T125" fmla="*/ 2147483647 h 25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03"/>
              <a:gd name="T190" fmla="*/ 0 h 253"/>
              <a:gd name="T191" fmla="*/ 1303 w 1303"/>
              <a:gd name="T192" fmla="*/ 253 h 25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03" h="253">
                <a:moveTo>
                  <a:pt x="805" y="184"/>
                </a:moveTo>
                <a:lnTo>
                  <a:pt x="799" y="192"/>
                </a:lnTo>
                <a:lnTo>
                  <a:pt x="791" y="200"/>
                </a:lnTo>
                <a:lnTo>
                  <a:pt x="785" y="208"/>
                </a:lnTo>
                <a:lnTo>
                  <a:pt x="777" y="216"/>
                </a:lnTo>
                <a:lnTo>
                  <a:pt x="770" y="224"/>
                </a:lnTo>
                <a:lnTo>
                  <a:pt x="765" y="233"/>
                </a:lnTo>
                <a:lnTo>
                  <a:pt x="761" y="243"/>
                </a:lnTo>
                <a:lnTo>
                  <a:pt x="760" y="253"/>
                </a:lnTo>
                <a:lnTo>
                  <a:pt x="909" y="252"/>
                </a:lnTo>
                <a:lnTo>
                  <a:pt x="912" y="219"/>
                </a:lnTo>
                <a:lnTo>
                  <a:pt x="921" y="191"/>
                </a:lnTo>
                <a:lnTo>
                  <a:pt x="935" y="167"/>
                </a:lnTo>
                <a:lnTo>
                  <a:pt x="952" y="147"/>
                </a:lnTo>
                <a:lnTo>
                  <a:pt x="972" y="132"/>
                </a:lnTo>
                <a:lnTo>
                  <a:pt x="994" y="122"/>
                </a:lnTo>
                <a:lnTo>
                  <a:pt x="1019" y="115"/>
                </a:lnTo>
                <a:lnTo>
                  <a:pt x="1045" y="112"/>
                </a:lnTo>
                <a:lnTo>
                  <a:pt x="1068" y="115"/>
                </a:lnTo>
                <a:lnTo>
                  <a:pt x="1094" y="120"/>
                </a:lnTo>
                <a:lnTo>
                  <a:pt x="1116" y="130"/>
                </a:lnTo>
                <a:lnTo>
                  <a:pt x="1136" y="144"/>
                </a:lnTo>
                <a:lnTo>
                  <a:pt x="1153" y="162"/>
                </a:lnTo>
                <a:lnTo>
                  <a:pt x="1167" y="183"/>
                </a:lnTo>
                <a:lnTo>
                  <a:pt x="1176" y="208"/>
                </a:lnTo>
                <a:lnTo>
                  <a:pt x="1178" y="237"/>
                </a:lnTo>
                <a:lnTo>
                  <a:pt x="1291" y="224"/>
                </a:lnTo>
                <a:lnTo>
                  <a:pt x="1284" y="212"/>
                </a:lnTo>
                <a:lnTo>
                  <a:pt x="1290" y="206"/>
                </a:lnTo>
                <a:lnTo>
                  <a:pt x="1298" y="202"/>
                </a:lnTo>
                <a:lnTo>
                  <a:pt x="1302" y="196"/>
                </a:lnTo>
                <a:lnTo>
                  <a:pt x="1288" y="178"/>
                </a:lnTo>
                <a:lnTo>
                  <a:pt x="1282" y="166"/>
                </a:lnTo>
                <a:lnTo>
                  <a:pt x="1280" y="155"/>
                </a:lnTo>
                <a:lnTo>
                  <a:pt x="1284" y="147"/>
                </a:lnTo>
                <a:lnTo>
                  <a:pt x="1290" y="139"/>
                </a:lnTo>
                <a:lnTo>
                  <a:pt x="1296" y="131"/>
                </a:lnTo>
                <a:lnTo>
                  <a:pt x="1300" y="120"/>
                </a:lnTo>
                <a:lnTo>
                  <a:pt x="1303" y="108"/>
                </a:lnTo>
                <a:lnTo>
                  <a:pt x="1282" y="108"/>
                </a:lnTo>
                <a:lnTo>
                  <a:pt x="1262" y="107"/>
                </a:lnTo>
                <a:lnTo>
                  <a:pt x="1242" y="107"/>
                </a:lnTo>
                <a:lnTo>
                  <a:pt x="1222" y="105"/>
                </a:lnTo>
                <a:lnTo>
                  <a:pt x="1204" y="103"/>
                </a:lnTo>
                <a:lnTo>
                  <a:pt x="1184" y="101"/>
                </a:lnTo>
                <a:lnTo>
                  <a:pt x="1165" y="98"/>
                </a:lnTo>
                <a:lnTo>
                  <a:pt x="1147" y="95"/>
                </a:lnTo>
                <a:lnTo>
                  <a:pt x="1128" y="92"/>
                </a:lnTo>
                <a:lnTo>
                  <a:pt x="1110" y="88"/>
                </a:lnTo>
                <a:lnTo>
                  <a:pt x="1091" y="82"/>
                </a:lnTo>
                <a:lnTo>
                  <a:pt x="1074" y="78"/>
                </a:lnTo>
                <a:lnTo>
                  <a:pt x="1055" y="72"/>
                </a:lnTo>
                <a:lnTo>
                  <a:pt x="1037" y="65"/>
                </a:lnTo>
                <a:lnTo>
                  <a:pt x="1018" y="58"/>
                </a:lnTo>
                <a:lnTo>
                  <a:pt x="1000" y="50"/>
                </a:lnTo>
                <a:lnTo>
                  <a:pt x="961" y="35"/>
                </a:lnTo>
                <a:lnTo>
                  <a:pt x="921" y="22"/>
                </a:lnTo>
                <a:lnTo>
                  <a:pt x="882" y="13"/>
                </a:lnTo>
                <a:lnTo>
                  <a:pt x="841" y="6"/>
                </a:lnTo>
                <a:lnTo>
                  <a:pt x="798" y="3"/>
                </a:lnTo>
                <a:lnTo>
                  <a:pt x="757" y="0"/>
                </a:lnTo>
                <a:lnTo>
                  <a:pt x="715" y="1"/>
                </a:lnTo>
                <a:lnTo>
                  <a:pt x="674" y="4"/>
                </a:lnTo>
                <a:lnTo>
                  <a:pt x="631" y="10"/>
                </a:lnTo>
                <a:lnTo>
                  <a:pt x="589" y="16"/>
                </a:lnTo>
                <a:lnTo>
                  <a:pt x="548" y="25"/>
                </a:lnTo>
                <a:lnTo>
                  <a:pt x="508" y="35"/>
                </a:lnTo>
                <a:lnTo>
                  <a:pt x="468" y="48"/>
                </a:lnTo>
                <a:lnTo>
                  <a:pt x="428" y="62"/>
                </a:lnTo>
                <a:lnTo>
                  <a:pt x="391" y="77"/>
                </a:lnTo>
                <a:lnTo>
                  <a:pt x="354" y="93"/>
                </a:lnTo>
                <a:lnTo>
                  <a:pt x="382" y="97"/>
                </a:lnTo>
                <a:lnTo>
                  <a:pt x="393" y="93"/>
                </a:lnTo>
                <a:lnTo>
                  <a:pt x="407" y="87"/>
                </a:lnTo>
                <a:lnTo>
                  <a:pt x="426" y="80"/>
                </a:lnTo>
                <a:lnTo>
                  <a:pt x="447" y="72"/>
                </a:lnTo>
                <a:lnTo>
                  <a:pt x="471" y="64"/>
                </a:lnTo>
                <a:lnTo>
                  <a:pt x="499" y="53"/>
                </a:lnTo>
                <a:lnTo>
                  <a:pt x="530" y="43"/>
                </a:lnTo>
                <a:lnTo>
                  <a:pt x="565" y="31"/>
                </a:lnTo>
                <a:lnTo>
                  <a:pt x="459" y="97"/>
                </a:lnTo>
                <a:lnTo>
                  <a:pt x="382" y="97"/>
                </a:lnTo>
                <a:lnTo>
                  <a:pt x="354" y="93"/>
                </a:lnTo>
                <a:lnTo>
                  <a:pt x="329" y="90"/>
                </a:lnTo>
                <a:lnTo>
                  <a:pt x="304" y="88"/>
                </a:lnTo>
                <a:lnTo>
                  <a:pt x="280" y="87"/>
                </a:lnTo>
                <a:lnTo>
                  <a:pt x="257" y="87"/>
                </a:lnTo>
                <a:lnTo>
                  <a:pt x="235" y="88"/>
                </a:lnTo>
                <a:lnTo>
                  <a:pt x="212" y="90"/>
                </a:lnTo>
                <a:lnTo>
                  <a:pt x="191" y="94"/>
                </a:lnTo>
                <a:lnTo>
                  <a:pt x="170" y="97"/>
                </a:lnTo>
                <a:lnTo>
                  <a:pt x="149" y="103"/>
                </a:lnTo>
                <a:lnTo>
                  <a:pt x="129" y="110"/>
                </a:lnTo>
                <a:lnTo>
                  <a:pt x="108" y="119"/>
                </a:lnTo>
                <a:lnTo>
                  <a:pt x="88" y="129"/>
                </a:lnTo>
                <a:lnTo>
                  <a:pt x="68" y="140"/>
                </a:lnTo>
                <a:lnTo>
                  <a:pt x="49" y="153"/>
                </a:lnTo>
                <a:lnTo>
                  <a:pt x="29" y="167"/>
                </a:lnTo>
                <a:lnTo>
                  <a:pt x="10" y="183"/>
                </a:lnTo>
                <a:lnTo>
                  <a:pt x="122" y="197"/>
                </a:lnTo>
                <a:lnTo>
                  <a:pt x="108" y="204"/>
                </a:lnTo>
                <a:lnTo>
                  <a:pt x="93" y="208"/>
                </a:lnTo>
                <a:lnTo>
                  <a:pt x="77" y="212"/>
                </a:lnTo>
                <a:lnTo>
                  <a:pt x="61" y="212"/>
                </a:lnTo>
                <a:lnTo>
                  <a:pt x="44" y="211"/>
                </a:lnTo>
                <a:lnTo>
                  <a:pt x="29" y="207"/>
                </a:lnTo>
                <a:lnTo>
                  <a:pt x="14" y="202"/>
                </a:lnTo>
                <a:lnTo>
                  <a:pt x="0" y="196"/>
                </a:lnTo>
                <a:lnTo>
                  <a:pt x="0" y="201"/>
                </a:lnTo>
                <a:lnTo>
                  <a:pt x="4" y="208"/>
                </a:lnTo>
                <a:lnTo>
                  <a:pt x="10" y="218"/>
                </a:lnTo>
                <a:lnTo>
                  <a:pt x="19" y="229"/>
                </a:lnTo>
                <a:lnTo>
                  <a:pt x="149" y="229"/>
                </a:lnTo>
                <a:lnTo>
                  <a:pt x="151" y="201"/>
                </a:lnTo>
                <a:lnTo>
                  <a:pt x="159" y="177"/>
                </a:lnTo>
                <a:lnTo>
                  <a:pt x="173" y="156"/>
                </a:lnTo>
                <a:lnTo>
                  <a:pt x="189" y="140"/>
                </a:lnTo>
                <a:lnTo>
                  <a:pt x="207" y="127"/>
                </a:lnTo>
                <a:lnTo>
                  <a:pt x="228" y="119"/>
                </a:lnTo>
                <a:lnTo>
                  <a:pt x="252" y="114"/>
                </a:lnTo>
                <a:lnTo>
                  <a:pt x="276" y="112"/>
                </a:lnTo>
                <a:lnTo>
                  <a:pt x="298" y="116"/>
                </a:lnTo>
                <a:lnTo>
                  <a:pt x="322" y="123"/>
                </a:lnTo>
                <a:lnTo>
                  <a:pt x="344" y="133"/>
                </a:lnTo>
                <a:lnTo>
                  <a:pt x="362" y="148"/>
                </a:lnTo>
                <a:lnTo>
                  <a:pt x="378" y="168"/>
                </a:lnTo>
                <a:lnTo>
                  <a:pt x="391" y="190"/>
                </a:lnTo>
                <a:lnTo>
                  <a:pt x="399" y="218"/>
                </a:lnTo>
                <a:lnTo>
                  <a:pt x="402" y="249"/>
                </a:lnTo>
                <a:lnTo>
                  <a:pt x="467" y="249"/>
                </a:lnTo>
                <a:lnTo>
                  <a:pt x="465" y="228"/>
                </a:lnTo>
                <a:lnTo>
                  <a:pt x="460" y="206"/>
                </a:lnTo>
                <a:lnTo>
                  <a:pt x="452" y="184"/>
                </a:lnTo>
                <a:lnTo>
                  <a:pt x="442" y="160"/>
                </a:lnTo>
                <a:lnTo>
                  <a:pt x="598" y="30"/>
                </a:lnTo>
                <a:lnTo>
                  <a:pt x="811" y="21"/>
                </a:lnTo>
                <a:lnTo>
                  <a:pt x="809" y="47"/>
                </a:lnTo>
                <a:lnTo>
                  <a:pt x="843" y="50"/>
                </a:lnTo>
                <a:lnTo>
                  <a:pt x="860" y="50"/>
                </a:lnTo>
                <a:lnTo>
                  <a:pt x="875" y="50"/>
                </a:lnTo>
                <a:lnTo>
                  <a:pt x="892" y="50"/>
                </a:lnTo>
                <a:lnTo>
                  <a:pt x="905" y="50"/>
                </a:lnTo>
                <a:lnTo>
                  <a:pt x="924" y="50"/>
                </a:lnTo>
                <a:lnTo>
                  <a:pt x="909" y="83"/>
                </a:lnTo>
                <a:lnTo>
                  <a:pt x="892" y="83"/>
                </a:lnTo>
                <a:lnTo>
                  <a:pt x="905" y="50"/>
                </a:lnTo>
                <a:lnTo>
                  <a:pt x="892" y="50"/>
                </a:lnTo>
                <a:lnTo>
                  <a:pt x="878" y="83"/>
                </a:lnTo>
                <a:lnTo>
                  <a:pt x="860" y="83"/>
                </a:lnTo>
                <a:lnTo>
                  <a:pt x="875" y="50"/>
                </a:lnTo>
                <a:lnTo>
                  <a:pt x="860" y="50"/>
                </a:lnTo>
                <a:lnTo>
                  <a:pt x="848" y="83"/>
                </a:lnTo>
                <a:lnTo>
                  <a:pt x="830" y="83"/>
                </a:lnTo>
                <a:lnTo>
                  <a:pt x="843" y="50"/>
                </a:lnTo>
                <a:lnTo>
                  <a:pt x="809" y="47"/>
                </a:lnTo>
                <a:lnTo>
                  <a:pt x="802" y="103"/>
                </a:lnTo>
                <a:lnTo>
                  <a:pt x="785" y="105"/>
                </a:lnTo>
                <a:lnTo>
                  <a:pt x="790" y="116"/>
                </a:lnTo>
                <a:lnTo>
                  <a:pt x="799" y="112"/>
                </a:lnTo>
                <a:lnTo>
                  <a:pt x="814" y="109"/>
                </a:lnTo>
                <a:lnTo>
                  <a:pt x="831" y="108"/>
                </a:lnTo>
                <a:lnTo>
                  <a:pt x="850" y="107"/>
                </a:lnTo>
                <a:lnTo>
                  <a:pt x="867" y="107"/>
                </a:lnTo>
                <a:lnTo>
                  <a:pt x="882" y="109"/>
                </a:lnTo>
                <a:lnTo>
                  <a:pt x="892" y="114"/>
                </a:lnTo>
                <a:lnTo>
                  <a:pt x="896" y="122"/>
                </a:lnTo>
                <a:lnTo>
                  <a:pt x="892" y="126"/>
                </a:lnTo>
                <a:lnTo>
                  <a:pt x="882" y="129"/>
                </a:lnTo>
                <a:lnTo>
                  <a:pt x="867" y="130"/>
                </a:lnTo>
                <a:lnTo>
                  <a:pt x="848" y="130"/>
                </a:lnTo>
                <a:lnTo>
                  <a:pt x="831" y="130"/>
                </a:lnTo>
                <a:lnTo>
                  <a:pt x="815" y="130"/>
                </a:lnTo>
                <a:lnTo>
                  <a:pt x="803" y="129"/>
                </a:lnTo>
                <a:lnTo>
                  <a:pt x="797" y="129"/>
                </a:lnTo>
                <a:lnTo>
                  <a:pt x="806" y="146"/>
                </a:lnTo>
                <a:lnTo>
                  <a:pt x="810" y="160"/>
                </a:lnTo>
                <a:lnTo>
                  <a:pt x="809" y="172"/>
                </a:lnTo>
                <a:lnTo>
                  <a:pt x="805" y="184"/>
                </a:lnTo>
                <a:lnTo>
                  <a:pt x="829" y="183"/>
                </a:lnTo>
                <a:lnTo>
                  <a:pt x="843" y="168"/>
                </a:lnTo>
                <a:lnTo>
                  <a:pt x="831" y="154"/>
                </a:lnTo>
                <a:lnTo>
                  <a:pt x="846" y="154"/>
                </a:lnTo>
                <a:lnTo>
                  <a:pt x="860" y="168"/>
                </a:lnTo>
                <a:lnTo>
                  <a:pt x="848" y="183"/>
                </a:lnTo>
                <a:lnTo>
                  <a:pt x="829" y="183"/>
                </a:lnTo>
                <a:lnTo>
                  <a:pt x="805" y="18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pic>
        <p:nvPicPr>
          <p:cNvPr id="37891" name="Picture 3" descr="C:\Users\ptrianta.NET\AppData\Local\Microsoft\Windows\Temporary Internet Files\Content.IE5\O74OTKRW\MC90028057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1" y="133503"/>
            <a:ext cx="1742158" cy="189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5" descr="C:\Users\ptrianta.NET\AppData\Local\Microsoft\Windows\Temporary Internet Files\Content.IE5\T6MCOZFP\MC90012767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57" y="438589"/>
            <a:ext cx="1436180" cy="77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20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334CE5-A05A-43C1-9213-8B210FB392F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Network Core: Packet Switching</a:t>
            </a:r>
          </a:p>
        </p:txBody>
      </p:sp>
      <p:graphicFrame>
        <p:nvGraphicFramePr>
          <p:cNvPr id="8194" name="Object 226"/>
          <p:cNvGraphicFramePr>
            <a:graphicFrameLocks noChangeAspect="1"/>
          </p:cNvGraphicFramePr>
          <p:nvPr/>
        </p:nvGraphicFramePr>
        <p:xfrm>
          <a:off x="1203325" y="2470150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325" y="2470150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Line 230"/>
          <p:cNvSpPr>
            <a:spLocks noChangeShapeType="1"/>
          </p:cNvSpPr>
          <p:nvPr/>
        </p:nvSpPr>
        <p:spPr bwMode="auto">
          <a:xfrm>
            <a:off x="3538538" y="2303463"/>
            <a:ext cx="0" cy="22860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04" name="Oval 228"/>
          <p:cNvSpPr>
            <a:spLocks noChangeArrowheads="1"/>
          </p:cNvSpPr>
          <p:nvPr/>
        </p:nvSpPr>
        <p:spPr bwMode="auto">
          <a:xfrm>
            <a:off x="2320925" y="2333625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05" name="Rectangle 231"/>
          <p:cNvSpPr>
            <a:spLocks noChangeArrowheads="1"/>
          </p:cNvSpPr>
          <p:nvPr/>
        </p:nvSpPr>
        <p:spPr bwMode="auto">
          <a:xfrm>
            <a:off x="2320925" y="2265363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8206" name="Oval 232"/>
          <p:cNvSpPr>
            <a:spLocks noChangeArrowheads="1"/>
          </p:cNvSpPr>
          <p:nvPr/>
        </p:nvSpPr>
        <p:spPr bwMode="auto">
          <a:xfrm>
            <a:off x="2330450" y="2036763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8207" name="Group 242"/>
          <p:cNvGrpSpPr>
            <a:grpSpLocks/>
          </p:cNvGrpSpPr>
          <p:nvPr/>
        </p:nvGrpSpPr>
        <p:grpSpPr bwMode="auto">
          <a:xfrm>
            <a:off x="2676525" y="2066925"/>
            <a:ext cx="498475" cy="119063"/>
            <a:chOff x="2208" y="2184"/>
            <a:chExt cx="176" cy="69"/>
          </a:xfrm>
        </p:grpSpPr>
        <p:grpSp>
          <p:nvGrpSpPr>
            <p:cNvPr id="8277" name="Group 12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8282" name="Line 1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83" name="Line 1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84" name="Line 1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8278" name="Group 12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8279" name="Line 1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80" name="Line 1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81" name="Line 1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8208" name="Oval 246"/>
          <p:cNvSpPr>
            <a:spLocks noChangeArrowheads="1"/>
          </p:cNvSpPr>
          <p:nvPr/>
        </p:nvSpPr>
        <p:spPr bwMode="auto">
          <a:xfrm>
            <a:off x="5416550" y="2352675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09" name="Line 247"/>
          <p:cNvSpPr>
            <a:spLocks noChangeShapeType="1"/>
          </p:cNvSpPr>
          <p:nvPr/>
        </p:nvSpPr>
        <p:spPr bwMode="auto">
          <a:xfrm>
            <a:off x="5426075" y="233203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10" name="Rectangle 248"/>
          <p:cNvSpPr>
            <a:spLocks noChangeArrowheads="1"/>
          </p:cNvSpPr>
          <p:nvPr/>
        </p:nvSpPr>
        <p:spPr bwMode="auto">
          <a:xfrm>
            <a:off x="5426075" y="2293938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8211" name="Oval 249"/>
          <p:cNvSpPr>
            <a:spLocks noChangeArrowheads="1"/>
          </p:cNvSpPr>
          <p:nvPr/>
        </p:nvSpPr>
        <p:spPr bwMode="auto">
          <a:xfrm>
            <a:off x="5435600" y="2065338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8195" name="Object 274"/>
          <p:cNvGraphicFramePr>
            <a:graphicFrameLocks noChangeAspect="1"/>
          </p:cNvGraphicFramePr>
          <p:nvPr/>
        </p:nvGraphicFramePr>
        <p:xfrm>
          <a:off x="7004050" y="1546225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5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Object 2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4050" y="1546225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275"/>
          <p:cNvGraphicFramePr>
            <a:graphicFrameLocks noChangeAspect="1"/>
          </p:cNvGraphicFramePr>
          <p:nvPr/>
        </p:nvGraphicFramePr>
        <p:xfrm>
          <a:off x="965200" y="1565275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6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Object 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1565275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" name="Line 276"/>
          <p:cNvSpPr>
            <a:spLocks noChangeShapeType="1"/>
          </p:cNvSpPr>
          <p:nvPr/>
        </p:nvSpPr>
        <p:spPr bwMode="auto">
          <a:xfrm>
            <a:off x="1590675" y="1971675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13" name="Line 277"/>
          <p:cNvSpPr>
            <a:spLocks noChangeShapeType="1"/>
          </p:cNvSpPr>
          <p:nvPr/>
        </p:nvSpPr>
        <p:spPr bwMode="auto">
          <a:xfrm flipV="1">
            <a:off x="1895475" y="2957513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14" name="Line 278"/>
          <p:cNvSpPr>
            <a:spLocks noChangeShapeType="1"/>
          </p:cNvSpPr>
          <p:nvPr/>
        </p:nvSpPr>
        <p:spPr bwMode="auto">
          <a:xfrm>
            <a:off x="3514725" y="2390775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15" name="Line 279"/>
          <p:cNvSpPr>
            <a:spLocks noChangeShapeType="1"/>
          </p:cNvSpPr>
          <p:nvPr/>
        </p:nvSpPr>
        <p:spPr bwMode="auto">
          <a:xfrm flipV="1">
            <a:off x="5619750" y="2724150"/>
            <a:ext cx="142875" cy="657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16" name="Line 280"/>
          <p:cNvSpPr>
            <a:spLocks noChangeShapeType="1"/>
          </p:cNvSpPr>
          <p:nvPr/>
        </p:nvSpPr>
        <p:spPr bwMode="auto">
          <a:xfrm flipV="1">
            <a:off x="6591300" y="1952625"/>
            <a:ext cx="504825" cy="266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17" name="Line 284"/>
          <p:cNvSpPr>
            <a:spLocks noChangeShapeType="1"/>
          </p:cNvSpPr>
          <p:nvPr/>
        </p:nvSpPr>
        <p:spPr bwMode="auto">
          <a:xfrm flipH="1">
            <a:off x="2095500" y="1962150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18" name="Line 285"/>
          <p:cNvSpPr>
            <a:spLocks noChangeShapeType="1"/>
          </p:cNvSpPr>
          <p:nvPr/>
        </p:nvSpPr>
        <p:spPr bwMode="auto">
          <a:xfrm>
            <a:off x="2105025" y="2395538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19" name="Rectangle 287"/>
          <p:cNvSpPr>
            <a:spLocks noChangeArrowheads="1"/>
          </p:cNvSpPr>
          <p:nvPr/>
        </p:nvSpPr>
        <p:spPr bwMode="auto">
          <a:xfrm>
            <a:off x="354806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20" name="Rectangle 288"/>
          <p:cNvSpPr>
            <a:spLocks noChangeArrowheads="1"/>
          </p:cNvSpPr>
          <p:nvPr/>
        </p:nvSpPr>
        <p:spPr bwMode="auto">
          <a:xfrm>
            <a:off x="370998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21" name="Rectangle 289"/>
          <p:cNvSpPr>
            <a:spLocks noChangeArrowheads="1"/>
          </p:cNvSpPr>
          <p:nvPr/>
        </p:nvSpPr>
        <p:spPr bwMode="auto">
          <a:xfrm>
            <a:off x="387191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22" name="Rectangle 290"/>
          <p:cNvSpPr>
            <a:spLocks noChangeArrowheads="1"/>
          </p:cNvSpPr>
          <p:nvPr/>
        </p:nvSpPr>
        <p:spPr bwMode="auto">
          <a:xfrm>
            <a:off x="4033838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23" name="Rectangle 291"/>
          <p:cNvSpPr>
            <a:spLocks noChangeArrowheads="1"/>
          </p:cNvSpPr>
          <p:nvPr/>
        </p:nvSpPr>
        <p:spPr bwMode="auto">
          <a:xfrm>
            <a:off x="4195763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24" name="Rectangle 292"/>
          <p:cNvSpPr>
            <a:spLocks noChangeArrowheads="1"/>
          </p:cNvSpPr>
          <p:nvPr/>
        </p:nvSpPr>
        <p:spPr bwMode="auto">
          <a:xfrm>
            <a:off x="456723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25" name="Rectangle 293"/>
          <p:cNvSpPr>
            <a:spLocks noChangeArrowheads="1"/>
          </p:cNvSpPr>
          <p:nvPr/>
        </p:nvSpPr>
        <p:spPr bwMode="auto">
          <a:xfrm>
            <a:off x="5005388" y="21812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8226" name="Group 311"/>
          <p:cNvGrpSpPr>
            <a:grpSpLocks/>
          </p:cNvGrpSpPr>
          <p:nvPr/>
        </p:nvGrpSpPr>
        <p:grpSpPr bwMode="auto">
          <a:xfrm>
            <a:off x="2857500" y="2262188"/>
            <a:ext cx="633413" cy="200025"/>
            <a:chOff x="1800" y="1425"/>
            <a:chExt cx="399" cy="126"/>
          </a:xfrm>
        </p:grpSpPr>
        <p:sp>
          <p:nvSpPr>
            <p:cNvPr id="8273" name="Rectangle 294"/>
            <p:cNvSpPr>
              <a:spLocks noChangeArrowheads="1"/>
            </p:cNvSpPr>
            <p:nvPr/>
          </p:nvSpPr>
          <p:spPr bwMode="auto">
            <a:xfrm>
              <a:off x="1800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74" name="Rectangle 295"/>
            <p:cNvSpPr>
              <a:spLocks noChangeArrowheads="1"/>
            </p:cNvSpPr>
            <p:nvPr/>
          </p:nvSpPr>
          <p:spPr bwMode="auto">
            <a:xfrm>
              <a:off x="1902" y="142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75" name="Rectangle 296"/>
            <p:cNvSpPr>
              <a:spLocks noChangeArrowheads="1"/>
            </p:cNvSpPr>
            <p:nvPr/>
          </p:nvSpPr>
          <p:spPr bwMode="auto">
            <a:xfrm>
              <a:off x="2004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76" name="Rectangle 297"/>
            <p:cNvSpPr>
              <a:spLocks noChangeArrowheads="1"/>
            </p:cNvSpPr>
            <p:nvPr/>
          </p:nvSpPr>
          <p:spPr bwMode="auto">
            <a:xfrm>
              <a:off x="2106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8227" name="Rectangle 298"/>
          <p:cNvSpPr>
            <a:spLocks noChangeArrowheads="1"/>
          </p:cNvSpPr>
          <p:nvPr/>
        </p:nvSpPr>
        <p:spPr bwMode="auto">
          <a:xfrm>
            <a:off x="2128838" y="21621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28" name="Rectangle 299"/>
          <p:cNvSpPr>
            <a:spLocks noChangeArrowheads="1"/>
          </p:cNvSpPr>
          <p:nvPr/>
        </p:nvSpPr>
        <p:spPr bwMode="auto">
          <a:xfrm>
            <a:off x="1909763" y="27336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29" name="Line 300"/>
          <p:cNvSpPr>
            <a:spLocks noChangeShapeType="1"/>
          </p:cNvSpPr>
          <p:nvPr/>
        </p:nvSpPr>
        <p:spPr bwMode="auto">
          <a:xfrm>
            <a:off x="2305050" y="2266950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30" name="Line 301"/>
          <p:cNvSpPr>
            <a:spLocks noChangeShapeType="1"/>
          </p:cNvSpPr>
          <p:nvPr/>
        </p:nvSpPr>
        <p:spPr bwMode="auto">
          <a:xfrm flipV="1">
            <a:off x="1971675" y="2543175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31" name="Line 302"/>
          <p:cNvSpPr>
            <a:spLocks noChangeShapeType="1"/>
          </p:cNvSpPr>
          <p:nvPr/>
        </p:nvSpPr>
        <p:spPr bwMode="auto">
          <a:xfrm>
            <a:off x="3929063" y="2076450"/>
            <a:ext cx="1062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32" name="Text Box 303"/>
          <p:cNvSpPr txBox="1">
            <a:spLocks noChangeArrowheads="1"/>
          </p:cNvSpPr>
          <p:nvPr/>
        </p:nvSpPr>
        <p:spPr bwMode="auto">
          <a:xfrm>
            <a:off x="612775" y="1589088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omic Sans MS" pitchFamily="66" charset="0"/>
              </a:rPr>
              <a:t>A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233" name="Text Box 304"/>
          <p:cNvSpPr txBox="1">
            <a:spLocks noChangeArrowheads="1"/>
          </p:cNvSpPr>
          <p:nvPr/>
        </p:nvSpPr>
        <p:spPr bwMode="auto">
          <a:xfrm>
            <a:off x="889000" y="2608263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234" name="Text Box 305"/>
          <p:cNvSpPr txBox="1">
            <a:spLocks noChangeArrowheads="1"/>
          </p:cNvSpPr>
          <p:nvPr/>
        </p:nvSpPr>
        <p:spPr bwMode="auto">
          <a:xfrm>
            <a:off x="6604000" y="1465263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C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235" name="Text Box 308"/>
          <p:cNvSpPr txBox="1">
            <a:spLocks noChangeArrowheads="1"/>
          </p:cNvSpPr>
          <p:nvPr/>
        </p:nvSpPr>
        <p:spPr bwMode="auto">
          <a:xfrm>
            <a:off x="1612900" y="1312863"/>
            <a:ext cx="1262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10 Mbs</a:t>
            </a:r>
          </a:p>
          <a:p>
            <a:r>
              <a:rPr lang="en-US" sz="2000">
                <a:latin typeface="Comic Sans MS" pitchFamily="66" charset="0"/>
              </a:rPr>
              <a:t>Ethernet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236" name="Text Box 309"/>
          <p:cNvSpPr txBox="1">
            <a:spLocks noChangeArrowheads="1"/>
          </p:cNvSpPr>
          <p:nvPr/>
        </p:nvSpPr>
        <p:spPr bwMode="auto">
          <a:xfrm>
            <a:off x="3756025" y="2427288"/>
            <a:ext cx="109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1.5 Mbs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237" name="Text Box 310"/>
          <p:cNvSpPr txBox="1">
            <a:spLocks noChangeArrowheads="1"/>
          </p:cNvSpPr>
          <p:nvPr/>
        </p:nvSpPr>
        <p:spPr bwMode="auto">
          <a:xfrm>
            <a:off x="6022975" y="3046413"/>
            <a:ext cx="1069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45 Mbs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238" name="Rectangle 313"/>
          <p:cNvSpPr>
            <a:spLocks noChangeArrowheads="1"/>
          </p:cNvSpPr>
          <p:nvPr/>
        </p:nvSpPr>
        <p:spPr bwMode="auto">
          <a:xfrm>
            <a:off x="5467350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39" name="Rectangle 314"/>
          <p:cNvSpPr>
            <a:spLocks noChangeArrowheads="1"/>
          </p:cNvSpPr>
          <p:nvPr/>
        </p:nvSpPr>
        <p:spPr bwMode="auto">
          <a:xfrm>
            <a:off x="5629275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40" name="Rectangle 315"/>
          <p:cNvSpPr>
            <a:spLocks noChangeArrowheads="1"/>
          </p:cNvSpPr>
          <p:nvPr/>
        </p:nvSpPr>
        <p:spPr bwMode="auto">
          <a:xfrm>
            <a:off x="5791200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8241" name="Group 319"/>
          <p:cNvGrpSpPr>
            <a:grpSpLocks/>
          </p:cNvGrpSpPr>
          <p:nvPr/>
        </p:nvGrpSpPr>
        <p:grpSpPr bwMode="auto">
          <a:xfrm rot="-1962567">
            <a:off x="5715000" y="2424113"/>
            <a:ext cx="633413" cy="200025"/>
            <a:chOff x="4176" y="2211"/>
            <a:chExt cx="399" cy="126"/>
          </a:xfrm>
        </p:grpSpPr>
        <p:sp>
          <p:nvSpPr>
            <p:cNvPr id="8269" name="Rectangle 320"/>
            <p:cNvSpPr>
              <a:spLocks noChangeArrowheads="1"/>
            </p:cNvSpPr>
            <p:nvPr/>
          </p:nvSpPr>
          <p:spPr bwMode="auto">
            <a:xfrm>
              <a:off x="4176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70" name="Rectangle 321"/>
            <p:cNvSpPr>
              <a:spLocks noChangeArrowheads="1"/>
            </p:cNvSpPr>
            <p:nvPr/>
          </p:nvSpPr>
          <p:spPr bwMode="auto">
            <a:xfrm>
              <a:off x="4278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71" name="Rectangle 322"/>
            <p:cNvSpPr>
              <a:spLocks noChangeArrowheads="1"/>
            </p:cNvSpPr>
            <p:nvPr/>
          </p:nvSpPr>
          <p:spPr bwMode="auto">
            <a:xfrm>
              <a:off x="4380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72" name="Rectangle 323"/>
            <p:cNvSpPr>
              <a:spLocks noChangeArrowheads="1"/>
            </p:cNvSpPr>
            <p:nvPr/>
          </p:nvSpPr>
          <p:spPr bwMode="auto">
            <a:xfrm>
              <a:off x="4482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8242" name="Group 331"/>
          <p:cNvGrpSpPr>
            <a:grpSpLocks/>
          </p:cNvGrpSpPr>
          <p:nvPr/>
        </p:nvGrpSpPr>
        <p:grpSpPr bwMode="auto">
          <a:xfrm>
            <a:off x="3679825" y="3341688"/>
            <a:ext cx="3117850" cy="1471612"/>
            <a:chOff x="1646" y="2009"/>
            <a:chExt cx="1964" cy="927"/>
          </a:xfrm>
        </p:grpSpPr>
        <p:graphicFrame>
          <p:nvGraphicFramePr>
            <p:cNvPr id="8197" name="Object 11"/>
            <p:cNvGraphicFramePr>
              <a:graphicFrameLocks noChangeAspect="1"/>
            </p:cNvGraphicFramePr>
            <p:nvPr/>
          </p:nvGraphicFramePr>
          <p:xfrm>
            <a:off x="2960" y="2600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17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0" y="2600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246" name="Group 259"/>
            <p:cNvGrpSpPr>
              <a:grpSpLocks/>
            </p:cNvGrpSpPr>
            <p:nvPr/>
          </p:nvGrpSpPr>
          <p:grpSpPr bwMode="auto">
            <a:xfrm>
              <a:off x="2428" y="2009"/>
              <a:ext cx="761" cy="420"/>
              <a:chOff x="1462" y="1283"/>
              <a:chExt cx="761" cy="420"/>
            </a:xfrm>
          </p:grpSpPr>
          <p:sp>
            <p:nvSpPr>
              <p:cNvPr id="8256" name="Oval 260"/>
              <p:cNvSpPr>
                <a:spLocks noChangeArrowheads="1"/>
              </p:cNvSpPr>
              <p:nvPr/>
            </p:nvSpPr>
            <p:spPr bwMode="auto">
              <a:xfrm>
                <a:off x="1462" y="1470"/>
                <a:ext cx="755" cy="233"/>
              </a:xfrm>
              <a:prstGeom prst="ellipse">
                <a:avLst/>
              </a:prstGeom>
              <a:solidFill>
                <a:schemeClr val="hlink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57" name="Line 261"/>
              <p:cNvSpPr>
                <a:spLocks noChangeShapeType="1"/>
              </p:cNvSpPr>
              <p:nvPr/>
            </p:nvSpPr>
            <p:spPr bwMode="auto">
              <a:xfrm>
                <a:off x="1462" y="1451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58" name="Rectangle 262"/>
              <p:cNvSpPr>
                <a:spLocks noChangeArrowheads="1"/>
              </p:cNvSpPr>
              <p:nvPr/>
            </p:nvSpPr>
            <p:spPr bwMode="auto">
              <a:xfrm>
                <a:off x="1462" y="1427"/>
                <a:ext cx="755" cy="16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8259" name="Oval 263"/>
              <p:cNvSpPr>
                <a:spLocks noChangeArrowheads="1"/>
              </p:cNvSpPr>
              <p:nvPr/>
            </p:nvSpPr>
            <p:spPr bwMode="auto">
              <a:xfrm>
                <a:off x="1468" y="1283"/>
                <a:ext cx="755" cy="271"/>
              </a:xfrm>
              <a:prstGeom prst="ellipse">
                <a:avLst/>
              </a:prstGeom>
              <a:solidFill>
                <a:schemeClr val="hlink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8260" name="Group 264"/>
              <p:cNvGrpSpPr>
                <a:grpSpLocks/>
              </p:cNvGrpSpPr>
              <p:nvPr/>
            </p:nvGrpSpPr>
            <p:grpSpPr bwMode="auto">
              <a:xfrm>
                <a:off x="1686" y="1302"/>
                <a:ext cx="314" cy="75"/>
                <a:chOff x="2208" y="2184"/>
                <a:chExt cx="176" cy="69"/>
              </a:xfrm>
            </p:grpSpPr>
            <p:grpSp>
              <p:nvGrpSpPr>
                <p:cNvPr id="8261" name="Group 265"/>
                <p:cNvGrpSpPr>
                  <a:grpSpLocks/>
                </p:cNvGrpSpPr>
                <p:nvPr/>
              </p:nvGrpSpPr>
              <p:grpSpPr bwMode="auto">
                <a:xfrm>
                  <a:off x="2208" y="2185"/>
                  <a:ext cx="176" cy="68"/>
                  <a:chOff x="2848" y="848"/>
                  <a:chExt cx="140" cy="98"/>
                </a:xfrm>
              </p:grpSpPr>
              <p:sp>
                <p:nvSpPr>
                  <p:cNvPr id="8266" name="Line 2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8267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8268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8262" name="Group 269"/>
                <p:cNvGrpSpPr>
                  <a:grpSpLocks/>
                </p:cNvGrpSpPr>
                <p:nvPr/>
              </p:nvGrpSpPr>
              <p:grpSpPr bwMode="auto">
                <a:xfrm flipV="1">
                  <a:off x="2208" y="2184"/>
                  <a:ext cx="176" cy="68"/>
                  <a:chOff x="2848" y="848"/>
                  <a:chExt cx="140" cy="98"/>
                </a:xfrm>
              </p:grpSpPr>
              <p:sp>
                <p:nvSpPr>
                  <p:cNvPr id="8263" name="Line 2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8264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8265" name="Line 272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</p:grpSp>
        <p:graphicFrame>
          <p:nvGraphicFramePr>
            <p:cNvPr id="8198" name="Object 273"/>
            <p:cNvGraphicFramePr>
              <a:graphicFrameLocks noChangeAspect="1"/>
            </p:cNvGraphicFramePr>
            <p:nvPr/>
          </p:nvGraphicFramePr>
          <p:xfrm>
            <a:off x="1874" y="2546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18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Object 2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4" y="2546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47" name="Line 281"/>
            <p:cNvSpPr>
              <a:spLocks noChangeShapeType="1"/>
            </p:cNvSpPr>
            <p:nvPr/>
          </p:nvSpPr>
          <p:spPr bwMode="auto">
            <a:xfrm flipV="1">
              <a:off x="2214" y="2370"/>
              <a:ext cx="294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48" name="Line 283"/>
            <p:cNvSpPr>
              <a:spLocks noChangeShapeType="1"/>
            </p:cNvSpPr>
            <p:nvPr/>
          </p:nvSpPr>
          <p:spPr bwMode="auto">
            <a:xfrm flipH="1" flipV="1">
              <a:off x="2964" y="2406"/>
              <a:ext cx="21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49" name="Text Box 306"/>
            <p:cNvSpPr txBox="1">
              <a:spLocks noChangeArrowheads="1"/>
            </p:cNvSpPr>
            <p:nvPr/>
          </p:nvSpPr>
          <p:spPr bwMode="auto">
            <a:xfrm>
              <a:off x="1646" y="254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D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250" name="Text Box 307"/>
            <p:cNvSpPr txBox="1">
              <a:spLocks noChangeArrowheads="1"/>
            </p:cNvSpPr>
            <p:nvPr/>
          </p:nvSpPr>
          <p:spPr bwMode="auto">
            <a:xfrm>
              <a:off x="3374" y="2591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E</a:t>
              </a:r>
              <a:endParaRPr lang="en-US">
                <a:solidFill>
                  <a:schemeClr val="accent1"/>
                </a:solidFill>
              </a:endParaRPr>
            </a:p>
          </p:txBody>
        </p:sp>
        <p:grpSp>
          <p:nvGrpSpPr>
            <p:cNvPr id="8251" name="Group 324"/>
            <p:cNvGrpSpPr>
              <a:grpSpLocks/>
            </p:cNvGrpSpPr>
            <p:nvPr/>
          </p:nvGrpSpPr>
          <p:grpSpPr bwMode="auto">
            <a:xfrm rot="-2018696">
              <a:off x="2736" y="2139"/>
              <a:ext cx="399" cy="126"/>
              <a:chOff x="4176" y="2211"/>
              <a:chExt cx="399" cy="126"/>
            </a:xfrm>
          </p:grpSpPr>
          <p:sp>
            <p:nvSpPr>
              <p:cNvPr id="8252" name="Rectangle 325"/>
              <p:cNvSpPr>
                <a:spLocks noChangeArrowheads="1"/>
              </p:cNvSpPr>
              <p:nvPr/>
            </p:nvSpPr>
            <p:spPr bwMode="auto">
              <a:xfrm>
                <a:off x="4176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53" name="Rectangle 326"/>
              <p:cNvSpPr>
                <a:spLocks noChangeArrowheads="1"/>
              </p:cNvSpPr>
              <p:nvPr/>
            </p:nvSpPr>
            <p:spPr bwMode="auto">
              <a:xfrm>
                <a:off x="4278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54" name="Rectangle 327"/>
              <p:cNvSpPr>
                <a:spLocks noChangeArrowheads="1"/>
              </p:cNvSpPr>
              <p:nvPr/>
            </p:nvSpPr>
            <p:spPr bwMode="auto">
              <a:xfrm>
                <a:off x="4380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55" name="Rectangle 328"/>
              <p:cNvSpPr>
                <a:spLocks noChangeArrowheads="1"/>
              </p:cNvSpPr>
              <p:nvPr/>
            </p:nvSpPr>
            <p:spPr bwMode="auto">
              <a:xfrm>
                <a:off x="4482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8243" name="Text Box 329"/>
          <p:cNvSpPr txBox="1">
            <a:spLocks noChangeArrowheads="1"/>
          </p:cNvSpPr>
          <p:nvPr/>
        </p:nvSpPr>
        <p:spPr bwMode="auto">
          <a:xfrm>
            <a:off x="3241675" y="1636713"/>
            <a:ext cx="294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omic Sans MS" pitchFamily="66" charset="0"/>
              </a:rPr>
              <a:t>statistical multiplexing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244" name="Text Box 330"/>
          <p:cNvSpPr txBox="1">
            <a:spLocks noChangeArrowheads="1"/>
          </p:cNvSpPr>
          <p:nvPr/>
        </p:nvSpPr>
        <p:spPr bwMode="auto">
          <a:xfrm>
            <a:off x="1957388" y="2984500"/>
            <a:ext cx="21129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Comic Sans MS" pitchFamily="66" charset="0"/>
              </a:rPr>
              <a:t>queue of packets</a:t>
            </a:r>
          </a:p>
          <a:p>
            <a:pPr algn="ctr"/>
            <a:r>
              <a:rPr lang="en-US" sz="1800">
                <a:latin typeface="Comic Sans MS" pitchFamily="66" charset="0"/>
              </a:rPr>
              <a:t>waiting for output</a:t>
            </a:r>
          </a:p>
          <a:p>
            <a:pPr algn="ctr"/>
            <a:r>
              <a:rPr lang="en-US" sz="1800">
                <a:latin typeface="Comic Sans MS" pitchFamily="66" charset="0"/>
              </a:rPr>
              <a:t>link</a:t>
            </a: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8245" name="Line 332"/>
          <p:cNvSpPr>
            <a:spLocks noChangeShapeType="1"/>
          </p:cNvSpPr>
          <p:nvPr/>
        </p:nvSpPr>
        <p:spPr bwMode="auto">
          <a:xfrm flipV="1">
            <a:off x="2890838" y="2514600"/>
            <a:ext cx="166687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915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253E15-12DB-45EC-8EBF-8310FD6B637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Network Core: Packet Switching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6603" y="1333500"/>
            <a:ext cx="8574062" cy="5247604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each end-end data stream divided into </a:t>
            </a:r>
            <a:r>
              <a:rPr lang="en-US" sz="2400" i="1" dirty="0" smtClean="0">
                <a:solidFill>
                  <a:srgbClr val="FF0000"/>
                </a:solidFill>
              </a:rPr>
              <a:t>packets</a:t>
            </a:r>
            <a:endParaRPr lang="en-US" sz="2000" dirty="0" smtClean="0"/>
          </a:p>
          <a:p>
            <a:r>
              <a:rPr lang="en-US" sz="2000" dirty="0" smtClean="0"/>
              <a:t>packets </a:t>
            </a:r>
            <a:r>
              <a:rPr lang="en-US" sz="2000" i="1" dirty="0" smtClean="0"/>
              <a:t>share</a:t>
            </a:r>
            <a:r>
              <a:rPr lang="en-US" sz="2000" dirty="0" smtClean="0"/>
              <a:t> network resources </a:t>
            </a:r>
          </a:p>
          <a:p>
            <a:r>
              <a:rPr lang="en-US" sz="2000" dirty="0" smtClean="0"/>
              <a:t>resources used </a:t>
            </a:r>
            <a:r>
              <a:rPr lang="en-US" sz="2000" i="1" dirty="0" smtClean="0"/>
              <a:t>as needed</a:t>
            </a:r>
            <a:r>
              <a:rPr lang="en-US" sz="2000" dirty="0" smtClean="0"/>
              <a:t> </a:t>
            </a:r>
          </a:p>
          <a:p>
            <a:pPr>
              <a:buFont typeface="ZapfDingbats" pitchFamily="82" charset="2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store and forward:</a:t>
            </a:r>
          </a:p>
          <a:p>
            <a:r>
              <a:rPr lang="en-US" sz="2000" dirty="0" smtClean="0"/>
              <a:t>packets move one hop at a time</a:t>
            </a:r>
          </a:p>
          <a:p>
            <a:pPr lvl="1"/>
            <a:r>
              <a:rPr lang="en-US" sz="1800" dirty="0" smtClean="0"/>
              <a:t>transmit over link</a:t>
            </a:r>
          </a:p>
          <a:p>
            <a:pPr lvl="1"/>
            <a:r>
              <a:rPr lang="en-US" sz="1800" dirty="0" smtClean="0"/>
              <a:t>wait turn at next link</a:t>
            </a:r>
          </a:p>
          <a:p>
            <a:r>
              <a:rPr lang="sv-SE" sz="2400" u="sng" dirty="0" smtClean="0">
                <a:hlinkClick r:id="rId3"/>
              </a:rPr>
              <a:t>ht</a:t>
            </a:r>
            <a:r>
              <a:rPr lang="en-US" sz="2400" u="sng" dirty="0" smtClean="0">
                <a:hlinkClick r:id="rId3"/>
              </a:rPr>
              <a:t>tp://www.youtube.com/watch?v=O7CuFlM4V54</a:t>
            </a:r>
            <a:endParaRPr lang="en-US" sz="2400" u="sng" dirty="0" smtClean="0"/>
          </a:p>
          <a:p>
            <a:pPr lvl="1"/>
            <a:r>
              <a:rPr lang="en-US" sz="2000" dirty="0" smtClean="0"/>
              <a:t>nice </a:t>
            </a:r>
            <a:r>
              <a:rPr lang="en-US" sz="2000" dirty="0" smtClean="0"/>
              <a:t>animation; </a:t>
            </a:r>
            <a:r>
              <a:rPr lang="en-US" sz="2000" dirty="0" smtClean="0"/>
              <a:t>note </a:t>
            </a:r>
            <a:r>
              <a:rPr lang="en-US" sz="2000" dirty="0" smtClean="0"/>
              <a:t>some of the terms in narration are not accurate  (</a:t>
            </a:r>
            <a:r>
              <a:rPr lang="en-US" sz="2000" dirty="0" err="1" smtClean="0"/>
              <a:t>wrt</a:t>
            </a:r>
            <a:r>
              <a:rPr lang="en-US" sz="2000" dirty="0"/>
              <a:t> </a:t>
            </a:r>
            <a:r>
              <a:rPr lang="en-US" sz="2000" dirty="0" smtClean="0"/>
              <a:t>protocol specifications) </a:t>
            </a:r>
            <a:endParaRPr lang="sv-SE" sz="2000" dirty="0" smtClean="0"/>
          </a:p>
          <a:p>
            <a:pPr marL="0" indent="0">
              <a:buNone/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22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7FC1A4-3ACB-44D3-8BB3-F2377B5EDF8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en-US" sz="3600" smtClean="0"/>
              <a:t>Delay in packet-switched networks</a:t>
            </a:r>
            <a:endParaRPr lang="en-US" smtClean="0"/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371600"/>
            <a:ext cx="3810000" cy="17716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/>
              <a:t>packets experience </a:t>
            </a:r>
            <a:r>
              <a:rPr lang="en-US" sz="2400" smtClean="0">
                <a:solidFill>
                  <a:srgbClr val="FF0000"/>
                </a:solidFill>
              </a:rPr>
              <a:t>delay </a:t>
            </a:r>
            <a:r>
              <a:rPr lang="en-US" sz="2400" smtClean="0"/>
              <a:t>on end-to-end path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5325" y="1323975"/>
            <a:ext cx="3810000" cy="2914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1. nodal processing</a:t>
            </a:r>
            <a:r>
              <a:rPr lang="en-US" sz="2400" smtClean="0"/>
              <a:t>: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check bit errors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determine output link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2. queuing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time waiting at output link for transmission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depends on congestion level of router</a:t>
            </a:r>
          </a:p>
        </p:txBody>
      </p:sp>
      <p:grpSp>
        <p:nvGrpSpPr>
          <p:cNvPr id="9225" name="Group 5"/>
          <p:cNvGrpSpPr>
            <a:grpSpLocks/>
          </p:cNvGrpSpPr>
          <p:nvPr/>
        </p:nvGrpSpPr>
        <p:grpSpPr bwMode="auto">
          <a:xfrm>
            <a:off x="631825" y="3965575"/>
            <a:ext cx="6021388" cy="2174875"/>
            <a:chOff x="494" y="2702"/>
            <a:chExt cx="3793" cy="1370"/>
          </a:xfrm>
        </p:grpSpPr>
        <p:graphicFrame>
          <p:nvGraphicFramePr>
            <p:cNvPr id="9218" name="Object 6"/>
            <p:cNvGraphicFramePr>
              <a:graphicFrameLocks noChangeAspect="1"/>
            </p:cNvGraphicFramePr>
            <p:nvPr/>
          </p:nvGraphicFramePr>
          <p:xfrm>
            <a:off x="914" y="3452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8" name="Clip" r:id="rId4" imgW="1305000" imgH="1085760" progId="MS_ClipArt_Gallery.2">
                    <p:embed/>
                  </p:oleObj>
                </mc:Choice>
                <mc:Fallback>
                  <p:oleObj name="Clip" r:id="rId4" imgW="1305000" imgH="1085760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" y="3452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6" name="Oval 7"/>
            <p:cNvSpPr>
              <a:spLocks noChangeArrowheads="1"/>
            </p:cNvSpPr>
            <p:nvPr/>
          </p:nvSpPr>
          <p:spPr bwMode="auto">
            <a:xfrm>
              <a:off x="1570" y="330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27" name="Rectangle 8"/>
            <p:cNvSpPr>
              <a:spLocks noChangeArrowheads="1"/>
            </p:cNvSpPr>
            <p:nvPr/>
          </p:nvSpPr>
          <p:spPr bwMode="auto">
            <a:xfrm>
              <a:off x="1570" y="3257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9228" name="Oval 9"/>
            <p:cNvSpPr>
              <a:spLocks noChangeArrowheads="1"/>
            </p:cNvSpPr>
            <p:nvPr/>
          </p:nvSpPr>
          <p:spPr bwMode="auto">
            <a:xfrm>
              <a:off x="1576" y="3113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9229" name="Group 10"/>
            <p:cNvGrpSpPr>
              <a:grpSpLocks/>
            </p:cNvGrpSpPr>
            <p:nvPr/>
          </p:nvGrpSpPr>
          <p:grpSpPr bwMode="auto">
            <a:xfrm>
              <a:off x="1794" y="3132"/>
              <a:ext cx="314" cy="75"/>
              <a:chOff x="2208" y="2184"/>
              <a:chExt cx="176" cy="69"/>
            </a:xfrm>
          </p:grpSpPr>
          <p:grpSp>
            <p:nvGrpSpPr>
              <p:cNvPr id="9267" name="Group 11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9272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273" name="Line 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274" name="Line 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9268" name="Group 15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9269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270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271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9230" name="Oval 19"/>
            <p:cNvSpPr>
              <a:spLocks noChangeArrowheads="1"/>
            </p:cNvSpPr>
            <p:nvPr/>
          </p:nvSpPr>
          <p:spPr bwMode="auto">
            <a:xfrm>
              <a:off x="3520" y="3312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31" name="Line 20"/>
            <p:cNvSpPr>
              <a:spLocks noChangeShapeType="1"/>
            </p:cNvSpPr>
            <p:nvPr/>
          </p:nvSpPr>
          <p:spPr bwMode="auto">
            <a:xfrm>
              <a:off x="3526" y="329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32" name="Rectangle 21"/>
            <p:cNvSpPr>
              <a:spLocks noChangeArrowheads="1"/>
            </p:cNvSpPr>
            <p:nvPr/>
          </p:nvSpPr>
          <p:spPr bwMode="auto">
            <a:xfrm>
              <a:off x="3526" y="32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9233" name="Oval 22"/>
            <p:cNvSpPr>
              <a:spLocks noChangeArrowheads="1"/>
            </p:cNvSpPr>
            <p:nvPr/>
          </p:nvSpPr>
          <p:spPr bwMode="auto">
            <a:xfrm>
              <a:off x="3532" y="3131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9219" name="Object 23"/>
            <p:cNvGraphicFramePr>
              <a:graphicFrameLocks noChangeAspect="1"/>
            </p:cNvGraphicFramePr>
            <p:nvPr/>
          </p:nvGraphicFramePr>
          <p:xfrm>
            <a:off x="716" y="2816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9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" y="2816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4" name="Line 24"/>
            <p:cNvSpPr>
              <a:spLocks noChangeShapeType="1"/>
            </p:cNvSpPr>
            <p:nvPr/>
          </p:nvSpPr>
          <p:spPr bwMode="auto">
            <a:xfrm>
              <a:off x="1110" y="307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35" name="Line 25"/>
            <p:cNvSpPr>
              <a:spLocks noChangeShapeType="1"/>
            </p:cNvSpPr>
            <p:nvPr/>
          </p:nvSpPr>
          <p:spPr bwMode="auto">
            <a:xfrm flipV="1">
              <a:off x="1302" y="3693"/>
              <a:ext cx="12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36" name="Line 26"/>
            <p:cNvSpPr>
              <a:spLocks noChangeShapeType="1"/>
            </p:cNvSpPr>
            <p:nvPr/>
          </p:nvSpPr>
          <p:spPr bwMode="auto">
            <a:xfrm>
              <a:off x="2322" y="3336"/>
              <a:ext cx="121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37" name="Line 27"/>
            <p:cNvSpPr>
              <a:spLocks noChangeShapeType="1"/>
            </p:cNvSpPr>
            <p:nvPr/>
          </p:nvSpPr>
          <p:spPr bwMode="auto">
            <a:xfrm flipH="1">
              <a:off x="1428" y="3066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38" name="Line 28"/>
            <p:cNvSpPr>
              <a:spLocks noChangeShapeType="1"/>
            </p:cNvSpPr>
            <p:nvPr/>
          </p:nvSpPr>
          <p:spPr bwMode="auto">
            <a:xfrm>
              <a:off x="1434" y="3339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39" name="Rectangle 29"/>
            <p:cNvSpPr>
              <a:spLocks noChangeArrowheads="1"/>
            </p:cNvSpPr>
            <p:nvPr/>
          </p:nvSpPr>
          <p:spPr bwMode="auto">
            <a:xfrm>
              <a:off x="2901" y="3210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40" name="Rectangle 30"/>
            <p:cNvSpPr>
              <a:spLocks noChangeArrowheads="1"/>
            </p:cNvSpPr>
            <p:nvPr/>
          </p:nvSpPr>
          <p:spPr bwMode="auto">
            <a:xfrm>
              <a:off x="2112" y="325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41" name="Rectangle 31"/>
            <p:cNvSpPr>
              <a:spLocks noChangeArrowheads="1"/>
            </p:cNvSpPr>
            <p:nvPr/>
          </p:nvSpPr>
          <p:spPr bwMode="auto">
            <a:xfrm>
              <a:off x="2214" y="325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42" name="Rectangle 32"/>
            <p:cNvSpPr>
              <a:spLocks noChangeArrowheads="1"/>
            </p:cNvSpPr>
            <p:nvPr/>
          </p:nvSpPr>
          <p:spPr bwMode="auto">
            <a:xfrm>
              <a:off x="1449" y="3192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43" name="Line 33"/>
            <p:cNvSpPr>
              <a:spLocks noChangeShapeType="1"/>
            </p:cNvSpPr>
            <p:nvPr/>
          </p:nvSpPr>
          <p:spPr bwMode="auto">
            <a:xfrm>
              <a:off x="1560" y="3258"/>
              <a:ext cx="1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44" name="Line 34"/>
            <p:cNvSpPr>
              <a:spLocks noChangeShapeType="1"/>
            </p:cNvSpPr>
            <p:nvPr/>
          </p:nvSpPr>
          <p:spPr bwMode="auto">
            <a:xfrm flipV="1">
              <a:off x="1350" y="3432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45" name="Line 35"/>
            <p:cNvSpPr>
              <a:spLocks noChangeShapeType="1"/>
            </p:cNvSpPr>
            <p:nvPr/>
          </p:nvSpPr>
          <p:spPr bwMode="auto">
            <a:xfrm flipV="1">
              <a:off x="3387" y="308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46" name="Text Box 36"/>
            <p:cNvSpPr txBox="1">
              <a:spLocks noChangeArrowheads="1"/>
            </p:cNvSpPr>
            <p:nvPr/>
          </p:nvSpPr>
          <p:spPr bwMode="auto">
            <a:xfrm>
              <a:off x="494" y="2831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  <a:latin typeface="Comic Sans MS" pitchFamily="66" charset="0"/>
                </a:rPr>
                <a:t>A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247" name="Text Box 37"/>
            <p:cNvSpPr txBox="1">
              <a:spLocks noChangeArrowheads="1"/>
            </p:cNvSpPr>
            <p:nvPr/>
          </p:nvSpPr>
          <p:spPr bwMode="auto">
            <a:xfrm>
              <a:off x="668" y="3473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B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248" name="Rectangle 38"/>
            <p:cNvSpPr>
              <a:spLocks noChangeArrowheads="1"/>
            </p:cNvSpPr>
            <p:nvPr/>
          </p:nvSpPr>
          <p:spPr bwMode="auto">
            <a:xfrm>
              <a:off x="2295" y="3216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49" name="Text Box 39"/>
            <p:cNvSpPr txBox="1">
              <a:spLocks noChangeArrowheads="1"/>
            </p:cNvSpPr>
            <p:nvPr/>
          </p:nvSpPr>
          <p:spPr bwMode="auto">
            <a:xfrm>
              <a:off x="2540" y="2966"/>
              <a:ext cx="8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propagation</a:t>
              </a:r>
              <a:endParaRPr lang="en-US" sz="1800"/>
            </a:p>
          </p:txBody>
        </p:sp>
        <p:sp>
          <p:nvSpPr>
            <p:cNvPr id="9250" name="Line 40"/>
            <p:cNvSpPr>
              <a:spLocks noChangeShapeType="1"/>
            </p:cNvSpPr>
            <p:nvPr/>
          </p:nvSpPr>
          <p:spPr bwMode="auto">
            <a:xfrm rot="10800000">
              <a:off x="2385" y="308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51" name="Text Box 41"/>
            <p:cNvSpPr txBox="1">
              <a:spLocks noChangeArrowheads="1"/>
            </p:cNvSpPr>
            <p:nvPr/>
          </p:nvSpPr>
          <p:spPr bwMode="auto">
            <a:xfrm>
              <a:off x="1346" y="2702"/>
              <a:ext cx="9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transmission</a:t>
              </a:r>
              <a:endParaRPr lang="en-US" sz="1800"/>
            </a:p>
          </p:txBody>
        </p:sp>
        <p:sp>
          <p:nvSpPr>
            <p:cNvPr id="9252" name="Line 42"/>
            <p:cNvSpPr>
              <a:spLocks noChangeShapeType="1"/>
            </p:cNvSpPr>
            <p:nvPr/>
          </p:nvSpPr>
          <p:spPr bwMode="auto">
            <a:xfrm rot="10800000" flipH="1" flipV="1">
              <a:off x="2022" y="2874"/>
              <a:ext cx="333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53" name="Text Box 43"/>
            <p:cNvSpPr txBox="1">
              <a:spLocks noChangeArrowheads="1"/>
            </p:cNvSpPr>
            <p:nvPr/>
          </p:nvSpPr>
          <p:spPr bwMode="auto">
            <a:xfrm>
              <a:off x="1424" y="3668"/>
              <a:ext cx="82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nodal</a:t>
              </a:r>
            </a:p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processing</a:t>
              </a:r>
              <a:endParaRPr lang="en-US" sz="1800"/>
            </a:p>
          </p:txBody>
        </p:sp>
        <p:sp>
          <p:nvSpPr>
            <p:cNvPr id="9254" name="Line 44"/>
            <p:cNvSpPr>
              <a:spLocks noChangeShapeType="1"/>
            </p:cNvSpPr>
            <p:nvPr/>
          </p:nvSpPr>
          <p:spPr bwMode="auto">
            <a:xfrm rot="10800000">
              <a:off x="1587" y="3696"/>
              <a:ext cx="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55" name="Line 45"/>
            <p:cNvSpPr>
              <a:spLocks noChangeShapeType="1"/>
            </p:cNvSpPr>
            <p:nvPr/>
          </p:nvSpPr>
          <p:spPr bwMode="auto">
            <a:xfrm rot="10800000" flipV="1">
              <a:off x="2097" y="3546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56" name="Text Box 46"/>
            <p:cNvSpPr txBox="1">
              <a:spLocks noChangeArrowheads="1"/>
            </p:cNvSpPr>
            <p:nvPr/>
          </p:nvSpPr>
          <p:spPr bwMode="auto">
            <a:xfrm>
              <a:off x="2354" y="3830"/>
              <a:ext cx="6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queueing</a:t>
              </a:r>
              <a:endParaRPr lang="en-US" sz="1800"/>
            </a:p>
          </p:txBody>
        </p:sp>
        <p:sp>
          <p:nvSpPr>
            <p:cNvPr id="9257" name="Line 47"/>
            <p:cNvSpPr>
              <a:spLocks noChangeShapeType="1"/>
            </p:cNvSpPr>
            <p:nvPr/>
          </p:nvSpPr>
          <p:spPr bwMode="auto">
            <a:xfrm rot="10800000">
              <a:off x="2199" y="3546"/>
              <a:ext cx="37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9258" name="Group 48"/>
            <p:cNvGrpSpPr>
              <a:grpSpLocks/>
            </p:cNvGrpSpPr>
            <p:nvPr/>
          </p:nvGrpSpPr>
          <p:grpSpPr bwMode="auto">
            <a:xfrm>
              <a:off x="3738" y="3168"/>
              <a:ext cx="314" cy="75"/>
              <a:chOff x="2208" y="2184"/>
              <a:chExt cx="176" cy="69"/>
            </a:xfrm>
          </p:grpSpPr>
          <p:grpSp>
            <p:nvGrpSpPr>
              <p:cNvPr id="9259" name="Group 49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9264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265" name="Line 5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266" name="Line 5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9260" name="Group 53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9261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262" name="Line 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263" name="Line 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</p:grpSp>
      <p:sp>
        <p:nvSpPr>
          <p:cNvPr id="59" name="Rectangle 58"/>
          <p:cNvSpPr/>
          <p:nvPr/>
        </p:nvSpPr>
        <p:spPr>
          <a:xfrm>
            <a:off x="5847355" y="5006975"/>
            <a:ext cx="33095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800" u="sng" dirty="0">
                <a:hlinkClick r:id="rId7"/>
              </a:rPr>
              <a:t>ht</a:t>
            </a:r>
            <a:r>
              <a:rPr lang="en-US" sz="1800" u="sng" dirty="0">
                <a:hlinkClick r:id="rId7"/>
              </a:rPr>
              <a:t>tp://www.youtube.com/watch?v=O7CuFlM4V54</a:t>
            </a:r>
            <a:endParaRPr lang="en-US" sz="1800" u="sng" dirty="0"/>
          </a:p>
          <a:p>
            <a:pPr lvl="1"/>
            <a:r>
              <a:rPr lang="en-US" sz="1600" dirty="0"/>
              <a:t>Nice animation; disregard </a:t>
            </a:r>
            <a:r>
              <a:rPr lang="en-US" sz="1600" dirty="0" smtClean="0"/>
              <a:t>the terms </a:t>
            </a:r>
            <a:r>
              <a:rPr lang="en-US" sz="1600" dirty="0"/>
              <a:t>used in narration; they do not follow exact </a:t>
            </a:r>
            <a:r>
              <a:rPr lang="en-US" sz="1600" dirty="0" smtClean="0"/>
              <a:t>protocol specifications </a:t>
            </a:r>
            <a:endParaRPr lang="sv-S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24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47B74E-39C5-4921-BB2C-00677B6864F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en-US" sz="3600" smtClean="0"/>
              <a:t>Delay in packet-switched networks</a:t>
            </a:r>
            <a:endParaRPr 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371600"/>
            <a:ext cx="3810000" cy="25050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3. Transmission delay:</a:t>
            </a:r>
            <a:endParaRPr lang="en-US" sz="2400" smtClean="0"/>
          </a:p>
          <a:p>
            <a:r>
              <a:rPr lang="en-US" sz="2400" smtClean="0"/>
              <a:t>R=link bandwidth (bps)</a:t>
            </a:r>
          </a:p>
          <a:p>
            <a:r>
              <a:rPr lang="en-US" sz="2400" smtClean="0"/>
              <a:t>L=packet length (bits)</a:t>
            </a:r>
          </a:p>
          <a:p>
            <a:r>
              <a:rPr lang="en-US" sz="2400" smtClean="0"/>
              <a:t>time to send bits into link = L/R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76750" y="1362075"/>
            <a:ext cx="4152900" cy="29146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4. Propagation delay:</a:t>
            </a:r>
          </a:p>
          <a:p>
            <a:r>
              <a:rPr lang="en-US" sz="2400" smtClean="0"/>
              <a:t>d = length of physical link</a:t>
            </a:r>
          </a:p>
          <a:p>
            <a:r>
              <a:rPr lang="en-US" sz="2400" smtClean="0"/>
              <a:t>s = propagation speed in medium (~2x10</a:t>
            </a:r>
            <a:r>
              <a:rPr lang="en-US" sz="2400" baseline="30000" smtClean="0"/>
              <a:t>8</a:t>
            </a:r>
            <a:r>
              <a:rPr lang="en-US" sz="2400" smtClean="0"/>
              <a:t> m/sec)</a:t>
            </a:r>
          </a:p>
          <a:p>
            <a:r>
              <a:rPr lang="en-US" sz="2400" smtClean="0"/>
              <a:t>propagation delay = d/s</a:t>
            </a:r>
          </a:p>
        </p:txBody>
      </p:sp>
      <p:grpSp>
        <p:nvGrpSpPr>
          <p:cNvPr id="10249" name="Group 5"/>
          <p:cNvGrpSpPr>
            <a:grpSpLocks/>
          </p:cNvGrpSpPr>
          <p:nvPr/>
        </p:nvGrpSpPr>
        <p:grpSpPr bwMode="auto">
          <a:xfrm>
            <a:off x="622300" y="4432300"/>
            <a:ext cx="6021388" cy="2174875"/>
            <a:chOff x="494" y="2702"/>
            <a:chExt cx="3793" cy="1370"/>
          </a:xfrm>
        </p:grpSpPr>
        <p:graphicFrame>
          <p:nvGraphicFramePr>
            <p:cNvPr id="10242" name="Object 6"/>
            <p:cNvGraphicFramePr>
              <a:graphicFrameLocks noChangeAspect="1"/>
            </p:cNvGraphicFramePr>
            <p:nvPr/>
          </p:nvGraphicFramePr>
          <p:xfrm>
            <a:off x="914" y="3452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0" name="Clip" r:id="rId4" imgW="1305000" imgH="1085760" progId="MS_ClipArt_Gallery.2">
                    <p:embed/>
                  </p:oleObj>
                </mc:Choice>
                <mc:Fallback>
                  <p:oleObj name="Clip" r:id="rId4" imgW="1305000" imgH="1085760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" y="3452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2" name="Oval 7"/>
            <p:cNvSpPr>
              <a:spLocks noChangeArrowheads="1"/>
            </p:cNvSpPr>
            <p:nvPr/>
          </p:nvSpPr>
          <p:spPr bwMode="auto">
            <a:xfrm>
              <a:off x="1570" y="330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53" name="Rectangle 8"/>
            <p:cNvSpPr>
              <a:spLocks noChangeArrowheads="1"/>
            </p:cNvSpPr>
            <p:nvPr/>
          </p:nvSpPr>
          <p:spPr bwMode="auto">
            <a:xfrm>
              <a:off x="1570" y="3257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10254" name="Oval 9"/>
            <p:cNvSpPr>
              <a:spLocks noChangeArrowheads="1"/>
            </p:cNvSpPr>
            <p:nvPr/>
          </p:nvSpPr>
          <p:spPr bwMode="auto">
            <a:xfrm>
              <a:off x="1576" y="3113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0255" name="Group 10"/>
            <p:cNvGrpSpPr>
              <a:grpSpLocks/>
            </p:cNvGrpSpPr>
            <p:nvPr/>
          </p:nvGrpSpPr>
          <p:grpSpPr bwMode="auto">
            <a:xfrm>
              <a:off x="1794" y="3132"/>
              <a:ext cx="314" cy="75"/>
              <a:chOff x="2208" y="2184"/>
              <a:chExt cx="176" cy="69"/>
            </a:xfrm>
          </p:grpSpPr>
          <p:grpSp>
            <p:nvGrpSpPr>
              <p:cNvPr id="10293" name="Group 11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10298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0299" name="Line 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0300" name="Line 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0294" name="Group 15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10295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0296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0297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0256" name="Oval 19"/>
            <p:cNvSpPr>
              <a:spLocks noChangeArrowheads="1"/>
            </p:cNvSpPr>
            <p:nvPr/>
          </p:nvSpPr>
          <p:spPr bwMode="auto">
            <a:xfrm>
              <a:off x="3520" y="3312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57" name="Line 20"/>
            <p:cNvSpPr>
              <a:spLocks noChangeShapeType="1"/>
            </p:cNvSpPr>
            <p:nvPr/>
          </p:nvSpPr>
          <p:spPr bwMode="auto">
            <a:xfrm>
              <a:off x="3526" y="329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58" name="Rectangle 21"/>
            <p:cNvSpPr>
              <a:spLocks noChangeArrowheads="1"/>
            </p:cNvSpPr>
            <p:nvPr/>
          </p:nvSpPr>
          <p:spPr bwMode="auto">
            <a:xfrm>
              <a:off x="3526" y="32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10259" name="Oval 22"/>
            <p:cNvSpPr>
              <a:spLocks noChangeArrowheads="1"/>
            </p:cNvSpPr>
            <p:nvPr/>
          </p:nvSpPr>
          <p:spPr bwMode="auto">
            <a:xfrm>
              <a:off x="3532" y="3131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0243" name="Object 23"/>
            <p:cNvGraphicFramePr>
              <a:graphicFrameLocks noChangeAspect="1"/>
            </p:cNvGraphicFramePr>
            <p:nvPr/>
          </p:nvGraphicFramePr>
          <p:xfrm>
            <a:off x="716" y="2816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1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" y="2816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0" name="Line 24"/>
            <p:cNvSpPr>
              <a:spLocks noChangeShapeType="1"/>
            </p:cNvSpPr>
            <p:nvPr/>
          </p:nvSpPr>
          <p:spPr bwMode="auto">
            <a:xfrm>
              <a:off x="1110" y="307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61" name="Line 25"/>
            <p:cNvSpPr>
              <a:spLocks noChangeShapeType="1"/>
            </p:cNvSpPr>
            <p:nvPr/>
          </p:nvSpPr>
          <p:spPr bwMode="auto">
            <a:xfrm flipV="1">
              <a:off x="1302" y="3693"/>
              <a:ext cx="12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62" name="Line 26"/>
            <p:cNvSpPr>
              <a:spLocks noChangeShapeType="1"/>
            </p:cNvSpPr>
            <p:nvPr/>
          </p:nvSpPr>
          <p:spPr bwMode="auto">
            <a:xfrm>
              <a:off x="2322" y="3336"/>
              <a:ext cx="121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63" name="Line 27"/>
            <p:cNvSpPr>
              <a:spLocks noChangeShapeType="1"/>
            </p:cNvSpPr>
            <p:nvPr/>
          </p:nvSpPr>
          <p:spPr bwMode="auto">
            <a:xfrm flipH="1">
              <a:off x="1428" y="3066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64" name="Line 28"/>
            <p:cNvSpPr>
              <a:spLocks noChangeShapeType="1"/>
            </p:cNvSpPr>
            <p:nvPr/>
          </p:nvSpPr>
          <p:spPr bwMode="auto">
            <a:xfrm>
              <a:off x="1434" y="3339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65" name="Rectangle 29"/>
            <p:cNvSpPr>
              <a:spLocks noChangeArrowheads="1"/>
            </p:cNvSpPr>
            <p:nvPr/>
          </p:nvSpPr>
          <p:spPr bwMode="auto">
            <a:xfrm>
              <a:off x="2901" y="3210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66" name="Rectangle 30"/>
            <p:cNvSpPr>
              <a:spLocks noChangeArrowheads="1"/>
            </p:cNvSpPr>
            <p:nvPr/>
          </p:nvSpPr>
          <p:spPr bwMode="auto">
            <a:xfrm>
              <a:off x="2112" y="325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67" name="Rectangle 31"/>
            <p:cNvSpPr>
              <a:spLocks noChangeArrowheads="1"/>
            </p:cNvSpPr>
            <p:nvPr/>
          </p:nvSpPr>
          <p:spPr bwMode="auto">
            <a:xfrm>
              <a:off x="2214" y="325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68" name="Rectangle 32"/>
            <p:cNvSpPr>
              <a:spLocks noChangeArrowheads="1"/>
            </p:cNvSpPr>
            <p:nvPr/>
          </p:nvSpPr>
          <p:spPr bwMode="auto">
            <a:xfrm>
              <a:off x="1449" y="3192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69" name="Line 33"/>
            <p:cNvSpPr>
              <a:spLocks noChangeShapeType="1"/>
            </p:cNvSpPr>
            <p:nvPr/>
          </p:nvSpPr>
          <p:spPr bwMode="auto">
            <a:xfrm>
              <a:off x="1560" y="3258"/>
              <a:ext cx="1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70" name="Line 34"/>
            <p:cNvSpPr>
              <a:spLocks noChangeShapeType="1"/>
            </p:cNvSpPr>
            <p:nvPr/>
          </p:nvSpPr>
          <p:spPr bwMode="auto">
            <a:xfrm flipV="1">
              <a:off x="1350" y="3432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71" name="Line 35"/>
            <p:cNvSpPr>
              <a:spLocks noChangeShapeType="1"/>
            </p:cNvSpPr>
            <p:nvPr/>
          </p:nvSpPr>
          <p:spPr bwMode="auto">
            <a:xfrm flipV="1">
              <a:off x="3387" y="308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72" name="Text Box 36"/>
            <p:cNvSpPr txBox="1">
              <a:spLocks noChangeArrowheads="1"/>
            </p:cNvSpPr>
            <p:nvPr/>
          </p:nvSpPr>
          <p:spPr bwMode="auto">
            <a:xfrm>
              <a:off x="494" y="2831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  <a:latin typeface="Comic Sans MS" pitchFamily="66" charset="0"/>
                </a:rPr>
                <a:t>A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273" name="Text Box 37"/>
            <p:cNvSpPr txBox="1">
              <a:spLocks noChangeArrowheads="1"/>
            </p:cNvSpPr>
            <p:nvPr/>
          </p:nvSpPr>
          <p:spPr bwMode="auto">
            <a:xfrm>
              <a:off x="668" y="3473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B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274" name="Rectangle 38"/>
            <p:cNvSpPr>
              <a:spLocks noChangeArrowheads="1"/>
            </p:cNvSpPr>
            <p:nvPr/>
          </p:nvSpPr>
          <p:spPr bwMode="auto">
            <a:xfrm>
              <a:off x="2295" y="3216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75" name="Text Box 39"/>
            <p:cNvSpPr txBox="1">
              <a:spLocks noChangeArrowheads="1"/>
            </p:cNvSpPr>
            <p:nvPr/>
          </p:nvSpPr>
          <p:spPr bwMode="auto">
            <a:xfrm>
              <a:off x="2540" y="2966"/>
              <a:ext cx="8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propagation</a:t>
              </a:r>
              <a:endParaRPr lang="en-US" sz="1800"/>
            </a:p>
          </p:txBody>
        </p:sp>
        <p:sp>
          <p:nvSpPr>
            <p:cNvPr id="10276" name="Line 40"/>
            <p:cNvSpPr>
              <a:spLocks noChangeShapeType="1"/>
            </p:cNvSpPr>
            <p:nvPr/>
          </p:nvSpPr>
          <p:spPr bwMode="auto">
            <a:xfrm rot="10800000">
              <a:off x="2385" y="308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77" name="Text Box 41"/>
            <p:cNvSpPr txBox="1">
              <a:spLocks noChangeArrowheads="1"/>
            </p:cNvSpPr>
            <p:nvPr/>
          </p:nvSpPr>
          <p:spPr bwMode="auto">
            <a:xfrm>
              <a:off x="1346" y="2702"/>
              <a:ext cx="9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transmission</a:t>
              </a:r>
              <a:endParaRPr lang="en-US" sz="1800"/>
            </a:p>
          </p:txBody>
        </p:sp>
        <p:sp>
          <p:nvSpPr>
            <p:cNvPr id="10278" name="Line 42"/>
            <p:cNvSpPr>
              <a:spLocks noChangeShapeType="1"/>
            </p:cNvSpPr>
            <p:nvPr/>
          </p:nvSpPr>
          <p:spPr bwMode="auto">
            <a:xfrm rot="10800000" flipH="1" flipV="1">
              <a:off x="2022" y="2874"/>
              <a:ext cx="333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79" name="Text Box 43"/>
            <p:cNvSpPr txBox="1">
              <a:spLocks noChangeArrowheads="1"/>
            </p:cNvSpPr>
            <p:nvPr/>
          </p:nvSpPr>
          <p:spPr bwMode="auto">
            <a:xfrm>
              <a:off x="1424" y="3668"/>
              <a:ext cx="82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nodal</a:t>
              </a:r>
            </a:p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processing</a:t>
              </a:r>
              <a:endParaRPr lang="en-US" sz="1800"/>
            </a:p>
          </p:txBody>
        </p:sp>
        <p:sp>
          <p:nvSpPr>
            <p:cNvPr id="10280" name="Line 44"/>
            <p:cNvSpPr>
              <a:spLocks noChangeShapeType="1"/>
            </p:cNvSpPr>
            <p:nvPr/>
          </p:nvSpPr>
          <p:spPr bwMode="auto">
            <a:xfrm rot="10800000">
              <a:off x="1587" y="3696"/>
              <a:ext cx="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81" name="Line 45"/>
            <p:cNvSpPr>
              <a:spLocks noChangeShapeType="1"/>
            </p:cNvSpPr>
            <p:nvPr/>
          </p:nvSpPr>
          <p:spPr bwMode="auto">
            <a:xfrm rot="10800000" flipV="1">
              <a:off x="2097" y="3546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82" name="Text Box 46"/>
            <p:cNvSpPr txBox="1">
              <a:spLocks noChangeArrowheads="1"/>
            </p:cNvSpPr>
            <p:nvPr/>
          </p:nvSpPr>
          <p:spPr bwMode="auto">
            <a:xfrm>
              <a:off x="2354" y="3830"/>
              <a:ext cx="6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queuing</a:t>
              </a:r>
              <a:endParaRPr lang="en-US" sz="1800"/>
            </a:p>
          </p:txBody>
        </p:sp>
        <p:sp>
          <p:nvSpPr>
            <p:cNvPr id="10283" name="Line 47"/>
            <p:cNvSpPr>
              <a:spLocks noChangeShapeType="1"/>
            </p:cNvSpPr>
            <p:nvPr/>
          </p:nvSpPr>
          <p:spPr bwMode="auto">
            <a:xfrm rot="10800000">
              <a:off x="2199" y="3546"/>
              <a:ext cx="37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0284" name="Group 48"/>
            <p:cNvGrpSpPr>
              <a:grpSpLocks/>
            </p:cNvGrpSpPr>
            <p:nvPr/>
          </p:nvGrpSpPr>
          <p:grpSpPr bwMode="auto">
            <a:xfrm>
              <a:off x="3738" y="3168"/>
              <a:ext cx="314" cy="75"/>
              <a:chOff x="2208" y="2184"/>
              <a:chExt cx="176" cy="69"/>
            </a:xfrm>
          </p:grpSpPr>
          <p:grpSp>
            <p:nvGrpSpPr>
              <p:cNvPr id="10285" name="Group 49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10290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0291" name="Line 5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0292" name="Line 5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0286" name="Group 53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10287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0288" name="Line 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0289" name="Line 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</p:grpSp>
      <p:sp>
        <p:nvSpPr>
          <p:cNvPr id="10250" name="Rectangle 57"/>
          <p:cNvSpPr>
            <a:spLocks noChangeArrowheads="1"/>
          </p:cNvSpPr>
          <p:nvPr/>
        </p:nvSpPr>
        <p:spPr bwMode="auto">
          <a:xfrm>
            <a:off x="4476750" y="3790950"/>
            <a:ext cx="38004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Note: </a:t>
            </a:r>
            <a:r>
              <a:rPr lang="en-US" dirty="0">
                <a:latin typeface="Comic Sans MS" pitchFamily="66" charset="0"/>
              </a:rPr>
              <a:t>s and R are </a:t>
            </a:r>
            <a:r>
              <a:rPr lang="en-US" i="1" dirty="0">
                <a:latin typeface="Comic Sans MS" pitchFamily="66" charset="0"/>
              </a:rPr>
              <a:t>very </a:t>
            </a:r>
            <a:r>
              <a:rPr lang="en-US" dirty="0">
                <a:latin typeface="Comic Sans MS" pitchFamily="66" charset="0"/>
              </a:rPr>
              <a:t>different quantities!</a:t>
            </a:r>
          </a:p>
        </p:txBody>
      </p:sp>
      <p:sp>
        <p:nvSpPr>
          <p:cNvPr id="10251" name="Rectangle 58"/>
          <p:cNvSpPr>
            <a:spLocks noChangeArrowheads="1"/>
          </p:cNvSpPr>
          <p:nvPr/>
        </p:nvSpPr>
        <p:spPr bwMode="auto">
          <a:xfrm>
            <a:off x="4476750" y="3800475"/>
            <a:ext cx="3676650" cy="8763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uiExpand="1" build="p" autoUpdateAnimBg="0"/>
      <p:bldP spid="38916" grpId="0" uiExpand="1" build="p" autoUpdateAnimBg="0"/>
      <p:bldP spid="102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18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5E595F0E-8906-4A6B-8445-20DB12CAB3F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18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Network Core: Circuit Switching</a:t>
            </a:r>
            <a:endParaRPr lang="en-US" smtClean="0"/>
          </a:p>
        </p:txBody>
      </p:sp>
      <p:sp>
        <p:nvSpPr>
          <p:cNvPr id="7186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268067" y="1066800"/>
            <a:ext cx="4921861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End-end resources reserved/dedicated for “call”</a:t>
            </a:r>
          </a:p>
          <a:p>
            <a:r>
              <a:rPr lang="en-US" sz="2000" dirty="0" smtClean="0"/>
              <a:t>link bandwidth,  switch capacity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dedicated resources: no sharing</a:t>
            </a:r>
          </a:p>
          <a:p>
            <a:r>
              <a:rPr lang="en-US" sz="2000" dirty="0" smtClean="0"/>
              <a:t>circuit-like (guaranteed) performance</a:t>
            </a:r>
          </a:p>
          <a:p>
            <a:r>
              <a:rPr lang="en-US" sz="2000" dirty="0" smtClean="0"/>
              <a:t>call setup required</a:t>
            </a:r>
          </a:p>
          <a:p>
            <a:endParaRPr lang="en-US" sz="2400" dirty="0" smtClean="0"/>
          </a:p>
        </p:txBody>
      </p:sp>
      <p:grpSp>
        <p:nvGrpSpPr>
          <p:cNvPr id="7187" name="Group 1573"/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7190" name="Freeform 1574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191" name="Freeform 1575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>
                <a:gd name="T0" fmla="*/ 1227 w 765"/>
                <a:gd name="T1" fmla="*/ 29 h 459"/>
                <a:gd name="T2" fmla="*/ 832 w 765"/>
                <a:gd name="T3" fmla="*/ 205 h 459"/>
                <a:gd name="T4" fmla="*/ 278 w 765"/>
                <a:gd name="T5" fmla="*/ 294 h 459"/>
                <a:gd name="T6" fmla="*/ 40 w 765"/>
                <a:gd name="T7" fmla="*/ 991 h 459"/>
                <a:gd name="T8" fmla="*/ 520 w 765"/>
                <a:gd name="T9" fmla="*/ 1307 h 459"/>
                <a:gd name="T10" fmla="*/ 1000 w 765"/>
                <a:gd name="T11" fmla="*/ 1256 h 459"/>
                <a:gd name="T12" fmla="*/ 1688 w 765"/>
                <a:gd name="T13" fmla="*/ 1307 h 459"/>
                <a:gd name="T14" fmla="*/ 2020 w 765"/>
                <a:gd name="T15" fmla="*/ 1279 h 459"/>
                <a:gd name="T16" fmla="*/ 2174 w 765"/>
                <a:gd name="T17" fmla="*/ 1095 h 459"/>
                <a:gd name="T18" fmla="*/ 2170 w 765"/>
                <a:gd name="T19" fmla="*/ 466 h 459"/>
                <a:gd name="T20" fmla="*/ 1915 w 765"/>
                <a:gd name="T21" fmla="*/ 100 h 459"/>
                <a:gd name="T22" fmla="*/ 1227 w 765"/>
                <a:gd name="T23" fmla="*/ 29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192" name="Freeform 1576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7193" name="Group 1577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7490" name="Rectangle 1578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91" name="AutoShape 1579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7194" name="Group 1580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7460" name="Line 158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1" name="Line 158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2" name="Line 158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3" name="Line 158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4" name="Line 158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5" name="Line 158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6" name="Line 158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7" name="Line 158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8" name="Line 158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9" name="Line 159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70" name="Line 159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71" name="Line 159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72" name="Line 159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73" name="Line 159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74" name="Line 159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7475" name="Group 159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7486" name="Line 159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87" name="Line 15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88" name="Line 159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89" name="Line 160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7476" name="Group 160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7482" name="Line 160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83" name="Line 16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84" name="Line 160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85" name="Line 160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7477" name="Group 160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7478" name="Line 160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79" name="Line 160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80" name="Line 160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81" name="Line 161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195" name="Group 1611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7457" name="Picture 1612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58" name="Line 1613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59" name="Line 1614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pic>
          <p:nvPicPr>
            <p:cNvPr id="7196" name="Picture 1615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97" name="Group 1616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7181" name="Object 1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376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82" name="Object 1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377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198" name="Group 1619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7444" name="Oval 162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45" name="Line 162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46" name="Line 162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47" name="Rectangle 162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448" name="Oval 162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449" name="Group 162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454" name="Line 16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55" name="Line 16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56" name="Line 16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450" name="Group 162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451" name="Line 163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52" name="Line 163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53" name="Line 163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199" name="Group 1633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7431" name="Oval 163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32" name="Line 163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33" name="Line 163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34" name="Rectangle 163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435" name="Oval 163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436" name="Group 163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441" name="Line 164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42" name="Line 164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43" name="Line 164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437" name="Group 164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438" name="Line 164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39" name="Line 164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40" name="Line 164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00" name="Group 1647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7418" name="Oval 164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19" name="Line 164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20" name="Line 165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21" name="Rectangle 165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422" name="Oval 165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423" name="Group 165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428" name="Line 16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29" name="Line 16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30" name="Line 16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424" name="Group 165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425" name="Line 16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26" name="Line 16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27" name="Line 16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01" name="Group 1661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7405" name="Oval 166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06" name="Line 166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07" name="Line 166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08" name="Rectangle 166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409" name="Oval 166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410" name="Group 166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415" name="Line 166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16" name="Line 166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17" name="Line 167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411" name="Group 167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412" name="Line 167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13" name="Line 167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14" name="Line 167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02" name="Group 1675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7392" name="Oval 167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93" name="Line 167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94" name="Line 167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95" name="Rectangle 167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396" name="Oval 168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397" name="Group 168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402" name="Line 168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03" name="Line 168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04" name="Line 168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398" name="Group 168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99" name="Line 168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00" name="Line 168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01" name="Line 168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03" name="Group 1689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7379" name="Oval 169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80" name="Line 169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81" name="Line 169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82" name="Rectangle 169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383" name="Oval 169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384" name="Group 169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89" name="Line 169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90" name="Line 169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91" name="Line 169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385" name="Group 169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86" name="Line 170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87" name="Line 170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88" name="Line 170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04" name="Group 1703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7366" name="Oval 170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67" name="Line 170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68" name="Line 170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69" name="Rectangle 170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370" name="Oval 170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371" name="Group 170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76" name="Line 171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77" name="Line 171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78" name="Line 171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372" name="Group 171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73" name="Line 17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74" name="Line 171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75" name="Line 17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05" name="Group 1717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7353" name="Oval 171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54" name="Line 171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55" name="Line 172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56" name="Rectangle 172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357" name="Oval 172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358" name="Group 172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63" name="Line 172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64" name="Line 172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65" name="Line 172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359" name="Group 172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60" name="Line 17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61" name="Line 172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62" name="Line 17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06" name="Group 1731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7340" name="Oval 173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41" name="Line 173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42" name="Line 173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43" name="Rectangle 173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344" name="Oval 173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345" name="Group 173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50" name="Line 173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51" name="Line 173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52" name="Line 174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346" name="Group 174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47" name="Line 17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48" name="Line 17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49" name="Line 17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7207" name="Line 1745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08" name="Line 1746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09" name="Line 1747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10" name="Line 1748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11" name="Line 1749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7212" name="Group 1750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7179" name="Object 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378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80" name="Object 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379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13" name="Group 1753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7323" name="Picture 1754" descr="31u_bnrz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324" name="Freeform 1755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25" name="Freeform 1756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26" name="Freeform 1757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27" name="Freeform 1758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28" name="Freeform 1759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29" name="Freeform 1760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0" name="Freeform 1761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1" name="Freeform 1762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2" name="Freeform 1763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3" name="Freeform 1764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4" name="Freeform 1765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5" name="Freeform 1766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6" name="Freeform 1767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7" name="Freeform 1768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8" name="Freeform 1769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9" name="Freeform 1770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aphicFrame>
          <p:nvGraphicFramePr>
            <p:cNvPr id="7170" name="Object 2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380" name="Clip" r:id="rId13" imgW="1305000" imgH="1085760" progId="MS_ClipArt_Gallery.2">
                    <p:embed/>
                  </p:oleObj>
                </mc:Choice>
                <mc:Fallback>
                  <p:oleObj name="Clip" r:id="rId13" imgW="1305000" imgH="1085760" progId="MS_ClipArt_Gallery.2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0" y="2006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14" name="Line 1772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15" name="Line 1773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16" name="Freeform 1774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17" name="Line 1775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7218" name="Group 1776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7315" name="AutoShape 177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16" name="Rectangle 177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17" name="Rectangle 177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18" name="AutoShape 178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19" name="Line 178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20" name="Line 178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21" name="Rectangle 178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22" name="Rectangle 178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7219" name="Line 1785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220" name="Line 1786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7221" name="Group 1787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7302" name="Oval 178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03" name="Line 178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04" name="Line 179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05" name="Rectangle 179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306" name="Oval 179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307" name="Group 179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12" name="Line 179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13" name="Line 179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14" name="Line 179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308" name="Group 179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09" name="Line 179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10" name="Line 179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11" name="Line 180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22" name="Group 1801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7289" name="Oval 180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90" name="Line 180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91" name="Line 180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92" name="Rectangle 180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293" name="Oval 180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294" name="Group 180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299" name="Line 180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00" name="Line 180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01" name="Line 181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295" name="Group 181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296" name="Line 18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297" name="Line 18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298" name="Line 18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23" name="Group 1815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7276" name="Oval 181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77" name="Line 181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78" name="Line 181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79" name="Rectangle 181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280" name="Oval 182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281" name="Group 182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286" name="Line 18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287" name="Line 18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288" name="Line 18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282" name="Group 182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283" name="Line 18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284" name="Line 18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285" name="Line 18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7224" name="Line 1829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25" name="Line 1830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26" name="Line 1831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27" name="Line 1832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28" name="Line 1833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29" name="Line 1834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30" name="Line 1835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31" name="Line 1836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32" name="Line 1837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33" name="Line 1838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aphicFrame>
          <p:nvGraphicFramePr>
            <p:cNvPr id="7171" name="Object 3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381"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7" y="31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2" name="Object 4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382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1" y="29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3" name="Object 5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383"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9" y="3261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4" name="Object 6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384" name="Clip" r:id="rId18" imgW="1305000" imgH="1085760" progId="MS_ClipArt_Gallery.2">
                    <p:embed/>
                  </p:oleObj>
                </mc:Choice>
                <mc:Fallback>
                  <p:oleObj name="Clip" r:id="rId18" imgW="1305000" imgH="1085760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3" y="3263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234" name="Group 1843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7177" name="Object 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385" name="Clip" r:id="rId19" imgW="819000" imgH="847800" progId="MS_ClipArt_Gallery.2">
                      <p:embed/>
                    </p:oleObj>
                  </mc:Choice>
                  <mc:Fallback>
                    <p:oleObj name="Clip" r:id="rId19" imgW="819000" imgH="847800" progId="MS_ClipArt_Gallery.2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78" name="Object 1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386" name="Clip" r:id="rId20" imgW="1266840" imgH="1200240" progId="MS_ClipArt_Gallery.2">
                      <p:embed/>
                    </p:oleObj>
                  </mc:Choice>
                  <mc:Fallback>
                    <p:oleObj name="Clip" r:id="rId20" imgW="1266840" imgH="1200240" progId="MS_ClipArt_Gallery.2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35" name="Group 1846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7175" name="Object 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387" name="Clip" r:id="rId21" imgW="819000" imgH="847800" progId="MS_ClipArt_Gallery.2">
                      <p:embed/>
                    </p:oleObj>
                  </mc:Choice>
                  <mc:Fallback>
                    <p:oleObj name="Clip" r:id="rId21" imgW="819000" imgH="847800" progId="MS_ClipArt_Gallery.2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76" name="Object 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388" name="Clip" r:id="rId22" imgW="1266840" imgH="1200240" progId="MS_ClipArt_Gallery.2">
                      <p:embed/>
                    </p:oleObj>
                  </mc:Choice>
                  <mc:Fallback>
                    <p:oleObj name="Clip" r:id="rId22" imgW="1266840" imgH="1200240" progId="MS_ClipArt_Gallery.2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36" name="Group 1849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7259" name="Picture 1850" descr="31u_bnrz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60" name="Freeform 1851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1" name="Freeform 1852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2" name="Freeform 1853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3" name="Freeform 1854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4" name="Freeform 1855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5" name="Freeform 1856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6" name="Freeform 1857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7" name="Freeform 1858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8" name="Freeform 1859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9" name="Freeform 1860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70" name="Freeform 1861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71" name="Freeform 1862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72" name="Freeform 1863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73" name="Freeform 1864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74" name="Freeform 1865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75" name="Freeform 1866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7237" name="Line 1867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38" name="Line 1868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7239" name="Group 1869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7251" name="AutoShape 1870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52" name="Rectangle 1871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53" name="Rectangle 1872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54" name="AutoShape 1873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55" name="Line 1874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56" name="Line 1875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57" name="Rectangle 1876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58" name="Rectangle 1877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7240" name="Line 1878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1" name="Line 1879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2" name="Line 1880"/>
            <p:cNvSpPr>
              <a:spLocks noChangeShapeType="1"/>
            </p:cNvSpPr>
            <p:nvPr/>
          </p:nvSpPr>
          <p:spPr bwMode="auto">
            <a:xfrm>
              <a:off x="4480" y="1635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3" name="Line 1881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4" name="Line 1882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5" name="Line 1883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6" name="Line 1884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7" name="Line 1885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8" name="Line 1886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9" name="Line 1887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50" name="Line 1888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7188" name="Freeform 1889"/>
          <p:cNvSpPr>
            <a:spLocks/>
          </p:cNvSpPr>
          <p:nvPr/>
        </p:nvSpPr>
        <p:spPr bwMode="auto">
          <a:xfrm>
            <a:off x="5645150" y="2054225"/>
            <a:ext cx="2584450" cy="3233738"/>
          </a:xfrm>
          <a:custGeom>
            <a:avLst/>
            <a:gdLst>
              <a:gd name="T0" fmla="*/ 0 w 1628"/>
              <a:gd name="T1" fmla="*/ 0 h 2037"/>
              <a:gd name="T2" fmla="*/ 2147483647 w 1628"/>
              <a:gd name="T3" fmla="*/ 2147483647 h 2037"/>
              <a:gd name="T4" fmla="*/ 2147483647 w 1628"/>
              <a:gd name="T5" fmla="*/ 2147483647 h 2037"/>
              <a:gd name="T6" fmla="*/ 2147483647 w 1628"/>
              <a:gd name="T7" fmla="*/ 2147483647 h 2037"/>
              <a:gd name="T8" fmla="*/ 2147483647 w 1628"/>
              <a:gd name="T9" fmla="*/ 2147483647 h 2037"/>
              <a:gd name="T10" fmla="*/ 2147483647 w 1628"/>
              <a:gd name="T11" fmla="*/ 2147483647 h 2037"/>
              <a:gd name="T12" fmla="*/ 2147483647 w 1628"/>
              <a:gd name="T13" fmla="*/ 2147483647 h 2037"/>
              <a:gd name="T14" fmla="*/ 2147483647 w 1628"/>
              <a:gd name="T15" fmla="*/ 2147483647 h 2037"/>
              <a:gd name="T16" fmla="*/ 2147483647 w 1628"/>
              <a:gd name="T17" fmla="*/ 2147483647 h 20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28"/>
              <a:gd name="T28" fmla="*/ 0 h 2037"/>
              <a:gd name="T29" fmla="*/ 1628 w 1628"/>
              <a:gd name="T30" fmla="*/ 2037 h 203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28" h="2037">
                <a:moveTo>
                  <a:pt x="0" y="0"/>
                </a:moveTo>
                <a:lnTo>
                  <a:pt x="351" y="209"/>
                </a:lnTo>
                <a:lnTo>
                  <a:pt x="1060" y="250"/>
                </a:lnTo>
                <a:lnTo>
                  <a:pt x="969" y="910"/>
                </a:lnTo>
                <a:lnTo>
                  <a:pt x="1161" y="1127"/>
                </a:lnTo>
                <a:lnTo>
                  <a:pt x="927" y="1528"/>
                </a:lnTo>
                <a:lnTo>
                  <a:pt x="1469" y="1653"/>
                </a:lnTo>
                <a:lnTo>
                  <a:pt x="1369" y="1995"/>
                </a:lnTo>
                <a:lnTo>
                  <a:pt x="1628" y="2037"/>
                </a:lnTo>
              </a:path>
            </a:pathLst>
          </a:cu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7189" name="Freeform 1890"/>
          <p:cNvSpPr>
            <a:spLocks/>
          </p:cNvSpPr>
          <p:nvPr/>
        </p:nvSpPr>
        <p:spPr bwMode="auto">
          <a:xfrm>
            <a:off x="5592763" y="3390900"/>
            <a:ext cx="1646237" cy="1974850"/>
          </a:xfrm>
          <a:custGeom>
            <a:avLst/>
            <a:gdLst>
              <a:gd name="T0" fmla="*/ 0 w 1037"/>
              <a:gd name="T1" fmla="*/ 0 h 1244"/>
              <a:gd name="T2" fmla="*/ 2147483647 w 1037"/>
              <a:gd name="T3" fmla="*/ 2147483647 h 1244"/>
              <a:gd name="T4" fmla="*/ 2147483647 w 1037"/>
              <a:gd name="T5" fmla="*/ 2147483647 h 1244"/>
              <a:gd name="T6" fmla="*/ 2147483647 w 1037"/>
              <a:gd name="T7" fmla="*/ 2147483647 h 1244"/>
              <a:gd name="T8" fmla="*/ 2147483647 w 1037"/>
              <a:gd name="T9" fmla="*/ 2147483647 h 1244"/>
              <a:gd name="T10" fmla="*/ 2147483647 w 1037"/>
              <a:gd name="T11" fmla="*/ 2147483647 h 1244"/>
              <a:gd name="T12" fmla="*/ 2147483647 w 1037"/>
              <a:gd name="T13" fmla="*/ 2147483647 h 1244"/>
              <a:gd name="T14" fmla="*/ 2147483647 w 1037"/>
              <a:gd name="T15" fmla="*/ 2147483647 h 12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37"/>
              <a:gd name="T25" fmla="*/ 0 h 1244"/>
              <a:gd name="T26" fmla="*/ 1037 w 1037"/>
              <a:gd name="T27" fmla="*/ 1244 h 12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37" h="1244">
                <a:moveTo>
                  <a:pt x="0" y="0"/>
                </a:moveTo>
                <a:lnTo>
                  <a:pt x="29" y="86"/>
                </a:lnTo>
                <a:lnTo>
                  <a:pt x="845" y="80"/>
                </a:lnTo>
                <a:lnTo>
                  <a:pt x="1037" y="280"/>
                </a:lnTo>
                <a:lnTo>
                  <a:pt x="805" y="688"/>
                </a:lnTo>
                <a:lnTo>
                  <a:pt x="473" y="880"/>
                </a:lnTo>
                <a:lnTo>
                  <a:pt x="345" y="1024"/>
                </a:lnTo>
                <a:lnTo>
                  <a:pt x="285" y="1244"/>
                </a:lnTo>
              </a:path>
            </a:pathLst>
          </a:custGeom>
          <a:noFill/>
          <a:ln w="76200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pic>
        <p:nvPicPr>
          <p:cNvPr id="8002" name="Picture 83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3729039"/>
            <a:ext cx="38576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01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274F0-9F02-4EF5-9E57-951A6BD7E33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07" y="228600"/>
            <a:ext cx="8593015" cy="1143000"/>
          </a:xfrm>
        </p:spPr>
        <p:txBody>
          <a:bodyPr/>
          <a:lstStyle/>
          <a:p>
            <a:r>
              <a:rPr lang="en-US" sz="3200" dirty="0" smtClean="0"/>
              <a:t>Visualize </a:t>
            </a:r>
            <a:r>
              <a:rPr lang="en-US" sz="3200" dirty="0" err="1" smtClean="0"/>
              <a:t>deleys</a:t>
            </a:r>
            <a:r>
              <a:rPr lang="en-US" sz="3200" dirty="0" smtClean="0"/>
              <a:t>: Circuit, message, packet switching</a:t>
            </a:r>
            <a:endParaRPr lang="en-US" dirty="0" smtClean="0"/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2232" y="1579868"/>
            <a:ext cx="2764094" cy="4648200"/>
          </a:xfrm>
        </p:spPr>
        <p:txBody>
          <a:bodyPr/>
          <a:lstStyle/>
          <a:p>
            <a:r>
              <a:rPr lang="en-US" sz="2400" dirty="0" smtClean="0"/>
              <a:t>store and forward behavior + other delays’ visualization </a:t>
            </a:r>
            <a:r>
              <a:rPr lang="en-US" sz="2000" i="1" dirty="0" smtClean="0"/>
              <a:t>(fig. from “Computer Networks” by A. </a:t>
            </a:r>
            <a:r>
              <a:rPr lang="en-US" sz="2000" i="1" dirty="0" err="1" smtClean="0"/>
              <a:t>Tanenbaum</a:t>
            </a:r>
            <a:r>
              <a:rPr lang="en-US" sz="2000" i="1" dirty="0" smtClean="0"/>
              <a:t>,)</a:t>
            </a:r>
            <a:endParaRPr lang="en-GB" sz="2000" i="1" dirty="0" smtClean="0"/>
          </a:p>
        </p:txBody>
      </p:sp>
      <p:sp>
        <p:nvSpPr>
          <p:cNvPr id="5018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GB" sz="2400" smtClean="0"/>
          </a:p>
        </p:txBody>
      </p:sp>
      <p:pic>
        <p:nvPicPr>
          <p:cNvPr id="50183" name="Picture 5" descr="tan-dela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567" y="949937"/>
            <a:ext cx="6299200" cy="59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12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F32659-BCD6-4BDC-B839-D29E1DD4155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2800" dirty="0" smtClean="0"/>
              <a:t>Packet switching versus </a:t>
            </a:r>
            <a:r>
              <a:rPr lang="en-US" sz="2800" dirty="0" smtClean="0"/>
              <a:t>classical </a:t>
            </a:r>
            <a:r>
              <a:rPr lang="en-US" sz="2800" dirty="0" smtClean="0"/>
              <a:t>circuit switching</a:t>
            </a:r>
            <a:endParaRPr lang="en-US" sz="3600" dirty="0" smtClean="0"/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3810000" cy="4648200"/>
          </a:xfrm>
        </p:spPr>
        <p:txBody>
          <a:bodyPr/>
          <a:lstStyle/>
          <a:p>
            <a:r>
              <a:rPr lang="en-US" sz="2000" smtClean="0"/>
              <a:t>1 Mbit link</a:t>
            </a:r>
          </a:p>
          <a:p>
            <a:r>
              <a:rPr lang="en-US" sz="2000" smtClean="0"/>
              <a:t>each user: </a:t>
            </a:r>
          </a:p>
          <a:p>
            <a:pPr lvl="1"/>
            <a:r>
              <a:rPr lang="en-US" sz="1800" smtClean="0"/>
              <a:t>100Kbps when “active”</a:t>
            </a:r>
          </a:p>
          <a:p>
            <a:pPr lvl="1"/>
            <a:r>
              <a:rPr lang="en-US" sz="1800" smtClean="0"/>
              <a:t>active 10% of time (bursty behaviour)</a:t>
            </a:r>
          </a:p>
          <a:p>
            <a:pPr lvl="1"/>
            <a:endParaRPr lang="en-US" sz="1800" smtClean="0"/>
          </a:p>
          <a:p>
            <a:r>
              <a:rPr lang="en-US" sz="2000" smtClean="0"/>
              <a:t>circuit-switching: </a:t>
            </a:r>
          </a:p>
          <a:p>
            <a:pPr lvl="1"/>
            <a:r>
              <a:rPr lang="en-US" sz="1800" smtClean="0"/>
              <a:t>10 users</a:t>
            </a:r>
          </a:p>
          <a:p>
            <a:r>
              <a:rPr lang="en-US" sz="2000" smtClean="0"/>
              <a:t>packet switching: </a:t>
            </a:r>
          </a:p>
          <a:p>
            <a:pPr lvl="1"/>
            <a:r>
              <a:rPr lang="en-US" sz="1800" smtClean="0"/>
              <a:t>with 35 users, probability &gt; 10 active less than 0.0004 (</a:t>
            </a:r>
            <a:r>
              <a:rPr lang="en-US" sz="1800" smtClean="0">
                <a:sym typeface="Symbol" pitchFamily="18" charset="2"/>
              </a:rPr>
              <a:t> almost all of the time same queuing behaviour as circuit switching)</a:t>
            </a:r>
            <a:endParaRPr lang="en-US" sz="1800" smtClean="0"/>
          </a:p>
          <a:p>
            <a:endParaRPr lang="en-US" sz="2000" smtClean="0"/>
          </a:p>
        </p:txBody>
      </p:sp>
      <p:sp>
        <p:nvSpPr>
          <p:cNvPr id="5120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0550" y="1390650"/>
            <a:ext cx="7620000" cy="609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smtClean="0"/>
              <a:t>Packet switching allows more users to use the network!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4629150" y="302895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4629150" y="462915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51209" name="Line 15"/>
          <p:cNvSpPr>
            <a:spLocks noChangeShapeType="1"/>
          </p:cNvSpPr>
          <p:nvPr/>
        </p:nvSpPr>
        <p:spPr bwMode="auto">
          <a:xfrm>
            <a:off x="4933950" y="3333750"/>
            <a:ext cx="8382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210" name="Line 16"/>
          <p:cNvSpPr>
            <a:spLocks noChangeShapeType="1"/>
          </p:cNvSpPr>
          <p:nvPr/>
        </p:nvSpPr>
        <p:spPr bwMode="auto">
          <a:xfrm>
            <a:off x="5772150" y="37909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211" name="Line 17"/>
          <p:cNvSpPr>
            <a:spLocks noChangeShapeType="1"/>
          </p:cNvSpPr>
          <p:nvPr/>
        </p:nvSpPr>
        <p:spPr bwMode="auto">
          <a:xfrm>
            <a:off x="5772150" y="39433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212" name="Line 18"/>
          <p:cNvSpPr>
            <a:spLocks noChangeShapeType="1"/>
          </p:cNvSpPr>
          <p:nvPr/>
        </p:nvSpPr>
        <p:spPr bwMode="auto">
          <a:xfrm flipV="1">
            <a:off x="5010150" y="3943350"/>
            <a:ext cx="76200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213" name="Text Box 19"/>
          <p:cNvSpPr txBox="1">
            <a:spLocks noChangeArrowheads="1"/>
          </p:cNvSpPr>
          <p:nvPr/>
        </p:nvSpPr>
        <p:spPr bwMode="auto">
          <a:xfrm>
            <a:off x="3897313" y="3627438"/>
            <a:ext cx="1284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N users</a:t>
            </a:r>
            <a:endParaRPr lang="en-US"/>
          </a:p>
        </p:txBody>
      </p:sp>
      <p:sp>
        <p:nvSpPr>
          <p:cNvPr id="51214" name="Text Box 20"/>
          <p:cNvSpPr txBox="1">
            <a:spLocks noChangeArrowheads="1"/>
          </p:cNvSpPr>
          <p:nvPr/>
        </p:nvSpPr>
        <p:spPr bwMode="auto">
          <a:xfrm>
            <a:off x="7096125" y="4075113"/>
            <a:ext cx="175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1 Mbps link</a:t>
            </a:r>
            <a:endParaRPr lang="en-US"/>
          </a:p>
        </p:txBody>
      </p:sp>
      <p:grpSp>
        <p:nvGrpSpPr>
          <p:cNvPr id="51215" name="Group 46"/>
          <p:cNvGrpSpPr>
            <a:grpSpLocks/>
          </p:cNvGrpSpPr>
          <p:nvPr/>
        </p:nvGrpSpPr>
        <p:grpSpPr bwMode="auto">
          <a:xfrm>
            <a:off x="5864225" y="3503613"/>
            <a:ext cx="1208088" cy="666750"/>
            <a:chOff x="4072" y="1331"/>
            <a:chExt cx="761" cy="420"/>
          </a:xfrm>
        </p:grpSpPr>
        <p:sp>
          <p:nvSpPr>
            <p:cNvPr id="51217" name="Oval 21"/>
            <p:cNvSpPr>
              <a:spLocks noChangeArrowheads="1"/>
            </p:cNvSpPr>
            <p:nvPr/>
          </p:nvSpPr>
          <p:spPr bwMode="auto">
            <a:xfrm>
              <a:off x="4072" y="1518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1218" name="Rectangle 22"/>
            <p:cNvSpPr>
              <a:spLocks noChangeArrowheads="1"/>
            </p:cNvSpPr>
            <p:nvPr/>
          </p:nvSpPr>
          <p:spPr bwMode="auto">
            <a:xfrm>
              <a:off x="4072" y="14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51219" name="Oval 23"/>
            <p:cNvSpPr>
              <a:spLocks noChangeArrowheads="1"/>
            </p:cNvSpPr>
            <p:nvPr/>
          </p:nvSpPr>
          <p:spPr bwMode="auto">
            <a:xfrm>
              <a:off x="4078" y="1331"/>
              <a:ext cx="755" cy="271"/>
            </a:xfrm>
            <a:prstGeom prst="ellipse">
              <a:avLst/>
            </a:prstGeom>
            <a:solidFill>
              <a:schemeClr val="hlink"/>
            </a:solidFill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1220" name="Group 24"/>
            <p:cNvGrpSpPr>
              <a:grpSpLocks/>
            </p:cNvGrpSpPr>
            <p:nvPr/>
          </p:nvGrpSpPr>
          <p:grpSpPr bwMode="auto">
            <a:xfrm>
              <a:off x="4302" y="1410"/>
              <a:ext cx="314" cy="75"/>
              <a:chOff x="2208" y="2184"/>
              <a:chExt cx="176" cy="69"/>
            </a:xfrm>
          </p:grpSpPr>
          <p:grpSp>
            <p:nvGrpSpPr>
              <p:cNvPr id="51221" name="Group 25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51226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1227" name="Line 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1228" name="Line 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51222" name="Group 29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51223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1224" name="Line 3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1225" name="Line 3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</p:grpSp>
      <p:sp>
        <p:nvSpPr>
          <p:cNvPr id="51216" name="Line 47"/>
          <p:cNvSpPr>
            <a:spLocks noChangeShapeType="1"/>
          </p:cNvSpPr>
          <p:nvPr/>
        </p:nvSpPr>
        <p:spPr bwMode="auto">
          <a:xfrm>
            <a:off x="7077075" y="3857625"/>
            <a:ext cx="1714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en-US" sz="3600" dirty="0" smtClean="0"/>
              <a:t> </a:t>
            </a:r>
            <a:r>
              <a:rPr lang="en-US" sz="3600" dirty="0" err="1" smtClean="0"/>
              <a:t>Queueing</a:t>
            </a:r>
            <a:r>
              <a:rPr lang="en-US" sz="3600" dirty="0" smtClean="0"/>
              <a:t> delay (revisited) …</a:t>
            </a:r>
            <a:endParaRPr lang="en-US" dirty="0" smtClean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222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7046B2-78F3-4A1E-9F15-484069EBF77D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52229" name="Picture 2" descr="queueDel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1450" y="1331913"/>
            <a:ext cx="516255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638300"/>
            <a:ext cx="3810000" cy="1781175"/>
          </a:xfrm>
        </p:spPr>
        <p:txBody>
          <a:bodyPr/>
          <a:lstStyle/>
          <a:p>
            <a:r>
              <a:rPr lang="en-US" sz="2400" smtClean="0"/>
              <a:t>R=link bandwidth (bps)</a:t>
            </a:r>
          </a:p>
          <a:p>
            <a:r>
              <a:rPr lang="en-US" sz="2400" smtClean="0"/>
              <a:t>L=packet length (bits)</a:t>
            </a:r>
          </a:p>
          <a:p>
            <a:r>
              <a:rPr lang="en-US" sz="2400" smtClean="0"/>
              <a:t>a=average packet arrival rate</a:t>
            </a:r>
            <a:endParaRPr lang="en-GB" sz="2400" smtClean="0"/>
          </a:p>
        </p:txBody>
      </p:sp>
      <p:sp>
        <p:nvSpPr>
          <p:cNvPr id="52231" name="Rectangle 5"/>
          <p:cNvSpPr>
            <a:spLocks noChangeArrowheads="1"/>
          </p:cNvSpPr>
          <p:nvPr/>
        </p:nvSpPr>
        <p:spPr bwMode="auto">
          <a:xfrm>
            <a:off x="714375" y="3552825"/>
            <a:ext cx="3810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traffic intensity = La/R</a:t>
            </a:r>
          </a:p>
        </p:txBody>
      </p:sp>
      <p:sp>
        <p:nvSpPr>
          <p:cNvPr id="52232" name="Rectangle 6"/>
          <p:cNvSpPr>
            <a:spLocks noChangeArrowheads="1"/>
          </p:cNvSpPr>
          <p:nvPr/>
        </p:nvSpPr>
        <p:spPr bwMode="auto">
          <a:xfrm>
            <a:off x="571500" y="4448175"/>
            <a:ext cx="81915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dirty="0">
                <a:latin typeface="Comic Sans MS" pitchFamily="66" charset="0"/>
              </a:rPr>
              <a:t>La/R ~ 0: average </a:t>
            </a:r>
            <a:r>
              <a:rPr lang="en-US" dirty="0" err="1">
                <a:latin typeface="Comic Sans MS" pitchFamily="66" charset="0"/>
              </a:rPr>
              <a:t>queueing</a:t>
            </a:r>
            <a:r>
              <a:rPr lang="en-US" dirty="0">
                <a:latin typeface="Comic Sans MS" pitchFamily="66" charset="0"/>
              </a:rPr>
              <a:t> delay small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dirty="0">
                <a:latin typeface="Comic Sans MS" pitchFamily="66" charset="0"/>
              </a:rPr>
              <a:t>La/R -&gt; 1: delays become large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dirty="0">
                <a:latin typeface="Comic Sans MS" pitchFamily="66" charset="0"/>
              </a:rPr>
              <a:t>La/R &gt; 1: more “work” arriving than can be serviced, average delay infinite!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Queues may grow unlimited, </a:t>
            </a:r>
            <a:r>
              <a:rPr lang="en-US" dirty="0">
                <a:latin typeface="Comic Sans MS" pitchFamily="66" charset="0"/>
              </a:rPr>
              <a:t>packets can be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lost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608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FA2848-1728-4AFC-8D95-AE2E248769A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I: Introduction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581400" cy="46482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400" dirty="0" smtClean="0"/>
          </a:p>
        </p:txBody>
      </p:sp>
      <p:sp>
        <p:nvSpPr>
          <p:cNvPr id="4608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371600"/>
            <a:ext cx="50292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u="sng" dirty="0" smtClean="0">
                <a:solidFill>
                  <a:srgbClr val="FF0000"/>
                </a:solidFill>
              </a:rPr>
              <a:t>Overview:</a:t>
            </a:r>
            <a:endParaRPr lang="en-US" sz="2000" dirty="0" smtClean="0"/>
          </a:p>
          <a:p>
            <a:r>
              <a:rPr lang="en-US" sz="2000" dirty="0" smtClean="0"/>
              <a:t>what’s the Internet</a:t>
            </a:r>
          </a:p>
          <a:p>
            <a:endParaRPr lang="en-US" sz="2000" dirty="0" smtClean="0"/>
          </a:p>
          <a:p>
            <a:r>
              <a:rPr lang="en-US" sz="2000" dirty="0" smtClean="0"/>
              <a:t>types of service</a:t>
            </a:r>
          </a:p>
          <a:p>
            <a:r>
              <a:rPr lang="en-US" sz="2000" dirty="0" smtClean="0"/>
              <a:t>ways of information transfer, routing, performance, delays, loss</a:t>
            </a: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--------------------------------------------</a:t>
            </a:r>
          </a:p>
          <a:p>
            <a:r>
              <a:rPr lang="en-US" sz="2000" dirty="0"/>
              <a:t>access net, physical media</a:t>
            </a:r>
          </a:p>
          <a:p>
            <a:r>
              <a:rPr lang="en-US" sz="2000" dirty="0" smtClean="0"/>
              <a:t>protocol </a:t>
            </a:r>
            <a:r>
              <a:rPr lang="en-US" sz="2000" dirty="0" smtClean="0"/>
              <a:t>layers, service models</a:t>
            </a:r>
          </a:p>
          <a:p>
            <a:r>
              <a:rPr lang="en-US" sz="2000" dirty="0" smtClean="0"/>
              <a:t>backbones</a:t>
            </a:r>
            <a:r>
              <a:rPr lang="en-US" sz="2000" dirty="0" smtClean="0"/>
              <a:t>, NAPs, ISPs</a:t>
            </a:r>
          </a:p>
          <a:p>
            <a:endParaRPr lang="en-US" sz="2000" dirty="0" smtClean="0"/>
          </a:p>
          <a:p>
            <a:r>
              <a:rPr lang="en-US" sz="2000" dirty="0" smtClean="0"/>
              <a:t>Security prelude</a:t>
            </a:r>
          </a:p>
        </p:txBody>
      </p:sp>
      <p:pic>
        <p:nvPicPr>
          <p:cNvPr id="35842" name="Picture 2" descr="C:\Users\ptrianta.NET\AppData\Local\Microsoft\Windows\Temporary Internet Files\Content.IE5\O74OTKRW\MP90044296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3895344"/>
            <a:ext cx="3342607" cy="222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C:\Users\ptrianta.NET\AppData\Local\Microsoft\Windows\Temporary Internet Files\Content.IE5\QPGOOOCX\MP90044239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84" y="1517904"/>
            <a:ext cx="3329063" cy="22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FD4797-87EA-4469-8588-A7490D3A7119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smtClean="0"/>
              <a:t>… “Real” Internet delays and routes (1)…</a:t>
            </a:r>
            <a:r>
              <a:rPr lang="en-US" sz="3600" smtClean="0"/>
              <a:t> </a:t>
            </a:r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30988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400" smtClean="0"/>
              <a:t>What do “real” Internet delay &amp; loss look like? </a:t>
            </a:r>
          </a:p>
          <a:p>
            <a:r>
              <a:rPr lang="en-US" sz="2400" u="sng" smtClean="0">
                <a:solidFill>
                  <a:srgbClr val="FF0000"/>
                </a:solidFill>
              </a:rPr>
              <a:t>Traceroute program:</a:t>
            </a:r>
            <a:r>
              <a:rPr lang="en-US" sz="2400" smtClean="0"/>
              <a:t> provides delay measurement from source to router along end-end Internet path towards destination.  For all </a:t>
            </a:r>
            <a:r>
              <a:rPr lang="en-US" sz="2400" i="1" smtClean="0"/>
              <a:t>i:</a:t>
            </a:r>
          </a:p>
          <a:p>
            <a:pPr lvl="1"/>
            <a:r>
              <a:rPr lang="en-US" sz="2000" smtClean="0"/>
              <a:t>sends three packets that will reach router </a:t>
            </a:r>
            <a:r>
              <a:rPr lang="en-US" sz="2000" i="1" smtClean="0"/>
              <a:t>i</a:t>
            </a:r>
            <a:r>
              <a:rPr lang="en-US" sz="2000" smtClean="0"/>
              <a:t> on path towards destination</a:t>
            </a:r>
          </a:p>
          <a:p>
            <a:pPr lvl="1"/>
            <a:r>
              <a:rPr lang="en-US" sz="2000" smtClean="0"/>
              <a:t>router </a:t>
            </a:r>
            <a:r>
              <a:rPr lang="en-US" sz="2000" i="1" smtClean="0"/>
              <a:t>i</a:t>
            </a:r>
            <a:r>
              <a:rPr lang="en-US" sz="2000" smtClean="0"/>
              <a:t> will return packets to sender</a:t>
            </a:r>
          </a:p>
          <a:p>
            <a:pPr lvl="1"/>
            <a:r>
              <a:rPr lang="en-US" sz="2000" smtClean="0"/>
              <a:t>sender times interval between transmission and reply.</a:t>
            </a:r>
            <a:endParaRPr lang="en-US" smtClean="0"/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984250" y="5078413"/>
          <a:ext cx="41592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5078413"/>
                        <a:ext cx="415925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Line 5"/>
          <p:cNvSpPr>
            <a:spLocks noChangeShapeType="1"/>
          </p:cNvSpPr>
          <p:nvPr/>
        </p:nvSpPr>
        <p:spPr bwMode="auto">
          <a:xfrm>
            <a:off x="1285875" y="5319713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73" name="Line 6"/>
          <p:cNvSpPr>
            <a:spLocks noChangeShapeType="1"/>
          </p:cNvSpPr>
          <p:nvPr/>
        </p:nvSpPr>
        <p:spPr bwMode="auto">
          <a:xfrm flipV="1">
            <a:off x="2079625" y="5370513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74" name="Line 7"/>
          <p:cNvSpPr>
            <a:spLocks noChangeShapeType="1"/>
          </p:cNvSpPr>
          <p:nvPr/>
        </p:nvSpPr>
        <p:spPr bwMode="auto">
          <a:xfrm>
            <a:off x="3014663" y="53546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75" name="Line 8"/>
          <p:cNvSpPr>
            <a:spLocks noChangeShapeType="1"/>
          </p:cNvSpPr>
          <p:nvPr/>
        </p:nvSpPr>
        <p:spPr bwMode="auto">
          <a:xfrm flipH="1">
            <a:off x="2776538" y="508635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76" name="Line 9"/>
          <p:cNvSpPr>
            <a:spLocks noChangeShapeType="1"/>
          </p:cNvSpPr>
          <p:nvPr/>
        </p:nvSpPr>
        <p:spPr bwMode="auto">
          <a:xfrm flipH="1">
            <a:off x="3990975" y="5414963"/>
            <a:ext cx="620713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1277" name="Group 10"/>
          <p:cNvGrpSpPr>
            <a:grpSpLocks/>
          </p:cNvGrpSpPr>
          <p:nvPr/>
        </p:nvGrpSpPr>
        <p:grpSpPr bwMode="auto">
          <a:xfrm>
            <a:off x="1560513" y="5467350"/>
            <a:ext cx="501650" cy="233363"/>
            <a:chOff x="3600" y="219"/>
            <a:chExt cx="360" cy="175"/>
          </a:xfrm>
        </p:grpSpPr>
        <p:sp>
          <p:nvSpPr>
            <p:cNvPr id="11346" name="Oval 1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47" name="Line 1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48" name="Line 1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49" name="Rectangle 1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11350" name="Oval 1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1351" name="Group 1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56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57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58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352" name="Group 2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53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54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55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1278" name="Group 24"/>
          <p:cNvGrpSpPr>
            <a:grpSpLocks/>
          </p:cNvGrpSpPr>
          <p:nvPr/>
        </p:nvGrpSpPr>
        <p:grpSpPr bwMode="auto">
          <a:xfrm>
            <a:off x="2513013" y="5238750"/>
            <a:ext cx="501650" cy="233363"/>
            <a:chOff x="3600" y="219"/>
            <a:chExt cx="360" cy="175"/>
          </a:xfrm>
        </p:grpSpPr>
        <p:sp>
          <p:nvSpPr>
            <p:cNvPr id="11333" name="Oval 2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34" name="Line 2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35" name="Line 2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36" name="Rectangle 2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11337" name="Oval 2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1338" name="Group 3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43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44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45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339" name="Group 3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40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41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42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1279" name="Group 38"/>
          <p:cNvGrpSpPr>
            <a:grpSpLocks/>
          </p:cNvGrpSpPr>
          <p:nvPr/>
        </p:nvGrpSpPr>
        <p:grpSpPr bwMode="auto">
          <a:xfrm>
            <a:off x="3500438" y="5446713"/>
            <a:ext cx="500062" cy="233362"/>
            <a:chOff x="3600" y="219"/>
            <a:chExt cx="360" cy="175"/>
          </a:xfrm>
        </p:grpSpPr>
        <p:sp>
          <p:nvSpPr>
            <p:cNvPr id="11320" name="Oval 3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21" name="Line 4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22" name="Line 4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23" name="Rectangle 4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11324" name="Oval 4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1325" name="Group 4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30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31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32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326" name="Group 4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27" name="Line 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28" name="Line 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29" name="Line 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11280" name="Line 52"/>
          <p:cNvSpPr>
            <a:spLocks noChangeShapeType="1"/>
          </p:cNvSpPr>
          <p:nvPr/>
        </p:nvSpPr>
        <p:spPr bwMode="auto">
          <a:xfrm>
            <a:off x="5110163" y="53800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81" name="Line 53"/>
          <p:cNvSpPr>
            <a:spLocks noChangeShapeType="1"/>
          </p:cNvSpPr>
          <p:nvPr/>
        </p:nvSpPr>
        <p:spPr bwMode="auto">
          <a:xfrm flipH="1">
            <a:off x="6048375" y="5326063"/>
            <a:ext cx="557213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1282" name="Group 54"/>
          <p:cNvGrpSpPr>
            <a:grpSpLocks/>
          </p:cNvGrpSpPr>
          <p:nvPr/>
        </p:nvGrpSpPr>
        <p:grpSpPr bwMode="auto">
          <a:xfrm>
            <a:off x="4608513" y="5264150"/>
            <a:ext cx="501650" cy="233363"/>
            <a:chOff x="3600" y="219"/>
            <a:chExt cx="360" cy="175"/>
          </a:xfrm>
        </p:grpSpPr>
        <p:sp>
          <p:nvSpPr>
            <p:cNvPr id="11307" name="Oval 5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08" name="Line 5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09" name="Line 5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10" name="Rectangle 5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11311" name="Oval 5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1312" name="Group 6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17" name="Line 6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18" name="Line 6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19" name="Line 6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313" name="Group 6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14" name="Line 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15" name="Line 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16" name="Line 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1283" name="Group 68"/>
          <p:cNvGrpSpPr>
            <a:grpSpLocks/>
          </p:cNvGrpSpPr>
          <p:nvPr/>
        </p:nvGrpSpPr>
        <p:grpSpPr bwMode="auto">
          <a:xfrm>
            <a:off x="5595938" y="5472113"/>
            <a:ext cx="500062" cy="233362"/>
            <a:chOff x="3600" y="219"/>
            <a:chExt cx="360" cy="175"/>
          </a:xfrm>
        </p:grpSpPr>
        <p:sp>
          <p:nvSpPr>
            <p:cNvPr id="11294" name="Oval 6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295" name="Line 7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296" name="Line 7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297" name="Rectangle 7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11298" name="Oval 7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1299" name="Group 7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04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05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06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300" name="Group 7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01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02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03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11267" name="Object 82"/>
          <p:cNvGraphicFramePr>
            <a:graphicFrameLocks noChangeAspect="1"/>
          </p:cNvGraphicFramePr>
          <p:nvPr/>
        </p:nvGraphicFramePr>
        <p:xfrm>
          <a:off x="6597650" y="5180013"/>
          <a:ext cx="41592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7650" y="5180013"/>
                        <a:ext cx="415925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4" name="Line 83"/>
          <p:cNvSpPr>
            <a:spLocks noChangeShapeType="1"/>
          </p:cNvSpPr>
          <p:nvPr/>
        </p:nvSpPr>
        <p:spPr bwMode="auto">
          <a:xfrm>
            <a:off x="2744788" y="548640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85" name="Line 84"/>
          <p:cNvSpPr>
            <a:spLocks noChangeShapeType="1"/>
          </p:cNvSpPr>
          <p:nvPr/>
        </p:nvSpPr>
        <p:spPr bwMode="auto">
          <a:xfrm>
            <a:off x="4668838" y="507365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86" name="Line 85"/>
          <p:cNvSpPr>
            <a:spLocks noChangeShapeType="1"/>
          </p:cNvSpPr>
          <p:nvPr/>
        </p:nvSpPr>
        <p:spPr bwMode="auto">
          <a:xfrm flipH="1">
            <a:off x="3386138" y="567690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87" name="Line 86"/>
          <p:cNvSpPr>
            <a:spLocks noChangeShapeType="1"/>
          </p:cNvSpPr>
          <p:nvPr/>
        </p:nvSpPr>
        <p:spPr bwMode="auto">
          <a:xfrm>
            <a:off x="3741738" y="5181600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4775" name="Freeform 87"/>
          <p:cNvSpPr>
            <a:spLocks/>
          </p:cNvSpPr>
          <p:nvPr/>
        </p:nvSpPr>
        <p:spPr bwMode="auto">
          <a:xfrm>
            <a:off x="1289050" y="5295900"/>
            <a:ext cx="419100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14776" name="Text Box 88"/>
          <p:cNvSpPr txBox="1">
            <a:spLocks noChangeArrowheads="1"/>
          </p:cNvSpPr>
          <p:nvPr/>
        </p:nvSpPr>
        <p:spPr bwMode="auto">
          <a:xfrm>
            <a:off x="1387475" y="503872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  <p:sp>
        <p:nvSpPr>
          <p:cNvPr id="114777" name="Freeform 89"/>
          <p:cNvSpPr>
            <a:spLocks/>
          </p:cNvSpPr>
          <p:nvPr/>
        </p:nvSpPr>
        <p:spPr bwMode="auto">
          <a:xfrm>
            <a:off x="1282700" y="5219700"/>
            <a:ext cx="1346200" cy="474663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14778" name="Text Box 90"/>
          <p:cNvSpPr txBox="1">
            <a:spLocks noChangeArrowheads="1"/>
          </p:cNvSpPr>
          <p:nvPr/>
        </p:nvSpPr>
        <p:spPr bwMode="auto">
          <a:xfrm>
            <a:off x="1958975" y="552767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  <p:sp>
        <p:nvSpPr>
          <p:cNvPr id="114779" name="Freeform 91"/>
          <p:cNvSpPr>
            <a:spLocks/>
          </p:cNvSpPr>
          <p:nvPr/>
        </p:nvSpPr>
        <p:spPr bwMode="auto">
          <a:xfrm>
            <a:off x="1276350" y="5273675"/>
            <a:ext cx="2247900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14780" name="Text Box 92"/>
          <p:cNvSpPr txBox="1">
            <a:spLocks noChangeArrowheads="1"/>
          </p:cNvSpPr>
          <p:nvPr/>
        </p:nvSpPr>
        <p:spPr bwMode="auto">
          <a:xfrm>
            <a:off x="3025775" y="501332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75" grpId="0" animBg="1"/>
      <p:bldP spid="114776" grpId="0"/>
      <p:bldP spid="114777" grpId="0" animBg="1"/>
      <p:bldP spid="114778" grpId="0"/>
      <p:bldP spid="114779" grpId="0" animBg="1"/>
      <p:bldP spid="1147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29D63D-359C-428F-9B23-A8983E796A9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sz="3200" smtClean="0"/>
              <a:t>…“Real” Internet delays and routes (2)…</a:t>
            </a:r>
            <a:endParaRPr lang="en-US" sz="3200" b="1" smtClean="0">
              <a:solidFill>
                <a:srgbClr val="FF0000"/>
              </a:solidFill>
            </a:endParaRP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704850" y="2338388"/>
            <a:ext cx="822960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  cs-gw (128.119.240.254)  1 ms  1 ms  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2  border1-rt-fa5-1-0.gw.umass.edu (128.119.3.145)  1 ms  1 ms  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3  cht-vbns.gw.umass.edu (128.119.3.130)  6 ms 5 ms 5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4  jn1-at1-0-0-19.wor.vbns.net (204.147.132.129)  16 ms 11 ms 13 ms 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5  jn1-so7-0-0-0.wae.vbns.net (204.147.136.136)  21 ms 18 ms 18 ms 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6  abilene-vbns.abilene.ucaid.edu (198.32.11.9)  22 ms  18 ms  22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7  nycm-wash.abilene.ucaid.edu (198.32.8.46)  22 ms  22 ms  22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8  62.40.103.253 (62.40.103.253)  104 ms 109 ms 106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9  de2-1.de1.de.geant.net (62.40.96.129)  109 ms 102 ms 104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10  de.fr1.fr.geant.net (62.40.96.50)  113 ms 121 ms 114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11  renater-gw.fr1.fr.geant.net (62.40.103.54)  112 ms  114 ms  112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12  nio-n2.cssi.renater.fr (193.51.206.13)  111 ms  114 ms  116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13  nice.cssi.renater.fr (195.220.98.102)  123 ms  125 ms  124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14  r3t2-nice.cssi.renater.fr (195.220.98.110)  126 ms  126 ms  124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15  eurecom-valbonne.r3t2.ft.net (193.48.50.54)  135 ms  128 ms  133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16  194.214.211.25 (194.214.211.25)  126 ms  128 ms  126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17  * * *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18  * * *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19  fantasia.eurecom.fr (193.55.113.142)  132 ms  128 ms  136</a:t>
            </a:r>
            <a:r>
              <a:rPr lang="en-US"/>
              <a:t> </a:t>
            </a:r>
            <a:r>
              <a:rPr lang="en-US" sz="1600"/>
              <a:t>ms</a:t>
            </a:r>
          </a:p>
        </p:txBody>
      </p:sp>
      <p:sp>
        <p:nvSpPr>
          <p:cNvPr id="53254" name="Text Box 4"/>
          <p:cNvSpPr txBox="1">
            <a:spLocks noChangeArrowheads="1"/>
          </p:cNvSpPr>
          <p:nvPr/>
        </p:nvSpPr>
        <p:spPr bwMode="auto">
          <a:xfrm>
            <a:off x="725488" y="1312863"/>
            <a:ext cx="8193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traceroute:</a:t>
            </a:r>
            <a:r>
              <a:rPr lang="en-US">
                <a:latin typeface="Comic Sans MS" pitchFamily="66" charset="0"/>
              </a:rPr>
              <a:t> gaia.cs.umass.edu to www.eurecom.fr</a:t>
            </a:r>
          </a:p>
        </p:txBody>
      </p:sp>
      <p:sp>
        <p:nvSpPr>
          <p:cNvPr id="53255" name="Line 5"/>
          <p:cNvSpPr>
            <a:spLocks noChangeShapeType="1"/>
          </p:cNvSpPr>
          <p:nvPr/>
        </p:nvSpPr>
        <p:spPr bwMode="auto">
          <a:xfrm>
            <a:off x="1611313" y="5634038"/>
            <a:ext cx="1231900" cy="84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3256" name="Text Box 6"/>
          <p:cNvSpPr txBox="1">
            <a:spLocks noChangeArrowheads="1"/>
          </p:cNvSpPr>
          <p:nvPr/>
        </p:nvSpPr>
        <p:spPr bwMode="auto">
          <a:xfrm>
            <a:off x="4578350" y="1738313"/>
            <a:ext cx="456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Three delay measurements from </a:t>
            </a:r>
          </a:p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gaia.cs.umass.edu to cs-gw.cs.umass.edu </a:t>
            </a:r>
          </a:p>
        </p:txBody>
      </p:sp>
      <p:sp>
        <p:nvSpPr>
          <p:cNvPr id="53257" name="Line 7"/>
          <p:cNvSpPr>
            <a:spLocks noChangeShapeType="1"/>
          </p:cNvSpPr>
          <p:nvPr/>
        </p:nvSpPr>
        <p:spPr bwMode="auto">
          <a:xfrm flipV="1">
            <a:off x="3471863" y="1965325"/>
            <a:ext cx="671512" cy="4127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3258" name="Line 8"/>
          <p:cNvSpPr>
            <a:spLocks noChangeShapeType="1"/>
          </p:cNvSpPr>
          <p:nvPr/>
        </p:nvSpPr>
        <p:spPr bwMode="auto">
          <a:xfrm flipV="1">
            <a:off x="4011613" y="1954213"/>
            <a:ext cx="139700" cy="4048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3259" name="Line 9"/>
          <p:cNvSpPr>
            <a:spLocks noChangeShapeType="1"/>
          </p:cNvSpPr>
          <p:nvPr/>
        </p:nvSpPr>
        <p:spPr bwMode="auto">
          <a:xfrm flipH="1" flipV="1">
            <a:off x="4146550" y="1963738"/>
            <a:ext cx="366713" cy="390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3260" name="Line 10"/>
          <p:cNvSpPr>
            <a:spLocks noChangeShapeType="1"/>
          </p:cNvSpPr>
          <p:nvPr/>
        </p:nvSpPr>
        <p:spPr bwMode="auto">
          <a:xfrm flipV="1">
            <a:off x="4138613" y="1970088"/>
            <a:ext cx="37782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3261" name="Text Box 11"/>
          <p:cNvSpPr txBox="1">
            <a:spLocks noChangeArrowheads="1"/>
          </p:cNvSpPr>
          <p:nvPr/>
        </p:nvSpPr>
        <p:spPr bwMode="auto">
          <a:xfrm>
            <a:off x="2830513" y="5564188"/>
            <a:ext cx="6027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* means no reponse (probe lost, router not replying)</a:t>
            </a:r>
          </a:p>
        </p:txBody>
      </p:sp>
      <p:sp>
        <p:nvSpPr>
          <p:cNvPr id="53262" name="Freeform 12"/>
          <p:cNvSpPr>
            <a:spLocks/>
          </p:cNvSpPr>
          <p:nvPr/>
        </p:nvSpPr>
        <p:spPr bwMode="auto">
          <a:xfrm>
            <a:off x="6092825" y="3651250"/>
            <a:ext cx="1012825" cy="246063"/>
          </a:xfrm>
          <a:custGeom>
            <a:avLst/>
            <a:gdLst>
              <a:gd name="T0" fmla="*/ 2147483647 w 638"/>
              <a:gd name="T1" fmla="*/ 0 h 155"/>
              <a:gd name="T2" fmla="*/ 2147483647 w 638"/>
              <a:gd name="T3" fmla="*/ 2147483647 h 155"/>
              <a:gd name="T4" fmla="*/ 2147483647 w 638"/>
              <a:gd name="T5" fmla="*/ 2147483647 h 155"/>
              <a:gd name="T6" fmla="*/ 2147483647 w 638"/>
              <a:gd name="T7" fmla="*/ 2147483647 h 155"/>
              <a:gd name="T8" fmla="*/ 0 w 638"/>
              <a:gd name="T9" fmla="*/ 2147483647 h 1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8"/>
              <a:gd name="T16" fmla="*/ 0 h 155"/>
              <a:gd name="T17" fmla="*/ 638 w 638"/>
              <a:gd name="T18" fmla="*/ 155 h 1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8" h="155">
                <a:moveTo>
                  <a:pt x="593" y="0"/>
                </a:moveTo>
                <a:cubicBezTo>
                  <a:pt x="607" y="9"/>
                  <a:pt x="621" y="18"/>
                  <a:pt x="623" y="38"/>
                </a:cubicBezTo>
                <a:cubicBezTo>
                  <a:pt x="625" y="58"/>
                  <a:pt x="638" y="104"/>
                  <a:pt x="608" y="123"/>
                </a:cubicBezTo>
                <a:cubicBezTo>
                  <a:pt x="578" y="142"/>
                  <a:pt x="547" y="153"/>
                  <a:pt x="446" y="154"/>
                </a:cubicBezTo>
                <a:cubicBezTo>
                  <a:pt x="345" y="155"/>
                  <a:pt x="72" y="133"/>
                  <a:pt x="0" y="13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3263" name="Text Box 13"/>
          <p:cNvSpPr txBox="1">
            <a:spLocks noChangeArrowheads="1"/>
          </p:cNvSpPr>
          <p:nvPr/>
        </p:nvSpPr>
        <p:spPr bwMode="auto">
          <a:xfrm>
            <a:off x="7137400" y="3436938"/>
            <a:ext cx="178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trans-oceanic</a:t>
            </a:r>
          </a:p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link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42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EAF58E-FEBF-4B6C-B2D9-FBCDC84B14E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2800" dirty="0" smtClean="0"/>
              <a:t>Packet switching properties</a:t>
            </a:r>
            <a:endParaRPr lang="en-US" sz="3600" dirty="0" smtClean="0"/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4092" y="1460310"/>
            <a:ext cx="8323997" cy="516909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PS: Good: </a:t>
            </a:r>
            <a:r>
              <a:rPr lang="en-US" sz="2400" dirty="0" smtClean="0"/>
              <a:t>Great for </a:t>
            </a:r>
            <a:r>
              <a:rPr lang="en-US" sz="2400" dirty="0" err="1" smtClean="0"/>
              <a:t>bursty</a:t>
            </a:r>
            <a:r>
              <a:rPr lang="en-US" sz="2400" dirty="0" smtClean="0"/>
              <a:t> </a:t>
            </a:r>
            <a:r>
              <a:rPr lang="en-US" sz="2400" dirty="0" smtClean="0"/>
              <a:t>data</a:t>
            </a:r>
            <a:endParaRPr lang="en-US" sz="2400" dirty="0" smtClean="0"/>
          </a:p>
          <a:p>
            <a:pPr lvl="1"/>
            <a:r>
              <a:rPr lang="en-US" dirty="0" smtClean="0"/>
              <a:t>resource sharing</a:t>
            </a:r>
          </a:p>
          <a:p>
            <a:pPr lvl="1"/>
            <a:r>
              <a:rPr lang="en-US" dirty="0" smtClean="0"/>
              <a:t>no call setup</a:t>
            </a:r>
            <a:endParaRPr lang="en-US" sz="20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PS: Not so good? Excessive congestion:</a:t>
            </a:r>
            <a:r>
              <a:rPr lang="en-US" sz="2400" dirty="0" smtClean="0"/>
              <a:t> packet delay and loss</a:t>
            </a:r>
          </a:p>
          <a:p>
            <a:pPr lvl="1"/>
            <a:r>
              <a:rPr lang="en-US" dirty="0" smtClean="0"/>
              <a:t>protocols needed for reliable data transfer, congestion control</a:t>
            </a:r>
          </a:p>
          <a:p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www.youtube.com/watch?v=Dq1zpiDN9k4&amp;feature=related</a:t>
            </a:r>
            <a:r>
              <a:rPr lang="en-US" sz="2400" dirty="0" smtClean="0"/>
              <a:t>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Q: How to provide circuit-like behavior?</a:t>
            </a:r>
            <a:endParaRPr lang="en-US" sz="2400" dirty="0" smtClean="0"/>
          </a:p>
          <a:p>
            <a:pPr lvl="1"/>
            <a:r>
              <a:rPr lang="en-US" dirty="0" smtClean="0"/>
              <a:t>bandwidth guarantees </a:t>
            </a:r>
            <a:r>
              <a:rPr lang="en-US" dirty="0" smtClean="0"/>
              <a:t>are needed </a:t>
            </a:r>
            <a:r>
              <a:rPr lang="en-US" dirty="0" smtClean="0"/>
              <a:t>for </a:t>
            </a:r>
            <a:r>
              <a:rPr lang="en-US" dirty="0" smtClean="0"/>
              <a:t>some</a:t>
            </a:r>
            <a:r>
              <a:rPr lang="en-US" dirty="0" smtClean="0"/>
              <a:t> </a:t>
            </a:r>
            <a:r>
              <a:rPr lang="en-US" dirty="0" smtClean="0"/>
              <a:t>apps</a:t>
            </a:r>
            <a:endParaRPr lang="en-US" dirty="0"/>
          </a:p>
          <a:p>
            <a:pPr lvl="1"/>
            <a:r>
              <a:rPr lang="en-US" dirty="0" smtClean="0"/>
              <a:t>Some </a:t>
            </a:r>
            <a:r>
              <a:rPr lang="en-US" dirty="0" smtClean="0">
                <a:solidFill>
                  <a:srgbClr val="FF0000"/>
                </a:solidFill>
              </a:rPr>
              <a:t>routing policies </a:t>
            </a:r>
            <a:r>
              <a:rPr lang="en-US" dirty="0" smtClean="0"/>
              <a:t>can help (</a:t>
            </a:r>
            <a:r>
              <a:rPr lang="en-US" dirty="0" err="1" smtClean="0"/>
              <a:t>cf</a:t>
            </a:r>
            <a:r>
              <a:rPr lang="en-US" dirty="0" smtClean="0"/>
              <a:t> next slide)</a:t>
            </a:r>
          </a:p>
        </p:txBody>
      </p:sp>
      <p:pic>
        <p:nvPicPr>
          <p:cNvPr id="36866" name="Picture 2" descr="http://m.eet.com/media/1060694/VEFigure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57150"/>
            <a:ext cx="38576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4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4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42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2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2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529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A74D46-0E50-4E6E-8401-A4CC0171041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Packet-switched networks: routing</a:t>
            </a:r>
            <a:endParaRPr lang="en-US" smtClean="0"/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8001000" cy="4648200"/>
          </a:xfrm>
        </p:spPr>
        <p:txBody>
          <a:bodyPr/>
          <a:lstStyle/>
          <a:p>
            <a:r>
              <a:rPr lang="en-US" sz="2400" i="1" u="sng" dirty="0" smtClean="0">
                <a:solidFill>
                  <a:srgbClr val="FF0000"/>
                </a:solidFill>
              </a:rPr>
              <a:t>What is routing’s goal</a:t>
            </a:r>
            <a:r>
              <a:rPr lang="en-US" sz="2400" i="1" u="sng" dirty="0" smtClean="0">
                <a:solidFill>
                  <a:srgbClr val="FF0000"/>
                </a:solidFill>
              </a:rPr>
              <a:t>?</a:t>
            </a:r>
            <a:r>
              <a:rPr lang="en-US" sz="2400" dirty="0" smtClean="0"/>
              <a:t>  find routes </a:t>
            </a:r>
            <a:r>
              <a:rPr lang="en-US" sz="2400" dirty="0" smtClean="0"/>
              <a:t>from source to destination</a:t>
            </a:r>
          </a:p>
          <a:p>
            <a:pPr lvl="1"/>
            <a:r>
              <a:rPr lang="en-US" dirty="0" smtClean="0"/>
              <a:t>(Challenge 1</a:t>
            </a:r>
            <a:r>
              <a:rPr lang="en-US" dirty="0">
                <a:sym typeface="Wingdings" panose="05000000000000000000" pitchFamily="2" charset="2"/>
              </a:rPr>
              <a:t>)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path selection </a:t>
            </a:r>
            <a:r>
              <a:rPr lang="en-US" dirty="0" smtClean="0"/>
              <a:t>algorithms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r>
              <a:rPr lang="en-US" sz="2400" i="1" dirty="0" smtClean="0"/>
              <a:t>How does routing relate with the switching question and the bandwidth guarantees?</a:t>
            </a:r>
            <a:endParaRPr lang="en-US" sz="2400" i="1" dirty="0" smtClean="0"/>
          </a:p>
          <a:p>
            <a:pPr lvl="1"/>
            <a:r>
              <a:rPr lang="en-US" dirty="0" smtClean="0"/>
              <a:t>(Challenge2) </a:t>
            </a:r>
            <a:r>
              <a:rPr lang="en-US" dirty="0" smtClean="0"/>
              <a:t>Important </a:t>
            </a:r>
            <a:r>
              <a:rPr lang="en-US" dirty="0" smtClean="0">
                <a:solidFill>
                  <a:srgbClr val="FF0000"/>
                </a:solidFill>
              </a:rPr>
              <a:t>design issue</a:t>
            </a:r>
            <a:r>
              <a:rPr lang="en-US" dirty="0" smtClean="0"/>
              <a:t>: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datagram network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</a:p>
          <a:p>
            <a:pPr lvl="3"/>
            <a:r>
              <a:rPr lang="en-US" sz="1600" i="1" dirty="0" smtClean="0"/>
              <a:t>destination address</a:t>
            </a:r>
            <a:r>
              <a:rPr lang="en-US" sz="1600" dirty="0" smtClean="0"/>
              <a:t> determines next hop</a:t>
            </a:r>
          </a:p>
          <a:p>
            <a:pPr lvl="3"/>
            <a:r>
              <a:rPr lang="en-US" sz="1600" dirty="0" smtClean="0"/>
              <a:t>routes may change during session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virtual circuit network:</a:t>
            </a:r>
            <a:r>
              <a:rPr lang="en-US" b="1" dirty="0" smtClean="0"/>
              <a:t> </a:t>
            </a:r>
          </a:p>
          <a:p>
            <a:pPr lvl="3"/>
            <a:r>
              <a:rPr lang="en-US" sz="1600" dirty="0" smtClean="0"/>
              <a:t>each packet carries tag  (virtual circuit ID), tag determines next hop</a:t>
            </a:r>
          </a:p>
          <a:p>
            <a:pPr lvl="3"/>
            <a:r>
              <a:rPr lang="en-US" sz="1600" dirty="0" smtClean="0"/>
              <a:t>fixed path determined at </a:t>
            </a:r>
            <a:r>
              <a:rPr lang="en-US" sz="1600" i="1" dirty="0" smtClean="0"/>
              <a:t>call setup time</a:t>
            </a:r>
            <a:r>
              <a:rPr lang="en-US" sz="1600" dirty="0" smtClean="0"/>
              <a:t>, remains fixed thru call</a:t>
            </a:r>
          </a:p>
          <a:p>
            <a:pPr lvl="3"/>
            <a:r>
              <a:rPr lang="en-US" sz="1600" dirty="0" smtClean="0"/>
              <a:t>routers maintain per-call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0D416E-DB74-4197-96A0-9BD0994F6985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03250"/>
          </a:xfrm>
        </p:spPr>
        <p:txBody>
          <a:bodyPr/>
          <a:lstStyle/>
          <a:p>
            <a:r>
              <a:rPr lang="en-US" sz="3600" smtClean="0"/>
              <a:t>Virtual circuits: 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103" y="1178796"/>
            <a:ext cx="8789987" cy="2230437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“source-to-</a:t>
            </a:r>
            <a:r>
              <a:rPr lang="en-US" sz="2000" dirty="0" err="1" smtClean="0">
                <a:solidFill>
                  <a:srgbClr val="FF0000"/>
                </a:solidFill>
              </a:rPr>
              <a:t>dest</a:t>
            </a:r>
            <a:r>
              <a:rPr lang="en-US" sz="2000" dirty="0" smtClean="0">
                <a:solidFill>
                  <a:srgbClr val="FF0000"/>
                </a:solidFill>
              </a:rPr>
              <a:t> path behaves </a:t>
            </a:r>
            <a:r>
              <a:rPr lang="en-US" sz="2000" u="sng" dirty="0" smtClean="0">
                <a:solidFill>
                  <a:srgbClr val="FF0000"/>
                </a:solidFill>
              </a:rPr>
              <a:t>almost like </a:t>
            </a:r>
            <a:r>
              <a:rPr lang="en-US" sz="2000" dirty="0" smtClean="0">
                <a:solidFill>
                  <a:srgbClr val="FF0000"/>
                </a:solidFill>
              </a:rPr>
              <a:t>a </a:t>
            </a:r>
            <a:r>
              <a:rPr lang="en-US" sz="2000" dirty="0" smtClean="0">
                <a:solidFill>
                  <a:srgbClr val="FF0000"/>
                </a:solidFill>
              </a:rPr>
              <a:t>physical circuit</a:t>
            </a:r>
            <a:r>
              <a:rPr lang="en-US" sz="2000" dirty="0" smtClean="0">
                <a:solidFill>
                  <a:srgbClr val="FF0000"/>
                </a:solidFill>
              </a:rPr>
              <a:t>”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call setup, teardown for each call </a:t>
            </a:r>
            <a:r>
              <a:rPr lang="en-US" sz="2000" i="1" dirty="0" smtClean="0"/>
              <a:t>before</a:t>
            </a:r>
            <a:r>
              <a:rPr lang="en-US" sz="2000" dirty="0" smtClean="0"/>
              <a:t> data can flow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signaling protocols</a:t>
            </a:r>
            <a:r>
              <a:rPr lang="en-US" sz="1800" dirty="0" smtClean="0"/>
              <a:t> to setup, maintain,  teardown VC</a:t>
            </a:r>
          </a:p>
          <a:p>
            <a:pPr>
              <a:lnSpc>
                <a:spcPct val="90000"/>
              </a:lnSpc>
            </a:pPr>
            <a:r>
              <a:rPr lang="en-US" sz="2000" i="1" dirty="0" smtClean="0">
                <a:solidFill>
                  <a:srgbClr val="FF0000"/>
                </a:solidFill>
              </a:rPr>
              <a:t>every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router maintains “state” for </a:t>
            </a:r>
            <a:r>
              <a:rPr lang="en-US" sz="2000" dirty="0" smtClean="0">
                <a:solidFill>
                  <a:srgbClr val="FF0000"/>
                </a:solidFill>
              </a:rPr>
              <a:t>each</a:t>
            </a:r>
            <a:r>
              <a:rPr lang="en-US" sz="2000" dirty="0" smtClean="0"/>
              <a:t> passing connection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resources (bandwidth, buffers) may be </a:t>
            </a:r>
            <a:r>
              <a:rPr lang="en-US" sz="2000" i="1" dirty="0" smtClean="0"/>
              <a:t>allocated </a:t>
            </a:r>
            <a:r>
              <a:rPr lang="en-US" sz="2000" dirty="0" smtClean="0"/>
              <a:t>to VC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1800" dirty="0" smtClean="0"/>
          </a:p>
        </p:txBody>
      </p:sp>
      <p:sp>
        <p:nvSpPr>
          <p:cNvPr id="2056" name="Freeform 7"/>
          <p:cNvSpPr>
            <a:spLocks/>
          </p:cNvSpPr>
          <p:nvPr/>
        </p:nvSpPr>
        <p:spPr bwMode="auto">
          <a:xfrm>
            <a:off x="3371850" y="4783138"/>
            <a:ext cx="2847975" cy="1481137"/>
          </a:xfrm>
          <a:custGeom>
            <a:avLst/>
            <a:gdLst>
              <a:gd name="T0" fmla="*/ 15120940 w 1794"/>
              <a:gd name="T1" fmla="*/ 1217234342 h 933"/>
              <a:gd name="T2" fmla="*/ 272176900 w 1794"/>
              <a:gd name="T3" fmla="*/ 315018648 h 933"/>
              <a:gd name="T4" fmla="*/ 1408768151 w 1794"/>
              <a:gd name="T5" fmla="*/ 252015573 h 933"/>
              <a:gd name="T6" fmla="*/ 2147483647 w 1794"/>
              <a:gd name="T7" fmla="*/ 73083719 h 933"/>
              <a:gd name="T8" fmla="*/ 2147483647 w 1794"/>
              <a:gd name="T9" fmla="*/ 693041958 h 933"/>
              <a:gd name="T10" fmla="*/ 2147483647 w 1794"/>
              <a:gd name="T11" fmla="*/ 2084167970 h 933"/>
              <a:gd name="T12" fmla="*/ 2147483647 w 1794"/>
              <a:gd name="T13" fmla="*/ 2147483647 h 933"/>
              <a:gd name="T14" fmla="*/ 2116931468 w 1794"/>
              <a:gd name="T15" fmla="*/ 2147483647 h 933"/>
              <a:gd name="T16" fmla="*/ 1043344800 w 1794"/>
              <a:gd name="T17" fmla="*/ 2147483647 h 933"/>
              <a:gd name="T18" fmla="*/ 360383139 w 1794"/>
              <a:gd name="T19" fmla="*/ 2096769537 h 933"/>
              <a:gd name="T20" fmla="*/ 15120940 w 1794"/>
              <a:gd name="T21" fmla="*/ 1217234342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 sz="1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57" name="Line 101"/>
          <p:cNvSpPr>
            <a:spLocks noChangeShapeType="1"/>
          </p:cNvSpPr>
          <p:nvPr/>
        </p:nvSpPr>
        <p:spPr bwMode="auto">
          <a:xfrm rot="5400000" flipV="1">
            <a:off x="2725738" y="4525962"/>
            <a:ext cx="635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58" name="Freeform 107"/>
          <p:cNvSpPr>
            <a:spLocks/>
          </p:cNvSpPr>
          <p:nvPr/>
        </p:nvSpPr>
        <p:spPr bwMode="auto">
          <a:xfrm>
            <a:off x="4010025" y="5076825"/>
            <a:ext cx="542925" cy="295275"/>
          </a:xfrm>
          <a:custGeom>
            <a:avLst/>
            <a:gdLst>
              <a:gd name="T0" fmla="*/ 0 w 342"/>
              <a:gd name="T1" fmla="*/ 468749107 h 186"/>
              <a:gd name="T2" fmla="*/ 86189352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80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059" name="Group 111"/>
          <p:cNvGrpSpPr>
            <a:grpSpLocks/>
          </p:cNvGrpSpPr>
          <p:nvPr/>
        </p:nvGrpSpPr>
        <p:grpSpPr bwMode="auto">
          <a:xfrm>
            <a:off x="3516313" y="5251450"/>
            <a:ext cx="501650" cy="233363"/>
            <a:chOff x="3600" y="219"/>
            <a:chExt cx="360" cy="175"/>
          </a:xfrm>
        </p:grpSpPr>
        <p:sp>
          <p:nvSpPr>
            <p:cNvPr id="2209" name="Oval 11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10" name="Line 11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11" name="Line 11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12" name="Rectangle 11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13" name="Oval 11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214" name="Group 11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19" name="Line 1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20" name="Line 1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21" name="Line 1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215" name="Group 12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16" name="Line 1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17" name="Line 1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18" name="Line 1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060" name="Group 125"/>
          <p:cNvGrpSpPr>
            <a:grpSpLocks/>
          </p:cNvGrpSpPr>
          <p:nvPr/>
        </p:nvGrpSpPr>
        <p:grpSpPr bwMode="auto">
          <a:xfrm>
            <a:off x="3868738" y="5889625"/>
            <a:ext cx="501650" cy="233363"/>
            <a:chOff x="3600" y="219"/>
            <a:chExt cx="360" cy="175"/>
          </a:xfrm>
        </p:grpSpPr>
        <p:sp>
          <p:nvSpPr>
            <p:cNvPr id="2196" name="Oval 12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97" name="Line 12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98" name="Line 12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99" name="Rectangle 12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00" name="Oval 13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201" name="Group 13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06" name="Line 1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07" name="Line 1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08" name="Line 1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202" name="Group 13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03" name="Line 13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04" name="Line 1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05" name="Line 13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061" name="Group 139"/>
          <p:cNvGrpSpPr>
            <a:grpSpLocks/>
          </p:cNvGrpSpPr>
          <p:nvPr/>
        </p:nvGrpSpPr>
        <p:grpSpPr bwMode="auto">
          <a:xfrm>
            <a:off x="4543425" y="4946650"/>
            <a:ext cx="501650" cy="233363"/>
            <a:chOff x="3600" y="219"/>
            <a:chExt cx="360" cy="175"/>
          </a:xfrm>
        </p:grpSpPr>
        <p:sp>
          <p:nvSpPr>
            <p:cNvPr id="2183" name="Oval 1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84" name="Line 1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85" name="Line 1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86" name="Rectangle 14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87" name="Oval 1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188" name="Group 1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93" name="Line 1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94" name="Line 1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95" name="Line 1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189" name="Group 1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90" name="Line 1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91" name="Line 1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92" name="Line 1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062" name="Group 153"/>
          <p:cNvGrpSpPr>
            <a:grpSpLocks/>
          </p:cNvGrpSpPr>
          <p:nvPr/>
        </p:nvGrpSpPr>
        <p:grpSpPr bwMode="auto">
          <a:xfrm>
            <a:off x="4465638" y="5611813"/>
            <a:ext cx="500062" cy="233362"/>
            <a:chOff x="3600" y="219"/>
            <a:chExt cx="360" cy="175"/>
          </a:xfrm>
        </p:grpSpPr>
        <p:sp>
          <p:nvSpPr>
            <p:cNvPr id="2170" name="Oval 1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71" name="Line 1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72" name="Line 1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73" name="Rectangle 1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74" name="Oval 1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175" name="Group 1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80" name="Line 1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81" name="Line 1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82" name="Line 1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176" name="Group 1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77" name="Line 1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78" name="Line 1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79" name="Line 1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063" name="Group 167"/>
          <p:cNvGrpSpPr>
            <a:grpSpLocks/>
          </p:cNvGrpSpPr>
          <p:nvPr/>
        </p:nvGrpSpPr>
        <p:grpSpPr bwMode="auto">
          <a:xfrm>
            <a:off x="5100638" y="5908675"/>
            <a:ext cx="501650" cy="233363"/>
            <a:chOff x="3600" y="219"/>
            <a:chExt cx="360" cy="175"/>
          </a:xfrm>
        </p:grpSpPr>
        <p:sp>
          <p:nvSpPr>
            <p:cNvPr id="2157" name="Oval 16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8" name="Line 16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9" name="Line 17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0" name="Rectangle 17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61" name="Oval 17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162" name="Group 17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67" name="Line 1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8" name="Line 1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9" name="Line 1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163" name="Group 17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64" name="Line 17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5" name="Line 1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6" name="Line 18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064" name="Group 209"/>
          <p:cNvGrpSpPr>
            <a:grpSpLocks/>
          </p:cNvGrpSpPr>
          <p:nvPr/>
        </p:nvGrpSpPr>
        <p:grpSpPr bwMode="auto">
          <a:xfrm>
            <a:off x="5545138" y="5253038"/>
            <a:ext cx="501650" cy="233362"/>
            <a:chOff x="3600" y="219"/>
            <a:chExt cx="360" cy="175"/>
          </a:xfrm>
        </p:grpSpPr>
        <p:sp>
          <p:nvSpPr>
            <p:cNvPr id="2144" name="Oval 21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45" name="Line 21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46" name="Line 21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47" name="Rectangle 21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48" name="Oval 21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149" name="Group 21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54" name="Line 2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5" name="Line 2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6" name="Line 2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150" name="Group 21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51" name="Line 2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2" name="Line 2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3" name="Line 2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065" name="Group 427"/>
          <p:cNvGrpSpPr>
            <a:grpSpLocks/>
          </p:cNvGrpSpPr>
          <p:nvPr/>
        </p:nvGrpSpPr>
        <p:grpSpPr bwMode="auto">
          <a:xfrm>
            <a:off x="498475" y="3446463"/>
            <a:ext cx="1566863" cy="1987550"/>
            <a:chOff x="2366" y="929"/>
            <a:chExt cx="987" cy="1252"/>
          </a:xfrm>
        </p:grpSpPr>
        <p:graphicFrame>
          <p:nvGraphicFramePr>
            <p:cNvPr id="2051" name="Object 49"/>
            <p:cNvGraphicFramePr>
              <a:graphicFrameLocks noChangeAspect="1"/>
            </p:cNvGraphicFramePr>
            <p:nvPr/>
          </p:nvGraphicFramePr>
          <p:xfrm>
            <a:off x="2741" y="929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69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1" y="929"/>
                          <a:ext cx="333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35" name="Group 402"/>
            <p:cNvGrpSpPr>
              <a:grpSpLocks/>
            </p:cNvGrpSpPr>
            <p:nvPr/>
          </p:nvGrpSpPr>
          <p:grpSpPr bwMode="auto">
            <a:xfrm>
              <a:off x="2366" y="1145"/>
              <a:ext cx="987" cy="1036"/>
              <a:chOff x="2956" y="969"/>
              <a:chExt cx="513" cy="529"/>
            </a:xfrm>
          </p:grpSpPr>
          <p:sp>
            <p:nvSpPr>
              <p:cNvPr id="2136" name="Rectangle 403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37" name="Rectangle 404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38" name="Rectangle 405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39" name="Text Box 406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</a:rPr>
                  <a:t>application</a:t>
                </a:r>
              </a:p>
              <a:p>
                <a:pPr algn="ctr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</a:rPr>
                  <a:t>transport</a:t>
                </a:r>
              </a:p>
              <a:p>
                <a:pPr algn="ctr"/>
                <a:r>
                  <a:rPr lang="en-US" sz="2000">
                    <a:solidFill>
                      <a:srgbClr val="FFFFFF"/>
                    </a:solidFill>
                    <a:latin typeface="Comic Sans MS" pitchFamily="66" charset="0"/>
                  </a:rPr>
                  <a:t>network</a:t>
                </a:r>
                <a:endParaRPr lang="en-US" sz="2000">
                  <a:solidFill>
                    <a:srgbClr val="00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</a:rPr>
                  <a:t>data link</a:t>
                </a:r>
              </a:p>
              <a:p>
                <a:pPr algn="ctr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</a:rPr>
                  <a:t>physical</a:t>
                </a: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0" name="Line 407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41" name="Line 408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42" name="Line 409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43" name="Line 410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2066" name="Freeform 420"/>
          <p:cNvSpPr>
            <a:spLocks/>
          </p:cNvSpPr>
          <p:nvPr/>
        </p:nvSpPr>
        <p:spPr bwMode="auto">
          <a:xfrm>
            <a:off x="5051425" y="5070475"/>
            <a:ext cx="504825" cy="307975"/>
          </a:xfrm>
          <a:custGeom>
            <a:avLst/>
            <a:gdLst>
              <a:gd name="T0" fmla="*/ 0 w 318"/>
              <a:gd name="T1" fmla="*/ 0 h 194"/>
              <a:gd name="T2" fmla="*/ 801409578 w 318"/>
              <a:gd name="T3" fmla="*/ 48891035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67" name="Freeform 421"/>
          <p:cNvSpPr>
            <a:spLocks/>
          </p:cNvSpPr>
          <p:nvPr/>
        </p:nvSpPr>
        <p:spPr bwMode="auto">
          <a:xfrm>
            <a:off x="3986213" y="5462588"/>
            <a:ext cx="481012" cy="238125"/>
          </a:xfrm>
          <a:custGeom>
            <a:avLst/>
            <a:gdLst>
              <a:gd name="T0" fmla="*/ 0 w 294"/>
              <a:gd name="T1" fmla="*/ 0 h 174"/>
              <a:gd name="T2" fmla="*/ 786981320 w 294"/>
              <a:gd name="T3" fmla="*/ 325882245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68" name="Freeform 422"/>
          <p:cNvSpPr>
            <a:spLocks/>
          </p:cNvSpPr>
          <p:nvPr/>
        </p:nvSpPr>
        <p:spPr bwMode="auto">
          <a:xfrm>
            <a:off x="4933950" y="5438775"/>
            <a:ext cx="628650" cy="247650"/>
          </a:xfrm>
          <a:custGeom>
            <a:avLst/>
            <a:gdLst>
              <a:gd name="T0" fmla="*/ 0 w 378"/>
              <a:gd name="T1" fmla="*/ 352474233 h 174"/>
              <a:gd name="T2" fmla="*/ 1045504900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69" name="Freeform 423"/>
          <p:cNvSpPr>
            <a:spLocks/>
          </p:cNvSpPr>
          <p:nvPr/>
        </p:nvSpPr>
        <p:spPr bwMode="auto">
          <a:xfrm>
            <a:off x="5600700" y="5492750"/>
            <a:ext cx="206375" cy="508000"/>
          </a:xfrm>
          <a:custGeom>
            <a:avLst/>
            <a:gdLst>
              <a:gd name="T0" fmla="*/ 0 w 118"/>
              <a:gd name="T1" fmla="*/ 516128001 h 500"/>
              <a:gd name="T2" fmla="*/ 360937648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70" name="Freeform 424"/>
          <p:cNvSpPr>
            <a:spLocks/>
          </p:cNvSpPr>
          <p:nvPr/>
        </p:nvSpPr>
        <p:spPr bwMode="auto">
          <a:xfrm>
            <a:off x="4365625" y="6026150"/>
            <a:ext cx="736600" cy="74613"/>
          </a:xfrm>
          <a:custGeom>
            <a:avLst/>
            <a:gdLst>
              <a:gd name="T0" fmla="*/ 1466431257 w 370"/>
              <a:gd name="T1" fmla="*/ 173971858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71" name="Freeform 425"/>
          <p:cNvSpPr>
            <a:spLocks/>
          </p:cNvSpPr>
          <p:nvPr/>
        </p:nvSpPr>
        <p:spPr bwMode="auto">
          <a:xfrm>
            <a:off x="3829050" y="5486400"/>
            <a:ext cx="193675" cy="425450"/>
          </a:xfrm>
          <a:custGeom>
            <a:avLst/>
            <a:gdLst>
              <a:gd name="T0" fmla="*/ 196171868 w 176"/>
              <a:gd name="T1" fmla="*/ 435073225 h 412"/>
              <a:gd name="T2" fmla="*/ 213125027 w 176"/>
              <a:gd name="T3" fmla="*/ 439339083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80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072" name="Group 428"/>
          <p:cNvGrpSpPr>
            <a:grpSpLocks/>
          </p:cNvGrpSpPr>
          <p:nvPr/>
        </p:nvGrpSpPr>
        <p:grpSpPr bwMode="auto">
          <a:xfrm>
            <a:off x="7280275" y="3617913"/>
            <a:ext cx="1566863" cy="1987550"/>
            <a:chOff x="2366" y="929"/>
            <a:chExt cx="987" cy="1252"/>
          </a:xfrm>
        </p:grpSpPr>
        <p:graphicFrame>
          <p:nvGraphicFramePr>
            <p:cNvPr id="2050" name="Object 429"/>
            <p:cNvGraphicFramePr>
              <a:graphicFrameLocks noChangeAspect="1"/>
            </p:cNvGraphicFramePr>
            <p:nvPr/>
          </p:nvGraphicFramePr>
          <p:xfrm>
            <a:off x="2741" y="929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70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1" y="929"/>
                          <a:ext cx="333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26" name="Group 430"/>
            <p:cNvGrpSpPr>
              <a:grpSpLocks/>
            </p:cNvGrpSpPr>
            <p:nvPr/>
          </p:nvGrpSpPr>
          <p:grpSpPr bwMode="auto">
            <a:xfrm>
              <a:off x="2366" y="1145"/>
              <a:ext cx="987" cy="1036"/>
              <a:chOff x="2956" y="969"/>
              <a:chExt cx="513" cy="529"/>
            </a:xfrm>
          </p:grpSpPr>
          <p:sp>
            <p:nvSpPr>
              <p:cNvPr id="2127" name="Rectangle 43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28" name="Rectangle 43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29" name="Rectangle 43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30" name="Text Box 43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</a:rPr>
                  <a:t>application</a:t>
                </a:r>
              </a:p>
              <a:p>
                <a:pPr algn="ctr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</a:rPr>
                  <a:t>transport</a:t>
                </a:r>
              </a:p>
              <a:p>
                <a:pPr algn="ctr"/>
                <a:r>
                  <a:rPr lang="en-US" sz="2000">
                    <a:solidFill>
                      <a:srgbClr val="FFFFFF"/>
                    </a:solidFill>
                    <a:latin typeface="Comic Sans MS" pitchFamily="66" charset="0"/>
                  </a:rPr>
                  <a:t>network</a:t>
                </a:r>
                <a:endParaRPr lang="en-US" sz="2000">
                  <a:solidFill>
                    <a:srgbClr val="00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</a:rPr>
                  <a:t>data link</a:t>
                </a:r>
              </a:p>
              <a:p>
                <a:pPr algn="ctr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</a:rPr>
                  <a:t>physical</a:t>
                </a: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1" name="Line 43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32" name="Line 43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33" name="Line 43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34" name="Line 43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2073" name="Line 439"/>
          <p:cNvSpPr>
            <a:spLocks noChangeShapeType="1"/>
          </p:cNvSpPr>
          <p:nvPr/>
        </p:nvSpPr>
        <p:spPr bwMode="auto">
          <a:xfrm rot="-5400000" flipH="1" flipV="1">
            <a:off x="6721475" y="4708525"/>
            <a:ext cx="6350" cy="140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1041" name="Text Box 449"/>
          <p:cNvSpPr txBox="1">
            <a:spLocks noChangeArrowheads="1"/>
          </p:cNvSpPr>
          <p:nvPr/>
        </p:nvSpPr>
        <p:spPr bwMode="auto">
          <a:xfrm>
            <a:off x="1927225" y="4651375"/>
            <a:ext cx="167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1. Initiate call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1043" name="Freeform 451"/>
          <p:cNvSpPr>
            <a:spLocks/>
          </p:cNvSpPr>
          <p:nvPr/>
        </p:nvSpPr>
        <p:spPr bwMode="auto">
          <a:xfrm>
            <a:off x="2057400" y="5000625"/>
            <a:ext cx="5305425" cy="862013"/>
          </a:xfrm>
          <a:custGeom>
            <a:avLst/>
            <a:gdLst>
              <a:gd name="T0" fmla="*/ 0 w 3342"/>
              <a:gd name="T1" fmla="*/ 0 h 543"/>
              <a:gd name="T2" fmla="*/ 7561263 w 3342"/>
              <a:gd name="T3" fmla="*/ 589716838 h 543"/>
              <a:gd name="T4" fmla="*/ 2147483647 w 3342"/>
              <a:gd name="T5" fmla="*/ 589716838 h 543"/>
              <a:gd name="T6" fmla="*/ 2147483647 w 3342"/>
              <a:gd name="T7" fmla="*/ 1368446213 h 543"/>
              <a:gd name="T8" fmla="*/ 2147483647 w 3342"/>
              <a:gd name="T9" fmla="*/ 1368446213 h 543"/>
              <a:gd name="T10" fmla="*/ 2147483647 w 3342"/>
              <a:gd name="T11" fmla="*/ 756047172 h 543"/>
              <a:gd name="T12" fmla="*/ 2147483647 w 3342"/>
              <a:gd name="T13" fmla="*/ 771168112 h 543"/>
              <a:gd name="T14" fmla="*/ 2147483647 w 3342"/>
              <a:gd name="T15" fmla="*/ 30241891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42"/>
              <a:gd name="T25" fmla="*/ 0 h 543"/>
              <a:gd name="T26" fmla="*/ 3342 w 334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42" h="543">
                <a:moveTo>
                  <a:pt x="0" y="0"/>
                </a:moveTo>
                <a:lnTo>
                  <a:pt x="3" y="234"/>
                </a:lnTo>
                <a:lnTo>
                  <a:pt x="939" y="234"/>
                </a:lnTo>
                <a:lnTo>
                  <a:pt x="1617" y="543"/>
                </a:lnTo>
                <a:lnTo>
                  <a:pt x="1818" y="543"/>
                </a:lnTo>
                <a:lnTo>
                  <a:pt x="2364" y="300"/>
                </a:lnTo>
                <a:lnTo>
                  <a:pt x="3342" y="306"/>
                </a:lnTo>
                <a:lnTo>
                  <a:pt x="3336" y="12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 sz="1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1044" name="Text Box 452"/>
          <p:cNvSpPr txBox="1">
            <a:spLocks noChangeArrowheads="1"/>
          </p:cNvSpPr>
          <p:nvPr/>
        </p:nvSpPr>
        <p:spPr bwMode="auto">
          <a:xfrm>
            <a:off x="5646738" y="4718050"/>
            <a:ext cx="177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2. incoming call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1045" name="Text Box 453"/>
          <p:cNvSpPr txBox="1">
            <a:spLocks noChangeArrowheads="1"/>
          </p:cNvSpPr>
          <p:nvPr/>
        </p:nvSpPr>
        <p:spPr bwMode="auto">
          <a:xfrm>
            <a:off x="5768975" y="4384675"/>
            <a:ext cx="1633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3. Accept call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1046" name="Freeform 454"/>
          <p:cNvSpPr>
            <a:spLocks/>
          </p:cNvSpPr>
          <p:nvPr/>
        </p:nvSpPr>
        <p:spPr bwMode="auto">
          <a:xfrm>
            <a:off x="2162175" y="4648200"/>
            <a:ext cx="5057775" cy="1123950"/>
          </a:xfrm>
          <a:custGeom>
            <a:avLst/>
            <a:gdLst>
              <a:gd name="T0" fmla="*/ 0 w 3186"/>
              <a:gd name="T1" fmla="*/ 30241877 h 708"/>
              <a:gd name="T2" fmla="*/ 0 w 3186"/>
              <a:gd name="T3" fmla="*/ 960178803 h 708"/>
              <a:gd name="T4" fmla="*/ 2147483647 w 3186"/>
              <a:gd name="T5" fmla="*/ 967740063 h 708"/>
              <a:gd name="T6" fmla="*/ 2147483647 w 3186"/>
              <a:gd name="T7" fmla="*/ 1784270803 h 708"/>
              <a:gd name="T8" fmla="*/ 2147483647 w 3186"/>
              <a:gd name="T9" fmla="*/ 1784270803 h 708"/>
              <a:gd name="T10" fmla="*/ 2147483647 w 3186"/>
              <a:gd name="T11" fmla="*/ 1199594358 h 708"/>
              <a:gd name="T12" fmla="*/ 2147483647 w 3186"/>
              <a:gd name="T13" fmla="*/ 1184473426 h 708"/>
              <a:gd name="T14" fmla="*/ 2147483647 w 3186"/>
              <a:gd name="T15" fmla="*/ 0 h 7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86"/>
              <a:gd name="T25" fmla="*/ 0 h 708"/>
              <a:gd name="T26" fmla="*/ 3186 w 3186"/>
              <a:gd name="T27" fmla="*/ 708 h 7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86" h="708">
                <a:moveTo>
                  <a:pt x="0" y="12"/>
                </a:moveTo>
                <a:lnTo>
                  <a:pt x="0" y="381"/>
                </a:lnTo>
                <a:lnTo>
                  <a:pt x="882" y="384"/>
                </a:lnTo>
                <a:lnTo>
                  <a:pt x="1551" y="708"/>
                </a:lnTo>
                <a:lnTo>
                  <a:pt x="1742" y="708"/>
                </a:lnTo>
                <a:lnTo>
                  <a:pt x="2273" y="476"/>
                </a:lnTo>
                <a:lnTo>
                  <a:pt x="3186" y="470"/>
                </a:lnTo>
                <a:lnTo>
                  <a:pt x="318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sv-SE" sz="1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1047" name="Text Box 455"/>
          <p:cNvSpPr txBox="1">
            <a:spLocks noChangeArrowheads="1"/>
          </p:cNvSpPr>
          <p:nvPr/>
        </p:nvSpPr>
        <p:spPr bwMode="auto">
          <a:xfrm>
            <a:off x="1892300" y="4365625"/>
            <a:ext cx="1984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4. Call connected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1048" name="Text Box 456"/>
          <p:cNvSpPr txBox="1">
            <a:spLocks noChangeArrowheads="1"/>
          </p:cNvSpPr>
          <p:nvPr/>
        </p:nvSpPr>
        <p:spPr bwMode="auto">
          <a:xfrm>
            <a:off x="1922463" y="4060825"/>
            <a:ext cx="2224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3333CC"/>
                </a:solidFill>
                <a:latin typeface="Comic Sans MS" pitchFamily="66" charset="0"/>
              </a:rPr>
              <a:t>5. Data flow begins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1049" name="Text Box 457"/>
          <p:cNvSpPr txBox="1">
            <a:spLocks noChangeArrowheads="1"/>
          </p:cNvSpPr>
          <p:nvPr/>
        </p:nvSpPr>
        <p:spPr bwMode="auto">
          <a:xfrm>
            <a:off x="5603875" y="4013200"/>
            <a:ext cx="180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3333CC"/>
                </a:solidFill>
                <a:latin typeface="Comic Sans MS" pitchFamily="66" charset="0"/>
              </a:rPr>
              <a:t>6. Receive data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1050" name="Freeform 458"/>
          <p:cNvSpPr>
            <a:spLocks/>
          </p:cNvSpPr>
          <p:nvPr/>
        </p:nvSpPr>
        <p:spPr bwMode="auto">
          <a:xfrm>
            <a:off x="2228850" y="4324350"/>
            <a:ext cx="4895850" cy="1343025"/>
          </a:xfrm>
          <a:custGeom>
            <a:avLst/>
            <a:gdLst>
              <a:gd name="T0" fmla="*/ 0 w 3084"/>
              <a:gd name="T1" fmla="*/ 45362812 h 846"/>
              <a:gd name="T2" fmla="*/ 0 w 3084"/>
              <a:gd name="T3" fmla="*/ 1338203773 h 846"/>
              <a:gd name="T4" fmla="*/ 2132052306 w 3084"/>
              <a:gd name="T5" fmla="*/ 1345763446 h 846"/>
              <a:gd name="T6" fmla="*/ 2147483647 w 3084"/>
              <a:gd name="T7" fmla="*/ 2132052366 h 846"/>
              <a:gd name="T8" fmla="*/ 2147483647 w 3084"/>
              <a:gd name="T9" fmla="*/ 2124492693 h 846"/>
              <a:gd name="T10" fmla="*/ 2147483647 w 3084"/>
              <a:gd name="T11" fmla="*/ 1595259637 h 846"/>
              <a:gd name="T12" fmla="*/ 2147483647 w 3084"/>
              <a:gd name="T13" fmla="*/ 1595259637 h 846"/>
              <a:gd name="T14" fmla="*/ 2147483647 w 3084"/>
              <a:gd name="T15" fmla="*/ 0 h 8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84"/>
              <a:gd name="T25" fmla="*/ 0 h 846"/>
              <a:gd name="T26" fmla="*/ 3084 w 3084"/>
              <a:gd name="T27" fmla="*/ 846 h 84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84" h="846">
                <a:moveTo>
                  <a:pt x="0" y="18"/>
                </a:moveTo>
                <a:lnTo>
                  <a:pt x="0" y="531"/>
                </a:lnTo>
                <a:lnTo>
                  <a:pt x="846" y="534"/>
                </a:lnTo>
                <a:lnTo>
                  <a:pt x="1485" y="846"/>
                </a:lnTo>
                <a:lnTo>
                  <a:pt x="1698" y="843"/>
                </a:lnTo>
                <a:lnTo>
                  <a:pt x="2238" y="633"/>
                </a:lnTo>
                <a:lnTo>
                  <a:pt x="3084" y="633"/>
                </a:lnTo>
                <a:lnTo>
                  <a:pt x="3081" y="0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 sz="180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4" name="Group 530"/>
          <p:cNvGrpSpPr>
            <a:grpSpLocks/>
          </p:cNvGrpSpPr>
          <p:nvPr/>
        </p:nvGrpSpPr>
        <p:grpSpPr bwMode="auto">
          <a:xfrm>
            <a:off x="3514725" y="5241925"/>
            <a:ext cx="2530475" cy="600075"/>
            <a:chOff x="2214" y="3302"/>
            <a:chExt cx="1594" cy="378"/>
          </a:xfrm>
        </p:grpSpPr>
        <p:grpSp>
          <p:nvGrpSpPr>
            <p:cNvPr id="2084" name="Group 501"/>
            <p:cNvGrpSpPr>
              <a:grpSpLocks/>
            </p:cNvGrpSpPr>
            <p:nvPr/>
          </p:nvGrpSpPr>
          <p:grpSpPr bwMode="auto">
            <a:xfrm>
              <a:off x="2214" y="3302"/>
              <a:ext cx="316" cy="147"/>
              <a:chOff x="3120" y="2318"/>
              <a:chExt cx="316" cy="147"/>
            </a:xfrm>
          </p:grpSpPr>
          <p:sp>
            <p:nvSpPr>
              <p:cNvPr id="2113" name="Oval 488"/>
              <p:cNvSpPr>
                <a:spLocks noChangeArrowheads="1"/>
              </p:cNvSpPr>
              <p:nvPr/>
            </p:nvSpPr>
            <p:spPr bwMode="auto">
              <a:xfrm>
                <a:off x="3123" y="2384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14" name="Line 489"/>
              <p:cNvSpPr>
                <a:spLocks noChangeShapeType="1"/>
              </p:cNvSpPr>
              <p:nvPr/>
            </p:nvSpPr>
            <p:spPr bwMode="auto">
              <a:xfrm>
                <a:off x="3123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15" name="Line 490"/>
              <p:cNvSpPr>
                <a:spLocks noChangeShapeType="1"/>
              </p:cNvSpPr>
              <p:nvPr/>
            </p:nvSpPr>
            <p:spPr bwMode="auto">
              <a:xfrm>
                <a:off x="3436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16" name="Rectangle 491"/>
              <p:cNvSpPr>
                <a:spLocks noChangeArrowheads="1"/>
              </p:cNvSpPr>
              <p:nvPr/>
            </p:nvSpPr>
            <p:spPr bwMode="auto">
              <a:xfrm>
                <a:off x="3123" y="2377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117" name="Oval 492"/>
              <p:cNvSpPr>
                <a:spLocks noChangeArrowheads="1"/>
              </p:cNvSpPr>
              <p:nvPr/>
            </p:nvSpPr>
            <p:spPr bwMode="auto">
              <a:xfrm>
                <a:off x="3120" y="2318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2118" name="Group 493"/>
              <p:cNvGrpSpPr>
                <a:grpSpLocks/>
              </p:cNvGrpSpPr>
              <p:nvPr/>
            </p:nvGrpSpPr>
            <p:grpSpPr bwMode="auto">
              <a:xfrm>
                <a:off x="3195" y="2339"/>
                <a:ext cx="156" cy="55"/>
                <a:chOff x="2848" y="848"/>
                <a:chExt cx="140" cy="98"/>
              </a:xfrm>
            </p:grpSpPr>
            <p:sp>
              <p:nvSpPr>
                <p:cNvPr id="2123" name="Line 49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sz="18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24" name="Line 49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sz="18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25" name="Line 49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sz="18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119" name="Group 497"/>
              <p:cNvGrpSpPr>
                <a:grpSpLocks/>
              </p:cNvGrpSpPr>
              <p:nvPr/>
            </p:nvGrpSpPr>
            <p:grpSpPr bwMode="auto">
              <a:xfrm flipV="1">
                <a:off x="3195" y="2338"/>
                <a:ext cx="156" cy="56"/>
                <a:chOff x="2848" y="848"/>
                <a:chExt cx="140" cy="98"/>
              </a:xfrm>
            </p:grpSpPr>
            <p:sp>
              <p:nvSpPr>
                <p:cNvPr id="2120" name="Line 49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sz="18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21" name="Line 49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sz="18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22" name="Line 50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sz="18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2085" name="Group 502"/>
            <p:cNvGrpSpPr>
              <a:grpSpLocks/>
            </p:cNvGrpSpPr>
            <p:nvPr/>
          </p:nvGrpSpPr>
          <p:grpSpPr bwMode="auto">
            <a:xfrm>
              <a:off x="2808" y="3533"/>
              <a:ext cx="316" cy="147"/>
              <a:chOff x="3120" y="2318"/>
              <a:chExt cx="316" cy="147"/>
            </a:xfrm>
          </p:grpSpPr>
          <p:sp>
            <p:nvSpPr>
              <p:cNvPr id="2100" name="Oval 503"/>
              <p:cNvSpPr>
                <a:spLocks noChangeArrowheads="1"/>
              </p:cNvSpPr>
              <p:nvPr/>
            </p:nvSpPr>
            <p:spPr bwMode="auto">
              <a:xfrm>
                <a:off x="3123" y="2384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01" name="Line 504"/>
              <p:cNvSpPr>
                <a:spLocks noChangeShapeType="1"/>
              </p:cNvSpPr>
              <p:nvPr/>
            </p:nvSpPr>
            <p:spPr bwMode="auto">
              <a:xfrm>
                <a:off x="3123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02" name="Line 505"/>
              <p:cNvSpPr>
                <a:spLocks noChangeShapeType="1"/>
              </p:cNvSpPr>
              <p:nvPr/>
            </p:nvSpPr>
            <p:spPr bwMode="auto">
              <a:xfrm>
                <a:off x="3436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03" name="Rectangle 506"/>
              <p:cNvSpPr>
                <a:spLocks noChangeArrowheads="1"/>
              </p:cNvSpPr>
              <p:nvPr/>
            </p:nvSpPr>
            <p:spPr bwMode="auto">
              <a:xfrm>
                <a:off x="3123" y="2377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104" name="Oval 507"/>
              <p:cNvSpPr>
                <a:spLocks noChangeArrowheads="1"/>
              </p:cNvSpPr>
              <p:nvPr/>
            </p:nvSpPr>
            <p:spPr bwMode="auto">
              <a:xfrm>
                <a:off x="3120" y="2318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2105" name="Group 508"/>
              <p:cNvGrpSpPr>
                <a:grpSpLocks/>
              </p:cNvGrpSpPr>
              <p:nvPr/>
            </p:nvGrpSpPr>
            <p:grpSpPr bwMode="auto">
              <a:xfrm>
                <a:off x="3195" y="2339"/>
                <a:ext cx="156" cy="55"/>
                <a:chOff x="2848" y="848"/>
                <a:chExt cx="140" cy="98"/>
              </a:xfrm>
            </p:grpSpPr>
            <p:sp>
              <p:nvSpPr>
                <p:cNvPr id="2110" name="Line 5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sz="18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11" name="Line 5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sz="18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12" name="Line 5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sz="18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106" name="Group 512"/>
              <p:cNvGrpSpPr>
                <a:grpSpLocks/>
              </p:cNvGrpSpPr>
              <p:nvPr/>
            </p:nvGrpSpPr>
            <p:grpSpPr bwMode="auto">
              <a:xfrm flipV="1">
                <a:off x="3195" y="2338"/>
                <a:ext cx="156" cy="56"/>
                <a:chOff x="2848" y="848"/>
                <a:chExt cx="140" cy="98"/>
              </a:xfrm>
            </p:grpSpPr>
            <p:sp>
              <p:nvSpPr>
                <p:cNvPr id="2107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sz="18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08" name="Line 5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sz="18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09" name="Line 5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sz="18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2086" name="Group 516"/>
            <p:cNvGrpSpPr>
              <a:grpSpLocks/>
            </p:cNvGrpSpPr>
            <p:nvPr/>
          </p:nvGrpSpPr>
          <p:grpSpPr bwMode="auto">
            <a:xfrm>
              <a:off x="3492" y="3302"/>
              <a:ext cx="316" cy="147"/>
              <a:chOff x="3120" y="2318"/>
              <a:chExt cx="316" cy="147"/>
            </a:xfrm>
          </p:grpSpPr>
          <p:sp>
            <p:nvSpPr>
              <p:cNvPr id="2087" name="Oval 517"/>
              <p:cNvSpPr>
                <a:spLocks noChangeArrowheads="1"/>
              </p:cNvSpPr>
              <p:nvPr/>
            </p:nvSpPr>
            <p:spPr bwMode="auto">
              <a:xfrm>
                <a:off x="3123" y="2384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88" name="Line 518"/>
              <p:cNvSpPr>
                <a:spLocks noChangeShapeType="1"/>
              </p:cNvSpPr>
              <p:nvPr/>
            </p:nvSpPr>
            <p:spPr bwMode="auto">
              <a:xfrm>
                <a:off x="3123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89" name="Line 519"/>
              <p:cNvSpPr>
                <a:spLocks noChangeShapeType="1"/>
              </p:cNvSpPr>
              <p:nvPr/>
            </p:nvSpPr>
            <p:spPr bwMode="auto">
              <a:xfrm>
                <a:off x="3436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90" name="Rectangle 520"/>
              <p:cNvSpPr>
                <a:spLocks noChangeArrowheads="1"/>
              </p:cNvSpPr>
              <p:nvPr/>
            </p:nvSpPr>
            <p:spPr bwMode="auto">
              <a:xfrm>
                <a:off x="3123" y="2377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091" name="Oval 521"/>
              <p:cNvSpPr>
                <a:spLocks noChangeArrowheads="1"/>
              </p:cNvSpPr>
              <p:nvPr/>
            </p:nvSpPr>
            <p:spPr bwMode="auto">
              <a:xfrm>
                <a:off x="3120" y="2318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2092" name="Group 522"/>
              <p:cNvGrpSpPr>
                <a:grpSpLocks/>
              </p:cNvGrpSpPr>
              <p:nvPr/>
            </p:nvGrpSpPr>
            <p:grpSpPr bwMode="auto">
              <a:xfrm>
                <a:off x="3195" y="2339"/>
                <a:ext cx="156" cy="55"/>
                <a:chOff x="2848" y="848"/>
                <a:chExt cx="140" cy="98"/>
              </a:xfrm>
            </p:grpSpPr>
            <p:sp>
              <p:nvSpPr>
                <p:cNvPr id="2097" name="Line 5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sz="18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98" name="Line 5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sz="18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99" name="Line 5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sz="18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093" name="Group 526"/>
              <p:cNvGrpSpPr>
                <a:grpSpLocks/>
              </p:cNvGrpSpPr>
              <p:nvPr/>
            </p:nvGrpSpPr>
            <p:grpSpPr bwMode="auto">
              <a:xfrm flipV="1">
                <a:off x="3195" y="2338"/>
                <a:ext cx="156" cy="56"/>
                <a:chOff x="2848" y="848"/>
                <a:chExt cx="140" cy="98"/>
              </a:xfrm>
            </p:grpSpPr>
            <p:sp>
              <p:nvSpPr>
                <p:cNvPr id="2094" name="Line 5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sz="18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95" name="Line 5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sz="18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96" name="Line 5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sz="18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</p:grpSp>
      <p:sp>
        <p:nvSpPr>
          <p:cNvPr id="2" name="Rectangle 1"/>
          <p:cNvSpPr/>
          <p:nvPr/>
        </p:nvSpPr>
        <p:spPr bwMode="auto">
          <a:xfrm>
            <a:off x="623702" y="3835998"/>
            <a:ext cx="1346953" cy="15567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650" y="4010065"/>
            <a:ext cx="1358900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22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041" grpId="0" autoUpdateAnimBg="0"/>
      <p:bldP spid="111043" grpId="0" animBg="1"/>
      <p:bldP spid="111044" grpId="0" autoUpdateAnimBg="0"/>
      <p:bldP spid="111045" grpId="0" autoUpdateAnimBg="0"/>
      <p:bldP spid="111046" grpId="0" animBg="1"/>
      <p:bldP spid="111047" grpId="0" autoUpdateAnimBg="0"/>
      <p:bldP spid="111048" grpId="0" autoUpdateAnimBg="0"/>
      <p:bldP spid="111049" grpId="0" autoUpdateAnimBg="0"/>
      <p:bldP spid="1110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1275"/>
            <a:ext cx="9059863" cy="67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63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743447-90AF-49E1-9BBD-1E2924D71AA0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7772400" cy="992188"/>
          </a:xfrm>
        </p:spPr>
        <p:txBody>
          <a:bodyPr/>
          <a:lstStyle/>
          <a:p>
            <a:r>
              <a:rPr lang="en-US" smtClean="0"/>
              <a:t>Network Taxonomy</a:t>
            </a:r>
          </a:p>
        </p:txBody>
      </p:sp>
      <p:sp>
        <p:nvSpPr>
          <p:cNvPr id="56325" name="Rectangle 3"/>
          <p:cNvSpPr>
            <a:spLocks noChangeArrowheads="1"/>
          </p:cNvSpPr>
          <p:nvPr/>
        </p:nvSpPr>
        <p:spPr bwMode="auto">
          <a:xfrm>
            <a:off x="3235325" y="1190625"/>
            <a:ext cx="2360613" cy="758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mic Sans MS" pitchFamily="66" charset="0"/>
              </a:rPr>
              <a:t>Telecommunication</a:t>
            </a:r>
          </a:p>
          <a:p>
            <a:pPr algn="ctr"/>
            <a:r>
              <a:rPr lang="en-US" sz="2000">
                <a:latin typeface="Comic Sans MS" pitchFamily="66" charset="0"/>
              </a:rPr>
              <a:t>networks</a:t>
            </a:r>
          </a:p>
        </p:txBody>
      </p:sp>
      <p:grpSp>
        <p:nvGrpSpPr>
          <p:cNvPr id="56326" name="Group 4"/>
          <p:cNvGrpSpPr>
            <a:grpSpLocks/>
          </p:cNvGrpSpPr>
          <p:nvPr/>
        </p:nvGrpSpPr>
        <p:grpSpPr bwMode="auto">
          <a:xfrm>
            <a:off x="1349375" y="2520949"/>
            <a:ext cx="2360613" cy="1025525"/>
            <a:chOff x="860" y="1472"/>
            <a:chExt cx="1487" cy="646"/>
          </a:xfrm>
        </p:grpSpPr>
        <p:sp>
          <p:nvSpPr>
            <p:cNvPr id="56344" name="Rectangle 5"/>
            <p:cNvSpPr>
              <a:spLocks noChangeArrowheads="1"/>
            </p:cNvSpPr>
            <p:nvPr/>
          </p:nvSpPr>
          <p:spPr bwMode="auto">
            <a:xfrm>
              <a:off x="860" y="1472"/>
              <a:ext cx="1487" cy="47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mic Sans MS" pitchFamily="66" charset="0"/>
                </a:rPr>
                <a:t>Circuit-switched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networks</a:t>
              </a:r>
            </a:p>
          </p:txBody>
        </p:sp>
        <p:sp>
          <p:nvSpPr>
            <p:cNvPr id="56349" name="Line 13"/>
            <p:cNvSpPr>
              <a:spLocks noChangeShapeType="1"/>
            </p:cNvSpPr>
            <p:nvPr/>
          </p:nvSpPr>
          <p:spPr bwMode="auto">
            <a:xfrm>
              <a:off x="1588" y="1954"/>
              <a:ext cx="0" cy="1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56327" name="Group 14"/>
          <p:cNvGrpSpPr>
            <a:grpSpLocks/>
          </p:cNvGrpSpPr>
          <p:nvPr/>
        </p:nvGrpSpPr>
        <p:grpSpPr bwMode="auto">
          <a:xfrm>
            <a:off x="5076825" y="2516188"/>
            <a:ext cx="3679825" cy="1981200"/>
            <a:chOff x="3012" y="1468"/>
            <a:chExt cx="2318" cy="1248"/>
          </a:xfrm>
        </p:grpSpPr>
        <p:sp>
          <p:nvSpPr>
            <p:cNvPr id="56335" name="Rectangle 15"/>
            <p:cNvSpPr>
              <a:spLocks noChangeArrowheads="1"/>
            </p:cNvSpPr>
            <p:nvPr/>
          </p:nvSpPr>
          <p:spPr bwMode="auto">
            <a:xfrm>
              <a:off x="3383" y="1468"/>
              <a:ext cx="1487" cy="47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mic Sans MS" pitchFamily="66" charset="0"/>
                </a:rPr>
                <a:t>Packet-switched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networks</a:t>
              </a:r>
            </a:p>
          </p:txBody>
        </p:sp>
        <p:sp>
          <p:nvSpPr>
            <p:cNvPr id="56336" name="Rectangle 16"/>
            <p:cNvSpPr>
              <a:spLocks noChangeArrowheads="1"/>
            </p:cNvSpPr>
            <p:nvPr/>
          </p:nvSpPr>
          <p:spPr bwMode="auto">
            <a:xfrm>
              <a:off x="3012" y="2317"/>
              <a:ext cx="1005" cy="3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mic Sans MS" pitchFamily="66" charset="0"/>
                </a:rPr>
                <a:t>Networks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with VCs</a:t>
              </a:r>
            </a:p>
          </p:txBody>
        </p:sp>
        <p:sp>
          <p:nvSpPr>
            <p:cNvPr id="56337" name="Rectangle 17"/>
            <p:cNvSpPr>
              <a:spLocks noChangeArrowheads="1"/>
            </p:cNvSpPr>
            <p:nvPr/>
          </p:nvSpPr>
          <p:spPr bwMode="auto">
            <a:xfrm>
              <a:off x="4325" y="2312"/>
              <a:ext cx="1005" cy="3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mic Sans MS" pitchFamily="66" charset="0"/>
                </a:rPr>
                <a:t>Datagram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Networks</a:t>
              </a:r>
            </a:p>
          </p:txBody>
        </p:sp>
        <p:grpSp>
          <p:nvGrpSpPr>
            <p:cNvPr id="56338" name="Group 18"/>
            <p:cNvGrpSpPr>
              <a:grpSpLocks/>
            </p:cNvGrpSpPr>
            <p:nvPr/>
          </p:nvGrpSpPr>
          <p:grpSpPr bwMode="auto">
            <a:xfrm>
              <a:off x="3574" y="1955"/>
              <a:ext cx="1184" cy="361"/>
              <a:chOff x="1009" y="1954"/>
              <a:chExt cx="1184" cy="361"/>
            </a:xfrm>
          </p:grpSpPr>
          <p:grpSp>
            <p:nvGrpSpPr>
              <p:cNvPr id="56339" name="Group 19"/>
              <p:cNvGrpSpPr>
                <a:grpSpLocks/>
              </p:cNvGrpSpPr>
              <p:nvPr/>
            </p:nvGrpSpPr>
            <p:grpSpPr bwMode="auto">
              <a:xfrm>
                <a:off x="1009" y="2114"/>
                <a:ext cx="1184" cy="201"/>
                <a:chOff x="1009" y="2114"/>
                <a:chExt cx="1184" cy="201"/>
              </a:xfrm>
            </p:grpSpPr>
            <p:sp>
              <p:nvSpPr>
                <p:cNvPr id="56341" name="Line 20"/>
                <p:cNvSpPr>
                  <a:spLocks noChangeShapeType="1"/>
                </p:cNvSpPr>
                <p:nvPr/>
              </p:nvSpPr>
              <p:spPr bwMode="auto">
                <a:xfrm>
                  <a:off x="1009" y="2118"/>
                  <a:ext cx="11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6342" name="Line 21"/>
                <p:cNvSpPr>
                  <a:spLocks noChangeShapeType="1"/>
                </p:cNvSpPr>
                <p:nvPr/>
              </p:nvSpPr>
              <p:spPr bwMode="auto">
                <a:xfrm>
                  <a:off x="2193" y="2129"/>
                  <a:ext cx="0" cy="1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6343" name="Line 22"/>
                <p:cNvSpPr>
                  <a:spLocks noChangeShapeType="1"/>
                </p:cNvSpPr>
                <p:nvPr/>
              </p:nvSpPr>
              <p:spPr bwMode="auto">
                <a:xfrm>
                  <a:off x="1010" y="2114"/>
                  <a:ext cx="0" cy="1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sp>
            <p:nvSpPr>
              <p:cNvPr id="56340" name="Line 23"/>
              <p:cNvSpPr>
                <a:spLocks noChangeShapeType="1"/>
              </p:cNvSpPr>
              <p:nvPr/>
            </p:nvSpPr>
            <p:spPr bwMode="auto">
              <a:xfrm>
                <a:off x="1588" y="1954"/>
                <a:ext cx="0" cy="1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56328" name="Group 24"/>
          <p:cNvGrpSpPr>
            <a:grpSpLocks/>
          </p:cNvGrpSpPr>
          <p:nvPr/>
        </p:nvGrpSpPr>
        <p:grpSpPr bwMode="auto">
          <a:xfrm>
            <a:off x="2589213" y="1947863"/>
            <a:ext cx="3816350" cy="573087"/>
            <a:chOff x="1009" y="1954"/>
            <a:chExt cx="1184" cy="361"/>
          </a:xfrm>
        </p:grpSpPr>
        <p:grpSp>
          <p:nvGrpSpPr>
            <p:cNvPr id="56330" name="Group 25"/>
            <p:cNvGrpSpPr>
              <a:grpSpLocks/>
            </p:cNvGrpSpPr>
            <p:nvPr/>
          </p:nvGrpSpPr>
          <p:grpSpPr bwMode="auto">
            <a:xfrm>
              <a:off x="1009" y="2114"/>
              <a:ext cx="1184" cy="201"/>
              <a:chOff x="1009" y="2114"/>
              <a:chExt cx="1184" cy="201"/>
            </a:xfrm>
          </p:grpSpPr>
          <p:sp>
            <p:nvSpPr>
              <p:cNvPr id="56332" name="Line 26"/>
              <p:cNvSpPr>
                <a:spLocks noChangeShapeType="1"/>
              </p:cNvSpPr>
              <p:nvPr/>
            </p:nvSpPr>
            <p:spPr bwMode="auto">
              <a:xfrm>
                <a:off x="1009" y="2118"/>
                <a:ext cx="11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6333" name="Line 27"/>
              <p:cNvSpPr>
                <a:spLocks noChangeShapeType="1"/>
              </p:cNvSpPr>
              <p:nvPr/>
            </p:nvSpPr>
            <p:spPr bwMode="auto">
              <a:xfrm>
                <a:off x="2193" y="2129"/>
                <a:ext cx="0" cy="1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6334" name="Line 28"/>
              <p:cNvSpPr>
                <a:spLocks noChangeShapeType="1"/>
              </p:cNvSpPr>
              <p:nvPr/>
            </p:nvSpPr>
            <p:spPr bwMode="auto">
              <a:xfrm>
                <a:off x="1010" y="2114"/>
                <a:ext cx="0" cy="1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56331" name="Line 29"/>
            <p:cNvSpPr>
              <a:spLocks noChangeShapeType="1"/>
            </p:cNvSpPr>
            <p:nvPr/>
          </p:nvSpPr>
          <p:spPr bwMode="auto">
            <a:xfrm>
              <a:off x="1588" y="1954"/>
              <a:ext cx="0" cy="1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56329" name="Text Box 30"/>
          <p:cNvSpPr txBox="1">
            <a:spLocks noChangeArrowheads="1"/>
          </p:cNvSpPr>
          <p:nvPr/>
        </p:nvSpPr>
        <p:spPr bwMode="auto">
          <a:xfrm>
            <a:off x="409575" y="4997450"/>
            <a:ext cx="87344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Datagram network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(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eg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Internet) cannot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be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characterized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either connection-oriented or connectionless.</a:t>
            </a:r>
          </a:p>
          <a:p>
            <a:pPr lvl="1">
              <a:buFontTx/>
              <a:buChar char="•"/>
            </a:pPr>
            <a:r>
              <a:rPr lang="en-US" sz="2000" dirty="0">
                <a:latin typeface="Comic Sans MS" pitchFamily="66" charset="0"/>
              </a:rPr>
              <a:t> Internet provides both connection-oriented (TCP) and </a:t>
            </a:r>
          </a:p>
          <a:p>
            <a:r>
              <a:rPr lang="en-US" sz="2000" dirty="0">
                <a:latin typeface="Comic Sans MS" pitchFamily="66" charset="0"/>
              </a:rPr>
              <a:t>connectionless services (UDP</a:t>
            </a:r>
            <a:r>
              <a:rPr lang="en-US" sz="2000" dirty="0" smtClean="0">
                <a:latin typeface="Comic Sans MS" pitchFamily="66" charset="0"/>
              </a:rPr>
              <a:t>), at the network edge,  </a:t>
            </a:r>
            <a:r>
              <a:rPr lang="en-US" sz="2000" dirty="0">
                <a:latin typeface="Comic Sans MS" pitchFamily="66" charset="0"/>
              </a:rPr>
              <a:t>to apps.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4448908"/>
          </a:xfrm>
        </p:spPr>
        <p:txBody>
          <a:bodyPr/>
          <a:lstStyle/>
          <a:p>
            <a:r>
              <a:rPr lang="sv-SE" dirty="0" err="1" smtClean="0"/>
              <a:t>Related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delays</a:t>
            </a:r>
            <a:r>
              <a:rPr lang="sv-SE" dirty="0" smtClean="0"/>
              <a:t>…</a:t>
            </a:r>
            <a:br>
              <a:rPr lang="sv-SE" dirty="0" smtClean="0"/>
            </a:br>
            <a:r>
              <a:rPr lang="sv-SE" u="none" dirty="0"/>
              <a:t/>
            </a:r>
            <a:br>
              <a:rPr lang="sv-SE" u="none" dirty="0"/>
            </a:br>
            <a:r>
              <a:rPr lang="sv-SE" u="none" dirty="0" smtClean="0"/>
              <a:t>- packet loss</a:t>
            </a:r>
            <a:br>
              <a:rPr lang="sv-SE" u="none" dirty="0" smtClean="0"/>
            </a:br>
            <a:r>
              <a:rPr lang="sv-SE" u="none" dirty="0" smtClean="0"/>
              <a:t>- </a:t>
            </a:r>
            <a:r>
              <a:rPr lang="sv-SE" u="none" dirty="0" err="1" smtClean="0"/>
              <a:t>throughput</a:t>
            </a:r>
            <a:r>
              <a:rPr lang="sv-SE" u="none" dirty="0" smtClean="0"/>
              <a:t/>
            </a:r>
            <a:br>
              <a:rPr lang="sv-SE" u="none" dirty="0" smtClean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F79E3-C32C-4C74-B54C-700675AE447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2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E9711938-21A6-4574-AEA6-686FA695845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Packet loss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1546225"/>
            <a:ext cx="8394700" cy="4648200"/>
          </a:xfrm>
        </p:spPr>
        <p:txBody>
          <a:bodyPr/>
          <a:lstStyle/>
          <a:p>
            <a:r>
              <a:rPr lang="en-US" smtClean="0"/>
              <a:t>queue (aka buffer) preceding link has finite capacity</a:t>
            </a:r>
          </a:p>
          <a:p>
            <a:r>
              <a:rPr lang="en-US" smtClean="0"/>
              <a:t>packet arriving to full queue dropped (aka lost)</a:t>
            </a:r>
          </a:p>
          <a:p>
            <a:r>
              <a:rPr lang="en-US" smtClean="0"/>
              <a:t>lost packet may be retransmitted by previous node, by source end system, or not at all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2051050" y="5346700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8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5346700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Oval 6"/>
          <p:cNvSpPr>
            <a:spLocks noChangeArrowheads="1"/>
          </p:cNvSpPr>
          <p:nvPr/>
        </p:nvSpPr>
        <p:spPr bwMode="auto">
          <a:xfrm>
            <a:off x="3092450" y="510540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297" name="Rectangle 7"/>
          <p:cNvSpPr>
            <a:spLocks noChangeArrowheads="1"/>
          </p:cNvSpPr>
          <p:nvPr/>
        </p:nvSpPr>
        <p:spPr bwMode="auto">
          <a:xfrm>
            <a:off x="3092450" y="5037138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12298" name="Oval 8"/>
          <p:cNvSpPr>
            <a:spLocks noChangeArrowheads="1"/>
          </p:cNvSpPr>
          <p:nvPr/>
        </p:nvSpPr>
        <p:spPr bwMode="auto">
          <a:xfrm>
            <a:off x="3101975" y="4808538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2299" name="Group 9"/>
          <p:cNvGrpSpPr>
            <a:grpSpLocks/>
          </p:cNvGrpSpPr>
          <p:nvPr/>
        </p:nvGrpSpPr>
        <p:grpSpPr bwMode="auto">
          <a:xfrm>
            <a:off x="3448050" y="4838700"/>
            <a:ext cx="498475" cy="119063"/>
            <a:chOff x="2208" y="2184"/>
            <a:chExt cx="176" cy="69"/>
          </a:xfrm>
        </p:grpSpPr>
        <p:grpSp>
          <p:nvGrpSpPr>
            <p:cNvPr id="12325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2330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31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32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326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2327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28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29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1736725" y="4337050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9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725" y="4337050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Line 23"/>
          <p:cNvSpPr>
            <a:spLocks noChangeShapeType="1"/>
          </p:cNvSpPr>
          <p:nvPr/>
        </p:nvSpPr>
        <p:spPr bwMode="auto">
          <a:xfrm>
            <a:off x="2362200" y="4743450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1" name="Line 24"/>
          <p:cNvSpPr>
            <a:spLocks noChangeShapeType="1"/>
          </p:cNvSpPr>
          <p:nvPr/>
        </p:nvSpPr>
        <p:spPr bwMode="auto">
          <a:xfrm flipV="1">
            <a:off x="2667000" y="5729288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2" name="Line 25"/>
          <p:cNvSpPr>
            <a:spLocks noChangeShapeType="1"/>
          </p:cNvSpPr>
          <p:nvPr/>
        </p:nvSpPr>
        <p:spPr bwMode="auto">
          <a:xfrm>
            <a:off x="4286250" y="5162550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3" name="Line 26"/>
          <p:cNvSpPr>
            <a:spLocks noChangeShapeType="1"/>
          </p:cNvSpPr>
          <p:nvPr/>
        </p:nvSpPr>
        <p:spPr bwMode="auto">
          <a:xfrm flipH="1">
            <a:off x="2867025" y="4733925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4" name="Line 27"/>
          <p:cNvSpPr>
            <a:spLocks noChangeShapeType="1"/>
          </p:cNvSpPr>
          <p:nvPr/>
        </p:nvSpPr>
        <p:spPr bwMode="auto">
          <a:xfrm>
            <a:off x="2876550" y="5167313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5" name="Rectangle 28"/>
          <p:cNvSpPr>
            <a:spLocks noChangeArrowheads="1"/>
          </p:cNvSpPr>
          <p:nvPr/>
        </p:nvSpPr>
        <p:spPr bwMode="auto">
          <a:xfrm>
            <a:off x="5205413" y="49625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6" name="Rectangle 29"/>
          <p:cNvSpPr>
            <a:spLocks noChangeArrowheads="1"/>
          </p:cNvSpPr>
          <p:nvPr/>
        </p:nvSpPr>
        <p:spPr bwMode="auto">
          <a:xfrm>
            <a:off x="395287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7" name="Rectangle 30"/>
          <p:cNvSpPr>
            <a:spLocks noChangeArrowheads="1"/>
          </p:cNvSpPr>
          <p:nvPr/>
        </p:nvSpPr>
        <p:spPr bwMode="auto">
          <a:xfrm>
            <a:off x="4114800" y="50339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8" name="Rectangle 31"/>
          <p:cNvSpPr>
            <a:spLocks noChangeArrowheads="1"/>
          </p:cNvSpPr>
          <p:nvPr/>
        </p:nvSpPr>
        <p:spPr bwMode="auto">
          <a:xfrm>
            <a:off x="2805113" y="52085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9" name="Freeform 32"/>
          <p:cNvSpPr>
            <a:spLocks/>
          </p:cNvSpPr>
          <p:nvPr/>
        </p:nvSpPr>
        <p:spPr bwMode="auto">
          <a:xfrm>
            <a:off x="2903538" y="5087938"/>
            <a:ext cx="228600" cy="103187"/>
          </a:xfrm>
          <a:custGeom>
            <a:avLst/>
            <a:gdLst>
              <a:gd name="T0" fmla="*/ 0 w 111"/>
              <a:gd name="T1" fmla="*/ 2147483647 h 67"/>
              <a:gd name="T2" fmla="*/ 0 w 111"/>
              <a:gd name="T3" fmla="*/ 0 h 67"/>
              <a:gd name="T4" fmla="*/ 2147483647 w 111"/>
              <a:gd name="T5" fmla="*/ 2147483647 h 67"/>
              <a:gd name="T6" fmla="*/ 0 60000 65536"/>
              <a:gd name="T7" fmla="*/ 0 60000 65536"/>
              <a:gd name="T8" fmla="*/ 0 60000 65536"/>
              <a:gd name="T9" fmla="*/ 0 w 111"/>
              <a:gd name="T10" fmla="*/ 0 h 67"/>
              <a:gd name="T11" fmla="*/ 111 w 111"/>
              <a:gd name="T12" fmla="*/ 67 h 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" h="67">
                <a:moveTo>
                  <a:pt x="0" y="67"/>
                </a:moveTo>
                <a:lnTo>
                  <a:pt x="0" y="0"/>
                </a:lnTo>
                <a:lnTo>
                  <a:pt x="111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0" name="Line 33"/>
          <p:cNvSpPr>
            <a:spLocks noChangeShapeType="1"/>
          </p:cNvSpPr>
          <p:nvPr/>
        </p:nvSpPr>
        <p:spPr bwMode="auto">
          <a:xfrm flipV="1">
            <a:off x="2809875" y="5451475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1" name="Text Box 35"/>
          <p:cNvSpPr txBox="1">
            <a:spLocks noChangeArrowheads="1"/>
          </p:cNvSpPr>
          <p:nvPr/>
        </p:nvSpPr>
        <p:spPr bwMode="auto">
          <a:xfrm>
            <a:off x="1384300" y="436086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omic Sans MS" pitchFamily="66" charset="0"/>
              </a:rPr>
              <a:t>A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312" name="Text Box 36"/>
          <p:cNvSpPr txBox="1">
            <a:spLocks noChangeArrowheads="1"/>
          </p:cNvSpPr>
          <p:nvPr/>
        </p:nvSpPr>
        <p:spPr bwMode="auto">
          <a:xfrm>
            <a:off x="1660525" y="5380038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313" name="Text Box 40"/>
          <p:cNvSpPr txBox="1">
            <a:spLocks noChangeArrowheads="1"/>
          </p:cNvSpPr>
          <p:nvPr/>
        </p:nvSpPr>
        <p:spPr bwMode="auto">
          <a:xfrm>
            <a:off x="4765675" y="4203700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packet being transmitted</a:t>
            </a:r>
            <a:endParaRPr lang="en-US" sz="1800"/>
          </a:p>
        </p:txBody>
      </p:sp>
      <p:sp>
        <p:nvSpPr>
          <p:cNvPr id="12314" name="Line 41"/>
          <p:cNvSpPr>
            <a:spLocks noChangeShapeType="1"/>
          </p:cNvSpPr>
          <p:nvPr/>
        </p:nvSpPr>
        <p:spPr bwMode="auto">
          <a:xfrm rot="10800000" flipV="1">
            <a:off x="4283075" y="4495800"/>
            <a:ext cx="727075" cy="5778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5" name="Rectangle 56"/>
          <p:cNvSpPr>
            <a:spLocks noChangeArrowheads="1"/>
          </p:cNvSpPr>
          <p:nvPr/>
        </p:nvSpPr>
        <p:spPr bwMode="auto">
          <a:xfrm>
            <a:off x="3789363" y="50323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6" name="Rectangle 57"/>
          <p:cNvSpPr>
            <a:spLocks noChangeArrowheads="1"/>
          </p:cNvSpPr>
          <p:nvPr/>
        </p:nvSpPr>
        <p:spPr bwMode="auto">
          <a:xfrm>
            <a:off x="3627438" y="50323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7" name="Rectangle 58"/>
          <p:cNvSpPr>
            <a:spLocks noChangeArrowheads="1"/>
          </p:cNvSpPr>
          <p:nvPr/>
        </p:nvSpPr>
        <p:spPr bwMode="auto">
          <a:xfrm>
            <a:off x="3462338" y="50323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8" name="Rectangle 59"/>
          <p:cNvSpPr>
            <a:spLocks noChangeArrowheads="1"/>
          </p:cNvSpPr>
          <p:nvPr/>
        </p:nvSpPr>
        <p:spPr bwMode="auto">
          <a:xfrm>
            <a:off x="3298825" y="5032375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9" name="Rectangle 61"/>
          <p:cNvSpPr>
            <a:spLocks noChangeArrowheads="1"/>
          </p:cNvSpPr>
          <p:nvPr/>
        </p:nvSpPr>
        <p:spPr bwMode="auto">
          <a:xfrm>
            <a:off x="313372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0" name="Rectangle 62"/>
          <p:cNvSpPr>
            <a:spLocks noChangeArrowheads="1"/>
          </p:cNvSpPr>
          <p:nvPr/>
        </p:nvSpPr>
        <p:spPr bwMode="auto">
          <a:xfrm>
            <a:off x="3105150" y="5010150"/>
            <a:ext cx="1171575" cy="24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1" name="Line 63"/>
          <p:cNvSpPr>
            <a:spLocks noChangeShapeType="1"/>
          </p:cNvSpPr>
          <p:nvPr/>
        </p:nvSpPr>
        <p:spPr bwMode="auto">
          <a:xfrm rot="10800000">
            <a:off x="3008313" y="5448300"/>
            <a:ext cx="771525" cy="396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2" name="Text Box 64"/>
          <p:cNvSpPr txBox="1">
            <a:spLocks noChangeArrowheads="1"/>
          </p:cNvSpPr>
          <p:nvPr/>
        </p:nvSpPr>
        <p:spPr bwMode="auto">
          <a:xfrm>
            <a:off x="3708400" y="5661025"/>
            <a:ext cx="2078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packet arriving to</a:t>
            </a:r>
          </a:p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full buffer</a:t>
            </a:r>
            <a:r>
              <a:rPr lang="en-US" sz="1800">
                <a:latin typeface="Comic Sans MS" pitchFamily="66" charset="0"/>
              </a:rPr>
              <a:t> </a:t>
            </a:r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is </a:t>
            </a:r>
            <a:r>
              <a:rPr lang="en-US" sz="1800" i="1">
                <a:solidFill>
                  <a:srgbClr val="FF0000"/>
                </a:solidFill>
                <a:latin typeface="Comic Sans MS" pitchFamily="66" charset="0"/>
              </a:rPr>
              <a:t>lost</a:t>
            </a:r>
          </a:p>
        </p:txBody>
      </p:sp>
      <p:sp>
        <p:nvSpPr>
          <p:cNvPr id="12323" name="Text Box 65"/>
          <p:cNvSpPr txBox="1">
            <a:spLocks noChangeArrowheads="1"/>
          </p:cNvSpPr>
          <p:nvPr/>
        </p:nvSpPr>
        <p:spPr bwMode="auto">
          <a:xfrm>
            <a:off x="2946400" y="4022725"/>
            <a:ext cx="1639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buffer </a:t>
            </a:r>
          </a:p>
          <a:p>
            <a:pPr algn="ctr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(waiting area)</a:t>
            </a:r>
            <a:endParaRPr lang="en-US" sz="1800"/>
          </a:p>
        </p:txBody>
      </p:sp>
      <p:sp>
        <p:nvSpPr>
          <p:cNvPr id="12324" name="Line 66"/>
          <p:cNvSpPr>
            <a:spLocks noChangeShapeType="1"/>
          </p:cNvSpPr>
          <p:nvPr/>
        </p:nvSpPr>
        <p:spPr bwMode="auto">
          <a:xfrm>
            <a:off x="3238500" y="4619625"/>
            <a:ext cx="0" cy="3333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6BCF4A68-FF13-4325-9441-5CA8A2F482DB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3317" name="Line 321"/>
          <p:cNvSpPr>
            <a:spLocks noChangeShapeType="1"/>
          </p:cNvSpPr>
          <p:nvPr/>
        </p:nvSpPr>
        <p:spPr bwMode="auto">
          <a:xfrm>
            <a:off x="1441450" y="4530725"/>
            <a:ext cx="631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Throughput</a:t>
            </a:r>
          </a:p>
        </p:txBody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447800"/>
            <a:ext cx="7772400" cy="4648200"/>
          </a:xfrm>
        </p:spPr>
        <p:txBody>
          <a:bodyPr/>
          <a:lstStyle/>
          <a:p>
            <a:r>
              <a:rPr lang="en-US" i="1" smtClean="0">
                <a:solidFill>
                  <a:srgbClr val="FF3300"/>
                </a:solidFill>
              </a:rPr>
              <a:t>throughput:</a:t>
            </a:r>
            <a:r>
              <a:rPr lang="en-US" smtClean="0"/>
              <a:t> rate (bits/time unit) at which bits transferred between sender/receiver</a:t>
            </a:r>
          </a:p>
          <a:p>
            <a:pPr lvl="1"/>
            <a:r>
              <a:rPr lang="en-US" i="1" smtClean="0">
                <a:solidFill>
                  <a:srgbClr val="FF3300"/>
                </a:solidFill>
              </a:rPr>
              <a:t>instantaneous</a:t>
            </a:r>
            <a:r>
              <a:rPr lang="en-US" i="1" smtClean="0"/>
              <a:t>:</a:t>
            </a:r>
            <a:r>
              <a:rPr lang="en-US" smtClean="0"/>
              <a:t> rate at given point in time</a:t>
            </a:r>
          </a:p>
          <a:p>
            <a:pPr lvl="1"/>
            <a:r>
              <a:rPr lang="en-US" i="1" smtClean="0">
                <a:solidFill>
                  <a:srgbClr val="FF3300"/>
                </a:solidFill>
              </a:rPr>
              <a:t>average:</a:t>
            </a:r>
            <a:r>
              <a:rPr lang="en-US" smtClean="0"/>
              <a:t> rate over longer period of time</a:t>
            </a:r>
          </a:p>
        </p:txBody>
      </p:sp>
      <p:grpSp>
        <p:nvGrpSpPr>
          <p:cNvPr id="13320" name="Group 246"/>
          <p:cNvGrpSpPr>
            <a:grpSpLocks/>
          </p:cNvGrpSpPr>
          <p:nvPr/>
        </p:nvGrpSpPr>
        <p:grpSpPr bwMode="auto">
          <a:xfrm>
            <a:off x="3806825" y="4394200"/>
            <a:ext cx="1055688" cy="360363"/>
            <a:chOff x="3600" y="219"/>
            <a:chExt cx="360" cy="175"/>
          </a:xfrm>
        </p:grpSpPr>
        <p:sp>
          <p:nvSpPr>
            <p:cNvPr id="13355" name="Oval 24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6" name="Line 24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7" name="Line 24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8" name="Rectangle 25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13359" name="Oval 25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3360" name="Group 25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365" name="Line 2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66" name="Line 2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67" name="Line 2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3361" name="Group 25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362" name="Line 2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63" name="Line 2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64" name="Line 2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7721600" y="4062413"/>
          <a:ext cx="785813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1600" y="4062413"/>
                        <a:ext cx="785813" cy="655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21" name="Group 300"/>
          <p:cNvGrpSpPr>
            <a:grpSpLocks/>
          </p:cNvGrpSpPr>
          <p:nvPr/>
        </p:nvGrpSpPr>
        <p:grpSpPr bwMode="auto">
          <a:xfrm>
            <a:off x="942975" y="3981450"/>
            <a:ext cx="374650" cy="838200"/>
            <a:chOff x="4180" y="783"/>
            <a:chExt cx="150" cy="307"/>
          </a:xfrm>
        </p:grpSpPr>
        <p:sp>
          <p:nvSpPr>
            <p:cNvPr id="13347" name="AutoShape 30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48" name="Rectangle 30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49" name="Rectangle 30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0" name="AutoShape 30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1" name="Line 30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2" name="Line 30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3" name="Rectangle 30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4" name="Rectangle 30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3322" name="Text Box 325"/>
          <p:cNvSpPr txBox="1">
            <a:spLocks noChangeArrowheads="1"/>
          </p:cNvSpPr>
          <p:nvPr/>
        </p:nvSpPr>
        <p:spPr bwMode="auto">
          <a:xfrm>
            <a:off x="242888" y="5043488"/>
            <a:ext cx="2127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server, with</a:t>
            </a:r>
          </a:p>
          <a:p>
            <a:pPr algn="ctr"/>
            <a:r>
              <a:rPr lang="en-US" sz="2000">
                <a:latin typeface="Comic Sans MS" pitchFamily="66" charset="0"/>
              </a:rPr>
              <a:t>file of F bits </a:t>
            </a:r>
          </a:p>
          <a:p>
            <a:pPr algn="ctr"/>
            <a:r>
              <a:rPr lang="en-US" sz="2000">
                <a:latin typeface="Comic Sans MS" pitchFamily="66" charset="0"/>
              </a:rPr>
              <a:t>to send to client</a:t>
            </a:r>
          </a:p>
        </p:txBody>
      </p:sp>
      <p:sp>
        <p:nvSpPr>
          <p:cNvPr id="13323" name="AutoShape 327"/>
          <p:cNvSpPr>
            <a:spLocks noChangeArrowheads="1"/>
          </p:cNvSpPr>
          <p:nvPr/>
        </p:nvSpPr>
        <p:spPr bwMode="auto">
          <a:xfrm>
            <a:off x="419100" y="3641725"/>
            <a:ext cx="449263" cy="581025"/>
          </a:xfrm>
          <a:prstGeom prst="can">
            <a:avLst>
              <a:gd name="adj" fmla="val 2614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24" name="Text Box 328"/>
          <p:cNvSpPr txBox="1">
            <a:spLocks noChangeArrowheads="1"/>
          </p:cNvSpPr>
          <p:nvPr/>
        </p:nvSpPr>
        <p:spPr bwMode="auto">
          <a:xfrm>
            <a:off x="2674938" y="4973638"/>
            <a:ext cx="165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link capacity</a:t>
            </a:r>
          </a:p>
          <a:p>
            <a:pPr algn="ctr"/>
            <a:r>
              <a:rPr lang="en-US" sz="2000">
                <a:latin typeface="Comic Sans MS" pitchFamily="66" charset="0"/>
              </a:rPr>
              <a:t> R</a:t>
            </a:r>
            <a:r>
              <a:rPr lang="en-US" sz="2800" baseline="-25000">
                <a:latin typeface="Comic Sans MS" pitchFamily="66" charset="0"/>
              </a:rPr>
              <a:t>s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sp>
        <p:nvSpPr>
          <p:cNvPr id="13325" name="Text Box 329"/>
          <p:cNvSpPr txBox="1">
            <a:spLocks noChangeArrowheads="1"/>
          </p:cNvSpPr>
          <p:nvPr/>
        </p:nvSpPr>
        <p:spPr bwMode="auto">
          <a:xfrm>
            <a:off x="5543550" y="4970463"/>
            <a:ext cx="165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link capacity</a:t>
            </a:r>
          </a:p>
          <a:p>
            <a:pPr algn="ctr"/>
            <a:r>
              <a:rPr lang="en-US" sz="2000">
                <a:latin typeface="Comic Sans MS" pitchFamily="66" charset="0"/>
              </a:rPr>
              <a:t> R</a:t>
            </a:r>
            <a:r>
              <a:rPr lang="en-US" sz="2800" baseline="-25000">
                <a:latin typeface="Comic Sans MS" pitchFamily="66" charset="0"/>
              </a:rPr>
              <a:t>c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grpSp>
        <p:nvGrpSpPr>
          <p:cNvPr id="6" name="Group 338"/>
          <p:cNvGrpSpPr>
            <a:grpSpLocks/>
          </p:cNvGrpSpPr>
          <p:nvPr/>
        </p:nvGrpSpPr>
        <p:grpSpPr bwMode="auto">
          <a:xfrm>
            <a:off x="1404938" y="4371975"/>
            <a:ext cx="3568700" cy="1676400"/>
            <a:chOff x="913" y="2726"/>
            <a:chExt cx="2248" cy="1056"/>
          </a:xfrm>
        </p:grpSpPr>
        <p:grpSp>
          <p:nvGrpSpPr>
            <p:cNvPr id="13341" name="Group 335"/>
            <p:cNvGrpSpPr>
              <a:grpSpLocks/>
            </p:cNvGrpSpPr>
            <p:nvPr/>
          </p:nvGrpSpPr>
          <p:grpSpPr bwMode="auto">
            <a:xfrm>
              <a:off x="913" y="2726"/>
              <a:ext cx="1463" cy="247"/>
              <a:chOff x="2249" y="3430"/>
              <a:chExt cx="1389" cy="256"/>
            </a:xfrm>
          </p:grpSpPr>
          <p:sp>
            <p:nvSpPr>
              <p:cNvPr id="255309" name="Oval 33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255308" name="Rectangle 332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13345" name="Oval 331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5310" name="Rectangle 334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</p:grpSp>
        <p:sp>
          <p:nvSpPr>
            <p:cNvPr id="13342" name="Text Box 336"/>
            <p:cNvSpPr txBox="1">
              <a:spLocks noChangeArrowheads="1"/>
            </p:cNvSpPr>
            <p:nvPr/>
          </p:nvSpPr>
          <p:spPr bwMode="auto">
            <a:xfrm>
              <a:off x="1392" y="3148"/>
              <a:ext cx="1769" cy="6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pipe that can carry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fluid at rate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 R</a:t>
              </a:r>
              <a:r>
                <a:rPr lang="en-US" sz="2800" baseline="-25000">
                  <a:latin typeface="Comic Sans MS" pitchFamily="66" charset="0"/>
                </a:rPr>
                <a:t>s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bits/sec)</a:t>
              </a:r>
            </a:p>
          </p:txBody>
        </p:sp>
      </p:grpSp>
      <p:sp>
        <p:nvSpPr>
          <p:cNvPr id="13327" name="Line 337"/>
          <p:cNvSpPr>
            <a:spLocks noChangeShapeType="1"/>
          </p:cNvSpPr>
          <p:nvPr/>
        </p:nvSpPr>
        <p:spPr bwMode="auto">
          <a:xfrm flipH="1" flipV="1">
            <a:off x="2801938" y="4614863"/>
            <a:ext cx="477837" cy="450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328" name="Line 347"/>
          <p:cNvSpPr>
            <a:spLocks noChangeShapeType="1"/>
          </p:cNvSpPr>
          <p:nvPr/>
        </p:nvSpPr>
        <p:spPr bwMode="auto">
          <a:xfrm flipH="1" flipV="1">
            <a:off x="5834063" y="4557713"/>
            <a:ext cx="479425" cy="522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329" name="AutoShape 349"/>
          <p:cNvSpPr>
            <a:spLocks noChangeArrowheads="1"/>
          </p:cNvSpPr>
          <p:nvPr/>
        </p:nvSpPr>
        <p:spPr bwMode="auto">
          <a:xfrm flipV="1">
            <a:off x="508000" y="4064000"/>
            <a:ext cx="974725" cy="720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30" name="AutoShape 350"/>
          <p:cNvSpPr>
            <a:spLocks noChangeArrowheads="1"/>
          </p:cNvSpPr>
          <p:nvPr/>
        </p:nvSpPr>
        <p:spPr bwMode="auto">
          <a:xfrm>
            <a:off x="7286625" y="4325938"/>
            <a:ext cx="889000" cy="485775"/>
          </a:xfrm>
          <a:prstGeom prst="rightArrow">
            <a:avLst>
              <a:gd name="adj1" fmla="val 50000"/>
              <a:gd name="adj2" fmla="val 457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8" name="Group 348"/>
          <p:cNvGrpSpPr>
            <a:grpSpLocks/>
          </p:cNvGrpSpPr>
          <p:nvPr/>
        </p:nvGrpSpPr>
        <p:grpSpPr bwMode="auto">
          <a:xfrm>
            <a:off x="4910138" y="4248150"/>
            <a:ext cx="3178175" cy="1822450"/>
            <a:chOff x="3093" y="2676"/>
            <a:chExt cx="2002" cy="1148"/>
          </a:xfrm>
        </p:grpSpPr>
        <p:grpSp>
          <p:nvGrpSpPr>
            <p:cNvPr id="13335" name="Group 341"/>
            <p:cNvGrpSpPr>
              <a:grpSpLocks/>
            </p:cNvGrpSpPr>
            <p:nvPr/>
          </p:nvGrpSpPr>
          <p:grpSpPr bwMode="auto">
            <a:xfrm>
              <a:off x="3093" y="2676"/>
              <a:ext cx="1765" cy="366"/>
              <a:chOff x="2249" y="3430"/>
              <a:chExt cx="1389" cy="256"/>
            </a:xfrm>
          </p:grpSpPr>
          <p:sp>
            <p:nvSpPr>
              <p:cNvPr id="255318" name="Oval 342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255319" name="Rectangle 343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13339" name="Oval 344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5321" name="Rectangle 345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</p:grpSp>
        <p:sp>
          <p:nvSpPr>
            <p:cNvPr id="13336" name="Text Box 346"/>
            <p:cNvSpPr txBox="1">
              <a:spLocks noChangeArrowheads="1"/>
            </p:cNvSpPr>
            <p:nvPr/>
          </p:nvSpPr>
          <p:spPr bwMode="auto">
            <a:xfrm>
              <a:off x="3235" y="3190"/>
              <a:ext cx="1860" cy="6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pipe that can carry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fluid at rate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 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bits/sec)</a:t>
              </a:r>
            </a:p>
          </p:txBody>
        </p:sp>
      </p:grpSp>
      <p:sp>
        <p:nvSpPr>
          <p:cNvPr id="13332" name="AutoShape 351"/>
          <p:cNvSpPr>
            <a:spLocks noChangeArrowheads="1"/>
          </p:cNvSpPr>
          <p:nvPr/>
        </p:nvSpPr>
        <p:spPr bwMode="auto">
          <a:xfrm>
            <a:off x="3708400" y="4319588"/>
            <a:ext cx="1484313" cy="485775"/>
          </a:xfrm>
          <a:prstGeom prst="rightArrow">
            <a:avLst>
              <a:gd name="adj1" fmla="val 50000"/>
              <a:gd name="adj2" fmla="val 763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33" name="Line 352"/>
          <p:cNvSpPr>
            <a:spLocks noChangeShapeType="1"/>
          </p:cNvSpPr>
          <p:nvPr/>
        </p:nvSpPr>
        <p:spPr bwMode="auto">
          <a:xfrm>
            <a:off x="1030288" y="487680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55329" name="Text Box 353"/>
          <p:cNvSpPr txBox="1">
            <a:spLocks noChangeArrowheads="1"/>
          </p:cNvSpPr>
          <p:nvPr/>
        </p:nvSpPr>
        <p:spPr bwMode="auto">
          <a:xfrm>
            <a:off x="0" y="5067300"/>
            <a:ext cx="2319338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server sends bits </a:t>
            </a:r>
          </a:p>
          <a:p>
            <a:pPr algn="ctr"/>
            <a:r>
              <a:rPr lang="en-US" sz="2000">
                <a:latin typeface="Comic Sans MS" pitchFamily="66" charset="0"/>
              </a:rPr>
              <a:t>(fluid) into pipe</a:t>
            </a:r>
          </a:p>
          <a:p>
            <a:pPr algn="ctr"/>
            <a:endParaRPr lang="en-US" sz="2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3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B95F1A2C-90F9-4DDA-B0BC-AA593BE986D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Throughput (more)</a:t>
            </a:r>
          </a:p>
        </p:txBody>
      </p:sp>
      <p:sp>
        <p:nvSpPr>
          <p:cNvPr id="1434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9113" y="1447800"/>
            <a:ext cx="8150225" cy="554038"/>
          </a:xfrm>
        </p:spPr>
        <p:txBody>
          <a:bodyPr/>
          <a:lstStyle/>
          <a:p>
            <a:r>
              <a:rPr lang="en-US" i="1" smtClean="0">
                <a:solidFill>
                  <a:srgbClr val="FF3300"/>
                </a:solidFill>
              </a:rPr>
              <a:t>R</a:t>
            </a:r>
            <a:r>
              <a:rPr lang="en-US" i="1" baseline="-25000" smtClean="0">
                <a:solidFill>
                  <a:srgbClr val="FF3300"/>
                </a:solidFill>
              </a:rPr>
              <a:t>s</a:t>
            </a:r>
            <a:r>
              <a:rPr lang="en-US" i="1" smtClean="0">
                <a:solidFill>
                  <a:srgbClr val="FF3300"/>
                </a:solidFill>
              </a:rPr>
              <a:t> &lt; R</a:t>
            </a:r>
            <a:r>
              <a:rPr lang="en-US" i="1" baseline="-25000" smtClean="0">
                <a:solidFill>
                  <a:srgbClr val="FF3300"/>
                </a:solidFill>
              </a:rPr>
              <a:t>c</a:t>
            </a:r>
            <a:r>
              <a:rPr lang="en-US" i="1" smtClean="0">
                <a:solidFill>
                  <a:srgbClr val="FF3300"/>
                </a:solidFill>
              </a:rPr>
              <a:t>  </a:t>
            </a:r>
            <a:r>
              <a:rPr lang="en-US" smtClean="0"/>
              <a:t>What is average end-end throughput?</a:t>
            </a:r>
          </a:p>
        </p:txBody>
      </p:sp>
      <p:sp>
        <p:nvSpPr>
          <p:cNvPr id="14344" name="Line 2"/>
          <p:cNvSpPr>
            <a:spLocks noChangeShapeType="1"/>
          </p:cNvSpPr>
          <p:nvPr/>
        </p:nvSpPr>
        <p:spPr bwMode="auto">
          <a:xfrm>
            <a:off x="2112963" y="2741613"/>
            <a:ext cx="5811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345" name="Group 5"/>
          <p:cNvGrpSpPr>
            <a:grpSpLocks/>
          </p:cNvGrpSpPr>
          <p:nvPr/>
        </p:nvGrpSpPr>
        <p:grpSpPr bwMode="auto">
          <a:xfrm>
            <a:off x="4289425" y="2633663"/>
            <a:ext cx="971550" cy="282575"/>
            <a:chOff x="3600" y="219"/>
            <a:chExt cx="360" cy="175"/>
          </a:xfrm>
        </p:grpSpPr>
        <p:sp>
          <p:nvSpPr>
            <p:cNvPr id="14418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19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20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21" name="Rectangle 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14422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4423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428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429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430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4424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425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426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427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8104188" y="2454275"/>
          <a:ext cx="7223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4188" y="2454275"/>
                        <a:ext cx="722312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6" name="Group 20"/>
          <p:cNvGrpSpPr>
            <a:grpSpLocks/>
          </p:cNvGrpSpPr>
          <p:nvPr/>
        </p:nvGrpSpPr>
        <p:grpSpPr bwMode="auto">
          <a:xfrm>
            <a:off x="1655763" y="2311400"/>
            <a:ext cx="344487" cy="655638"/>
            <a:chOff x="4180" y="783"/>
            <a:chExt cx="150" cy="307"/>
          </a:xfrm>
        </p:grpSpPr>
        <p:sp>
          <p:nvSpPr>
            <p:cNvPr id="14410" name="AutoShape 2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11" name="Rectangle 2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12" name="Rectangle 2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13" name="AutoShape 2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14" name="Line 2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15" name="Line 2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16" name="Rectangle 2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17" name="Rectangle 2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4347" name="AutoShape 30"/>
          <p:cNvSpPr>
            <a:spLocks noChangeArrowheads="1"/>
          </p:cNvSpPr>
          <p:nvPr/>
        </p:nvSpPr>
        <p:spPr bwMode="auto">
          <a:xfrm>
            <a:off x="1173163" y="2044700"/>
            <a:ext cx="412750" cy="455613"/>
          </a:xfrm>
          <a:prstGeom prst="can">
            <a:avLst>
              <a:gd name="adj" fmla="val 2231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4348" name="Group 34"/>
          <p:cNvGrpSpPr>
            <a:grpSpLocks/>
          </p:cNvGrpSpPr>
          <p:nvPr/>
        </p:nvGrpSpPr>
        <p:grpSpPr bwMode="auto">
          <a:xfrm>
            <a:off x="2066925" y="2606675"/>
            <a:ext cx="2136775" cy="307975"/>
            <a:chOff x="2249" y="3430"/>
            <a:chExt cx="1389" cy="256"/>
          </a:xfrm>
        </p:grpSpPr>
        <p:sp>
          <p:nvSpPr>
            <p:cNvPr id="256035" name="Oval 35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256036" name="Rectangle 36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4408" name="Oval 37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038" name="Rectangle 38"/>
            <p:cNvSpPr>
              <a:spLocks noChangeArrowheads="1"/>
            </p:cNvSpPr>
            <p:nvPr/>
          </p:nvSpPr>
          <p:spPr bwMode="auto">
            <a:xfrm>
              <a:off x="3562" y="3438"/>
              <a:ext cx="44" cy="24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</p:grpSp>
      <p:sp>
        <p:nvSpPr>
          <p:cNvPr id="14349" name="Text Box 39"/>
          <p:cNvSpPr txBox="1">
            <a:spLocks noChangeArrowheads="1"/>
          </p:cNvSpPr>
          <p:nvPr/>
        </p:nvSpPr>
        <p:spPr bwMode="auto">
          <a:xfrm>
            <a:off x="1855788" y="2562225"/>
            <a:ext cx="2586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  R</a:t>
            </a:r>
            <a:r>
              <a:rPr lang="en-US" sz="2800" baseline="-25000">
                <a:latin typeface="Comic Sans MS" pitchFamily="66" charset="0"/>
              </a:rPr>
              <a:t>s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sp>
        <p:nvSpPr>
          <p:cNvPr id="14350" name="AutoShape 42"/>
          <p:cNvSpPr>
            <a:spLocks noChangeArrowheads="1"/>
          </p:cNvSpPr>
          <p:nvPr/>
        </p:nvSpPr>
        <p:spPr bwMode="auto">
          <a:xfrm flipV="1">
            <a:off x="1255713" y="2374900"/>
            <a:ext cx="895350" cy="5651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4351" name="AutoShape 43"/>
          <p:cNvSpPr>
            <a:spLocks noChangeArrowheads="1"/>
          </p:cNvSpPr>
          <p:nvPr/>
        </p:nvSpPr>
        <p:spPr bwMode="auto">
          <a:xfrm>
            <a:off x="7489825" y="2581275"/>
            <a:ext cx="817563" cy="379413"/>
          </a:xfrm>
          <a:prstGeom prst="rightArrow">
            <a:avLst>
              <a:gd name="adj1" fmla="val 50000"/>
              <a:gd name="adj2" fmla="val 538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4352" name="Group 54"/>
          <p:cNvGrpSpPr>
            <a:grpSpLocks/>
          </p:cNvGrpSpPr>
          <p:nvPr/>
        </p:nvGrpSpPr>
        <p:grpSpPr bwMode="auto">
          <a:xfrm>
            <a:off x="5440363" y="2473325"/>
            <a:ext cx="2790825" cy="569913"/>
            <a:chOff x="3130" y="3069"/>
            <a:chExt cx="1911" cy="366"/>
          </a:xfrm>
        </p:grpSpPr>
        <p:grpSp>
          <p:nvGrpSpPr>
            <p:cNvPr id="14400" name="Group 45"/>
            <p:cNvGrpSpPr>
              <a:grpSpLocks/>
            </p:cNvGrpSpPr>
            <p:nvPr/>
          </p:nvGrpSpPr>
          <p:grpSpPr bwMode="auto">
            <a:xfrm>
              <a:off x="3130" y="3069"/>
              <a:ext cx="1765" cy="366"/>
              <a:chOff x="2249" y="3430"/>
              <a:chExt cx="1389" cy="256"/>
            </a:xfrm>
          </p:grpSpPr>
          <p:sp>
            <p:nvSpPr>
              <p:cNvPr id="256046" name="Oval 46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256047" name="Rectangle 47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9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14404" name="Oval 48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049" name="Rectangle 49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</p:grpSp>
        <p:sp>
          <p:nvSpPr>
            <p:cNvPr id="14401" name="Text Box 50"/>
            <p:cNvSpPr txBox="1">
              <a:spLocks noChangeArrowheads="1"/>
            </p:cNvSpPr>
            <p:nvPr/>
          </p:nvSpPr>
          <p:spPr bwMode="auto">
            <a:xfrm>
              <a:off x="3181" y="3135"/>
              <a:ext cx="186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</p:grpSp>
      <p:sp>
        <p:nvSpPr>
          <p:cNvPr id="14353" name="AutoShape 51"/>
          <p:cNvSpPr>
            <a:spLocks noChangeArrowheads="1"/>
          </p:cNvSpPr>
          <p:nvPr/>
        </p:nvSpPr>
        <p:spPr bwMode="auto">
          <a:xfrm>
            <a:off x="4198938" y="2574925"/>
            <a:ext cx="1365250" cy="381000"/>
          </a:xfrm>
          <a:prstGeom prst="rightArrow">
            <a:avLst>
              <a:gd name="adj1" fmla="val 50000"/>
              <a:gd name="adj2" fmla="val 895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9" name="Group 109"/>
          <p:cNvGrpSpPr>
            <a:grpSpLocks/>
          </p:cNvGrpSpPr>
          <p:nvPr/>
        </p:nvGrpSpPr>
        <p:grpSpPr bwMode="auto">
          <a:xfrm>
            <a:off x="555625" y="3341688"/>
            <a:ext cx="8307388" cy="1536700"/>
            <a:chOff x="350" y="2105"/>
            <a:chExt cx="5233" cy="968"/>
          </a:xfrm>
        </p:grpSpPr>
        <p:sp>
          <p:nvSpPr>
            <p:cNvPr id="14359" name="Rectangle 56"/>
            <p:cNvSpPr>
              <a:spLocks noChangeArrowheads="1"/>
            </p:cNvSpPr>
            <p:nvPr/>
          </p:nvSpPr>
          <p:spPr bwMode="auto">
            <a:xfrm>
              <a:off x="350" y="2105"/>
              <a:ext cx="507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</a:pP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R</a:t>
              </a:r>
              <a:r>
                <a:rPr lang="en-US" sz="2800" i="1" baseline="-25000">
                  <a:solidFill>
                    <a:srgbClr val="FF3300"/>
                  </a:solidFill>
                  <a:latin typeface="Comic Sans MS" pitchFamily="66" charset="0"/>
                </a:rPr>
                <a:t>s</a:t>
              </a: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 &gt; R</a:t>
              </a:r>
              <a:r>
                <a:rPr lang="en-US" sz="2800" i="1" baseline="-25000">
                  <a:solidFill>
                    <a:srgbClr val="FF3300"/>
                  </a:solidFill>
                  <a:latin typeface="Comic Sans MS" pitchFamily="66" charset="0"/>
                </a:rPr>
                <a:t>c</a:t>
              </a: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  </a:t>
              </a:r>
              <a:r>
                <a:rPr lang="en-US" sz="2800">
                  <a:latin typeface="Comic Sans MS" pitchFamily="66" charset="0"/>
                </a:rPr>
                <a:t>What is average end-end throughput?</a:t>
              </a:r>
            </a:p>
          </p:txBody>
        </p:sp>
        <p:sp>
          <p:nvSpPr>
            <p:cNvPr id="14360" name="Line 57"/>
            <p:cNvSpPr>
              <a:spLocks noChangeShapeType="1"/>
            </p:cNvSpPr>
            <p:nvPr/>
          </p:nvSpPr>
          <p:spPr bwMode="auto">
            <a:xfrm>
              <a:off x="1354" y="2920"/>
              <a:ext cx="36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14361" name="Group 58"/>
            <p:cNvGrpSpPr>
              <a:grpSpLocks/>
            </p:cNvGrpSpPr>
            <p:nvPr/>
          </p:nvGrpSpPr>
          <p:grpSpPr bwMode="auto">
            <a:xfrm>
              <a:off x="2725" y="2852"/>
              <a:ext cx="612" cy="178"/>
              <a:chOff x="3600" y="219"/>
              <a:chExt cx="360" cy="175"/>
            </a:xfrm>
          </p:grpSpPr>
          <p:sp>
            <p:nvSpPr>
              <p:cNvPr id="14387" name="Oval 5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8" name="Line 6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9" name="Line 6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90" name="Rectangle 6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4391" name="Oval 6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4392" name="Group 6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397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398" name="Line 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399" name="Line 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4393" name="Group 6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394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395" name="Line 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396" name="Line 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aphicFrame>
          <p:nvGraphicFramePr>
            <p:cNvPr id="14339" name="Object 3"/>
            <p:cNvGraphicFramePr>
              <a:graphicFrameLocks noChangeAspect="1"/>
            </p:cNvGraphicFramePr>
            <p:nvPr/>
          </p:nvGraphicFramePr>
          <p:xfrm>
            <a:off x="5128" y="2739"/>
            <a:ext cx="455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7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8" y="2739"/>
                          <a:ext cx="455" cy="3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362" name="Group 73"/>
            <p:cNvGrpSpPr>
              <a:grpSpLocks/>
            </p:cNvGrpSpPr>
            <p:nvPr/>
          </p:nvGrpSpPr>
          <p:grpSpPr bwMode="auto">
            <a:xfrm>
              <a:off x="1066" y="2649"/>
              <a:ext cx="217" cy="413"/>
              <a:chOff x="4180" y="783"/>
              <a:chExt cx="150" cy="307"/>
            </a:xfrm>
          </p:grpSpPr>
          <p:sp>
            <p:nvSpPr>
              <p:cNvPr id="14379" name="AutoShape 7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0" name="Rectangle 7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1" name="Rectangle 7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2" name="AutoShape 7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3" name="Line 7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4" name="Line 7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5" name="Rectangle 8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6" name="Rectangle 8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4363" name="AutoShape 82"/>
            <p:cNvSpPr>
              <a:spLocks noChangeArrowheads="1"/>
            </p:cNvSpPr>
            <p:nvPr/>
          </p:nvSpPr>
          <p:spPr bwMode="auto">
            <a:xfrm>
              <a:off x="762" y="2481"/>
              <a:ext cx="260" cy="287"/>
            </a:xfrm>
            <a:prstGeom prst="can">
              <a:avLst>
                <a:gd name="adj" fmla="val 223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64" name="AutoShape 90"/>
            <p:cNvSpPr>
              <a:spLocks noChangeArrowheads="1"/>
            </p:cNvSpPr>
            <p:nvPr/>
          </p:nvSpPr>
          <p:spPr bwMode="auto">
            <a:xfrm>
              <a:off x="4741" y="2819"/>
              <a:ext cx="515" cy="239"/>
            </a:xfrm>
            <a:prstGeom prst="rightArrow">
              <a:avLst>
                <a:gd name="adj1" fmla="val 50000"/>
                <a:gd name="adj2" fmla="val 538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4365" name="Group 92"/>
            <p:cNvGrpSpPr>
              <a:grpSpLocks/>
            </p:cNvGrpSpPr>
            <p:nvPr/>
          </p:nvGrpSpPr>
          <p:grpSpPr bwMode="auto">
            <a:xfrm>
              <a:off x="1328" y="2714"/>
              <a:ext cx="1347" cy="359"/>
              <a:chOff x="2249" y="3430"/>
              <a:chExt cx="1389" cy="256"/>
            </a:xfrm>
          </p:grpSpPr>
          <p:sp>
            <p:nvSpPr>
              <p:cNvPr id="256093" name="Oval 9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256094" name="Rectangle 94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14377" name="Oval 95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096" name="Rectangle 96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</p:grpSp>
        <p:sp>
          <p:nvSpPr>
            <p:cNvPr id="14366" name="Text Box 97"/>
            <p:cNvSpPr txBox="1">
              <a:spLocks noChangeArrowheads="1"/>
            </p:cNvSpPr>
            <p:nvPr/>
          </p:nvSpPr>
          <p:spPr bwMode="auto">
            <a:xfrm>
              <a:off x="1313" y="2788"/>
              <a:ext cx="14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R</a:t>
              </a:r>
              <a:r>
                <a:rPr lang="en-US" sz="2800" baseline="-25000">
                  <a:latin typeface="Comic Sans MS" pitchFamily="66" charset="0"/>
                </a:rPr>
                <a:t>s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  <p:grpSp>
          <p:nvGrpSpPr>
            <p:cNvPr id="14367" name="Group 83"/>
            <p:cNvGrpSpPr>
              <a:grpSpLocks/>
            </p:cNvGrpSpPr>
            <p:nvPr/>
          </p:nvGrpSpPr>
          <p:grpSpPr bwMode="auto">
            <a:xfrm>
              <a:off x="3419" y="2835"/>
              <a:ext cx="1621" cy="194"/>
              <a:chOff x="2249" y="3430"/>
              <a:chExt cx="1389" cy="256"/>
            </a:xfrm>
          </p:grpSpPr>
          <p:sp>
            <p:nvSpPr>
              <p:cNvPr id="256084" name="Oval 84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256085" name="Rectangle 85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14373" name="Oval 86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087" name="Rectangle 87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5" cy="24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</p:grpSp>
        <p:sp>
          <p:nvSpPr>
            <p:cNvPr id="14368" name="Text Box 88"/>
            <p:cNvSpPr txBox="1">
              <a:spLocks noChangeArrowheads="1"/>
            </p:cNvSpPr>
            <p:nvPr/>
          </p:nvSpPr>
          <p:spPr bwMode="auto">
            <a:xfrm>
              <a:off x="3475" y="2807"/>
              <a:ext cx="16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 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  <p:sp>
          <p:nvSpPr>
            <p:cNvPr id="14369" name="AutoShape 98"/>
            <p:cNvSpPr>
              <a:spLocks noChangeArrowheads="1"/>
            </p:cNvSpPr>
            <p:nvPr/>
          </p:nvSpPr>
          <p:spPr bwMode="auto">
            <a:xfrm>
              <a:off x="2668" y="2815"/>
              <a:ext cx="860" cy="240"/>
            </a:xfrm>
            <a:prstGeom prst="rightArrow">
              <a:avLst>
                <a:gd name="adj1" fmla="val 50000"/>
                <a:gd name="adj2" fmla="val 895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70" name="AutoShape 89"/>
            <p:cNvSpPr>
              <a:spLocks noChangeArrowheads="1"/>
            </p:cNvSpPr>
            <p:nvPr/>
          </p:nvSpPr>
          <p:spPr bwMode="auto">
            <a:xfrm flipV="1">
              <a:off x="814" y="2689"/>
              <a:ext cx="564" cy="3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2 h 21600"/>
                <a:gd name="T14" fmla="*/ 18230 w 21600"/>
                <a:gd name="T15" fmla="*/ 922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6" name="Group 108"/>
          <p:cNvGrpSpPr>
            <a:grpSpLocks/>
          </p:cNvGrpSpPr>
          <p:nvPr/>
        </p:nvGrpSpPr>
        <p:grpSpPr bwMode="auto">
          <a:xfrm>
            <a:off x="203200" y="5191125"/>
            <a:ext cx="8607425" cy="1211263"/>
            <a:chOff x="128" y="3270"/>
            <a:chExt cx="5422" cy="763"/>
          </a:xfrm>
        </p:grpSpPr>
        <p:sp>
          <p:nvSpPr>
            <p:cNvPr id="14356" name="Rectangle 102"/>
            <p:cNvSpPr>
              <a:spLocks noChangeArrowheads="1"/>
            </p:cNvSpPr>
            <p:nvPr/>
          </p:nvSpPr>
          <p:spPr bwMode="auto">
            <a:xfrm>
              <a:off x="128" y="3393"/>
              <a:ext cx="5403" cy="6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57" name="Text Box 101"/>
            <p:cNvSpPr txBox="1">
              <a:spLocks noChangeArrowheads="1"/>
            </p:cNvSpPr>
            <p:nvPr/>
          </p:nvSpPr>
          <p:spPr bwMode="auto">
            <a:xfrm>
              <a:off x="208" y="3585"/>
              <a:ext cx="53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link on end-end path that constrains  end-end throughput</a:t>
              </a:r>
            </a:p>
          </p:txBody>
        </p:sp>
        <p:sp>
          <p:nvSpPr>
            <p:cNvPr id="14358" name="Text Box 104"/>
            <p:cNvSpPr txBox="1">
              <a:spLocks noChangeArrowheads="1"/>
            </p:cNvSpPr>
            <p:nvPr/>
          </p:nvSpPr>
          <p:spPr bwMode="auto">
            <a:xfrm>
              <a:off x="322" y="3270"/>
              <a:ext cx="171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>
                  <a:solidFill>
                    <a:srgbClr val="FF3300"/>
                  </a:solidFill>
                  <a:latin typeface="Comic Sans MS" pitchFamily="66" charset="0"/>
                </a:rPr>
                <a:t>bottleneck link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60A1EF11-F35A-4D4A-9154-96AB69C006E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04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25" y="95250"/>
            <a:ext cx="8382000" cy="1143000"/>
          </a:xfrm>
        </p:spPr>
        <p:txBody>
          <a:bodyPr/>
          <a:lstStyle/>
          <a:p>
            <a:r>
              <a:rPr lang="en-US" sz="3200" dirty="0" smtClean="0"/>
              <a:t>the Internet: “nuts and bolts” view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20800" y="1300163"/>
            <a:ext cx="3779838" cy="2036762"/>
          </a:xfrm>
        </p:spPr>
        <p:txBody>
          <a:bodyPr/>
          <a:lstStyle/>
          <a:p>
            <a:r>
              <a:rPr lang="en-US" sz="2400" smtClean="0"/>
              <a:t>millions of connected computing devices: </a:t>
            </a:r>
            <a:r>
              <a:rPr lang="en-US" sz="2400" i="1" smtClean="0">
                <a:solidFill>
                  <a:srgbClr val="FF0000"/>
                </a:solidFill>
              </a:rPr>
              <a:t>hosts = end systems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2000" smtClean="0"/>
              <a:t> </a:t>
            </a:r>
            <a:r>
              <a:rPr lang="en-US" smtClean="0"/>
              <a:t>running </a:t>
            </a:r>
            <a:r>
              <a:rPr lang="en-US" i="1" smtClean="0">
                <a:solidFill>
                  <a:srgbClr val="FF0000"/>
                </a:solidFill>
              </a:rPr>
              <a:t>network apps</a:t>
            </a:r>
            <a:endParaRPr lang="en-US" smtClean="0"/>
          </a:p>
        </p:txBody>
      </p:sp>
      <p:grpSp>
        <p:nvGrpSpPr>
          <p:cNvPr id="1046" name="Group 262"/>
          <p:cNvGrpSpPr>
            <a:grpSpLocks/>
          </p:cNvGrpSpPr>
          <p:nvPr/>
        </p:nvGrpSpPr>
        <p:grpSpPr bwMode="auto">
          <a:xfrm>
            <a:off x="4989513" y="1319213"/>
            <a:ext cx="3470275" cy="4489450"/>
            <a:chOff x="3177" y="1065"/>
            <a:chExt cx="2186" cy="2828"/>
          </a:xfrm>
        </p:grpSpPr>
        <p:sp>
          <p:nvSpPr>
            <p:cNvPr id="1134" name="Freeform 263"/>
            <p:cNvSpPr>
              <a:spLocks/>
            </p:cNvSpPr>
            <p:nvPr/>
          </p:nvSpPr>
          <p:spPr bwMode="auto">
            <a:xfrm>
              <a:off x="4261" y="2412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5" name="Freeform 264"/>
            <p:cNvSpPr>
              <a:spLocks/>
            </p:cNvSpPr>
            <p:nvPr/>
          </p:nvSpPr>
          <p:spPr bwMode="auto">
            <a:xfrm>
              <a:off x="4273" y="1451"/>
              <a:ext cx="1090" cy="658"/>
            </a:xfrm>
            <a:custGeom>
              <a:avLst/>
              <a:gdLst>
                <a:gd name="T0" fmla="*/ 1227 w 765"/>
                <a:gd name="T1" fmla="*/ 29 h 459"/>
                <a:gd name="T2" fmla="*/ 832 w 765"/>
                <a:gd name="T3" fmla="*/ 205 h 459"/>
                <a:gd name="T4" fmla="*/ 278 w 765"/>
                <a:gd name="T5" fmla="*/ 294 h 459"/>
                <a:gd name="T6" fmla="*/ 40 w 765"/>
                <a:gd name="T7" fmla="*/ 991 h 459"/>
                <a:gd name="T8" fmla="*/ 520 w 765"/>
                <a:gd name="T9" fmla="*/ 1307 h 459"/>
                <a:gd name="T10" fmla="*/ 1000 w 765"/>
                <a:gd name="T11" fmla="*/ 1256 h 459"/>
                <a:gd name="T12" fmla="*/ 1688 w 765"/>
                <a:gd name="T13" fmla="*/ 1307 h 459"/>
                <a:gd name="T14" fmla="*/ 2020 w 765"/>
                <a:gd name="T15" fmla="*/ 1279 h 459"/>
                <a:gd name="T16" fmla="*/ 2174 w 765"/>
                <a:gd name="T17" fmla="*/ 1095 h 459"/>
                <a:gd name="T18" fmla="*/ 2170 w 765"/>
                <a:gd name="T19" fmla="*/ 466 h 459"/>
                <a:gd name="T20" fmla="*/ 1915 w 765"/>
                <a:gd name="T21" fmla="*/ 100 h 459"/>
                <a:gd name="T22" fmla="*/ 1227 w 765"/>
                <a:gd name="T23" fmla="*/ 29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6" name="Freeform 265"/>
            <p:cNvSpPr>
              <a:spLocks/>
            </p:cNvSpPr>
            <p:nvPr/>
          </p:nvSpPr>
          <p:spPr bwMode="auto">
            <a:xfrm>
              <a:off x="3177" y="1267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1137" name="Group 266"/>
            <p:cNvGrpSpPr>
              <a:grpSpLocks/>
            </p:cNvGrpSpPr>
            <p:nvPr/>
          </p:nvGrpSpPr>
          <p:grpSpPr bwMode="auto">
            <a:xfrm>
              <a:off x="3232" y="2108"/>
              <a:ext cx="919" cy="588"/>
              <a:chOff x="2889" y="1631"/>
              <a:chExt cx="980" cy="743"/>
            </a:xfrm>
          </p:grpSpPr>
          <p:sp>
            <p:nvSpPr>
              <p:cNvPr id="1439" name="Rectangle 2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40" name="AutoShape 2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1138" name="Group 269"/>
            <p:cNvGrpSpPr>
              <a:grpSpLocks/>
            </p:cNvGrpSpPr>
            <p:nvPr/>
          </p:nvGrpSpPr>
          <p:grpSpPr bwMode="auto">
            <a:xfrm>
              <a:off x="3674" y="1388"/>
              <a:ext cx="212" cy="335"/>
              <a:chOff x="3796" y="1043"/>
              <a:chExt cx="865" cy="1237"/>
            </a:xfrm>
          </p:grpSpPr>
          <p:sp>
            <p:nvSpPr>
              <p:cNvPr id="1409" name="Line 2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10" name="Line 2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11" name="Line 2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12" name="Line 2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13" name="Line 2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14" name="Line 2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15" name="Line 2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16" name="Line 2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17" name="Line 2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18" name="Line 2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19" name="Line 2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20" name="Line 2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21" name="Line 2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22" name="Line 2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23" name="Line 2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1424" name="Group 2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435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436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437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438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1425" name="Group 2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431" name="Line 2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432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433" name="Line 2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434" name="Line 2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1426" name="Group 2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427" name="Line 2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428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429" name="Line 2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430" name="Line 2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39" name="Group 300"/>
            <p:cNvGrpSpPr>
              <a:grpSpLocks/>
            </p:cNvGrpSpPr>
            <p:nvPr/>
          </p:nvGrpSpPr>
          <p:grpSpPr bwMode="auto">
            <a:xfrm>
              <a:off x="3223" y="1598"/>
              <a:ext cx="436" cy="114"/>
              <a:chOff x="3072" y="739"/>
              <a:chExt cx="652" cy="146"/>
            </a:xfrm>
          </p:grpSpPr>
          <p:pic>
            <p:nvPicPr>
              <p:cNvPr id="1406" name="Picture 301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07" name="Line 30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08" name="Line 30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pic>
          <p:nvPicPr>
            <p:cNvPr id="1140" name="Picture 304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99" y="1417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41" name="Group 305"/>
            <p:cNvGrpSpPr>
              <a:grpSpLocks/>
            </p:cNvGrpSpPr>
            <p:nvPr/>
          </p:nvGrpSpPr>
          <p:grpSpPr bwMode="auto">
            <a:xfrm>
              <a:off x="3880" y="1303"/>
              <a:ext cx="256" cy="269"/>
              <a:chOff x="2870" y="1518"/>
              <a:chExt cx="292" cy="320"/>
            </a:xfrm>
          </p:grpSpPr>
          <p:graphicFrame>
            <p:nvGraphicFramePr>
              <p:cNvPr id="1040" name="Object 1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483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41" name="Object 1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484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42" name="Group 308"/>
            <p:cNvGrpSpPr>
              <a:grpSpLocks/>
            </p:cNvGrpSpPr>
            <p:nvPr/>
          </p:nvGrpSpPr>
          <p:grpSpPr bwMode="auto">
            <a:xfrm>
              <a:off x="4338" y="2487"/>
              <a:ext cx="228" cy="108"/>
              <a:chOff x="3600" y="219"/>
              <a:chExt cx="360" cy="175"/>
            </a:xfrm>
          </p:grpSpPr>
          <p:sp>
            <p:nvSpPr>
              <p:cNvPr id="1393" name="Oval 30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94" name="Line 3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95" name="Line 3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96" name="Rectangle 3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397" name="Oval 3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398" name="Group 3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03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04" name="Line 3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05" name="Line 3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399" name="Group 3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00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01" name="Line 3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02" name="Line 3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43" name="Group 322"/>
            <p:cNvGrpSpPr>
              <a:grpSpLocks/>
            </p:cNvGrpSpPr>
            <p:nvPr/>
          </p:nvGrpSpPr>
          <p:grpSpPr bwMode="auto">
            <a:xfrm>
              <a:off x="4562" y="2663"/>
              <a:ext cx="228" cy="108"/>
              <a:chOff x="3600" y="219"/>
              <a:chExt cx="360" cy="175"/>
            </a:xfrm>
          </p:grpSpPr>
          <p:sp>
            <p:nvSpPr>
              <p:cNvPr id="1380" name="Oval 3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81" name="Line 3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82" name="Line 3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83" name="Rectangle 3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384" name="Oval 3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385" name="Group 3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90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91" name="Line 3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92" name="Line 3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386" name="Group 3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87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88" name="Line 3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89" name="Line 3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44" name="Group 336"/>
            <p:cNvGrpSpPr>
              <a:grpSpLocks/>
            </p:cNvGrpSpPr>
            <p:nvPr/>
          </p:nvGrpSpPr>
          <p:grpSpPr bwMode="auto">
            <a:xfrm>
              <a:off x="4738" y="2495"/>
              <a:ext cx="228" cy="108"/>
              <a:chOff x="3600" y="219"/>
              <a:chExt cx="360" cy="175"/>
            </a:xfrm>
          </p:grpSpPr>
          <p:sp>
            <p:nvSpPr>
              <p:cNvPr id="1367" name="Oval 3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68" name="Line 3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69" name="Line 3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70" name="Rectangle 3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371" name="Oval 3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372" name="Group 3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77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78" name="Line 3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79" name="Line 3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373" name="Group 3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74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75" name="Line 3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76" name="Line 3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45" name="Group 350"/>
            <p:cNvGrpSpPr>
              <a:grpSpLocks/>
            </p:cNvGrpSpPr>
            <p:nvPr/>
          </p:nvGrpSpPr>
          <p:grpSpPr bwMode="auto">
            <a:xfrm>
              <a:off x="4401" y="1766"/>
              <a:ext cx="221" cy="101"/>
              <a:chOff x="3600" y="219"/>
              <a:chExt cx="360" cy="175"/>
            </a:xfrm>
          </p:grpSpPr>
          <p:sp>
            <p:nvSpPr>
              <p:cNvPr id="1354" name="Oval 3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55" name="Line 3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56" name="Line 3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57" name="Rectangle 3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358" name="Oval 3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359" name="Group 3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64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65" name="Line 3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66" name="Line 3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360" name="Group 3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61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62" name="Line 3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63" name="Line 3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46" name="Group 364"/>
            <p:cNvGrpSpPr>
              <a:grpSpLocks/>
            </p:cNvGrpSpPr>
            <p:nvPr/>
          </p:nvGrpSpPr>
          <p:grpSpPr bwMode="auto">
            <a:xfrm>
              <a:off x="4400" y="1927"/>
              <a:ext cx="228" cy="108"/>
              <a:chOff x="3600" y="219"/>
              <a:chExt cx="360" cy="175"/>
            </a:xfrm>
          </p:grpSpPr>
          <p:sp>
            <p:nvSpPr>
              <p:cNvPr id="1341" name="Oval 3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42" name="Line 3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43" name="Line 3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44" name="Rectangle 3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345" name="Oval 3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346" name="Group 3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51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52" name="Line 3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53" name="Line 3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347" name="Group 3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48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49" name="Line 3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50" name="Line 3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47" name="Group 378"/>
            <p:cNvGrpSpPr>
              <a:grpSpLocks/>
            </p:cNvGrpSpPr>
            <p:nvPr/>
          </p:nvGrpSpPr>
          <p:grpSpPr bwMode="auto">
            <a:xfrm>
              <a:off x="4700" y="1706"/>
              <a:ext cx="210" cy="97"/>
              <a:chOff x="3600" y="219"/>
              <a:chExt cx="360" cy="175"/>
            </a:xfrm>
          </p:grpSpPr>
          <p:sp>
            <p:nvSpPr>
              <p:cNvPr id="1328" name="Oval 3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29" name="Line 3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0" name="Line 3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1" name="Rectangle 3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332" name="Oval 3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333" name="Group 3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38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39" name="Line 3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40" name="Line 3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334" name="Group 3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35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36" name="Line 3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37" name="Line 3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48" name="Group 392"/>
            <p:cNvGrpSpPr>
              <a:grpSpLocks/>
            </p:cNvGrpSpPr>
            <p:nvPr/>
          </p:nvGrpSpPr>
          <p:grpSpPr bwMode="auto">
            <a:xfrm>
              <a:off x="4754" y="1927"/>
              <a:ext cx="228" cy="108"/>
              <a:chOff x="3600" y="219"/>
              <a:chExt cx="360" cy="175"/>
            </a:xfrm>
          </p:grpSpPr>
          <p:sp>
            <p:nvSpPr>
              <p:cNvPr id="1315" name="Oval 3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16" name="Line 3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17" name="Line 3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18" name="Rectangle 3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319" name="Oval 3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320" name="Group 3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25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26" name="Line 4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27" name="Line 4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321" name="Group 4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22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23" name="Line 4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24" name="Line 4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49" name="Group 406"/>
            <p:cNvGrpSpPr>
              <a:grpSpLocks/>
            </p:cNvGrpSpPr>
            <p:nvPr/>
          </p:nvGrpSpPr>
          <p:grpSpPr bwMode="auto">
            <a:xfrm>
              <a:off x="3866" y="1763"/>
              <a:ext cx="220" cy="100"/>
              <a:chOff x="3600" y="219"/>
              <a:chExt cx="360" cy="175"/>
            </a:xfrm>
          </p:grpSpPr>
          <p:sp>
            <p:nvSpPr>
              <p:cNvPr id="1302" name="Oval 4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03" name="Line 4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04" name="Line 4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05" name="Rectangle 4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306" name="Oval 4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307" name="Group 4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12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13" name="Line 4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14" name="Line 4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308" name="Group 4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09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10" name="Line 4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11" name="Line 4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50" name="Group 420"/>
            <p:cNvGrpSpPr>
              <a:grpSpLocks/>
            </p:cNvGrpSpPr>
            <p:nvPr/>
          </p:nvGrpSpPr>
          <p:grpSpPr bwMode="auto">
            <a:xfrm>
              <a:off x="3673" y="2487"/>
              <a:ext cx="220" cy="100"/>
              <a:chOff x="3600" y="219"/>
              <a:chExt cx="360" cy="175"/>
            </a:xfrm>
          </p:grpSpPr>
          <p:sp>
            <p:nvSpPr>
              <p:cNvPr id="1289" name="Oval 4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90" name="Line 4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91" name="Line 4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92" name="Rectangle 4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293" name="Oval 4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294" name="Group 4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99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00" name="Line 4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01" name="Line 4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295" name="Group 4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96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97" name="Line 4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98" name="Line 4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151" name="Line 434"/>
            <p:cNvSpPr>
              <a:spLocks noChangeShapeType="1"/>
            </p:cNvSpPr>
            <p:nvPr/>
          </p:nvSpPr>
          <p:spPr bwMode="auto">
            <a:xfrm flipV="1">
              <a:off x="4430" y="2757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52" name="Line 435"/>
            <p:cNvSpPr>
              <a:spLocks noChangeShapeType="1"/>
            </p:cNvSpPr>
            <p:nvPr/>
          </p:nvSpPr>
          <p:spPr bwMode="auto">
            <a:xfrm>
              <a:off x="4508" y="2592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53" name="Line 436"/>
            <p:cNvSpPr>
              <a:spLocks noChangeShapeType="1"/>
            </p:cNvSpPr>
            <p:nvPr/>
          </p:nvSpPr>
          <p:spPr bwMode="auto">
            <a:xfrm>
              <a:off x="4569" y="254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54" name="Line 437"/>
            <p:cNvSpPr>
              <a:spLocks noChangeShapeType="1"/>
            </p:cNvSpPr>
            <p:nvPr/>
          </p:nvSpPr>
          <p:spPr bwMode="auto">
            <a:xfrm flipV="1">
              <a:off x="4718" y="2596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55" name="Line 438"/>
            <p:cNvSpPr>
              <a:spLocks noChangeShapeType="1"/>
            </p:cNvSpPr>
            <p:nvPr/>
          </p:nvSpPr>
          <p:spPr bwMode="auto">
            <a:xfrm>
              <a:off x="3898" y="2546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1156" name="Group 439"/>
            <p:cNvGrpSpPr>
              <a:grpSpLocks/>
            </p:cNvGrpSpPr>
            <p:nvPr/>
          </p:nvGrpSpPr>
          <p:grpSpPr bwMode="auto">
            <a:xfrm>
              <a:off x="3424" y="2213"/>
              <a:ext cx="209" cy="224"/>
              <a:chOff x="2870" y="1518"/>
              <a:chExt cx="292" cy="320"/>
            </a:xfrm>
          </p:grpSpPr>
          <p:graphicFrame>
            <p:nvGraphicFramePr>
              <p:cNvPr id="1038" name="Object 1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485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9" name="Object 1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486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57" name="Group 442"/>
            <p:cNvGrpSpPr>
              <a:grpSpLocks/>
            </p:cNvGrpSpPr>
            <p:nvPr/>
          </p:nvGrpSpPr>
          <p:grpSpPr bwMode="auto">
            <a:xfrm>
              <a:off x="3452" y="2445"/>
              <a:ext cx="139" cy="194"/>
              <a:chOff x="2556" y="2689"/>
              <a:chExt cx="183" cy="255"/>
            </a:xfrm>
          </p:grpSpPr>
          <p:pic>
            <p:nvPicPr>
              <p:cNvPr id="1272" name="Picture 443" descr="31u_bnrz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73" name="Freeform 44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74" name="Freeform 44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75" name="Freeform 44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76" name="Freeform 44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77" name="Freeform 44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78" name="Freeform 44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79" name="Freeform 45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80" name="Freeform 45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81" name="Freeform 45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82" name="Freeform 45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83" name="Freeform 45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84" name="Freeform 45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85" name="Freeform 45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86" name="Freeform 45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87" name="Freeform 45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88" name="Freeform 45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3694" y="2240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487" name="Clip" r:id="rId13" imgW="1305000" imgH="1085760" progId="MS_ClipArt_Gallery.2">
                    <p:embed/>
                  </p:oleObj>
                </mc:Choice>
                <mc:Fallback>
                  <p:oleObj name="Clip" r:id="rId13" imgW="1305000" imgH="1085760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4" y="2240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58" name="Line 461"/>
            <p:cNvSpPr>
              <a:spLocks noChangeShapeType="1"/>
            </p:cNvSpPr>
            <p:nvPr/>
          </p:nvSpPr>
          <p:spPr bwMode="auto">
            <a:xfrm>
              <a:off x="4084" y="1820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59" name="Line 462"/>
            <p:cNvSpPr>
              <a:spLocks noChangeShapeType="1"/>
            </p:cNvSpPr>
            <p:nvPr/>
          </p:nvSpPr>
          <p:spPr bwMode="auto">
            <a:xfrm>
              <a:off x="3811" y="1712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60" name="Freeform 463"/>
            <p:cNvSpPr>
              <a:spLocks/>
            </p:cNvSpPr>
            <p:nvPr/>
          </p:nvSpPr>
          <p:spPr bwMode="auto">
            <a:xfrm>
              <a:off x="3382" y="2976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61" name="Line 464"/>
            <p:cNvSpPr>
              <a:spLocks noChangeShapeType="1"/>
            </p:cNvSpPr>
            <p:nvPr/>
          </p:nvSpPr>
          <p:spPr bwMode="auto">
            <a:xfrm rot="-5400000">
              <a:off x="4791" y="3440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162" name="Group 465"/>
            <p:cNvGrpSpPr>
              <a:grpSpLocks/>
            </p:cNvGrpSpPr>
            <p:nvPr/>
          </p:nvGrpSpPr>
          <p:grpSpPr bwMode="auto">
            <a:xfrm>
              <a:off x="4736" y="3526"/>
              <a:ext cx="125" cy="230"/>
              <a:chOff x="4180" y="783"/>
              <a:chExt cx="150" cy="307"/>
            </a:xfrm>
          </p:grpSpPr>
          <p:sp>
            <p:nvSpPr>
              <p:cNvPr id="1264" name="AutoShape 46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5" name="Rectangle 46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6" name="Rectangle 46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7" name="AutoShape 46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8" name="Line 47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9" name="Line 47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70" name="Rectangle 47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71" name="Rectangle 47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163" name="Line 474"/>
            <p:cNvSpPr>
              <a:spLocks noChangeShapeType="1"/>
            </p:cNvSpPr>
            <p:nvPr/>
          </p:nvSpPr>
          <p:spPr bwMode="auto">
            <a:xfrm rot="5400000" flipV="1">
              <a:off x="4883" y="3617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64" name="Line 475"/>
            <p:cNvSpPr>
              <a:spLocks noChangeShapeType="1"/>
            </p:cNvSpPr>
            <p:nvPr/>
          </p:nvSpPr>
          <p:spPr bwMode="auto">
            <a:xfrm rot="-5400000">
              <a:off x="5000" y="3413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165" name="Group 476"/>
            <p:cNvGrpSpPr>
              <a:grpSpLocks/>
            </p:cNvGrpSpPr>
            <p:nvPr/>
          </p:nvGrpSpPr>
          <p:grpSpPr bwMode="auto">
            <a:xfrm>
              <a:off x="4735" y="3230"/>
              <a:ext cx="316" cy="148"/>
              <a:chOff x="3600" y="219"/>
              <a:chExt cx="360" cy="175"/>
            </a:xfrm>
          </p:grpSpPr>
          <p:sp>
            <p:nvSpPr>
              <p:cNvPr id="1251" name="Oval 4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52" name="Line 4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53" name="Line 4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54" name="Rectangle 4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255" name="Oval 4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256" name="Group 4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61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62" name="Line 4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63" name="Line 4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257" name="Group 4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58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59" name="Line 4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60" name="Line 4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66" name="Group 490"/>
            <p:cNvGrpSpPr>
              <a:grpSpLocks/>
            </p:cNvGrpSpPr>
            <p:nvPr/>
          </p:nvGrpSpPr>
          <p:grpSpPr bwMode="auto">
            <a:xfrm>
              <a:off x="4221" y="3056"/>
              <a:ext cx="316" cy="148"/>
              <a:chOff x="3600" y="219"/>
              <a:chExt cx="360" cy="175"/>
            </a:xfrm>
          </p:grpSpPr>
          <p:sp>
            <p:nvSpPr>
              <p:cNvPr id="1238" name="Oval 4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9" name="Line 4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40" name="Line 4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41" name="Rectangle 4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242" name="Oval 4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243" name="Group 4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48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49" name="Line 4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50" name="Line 4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244" name="Group 5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45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46" name="Line 5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47" name="Line 5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67" name="Group 504"/>
            <p:cNvGrpSpPr>
              <a:grpSpLocks/>
            </p:cNvGrpSpPr>
            <p:nvPr/>
          </p:nvGrpSpPr>
          <p:grpSpPr bwMode="auto">
            <a:xfrm>
              <a:off x="3802" y="3248"/>
              <a:ext cx="316" cy="148"/>
              <a:chOff x="3600" y="219"/>
              <a:chExt cx="360" cy="175"/>
            </a:xfrm>
          </p:grpSpPr>
          <p:sp>
            <p:nvSpPr>
              <p:cNvPr id="1225" name="Oval 5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26" name="Line 5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27" name="Line 5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28" name="Rectangle 5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229" name="Oval 5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230" name="Group 5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35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36" name="Line 5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37" name="Line 5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231" name="Group 5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32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33" name="Line 5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34" name="Line 5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168" name="Line 518"/>
            <p:cNvSpPr>
              <a:spLocks noChangeShapeType="1"/>
            </p:cNvSpPr>
            <p:nvPr/>
          </p:nvSpPr>
          <p:spPr bwMode="auto">
            <a:xfrm>
              <a:off x="4504" y="3189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69" name="Line 519"/>
            <p:cNvSpPr>
              <a:spLocks noChangeShapeType="1"/>
            </p:cNvSpPr>
            <p:nvPr/>
          </p:nvSpPr>
          <p:spPr bwMode="auto">
            <a:xfrm flipV="1">
              <a:off x="4093" y="3197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70" name="Line 520"/>
            <p:cNvSpPr>
              <a:spLocks noChangeShapeType="1"/>
            </p:cNvSpPr>
            <p:nvPr/>
          </p:nvSpPr>
          <p:spPr bwMode="auto">
            <a:xfrm flipV="1">
              <a:off x="4120" y="3325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71" name="Line 521"/>
            <p:cNvSpPr>
              <a:spLocks noChangeShapeType="1"/>
            </p:cNvSpPr>
            <p:nvPr/>
          </p:nvSpPr>
          <p:spPr bwMode="auto">
            <a:xfrm flipH="1">
              <a:off x="3676" y="3165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72" name="Line 522"/>
            <p:cNvSpPr>
              <a:spLocks noChangeShapeType="1"/>
            </p:cNvSpPr>
            <p:nvPr/>
          </p:nvSpPr>
          <p:spPr bwMode="auto">
            <a:xfrm>
              <a:off x="3692" y="3197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73" name="Line 523"/>
            <p:cNvSpPr>
              <a:spLocks noChangeShapeType="1"/>
            </p:cNvSpPr>
            <p:nvPr/>
          </p:nvSpPr>
          <p:spPr bwMode="auto">
            <a:xfrm>
              <a:off x="3604" y="3409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74" name="Line 524"/>
            <p:cNvSpPr>
              <a:spLocks noChangeShapeType="1"/>
            </p:cNvSpPr>
            <p:nvPr/>
          </p:nvSpPr>
          <p:spPr bwMode="auto">
            <a:xfrm>
              <a:off x="3763" y="3459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75" name="Line 525"/>
            <p:cNvSpPr>
              <a:spLocks noChangeShapeType="1"/>
            </p:cNvSpPr>
            <p:nvPr/>
          </p:nvSpPr>
          <p:spPr bwMode="auto">
            <a:xfrm flipH="1">
              <a:off x="3914" y="3401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76" name="Line 526"/>
            <p:cNvSpPr>
              <a:spLocks noChangeShapeType="1"/>
            </p:cNvSpPr>
            <p:nvPr/>
          </p:nvSpPr>
          <p:spPr bwMode="auto">
            <a:xfrm>
              <a:off x="3796" y="3457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77" name="Line 527"/>
            <p:cNvSpPr>
              <a:spLocks noChangeShapeType="1"/>
            </p:cNvSpPr>
            <p:nvPr/>
          </p:nvSpPr>
          <p:spPr bwMode="auto">
            <a:xfrm flipH="1" flipV="1">
              <a:off x="4046" y="346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3451" y="333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488"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1" y="3335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1" name="Object 7"/>
            <p:cNvGraphicFramePr>
              <a:graphicFrameLocks noChangeAspect="1"/>
            </p:cNvGraphicFramePr>
            <p:nvPr/>
          </p:nvGraphicFramePr>
          <p:xfrm>
            <a:off x="3555" y="313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489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5" y="3135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2" name="Object 8"/>
            <p:cNvGraphicFramePr>
              <a:graphicFrameLocks noChangeAspect="1"/>
            </p:cNvGraphicFramePr>
            <p:nvPr/>
          </p:nvGraphicFramePr>
          <p:xfrm>
            <a:off x="3723" y="349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490"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3" y="3495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3937" y="3497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491" name="Clip" r:id="rId18" imgW="1305000" imgH="1085760" progId="MS_ClipArt_Gallery.2">
                    <p:embed/>
                  </p:oleObj>
                </mc:Choice>
                <mc:Fallback>
                  <p:oleObj name="Clip" r:id="rId18" imgW="1305000" imgH="1085760" progId="MS_ClipArt_Gallery.2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7" y="3497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78" name="Group 532"/>
            <p:cNvGrpSpPr>
              <a:grpSpLocks/>
            </p:cNvGrpSpPr>
            <p:nvPr/>
          </p:nvGrpSpPr>
          <p:grpSpPr bwMode="auto">
            <a:xfrm>
              <a:off x="4509" y="3576"/>
              <a:ext cx="172" cy="215"/>
              <a:chOff x="2870" y="1518"/>
              <a:chExt cx="292" cy="320"/>
            </a:xfrm>
          </p:grpSpPr>
          <p:graphicFrame>
            <p:nvGraphicFramePr>
              <p:cNvPr id="1036" name="Object 1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492" name="Clip" r:id="rId19" imgW="819000" imgH="847800" progId="MS_ClipArt_Gallery.2">
                      <p:embed/>
                    </p:oleObj>
                  </mc:Choice>
                  <mc:Fallback>
                    <p:oleObj name="Clip" r:id="rId19" imgW="819000" imgH="847800" progId="MS_ClipArt_Gallery.2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7" name="Object 1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493" name="Clip" r:id="rId20" imgW="1266840" imgH="1200240" progId="MS_ClipArt_Gallery.2">
                      <p:embed/>
                    </p:oleObj>
                  </mc:Choice>
                  <mc:Fallback>
                    <p:oleObj name="Clip" r:id="rId20" imgW="1266840" imgH="1200240" progId="MS_ClipArt_Gallery.2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79" name="Group 535"/>
            <p:cNvGrpSpPr>
              <a:grpSpLocks/>
            </p:cNvGrpSpPr>
            <p:nvPr/>
          </p:nvGrpSpPr>
          <p:grpSpPr bwMode="auto">
            <a:xfrm>
              <a:off x="4225" y="3608"/>
              <a:ext cx="220" cy="203"/>
              <a:chOff x="2870" y="1518"/>
              <a:chExt cx="292" cy="320"/>
            </a:xfrm>
          </p:grpSpPr>
          <p:graphicFrame>
            <p:nvGraphicFramePr>
              <p:cNvPr id="1034" name="Object 1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494" name="Clip" r:id="rId21" imgW="819000" imgH="847800" progId="MS_ClipArt_Gallery.2">
                      <p:embed/>
                    </p:oleObj>
                  </mc:Choice>
                  <mc:Fallback>
                    <p:oleObj name="Clip" r:id="rId21" imgW="819000" imgH="847800" progId="MS_ClipArt_Gallery.2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5" name="Object 1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495" name="Clip" r:id="rId22" imgW="1266840" imgH="1200240" progId="MS_ClipArt_Gallery.2">
                      <p:embed/>
                    </p:oleObj>
                  </mc:Choice>
                  <mc:Fallback>
                    <p:oleObj name="Clip" r:id="rId22" imgW="1266840" imgH="1200240" progId="MS_ClipArt_Gallery.2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80" name="Group 538"/>
            <p:cNvGrpSpPr>
              <a:grpSpLocks/>
            </p:cNvGrpSpPr>
            <p:nvPr/>
          </p:nvGrpSpPr>
          <p:grpSpPr bwMode="auto">
            <a:xfrm>
              <a:off x="4324" y="3364"/>
              <a:ext cx="183" cy="255"/>
              <a:chOff x="2556" y="2689"/>
              <a:chExt cx="183" cy="255"/>
            </a:xfrm>
          </p:grpSpPr>
          <p:pic>
            <p:nvPicPr>
              <p:cNvPr id="1208" name="Picture 539" descr="31u_bnrz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09" name="Freeform 54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0" name="Freeform 54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1" name="Freeform 54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2" name="Freeform 54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3" name="Freeform 54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4" name="Freeform 54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5" name="Freeform 54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6" name="Freeform 54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7" name="Freeform 54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8" name="Freeform 54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9" name="Freeform 55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20" name="Freeform 55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21" name="Freeform 55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22" name="Freeform 55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23" name="Freeform 55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24" name="Freeform 55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181" name="Line 556"/>
            <p:cNvSpPr>
              <a:spLocks noChangeShapeType="1"/>
            </p:cNvSpPr>
            <p:nvPr/>
          </p:nvSpPr>
          <p:spPr bwMode="auto">
            <a:xfrm>
              <a:off x="4097" y="3373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82" name="Line 557"/>
            <p:cNvSpPr>
              <a:spLocks noChangeShapeType="1"/>
            </p:cNvSpPr>
            <p:nvPr/>
          </p:nvSpPr>
          <p:spPr bwMode="auto">
            <a:xfrm>
              <a:off x="3750" y="3332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1183" name="Group 558"/>
            <p:cNvGrpSpPr>
              <a:grpSpLocks/>
            </p:cNvGrpSpPr>
            <p:nvPr/>
          </p:nvGrpSpPr>
          <p:grpSpPr bwMode="auto">
            <a:xfrm>
              <a:off x="4995" y="3370"/>
              <a:ext cx="131" cy="258"/>
              <a:chOff x="4180" y="783"/>
              <a:chExt cx="150" cy="307"/>
            </a:xfrm>
          </p:grpSpPr>
          <p:sp>
            <p:nvSpPr>
              <p:cNvPr id="1200" name="AutoShape 55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01" name="Rectangle 56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02" name="Rectangle 56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03" name="AutoShape 56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04" name="Line 56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05" name="Line 56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06" name="Rectangle 56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07" name="Rectangle 56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184" name="Line 567"/>
            <p:cNvSpPr>
              <a:spLocks noChangeShapeType="1"/>
            </p:cNvSpPr>
            <p:nvPr/>
          </p:nvSpPr>
          <p:spPr bwMode="auto">
            <a:xfrm flipH="1">
              <a:off x="3806" y="2401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85" name="Line 568"/>
            <p:cNvSpPr>
              <a:spLocks noChangeShapeType="1"/>
            </p:cNvSpPr>
            <p:nvPr/>
          </p:nvSpPr>
          <p:spPr bwMode="auto">
            <a:xfrm flipV="1">
              <a:off x="4623" y="1760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86" name="Line 569"/>
            <p:cNvSpPr>
              <a:spLocks noChangeShapeType="1"/>
            </p:cNvSpPr>
            <p:nvPr/>
          </p:nvSpPr>
          <p:spPr bwMode="auto">
            <a:xfrm>
              <a:off x="4514" y="1869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87" name="Line 570"/>
            <p:cNvSpPr>
              <a:spLocks noChangeShapeType="1"/>
            </p:cNvSpPr>
            <p:nvPr/>
          </p:nvSpPr>
          <p:spPr bwMode="auto">
            <a:xfrm flipV="1">
              <a:off x="4630" y="1804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88" name="Line 571"/>
            <p:cNvSpPr>
              <a:spLocks noChangeShapeType="1"/>
            </p:cNvSpPr>
            <p:nvPr/>
          </p:nvSpPr>
          <p:spPr bwMode="auto">
            <a:xfrm>
              <a:off x="4852" y="1803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89" name="Line 572"/>
            <p:cNvSpPr>
              <a:spLocks noChangeShapeType="1"/>
            </p:cNvSpPr>
            <p:nvPr/>
          </p:nvSpPr>
          <p:spPr bwMode="auto">
            <a:xfrm>
              <a:off x="4634" y="199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90" name="Line 573"/>
            <p:cNvSpPr>
              <a:spLocks noChangeShapeType="1"/>
            </p:cNvSpPr>
            <p:nvPr/>
          </p:nvSpPr>
          <p:spPr bwMode="auto">
            <a:xfrm flipV="1">
              <a:off x="3560" y="2542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91" name="Line 574"/>
            <p:cNvSpPr>
              <a:spLocks noChangeShapeType="1"/>
            </p:cNvSpPr>
            <p:nvPr/>
          </p:nvSpPr>
          <p:spPr bwMode="auto">
            <a:xfrm flipV="1">
              <a:off x="4895" y="1614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92" name="Line 575"/>
            <p:cNvSpPr>
              <a:spLocks noChangeShapeType="1"/>
            </p:cNvSpPr>
            <p:nvPr/>
          </p:nvSpPr>
          <p:spPr bwMode="auto">
            <a:xfrm>
              <a:off x="4983" y="1990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93" name="Line 576"/>
            <p:cNvSpPr>
              <a:spLocks noChangeShapeType="1"/>
            </p:cNvSpPr>
            <p:nvPr/>
          </p:nvSpPr>
          <p:spPr bwMode="auto">
            <a:xfrm flipH="1">
              <a:off x="4445" y="2038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94" name="Line 577"/>
            <p:cNvSpPr>
              <a:spLocks noChangeShapeType="1"/>
            </p:cNvSpPr>
            <p:nvPr/>
          </p:nvSpPr>
          <p:spPr bwMode="auto">
            <a:xfrm flipH="1">
              <a:off x="4817" y="2038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95" name="Text Box 578"/>
            <p:cNvSpPr txBox="1">
              <a:spLocks noChangeArrowheads="1"/>
            </p:cNvSpPr>
            <p:nvPr/>
          </p:nvSpPr>
          <p:spPr bwMode="auto">
            <a:xfrm>
              <a:off x="3229" y="2006"/>
              <a:ext cx="10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Home network</a:t>
              </a:r>
            </a:p>
          </p:txBody>
        </p:sp>
        <p:sp>
          <p:nvSpPr>
            <p:cNvPr id="1196" name="Text Box 579"/>
            <p:cNvSpPr txBox="1">
              <a:spLocks noChangeArrowheads="1"/>
            </p:cNvSpPr>
            <p:nvPr/>
          </p:nvSpPr>
          <p:spPr bwMode="auto">
            <a:xfrm>
              <a:off x="3515" y="2852"/>
              <a:ext cx="15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Institutional network</a:t>
              </a:r>
            </a:p>
          </p:txBody>
        </p:sp>
        <p:sp>
          <p:nvSpPr>
            <p:cNvPr id="1197" name="Text Box 580"/>
            <p:cNvSpPr txBox="1">
              <a:spLocks noChangeArrowheads="1"/>
            </p:cNvSpPr>
            <p:nvPr/>
          </p:nvSpPr>
          <p:spPr bwMode="auto">
            <a:xfrm>
              <a:off x="3234" y="1065"/>
              <a:ext cx="11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Mobile network</a:t>
              </a:r>
            </a:p>
          </p:txBody>
        </p:sp>
        <p:sp>
          <p:nvSpPr>
            <p:cNvPr id="1198" name="Text Box 581"/>
            <p:cNvSpPr txBox="1">
              <a:spLocks noChangeArrowheads="1"/>
            </p:cNvSpPr>
            <p:nvPr/>
          </p:nvSpPr>
          <p:spPr bwMode="auto">
            <a:xfrm>
              <a:off x="4369" y="1368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Global ISP</a:t>
              </a:r>
            </a:p>
          </p:txBody>
        </p:sp>
        <p:sp>
          <p:nvSpPr>
            <p:cNvPr id="1199" name="Text Box 582"/>
            <p:cNvSpPr txBox="1">
              <a:spLocks noChangeArrowheads="1"/>
            </p:cNvSpPr>
            <p:nvPr/>
          </p:nvSpPr>
          <p:spPr bwMode="auto">
            <a:xfrm>
              <a:off x="4240" y="2240"/>
              <a:ext cx="9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Regional ISP</a:t>
              </a:r>
            </a:p>
          </p:txBody>
        </p:sp>
      </p:grpSp>
      <p:grpSp>
        <p:nvGrpSpPr>
          <p:cNvPr id="4745" name="Group 674"/>
          <p:cNvGrpSpPr>
            <a:grpSpLocks/>
          </p:cNvGrpSpPr>
          <p:nvPr/>
        </p:nvGrpSpPr>
        <p:grpSpPr bwMode="auto">
          <a:xfrm>
            <a:off x="465138" y="5464175"/>
            <a:ext cx="800100" cy="506413"/>
            <a:chOff x="293" y="3442"/>
            <a:chExt cx="504" cy="319"/>
          </a:xfrm>
        </p:grpSpPr>
        <p:grpSp>
          <p:nvGrpSpPr>
            <p:cNvPr id="1119" name="Group 585"/>
            <p:cNvGrpSpPr>
              <a:grpSpLocks/>
            </p:cNvGrpSpPr>
            <p:nvPr/>
          </p:nvGrpSpPr>
          <p:grpSpPr bwMode="auto">
            <a:xfrm>
              <a:off x="383" y="3442"/>
              <a:ext cx="228" cy="108"/>
              <a:chOff x="3600" y="219"/>
              <a:chExt cx="360" cy="175"/>
            </a:xfrm>
          </p:grpSpPr>
          <p:sp>
            <p:nvSpPr>
              <p:cNvPr id="1121" name="Oval 58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22" name="Line 58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23" name="Line 58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24" name="Rectangle 58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125" name="Oval 59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126" name="Group 59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31" name="Line 59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132" name="Line 59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133" name="Line 59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127" name="Group 59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28" name="Line 59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129" name="Line 59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130" name="Line 59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120" name="Text Box 662"/>
            <p:cNvSpPr txBox="1">
              <a:spLocks noChangeArrowheads="1"/>
            </p:cNvSpPr>
            <p:nvPr/>
          </p:nvSpPr>
          <p:spPr bwMode="auto">
            <a:xfrm>
              <a:off x="293" y="3549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router</a:t>
              </a:r>
            </a:p>
          </p:txBody>
        </p:sp>
      </p:grpSp>
      <p:grpSp>
        <p:nvGrpSpPr>
          <p:cNvPr id="4749" name="Group 672"/>
          <p:cNvGrpSpPr>
            <a:grpSpLocks/>
          </p:cNvGrpSpPr>
          <p:nvPr/>
        </p:nvGrpSpPr>
        <p:grpSpPr bwMode="auto">
          <a:xfrm>
            <a:off x="146050" y="1325563"/>
            <a:ext cx="1458913" cy="1893887"/>
            <a:chOff x="92" y="835"/>
            <a:chExt cx="919" cy="1193"/>
          </a:xfrm>
        </p:grpSpPr>
        <p:grpSp>
          <p:nvGrpSpPr>
            <p:cNvPr id="1104" name="Group 599"/>
            <p:cNvGrpSpPr>
              <a:grpSpLocks/>
            </p:cNvGrpSpPr>
            <p:nvPr/>
          </p:nvGrpSpPr>
          <p:grpSpPr bwMode="auto">
            <a:xfrm>
              <a:off x="92" y="1416"/>
              <a:ext cx="220" cy="245"/>
              <a:chOff x="2870" y="1518"/>
              <a:chExt cx="292" cy="320"/>
            </a:xfrm>
          </p:grpSpPr>
          <p:graphicFrame>
            <p:nvGraphicFramePr>
              <p:cNvPr id="1027" name="Object 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496" name="Clip" r:id="rId23" imgW="819000" imgH="847800" progId="MS_ClipArt_Gallery.2">
                      <p:embed/>
                    </p:oleObj>
                  </mc:Choice>
                  <mc:Fallback>
                    <p:oleObj name="Clip" r:id="rId23" imgW="819000" imgH="847800" progId="MS_ClipArt_Gallery.2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8" name="Object 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497" name="Clip" r:id="rId24" imgW="1266840" imgH="1200240" progId="MS_ClipArt_Gallery.2">
                      <p:embed/>
                    </p:oleObj>
                  </mc:Choice>
                  <mc:Fallback>
                    <p:oleObj name="Clip" r:id="rId24" imgW="1266840" imgH="1200240" progId="MS_ClipArt_Gallery.2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31" y="843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498" name="Clip" r:id="rId25" imgW="1305000" imgH="1085760" progId="MS_ClipArt_Gallery.2">
                    <p:embed/>
                  </p:oleObj>
                </mc:Choice>
                <mc:Fallback>
                  <p:oleObj name="Clip" r:id="rId25" imgW="1305000" imgH="1085760" progId="MS_ClipArt_Gallery.2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" y="843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05" name="Group 603"/>
            <p:cNvGrpSpPr>
              <a:grpSpLocks/>
            </p:cNvGrpSpPr>
            <p:nvPr/>
          </p:nvGrpSpPr>
          <p:grpSpPr bwMode="auto">
            <a:xfrm>
              <a:off x="171" y="1105"/>
              <a:ext cx="148" cy="241"/>
              <a:chOff x="4180" y="783"/>
              <a:chExt cx="150" cy="307"/>
            </a:xfrm>
          </p:grpSpPr>
          <p:sp>
            <p:nvSpPr>
              <p:cNvPr id="1111" name="AutoShape 60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2" name="Rectangle 60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3" name="Rectangle 60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4" name="AutoShape 60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5" name="Line 60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6" name="Line 60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7" name="Rectangle 61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8" name="Rectangle 61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pic>
          <p:nvPicPr>
            <p:cNvPr id="1106" name="Picture 661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2" y="1763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7" name="Text Box 663"/>
            <p:cNvSpPr txBox="1">
              <a:spLocks noChangeArrowheads="1"/>
            </p:cNvSpPr>
            <p:nvPr/>
          </p:nvSpPr>
          <p:spPr bwMode="auto">
            <a:xfrm>
              <a:off x="348" y="835"/>
              <a:ext cx="2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PC</a:t>
              </a:r>
            </a:p>
          </p:txBody>
        </p:sp>
        <p:sp>
          <p:nvSpPr>
            <p:cNvPr id="1108" name="Text Box 664"/>
            <p:cNvSpPr txBox="1">
              <a:spLocks noChangeArrowheads="1"/>
            </p:cNvSpPr>
            <p:nvPr/>
          </p:nvSpPr>
          <p:spPr bwMode="auto">
            <a:xfrm>
              <a:off x="334" y="1107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server</a:t>
              </a:r>
            </a:p>
          </p:txBody>
        </p:sp>
        <p:sp>
          <p:nvSpPr>
            <p:cNvPr id="1109" name="Text Box 665"/>
            <p:cNvSpPr txBox="1">
              <a:spLocks noChangeArrowheads="1"/>
            </p:cNvSpPr>
            <p:nvPr/>
          </p:nvSpPr>
          <p:spPr bwMode="auto">
            <a:xfrm>
              <a:off x="345" y="1437"/>
              <a:ext cx="601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wireless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laptop</a:t>
              </a:r>
            </a:p>
          </p:txBody>
        </p:sp>
        <p:sp>
          <p:nvSpPr>
            <p:cNvPr id="1110" name="Text Box 667"/>
            <p:cNvSpPr txBox="1">
              <a:spLocks noChangeArrowheads="1"/>
            </p:cNvSpPr>
            <p:nvPr/>
          </p:nvSpPr>
          <p:spPr bwMode="auto">
            <a:xfrm>
              <a:off x="359" y="1738"/>
              <a:ext cx="652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cellular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handheld</a:t>
              </a:r>
            </a:p>
          </p:txBody>
        </p:sp>
      </p:grpSp>
      <p:grpSp>
        <p:nvGrpSpPr>
          <p:cNvPr id="4752" name="Group 673"/>
          <p:cNvGrpSpPr>
            <a:grpSpLocks/>
          </p:cNvGrpSpPr>
          <p:nvPr/>
        </p:nvGrpSpPr>
        <p:grpSpPr bwMode="auto">
          <a:xfrm>
            <a:off x="338138" y="3865563"/>
            <a:ext cx="1431925" cy="992187"/>
            <a:chOff x="213" y="2435"/>
            <a:chExt cx="902" cy="625"/>
          </a:xfrm>
        </p:grpSpPr>
        <p:grpSp>
          <p:nvGrpSpPr>
            <p:cNvPr id="1052" name="Group 612"/>
            <p:cNvGrpSpPr>
              <a:grpSpLocks/>
            </p:cNvGrpSpPr>
            <p:nvPr/>
          </p:nvGrpSpPr>
          <p:grpSpPr bwMode="auto">
            <a:xfrm>
              <a:off x="213" y="2446"/>
              <a:ext cx="149" cy="213"/>
              <a:chOff x="2556" y="2689"/>
              <a:chExt cx="183" cy="255"/>
            </a:xfrm>
          </p:grpSpPr>
          <p:pic>
            <p:nvPicPr>
              <p:cNvPr id="1087" name="Picture 613" descr="31u_bnrz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8" name="Freeform 61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89" name="Freeform 61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90" name="Freeform 61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91" name="Freeform 61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92" name="Freeform 61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93" name="Freeform 61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94" name="Freeform 62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95" name="Freeform 62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96" name="Freeform 62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97" name="Freeform 62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98" name="Freeform 62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99" name="Freeform 62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00" name="Freeform 62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01" name="Freeform 62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02" name="Freeform 62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03" name="Freeform 62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053" name="Group 630"/>
            <p:cNvGrpSpPr>
              <a:grpSpLocks/>
            </p:cNvGrpSpPr>
            <p:nvPr/>
          </p:nvGrpSpPr>
          <p:grpSpPr bwMode="auto">
            <a:xfrm>
              <a:off x="382" y="2435"/>
              <a:ext cx="139" cy="238"/>
              <a:chOff x="3796" y="1043"/>
              <a:chExt cx="865" cy="1237"/>
            </a:xfrm>
          </p:grpSpPr>
          <p:sp>
            <p:nvSpPr>
              <p:cNvPr id="1057" name="Line 63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58" name="Line 63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59" name="Line 63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60" name="Line 63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61" name="Line 63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62" name="Line 63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63" name="Line 63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64" name="Line 63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65" name="Line 63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66" name="Line 64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67" name="Line 64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68" name="Line 64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69" name="Line 64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70" name="Line 64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71" name="Line 64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1072" name="Group 64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083" name="Line 64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084" name="Line 6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085" name="Line 64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086" name="Line 6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1073" name="Group 65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079" name="Line 65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080" name="Line 6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081" name="Line 65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082" name="Line 6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1074" name="Group 65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075" name="Line 65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076" name="Line 6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077" name="Line 65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078" name="Line 6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sp>
          <p:nvSpPr>
            <p:cNvPr id="1054" name="Text Box 666"/>
            <p:cNvSpPr txBox="1">
              <a:spLocks noChangeArrowheads="1"/>
            </p:cNvSpPr>
            <p:nvPr/>
          </p:nvSpPr>
          <p:spPr bwMode="auto">
            <a:xfrm>
              <a:off x="564" y="2770"/>
              <a:ext cx="44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wired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links</a:t>
              </a:r>
            </a:p>
          </p:txBody>
        </p:sp>
        <p:sp>
          <p:nvSpPr>
            <p:cNvPr id="1055" name="Line 668"/>
            <p:cNvSpPr>
              <a:spLocks noChangeShapeType="1"/>
            </p:cNvSpPr>
            <p:nvPr/>
          </p:nvSpPr>
          <p:spPr bwMode="auto">
            <a:xfrm>
              <a:off x="243" y="2838"/>
              <a:ext cx="27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56" name="Text Box 669"/>
            <p:cNvSpPr txBox="1">
              <a:spLocks noChangeArrowheads="1"/>
            </p:cNvSpPr>
            <p:nvPr/>
          </p:nvSpPr>
          <p:spPr bwMode="auto">
            <a:xfrm>
              <a:off x="569" y="2465"/>
              <a:ext cx="546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access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points</a:t>
              </a:r>
            </a:p>
          </p:txBody>
        </p:sp>
      </p:grpSp>
      <p:sp>
        <p:nvSpPr>
          <p:cNvPr id="4766" name="Rectangle 670"/>
          <p:cNvSpPr>
            <a:spLocks noChangeArrowheads="1"/>
          </p:cNvSpPr>
          <p:nvPr/>
        </p:nvSpPr>
        <p:spPr bwMode="auto">
          <a:xfrm>
            <a:off x="1381125" y="3289300"/>
            <a:ext cx="3368675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communication links</a:t>
            </a:r>
            <a:endParaRPr lang="en-US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fiber, copper, radio, satellite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transmission rate = </a:t>
            </a: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bandwidth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767" name="Rectangle 671"/>
          <p:cNvSpPr>
            <a:spLocks noChangeArrowheads="1"/>
          </p:cNvSpPr>
          <p:nvPr/>
        </p:nvSpPr>
        <p:spPr bwMode="auto">
          <a:xfrm>
            <a:off x="1439863" y="5307013"/>
            <a:ext cx="3779837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routers:</a:t>
            </a:r>
            <a:r>
              <a:rPr lang="en-US">
                <a:latin typeface="Comic Sans MS" pitchFamily="66" charset="0"/>
              </a:rPr>
              <a:t> forward packets (chunks of data)</a:t>
            </a:r>
          </a:p>
        </p:txBody>
      </p:sp>
      <p:pic>
        <p:nvPicPr>
          <p:cNvPr id="1490" name="Picture 466" descr="C:\Users\ptrianta.NET\AppData\Local\Microsoft\Windows\Temporary Internet Files\Content.IE5\QPGOOOCX\MP900309459[1]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588" y="83267"/>
            <a:ext cx="2145500" cy="141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766" grpId="0"/>
      <p:bldP spid="476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6D5C6AD0-7D92-4CEE-85E1-92542FBEE4C5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4000"/>
            <a:ext cx="7772400" cy="1143000"/>
          </a:xfrm>
        </p:spPr>
        <p:txBody>
          <a:bodyPr/>
          <a:lstStyle/>
          <a:p>
            <a:r>
              <a:rPr lang="en-US" smtClean="0"/>
              <a:t>Throughput: Internet scenario</a:t>
            </a:r>
          </a:p>
        </p:txBody>
      </p:sp>
      <p:sp>
        <p:nvSpPr>
          <p:cNvPr id="15368" name="Text Box 44"/>
          <p:cNvSpPr txBox="1">
            <a:spLocks noChangeArrowheads="1"/>
          </p:cNvSpPr>
          <p:nvPr/>
        </p:nvSpPr>
        <p:spPr bwMode="auto">
          <a:xfrm>
            <a:off x="4384675" y="5672138"/>
            <a:ext cx="4464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10 connections (fairly) share backbone bottleneck link R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sp>
        <p:nvSpPr>
          <p:cNvPr id="15369" name="Freeform 296"/>
          <p:cNvSpPr>
            <a:spLocks/>
          </p:cNvSpPr>
          <p:nvPr/>
        </p:nvSpPr>
        <p:spPr bwMode="auto">
          <a:xfrm>
            <a:off x="4883150" y="2720975"/>
            <a:ext cx="3127375" cy="1498600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5370" name="AutoShape 21"/>
          <p:cNvSpPr>
            <a:spLocks noChangeArrowheads="1"/>
          </p:cNvSpPr>
          <p:nvPr/>
        </p:nvSpPr>
        <p:spPr bwMode="auto">
          <a:xfrm>
            <a:off x="4595813" y="2386013"/>
            <a:ext cx="312737" cy="152400"/>
          </a:xfrm>
          <a:prstGeom prst="parallelogram">
            <a:avLst>
              <a:gd name="adj" fmla="val 79053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71" name="Rectangle 22"/>
          <p:cNvSpPr>
            <a:spLocks noChangeArrowheads="1"/>
          </p:cNvSpPr>
          <p:nvPr/>
        </p:nvSpPr>
        <p:spPr bwMode="auto">
          <a:xfrm>
            <a:off x="4754563" y="1882775"/>
            <a:ext cx="144462" cy="5080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72" name="Rectangle 23"/>
          <p:cNvSpPr>
            <a:spLocks noChangeArrowheads="1"/>
          </p:cNvSpPr>
          <p:nvPr/>
        </p:nvSpPr>
        <p:spPr bwMode="auto">
          <a:xfrm>
            <a:off x="4595813" y="2025650"/>
            <a:ext cx="200025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73" name="AutoShape 24"/>
          <p:cNvSpPr>
            <a:spLocks noChangeArrowheads="1"/>
          </p:cNvSpPr>
          <p:nvPr/>
        </p:nvSpPr>
        <p:spPr bwMode="auto">
          <a:xfrm>
            <a:off x="4595813" y="1878013"/>
            <a:ext cx="312737" cy="153987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74" name="Line 25"/>
          <p:cNvSpPr>
            <a:spLocks noChangeShapeType="1"/>
          </p:cNvSpPr>
          <p:nvPr/>
        </p:nvSpPr>
        <p:spPr bwMode="auto">
          <a:xfrm>
            <a:off x="4908550" y="1889125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75" name="Line 26"/>
          <p:cNvSpPr>
            <a:spLocks noChangeShapeType="1"/>
          </p:cNvSpPr>
          <p:nvPr/>
        </p:nvSpPr>
        <p:spPr bwMode="auto">
          <a:xfrm flipH="1">
            <a:off x="4795838" y="2386013"/>
            <a:ext cx="112712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76" name="Rectangle 27"/>
          <p:cNvSpPr>
            <a:spLocks noChangeArrowheads="1"/>
          </p:cNvSpPr>
          <p:nvPr/>
        </p:nvSpPr>
        <p:spPr bwMode="auto">
          <a:xfrm>
            <a:off x="4622800" y="2093913"/>
            <a:ext cx="131763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77" name="Rectangle 28"/>
          <p:cNvSpPr>
            <a:spLocks noChangeArrowheads="1"/>
          </p:cNvSpPr>
          <p:nvPr/>
        </p:nvSpPr>
        <p:spPr bwMode="auto">
          <a:xfrm>
            <a:off x="4641850" y="2181225"/>
            <a:ext cx="98425" cy="10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78" name="Text Box 35"/>
          <p:cNvSpPr txBox="1">
            <a:spLocks noChangeArrowheads="1"/>
          </p:cNvSpPr>
          <p:nvPr/>
        </p:nvSpPr>
        <p:spPr bwMode="auto">
          <a:xfrm>
            <a:off x="4746625" y="2344738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s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7064" name="Oval 40"/>
          <p:cNvSpPr>
            <a:spLocks noChangeArrowheads="1"/>
          </p:cNvSpPr>
          <p:nvPr/>
        </p:nvSpPr>
        <p:spPr bwMode="auto">
          <a:xfrm rot="5400000">
            <a:off x="6611144" y="3772694"/>
            <a:ext cx="50800" cy="525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257065" name="Rectangle 41"/>
          <p:cNvSpPr>
            <a:spLocks noChangeArrowheads="1"/>
          </p:cNvSpPr>
          <p:nvPr/>
        </p:nvSpPr>
        <p:spPr bwMode="auto">
          <a:xfrm rot="5400000">
            <a:off x="6144419" y="3278982"/>
            <a:ext cx="984250" cy="525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381" name="Oval 42"/>
          <p:cNvSpPr>
            <a:spLocks noChangeArrowheads="1"/>
          </p:cNvSpPr>
          <p:nvPr/>
        </p:nvSpPr>
        <p:spPr bwMode="auto">
          <a:xfrm rot="5400000">
            <a:off x="6615113" y="2794000"/>
            <a:ext cx="52387" cy="525463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7067" name="Rectangle 43"/>
          <p:cNvSpPr>
            <a:spLocks noChangeArrowheads="1"/>
          </p:cNvSpPr>
          <p:nvPr/>
        </p:nvSpPr>
        <p:spPr bwMode="auto">
          <a:xfrm rot="5400000">
            <a:off x="6615113" y="3765550"/>
            <a:ext cx="31750" cy="511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4524375" y="4532313"/>
          <a:ext cx="5461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4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5" y="4532313"/>
                        <a:ext cx="54610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055" name="Oval 31"/>
          <p:cNvSpPr>
            <a:spLocks noChangeArrowheads="1"/>
          </p:cNvSpPr>
          <p:nvPr/>
        </p:nvSpPr>
        <p:spPr bwMode="auto">
          <a:xfrm rot="1792560">
            <a:off x="5621338" y="2668588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257056" name="Rectangle 32"/>
          <p:cNvSpPr>
            <a:spLocks noChangeArrowheads="1"/>
          </p:cNvSpPr>
          <p:nvPr/>
        </p:nvSpPr>
        <p:spPr bwMode="auto">
          <a:xfrm rot="1792560">
            <a:off x="4956175" y="2465388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385" name="Oval 33"/>
          <p:cNvSpPr>
            <a:spLocks noChangeArrowheads="1"/>
          </p:cNvSpPr>
          <p:nvPr/>
        </p:nvSpPr>
        <p:spPr bwMode="auto">
          <a:xfrm rot="1792560">
            <a:off x="4991100" y="22653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7058" name="Rectangle 34"/>
          <p:cNvSpPr>
            <a:spLocks noChangeArrowheads="1"/>
          </p:cNvSpPr>
          <p:nvPr/>
        </p:nvSpPr>
        <p:spPr bwMode="auto">
          <a:xfrm rot="1792560">
            <a:off x="5618163" y="2665413"/>
            <a:ext cx="23812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387" name="Line 456"/>
          <p:cNvSpPr>
            <a:spLocks noChangeShapeType="1"/>
          </p:cNvSpPr>
          <p:nvPr/>
        </p:nvSpPr>
        <p:spPr bwMode="auto">
          <a:xfrm rot="1792560">
            <a:off x="4827588" y="2536825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5388" name="AutoShape 459"/>
          <p:cNvSpPr>
            <a:spLocks noChangeArrowheads="1"/>
          </p:cNvSpPr>
          <p:nvPr/>
        </p:nvSpPr>
        <p:spPr bwMode="auto">
          <a:xfrm>
            <a:off x="5184775" y="1943100"/>
            <a:ext cx="312738" cy="153988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89" name="Rectangle 460"/>
          <p:cNvSpPr>
            <a:spLocks noChangeArrowheads="1"/>
          </p:cNvSpPr>
          <p:nvPr/>
        </p:nvSpPr>
        <p:spPr bwMode="auto">
          <a:xfrm>
            <a:off x="5343525" y="1439863"/>
            <a:ext cx="144463" cy="5080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90" name="Rectangle 461"/>
          <p:cNvSpPr>
            <a:spLocks noChangeArrowheads="1"/>
          </p:cNvSpPr>
          <p:nvPr/>
        </p:nvSpPr>
        <p:spPr bwMode="auto">
          <a:xfrm>
            <a:off x="5186363" y="1584325"/>
            <a:ext cx="198437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91" name="AutoShape 462"/>
          <p:cNvSpPr>
            <a:spLocks noChangeArrowheads="1"/>
          </p:cNvSpPr>
          <p:nvPr/>
        </p:nvSpPr>
        <p:spPr bwMode="auto">
          <a:xfrm>
            <a:off x="5184775" y="1435100"/>
            <a:ext cx="312738" cy="153988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92" name="Line 463"/>
          <p:cNvSpPr>
            <a:spLocks noChangeShapeType="1"/>
          </p:cNvSpPr>
          <p:nvPr/>
        </p:nvSpPr>
        <p:spPr bwMode="auto">
          <a:xfrm>
            <a:off x="5497513" y="1446213"/>
            <a:ext cx="0" cy="496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93" name="Line 464"/>
          <p:cNvSpPr>
            <a:spLocks noChangeShapeType="1"/>
          </p:cNvSpPr>
          <p:nvPr/>
        </p:nvSpPr>
        <p:spPr bwMode="auto">
          <a:xfrm flipH="1">
            <a:off x="5384800" y="1943100"/>
            <a:ext cx="112713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94" name="Rectangle 465"/>
          <p:cNvSpPr>
            <a:spLocks noChangeArrowheads="1"/>
          </p:cNvSpPr>
          <p:nvPr/>
        </p:nvSpPr>
        <p:spPr bwMode="auto">
          <a:xfrm>
            <a:off x="5211763" y="1651000"/>
            <a:ext cx="131762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95" name="Rectangle 466"/>
          <p:cNvSpPr>
            <a:spLocks noChangeArrowheads="1"/>
          </p:cNvSpPr>
          <p:nvPr/>
        </p:nvSpPr>
        <p:spPr bwMode="auto">
          <a:xfrm>
            <a:off x="5230813" y="1739900"/>
            <a:ext cx="100012" cy="10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7493" name="Oval 469"/>
          <p:cNvSpPr>
            <a:spLocks noChangeArrowheads="1"/>
          </p:cNvSpPr>
          <p:nvPr/>
        </p:nvSpPr>
        <p:spPr bwMode="auto">
          <a:xfrm rot="2768172">
            <a:off x="6130925" y="2671763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257494" name="Rectangle 470"/>
          <p:cNvSpPr>
            <a:spLocks noChangeArrowheads="1"/>
          </p:cNvSpPr>
          <p:nvPr/>
        </p:nvSpPr>
        <p:spPr bwMode="auto">
          <a:xfrm rot="2768172">
            <a:off x="5409407" y="2339181"/>
            <a:ext cx="915988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398" name="Oval 471"/>
          <p:cNvSpPr>
            <a:spLocks noChangeArrowheads="1"/>
          </p:cNvSpPr>
          <p:nvPr/>
        </p:nvSpPr>
        <p:spPr bwMode="auto">
          <a:xfrm rot="2768172">
            <a:off x="5561013" y="2012950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7496" name="Rectangle 472"/>
          <p:cNvSpPr>
            <a:spLocks noChangeArrowheads="1"/>
          </p:cNvSpPr>
          <p:nvPr/>
        </p:nvSpPr>
        <p:spPr bwMode="auto">
          <a:xfrm rot="2768172">
            <a:off x="6130925" y="2663825"/>
            <a:ext cx="30163" cy="138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400" name="Line 473"/>
          <p:cNvSpPr>
            <a:spLocks noChangeShapeType="1"/>
          </p:cNvSpPr>
          <p:nvPr/>
        </p:nvSpPr>
        <p:spPr bwMode="auto">
          <a:xfrm rot="2768172">
            <a:off x="5253037" y="2395538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57500" name="Oval 476"/>
          <p:cNvSpPr>
            <a:spLocks noChangeArrowheads="1"/>
          </p:cNvSpPr>
          <p:nvPr/>
        </p:nvSpPr>
        <p:spPr bwMode="auto">
          <a:xfrm rot="19807440" flipH="1">
            <a:off x="5084763" y="4521200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257501" name="Rectangle 477"/>
          <p:cNvSpPr>
            <a:spLocks noChangeArrowheads="1"/>
          </p:cNvSpPr>
          <p:nvPr/>
        </p:nvSpPr>
        <p:spPr bwMode="auto">
          <a:xfrm rot="19807440" flipH="1">
            <a:off x="5057775" y="4318000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403" name="Oval 478"/>
          <p:cNvSpPr>
            <a:spLocks noChangeArrowheads="1"/>
          </p:cNvSpPr>
          <p:nvPr/>
        </p:nvSpPr>
        <p:spPr bwMode="auto">
          <a:xfrm rot="19807440" flipH="1">
            <a:off x="5716588" y="4117975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7503" name="Rectangle 479"/>
          <p:cNvSpPr>
            <a:spLocks noChangeArrowheads="1"/>
          </p:cNvSpPr>
          <p:nvPr/>
        </p:nvSpPr>
        <p:spPr bwMode="auto">
          <a:xfrm rot="19807440" flipH="1">
            <a:off x="5100638" y="4518025"/>
            <a:ext cx="23812" cy="153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405" name="Line 480"/>
          <p:cNvSpPr>
            <a:spLocks noChangeShapeType="1"/>
          </p:cNvSpPr>
          <p:nvPr/>
        </p:nvSpPr>
        <p:spPr bwMode="auto">
          <a:xfrm rot="19807440" flipH="1">
            <a:off x="4962525" y="4389438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257507" name="Oval 483"/>
          <p:cNvSpPr>
            <a:spLocks noChangeArrowheads="1"/>
          </p:cNvSpPr>
          <p:nvPr/>
        </p:nvSpPr>
        <p:spPr bwMode="auto">
          <a:xfrm rot="18831828" flipV="1">
            <a:off x="6338888" y="4294188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257508" name="Rectangle 484"/>
          <p:cNvSpPr>
            <a:spLocks noChangeArrowheads="1"/>
          </p:cNvSpPr>
          <p:nvPr/>
        </p:nvSpPr>
        <p:spPr bwMode="auto">
          <a:xfrm rot="18831828" flipV="1">
            <a:off x="5616575" y="4625975"/>
            <a:ext cx="917575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408" name="Oval 485"/>
          <p:cNvSpPr>
            <a:spLocks noChangeArrowheads="1"/>
          </p:cNvSpPr>
          <p:nvPr/>
        </p:nvSpPr>
        <p:spPr bwMode="auto">
          <a:xfrm rot="18831828" flipV="1">
            <a:off x="5770563" y="4953000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7510" name="Rectangle 486"/>
          <p:cNvSpPr>
            <a:spLocks noChangeArrowheads="1"/>
          </p:cNvSpPr>
          <p:nvPr/>
        </p:nvSpPr>
        <p:spPr bwMode="auto">
          <a:xfrm rot="18831828" flipV="1">
            <a:off x="6338888" y="4303713"/>
            <a:ext cx="30162" cy="138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410" name="Line 487"/>
          <p:cNvSpPr>
            <a:spLocks noChangeShapeType="1"/>
          </p:cNvSpPr>
          <p:nvPr/>
        </p:nvSpPr>
        <p:spPr bwMode="auto">
          <a:xfrm rot="18831828" flipV="1">
            <a:off x="5461000" y="4711701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5189538" y="4987925"/>
          <a:ext cx="54451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5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9538" y="4987925"/>
                        <a:ext cx="544512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11" name="AutoShape 490"/>
          <p:cNvSpPr>
            <a:spLocks noChangeArrowheads="1"/>
          </p:cNvSpPr>
          <p:nvPr/>
        </p:nvSpPr>
        <p:spPr bwMode="auto">
          <a:xfrm>
            <a:off x="8074025" y="2266950"/>
            <a:ext cx="314325" cy="153988"/>
          </a:xfrm>
          <a:prstGeom prst="parallelogram">
            <a:avLst>
              <a:gd name="adj" fmla="val 78635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412" name="Rectangle 491"/>
          <p:cNvSpPr>
            <a:spLocks noChangeArrowheads="1"/>
          </p:cNvSpPr>
          <p:nvPr/>
        </p:nvSpPr>
        <p:spPr bwMode="auto">
          <a:xfrm>
            <a:off x="8232775" y="1763713"/>
            <a:ext cx="144463" cy="5080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413" name="Rectangle 492"/>
          <p:cNvSpPr>
            <a:spLocks noChangeArrowheads="1"/>
          </p:cNvSpPr>
          <p:nvPr/>
        </p:nvSpPr>
        <p:spPr bwMode="auto">
          <a:xfrm>
            <a:off x="8075613" y="1908175"/>
            <a:ext cx="200025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414" name="AutoShape 493"/>
          <p:cNvSpPr>
            <a:spLocks noChangeArrowheads="1"/>
          </p:cNvSpPr>
          <p:nvPr/>
        </p:nvSpPr>
        <p:spPr bwMode="auto">
          <a:xfrm>
            <a:off x="8074025" y="1758950"/>
            <a:ext cx="314325" cy="153988"/>
          </a:xfrm>
          <a:prstGeom prst="parallelogram">
            <a:avLst>
              <a:gd name="adj" fmla="val 78635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415" name="Line 494"/>
          <p:cNvSpPr>
            <a:spLocks noChangeShapeType="1"/>
          </p:cNvSpPr>
          <p:nvPr/>
        </p:nvSpPr>
        <p:spPr bwMode="auto">
          <a:xfrm>
            <a:off x="8388350" y="1770063"/>
            <a:ext cx="0" cy="496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416" name="Line 495"/>
          <p:cNvSpPr>
            <a:spLocks noChangeShapeType="1"/>
          </p:cNvSpPr>
          <p:nvPr/>
        </p:nvSpPr>
        <p:spPr bwMode="auto">
          <a:xfrm flipH="1">
            <a:off x="8275638" y="2266950"/>
            <a:ext cx="112712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417" name="Rectangle 496"/>
          <p:cNvSpPr>
            <a:spLocks noChangeArrowheads="1"/>
          </p:cNvSpPr>
          <p:nvPr/>
        </p:nvSpPr>
        <p:spPr bwMode="auto">
          <a:xfrm>
            <a:off x="8102600" y="1974850"/>
            <a:ext cx="130175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418" name="Rectangle 497"/>
          <p:cNvSpPr>
            <a:spLocks noChangeArrowheads="1"/>
          </p:cNvSpPr>
          <p:nvPr/>
        </p:nvSpPr>
        <p:spPr bwMode="auto">
          <a:xfrm>
            <a:off x="8120063" y="2063750"/>
            <a:ext cx="100012" cy="10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7524" name="Oval 500"/>
          <p:cNvSpPr>
            <a:spLocks noChangeArrowheads="1"/>
          </p:cNvSpPr>
          <p:nvPr/>
        </p:nvSpPr>
        <p:spPr bwMode="auto">
          <a:xfrm rot="19807440" flipH="1">
            <a:off x="7291388" y="2640013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257525" name="Rectangle 501"/>
          <p:cNvSpPr>
            <a:spLocks noChangeArrowheads="1"/>
          </p:cNvSpPr>
          <p:nvPr/>
        </p:nvSpPr>
        <p:spPr bwMode="auto">
          <a:xfrm rot="19807440" flipH="1">
            <a:off x="7264400" y="2436813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421" name="Oval 502"/>
          <p:cNvSpPr>
            <a:spLocks noChangeArrowheads="1"/>
          </p:cNvSpPr>
          <p:nvPr/>
        </p:nvSpPr>
        <p:spPr bwMode="auto">
          <a:xfrm rot="19807440" flipH="1">
            <a:off x="7923213" y="2236788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7527" name="Rectangle 503"/>
          <p:cNvSpPr>
            <a:spLocks noChangeArrowheads="1"/>
          </p:cNvSpPr>
          <p:nvPr/>
        </p:nvSpPr>
        <p:spPr bwMode="auto">
          <a:xfrm rot="19807440" flipH="1">
            <a:off x="7307263" y="2636838"/>
            <a:ext cx="25400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423" name="Line 504"/>
          <p:cNvSpPr>
            <a:spLocks noChangeShapeType="1"/>
          </p:cNvSpPr>
          <p:nvPr/>
        </p:nvSpPr>
        <p:spPr bwMode="auto">
          <a:xfrm rot="19807440" flipH="1">
            <a:off x="7169150" y="2508250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57531" name="Oval 507"/>
          <p:cNvSpPr>
            <a:spLocks noChangeArrowheads="1"/>
          </p:cNvSpPr>
          <p:nvPr/>
        </p:nvSpPr>
        <p:spPr bwMode="auto">
          <a:xfrm rot="1792560">
            <a:off x="8048625" y="4600575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257532" name="Rectangle 508"/>
          <p:cNvSpPr>
            <a:spLocks noChangeArrowheads="1"/>
          </p:cNvSpPr>
          <p:nvPr/>
        </p:nvSpPr>
        <p:spPr bwMode="auto">
          <a:xfrm rot="1792560">
            <a:off x="7381875" y="4395788"/>
            <a:ext cx="731838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426" name="Oval 509"/>
          <p:cNvSpPr>
            <a:spLocks noChangeArrowheads="1"/>
          </p:cNvSpPr>
          <p:nvPr/>
        </p:nvSpPr>
        <p:spPr bwMode="auto">
          <a:xfrm rot="1792560">
            <a:off x="7416800" y="41957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7534" name="Rectangle 510"/>
          <p:cNvSpPr>
            <a:spLocks noChangeArrowheads="1"/>
          </p:cNvSpPr>
          <p:nvPr/>
        </p:nvSpPr>
        <p:spPr bwMode="auto">
          <a:xfrm rot="1792560">
            <a:off x="8043863" y="4597400"/>
            <a:ext cx="254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428" name="Line 511"/>
          <p:cNvSpPr>
            <a:spLocks noChangeShapeType="1"/>
          </p:cNvSpPr>
          <p:nvPr/>
        </p:nvSpPr>
        <p:spPr bwMode="auto">
          <a:xfrm rot="1792560">
            <a:off x="7243763" y="4495800"/>
            <a:ext cx="1062037" cy="12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8077200" y="4799013"/>
          <a:ext cx="5461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6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799013"/>
                        <a:ext cx="54610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29" name="Text Box 513"/>
          <p:cNvSpPr txBox="1">
            <a:spLocks noChangeArrowheads="1"/>
          </p:cNvSpPr>
          <p:nvPr/>
        </p:nvSpPr>
        <p:spPr bwMode="auto">
          <a:xfrm>
            <a:off x="5716588" y="1903413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s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15430" name="Text Box 514"/>
          <p:cNvSpPr txBox="1">
            <a:spLocks noChangeArrowheads="1"/>
          </p:cNvSpPr>
          <p:nvPr/>
        </p:nvSpPr>
        <p:spPr bwMode="auto">
          <a:xfrm>
            <a:off x="7543800" y="2411413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s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15431" name="Freeform 515"/>
          <p:cNvSpPr>
            <a:spLocks/>
          </p:cNvSpPr>
          <p:nvPr/>
        </p:nvSpPr>
        <p:spPr bwMode="auto">
          <a:xfrm>
            <a:off x="5710238" y="2771775"/>
            <a:ext cx="800100" cy="1381125"/>
          </a:xfrm>
          <a:custGeom>
            <a:avLst/>
            <a:gdLst>
              <a:gd name="T0" fmla="*/ 0 w 504"/>
              <a:gd name="T1" fmla="*/ 0 h 870"/>
              <a:gd name="T2" fmla="*/ 2147483647 w 504"/>
              <a:gd name="T3" fmla="*/ 2147483647 h 870"/>
              <a:gd name="T4" fmla="*/ 2147483647 w 504"/>
              <a:gd name="T5" fmla="*/ 2147483647 h 870"/>
              <a:gd name="T6" fmla="*/ 2147483647 w 504"/>
              <a:gd name="T7" fmla="*/ 2147483647 h 870"/>
              <a:gd name="T8" fmla="*/ 2147483647 w 504"/>
              <a:gd name="T9" fmla="*/ 2147483647 h 870"/>
              <a:gd name="T10" fmla="*/ 2147483647 w 504"/>
              <a:gd name="T11" fmla="*/ 2147483647 h 870"/>
              <a:gd name="T12" fmla="*/ 2147483647 w 504"/>
              <a:gd name="T13" fmla="*/ 2147483647 h 870"/>
              <a:gd name="T14" fmla="*/ 2147483647 w 504"/>
              <a:gd name="T15" fmla="*/ 2147483647 h 870"/>
              <a:gd name="T16" fmla="*/ 2147483647 w 504"/>
              <a:gd name="T17" fmla="*/ 2147483647 h 870"/>
              <a:gd name="T18" fmla="*/ 2147483647 w 504"/>
              <a:gd name="T19" fmla="*/ 2147483647 h 8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04"/>
              <a:gd name="T31" fmla="*/ 0 h 870"/>
              <a:gd name="T32" fmla="*/ 504 w 504"/>
              <a:gd name="T33" fmla="*/ 870 h 87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04" h="870">
                <a:moveTo>
                  <a:pt x="0" y="0"/>
                </a:moveTo>
                <a:cubicBezTo>
                  <a:pt x="21" y="11"/>
                  <a:pt x="79" y="44"/>
                  <a:pt x="129" y="63"/>
                </a:cubicBezTo>
                <a:cubicBezTo>
                  <a:pt x="179" y="82"/>
                  <a:pt x="255" y="102"/>
                  <a:pt x="299" y="112"/>
                </a:cubicBezTo>
                <a:cubicBezTo>
                  <a:pt x="343" y="122"/>
                  <a:pt x="362" y="116"/>
                  <a:pt x="392" y="121"/>
                </a:cubicBezTo>
                <a:cubicBezTo>
                  <a:pt x="417" y="124"/>
                  <a:pt x="469" y="100"/>
                  <a:pt x="479" y="145"/>
                </a:cubicBezTo>
                <a:cubicBezTo>
                  <a:pt x="490" y="191"/>
                  <a:pt x="504" y="700"/>
                  <a:pt x="490" y="772"/>
                </a:cubicBezTo>
                <a:cubicBezTo>
                  <a:pt x="477" y="845"/>
                  <a:pt x="447" y="842"/>
                  <a:pt x="406" y="839"/>
                </a:cubicBezTo>
                <a:cubicBezTo>
                  <a:pt x="365" y="836"/>
                  <a:pt x="323" y="835"/>
                  <a:pt x="286" y="833"/>
                </a:cubicBezTo>
                <a:cubicBezTo>
                  <a:pt x="250" y="831"/>
                  <a:pt x="226" y="822"/>
                  <a:pt x="192" y="828"/>
                </a:cubicBezTo>
                <a:cubicBezTo>
                  <a:pt x="158" y="834"/>
                  <a:pt x="107" y="861"/>
                  <a:pt x="84" y="87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5432" name="Text Box 516"/>
          <p:cNvSpPr txBox="1">
            <a:spLocks noChangeArrowheads="1"/>
          </p:cNvSpPr>
          <p:nvPr/>
        </p:nvSpPr>
        <p:spPr bwMode="auto">
          <a:xfrm>
            <a:off x="4724400" y="3960813"/>
            <a:ext cx="674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c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15433" name="Freeform 517"/>
          <p:cNvSpPr>
            <a:spLocks/>
          </p:cNvSpPr>
          <p:nvPr/>
        </p:nvSpPr>
        <p:spPr bwMode="auto">
          <a:xfrm>
            <a:off x="6173788" y="2749550"/>
            <a:ext cx="431800" cy="1570038"/>
          </a:xfrm>
          <a:custGeom>
            <a:avLst/>
            <a:gdLst>
              <a:gd name="T0" fmla="*/ 0 w 272"/>
              <a:gd name="T1" fmla="*/ 0 h 989"/>
              <a:gd name="T2" fmla="*/ 2147483647 w 272"/>
              <a:gd name="T3" fmla="*/ 2147483647 h 989"/>
              <a:gd name="T4" fmla="*/ 2147483647 w 272"/>
              <a:gd name="T5" fmla="*/ 2147483647 h 989"/>
              <a:gd name="T6" fmla="*/ 2147483647 w 272"/>
              <a:gd name="T7" fmla="*/ 2147483647 h 989"/>
              <a:gd name="T8" fmla="*/ 2147483647 w 272"/>
              <a:gd name="T9" fmla="*/ 2147483647 h 989"/>
              <a:gd name="T10" fmla="*/ 2147483647 w 272"/>
              <a:gd name="T11" fmla="*/ 2147483647 h 989"/>
              <a:gd name="T12" fmla="*/ 2147483647 w 272"/>
              <a:gd name="T13" fmla="*/ 2147483647 h 9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2"/>
              <a:gd name="T22" fmla="*/ 0 h 989"/>
              <a:gd name="T23" fmla="*/ 272 w 272"/>
              <a:gd name="T24" fmla="*/ 989 h 9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2" h="989">
                <a:moveTo>
                  <a:pt x="0" y="0"/>
                </a:moveTo>
                <a:cubicBezTo>
                  <a:pt x="15" y="13"/>
                  <a:pt x="49" y="56"/>
                  <a:pt x="92" y="80"/>
                </a:cubicBezTo>
                <a:cubicBezTo>
                  <a:pt x="231" y="84"/>
                  <a:pt x="204" y="89"/>
                  <a:pt x="257" y="147"/>
                </a:cubicBezTo>
                <a:cubicBezTo>
                  <a:pt x="270" y="295"/>
                  <a:pt x="272" y="652"/>
                  <a:pt x="268" y="774"/>
                </a:cubicBezTo>
                <a:cubicBezTo>
                  <a:pt x="268" y="895"/>
                  <a:pt x="261" y="853"/>
                  <a:pt x="257" y="875"/>
                </a:cubicBezTo>
                <a:cubicBezTo>
                  <a:pt x="251" y="894"/>
                  <a:pt x="257" y="889"/>
                  <a:pt x="242" y="908"/>
                </a:cubicBezTo>
                <a:cubicBezTo>
                  <a:pt x="227" y="927"/>
                  <a:pt x="183" y="972"/>
                  <a:pt x="167" y="989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5434" name="Freeform 518"/>
          <p:cNvSpPr>
            <a:spLocks/>
          </p:cNvSpPr>
          <p:nvPr/>
        </p:nvSpPr>
        <p:spPr bwMode="auto">
          <a:xfrm>
            <a:off x="6757988" y="2733675"/>
            <a:ext cx="638175" cy="1538288"/>
          </a:xfrm>
          <a:custGeom>
            <a:avLst/>
            <a:gdLst>
              <a:gd name="T0" fmla="*/ 2147483647 w 402"/>
              <a:gd name="T1" fmla="*/ 0 h 969"/>
              <a:gd name="T2" fmla="*/ 2147483647 w 402"/>
              <a:gd name="T3" fmla="*/ 2147483647 h 969"/>
              <a:gd name="T4" fmla="*/ 2147483647 w 402"/>
              <a:gd name="T5" fmla="*/ 2147483647 h 969"/>
              <a:gd name="T6" fmla="*/ 2147483647 w 402"/>
              <a:gd name="T7" fmla="*/ 2147483647 h 969"/>
              <a:gd name="T8" fmla="*/ 2147483647 w 402"/>
              <a:gd name="T9" fmla="*/ 2147483647 h 969"/>
              <a:gd name="T10" fmla="*/ 2147483647 w 402"/>
              <a:gd name="T11" fmla="*/ 2147483647 h 969"/>
              <a:gd name="T12" fmla="*/ 2147483647 w 402"/>
              <a:gd name="T13" fmla="*/ 2147483647 h 969"/>
              <a:gd name="T14" fmla="*/ 2147483647 w 402"/>
              <a:gd name="T15" fmla="*/ 2147483647 h 969"/>
              <a:gd name="T16" fmla="*/ 2147483647 w 402"/>
              <a:gd name="T17" fmla="*/ 2147483647 h 9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2"/>
              <a:gd name="T28" fmla="*/ 0 h 969"/>
              <a:gd name="T29" fmla="*/ 402 w 402"/>
              <a:gd name="T30" fmla="*/ 969 h 9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2" h="969">
                <a:moveTo>
                  <a:pt x="306" y="0"/>
                </a:moveTo>
                <a:cubicBezTo>
                  <a:pt x="295" y="5"/>
                  <a:pt x="262" y="24"/>
                  <a:pt x="240" y="36"/>
                </a:cubicBezTo>
                <a:cubicBezTo>
                  <a:pt x="218" y="48"/>
                  <a:pt x="199" y="58"/>
                  <a:pt x="174" y="72"/>
                </a:cubicBezTo>
                <a:cubicBezTo>
                  <a:pt x="149" y="86"/>
                  <a:pt x="115" y="101"/>
                  <a:pt x="90" y="119"/>
                </a:cubicBezTo>
                <a:cubicBezTo>
                  <a:pt x="64" y="136"/>
                  <a:pt x="72" y="127"/>
                  <a:pt x="25" y="178"/>
                </a:cubicBezTo>
                <a:cubicBezTo>
                  <a:pt x="14" y="223"/>
                  <a:pt x="0" y="732"/>
                  <a:pt x="14" y="804"/>
                </a:cubicBezTo>
                <a:cubicBezTo>
                  <a:pt x="27" y="877"/>
                  <a:pt x="53" y="854"/>
                  <a:pt x="98" y="871"/>
                </a:cubicBezTo>
                <a:cubicBezTo>
                  <a:pt x="144" y="888"/>
                  <a:pt x="209" y="884"/>
                  <a:pt x="261" y="900"/>
                </a:cubicBezTo>
                <a:cubicBezTo>
                  <a:pt x="312" y="916"/>
                  <a:pt x="373" y="955"/>
                  <a:pt x="402" y="969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5435" name="Text Box 519"/>
          <p:cNvSpPr txBox="1">
            <a:spLocks noChangeArrowheads="1"/>
          </p:cNvSpPr>
          <p:nvPr/>
        </p:nvSpPr>
        <p:spPr bwMode="auto">
          <a:xfrm>
            <a:off x="5983288" y="4498975"/>
            <a:ext cx="676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c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15436" name="Text Box 520"/>
          <p:cNvSpPr txBox="1">
            <a:spLocks noChangeArrowheads="1"/>
          </p:cNvSpPr>
          <p:nvPr/>
        </p:nvSpPr>
        <p:spPr bwMode="auto">
          <a:xfrm>
            <a:off x="7670800" y="3986213"/>
            <a:ext cx="674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c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15437" name="Text Box 521"/>
          <p:cNvSpPr txBox="1">
            <a:spLocks noChangeArrowheads="1"/>
          </p:cNvSpPr>
          <p:nvPr/>
        </p:nvSpPr>
        <p:spPr bwMode="auto">
          <a:xfrm>
            <a:off x="6699250" y="3357563"/>
            <a:ext cx="676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</a:p>
        </p:txBody>
      </p:sp>
      <p:sp>
        <p:nvSpPr>
          <p:cNvPr id="15438" name="Rectangle 523"/>
          <p:cNvSpPr>
            <a:spLocks noGrp="1" noChangeArrowheads="1"/>
          </p:cNvSpPr>
          <p:nvPr>
            <p:ph type="body" idx="1"/>
          </p:nvPr>
        </p:nvSpPr>
        <p:spPr>
          <a:xfrm>
            <a:off x="1" y="2171700"/>
            <a:ext cx="4476466" cy="4076700"/>
          </a:xfrm>
        </p:spPr>
        <p:txBody>
          <a:bodyPr/>
          <a:lstStyle/>
          <a:p>
            <a:r>
              <a:rPr lang="en-US" dirty="0" smtClean="0"/>
              <a:t>per-connection end-end throughput: min(</a:t>
            </a:r>
            <a:r>
              <a:rPr lang="en-US" dirty="0" err="1" smtClean="0"/>
              <a:t>R</a:t>
            </a:r>
            <a:r>
              <a:rPr lang="en-US" baseline="-25000" dirty="0" err="1" smtClean="0"/>
              <a:t>c</a:t>
            </a:r>
            <a:r>
              <a:rPr lang="en-US" dirty="0" err="1" smtClean="0"/>
              <a:t>,R</a:t>
            </a:r>
            <a:r>
              <a:rPr lang="en-US" baseline="-25000" dirty="0" err="1" smtClean="0"/>
              <a:t>s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/10 (if fair)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 practice: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c</a:t>
            </a:r>
            <a:r>
              <a:rPr lang="en-US" dirty="0" smtClean="0"/>
              <a:t> or R</a:t>
            </a:r>
            <a:r>
              <a:rPr lang="en-US" baseline="-25000" dirty="0" smtClean="0"/>
              <a:t>s</a:t>
            </a:r>
            <a:r>
              <a:rPr lang="en-US" dirty="0" smtClean="0"/>
              <a:t> is often bottleneck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73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520CAC-40F0-473A-AF38-434DE15C582F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80400" cy="3784600"/>
          </a:xfrm>
        </p:spPr>
        <p:txBody>
          <a:bodyPr/>
          <a:lstStyle/>
          <a:p>
            <a:pPr algn="ctr"/>
            <a:r>
              <a:rPr lang="en-US" sz="4800" smtClean="0"/>
              <a:t>Access networks and physical media</a:t>
            </a:r>
            <a:endParaRPr lang="en-US" sz="6000" smtClean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146" y="4289547"/>
            <a:ext cx="2514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4450"/>
            <a:ext cx="9059863" cy="67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40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E8EA50-10DB-446F-A145-5B5A289EFD96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640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 smtClean="0"/>
              <a:t>Access networks and physical media</a:t>
            </a:r>
            <a:endParaRPr lang="en-US" smtClean="0"/>
          </a:p>
        </p:txBody>
      </p:sp>
      <p:sp>
        <p:nvSpPr>
          <p:cNvPr id="164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010025" cy="501015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Q: How to connect end systems to edge router?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residential access nets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institutional access networks (school, company)</a:t>
            </a:r>
          </a:p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en-US" sz="2400" dirty="0" smtClean="0"/>
              <a:t>mobile access networks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Keep in mind: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bandwidth (bits per second) of access network?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shared or dedicated?</a:t>
            </a:r>
          </a:p>
        </p:txBody>
      </p:sp>
      <p:sp>
        <p:nvSpPr>
          <p:cNvPr id="16405" name="Freeform 4"/>
          <p:cNvSpPr>
            <a:spLocks/>
          </p:cNvSpPr>
          <p:nvPr/>
        </p:nvSpPr>
        <p:spPr bwMode="auto">
          <a:xfrm>
            <a:off x="6807200" y="1800225"/>
            <a:ext cx="1989138" cy="2009775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06" name="Freeform 5"/>
          <p:cNvSpPr>
            <a:spLocks/>
          </p:cNvSpPr>
          <p:nvPr/>
        </p:nvSpPr>
        <p:spPr bwMode="auto">
          <a:xfrm>
            <a:off x="4727575" y="1628775"/>
            <a:ext cx="2065338" cy="19065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07" name="Freeform 6"/>
          <p:cNvSpPr>
            <a:spLocks/>
          </p:cNvSpPr>
          <p:nvPr/>
        </p:nvSpPr>
        <p:spPr bwMode="auto">
          <a:xfrm>
            <a:off x="5124450" y="3357563"/>
            <a:ext cx="3290888" cy="2662237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16386" name="Object 7"/>
          <p:cNvGraphicFramePr>
            <a:graphicFrameLocks noChangeAspect="1"/>
          </p:cNvGraphicFramePr>
          <p:nvPr/>
        </p:nvGraphicFramePr>
        <p:xfrm>
          <a:off x="4857750" y="1790700"/>
          <a:ext cx="46037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51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1790700"/>
                        <a:ext cx="460375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8"/>
          <p:cNvGraphicFramePr>
            <a:graphicFrameLocks noChangeAspect="1"/>
          </p:cNvGraphicFramePr>
          <p:nvPr/>
        </p:nvGraphicFramePr>
        <p:xfrm>
          <a:off x="5359400" y="1931988"/>
          <a:ext cx="309563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52" name="Clip" r:id="rId6" imgW="676440" imgH="485640" progId="MS_ClipArt_Gallery.2">
                  <p:embed/>
                </p:oleObj>
              </mc:Choice>
              <mc:Fallback>
                <p:oleObj name="Clip" r:id="rId6" imgW="676440" imgH="48564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1931988"/>
                        <a:ext cx="309563" cy="22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8" name="Line 9"/>
          <p:cNvSpPr>
            <a:spLocks noChangeShapeType="1"/>
          </p:cNvSpPr>
          <p:nvPr/>
        </p:nvSpPr>
        <p:spPr bwMode="auto">
          <a:xfrm flipV="1">
            <a:off x="5307013" y="2081213"/>
            <a:ext cx="127000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16388" name="Object 10"/>
          <p:cNvGraphicFramePr>
            <a:graphicFrameLocks noChangeAspect="1"/>
          </p:cNvGraphicFramePr>
          <p:nvPr/>
        </p:nvGraphicFramePr>
        <p:xfrm>
          <a:off x="4857750" y="2505075"/>
          <a:ext cx="46037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53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2505075"/>
                        <a:ext cx="460375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11"/>
          <p:cNvGraphicFramePr>
            <a:graphicFrameLocks noChangeAspect="1"/>
          </p:cNvGraphicFramePr>
          <p:nvPr/>
        </p:nvGraphicFramePr>
        <p:xfrm>
          <a:off x="5359400" y="2646363"/>
          <a:ext cx="309563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54" name="Clip" r:id="rId9" imgW="676440" imgH="485640" progId="MS_ClipArt_Gallery.2">
                  <p:embed/>
                </p:oleObj>
              </mc:Choice>
              <mc:Fallback>
                <p:oleObj name="Clip" r:id="rId9" imgW="676440" imgH="485640" progId="MS_ClipArt_Gallery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2646363"/>
                        <a:ext cx="309563" cy="22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9" name="Line 12"/>
          <p:cNvSpPr>
            <a:spLocks noChangeShapeType="1"/>
          </p:cNvSpPr>
          <p:nvPr/>
        </p:nvSpPr>
        <p:spPr bwMode="auto">
          <a:xfrm flipV="1">
            <a:off x="5307013" y="2795588"/>
            <a:ext cx="127000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6410" name="Group 13"/>
          <p:cNvGrpSpPr>
            <a:grpSpLocks/>
          </p:cNvGrpSpPr>
          <p:nvPr/>
        </p:nvGrpSpPr>
        <p:grpSpPr bwMode="auto">
          <a:xfrm>
            <a:off x="5273675" y="2249488"/>
            <a:ext cx="77788" cy="257175"/>
            <a:chOff x="3842" y="406"/>
            <a:chExt cx="51" cy="167"/>
          </a:xfrm>
        </p:grpSpPr>
        <p:sp>
          <p:nvSpPr>
            <p:cNvPr id="16624" name="Oval 14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25" name="Oval 15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26" name="Oval 16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6411" name="Group 17"/>
          <p:cNvGrpSpPr>
            <a:grpSpLocks/>
          </p:cNvGrpSpPr>
          <p:nvPr/>
        </p:nvGrpSpPr>
        <p:grpSpPr bwMode="auto">
          <a:xfrm>
            <a:off x="5792788" y="2852738"/>
            <a:ext cx="231775" cy="474662"/>
            <a:chOff x="4180" y="783"/>
            <a:chExt cx="150" cy="307"/>
          </a:xfrm>
        </p:grpSpPr>
        <p:sp>
          <p:nvSpPr>
            <p:cNvPr id="16616" name="AutoShape 18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17" name="Rectangle 19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18" name="Rectangle 20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19" name="AutoShape 21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20" name="Line 22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21" name="Line 23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22" name="Rectangle 24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23" name="Rectangle 25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6412" name="Group 26"/>
          <p:cNvGrpSpPr>
            <a:grpSpLocks/>
          </p:cNvGrpSpPr>
          <p:nvPr/>
        </p:nvGrpSpPr>
        <p:grpSpPr bwMode="auto">
          <a:xfrm rot="-5400000">
            <a:off x="6135688" y="2957512"/>
            <a:ext cx="96838" cy="258763"/>
            <a:chOff x="3842" y="406"/>
            <a:chExt cx="51" cy="167"/>
          </a:xfrm>
        </p:grpSpPr>
        <p:sp>
          <p:nvSpPr>
            <p:cNvPr id="16613" name="Oval 27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14" name="Oval 28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15" name="Oval 29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6413" name="Line 30"/>
          <p:cNvSpPr>
            <a:spLocks noChangeShapeType="1"/>
          </p:cNvSpPr>
          <p:nvPr/>
        </p:nvSpPr>
        <p:spPr bwMode="auto">
          <a:xfrm>
            <a:off x="5945188" y="2743200"/>
            <a:ext cx="547687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14" name="Line 31"/>
          <p:cNvSpPr>
            <a:spLocks noChangeShapeType="1"/>
          </p:cNvSpPr>
          <p:nvPr/>
        </p:nvSpPr>
        <p:spPr bwMode="auto">
          <a:xfrm>
            <a:off x="5948363" y="2738438"/>
            <a:ext cx="1587" cy="114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15" name="Line 32"/>
          <p:cNvSpPr>
            <a:spLocks noChangeShapeType="1"/>
          </p:cNvSpPr>
          <p:nvPr/>
        </p:nvSpPr>
        <p:spPr bwMode="auto">
          <a:xfrm>
            <a:off x="6496050" y="2736850"/>
            <a:ext cx="1588" cy="1000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16" name="Line 33"/>
          <p:cNvSpPr>
            <a:spLocks noChangeShapeType="1"/>
          </p:cNvSpPr>
          <p:nvPr/>
        </p:nvSpPr>
        <p:spPr bwMode="auto">
          <a:xfrm>
            <a:off x="5613400" y="2095500"/>
            <a:ext cx="319088" cy="317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17" name="Line 34"/>
          <p:cNvSpPr>
            <a:spLocks noChangeShapeType="1"/>
          </p:cNvSpPr>
          <p:nvPr/>
        </p:nvSpPr>
        <p:spPr bwMode="auto">
          <a:xfrm flipV="1">
            <a:off x="5626100" y="2438400"/>
            <a:ext cx="306388" cy="395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18" name="Line 35"/>
          <p:cNvSpPr>
            <a:spLocks noChangeShapeType="1"/>
          </p:cNvSpPr>
          <p:nvPr/>
        </p:nvSpPr>
        <p:spPr bwMode="auto">
          <a:xfrm flipV="1">
            <a:off x="6210300" y="2541588"/>
            <a:ext cx="1588" cy="195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6419" name="Group 36"/>
          <p:cNvGrpSpPr>
            <a:grpSpLocks/>
          </p:cNvGrpSpPr>
          <p:nvPr/>
        </p:nvGrpSpPr>
        <p:grpSpPr bwMode="auto">
          <a:xfrm>
            <a:off x="6342063" y="2827338"/>
            <a:ext cx="231775" cy="473075"/>
            <a:chOff x="4180" y="783"/>
            <a:chExt cx="150" cy="307"/>
          </a:xfrm>
        </p:grpSpPr>
        <p:sp>
          <p:nvSpPr>
            <p:cNvPr id="16605" name="AutoShape 3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06" name="Rectangle 3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07" name="Rectangle 3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08" name="AutoShape 4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09" name="Line 4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10" name="Line 4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11" name="Rectangle 4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12" name="Rectangle 4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aphicFrame>
        <p:nvGraphicFramePr>
          <p:cNvPr id="16390" name="Object 45"/>
          <p:cNvGraphicFramePr>
            <a:graphicFrameLocks noChangeAspect="1"/>
          </p:cNvGraphicFramePr>
          <p:nvPr/>
        </p:nvGraphicFramePr>
        <p:xfrm>
          <a:off x="5283200" y="3570288"/>
          <a:ext cx="4603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55" name="Clip" r:id="rId10" imgW="1305000" imgH="1085760" progId="MS_ClipArt_Gallery.2">
                  <p:embed/>
                </p:oleObj>
              </mc:Choice>
              <mc:Fallback>
                <p:oleObj name="Clip" r:id="rId10" imgW="1305000" imgH="1085760" progId="MS_ClipArt_Gallery.2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3570288"/>
                        <a:ext cx="46037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20" name="Line 46"/>
          <p:cNvSpPr>
            <a:spLocks noChangeShapeType="1"/>
          </p:cNvSpPr>
          <p:nvPr/>
        </p:nvSpPr>
        <p:spPr bwMode="auto">
          <a:xfrm flipV="1">
            <a:off x="5734050" y="3865563"/>
            <a:ext cx="79375" cy="79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16391" name="Object 47"/>
          <p:cNvGraphicFramePr>
            <a:graphicFrameLocks noChangeAspect="1"/>
          </p:cNvGraphicFramePr>
          <p:nvPr/>
        </p:nvGraphicFramePr>
        <p:xfrm>
          <a:off x="5283200" y="4283075"/>
          <a:ext cx="4603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56" name="Clip" r:id="rId11" imgW="1305000" imgH="1085760" progId="MS_ClipArt_Gallery.2">
                  <p:embed/>
                </p:oleObj>
              </mc:Choice>
              <mc:Fallback>
                <p:oleObj name="Clip" r:id="rId11" imgW="1305000" imgH="1085760" progId="MS_ClipArt_Gallery.2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4283075"/>
                        <a:ext cx="46037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21" name="Line 48"/>
          <p:cNvSpPr>
            <a:spLocks noChangeShapeType="1"/>
          </p:cNvSpPr>
          <p:nvPr/>
        </p:nvSpPr>
        <p:spPr bwMode="auto">
          <a:xfrm flipV="1">
            <a:off x="5734050" y="4584700"/>
            <a:ext cx="79375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6422" name="Group 49"/>
          <p:cNvGrpSpPr>
            <a:grpSpLocks/>
          </p:cNvGrpSpPr>
          <p:nvPr/>
        </p:nvGrpSpPr>
        <p:grpSpPr bwMode="auto">
          <a:xfrm>
            <a:off x="5421313" y="3979863"/>
            <a:ext cx="79375" cy="266700"/>
            <a:chOff x="3842" y="406"/>
            <a:chExt cx="51" cy="167"/>
          </a:xfrm>
        </p:grpSpPr>
        <p:sp>
          <p:nvSpPr>
            <p:cNvPr id="16602" name="Oval 50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03" name="Oval 51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04" name="Oval 52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6423" name="Line 53"/>
          <p:cNvSpPr>
            <a:spLocks noChangeShapeType="1"/>
          </p:cNvSpPr>
          <p:nvPr/>
        </p:nvSpPr>
        <p:spPr bwMode="auto">
          <a:xfrm>
            <a:off x="5807075" y="3862388"/>
            <a:ext cx="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16392" name="Object 54"/>
          <p:cNvGraphicFramePr>
            <a:graphicFrameLocks noChangeAspect="1"/>
          </p:cNvGraphicFramePr>
          <p:nvPr/>
        </p:nvGraphicFramePr>
        <p:xfrm>
          <a:off x="6243638" y="4781550"/>
          <a:ext cx="4619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57" name="Clip" r:id="rId12" imgW="1305000" imgH="1085760" progId="MS_ClipArt_Gallery.2">
                  <p:embed/>
                </p:oleObj>
              </mc:Choice>
              <mc:Fallback>
                <p:oleObj name="Clip" r:id="rId12" imgW="1305000" imgH="1085760" progId="MS_ClipArt_Gallery.2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3638" y="4781550"/>
                        <a:ext cx="461962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55"/>
          <p:cNvGraphicFramePr>
            <a:graphicFrameLocks noChangeAspect="1"/>
          </p:cNvGraphicFramePr>
          <p:nvPr/>
        </p:nvGraphicFramePr>
        <p:xfrm>
          <a:off x="5564188" y="4767263"/>
          <a:ext cx="4587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58" name="Clip" r:id="rId13" imgW="1305000" imgH="1085760" progId="MS_ClipArt_Gallery.2">
                  <p:embed/>
                </p:oleObj>
              </mc:Choice>
              <mc:Fallback>
                <p:oleObj name="Clip" r:id="rId13" imgW="1305000" imgH="1085760" progId="MS_ClipArt_Gallery.2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4188" y="4767263"/>
                        <a:ext cx="458787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24" name="Line 56"/>
          <p:cNvSpPr>
            <a:spLocks noChangeShapeType="1"/>
          </p:cNvSpPr>
          <p:nvPr/>
        </p:nvSpPr>
        <p:spPr bwMode="auto">
          <a:xfrm rot="-5400000">
            <a:off x="6488906" y="4752182"/>
            <a:ext cx="73025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25" name="Line 57"/>
          <p:cNvSpPr>
            <a:spLocks noChangeShapeType="1"/>
          </p:cNvSpPr>
          <p:nvPr/>
        </p:nvSpPr>
        <p:spPr bwMode="auto">
          <a:xfrm rot="5400000" flipH="1">
            <a:off x="5795963" y="4741863"/>
            <a:ext cx="76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26" name="Line 58"/>
          <p:cNvSpPr>
            <a:spLocks noChangeShapeType="1"/>
          </p:cNvSpPr>
          <p:nvPr/>
        </p:nvSpPr>
        <p:spPr bwMode="auto">
          <a:xfrm rot="16200000" flipV="1">
            <a:off x="6182519" y="4363244"/>
            <a:ext cx="0" cy="6937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27" name="Line 59"/>
          <p:cNvSpPr>
            <a:spLocks noChangeShapeType="1"/>
          </p:cNvSpPr>
          <p:nvPr/>
        </p:nvSpPr>
        <p:spPr bwMode="auto">
          <a:xfrm>
            <a:off x="5803900" y="4256088"/>
            <a:ext cx="112713" cy="47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28" name="Line 60"/>
          <p:cNvSpPr>
            <a:spLocks noChangeShapeType="1"/>
          </p:cNvSpPr>
          <p:nvPr/>
        </p:nvSpPr>
        <p:spPr bwMode="auto">
          <a:xfrm>
            <a:off x="6478588" y="4316413"/>
            <a:ext cx="334962" cy="46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29" name="Line 61"/>
          <p:cNvSpPr>
            <a:spLocks noChangeShapeType="1"/>
          </p:cNvSpPr>
          <p:nvPr/>
        </p:nvSpPr>
        <p:spPr bwMode="auto">
          <a:xfrm flipH="1">
            <a:off x="7358063" y="4313238"/>
            <a:ext cx="309562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16394" name="Object 62"/>
          <p:cNvGraphicFramePr>
            <a:graphicFrameLocks noChangeAspect="1"/>
          </p:cNvGraphicFramePr>
          <p:nvPr/>
        </p:nvGraphicFramePr>
        <p:xfrm>
          <a:off x="7554913" y="3775075"/>
          <a:ext cx="22542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59" name="Clip" r:id="rId14" imgW="981000" imgH="1209600" progId="MS_ClipArt_Gallery.2">
                  <p:embed/>
                </p:oleObj>
              </mc:Choice>
              <mc:Fallback>
                <p:oleObj name="Clip" r:id="rId14" imgW="981000" imgH="1209600" progId="MS_ClipArt_Gallery.2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4913" y="3775075"/>
                        <a:ext cx="22542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5" name="Object 63"/>
          <p:cNvGraphicFramePr>
            <a:graphicFrameLocks noChangeAspect="1"/>
          </p:cNvGraphicFramePr>
          <p:nvPr/>
        </p:nvGraphicFramePr>
        <p:xfrm>
          <a:off x="6076950" y="3871913"/>
          <a:ext cx="223838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60" name="Clip" r:id="rId16" imgW="981000" imgH="1209600" progId="MS_ClipArt_Gallery.2">
                  <p:embed/>
                </p:oleObj>
              </mc:Choice>
              <mc:Fallback>
                <p:oleObj name="Clip" r:id="rId16" imgW="981000" imgH="1209600" progId="MS_ClipArt_Gallery.2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950" y="3871913"/>
                        <a:ext cx="223838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30" name="Freeform 64"/>
          <p:cNvSpPr>
            <a:spLocks/>
          </p:cNvSpPr>
          <p:nvPr/>
        </p:nvSpPr>
        <p:spPr bwMode="auto">
          <a:xfrm>
            <a:off x="6165850" y="3602038"/>
            <a:ext cx="1498600" cy="365125"/>
          </a:xfrm>
          <a:custGeom>
            <a:avLst/>
            <a:gdLst>
              <a:gd name="T0" fmla="*/ 0 w 972"/>
              <a:gd name="T1" fmla="*/ 2147483647 h 228"/>
              <a:gd name="T2" fmla="*/ 2147483647 w 972"/>
              <a:gd name="T3" fmla="*/ 2147483647 h 228"/>
              <a:gd name="T4" fmla="*/ 2147483647 w 972"/>
              <a:gd name="T5" fmla="*/ 2147483647 h 228"/>
              <a:gd name="T6" fmla="*/ 0 60000 65536"/>
              <a:gd name="T7" fmla="*/ 0 60000 65536"/>
              <a:gd name="T8" fmla="*/ 0 60000 65536"/>
              <a:gd name="T9" fmla="*/ 0 w 972"/>
              <a:gd name="T10" fmla="*/ 0 h 228"/>
              <a:gd name="T11" fmla="*/ 972 w 972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228">
                <a:moveTo>
                  <a:pt x="0" y="228"/>
                </a:moveTo>
                <a:cubicBezTo>
                  <a:pt x="135" y="123"/>
                  <a:pt x="270" y="18"/>
                  <a:pt x="432" y="9"/>
                </a:cubicBezTo>
                <a:cubicBezTo>
                  <a:pt x="594" y="0"/>
                  <a:pt x="783" y="85"/>
                  <a:pt x="972" y="171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16396" name="Object 65"/>
          <p:cNvGraphicFramePr>
            <a:graphicFrameLocks noChangeAspect="1"/>
          </p:cNvGraphicFramePr>
          <p:nvPr/>
        </p:nvGraphicFramePr>
        <p:xfrm>
          <a:off x="6461125" y="5308600"/>
          <a:ext cx="4191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61" name="Clip" r:id="rId17" imgW="819000" imgH="847800" progId="MS_ClipArt_Gallery.2">
                  <p:embed/>
                </p:oleObj>
              </mc:Choice>
              <mc:Fallback>
                <p:oleObj name="Clip" r:id="rId17" imgW="819000" imgH="847800" progId="MS_ClipArt_Gallery.2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25" y="5308600"/>
                        <a:ext cx="419100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7" name="Object 66"/>
          <p:cNvGraphicFramePr>
            <a:graphicFrameLocks noChangeAspect="1"/>
          </p:cNvGraphicFramePr>
          <p:nvPr/>
        </p:nvGraphicFramePr>
        <p:xfrm>
          <a:off x="6527800" y="5443538"/>
          <a:ext cx="38258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62" name="Clip" r:id="rId19" imgW="1266840" imgH="1200240" progId="MS_ClipArt_Gallery.2">
                  <p:embed/>
                </p:oleObj>
              </mc:Choice>
              <mc:Fallback>
                <p:oleObj name="Clip" r:id="rId19" imgW="1266840" imgH="1200240" progId="MS_ClipArt_Gallery.2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5443538"/>
                        <a:ext cx="382588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431" name="Group 67"/>
          <p:cNvGrpSpPr>
            <a:grpSpLocks/>
          </p:cNvGrpSpPr>
          <p:nvPr/>
        </p:nvGrpSpPr>
        <p:grpSpPr bwMode="auto">
          <a:xfrm>
            <a:off x="7321550" y="5346700"/>
            <a:ext cx="449263" cy="512763"/>
            <a:chOff x="2870" y="1518"/>
            <a:chExt cx="292" cy="320"/>
          </a:xfrm>
        </p:grpSpPr>
        <p:graphicFrame>
          <p:nvGraphicFramePr>
            <p:cNvPr id="16399" name="Object 6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63" name="Clip" r:id="rId21" imgW="819000" imgH="847800" progId="MS_ClipArt_Gallery.2">
                    <p:embed/>
                  </p:oleObj>
                </mc:Choice>
                <mc:Fallback>
                  <p:oleObj name="Clip" r:id="rId21" imgW="819000" imgH="847800" progId="MS_ClipArt_Gallery.2">
                    <p:embed/>
                    <p:pic>
                      <p:nvPicPr>
                        <p:cNvPr id="0" name="Object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00" name="Object 6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64" name="Clip" r:id="rId22" imgW="1266840" imgH="1200240" progId="MS_ClipArt_Gallery.2">
                    <p:embed/>
                  </p:oleObj>
                </mc:Choice>
                <mc:Fallback>
                  <p:oleObj name="Clip" r:id="rId22" imgW="1266840" imgH="1200240" progId="MS_ClipArt_Gallery.2">
                    <p:embed/>
                    <p:pic>
                      <p:nvPicPr>
                        <p:cNvPr id="0" name="Object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432" name="Group 70"/>
          <p:cNvGrpSpPr>
            <a:grpSpLocks/>
          </p:cNvGrpSpPr>
          <p:nvPr/>
        </p:nvGrpSpPr>
        <p:grpSpPr bwMode="auto">
          <a:xfrm>
            <a:off x="6862763" y="5005388"/>
            <a:ext cx="419100" cy="452437"/>
            <a:chOff x="4733" y="2082"/>
            <a:chExt cx="272" cy="282"/>
          </a:xfrm>
        </p:grpSpPr>
        <p:graphicFrame>
          <p:nvGraphicFramePr>
            <p:cNvPr id="16398" name="Object 71"/>
            <p:cNvGraphicFramePr>
              <a:graphicFrameLocks noChangeAspect="1"/>
            </p:cNvGraphicFramePr>
            <p:nvPr/>
          </p:nvGraphicFramePr>
          <p:xfrm>
            <a:off x="4733" y="2082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65" name="Clip" r:id="rId23" imgW="819000" imgH="847800" progId="MS_ClipArt_Gallery.2">
                    <p:embed/>
                  </p:oleObj>
                </mc:Choice>
                <mc:Fallback>
                  <p:oleObj name="Clip" r:id="rId23" imgW="819000" imgH="847800" progId="MS_ClipArt_Gallery.2">
                    <p:embed/>
                    <p:pic>
                      <p:nvPicPr>
                        <p:cNvPr id="0" name="Object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3" y="2082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601" name="Rectangle 72"/>
            <p:cNvSpPr>
              <a:spLocks noChangeArrowheads="1"/>
            </p:cNvSpPr>
            <p:nvPr/>
          </p:nvSpPr>
          <p:spPr bwMode="auto">
            <a:xfrm>
              <a:off x="4812" y="2181"/>
              <a:ext cx="192" cy="183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6433" name="Group 73"/>
          <p:cNvGrpSpPr>
            <a:grpSpLocks/>
          </p:cNvGrpSpPr>
          <p:nvPr/>
        </p:nvGrpSpPr>
        <p:grpSpPr bwMode="auto">
          <a:xfrm>
            <a:off x="7999413" y="4198938"/>
            <a:ext cx="230187" cy="490537"/>
            <a:chOff x="4180" y="783"/>
            <a:chExt cx="150" cy="307"/>
          </a:xfrm>
        </p:grpSpPr>
        <p:sp>
          <p:nvSpPr>
            <p:cNvPr id="16593" name="AutoShape 7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94" name="Rectangle 7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95" name="Rectangle 7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96" name="AutoShape 7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97" name="Line 7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98" name="Line 7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99" name="Rectangle 8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00" name="Rectangle 8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6434" name="Group 82"/>
          <p:cNvGrpSpPr>
            <a:grpSpLocks/>
          </p:cNvGrpSpPr>
          <p:nvPr/>
        </p:nvGrpSpPr>
        <p:grpSpPr bwMode="auto">
          <a:xfrm>
            <a:off x="7985125" y="4732338"/>
            <a:ext cx="230188" cy="490537"/>
            <a:chOff x="4180" y="783"/>
            <a:chExt cx="150" cy="307"/>
          </a:xfrm>
        </p:grpSpPr>
        <p:sp>
          <p:nvSpPr>
            <p:cNvPr id="16585" name="AutoShape 8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86" name="Rectangle 8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87" name="Rectangle 8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88" name="AutoShape 8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89" name="Line 8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90" name="Line 8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91" name="Rectangle 8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92" name="Rectangle 9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6435" name="Line 91"/>
          <p:cNvSpPr>
            <a:spLocks noChangeShapeType="1"/>
          </p:cNvSpPr>
          <p:nvPr/>
        </p:nvSpPr>
        <p:spPr bwMode="auto">
          <a:xfrm rot="5400000" flipH="1">
            <a:off x="7542212" y="4646613"/>
            <a:ext cx="7334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36" name="Line 92"/>
          <p:cNvSpPr>
            <a:spLocks noChangeShapeType="1"/>
          </p:cNvSpPr>
          <p:nvPr/>
        </p:nvSpPr>
        <p:spPr bwMode="auto">
          <a:xfrm rot="-5400000">
            <a:off x="7962900" y="4954588"/>
            <a:ext cx="0" cy="114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37" name="Line 93"/>
          <p:cNvSpPr>
            <a:spLocks noChangeShapeType="1"/>
          </p:cNvSpPr>
          <p:nvPr/>
        </p:nvSpPr>
        <p:spPr bwMode="auto">
          <a:xfrm rot="-5400000">
            <a:off x="7951788" y="4391025"/>
            <a:ext cx="0" cy="9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38" name="Line 94"/>
          <p:cNvSpPr>
            <a:spLocks noChangeShapeType="1"/>
          </p:cNvSpPr>
          <p:nvPr/>
        </p:nvSpPr>
        <p:spPr bwMode="auto">
          <a:xfrm flipV="1">
            <a:off x="6491288" y="2155825"/>
            <a:ext cx="506412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39" name="Line 95"/>
          <p:cNvSpPr>
            <a:spLocks noChangeShapeType="1"/>
          </p:cNvSpPr>
          <p:nvPr/>
        </p:nvSpPr>
        <p:spPr bwMode="auto">
          <a:xfrm>
            <a:off x="7524750" y="2136775"/>
            <a:ext cx="538163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40" name="Line 96"/>
          <p:cNvSpPr>
            <a:spLocks noChangeShapeType="1"/>
          </p:cNvSpPr>
          <p:nvPr/>
        </p:nvSpPr>
        <p:spPr bwMode="auto">
          <a:xfrm flipH="1">
            <a:off x="8099425" y="2541588"/>
            <a:ext cx="266700" cy="815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41" name="Line 97"/>
          <p:cNvSpPr>
            <a:spLocks noChangeShapeType="1"/>
          </p:cNvSpPr>
          <p:nvPr/>
        </p:nvSpPr>
        <p:spPr bwMode="auto">
          <a:xfrm>
            <a:off x="7246938" y="2273300"/>
            <a:ext cx="0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42" name="Line 98"/>
          <p:cNvSpPr>
            <a:spLocks noChangeShapeType="1"/>
          </p:cNvSpPr>
          <p:nvPr/>
        </p:nvSpPr>
        <p:spPr bwMode="auto">
          <a:xfrm>
            <a:off x="7275513" y="3049588"/>
            <a:ext cx="592137" cy="441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43" name="Line 99"/>
          <p:cNvSpPr>
            <a:spLocks noChangeShapeType="1"/>
          </p:cNvSpPr>
          <p:nvPr/>
        </p:nvSpPr>
        <p:spPr bwMode="auto">
          <a:xfrm flipH="1">
            <a:off x="7785100" y="3608388"/>
            <a:ext cx="295275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44" name="Line 100"/>
          <p:cNvSpPr>
            <a:spLocks noChangeShapeType="1"/>
          </p:cNvSpPr>
          <p:nvPr/>
        </p:nvSpPr>
        <p:spPr bwMode="auto">
          <a:xfrm flipH="1">
            <a:off x="7534275" y="2503488"/>
            <a:ext cx="619125" cy="46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45" name="Line 101"/>
          <p:cNvSpPr>
            <a:spLocks noChangeShapeType="1"/>
          </p:cNvSpPr>
          <p:nvPr/>
        </p:nvSpPr>
        <p:spPr bwMode="auto">
          <a:xfrm flipH="1">
            <a:off x="7543800" y="1830388"/>
            <a:ext cx="388938" cy="306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46" name="Line 102"/>
          <p:cNvSpPr>
            <a:spLocks noChangeShapeType="1"/>
          </p:cNvSpPr>
          <p:nvPr/>
        </p:nvSpPr>
        <p:spPr bwMode="auto">
          <a:xfrm flipH="1">
            <a:off x="8337550" y="2041525"/>
            <a:ext cx="223838" cy="21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6447" name="Group 103"/>
          <p:cNvGrpSpPr>
            <a:grpSpLocks/>
          </p:cNvGrpSpPr>
          <p:nvPr/>
        </p:nvGrpSpPr>
        <p:grpSpPr bwMode="auto">
          <a:xfrm>
            <a:off x="5916613" y="2273300"/>
            <a:ext cx="554037" cy="279400"/>
            <a:chOff x="3600" y="219"/>
            <a:chExt cx="360" cy="175"/>
          </a:xfrm>
        </p:grpSpPr>
        <p:sp>
          <p:nvSpPr>
            <p:cNvPr id="16572" name="Oval 10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73" name="Line 10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74" name="Line 10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75" name="Rectangle 10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16576" name="Oval 10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6577" name="Group 10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582" name="Line 1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83" name="Line 1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84" name="Line 1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6578" name="Group 11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579" name="Line 1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80" name="Line 1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81" name="Line 1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6448" name="Group 117"/>
          <p:cNvGrpSpPr>
            <a:grpSpLocks/>
          </p:cNvGrpSpPr>
          <p:nvPr/>
        </p:nvGrpSpPr>
        <p:grpSpPr bwMode="auto">
          <a:xfrm>
            <a:off x="6970713" y="1998663"/>
            <a:ext cx="554037" cy="279400"/>
            <a:chOff x="3600" y="219"/>
            <a:chExt cx="360" cy="175"/>
          </a:xfrm>
        </p:grpSpPr>
        <p:sp>
          <p:nvSpPr>
            <p:cNvPr id="16559" name="Oval 11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60" name="Line 11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61" name="Line 12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62" name="Rectangle 12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16563" name="Oval 12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6564" name="Group 12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569" name="Line 1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70" name="Line 1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71" name="Line 1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6565" name="Group 12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566" name="Line 1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67" name="Line 12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68" name="Line 1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6449" name="Group 131"/>
          <p:cNvGrpSpPr>
            <a:grpSpLocks/>
          </p:cNvGrpSpPr>
          <p:nvPr/>
        </p:nvGrpSpPr>
        <p:grpSpPr bwMode="auto">
          <a:xfrm>
            <a:off x="6989763" y="2786063"/>
            <a:ext cx="554037" cy="280987"/>
            <a:chOff x="3600" y="219"/>
            <a:chExt cx="360" cy="175"/>
          </a:xfrm>
        </p:grpSpPr>
        <p:sp>
          <p:nvSpPr>
            <p:cNvPr id="16546" name="Oval 13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47" name="Line 13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48" name="Line 13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49" name="Rectangle 13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16550" name="Oval 13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6551" name="Group 13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556" name="Line 1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57" name="Line 1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58" name="Line 1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6552" name="Group 14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553" name="Line 1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54" name="Line 14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55" name="Line 1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6450" name="Group 145"/>
          <p:cNvGrpSpPr>
            <a:grpSpLocks/>
          </p:cNvGrpSpPr>
          <p:nvPr/>
        </p:nvGrpSpPr>
        <p:grpSpPr bwMode="auto">
          <a:xfrm>
            <a:off x="8062913" y="2247900"/>
            <a:ext cx="552450" cy="279400"/>
            <a:chOff x="3600" y="219"/>
            <a:chExt cx="360" cy="175"/>
          </a:xfrm>
        </p:grpSpPr>
        <p:sp>
          <p:nvSpPr>
            <p:cNvPr id="16533" name="Oval 14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34" name="Line 14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35" name="Line 14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36" name="Rectangle 14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16537" name="Oval 15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6538" name="Group 15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543" name="Line 1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44" name="Line 1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45" name="Line 1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6539" name="Group 15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540" name="Line 1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41" name="Line 1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42" name="Line 1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6451" name="Group 159"/>
          <p:cNvGrpSpPr>
            <a:grpSpLocks/>
          </p:cNvGrpSpPr>
          <p:nvPr/>
        </p:nvGrpSpPr>
        <p:grpSpPr bwMode="auto">
          <a:xfrm>
            <a:off x="7848600" y="3324225"/>
            <a:ext cx="554038" cy="279400"/>
            <a:chOff x="3600" y="219"/>
            <a:chExt cx="360" cy="175"/>
          </a:xfrm>
        </p:grpSpPr>
        <p:sp>
          <p:nvSpPr>
            <p:cNvPr id="16520" name="Oval 16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21" name="Line 16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22" name="Line 16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23" name="Rectangle 16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16524" name="Oval 16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6525" name="Group 16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530" name="Line 1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31" name="Line 1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32" name="Line 1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6526" name="Group 16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527" name="Line 1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28" name="Line 17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29" name="Line 1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6452" name="Group 173"/>
          <p:cNvGrpSpPr>
            <a:grpSpLocks/>
          </p:cNvGrpSpPr>
          <p:nvPr/>
        </p:nvGrpSpPr>
        <p:grpSpPr bwMode="auto">
          <a:xfrm>
            <a:off x="7478713" y="4024313"/>
            <a:ext cx="555625" cy="282575"/>
            <a:chOff x="3600" y="219"/>
            <a:chExt cx="360" cy="175"/>
          </a:xfrm>
        </p:grpSpPr>
        <p:sp>
          <p:nvSpPr>
            <p:cNvPr id="16507" name="Oval 17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08" name="Line 17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09" name="Line 17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10" name="Rectangle 17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16511" name="Oval 17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6512" name="Group 17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517" name="Line 1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18" name="Line 1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19" name="Line 1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6513" name="Group 18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514" name="Line 1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15" name="Line 18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16" name="Line 1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6453" name="Group 187"/>
          <p:cNvGrpSpPr>
            <a:grpSpLocks/>
          </p:cNvGrpSpPr>
          <p:nvPr/>
        </p:nvGrpSpPr>
        <p:grpSpPr bwMode="auto">
          <a:xfrm>
            <a:off x="6805613" y="4611688"/>
            <a:ext cx="552450" cy="279400"/>
            <a:chOff x="3600" y="219"/>
            <a:chExt cx="360" cy="175"/>
          </a:xfrm>
        </p:grpSpPr>
        <p:sp>
          <p:nvSpPr>
            <p:cNvPr id="16494" name="Oval 18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95" name="Line 18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96" name="Line 19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97" name="Rectangle 19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16498" name="Oval 19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6499" name="Group 19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504" name="Line 19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05" name="Line 19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06" name="Line 19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6500" name="Group 19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501" name="Line 19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02" name="Line 19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03" name="Line 20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6454" name="Group 201"/>
          <p:cNvGrpSpPr>
            <a:grpSpLocks/>
          </p:cNvGrpSpPr>
          <p:nvPr/>
        </p:nvGrpSpPr>
        <p:grpSpPr bwMode="auto">
          <a:xfrm>
            <a:off x="5916613" y="4160838"/>
            <a:ext cx="554037" cy="279400"/>
            <a:chOff x="3600" y="219"/>
            <a:chExt cx="360" cy="175"/>
          </a:xfrm>
        </p:grpSpPr>
        <p:sp>
          <p:nvSpPr>
            <p:cNvPr id="16481" name="Oval 20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82" name="Line 20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83" name="Line 20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84" name="Rectangle 20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16485" name="Oval 20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6486" name="Group 20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491" name="Line 20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92" name="Line 20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93" name="Line 21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6487" name="Group 21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488" name="Line 2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89" name="Line 2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90" name="Line 2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16455" name="Line 215"/>
          <p:cNvSpPr>
            <a:spLocks noChangeShapeType="1"/>
          </p:cNvSpPr>
          <p:nvPr/>
        </p:nvSpPr>
        <p:spPr bwMode="auto">
          <a:xfrm>
            <a:off x="6192838" y="4430713"/>
            <a:ext cx="1587" cy="273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6456" name="Group 216"/>
          <p:cNvGrpSpPr>
            <a:grpSpLocks/>
          </p:cNvGrpSpPr>
          <p:nvPr/>
        </p:nvGrpSpPr>
        <p:grpSpPr bwMode="auto">
          <a:xfrm>
            <a:off x="6022975" y="4889500"/>
            <a:ext cx="1179513" cy="287338"/>
            <a:chOff x="3794" y="3080"/>
            <a:chExt cx="743" cy="181"/>
          </a:xfrm>
        </p:grpSpPr>
        <p:sp>
          <p:nvSpPr>
            <p:cNvPr id="16471" name="Oval 217"/>
            <p:cNvSpPr>
              <a:spLocks noChangeArrowheads="1"/>
            </p:cNvSpPr>
            <p:nvPr/>
          </p:nvSpPr>
          <p:spPr bwMode="auto">
            <a:xfrm rot="-5400000">
              <a:off x="3793" y="3084"/>
              <a:ext cx="47" cy="4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72" name="Oval 218"/>
            <p:cNvSpPr>
              <a:spLocks noChangeArrowheads="1"/>
            </p:cNvSpPr>
            <p:nvPr/>
          </p:nvSpPr>
          <p:spPr bwMode="auto">
            <a:xfrm rot="-5400000">
              <a:off x="3852" y="3082"/>
              <a:ext cx="48" cy="4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73" name="Oval 219"/>
            <p:cNvSpPr>
              <a:spLocks noChangeArrowheads="1"/>
            </p:cNvSpPr>
            <p:nvPr/>
          </p:nvSpPr>
          <p:spPr bwMode="auto">
            <a:xfrm rot="-5400000">
              <a:off x="3906" y="3086"/>
              <a:ext cx="47" cy="4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74" name="Line 220"/>
            <p:cNvSpPr>
              <a:spLocks noChangeShapeType="1"/>
            </p:cNvSpPr>
            <p:nvPr/>
          </p:nvSpPr>
          <p:spPr bwMode="auto">
            <a:xfrm>
              <a:off x="4537" y="3080"/>
              <a:ext cx="0" cy="1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75" name="Freeform 221"/>
            <p:cNvSpPr>
              <a:spLocks/>
            </p:cNvSpPr>
            <p:nvPr/>
          </p:nvSpPr>
          <p:spPr bwMode="auto">
            <a:xfrm>
              <a:off x="4366" y="3174"/>
              <a:ext cx="41" cy="48"/>
            </a:xfrm>
            <a:custGeom>
              <a:avLst/>
              <a:gdLst>
                <a:gd name="T0" fmla="*/ 35 w 41"/>
                <a:gd name="T1" fmla="*/ 0 h 48"/>
                <a:gd name="T2" fmla="*/ 4 w 41"/>
                <a:gd name="T3" fmla="*/ 23 h 48"/>
                <a:gd name="T4" fmla="*/ 8 w 41"/>
                <a:gd name="T5" fmla="*/ 39 h 48"/>
                <a:gd name="T6" fmla="*/ 41 w 41"/>
                <a:gd name="T7" fmla="*/ 48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48"/>
                <a:gd name="T14" fmla="*/ 41 w 41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48">
                  <a:moveTo>
                    <a:pt x="35" y="0"/>
                  </a:moveTo>
                  <a:cubicBezTo>
                    <a:pt x="20" y="8"/>
                    <a:pt x="8" y="16"/>
                    <a:pt x="4" y="23"/>
                  </a:cubicBezTo>
                  <a:cubicBezTo>
                    <a:pt x="0" y="30"/>
                    <a:pt x="2" y="35"/>
                    <a:pt x="8" y="39"/>
                  </a:cubicBezTo>
                  <a:cubicBezTo>
                    <a:pt x="14" y="43"/>
                    <a:pt x="34" y="46"/>
                    <a:pt x="41" y="4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76" name="Freeform 222"/>
            <p:cNvSpPr>
              <a:spLocks/>
            </p:cNvSpPr>
            <p:nvPr/>
          </p:nvSpPr>
          <p:spPr bwMode="auto">
            <a:xfrm>
              <a:off x="4330" y="3158"/>
              <a:ext cx="58" cy="82"/>
            </a:xfrm>
            <a:custGeom>
              <a:avLst/>
              <a:gdLst>
                <a:gd name="T0" fmla="*/ 40 w 58"/>
                <a:gd name="T1" fmla="*/ 0 h 82"/>
                <a:gd name="T2" fmla="*/ 5 w 58"/>
                <a:gd name="T3" fmla="*/ 33 h 82"/>
                <a:gd name="T4" fmla="*/ 7 w 58"/>
                <a:gd name="T5" fmla="*/ 55 h 82"/>
                <a:gd name="T6" fmla="*/ 28 w 58"/>
                <a:gd name="T7" fmla="*/ 75 h 82"/>
                <a:gd name="T8" fmla="*/ 58 w 58"/>
                <a:gd name="T9" fmla="*/ 8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82"/>
                <a:gd name="T17" fmla="*/ 58 w 58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82">
                  <a:moveTo>
                    <a:pt x="40" y="0"/>
                  </a:moveTo>
                  <a:cubicBezTo>
                    <a:pt x="34" y="5"/>
                    <a:pt x="10" y="24"/>
                    <a:pt x="5" y="33"/>
                  </a:cubicBezTo>
                  <a:cubicBezTo>
                    <a:pt x="0" y="42"/>
                    <a:pt x="3" y="48"/>
                    <a:pt x="7" y="55"/>
                  </a:cubicBezTo>
                  <a:cubicBezTo>
                    <a:pt x="11" y="62"/>
                    <a:pt x="20" y="71"/>
                    <a:pt x="28" y="75"/>
                  </a:cubicBezTo>
                  <a:cubicBezTo>
                    <a:pt x="36" y="79"/>
                    <a:pt x="52" y="81"/>
                    <a:pt x="58" y="8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77" name="Freeform 223"/>
            <p:cNvSpPr>
              <a:spLocks/>
            </p:cNvSpPr>
            <p:nvPr/>
          </p:nvSpPr>
          <p:spPr bwMode="auto">
            <a:xfrm>
              <a:off x="4295" y="3148"/>
              <a:ext cx="73" cy="113"/>
            </a:xfrm>
            <a:custGeom>
              <a:avLst/>
              <a:gdLst>
                <a:gd name="T0" fmla="*/ 46 w 73"/>
                <a:gd name="T1" fmla="*/ 0 h 113"/>
                <a:gd name="T2" fmla="*/ 11 w 73"/>
                <a:gd name="T3" fmla="*/ 33 h 113"/>
                <a:gd name="T4" fmla="*/ 3 w 73"/>
                <a:gd name="T5" fmla="*/ 67 h 113"/>
                <a:gd name="T6" fmla="*/ 27 w 73"/>
                <a:gd name="T7" fmla="*/ 95 h 113"/>
                <a:gd name="T8" fmla="*/ 73 w 73"/>
                <a:gd name="T9" fmla="*/ 113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113"/>
                <a:gd name="T17" fmla="*/ 73 w 73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113">
                  <a:moveTo>
                    <a:pt x="46" y="0"/>
                  </a:moveTo>
                  <a:cubicBezTo>
                    <a:pt x="40" y="5"/>
                    <a:pt x="18" y="22"/>
                    <a:pt x="11" y="33"/>
                  </a:cubicBezTo>
                  <a:cubicBezTo>
                    <a:pt x="4" y="44"/>
                    <a:pt x="0" y="57"/>
                    <a:pt x="3" y="67"/>
                  </a:cubicBezTo>
                  <a:cubicBezTo>
                    <a:pt x="6" y="77"/>
                    <a:pt x="15" y="87"/>
                    <a:pt x="27" y="95"/>
                  </a:cubicBezTo>
                  <a:cubicBezTo>
                    <a:pt x="39" y="103"/>
                    <a:pt x="64" y="109"/>
                    <a:pt x="73" y="11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78" name="Freeform 224"/>
            <p:cNvSpPr>
              <a:spLocks/>
            </p:cNvSpPr>
            <p:nvPr/>
          </p:nvSpPr>
          <p:spPr bwMode="auto">
            <a:xfrm flipH="1" flipV="1">
              <a:off x="4423" y="3165"/>
              <a:ext cx="41" cy="48"/>
            </a:xfrm>
            <a:custGeom>
              <a:avLst/>
              <a:gdLst>
                <a:gd name="T0" fmla="*/ 35 w 41"/>
                <a:gd name="T1" fmla="*/ 0 h 48"/>
                <a:gd name="T2" fmla="*/ 4 w 41"/>
                <a:gd name="T3" fmla="*/ 23 h 48"/>
                <a:gd name="T4" fmla="*/ 8 w 41"/>
                <a:gd name="T5" fmla="*/ 39 h 48"/>
                <a:gd name="T6" fmla="*/ 41 w 41"/>
                <a:gd name="T7" fmla="*/ 48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48"/>
                <a:gd name="T14" fmla="*/ 41 w 41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48">
                  <a:moveTo>
                    <a:pt x="35" y="0"/>
                  </a:moveTo>
                  <a:cubicBezTo>
                    <a:pt x="20" y="8"/>
                    <a:pt x="8" y="16"/>
                    <a:pt x="4" y="23"/>
                  </a:cubicBezTo>
                  <a:cubicBezTo>
                    <a:pt x="0" y="30"/>
                    <a:pt x="2" y="35"/>
                    <a:pt x="8" y="39"/>
                  </a:cubicBezTo>
                  <a:cubicBezTo>
                    <a:pt x="14" y="43"/>
                    <a:pt x="34" y="46"/>
                    <a:pt x="41" y="4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79" name="Freeform 225"/>
            <p:cNvSpPr>
              <a:spLocks/>
            </p:cNvSpPr>
            <p:nvPr/>
          </p:nvSpPr>
          <p:spPr bwMode="auto">
            <a:xfrm flipH="1" flipV="1">
              <a:off x="4440" y="3149"/>
              <a:ext cx="58" cy="82"/>
            </a:xfrm>
            <a:custGeom>
              <a:avLst/>
              <a:gdLst>
                <a:gd name="T0" fmla="*/ 40 w 58"/>
                <a:gd name="T1" fmla="*/ 0 h 82"/>
                <a:gd name="T2" fmla="*/ 5 w 58"/>
                <a:gd name="T3" fmla="*/ 33 h 82"/>
                <a:gd name="T4" fmla="*/ 7 w 58"/>
                <a:gd name="T5" fmla="*/ 55 h 82"/>
                <a:gd name="T6" fmla="*/ 28 w 58"/>
                <a:gd name="T7" fmla="*/ 75 h 82"/>
                <a:gd name="T8" fmla="*/ 58 w 58"/>
                <a:gd name="T9" fmla="*/ 8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82"/>
                <a:gd name="T17" fmla="*/ 58 w 58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82">
                  <a:moveTo>
                    <a:pt x="40" y="0"/>
                  </a:moveTo>
                  <a:cubicBezTo>
                    <a:pt x="34" y="5"/>
                    <a:pt x="10" y="24"/>
                    <a:pt x="5" y="33"/>
                  </a:cubicBezTo>
                  <a:cubicBezTo>
                    <a:pt x="0" y="42"/>
                    <a:pt x="3" y="48"/>
                    <a:pt x="7" y="55"/>
                  </a:cubicBezTo>
                  <a:cubicBezTo>
                    <a:pt x="11" y="62"/>
                    <a:pt x="20" y="71"/>
                    <a:pt x="28" y="75"/>
                  </a:cubicBezTo>
                  <a:cubicBezTo>
                    <a:pt x="36" y="79"/>
                    <a:pt x="52" y="81"/>
                    <a:pt x="58" y="8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80" name="Freeform 226"/>
            <p:cNvSpPr>
              <a:spLocks/>
            </p:cNvSpPr>
            <p:nvPr/>
          </p:nvSpPr>
          <p:spPr bwMode="auto">
            <a:xfrm flipH="1" flipV="1">
              <a:off x="4454" y="3127"/>
              <a:ext cx="73" cy="113"/>
            </a:xfrm>
            <a:custGeom>
              <a:avLst/>
              <a:gdLst>
                <a:gd name="T0" fmla="*/ 46 w 73"/>
                <a:gd name="T1" fmla="*/ 0 h 113"/>
                <a:gd name="T2" fmla="*/ 11 w 73"/>
                <a:gd name="T3" fmla="*/ 33 h 113"/>
                <a:gd name="T4" fmla="*/ 3 w 73"/>
                <a:gd name="T5" fmla="*/ 67 h 113"/>
                <a:gd name="T6" fmla="*/ 27 w 73"/>
                <a:gd name="T7" fmla="*/ 95 h 113"/>
                <a:gd name="T8" fmla="*/ 73 w 73"/>
                <a:gd name="T9" fmla="*/ 113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113"/>
                <a:gd name="T17" fmla="*/ 73 w 73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113">
                  <a:moveTo>
                    <a:pt x="46" y="0"/>
                  </a:moveTo>
                  <a:cubicBezTo>
                    <a:pt x="40" y="5"/>
                    <a:pt x="18" y="22"/>
                    <a:pt x="11" y="33"/>
                  </a:cubicBezTo>
                  <a:cubicBezTo>
                    <a:pt x="4" y="44"/>
                    <a:pt x="0" y="57"/>
                    <a:pt x="3" y="67"/>
                  </a:cubicBezTo>
                  <a:cubicBezTo>
                    <a:pt x="6" y="77"/>
                    <a:pt x="15" y="87"/>
                    <a:pt x="27" y="95"/>
                  </a:cubicBezTo>
                  <a:cubicBezTo>
                    <a:pt x="39" y="103"/>
                    <a:pt x="64" y="109"/>
                    <a:pt x="73" y="11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6457" name="Group 227"/>
          <p:cNvGrpSpPr>
            <a:grpSpLocks/>
          </p:cNvGrpSpPr>
          <p:nvPr/>
        </p:nvGrpSpPr>
        <p:grpSpPr bwMode="auto">
          <a:xfrm>
            <a:off x="7304088" y="5316538"/>
            <a:ext cx="368300" cy="212725"/>
            <a:chOff x="3479" y="3685"/>
            <a:chExt cx="232" cy="134"/>
          </a:xfrm>
        </p:grpSpPr>
        <p:sp>
          <p:nvSpPr>
            <p:cNvPr id="16465" name="Freeform 228"/>
            <p:cNvSpPr>
              <a:spLocks/>
            </p:cNvSpPr>
            <p:nvPr/>
          </p:nvSpPr>
          <p:spPr bwMode="auto">
            <a:xfrm>
              <a:off x="3550" y="3732"/>
              <a:ext cx="41" cy="48"/>
            </a:xfrm>
            <a:custGeom>
              <a:avLst/>
              <a:gdLst>
                <a:gd name="T0" fmla="*/ 35 w 41"/>
                <a:gd name="T1" fmla="*/ 0 h 48"/>
                <a:gd name="T2" fmla="*/ 4 w 41"/>
                <a:gd name="T3" fmla="*/ 23 h 48"/>
                <a:gd name="T4" fmla="*/ 8 w 41"/>
                <a:gd name="T5" fmla="*/ 39 h 48"/>
                <a:gd name="T6" fmla="*/ 41 w 41"/>
                <a:gd name="T7" fmla="*/ 48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48"/>
                <a:gd name="T14" fmla="*/ 41 w 41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48">
                  <a:moveTo>
                    <a:pt x="35" y="0"/>
                  </a:moveTo>
                  <a:cubicBezTo>
                    <a:pt x="20" y="8"/>
                    <a:pt x="8" y="16"/>
                    <a:pt x="4" y="23"/>
                  </a:cubicBezTo>
                  <a:cubicBezTo>
                    <a:pt x="0" y="30"/>
                    <a:pt x="2" y="35"/>
                    <a:pt x="8" y="39"/>
                  </a:cubicBezTo>
                  <a:cubicBezTo>
                    <a:pt x="14" y="43"/>
                    <a:pt x="34" y="46"/>
                    <a:pt x="41" y="4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66" name="Freeform 229"/>
            <p:cNvSpPr>
              <a:spLocks/>
            </p:cNvSpPr>
            <p:nvPr/>
          </p:nvSpPr>
          <p:spPr bwMode="auto">
            <a:xfrm>
              <a:off x="3514" y="3716"/>
              <a:ext cx="58" cy="82"/>
            </a:xfrm>
            <a:custGeom>
              <a:avLst/>
              <a:gdLst>
                <a:gd name="T0" fmla="*/ 40 w 58"/>
                <a:gd name="T1" fmla="*/ 0 h 82"/>
                <a:gd name="T2" fmla="*/ 5 w 58"/>
                <a:gd name="T3" fmla="*/ 33 h 82"/>
                <a:gd name="T4" fmla="*/ 7 w 58"/>
                <a:gd name="T5" fmla="*/ 55 h 82"/>
                <a:gd name="T6" fmla="*/ 28 w 58"/>
                <a:gd name="T7" fmla="*/ 75 h 82"/>
                <a:gd name="T8" fmla="*/ 58 w 58"/>
                <a:gd name="T9" fmla="*/ 8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82"/>
                <a:gd name="T17" fmla="*/ 58 w 58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82">
                  <a:moveTo>
                    <a:pt x="40" y="0"/>
                  </a:moveTo>
                  <a:cubicBezTo>
                    <a:pt x="34" y="5"/>
                    <a:pt x="10" y="24"/>
                    <a:pt x="5" y="33"/>
                  </a:cubicBezTo>
                  <a:cubicBezTo>
                    <a:pt x="0" y="42"/>
                    <a:pt x="3" y="48"/>
                    <a:pt x="7" y="55"/>
                  </a:cubicBezTo>
                  <a:cubicBezTo>
                    <a:pt x="11" y="62"/>
                    <a:pt x="20" y="71"/>
                    <a:pt x="28" y="75"/>
                  </a:cubicBezTo>
                  <a:cubicBezTo>
                    <a:pt x="36" y="79"/>
                    <a:pt x="52" y="81"/>
                    <a:pt x="58" y="8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67" name="Freeform 230"/>
            <p:cNvSpPr>
              <a:spLocks/>
            </p:cNvSpPr>
            <p:nvPr/>
          </p:nvSpPr>
          <p:spPr bwMode="auto">
            <a:xfrm>
              <a:off x="3479" y="3706"/>
              <a:ext cx="73" cy="113"/>
            </a:xfrm>
            <a:custGeom>
              <a:avLst/>
              <a:gdLst>
                <a:gd name="T0" fmla="*/ 46 w 73"/>
                <a:gd name="T1" fmla="*/ 0 h 113"/>
                <a:gd name="T2" fmla="*/ 11 w 73"/>
                <a:gd name="T3" fmla="*/ 33 h 113"/>
                <a:gd name="T4" fmla="*/ 3 w 73"/>
                <a:gd name="T5" fmla="*/ 67 h 113"/>
                <a:gd name="T6" fmla="*/ 27 w 73"/>
                <a:gd name="T7" fmla="*/ 95 h 113"/>
                <a:gd name="T8" fmla="*/ 73 w 73"/>
                <a:gd name="T9" fmla="*/ 113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113"/>
                <a:gd name="T17" fmla="*/ 73 w 73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113">
                  <a:moveTo>
                    <a:pt x="46" y="0"/>
                  </a:moveTo>
                  <a:cubicBezTo>
                    <a:pt x="40" y="5"/>
                    <a:pt x="18" y="22"/>
                    <a:pt x="11" y="33"/>
                  </a:cubicBezTo>
                  <a:cubicBezTo>
                    <a:pt x="4" y="44"/>
                    <a:pt x="0" y="57"/>
                    <a:pt x="3" y="67"/>
                  </a:cubicBezTo>
                  <a:cubicBezTo>
                    <a:pt x="6" y="77"/>
                    <a:pt x="15" y="87"/>
                    <a:pt x="27" y="95"/>
                  </a:cubicBezTo>
                  <a:cubicBezTo>
                    <a:pt x="39" y="103"/>
                    <a:pt x="64" y="109"/>
                    <a:pt x="73" y="11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68" name="Freeform 231"/>
            <p:cNvSpPr>
              <a:spLocks/>
            </p:cNvSpPr>
            <p:nvPr/>
          </p:nvSpPr>
          <p:spPr bwMode="auto">
            <a:xfrm flipH="1" flipV="1">
              <a:off x="3607" y="3723"/>
              <a:ext cx="41" cy="48"/>
            </a:xfrm>
            <a:custGeom>
              <a:avLst/>
              <a:gdLst>
                <a:gd name="T0" fmla="*/ 35 w 41"/>
                <a:gd name="T1" fmla="*/ 0 h 48"/>
                <a:gd name="T2" fmla="*/ 4 w 41"/>
                <a:gd name="T3" fmla="*/ 23 h 48"/>
                <a:gd name="T4" fmla="*/ 8 w 41"/>
                <a:gd name="T5" fmla="*/ 39 h 48"/>
                <a:gd name="T6" fmla="*/ 41 w 41"/>
                <a:gd name="T7" fmla="*/ 48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48"/>
                <a:gd name="T14" fmla="*/ 41 w 41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48">
                  <a:moveTo>
                    <a:pt x="35" y="0"/>
                  </a:moveTo>
                  <a:cubicBezTo>
                    <a:pt x="20" y="8"/>
                    <a:pt x="8" y="16"/>
                    <a:pt x="4" y="23"/>
                  </a:cubicBezTo>
                  <a:cubicBezTo>
                    <a:pt x="0" y="30"/>
                    <a:pt x="2" y="35"/>
                    <a:pt x="8" y="39"/>
                  </a:cubicBezTo>
                  <a:cubicBezTo>
                    <a:pt x="14" y="43"/>
                    <a:pt x="34" y="46"/>
                    <a:pt x="41" y="4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69" name="Freeform 232"/>
            <p:cNvSpPr>
              <a:spLocks/>
            </p:cNvSpPr>
            <p:nvPr/>
          </p:nvSpPr>
          <p:spPr bwMode="auto">
            <a:xfrm flipH="1" flipV="1">
              <a:off x="3624" y="3707"/>
              <a:ext cx="58" cy="82"/>
            </a:xfrm>
            <a:custGeom>
              <a:avLst/>
              <a:gdLst>
                <a:gd name="T0" fmla="*/ 40 w 58"/>
                <a:gd name="T1" fmla="*/ 0 h 82"/>
                <a:gd name="T2" fmla="*/ 5 w 58"/>
                <a:gd name="T3" fmla="*/ 33 h 82"/>
                <a:gd name="T4" fmla="*/ 7 w 58"/>
                <a:gd name="T5" fmla="*/ 55 h 82"/>
                <a:gd name="T6" fmla="*/ 28 w 58"/>
                <a:gd name="T7" fmla="*/ 75 h 82"/>
                <a:gd name="T8" fmla="*/ 58 w 58"/>
                <a:gd name="T9" fmla="*/ 8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82"/>
                <a:gd name="T17" fmla="*/ 58 w 58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82">
                  <a:moveTo>
                    <a:pt x="40" y="0"/>
                  </a:moveTo>
                  <a:cubicBezTo>
                    <a:pt x="34" y="5"/>
                    <a:pt x="10" y="24"/>
                    <a:pt x="5" y="33"/>
                  </a:cubicBezTo>
                  <a:cubicBezTo>
                    <a:pt x="0" y="42"/>
                    <a:pt x="3" y="48"/>
                    <a:pt x="7" y="55"/>
                  </a:cubicBezTo>
                  <a:cubicBezTo>
                    <a:pt x="11" y="62"/>
                    <a:pt x="20" y="71"/>
                    <a:pt x="28" y="75"/>
                  </a:cubicBezTo>
                  <a:cubicBezTo>
                    <a:pt x="36" y="79"/>
                    <a:pt x="52" y="81"/>
                    <a:pt x="58" y="8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70" name="Freeform 233"/>
            <p:cNvSpPr>
              <a:spLocks/>
            </p:cNvSpPr>
            <p:nvPr/>
          </p:nvSpPr>
          <p:spPr bwMode="auto">
            <a:xfrm flipH="1" flipV="1">
              <a:off x="3638" y="3685"/>
              <a:ext cx="73" cy="113"/>
            </a:xfrm>
            <a:custGeom>
              <a:avLst/>
              <a:gdLst>
                <a:gd name="T0" fmla="*/ 46 w 73"/>
                <a:gd name="T1" fmla="*/ 0 h 113"/>
                <a:gd name="T2" fmla="*/ 11 w 73"/>
                <a:gd name="T3" fmla="*/ 33 h 113"/>
                <a:gd name="T4" fmla="*/ 3 w 73"/>
                <a:gd name="T5" fmla="*/ 67 h 113"/>
                <a:gd name="T6" fmla="*/ 27 w 73"/>
                <a:gd name="T7" fmla="*/ 95 h 113"/>
                <a:gd name="T8" fmla="*/ 73 w 73"/>
                <a:gd name="T9" fmla="*/ 113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113"/>
                <a:gd name="T17" fmla="*/ 73 w 73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113">
                  <a:moveTo>
                    <a:pt x="46" y="0"/>
                  </a:moveTo>
                  <a:cubicBezTo>
                    <a:pt x="40" y="5"/>
                    <a:pt x="18" y="22"/>
                    <a:pt x="11" y="33"/>
                  </a:cubicBezTo>
                  <a:cubicBezTo>
                    <a:pt x="4" y="44"/>
                    <a:pt x="0" y="57"/>
                    <a:pt x="3" y="67"/>
                  </a:cubicBezTo>
                  <a:cubicBezTo>
                    <a:pt x="6" y="77"/>
                    <a:pt x="15" y="87"/>
                    <a:pt x="27" y="95"/>
                  </a:cubicBezTo>
                  <a:cubicBezTo>
                    <a:pt x="39" y="103"/>
                    <a:pt x="64" y="109"/>
                    <a:pt x="73" y="11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6458" name="Group 234"/>
          <p:cNvGrpSpPr>
            <a:grpSpLocks/>
          </p:cNvGrpSpPr>
          <p:nvPr/>
        </p:nvGrpSpPr>
        <p:grpSpPr bwMode="auto">
          <a:xfrm>
            <a:off x="6399213" y="5268913"/>
            <a:ext cx="368300" cy="212725"/>
            <a:chOff x="3479" y="3685"/>
            <a:chExt cx="232" cy="134"/>
          </a:xfrm>
        </p:grpSpPr>
        <p:sp>
          <p:nvSpPr>
            <p:cNvPr id="16459" name="Freeform 235"/>
            <p:cNvSpPr>
              <a:spLocks/>
            </p:cNvSpPr>
            <p:nvPr/>
          </p:nvSpPr>
          <p:spPr bwMode="auto">
            <a:xfrm>
              <a:off x="3550" y="3732"/>
              <a:ext cx="41" cy="48"/>
            </a:xfrm>
            <a:custGeom>
              <a:avLst/>
              <a:gdLst>
                <a:gd name="T0" fmla="*/ 35 w 41"/>
                <a:gd name="T1" fmla="*/ 0 h 48"/>
                <a:gd name="T2" fmla="*/ 4 w 41"/>
                <a:gd name="T3" fmla="*/ 23 h 48"/>
                <a:gd name="T4" fmla="*/ 8 w 41"/>
                <a:gd name="T5" fmla="*/ 39 h 48"/>
                <a:gd name="T6" fmla="*/ 41 w 41"/>
                <a:gd name="T7" fmla="*/ 48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48"/>
                <a:gd name="T14" fmla="*/ 41 w 41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48">
                  <a:moveTo>
                    <a:pt x="35" y="0"/>
                  </a:moveTo>
                  <a:cubicBezTo>
                    <a:pt x="20" y="8"/>
                    <a:pt x="8" y="16"/>
                    <a:pt x="4" y="23"/>
                  </a:cubicBezTo>
                  <a:cubicBezTo>
                    <a:pt x="0" y="30"/>
                    <a:pt x="2" y="35"/>
                    <a:pt x="8" y="39"/>
                  </a:cubicBezTo>
                  <a:cubicBezTo>
                    <a:pt x="14" y="43"/>
                    <a:pt x="34" y="46"/>
                    <a:pt x="41" y="4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60" name="Freeform 236"/>
            <p:cNvSpPr>
              <a:spLocks/>
            </p:cNvSpPr>
            <p:nvPr/>
          </p:nvSpPr>
          <p:spPr bwMode="auto">
            <a:xfrm>
              <a:off x="3514" y="3716"/>
              <a:ext cx="58" cy="82"/>
            </a:xfrm>
            <a:custGeom>
              <a:avLst/>
              <a:gdLst>
                <a:gd name="T0" fmla="*/ 40 w 58"/>
                <a:gd name="T1" fmla="*/ 0 h 82"/>
                <a:gd name="T2" fmla="*/ 5 w 58"/>
                <a:gd name="T3" fmla="*/ 33 h 82"/>
                <a:gd name="T4" fmla="*/ 7 w 58"/>
                <a:gd name="T5" fmla="*/ 55 h 82"/>
                <a:gd name="T6" fmla="*/ 28 w 58"/>
                <a:gd name="T7" fmla="*/ 75 h 82"/>
                <a:gd name="T8" fmla="*/ 58 w 58"/>
                <a:gd name="T9" fmla="*/ 8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82"/>
                <a:gd name="T17" fmla="*/ 58 w 58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82">
                  <a:moveTo>
                    <a:pt x="40" y="0"/>
                  </a:moveTo>
                  <a:cubicBezTo>
                    <a:pt x="34" y="5"/>
                    <a:pt x="10" y="24"/>
                    <a:pt x="5" y="33"/>
                  </a:cubicBezTo>
                  <a:cubicBezTo>
                    <a:pt x="0" y="42"/>
                    <a:pt x="3" y="48"/>
                    <a:pt x="7" y="55"/>
                  </a:cubicBezTo>
                  <a:cubicBezTo>
                    <a:pt x="11" y="62"/>
                    <a:pt x="20" y="71"/>
                    <a:pt x="28" y="75"/>
                  </a:cubicBezTo>
                  <a:cubicBezTo>
                    <a:pt x="36" y="79"/>
                    <a:pt x="52" y="81"/>
                    <a:pt x="58" y="8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61" name="Freeform 237"/>
            <p:cNvSpPr>
              <a:spLocks/>
            </p:cNvSpPr>
            <p:nvPr/>
          </p:nvSpPr>
          <p:spPr bwMode="auto">
            <a:xfrm>
              <a:off x="3479" y="3706"/>
              <a:ext cx="73" cy="113"/>
            </a:xfrm>
            <a:custGeom>
              <a:avLst/>
              <a:gdLst>
                <a:gd name="T0" fmla="*/ 46 w 73"/>
                <a:gd name="T1" fmla="*/ 0 h 113"/>
                <a:gd name="T2" fmla="*/ 11 w 73"/>
                <a:gd name="T3" fmla="*/ 33 h 113"/>
                <a:gd name="T4" fmla="*/ 3 w 73"/>
                <a:gd name="T5" fmla="*/ 67 h 113"/>
                <a:gd name="T6" fmla="*/ 27 w 73"/>
                <a:gd name="T7" fmla="*/ 95 h 113"/>
                <a:gd name="T8" fmla="*/ 73 w 73"/>
                <a:gd name="T9" fmla="*/ 113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113"/>
                <a:gd name="T17" fmla="*/ 73 w 73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113">
                  <a:moveTo>
                    <a:pt x="46" y="0"/>
                  </a:moveTo>
                  <a:cubicBezTo>
                    <a:pt x="40" y="5"/>
                    <a:pt x="18" y="22"/>
                    <a:pt x="11" y="33"/>
                  </a:cubicBezTo>
                  <a:cubicBezTo>
                    <a:pt x="4" y="44"/>
                    <a:pt x="0" y="57"/>
                    <a:pt x="3" y="67"/>
                  </a:cubicBezTo>
                  <a:cubicBezTo>
                    <a:pt x="6" y="77"/>
                    <a:pt x="15" y="87"/>
                    <a:pt x="27" y="95"/>
                  </a:cubicBezTo>
                  <a:cubicBezTo>
                    <a:pt x="39" y="103"/>
                    <a:pt x="64" y="109"/>
                    <a:pt x="73" y="11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62" name="Freeform 238"/>
            <p:cNvSpPr>
              <a:spLocks/>
            </p:cNvSpPr>
            <p:nvPr/>
          </p:nvSpPr>
          <p:spPr bwMode="auto">
            <a:xfrm flipH="1" flipV="1">
              <a:off x="3607" y="3723"/>
              <a:ext cx="41" cy="48"/>
            </a:xfrm>
            <a:custGeom>
              <a:avLst/>
              <a:gdLst>
                <a:gd name="T0" fmla="*/ 35 w 41"/>
                <a:gd name="T1" fmla="*/ 0 h 48"/>
                <a:gd name="T2" fmla="*/ 4 w 41"/>
                <a:gd name="T3" fmla="*/ 23 h 48"/>
                <a:gd name="T4" fmla="*/ 8 w 41"/>
                <a:gd name="T5" fmla="*/ 39 h 48"/>
                <a:gd name="T6" fmla="*/ 41 w 41"/>
                <a:gd name="T7" fmla="*/ 48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48"/>
                <a:gd name="T14" fmla="*/ 41 w 41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48">
                  <a:moveTo>
                    <a:pt x="35" y="0"/>
                  </a:moveTo>
                  <a:cubicBezTo>
                    <a:pt x="20" y="8"/>
                    <a:pt x="8" y="16"/>
                    <a:pt x="4" y="23"/>
                  </a:cubicBezTo>
                  <a:cubicBezTo>
                    <a:pt x="0" y="30"/>
                    <a:pt x="2" y="35"/>
                    <a:pt x="8" y="39"/>
                  </a:cubicBezTo>
                  <a:cubicBezTo>
                    <a:pt x="14" y="43"/>
                    <a:pt x="34" y="46"/>
                    <a:pt x="41" y="4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63" name="Freeform 239"/>
            <p:cNvSpPr>
              <a:spLocks/>
            </p:cNvSpPr>
            <p:nvPr/>
          </p:nvSpPr>
          <p:spPr bwMode="auto">
            <a:xfrm flipH="1" flipV="1">
              <a:off x="3624" y="3707"/>
              <a:ext cx="58" cy="82"/>
            </a:xfrm>
            <a:custGeom>
              <a:avLst/>
              <a:gdLst>
                <a:gd name="T0" fmla="*/ 40 w 58"/>
                <a:gd name="T1" fmla="*/ 0 h 82"/>
                <a:gd name="T2" fmla="*/ 5 w 58"/>
                <a:gd name="T3" fmla="*/ 33 h 82"/>
                <a:gd name="T4" fmla="*/ 7 w 58"/>
                <a:gd name="T5" fmla="*/ 55 h 82"/>
                <a:gd name="T6" fmla="*/ 28 w 58"/>
                <a:gd name="T7" fmla="*/ 75 h 82"/>
                <a:gd name="T8" fmla="*/ 58 w 58"/>
                <a:gd name="T9" fmla="*/ 8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82"/>
                <a:gd name="T17" fmla="*/ 58 w 58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82">
                  <a:moveTo>
                    <a:pt x="40" y="0"/>
                  </a:moveTo>
                  <a:cubicBezTo>
                    <a:pt x="34" y="5"/>
                    <a:pt x="10" y="24"/>
                    <a:pt x="5" y="33"/>
                  </a:cubicBezTo>
                  <a:cubicBezTo>
                    <a:pt x="0" y="42"/>
                    <a:pt x="3" y="48"/>
                    <a:pt x="7" y="55"/>
                  </a:cubicBezTo>
                  <a:cubicBezTo>
                    <a:pt x="11" y="62"/>
                    <a:pt x="20" y="71"/>
                    <a:pt x="28" y="75"/>
                  </a:cubicBezTo>
                  <a:cubicBezTo>
                    <a:pt x="36" y="79"/>
                    <a:pt x="52" y="81"/>
                    <a:pt x="58" y="8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64" name="Freeform 240"/>
            <p:cNvSpPr>
              <a:spLocks/>
            </p:cNvSpPr>
            <p:nvPr/>
          </p:nvSpPr>
          <p:spPr bwMode="auto">
            <a:xfrm flipH="1" flipV="1">
              <a:off x="3638" y="3685"/>
              <a:ext cx="73" cy="113"/>
            </a:xfrm>
            <a:custGeom>
              <a:avLst/>
              <a:gdLst>
                <a:gd name="T0" fmla="*/ 46 w 73"/>
                <a:gd name="T1" fmla="*/ 0 h 113"/>
                <a:gd name="T2" fmla="*/ 11 w 73"/>
                <a:gd name="T3" fmla="*/ 33 h 113"/>
                <a:gd name="T4" fmla="*/ 3 w 73"/>
                <a:gd name="T5" fmla="*/ 67 h 113"/>
                <a:gd name="T6" fmla="*/ 27 w 73"/>
                <a:gd name="T7" fmla="*/ 95 h 113"/>
                <a:gd name="T8" fmla="*/ 73 w 73"/>
                <a:gd name="T9" fmla="*/ 113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113"/>
                <a:gd name="T17" fmla="*/ 73 w 73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113">
                  <a:moveTo>
                    <a:pt x="46" y="0"/>
                  </a:moveTo>
                  <a:cubicBezTo>
                    <a:pt x="40" y="5"/>
                    <a:pt x="18" y="22"/>
                    <a:pt x="11" y="33"/>
                  </a:cubicBezTo>
                  <a:cubicBezTo>
                    <a:pt x="4" y="44"/>
                    <a:pt x="0" y="57"/>
                    <a:pt x="3" y="67"/>
                  </a:cubicBezTo>
                  <a:cubicBezTo>
                    <a:pt x="6" y="77"/>
                    <a:pt x="15" y="87"/>
                    <a:pt x="27" y="95"/>
                  </a:cubicBezTo>
                  <a:cubicBezTo>
                    <a:pt x="39" y="103"/>
                    <a:pt x="64" y="109"/>
                    <a:pt x="73" y="11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4450"/>
            <a:ext cx="9059863" cy="67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411" name="Group 42"/>
          <p:cNvGrpSpPr>
            <a:grpSpLocks/>
          </p:cNvGrpSpPr>
          <p:nvPr/>
        </p:nvGrpSpPr>
        <p:grpSpPr bwMode="auto">
          <a:xfrm>
            <a:off x="1169988" y="1319213"/>
            <a:ext cx="6375400" cy="2293937"/>
            <a:chOff x="1182688" y="1198563"/>
            <a:chExt cx="6375400" cy="2293937"/>
          </a:xfrm>
        </p:grpSpPr>
        <p:graphicFrame>
          <p:nvGraphicFramePr>
            <p:cNvPr id="17410" name="Object 2"/>
            <p:cNvGraphicFramePr>
              <a:graphicFrameLocks noChangeAspect="1"/>
            </p:cNvGraphicFramePr>
            <p:nvPr/>
          </p:nvGraphicFramePr>
          <p:xfrm>
            <a:off x="1349375" y="1966913"/>
            <a:ext cx="611188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5" name="Clip" r:id="rId4" imgW="1305000" imgH="1085760" progId="MS_ClipArt_Gallery.2">
                    <p:embed/>
                  </p:oleObj>
                </mc:Choice>
                <mc:Fallback>
                  <p:oleObj name="Clip" r:id="rId4" imgW="1305000" imgH="1085760" progId="MS_ClipArt_Gallery.2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9375" y="1966913"/>
                          <a:ext cx="611188" cy="52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14" name="Rectangle 5"/>
            <p:cNvSpPr>
              <a:spLocks noChangeArrowheads="1"/>
            </p:cNvSpPr>
            <p:nvPr/>
          </p:nvSpPr>
          <p:spPr bwMode="auto">
            <a:xfrm>
              <a:off x="2105025" y="2009775"/>
              <a:ext cx="206375" cy="414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>
              <a:off x="1952625" y="2205038"/>
              <a:ext cx="13970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7416" name="Freeform 8"/>
            <p:cNvSpPr>
              <a:spLocks/>
            </p:cNvSpPr>
            <p:nvPr/>
          </p:nvSpPr>
          <p:spPr bwMode="auto">
            <a:xfrm>
              <a:off x="3043238" y="1387475"/>
              <a:ext cx="2046287" cy="2049463"/>
            </a:xfrm>
            <a:custGeom>
              <a:avLst/>
              <a:gdLst>
                <a:gd name="T0" fmla="*/ 599522467 w 1292"/>
                <a:gd name="T1" fmla="*/ 18667259 h 1255"/>
                <a:gd name="T2" fmla="*/ 87795524 w 1292"/>
                <a:gd name="T3" fmla="*/ 418689716 h 1255"/>
                <a:gd name="T4" fmla="*/ 72746134 w 1292"/>
                <a:gd name="T5" fmla="*/ 1394743539 h 1255"/>
                <a:gd name="T6" fmla="*/ 132948469 w 1292"/>
                <a:gd name="T7" fmla="*/ 2147483647 h 1255"/>
                <a:gd name="T8" fmla="*/ 614573441 w 1292"/>
                <a:gd name="T9" fmla="*/ 2147483647 h 1255"/>
                <a:gd name="T10" fmla="*/ 1622976206 w 1292"/>
                <a:gd name="T11" fmla="*/ 2147483647 h 1255"/>
                <a:gd name="T12" fmla="*/ 2147483647 w 1292"/>
                <a:gd name="T13" fmla="*/ 2147483647 h 1255"/>
                <a:gd name="T14" fmla="*/ 2147483647 w 1292"/>
                <a:gd name="T15" fmla="*/ 2147483647 h 1255"/>
                <a:gd name="T16" fmla="*/ 2147483647 w 1292"/>
                <a:gd name="T17" fmla="*/ 1186732107 h 1255"/>
                <a:gd name="T18" fmla="*/ 2147483647 w 1292"/>
                <a:gd name="T19" fmla="*/ 562697607 h 1255"/>
                <a:gd name="T20" fmla="*/ 1878839987 w 1292"/>
                <a:gd name="T21" fmla="*/ 306682932 h 1255"/>
                <a:gd name="T22" fmla="*/ 599522467 w 1292"/>
                <a:gd name="T23" fmla="*/ 18667259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17" name="Oval 9"/>
            <p:cNvSpPr>
              <a:spLocks noChangeArrowheads="1"/>
            </p:cNvSpPr>
            <p:nvPr/>
          </p:nvSpPr>
          <p:spPr bwMode="auto">
            <a:xfrm>
              <a:off x="3227388" y="1857375"/>
              <a:ext cx="193675" cy="1936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18" name="Oval 11"/>
            <p:cNvSpPr>
              <a:spLocks noChangeArrowheads="1"/>
            </p:cNvSpPr>
            <p:nvPr/>
          </p:nvSpPr>
          <p:spPr bwMode="auto">
            <a:xfrm>
              <a:off x="4543425" y="2163763"/>
              <a:ext cx="193675" cy="1936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19" name="Oval 12"/>
            <p:cNvSpPr>
              <a:spLocks noChangeArrowheads="1"/>
            </p:cNvSpPr>
            <p:nvPr/>
          </p:nvSpPr>
          <p:spPr bwMode="auto">
            <a:xfrm>
              <a:off x="4017963" y="2701925"/>
              <a:ext cx="193675" cy="1936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20" name="Line 14"/>
            <p:cNvSpPr>
              <a:spLocks noChangeShapeType="1"/>
            </p:cNvSpPr>
            <p:nvPr/>
          </p:nvSpPr>
          <p:spPr bwMode="auto">
            <a:xfrm flipV="1">
              <a:off x="2312988" y="1981200"/>
              <a:ext cx="928687" cy="247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7421" name="Line 15"/>
            <p:cNvSpPr>
              <a:spLocks noChangeShapeType="1"/>
            </p:cNvSpPr>
            <p:nvPr/>
          </p:nvSpPr>
          <p:spPr bwMode="auto">
            <a:xfrm>
              <a:off x="3367088" y="2008188"/>
              <a:ext cx="720725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7422" name="Line 16"/>
            <p:cNvSpPr>
              <a:spLocks noChangeShapeType="1"/>
            </p:cNvSpPr>
            <p:nvPr/>
          </p:nvSpPr>
          <p:spPr bwMode="auto">
            <a:xfrm flipV="1">
              <a:off x="4197350" y="2312988"/>
              <a:ext cx="388938" cy="403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7423" name="Text Box 17"/>
            <p:cNvSpPr txBox="1">
              <a:spLocks noChangeArrowheads="1"/>
            </p:cNvSpPr>
            <p:nvPr/>
          </p:nvSpPr>
          <p:spPr bwMode="auto">
            <a:xfrm>
              <a:off x="3816350" y="1517650"/>
              <a:ext cx="993775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telephone</a:t>
              </a:r>
            </a:p>
            <a:p>
              <a:r>
                <a:rPr lang="en-US" sz="1400"/>
                <a:t>network</a:t>
              </a:r>
            </a:p>
          </p:txBody>
        </p:sp>
        <p:sp>
          <p:nvSpPr>
            <p:cNvPr id="17424" name="Line 19"/>
            <p:cNvSpPr>
              <a:spLocks noChangeShapeType="1"/>
            </p:cNvSpPr>
            <p:nvPr/>
          </p:nvSpPr>
          <p:spPr bwMode="auto">
            <a:xfrm flipV="1">
              <a:off x="4681538" y="2244725"/>
              <a:ext cx="485775" cy="14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7425" name="Freeform 20"/>
            <p:cNvSpPr>
              <a:spLocks/>
            </p:cNvSpPr>
            <p:nvPr/>
          </p:nvSpPr>
          <p:spPr bwMode="auto">
            <a:xfrm>
              <a:off x="5511800" y="1443038"/>
              <a:ext cx="2046288" cy="2049462"/>
            </a:xfrm>
            <a:custGeom>
              <a:avLst/>
              <a:gdLst>
                <a:gd name="T0" fmla="*/ 599524344 w 1292"/>
                <a:gd name="T1" fmla="*/ 18667250 h 1255"/>
                <a:gd name="T2" fmla="*/ 87797150 w 1292"/>
                <a:gd name="T3" fmla="*/ 418689512 h 1255"/>
                <a:gd name="T4" fmla="*/ 72746169 w 1292"/>
                <a:gd name="T5" fmla="*/ 1394742858 h 1255"/>
                <a:gd name="T6" fmla="*/ 132948534 w 1292"/>
                <a:gd name="T7" fmla="*/ 2147483647 h 1255"/>
                <a:gd name="T8" fmla="*/ 614573741 w 1292"/>
                <a:gd name="T9" fmla="*/ 2147483647 h 1255"/>
                <a:gd name="T10" fmla="*/ 1622978583 w 1292"/>
                <a:gd name="T11" fmla="*/ 2147483647 h 1255"/>
                <a:gd name="T12" fmla="*/ 2147483647 w 1292"/>
                <a:gd name="T13" fmla="*/ 2147483647 h 1255"/>
                <a:gd name="T14" fmla="*/ 2147483647 w 1292"/>
                <a:gd name="T15" fmla="*/ 2147483647 h 1255"/>
                <a:gd name="T16" fmla="*/ 2147483647 w 1292"/>
                <a:gd name="T17" fmla="*/ 1186731528 h 1255"/>
                <a:gd name="T18" fmla="*/ 2147483647 w 1292"/>
                <a:gd name="T19" fmla="*/ 562697332 h 1255"/>
                <a:gd name="T20" fmla="*/ 1878842489 w 1292"/>
                <a:gd name="T21" fmla="*/ 306682783 h 1255"/>
                <a:gd name="T22" fmla="*/ 599524344 w 1292"/>
                <a:gd name="T23" fmla="*/ 18667250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7426" name="Group 21"/>
            <p:cNvGrpSpPr>
              <a:grpSpLocks/>
            </p:cNvGrpSpPr>
            <p:nvPr/>
          </p:nvGrpSpPr>
          <p:grpSpPr bwMode="auto">
            <a:xfrm>
              <a:off x="5665788" y="2116138"/>
              <a:ext cx="569912" cy="285750"/>
              <a:chOff x="533" y="321"/>
              <a:chExt cx="359" cy="180"/>
            </a:xfrm>
          </p:grpSpPr>
          <p:grpSp>
            <p:nvGrpSpPr>
              <p:cNvPr id="17435" name="Group 22"/>
              <p:cNvGrpSpPr>
                <a:grpSpLocks/>
              </p:cNvGrpSpPr>
              <p:nvPr/>
            </p:nvGrpSpPr>
            <p:grpSpPr bwMode="auto">
              <a:xfrm>
                <a:off x="533" y="321"/>
                <a:ext cx="359" cy="180"/>
                <a:chOff x="1009" y="655"/>
                <a:chExt cx="359" cy="180"/>
              </a:xfrm>
            </p:grpSpPr>
            <p:sp>
              <p:nvSpPr>
                <p:cNvPr id="17437" name="Oval 23"/>
                <p:cNvSpPr>
                  <a:spLocks noChangeArrowheads="1"/>
                </p:cNvSpPr>
                <p:nvPr/>
              </p:nvSpPr>
              <p:spPr bwMode="auto">
                <a:xfrm>
                  <a:off x="1012" y="735"/>
                  <a:ext cx="356" cy="100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7438" name="Line 24"/>
                <p:cNvSpPr>
                  <a:spLocks noChangeShapeType="1"/>
                </p:cNvSpPr>
                <p:nvPr/>
              </p:nvSpPr>
              <p:spPr bwMode="auto">
                <a:xfrm>
                  <a:off x="1012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7439" name="Line 25"/>
                <p:cNvSpPr>
                  <a:spLocks noChangeShapeType="1"/>
                </p:cNvSpPr>
                <p:nvPr/>
              </p:nvSpPr>
              <p:spPr bwMode="auto">
                <a:xfrm>
                  <a:off x="1368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7440" name="Rectangle 26"/>
                <p:cNvSpPr>
                  <a:spLocks noChangeArrowheads="1"/>
                </p:cNvSpPr>
                <p:nvPr/>
              </p:nvSpPr>
              <p:spPr bwMode="auto">
                <a:xfrm>
                  <a:off x="1012" y="727"/>
                  <a:ext cx="353" cy="61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7441" name="Oval 27"/>
                <p:cNvSpPr>
                  <a:spLocks noChangeArrowheads="1"/>
                </p:cNvSpPr>
                <p:nvPr/>
              </p:nvSpPr>
              <p:spPr bwMode="auto">
                <a:xfrm>
                  <a:off x="1009" y="655"/>
                  <a:ext cx="356" cy="11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grpSp>
              <p:nvGrpSpPr>
                <p:cNvPr id="17442" name="Group 28"/>
                <p:cNvGrpSpPr>
                  <a:grpSpLocks/>
                </p:cNvGrpSpPr>
                <p:nvPr/>
              </p:nvGrpSpPr>
              <p:grpSpPr bwMode="auto">
                <a:xfrm>
                  <a:off x="1095" y="681"/>
                  <a:ext cx="176" cy="68"/>
                  <a:chOff x="2848" y="848"/>
                  <a:chExt cx="140" cy="98"/>
                </a:xfrm>
              </p:grpSpPr>
              <p:sp>
                <p:nvSpPr>
                  <p:cNvPr id="17447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744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744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17443" name="Group 32"/>
                <p:cNvGrpSpPr>
                  <a:grpSpLocks/>
                </p:cNvGrpSpPr>
                <p:nvPr/>
              </p:nvGrpSpPr>
              <p:grpSpPr bwMode="auto">
                <a:xfrm flipV="1">
                  <a:off x="1095" y="680"/>
                  <a:ext cx="176" cy="68"/>
                  <a:chOff x="2848" y="848"/>
                  <a:chExt cx="140" cy="98"/>
                </a:xfrm>
              </p:grpSpPr>
              <p:sp>
                <p:nvSpPr>
                  <p:cNvPr id="17444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7445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7446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sp>
            <p:nvSpPr>
              <p:cNvPr id="17436" name="Line 36"/>
              <p:cNvSpPr>
                <a:spLocks noChangeShapeType="1"/>
              </p:cNvSpPr>
              <p:nvPr/>
            </p:nvSpPr>
            <p:spPr bwMode="auto">
              <a:xfrm>
                <a:off x="535" y="368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7427" name="Line 37"/>
            <p:cNvSpPr>
              <a:spLocks noChangeShapeType="1"/>
            </p:cNvSpPr>
            <p:nvPr/>
          </p:nvSpPr>
          <p:spPr bwMode="auto">
            <a:xfrm flipH="1" flipV="1">
              <a:off x="5346700" y="2244725"/>
              <a:ext cx="319088" cy="14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7428" name="Text Box 38"/>
            <p:cNvSpPr txBox="1">
              <a:spLocks noChangeArrowheads="1"/>
            </p:cNvSpPr>
            <p:nvPr/>
          </p:nvSpPr>
          <p:spPr bwMode="auto">
            <a:xfrm>
              <a:off x="6045200" y="1727200"/>
              <a:ext cx="9159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Internet</a:t>
              </a:r>
            </a:p>
          </p:txBody>
        </p:sp>
        <p:sp>
          <p:nvSpPr>
            <p:cNvPr id="17429" name="Text Box 39"/>
            <p:cNvSpPr txBox="1">
              <a:spLocks noChangeArrowheads="1"/>
            </p:cNvSpPr>
            <p:nvPr/>
          </p:nvSpPr>
          <p:spPr bwMode="auto">
            <a:xfrm>
              <a:off x="2070100" y="2500313"/>
              <a:ext cx="755650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home</a:t>
              </a:r>
              <a:br>
                <a:rPr lang="en-US" sz="1400"/>
              </a:br>
              <a:r>
                <a:rPr lang="en-US" sz="1400"/>
                <a:t>dial-up</a:t>
              </a:r>
            </a:p>
            <a:p>
              <a:r>
                <a:rPr lang="en-US" sz="1400"/>
                <a:t>modem</a:t>
              </a:r>
            </a:p>
          </p:txBody>
        </p:sp>
        <p:sp>
          <p:nvSpPr>
            <p:cNvPr id="17430" name="Text Box 40"/>
            <p:cNvSpPr txBox="1">
              <a:spLocks noChangeArrowheads="1"/>
            </p:cNvSpPr>
            <p:nvPr/>
          </p:nvSpPr>
          <p:spPr bwMode="auto">
            <a:xfrm>
              <a:off x="4992688" y="2584450"/>
              <a:ext cx="1065212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ISP</a:t>
              </a:r>
              <a:br>
                <a:rPr lang="en-US" sz="1400"/>
              </a:br>
              <a:r>
                <a:rPr lang="en-US" sz="1400"/>
                <a:t>modem</a:t>
              </a:r>
            </a:p>
            <a:p>
              <a:r>
                <a:rPr lang="en-US" sz="1400"/>
                <a:t>(e.g., AOL)</a:t>
              </a:r>
            </a:p>
          </p:txBody>
        </p:sp>
        <p:sp>
          <p:nvSpPr>
            <p:cNvPr id="17431" name="Text Box 41"/>
            <p:cNvSpPr txBox="1">
              <a:spLocks noChangeArrowheads="1"/>
            </p:cNvSpPr>
            <p:nvPr/>
          </p:nvSpPr>
          <p:spPr bwMode="auto">
            <a:xfrm>
              <a:off x="1182688" y="2598738"/>
              <a:ext cx="61595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home</a:t>
              </a:r>
            </a:p>
            <a:p>
              <a:r>
                <a:rPr lang="en-US" sz="1400"/>
                <a:t>PC</a:t>
              </a:r>
            </a:p>
          </p:txBody>
        </p:sp>
        <p:sp>
          <p:nvSpPr>
            <p:cNvPr id="17432" name="Rectangle 44"/>
            <p:cNvSpPr>
              <a:spLocks noChangeArrowheads="1"/>
            </p:cNvSpPr>
            <p:nvPr/>
          </p:nvSpPr>
          <p:spPr bwMode="auto">
            <a:xfrm>
              <a:off x="3019425" y="1677988"/>
              <a:ext cx="623888" cy="5413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33" name="Text Box 45"/>
            <p:cNvSpPr txBox="1">
              <a:spLocks noChangeArrowheads="1"/>
            </p:cNvSpPr>
            <p:nvPr/>
          </p:nvSpPr>
          <p:spPr bwMode="auto">
            <a:xfrm>
              <a:off x="2554288" y="1198563"/>
              <a:ext cx="828675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central </a:t>
              </a:r>
              <a:br>
                <a:rPr lang="en-US" sz="1400"/>
              </a:br>
              <a:r>
                <a:rPr lang="en-US" sz="1400"/>
                <a:t>office</a:t>
              </a:r>
            </a:p>
          </p:txBody>
        </p:sp>
        <p:sp>
          <p:nvSpPr>
            <p:cNvPr id="17434" name="Rectangle 46"/>
            <p:cNvSpPr>
              <a:spLocks noChangeArrowheads="1"/>
            </p:cNvSpPr>
            <p:nvPr/>
          </p:nvSpPr>
          <p:spPr bwMode="auto">
            <a:xfrm>
              <a:off x="5095386" y="2052417"/>
              <a:ext cx="206375" cy="414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</p:grpSp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717550" y="3867150"/>
            <a:ext cx="7920038" cy="258762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endParaRPr lang="en-US" kern="0" dirty="0">
              <a:latin typeface="+mn-lt"/>
            </a:endParaRP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/>
            </a:pPr>
            <a:r>
              <a:rPr lang="en-US" kern="0" dirty="0">
                <a:latin typeface="+mn-lt"/>
              </a:rPr>
              <a:t>Uses existing telephony infrastructure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/>
            </a:pPr>
            <a:r>
              <a:rPr lang="en-US" kern="0" dirty="0">
                <a:latin typeface="+mn-lt"/>
              </a:rPr>
              <a:t>Home is connected to 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central office</a:t>
            </a: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/>
            </a:pPr>
            <a:r>
              <a:rPr lang="en-US" kern="0" dirty="0">
                <a:latin typeface="+mn-lt"/>
              </a:rPr>
              <a:t>up to 56Kbps direct access to router (often less)</a:t>
            </a: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/>
            </a:pPr>
            <a:r>
              <a:rPr lang="en-US" kern="0" dirty="0">
                <a:latin typeface="+mn-lt"/>
              </a:rPr>
              <a:t>Can’t surf and phone at same time: not 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“always on”</a:t>
            </a:r>
            <a:endParaRPr lang="en-US" sz="2000" kern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7413" name="Title 41"/>
          <p:cNvSpPr>
            <a:spLocks noGrp="1"/>
          </p:cNvSpPr>
          <p:nvPr>
            <p:ph type="title"/>
          </p:nvPr>
        </p:nvSpPr>
        <p:spPr>
          <a:xfrm>
            <a:off x="392113" y="0"/>
            <a:ext cx="7772400" cy="1143000"/>
          </a:xfrm>
        </p:spPr>
        <p:txBody>
          <a:bodyPr/>
          <a:lstStyle/>
          <a:p>
            <a:r>
              <a:rPr lang="en-US" smtClean="0"/>
              <a:t>Dial-up Modem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 bwMode="auto">
          <a:xfrm>
            <a:off x="95534" y="95534"/>
            <a:ext cx="9048466" cy="6762466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v-SE" smtClean="0">
              <a:solidFill>
                <a:srgbClr val="000000"/>
              </a:solidFill>
            </a:endParaRPr>
          </a:p>
        </p:txBody>
      </p:sp>
      <p:grpSp>
        <p:nvGrpSpPr>
          <p:cNvPr id="18436" name="Group 51"/>
          <p:cNvGrpSpPr>
            <a:grpSpLocks/>
          </p:cNvGrpSpPr>
          <p:nvPr/>
        </p:nvGrpSpPr>
        <p:grpSpPr bwMode="auto">
          <a:xfrm>
            <a:off x="854075" y="1017588"/>
            <a:ext cx="5551488" cy="3759200"/>
            <a:chOff x="738188" y="979488"/>
            <a:chExt cx="5551487" cy="3759200"/>
          </a:xfrm>
        </p:grpSpPr>
        <p:graphicFrame>
          <p:nvGraphicFramePr>
            <p:cNvPr id="18434" name="Object 2"/>
            <p:cNvGraphicFramePr>
              <a:graphicFrameLocks noChangeAspect="1"/>
            </p:cNvGraphicFramePr>
            <p:nvPr/>
          </p:nvGraphicFramePr>
          <p:xfrm>
            <a:off x="768350" y="3381375"/>
            <a:ext cx="611188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4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350" y="3381375"/>
                          <a:ext cx="611188" cy="52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39" name="Rectangle 3"/>
            <p:cNvSpPr>
              <a:spLocks noChangeArrowheads="1"/>
            </p:cNvSpPr>
            <p:nvPr/>
          </p:nvSpPr>
          <p:spPr bwMode="auto">
            <a:xfrm>
              <a:off x="1731963" y="2867025"/>
              <a:ext cx="288925" cy="6238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grpSp>
          <p:nvGrpSpPr>
            <p:cNvPr id="18440" name="Group 44"/>
            <p:cNvGrpSpPr>
              <a:grpSpLocks/>
            </p:cNvGrpSpPr>
            <p:nvPr/>
          </p:nvGrpSpPr>
          <p:grpSpPr bwMode="auto">
            <a:xfrm>
              <a:off x="4192588" y="2689225"/>
              <a:ext cx="2097087" cy="2049463"/>
              <a:chOff x="1769" y="1380"/>
              <a:chExt cx="1321" cy="1291"/>
            </a:xfrm>
          </p:grpSpPr>
          <p:sp>
            <p:nvSpPr>
              <p:cNvPr id="18476" name="Freeform 5"/>
              <p:cNvSpPr>
                <a:spLocks/>
              </p:cNvSpPr>
              <p:nvPr/>
            </p:nvSpPr>
            <p:spPr bwMode="auto">
              <a:xfrm>
                <a:off x="1769" y="1380"/>
                <a:ext cx="1289" cy="1291"/>
              </a:xfrm>
              <a:custGeom>
                <a:avLst/>
                <a:gdLst>
                  <a:gd name="T0" fmla="*/ 237 w 1292"/>
                  <a:gd name="T1" fmla="*/ 7 h 1255"/>
                  <a:gd name="T2" fmla="*/ 35 w 1292"/>
                  <a:gd name="T3" fmla="*/ 167 h 1255"/>
                  <a:gd name="T4" fmla="*/ 29 w 1292"/>
                  <a:gd name="T5" fmla="*/ 553 h 1255"/>
                  <a:gd name="T6" fmla="*/ 53 w 1292"/>
                  <a:gd name="T7" fmla="*/ 877 h 1255"/>
                  <a:gd name="T8" fmla="*/ 243 w 1292"/>
                  <a:gd name="T9" fmla="*/ 922 h 1255"/>
                  <a:gd name="T10" fmla="*/ 644 w 1292"/>
                  <a:gd name="T11" fmla="*/ 1194 h 1255"/>
                  <a:gd name="T12" fmla="*/ 991 w 1292"/>
                  <a:gd name="T13" fmla="*/ 1308 h 1255"/>
                  <a:gd name="T14" fmla="*/ 1193 w 1292"/>
                  <a:gd name="T15" fmla="*/ 1080 h 1255"/>
                  <a:gd name="T16" fmla="*/ 1265 w 1292"/>
                  <a:gd name="T17" fmla="*/ 471 h 1255"/>
                  <a:gd name="T18" fmla="*/ 1199 w 1292"/>
                  <a:gd name="T19" fmla="*/ 223 h 1255"/>
                  <a:gd name="T20" fmla="*/ 745 w 1292"/>
                  <a:gd name="T21" fmla="*/ 121 h 1255"/>
                  <a:gd name="T22" fmla="*/ 237 w 1292"/>
                  <a:gd name="T23" fmla="*/ 7 h 12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92"/>
                  <a:gd name="T37" fmla="*/ 0 h 1255"/>
                  <a:gd name="T38" fmla="*/ 1292 w 1292"/>
                  <a:gd name="T39" fmla="*/ 1255 h 125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92" h="1255">
                    <a:moveTo>
                      <a:pt x="239" y="7"/>
                    </a:moveTo>
                    <a:cubicBezTo>
                      <a:pt x="120" y="14"/>
                      <a:pt x="70" y="71"/>
                      <a:pt x="35" y="157"/>
                    </a:cubicBezTo>
                    <a:cubicBezTo>
                      <a:pt x="0" y="243"/>
                      <a:pt x="26" y="411"/>
                      <a:pt x="29" y="523"/>
                    </a:cubicBezTo>
                    <a:cubicBezTo>
                      <a:pt x="32" y="635"/>
                      <a:pt x="17" y="771"/>
                      <a:pt x="53" y="829"/>
                    </a:cubicBezTo>
                    <a:cubicBezTo>
                      <a:pt x="89" y="887"/>
                      <a:pt x="146" y="821"/>
                      <a:pt x="245" y="871"/>
                    </a:cubicBezTo>
                    <a:cubicBezTo>
                      <a:pt x="344" y="921"/>
                      <a:pt x="522" y="1068"/>
                      <a:pt x="647" y="1129"/>
                    </a:cubicBezTo>
                    <a:cubicBezTo>
                      <a:pt x="772" y="1190"/>
                      <a:pt x="903" y="1255"/>
                      <a:pt x="995" y="1237"/>
                    </a:cubicBezTo>
                    <a:cubicBezTo>
                      <a:pt x="1087" y="1219"/>
                      <a:pt x="1153" y="1153"/>
                      <a:pt x="1199" y="1021"/>
                    </a:cubicBezTo>
                    <a:cubicBezTo>
                      <a:pt x="1245" y="889"/>
                      <a:pt x="1270" y="580"/>
                      <a:pt x="1271" y="445"/>
                    </a:cubicBezTo>
                    <a:cubicBezTo>
                      <a:pt x="1272" y="310"/>
                      <a:pt x="1292" y="266"/>
                      <a:pt x="1205" y="211"/>
                    </a:cubicBezTo>
                    <a:cubicBezTo>
                      <a:pt x="1118" y="156"/>
                      <a:pt x="908" y="150"/>
                      <a:pt x="749" y="115"/>
                    </a:cubicBezTo>
                    <a:cubicBezTo>
                      <a:pt x="590" y="80"/>
                      <a:pt x="358" y="0"/>
                      <a:pt x="239" y="7"/>
                    </a:cubicBez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8477" name="Oval 6"/>
              <p:cNvSpPr>
                <a:spLocks noChangeArrowheads="1"/>
              </p:cNvSpPr>
              <p:nvPr/>
            </p:nvSpPr>
            <p:spPr bwMode="auto">
              <a:xfrm>
                <a:off x="1885" y="1676"/>
                <a:ext cx="122" cy="12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8478" name="Oval 7"/>
              <p:cNvSpPr>
                <a:spLocks noChangeArrowheads="1"/>
              </p:cNvSpPr>
              <p:nvPr/>
            </p:nvSpPr>
            <p:spPr bwMode="auto">
              <a:xfrm>
                <a:off x="2714" y="1869"/>
                <a:ext cx="122" cy="12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8479" name="Oval 8"/>
              <p:cNvSpPr>
                <a:spLocks noChangeArrowheads="1"/>
              </p:cNvSpPr>
              <p:nvPr/>
            </p:nvSpPr>
            <p:spPr bwMode="auto">
              <a:xfrm>
                <a:off x="2383" y="2208"/>
                <a:ext cx="122" cy="12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8480" name="Line 10"/>
              <p:cNvSpPr>
                <a:spLocks noChangeShapeType="1"/>
              </p:cNvSpPr>
              <p:nvPr/>
            </p:nvSpPr>
            <p:spPr bwMode="auto">
              <a:xfrm>
                <a:off x="1973" y="1771"/>
                <a:ext cx="454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8481" name="Line 11"/>
              <p:cNvSpPr>
                <a:spLocks noChangeShapeType="1"/>
              </p:cNvSpPr>
              <p:nvPr/>
            </p:nvSpPr>
            <p:spPr bwMode="auto">
              <a:xfrm flipV="1">
                <a:off x="2496" y="1963"/>
                <a:ext cx="245" cy="2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8482" name="Text Box 12"/>
              <p:cNvSpPr txBox="1">
                <a:spLocks noChangeArrowheads="1"/>
              </p:cNvSpPr>
              <p:nvPr/>
            </p:nvSpPr>
            <p:spPr bwMode="auto">
              <a:xfrm>
                <a:off x="2063" y="1514"/>
                <a:ext cx="62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telephone</a:t>
                </a:r>
              </a:p>
              <a:p>
                <a:r>
                  <a:rPr lang="en-US" sz="1400"/>
                  <a:t>network</a:t>
                </a:r>
              </a:p>
            </p:txBody>
          </p:sp>
          <p:sp>
            <p:nvSpPr>
              <p:cNvPr id="18483" name="Line 14"/>
              <p:cNvSpPr>
                <a:spLocks noChangeShapeType="1"/>
              </p:cNvSpPr>
              <p:nvPr/>
            </p:nvSpPr>
            <p:spPr bwMode="auto">
              <a:xfrm flipV="1">
                <a:off x="2784" y="1911"/>
                <a:ext cx="306" cy="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  <p:sp>
          <p:nvSpPr>
            <p:cNvPr id="18441" name="Text Box 34"/>
            <p:cNvSpPr txBox="1">
              <a:spLocks noChangeArrowheads="1"/>
            </p:cNvSpPr>
            <p:nvPr/>
          </p:nvSpPr>
          <p:spPr bwMode="auto">
            <a:xfrm>
              <a:off x="1585913" y="3511550"/>
              <a:ext cx="75565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DSL</a:t>
              </a:r>
            </a:p>
            <a:p>
              <a:r>
                <a:rPr lang="en-US" sz="1400"/>
                <a:t>modem</a:t>
              </a:r>
            </a:p>
          </p:txBody>
        </p:sp>
        <p:sp>
          <p:nvSpPr>
            <p:cNvPr id="18442" name="Text Box 36"/>
            <p:cNvSpPr txBox="1">
              <a:spLocks noChangeArrowheads="1"/>
            </p:cNvSpPr>
            <p:nvPr/>
          </p:nvSpPr>
          <p:spPr bwMode="auto">
            <a:xfrm>
              <a:off x="738188" y="3983038"/>
              <a:ext cx="61595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home</a:t>
              </a:r>
            </a:p>
            <a:p>
              <a:r>
                <a:rPr lang="en-US" sz="1400"/>
                <a:t>PC</a:t>
              </a:r>
            </a:p>
          </p:txBody>
        </p:sp>
        <p:graphicFrame>
          <p:nvGraphicFramePr>
            <p:cNvPr id="18435" name="Object 3"/>
            <p:cNvGraphicFramePr>
              <a:graphicFrameLocks noChangeAspect="1"/>
            </p:cNvGraphicFramePr>
            <p:nvPr/>
          </p:nvGraphicFramePr>
          <p:xfrm>
            <a:off x="1179513" y="2239963"/>
            <a:ext cx="490537" cy="369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5" name="Clip" r:id="rId5" imgW="676440" imgH="485640" progId="MS_ClipArt_Gallery.2">
                    <p:embed/>
                  </p:oleObj>
                </mc:Choice>
                <mc:Fallback>
                  <p:oleObj name="Clip" r:id="rId5" imgW="676440" imgH="485640" progId="MS_ClipArt_Gallery.2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9513" y="2239963"/>
                          <a:ext cx="490537" cy="3698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3" name="Text Box 40"/>
            <p:cNvSpPr txBox="1">
              <a:spLocks noChangeArrowheads="1"/>
            </p:cNvSpPr>
            <p:nvPr/>
          </p:nvSpPr>
          <p:spPr bwMode="auto">
            <a:xfrm>
              <a:off x="1001713" y="1641475"/>
              <a:ext cx="66675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home</a:t>
              </a:r>
            </a:p>
            <a:p>
              <a:r>
                <a:rPr lang="en-US" sz="1400"/>
                <a:t>phone</a:t>
              </a:r>
            </a:p>
          </p:txBody>
        </p:sp>
        <p:sp>
          <p:nvSpPr>
            <p:cNvPr id="18444" name="Line 41"/>
            <p:cNvSpPr>
              <a:spLocks noChangeShapeType="1"/>
            </p:cNvSpPr>
            <p:nvPr/>
          </p:nvSpPr>
          <p:spPr bwMode="auto">
            <a:xfrm>
              <a:off x="1568450" y="2479675"/>
              <a:ext cx="885825" cy="525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8445" name="Line 42"/>
            <p:cNvSpPr>
              <a:spLocks noChangeShapeType="1"/>
            </p:cNvSpPr>
            <p:nvPr/>
          </p:nvSpPr>
          <p:spPr bwMode="auto">
            <a:xfrm flipV="1">
              <a:off x="1233488" y="3227388"/>
              <a:ext cx="511175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8446" name="Rectangle 47"/>
            <p:cNvSpPr>
              <a:spLocks noChangeArrowheads="1"/>
            </p:cNvSpPr>
            <p:nvPr/>
          </p:nvSpPr>
          <p:spPr bwMode="auto">
            <a:xfrm>
              <a:off x="3700463" y="2728913"/>
              <a:ext cx="288925" cy="62388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18447" name="Line 48"/>
            <p:cNvSpPr>
              <a:spLocks noChangeShapeType="1"/>
            </p:cNvSpPr>
            <p:nvPr/>
          </p:nvSpPr>
          <p:spPr bwMode="auto">
            <a:xfrm>
              <a:off x="2438400" y="3089275"/>
              <a:ext cx="12477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8448" name="Freeform 52"/>
            <p:cNvSpPr>
              <a:spLocks/>
            </p:cNvSpPr>
            <p:nvPr/>
          </p:nvSpPr>
          <p:spPr bwMode="auto">
            <a:xfrm rot="4873784">
              <a:off x="4356101" y="1041400"/>
              <a:ext cx="1770062" cy="1646237"/>
            </a:xfrm>
            <a:custGeom>
              <a:avLst/>
              <a:gdLst>
                <a:gd name="T0" fmla="*/ 448590157 w 1292"/>
                <a:gd name="T1" fmla="*/ 12044421 h 1255"/>
                <a:gd name="T2" fmla="*/ 65693683 w 1292"/>
                <a:gd name="T3" fmla="*/ 270145501 h 1255"/>
                <a:gd name="T4" fmla="*/ 54430777 w 1292"/>
                <a:gd name="T5" fmla="*/ 899909203 h 1255"/>
                <a:gd name="T6" fmla="*/ 99478312 w 1292"/>
                <a:gd name="T7" fmla="*/ 1426434947 h 1255"/>
                <a:gd name="T8" fmla="*/ 459851693 w 1292"/>
                <a:gd name="T9" fmla="*/ 1498702756 h 1255"/>
                <a:gd name="T10" fmla="*/ 1214384347 w 1292"/>
                <a:gd name="T11" fmla="*/ 1942634329 h 1255"/>
                <a:gd name="T12" fmla="*/ 1867561981 w 1292"/>
                <a:gd name="T13" fmla="*/ 2128467524 h 1255"/>
                <a:gd name="T14" fmla="*/ 2147483647 w 1292"/>
                <a:gd name="T15" fmla="*/ 1756802447 h 1255"/>
                <a:gd name="T16" fmla="*/ 2147483647 w 1292"/>
                <a:gd name="T17" fmla="*/ 765696996 h 1255"/>
                <a:gd name="T18" fmla="*/ 2147483647 w 1292"/>
                <a:gd name="T19" fmla="*/ 363061524 h 1255"/>
                <a:gd name="T20" fmla="*/ 1405833194 w 1292"/>
                <a:gd name="T21" fmla="*/ 197876381 h 1255"/>
                <a:gd name="T22" fmla="*/ 448590157 w 1292"/>
                <a:gd name="T23" fmla="*/ 12044421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49" name="Text Box 53"/>
            <p:cNvSpPr txBox="1">
              <a:spLocks noChangeArrowheads="1"/>
            </p:cNvSpPr>
            <p:nvPr/>
          </p:nvSpPr>
          <p:spPr bwMode="auto">
            <a:xfrm>
              <a:off x="5062538" y="1350963"/>
              <a:ext cx="9159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Internet</a:t>
              </a:r>
            </a:p>
          </p:txBody>
        </p:sp>
        <p:grpSp>
          <p:nvGrpSpPr>
            <p:cNvPr id="18450" name="Group 54"/>
            <p:cNvGrpSpPr>
              <a:grpSpLocks/>
            </p:cNvGrpSpPr>
            <p:nvPr/>
          </p:nvGrpSpPr>
          <p:grpSpPr bwMode="auto">
            <a:xfrm>
              <a:off x="4144963" y="2365375"/>
              <a:ext cx="473075" cy="244475"/>
              <a:chOff x="533" y="321"/>
              <a:chExt cx="359" cy="180"/>
            </a:xfrm>
          </p:grpSpPr>
          <p:grpSp>
            <p:nvGrpSpPr>
              <p:cNvPr id="18461" name="Group 55"/>
              <p:cNvGrpSpPr>
                <a:grpSpLocks/>
              </p:cNvGrpSpPr>
              <p:nvPr/>
            </p:nvGrpSpPr>
            <p:grpSpPr bwMode="auto">
              <a:xfrm>
                <a:off x="533" y="321"/>
                <a:ext cx="359" cy="180"/>
                <a:chOff x="1009" y="655"/>
                <a:chExt cx="359" cy="180"/>
              </a:xfrm>
            </p:grpSpPr>
            <p:sp>
              <p:nvSpPr>
                <p:cNvPr id="18463" name="Oval 56"/>
                <p:cNvSpPr>
                  <a:spLocks noChangeArrowheads="1"/>
                </p:cNvSpPr>
                <p:nvPr/>
              </p:nvSpPr>
              <p:spPr bwMode="auto">
                <a:xfrm>
                  <a:off x="1012" y="735"/>
                  <a:ext cx="356" cy="100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8464" name="Line 57"/>
                <p:cNvSpPr>
                  <a:spLocks noChangeShapeType="1"/>
                </p:cNvSpPr>
                <p:nvPr/>
              </p:nvSpPr>
              <p:spPr bwMode="auto">
                <a:xfrm>
                  <a:off x="1012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8465" name="Line 58"/>
                <p:cNvSpPr>
                  <a:spLocks noChangeShapeType="1"/>
                </p:cNvSpPr>
                <p:nvPr/>
              </p:nvSpPr>
              <p:spPr bwMode="auto">
                <a:xfrm>
                  <a:off x="1368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8466" name="Rectangle 59"/>
                <p:cNvSpPr>
                  <a:spLocks noChangeArrowheads="1"/>
                </p:cNvSpPr>
                <p:nvPr/>
              </p:nvSpPr>
              <p:spPr bwMode="auto">
                <a:xfrm>
                  <a:off x="1012" y="727"/>
                  <a:ext cx="353" cy="61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8467" name="Oval 60"/>
                <p:cNvSpPr>
                  <a:spLocks noChangeArrowheads="1"/>
                </p:cNvSpPr>
                <p:nvPr/>
              </p:nvSpPr>
              <p:spPr bwMode="auto">
                <a:xfrm>
                  <a:off x="1009" y="655"/>
                  <a:ext cx="356" cy="11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grpSp>
              <p:nvGrpSpPr>
                <p:cNvPr id="18468" name="Group 61"/>
                <p:cNvGrpSpPr>
                  <a:grpSpLocks/>
                </p:cNvGrpSpPr>
                <p:nvPr/>
              </p:nvGrpSpPr>
              <p:grpSpPr bwMode="auto">
                <a:xfrm>
                  <a:off x="1095" y="681"/>
                  <a:ext cx="176" cy="68"/>
                  <a:chOff x="2848" y="848"/>
                  <a:chExt cx="140" cy="98"/>
                </a:xfrm>
              </p:grpSpPr>
              <p:sp>
                <p:nvSpPr>
                  <p:cNvPr id="18473" name="Line 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8474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8475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18469" name="Group 65"/>
                <p:cNvGrpSpPr>
                  <a:grpSpLocks/>
                </p:cNvGrpSpPr>
                <p:nvPr/>
              </p:nvGrpSpPr>
              <p:grpSpPr bwMode="auto">
                <a:xfrm flipV="1">
                  <a:off x="1095" y="680"/>
                  <a:ext cx="176" cy="68"/>
                  <a:chOff x="2848" y="848"/>
                  <a:chExt cx="140" cy="98"/>
                </a:xfrm>
              </p:grpSpPr>
              <p:sp>
                <p:nvSpPr>
                  <p:cNvPr id="18470" name="Line 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8471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8472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sp>
            <p:nvSpPr>
              <p:cNvPr id="18462" name="Line 69"/>
              <p:cNvSpPr>
                <a:spLocks noChangeShapeType="1"/>
              </p:cNvSpPr>
              <p:nvPr/>
            </p:nvSpPr>
            <p:spPr bwMode="auto">
              <a:xfrm>
                <a:off x="535" y="368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8451" name="Line 70"/>
            <p:cNvSpPr>
              <a:spLocks noChangeShapeType="1"/>
            </p:cNvSpPr>
            <p:nvPr/>
          </p:nvSpPr>
          <p:spPr bwMode="auto">
            <a:xfrm flipV="1">
              <a:off x="3989388" y="2563813"/>
              <a:ext cx="392112" cy="442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8452" name="Line 71"/>
            <p:cNvSpPr>
              <a:spLocks noChangeShapeType="1"/>
            </p:cNvSpPr>
            <p:nvPr/>
          </p:nvSpPr>
          <p:spPr bwMode="auto">
            <a:xfrm>
              <a:off x="3976688" y="3200400"/>
              <a:ext cx="484187" cy="53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8453" name="Text Box 72"/>
            <p:cNvSpPr txBox="1">
              <a:spLocks noChangeArrowheads="1"/>
            </p:cNvSpPr>
            <p:nvPr/>
          </p:nvSpPr>
          <p:spPr bwMode="auto">
            <a:xfrm>
              <a:off x="3425825" y="2493963"/>
              <a:ext cx="7302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DSLAM</a:t>
              </a:r>
            </a:p>
          </p:txBody>
        </p:sp>
        <p:sp>
          <p:nvSpPr>
            <p:cNvPr id="18454" name="AutoShape 73"/>
            <p:cNvSpPr>
              <a:spLocks noChangeArrowheads="1"/>
            </p:cNvSpPr>
            <p:nvPr/>
          </p:nvSpPr>
          <p:spPr bwMode="auto">
            <a:xfrm>
              <a:off x="2438400" y="1262063"/>
              <a:ext cx="2009775" cy="930275"/>
            </a:xfrm>
            <a:prstGeom prst="wedgeRoundRectCallout">
              <a:avLst>
                <a:gd name="adj1" fmla="val -27171"/>
                <a:gd name="adj2" fmla="val 136005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/>
            </a:p>
          </p:txBody>
        </p:sp>
        <p:sp>
          <p:nvSpPr>
            <p:cNvPr id="18455" name="Text Box 74"/>
            <p:cNvSpPr txBox="1">
              <a:spLocks noChangeArrowheads="1"/>
            </p:cNvSpPr>
            <p:nvPr/>
          </p:nvSpPr>
          <p:spPr bwMode="auto">
            <a:xfrm>
              <a:off x="2384425" y="1558905"/>
              <a:ext cx="20447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/>
                <a:t>Existing phone line:</a:t>
              </a:r>
              <a:br>
                <a:rPr lang="en-US" sz="1400" dirty="0"/>
              </a:br>
              <a:endParaRPr lang="en-US" sz="1400" dirty="0"/>
            </a:p>
          </p:txBody>
        </p:sp>
        <p:sp>
          <p:nvSpPr>
            <p:cNvPr id="18456" name="Rectangle 76"/>
            <p:cNvSpPr>
              <a:spLocks noChangeArrowheads="1"/>
            </p:cNvSpPr>
            <p:nvPr/>
          </p:nvSpPr>
          <p:spPr bwMode="auto">
            <a:xfrm>
              <a:off x="2273300" y="2951163"/>
              <a:ext cx="207963" cy="2349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57" name="Line 77"/>
            <p:cNvSpPr>
              <a:spLocks noChangeShapeType="1"/>
            </p:cNvSpPr>
            <p:nvPr/>
          </p:nvSpPr>
          <p:spPr bwMode="auto">
            <a:xfrm>
              <a:off x="2008188" y="3089275"/>
              <a:ext cx="292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8458" name="Text Box 78"/>
            <p:cNvSpPr txBox="1">
              <a:spLocks noChangeArrowheads="1"/>
            </p:cNvSpPr>
            <p:nvPr/>
          </p:nvSpPr>
          <p:spPr bwMode="auto">
            <a:xfrm>
              <a:off x="2000250" y="3157538"/>
              <a:ext cx="9937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splitter</a:t>
              </a:r>
            </a:p>
          </p:txBody>
        </p:sp>
        <p:sp>
          <p:nvSpPr>
            <p:cNvPr id="18459" name="Rectangle 80"/>
            <p:cNvSpPr>
              <a:spLocks noChangeArrowheads="1"/>
            </p:cNvSpPr>
            <p:nvPr/>
          </p:nvSpPr>
          <p:spPr bwMode="auto">
            <a:xfrm>
              <a:off x="3406775" y="2287588"/>
              <a:ext cx="1233488" cy="13430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lg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60" name="Text Box 81"/>
            <p:cNvSpPr txBox="1">
              <a:spLocks noChangeArrowheads="1"/>
            </p:cNvSpPr>
            <p:nvPr/>
          </p:nvSpPr>
          <p:spPr bwMode="auto">
            <a:xfrm>
              <a:off x="3316288" y="3638550"/>
              <a:ext cx="130830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Central Office: </a:t>
              </a:r>
            </a:p>
            <a:p>
              <a:r>
                <a:rPr lang="en-US" sz="1400"/>
                <a:t>multiplexer</a:t>
              </a:r>
            </a:p>
          </p:txBody>
        </p:sp>
      </p:grpSp>
      <p:sp>
        <p:nvSpPr>
          <p:cNvPr id="18437" name="Title 50"/>
          <p:cNvSpPr>
            <a:spLocks noGrp="1"/>
          </p:cNvSpPr>
          <p:nvPr>
            <p:ph type="title"/>
          </p:nvPr>
        </p:nvSpPr>
        <p:spPr>
          <a:xfrm>
            <a:off x="520700" y="0"/>
            <a:ext cx="7772400" cy="1143000"/>
          </a:xfrm>
        </p:spPr>
        <p:txBody>
          <a:bodyPr/>
          <a:lstStyle/>
          <a:p>
            <a:r>
              <a:rPr lang="en-US" smtClean="0"/>
              <a:t>Digital Subscriber Line (DSL)</a:t>
            </a:r>
          </a:p>
        </p:txBody>
      </p:sp>
      <p:sp>
        <p:nvSpPr>
          <p:cNvPr id="18438" name="Rectangle 52"/>
          <p:cNvSpPr>
            <a:spLocks noChangeArrowheads="1"/>
          </p:cNvSpPr>
          <p:nvPr/>
        </p:nvSpPr>
        <p:spPr bwMode="auto">
          <a:xfrm>
            <a:off x="180975" y="4276725"/>
            <a:ext cx="8693150" cy="20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</a:pP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Also uses existing telephone </a:t>
            </a:r>
            <a:r>
              <a:rPr lang="en-US" sz="2000" dirty="0" smtClean="0">
                <a:latin typeface="Comic Sans MS" pitchFamily="66" charset="0"/>
              </a:rPr>
              <a:t>infrastructure</a:t>
            </a:r>
            <a:endParaRPr lang="en-US" sz="2000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 smtClean="0">
                <a:latin typeface="Comic Sans MS" pitchFamily="66" charset="0"/>
              </a:rPr>
              <a:t>Commonly up </a:t>
            </a:r>
            <a:r>
              <a:rPr lang="en-US" sz="2000" dirty="0">
                <a:latin typeface="Comic Sans MS" pitchFamily="66" charset="0"/>
              </a:rPr>
              <a:t>to </a:t>
            </a:r>
            <a:r>
              <a:rPr lang="en-US" sz="2000" dirty="0" smtClean="0">
                <a:latin typeface="Comic Sans MS" pitchFamily="66" charset="0"/>
              </a:rPr>
              <a:t>2.5 </a:t>
            </a:r>
            <a:r>
              <a:rPr lang="en-US" sz="2000" dirty="0">
                <a:latin typeface="Comic Sans MS" pitchFamily="66" charset="0"/>
              </a:rPr>
              <a:t>Mbps upstream </a:t>
            </a:r>
            <a:r>
              <a:rPr lang="en-US" sz="2000" dirty="0" smtClean="0">
                <a:latin typeface="Comic Sans MS" pitchFamily="66" charset="0"/>
              </a:rPr>
              <a:t>(more typically </a:t>
            </a:r>
            <a:r>
              <a:rPr lang="en-US" sz="2000" dirty="0">
                <a:latin typeface="Comic Sans MS" pitchFamily="66" charset="0"/>
              </a:rPr>
              <a:t>&lt; </a:t>
            </a:r>
            <a:r>
              <a:rPr lang="en-US" sz="2000" dirty="0" smtClean="0">
                <a:latin typeface="Comic Sans MS" pitchFamily="66" charset="0"/>
              </a:rPr>
              <a:t>1 Mbps</a:t>
            </a:r>
            <a:r>
              <a:rPr lang="en-US" sz="2000" dirty="0">
                <a:latin typeface="Comic Sans MS" pitchFamily="66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 smtClean="0">
                <a:latin typeface="Comic Sans MS" pitchFamily="66" charset="0"/>
              </a:rPr>
              <a:t>Commonly up </a:t>
            </a:r>
            <a:r>
              <a:rPr lang="en-US" sz="2000" dirty="0">
                <a:latin typeface="Comic Sans MS" pitchFamily="66" charset="0"/>
              </a:rPr>
              <a:t>to </a:t>
            </a:r>
            <a:r>
              <a:rPr lang="en-US" sz="2000" dirty="0" smtClean="0">
                <a:latin typeface="Comic Sans MS" pitchFamily="66" charset="0"/>
              </a:rPr>
              <a:t>24 </a:t>
            </a:r>
            <a:r>
              <a:rPr lang="en-US" sz="2000" dirty="0">
                <a:latin typeface="Comic Sans MS" pitchFamily="66" charset="0"/>
              </a:rPr>
              <a:t>Mbps downstream </a:t>
            </a:r>
            <a:r>
              <a:rPr lang="en-US" sz="2000" dirty="0" smtClean="0">
                <a:latin typeface="Comic Sans MS" pitchFamily="66" charset="0"/>
              </a:rPr>
              <a:t>(more </a:t>
            </a:r>
            <a:r>
              <a:rPr lang="en-US" sz="2000" dirty="0">
                <a:latin typeface="Comic Sans MS" pitchFamily="66" charset="0"/>
              </a:rPr>
              <a:t>typically &lt; </a:t>
            </a:r>
            <a:r>
              <a:rPr lang="en-US" sz="2000" dirty="0" smtClean="0">
                <a:latin typeface="Comic Sans MS" pitchFamily="66" charset="0"/>
              </a:rPr>
              <a:t>10 </a:t>
            </a:r>
            <a:r>
              <a:rPr lang="en-US" sz="2000" dirty="0">
                <a:latin typeface="Comic Sans MS" pitchFamily="66" charset="0"/>
              </a:rPr>
              <a:t>Mbps)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dedicated physical line to telephone central office</a:t>
            </a:r>
            <a:endParaRPr lang="en-US" sz="1800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1275"/>
            <a:ext cx="9059863" cy="67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29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ahoma" pitchFamily="34" charset="0"/>
              </a:rPr>
              <a:t>Introduction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06400" y="2290763"/>
            <a:ext cx="3092450" cy="1417637"/>
            <a:chOff x="256" y="1443"/>
            <a:chExt cx="1948" cy="893"/>
          </a:xfrm>
        </p:grpSpPr>
        <p:sp>
          <p:nvSpPr>
            <p:cNvPr id="55474" name="Text Box 6"/>
            <p:cNvSpPr txBox="1">
              <a:spLocks noChangeArrowheads="1"/>
            </p:cNvSpPr>
            <p:nvPr/>
          </p:nvSpPr>
          <p:spPr bwMode="auto">
            <a:xfrm>
              <a:off x="256" y="1885"/>
              <a:ext cx="194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 sz="1600" i="1"/>
                <a:t>data, TV transmitted at different 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i="1"/>
                <a:t>frequencies over </a:t>
              </a:r>
              <a:r>
                <a:rPr lang="en-US" sz="1600" i="1">
                  <a:solidFill>
                    <a:srgbClr val="CC0000"/>
                  </a:solidFill>
                </a:rPr>
                <a:t>shared </a:t>
              </a:r>
              <a:r>
                <a:rPr lang="en-US" sz="1600" i="1"/>
                <a:t>cable 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i="1"/>
                <a:t>distribution network</a:t>
              </a:r>
            </a:p>
          </p:txBody>
        </p:sp>
        <p:sp>
          <p:nvSpPr>
            <p:cNvPr id="55475" name="Line 7"/>
            <p:cNvSpPr>
              <a:spLocks noChangeShapeType="1"/>
            </p:cNvSpPr>
            <p:nvPr/>
          </p:nvSpPr>
          <p:spPr bwMode="auto">
            <a:xfrm flipV="1">
              <a:off x="1452" y="1443"/>
              <a:ext cx="282" cy="47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55299" name="Rectangle 9"/>
          <p:cNvSpPr>
            <a:spLocks noChangeArrowheads="1"/>
          </p:cNvSpPr>
          <p:nvPr/>
        </p:nvSpPr>
        <p:spPr bwMode="auto">
          <a:xfrm>
            <a:off x="657225" y="1651000"/>
            <a:ext cx="1793875" cy="9255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5300" name="Line 7"/>
          <p:cNvSpPr>
            <a:spLocks noChangeShapeType="1"/>
          </p:cNvSpPr>
          <p:nvPr/>
        </p:nvSpPr>
        <p:spPr bwMode="auto">
          <a:xfrm flipV="1">
            <a:off x="958850" y="2201863"/>
            <a:ext cx="3651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sv-SE"/>
          </a:p>
        </p:txBody>
      </p:sp>
      <p:sp>
        <p:nvSpPr>
          <p:cNvPr id="55301" name="Text Box 39"/>
          <p:cNvSpPr txBox="1">
            <a:spLocks noChangeArrowheads="1"/>
          </p:cNvSpPr>
          <p:nvPr/>
        </p:nvSpPr>
        <p:spPr bwMode="auto">
          <a:xfrm>
            <a:off x="1120775" y="2352675"/>
            <a:ext cx="774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/>
              <a:t>cable</a:t>
            </a:r>
          </a:p>
          <a:p>
            <a:pPr algn="ctr">
              <a:lnSpc>
                <a:spcPct val="80000"/>
              </a:lnSpc>
            </a:pPr>
            <a:r>
              <a:rPr lang="en-US" sz="1400"/>
              <a:t>modem</a:t>
            </a:r>
          </a:p>
        </p:txBody>
      </p:sp>
      <p:sp>
        <p:nvSpPr>
          <p:cNvPr id="55302" name="Text Box 41"/>
          <p:cNvSpPr txBox="1">
            <a:spLocks noChangeArrowheads="1"/>
          </p:cNvSpPr>
          <p:nvPr/>
        </p:nvSpPr>
        <p:spPr bwMode="auto">
          <a:xfrm>
            <a:off x="1787525" y="2354263"/>
            <a:ext cx="7064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/>
              <a:t>splitter</a:t>
            </a:r>
          </a:p>
        </p:txBody>
      </p:sp>
      <p:grpSp>
        <p:nvGrpSpPr>
          <p:cNvPr id="55303" name="Group 13"/>
          <p:cNvGrpSpPr>
            <a:grpSpLocks/>
          </p:cNvGrpSpPr>
          <p:nvPr/>
        </p:nvGrpSpPr>
        <p:grpSpPr bwMode="auto">
          <a:xfrm>
            <a:off x="1304925" y="2078038"/>
            <a:ext cx="614363" cy="220662"/>
            <a:chOff x="322" y="890"/>
            <a:chExt cx="872" cy="339"/>
          </a:xfrm>
        </p:grpSpPr>
        <p:sp>
          <p:nvSpPr>
            <p:cNvPr id="55468" name="Rectangle 14"/>
            <p:cNvSpPr>
              <a:spLocks noChangeArrowheads="1"/>
            </p:cNvSpPr>
            <p:nvPr/>
          </p:nvSpPr>
          <p:spPr bwMode="auto">
            <a:xfrm>
              <a:off x="322" y="1005"/>
              <a:ext cx="872" cy="22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5469" name="Rectangle 15"/>
            <p:cNvSpPr>
              <a:spLocks noChangeArrowheads="1"/>
            </p:cNvSpPr>
            <p:nvPr/>
          </p:nvSpPr>
          <p:spPr bwMode="auto">
            <a:xfrm>
              <a:off x="394" y="1073"/>
              <a:ext cx="54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5470" name="Rectangle 16"/>
            <p:cNvSpPr>
              <a:spLocks noChangeArrowheads="1"/>
            </p:cNvSpPr>
            <p:nvPr/>
          </p:nvSpPr>
          <p:spPr bwMode="auto">
            <a:xfrm>
              <a:off x="466" y="1073"/>
              <a:ext cx="56" cy="56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5471" name="Rectangle 17"/>
            <p:cNvSpPr>
              <a:spLocks noChangeArrowheads="1"/>
            </p:cNvSpPr>
            <p:nvPr/>
          </p:nvSpPr>
          <p:spPr bwMode="auto">
            <a:xfrm>
              <a:off x="541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5472" name="Rectangle 18"/>
            <p:cNvSpPr>
              <a:spLocks noChangeArrowheads="1"/>
            </p:cNvSpPr>
            <p:nvPr/>
          </p:nvSpPr>
          <p:spPr bwMode="auto">
            <a:xfrm>
              <a:off x="615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5473" name="AutoShape 19"/>
            <p:cNvSpPr>
              <a:spLocks noChangeArrowheads="1"/>
            </p:cNvSpPr>
            <p:nvPr/>
          </p:nvSpPr>
          <p:spPr bwMode="auto">
            <a:xfrm rot="10800000" flipH="1">
              <a:off x="322" y="890"/>
              <a:ext cx="859" cy="1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516 h 21600"/>
                <a:gd name="T14" fmla="*/ 17099 w 21600"/>
                <a:gd name="T15" fmla="*/ 170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55304" name="AutoShape 21"/>
          <p:cNvSpPr>
            <a:spLocks noChangeArrowheads="1"/>
          </p:cNvSpPr>
          <p:nvPr/>
        </p:nvSpPr>
        <p:spPr bwMode="auto">
          <a:xfrm>
            <a:off x="419100" y="1239838"/>
            <a:ext cx="2268538" cy="468312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5305" name="Rectangle 22"/>
          <p:cNvSpPr>
            <a:spLocks noChangeArrowheads="1"/>
          </p:cNvSpPr>
          <p:nvPr/>
        </p:nvSpPr>
        <p:spPr bwMode="auto">
          <a:xfrm>
            <a:off x="2035175" y="2139950"/>
            <a:ext cx="166688" cy="144463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5306" name="Freeform 23"/>
          <p:cNvSpPr>
            <a:spLocks/>
          </p:cNvSpPr>
          <p:nvPr/>
        </p:nvSpPr>
        <p:spPr bwMode="auto">
          <a:xfrm>
            <a:off x="1644650" y="1695450"/>
            <a:ext cx="479425" cy="434975"/>
          </a:xfrm>
          <a:custGeom>
            <a:avLst/>
            <a:gdLst>
              <a:gd name="T0" fmla="*/ 2147483647 w 381"/>
              <a:gd name="T1" fmla="*/ 2147483647 h 274"/>
              <a:gd name="T2" fmla="*/ 2147483647 w 381"/>
              <a:gd name="T3" fmla="*/ 2147483647 h 274"/>
              <a:gd name="T4" fmla="*/ 0 w 381"/>
              <a:gd name="T5" fmla="*/ 0 h 274"/>
              <a:gd name="T6" fmla="*/ 0 60000 65536"/>
              <a:gd name="T7" fmla="*/ 0 60000 65536"/>
              <a:gd name="T8" fmla="*/ 0 60000 65536"/>
              <a:gd name="T9" fmla="*/ 0 w 381"/>
              <a:gd name="T10" fmla="*/ 0 h 274"/>
              <a:gd name="T11" fmla="*/ 381 w 381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274">
                <a:moveTo>
                  <a:pt x="381" y="274"/>
                </a:moveTo>
                <a:lnTo>
                  <a:pt x="381" y="13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307" name="Line 24"/>
          <p:cNvSpPr>
            <a:spLocks noChangeShapeType="1"/>
          </p:cNvSpPr>
          <p:nvPr/>
        </p:nvSpPr>
        <p:spPr bwMode="auto">
          <a:xfrm flipH="1">
            <a:off x="1943100" y="2201863"/>
            <a:ext cx="239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55308" name="Picture 25" descr="t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355725"/>
            <a:ext cx="75565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09" name="Group 26"/>
          <p:cNvGrpSpPr>
            <a:grpSpLocks/>
          </p:cNvGrpSpPr>
          <p:nvPr/>
        </p:nvGrpSpPr>
        <p:grpSpPr bwMode="auto">
          <a:xfrm>
            <a:off x="2676525" y="1470025"/>
            <a:ext cx="850900" cy="527050"/>
            <a:chOff x="-490" y="1664"/>
            <a:chExt cx="1429" cy="842"/>
          </a:xfrm>
        </p:grpSpPr>
        <p:sp>
          <p:nvSpPr>
            <p:cNvPr id="55452" name="AutoShape 27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5453" name="Group 28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5454" name="Rectangle 29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455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55456" name="Group 31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5462" name="Rectangle 32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63" name="Rectangle 33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64" name="Rectangle 34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65" name="Rectangle 35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66" name="Rectangle 36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67" name="AutoShape 37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pic>
            <p:nvPicPr>
              <p:cNvPr id="55457" name="Picture 38" descr="desktop_computer_stylized_sm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458" name="Rectangle 39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459" name="Freeform 40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460" name="Line 41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55461" name="Picture 42" descr="tv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5310" name="Group 43"/>
          <p:cNvGrpSpPr>
            <a:grpSpLocks/>
          </p:cNvGrpSpPr>
          <p:nvPr/>
        </p:nvGrpSpPr>
        <p:grpSpPr bwMode="auto">
          <a:xfrm>
            <a:off x="3578225" y="1463675"/>
            <a:ext cx="850900" cy="527050"/>
            <a:chOff x="-490" y="1664"/>
            <a:chExt cx="1429" cy="842"/>
          </a:xfrm>
        </p:grpSpPr>
        <p:sp>
          <p:nvSpPr>
            <p:cNvPr id="55436" name="AutoShape 44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5437" name="Group 45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5438" name="Rectangle 46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439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55440" name="Group 48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5446" name="Rectangle 49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47" name="Rectangle 50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48" name="Rectangle 51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49" name="Rectangle 52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50" name="Rectangle 53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51" name="AutoShape 54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pic>
            <p:nvPicPr>
              <p:cNvPr id="55441" name="Picture 55" descr="desktop_computer_stylized_sm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442" name="Rectangle 56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443" name="Freeform 57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444" name="Line 58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55445" name="Picture 59" descr="tv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5311" name="Group 60"/>
          <p:cNvGrpSpPr>
            <a:grpSpLocks/>
          </p:cNvGrpSpPr>
          <p:nvPr/>
        </p:nvGrpSpPr>
        <p:grpSpPr bwMode="auto">
          <a:xfrm>
            <a:off x="2763838" y="2309813"/>
            <a:ext cx="850900" cy="527050"/>
            <a:chOff x="-490" y="1664"/>
            <a:chExt cx="1429" cy="842"/>
          </a:xfrm>
        </p:grpSpPr>
        <p:sp>
          <p:nvSpPr>
            <p:cNvPr id="55420" name="AutoShape 61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5421" name="Group 62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5422" name="Rectangle 63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423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55424" name="Group 65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5430" name="Rectangle 66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31" name="Rectangle 67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32" name="Rectangle 68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33" name="Rectangle 69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34" name="Rectangle 70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35" name="AutoShape 71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pic>
            <p:nvPicPr>
              <p:cNvPr id="55425" name="Picture 72" descr="desktop_computer_stylized_sm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426" name="Rectangle 73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427" name="Freeform 74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428" name="Line 75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55429" name="Picture 76" descr="tv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5312" name="Group 77"/>
          <p:cNvGrpSpPr>
            <a:grpSpLocks/>
          </p:cNvGrpSpPr>
          <p:nvPr/>
        </p:nvGrpSpPr>
        <p:grpSpPr bwMode="auto">
          <a:xfrm>
            <a:off x="3630613" y="2319338"/>
            <a:ext cx="850900" cy="527050"/>
            <a:chOff x="-490" y="1664"/>
            <a:chExt cx="1429" cy="842"/>
          </a:xfrm>
        </p:grpSpPr>
        <p:sp>
          <p:nvSpPr>
            <p:cNvPr id="55404" name="AutoShape 78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5405" name="Group 79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5406" name="Rectangle 80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407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55408" name="Group 82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5414" name="Rectangle 83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15" name="Rectangle 84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16" name="Rectangle 85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17" name="Rectangle 86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18" name="Rectangle 87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19" name="AutoShape 88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pic>
            <p:nvPicPr>
              <p:cNvPr id="55409" name="Picture 89" descr="desktop_computer_stylized_sm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410" name="Rectangle 90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411" name="Freeform 91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412" name="Line 92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55413" name="Picture 93" descr="tv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5313" name="Line 94"/>
          <p:cNvSpPr>
            <a:spLocks noChangeShapeType="1"/>
          </p:cNvSpPr>
          <p:nvPr/>
        </p:nvSpPr>
        <p:spPr bwMode="auto">
          <a:xfrm>
            <a:off x="2217738" y="2212975"/>
            <a:ext cx="36909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55314" name="Group 95"/>
          <p:cNvGrpSpPr>
            <a:grpSpLocks/>
          </p:cNvGrpSpPr>
          <p:nvPr/>
        </p:nvGrpSpPr>
        <p:grpSpPr bwMode="auto">
          <a:xfrm>
            <a:off x="4719638" y="1471613"/>
            <a:ext cx="850900" cy="527050"/>
            <a:chOff x="-490" y="1664"/>
            <a:chExt cx="1429" cy="842"/>
          </a:xfrm>
        </p:grpSpPr>
        <p:sp>
          <p:nvSpPr>
            <p:cNvPr id="55388" name="AutoShape 96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5389" name="Group 97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5390" name="Rectangle 98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391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55392" name="Group 100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5398" name="Rectangle 101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399" name="Rectangle 102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00" name="Rectangle 103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01" name="Rectangle 104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02" name="Rectangle 105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03" name="AutoShape 106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pic>
            <p:nvPicPr>
              <p:cNvPr id="55393" name="Picture 107" descr="desktop_computer_stylized_sm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394" name="Rectangle 108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395" name="Freeform 109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396" name="Line 110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55397" name="Picture 111" descr="tv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5315" name="Text Box 112"/>
          <p:cNvSpPr txBox="1">
            <a:spLocks noChangeArrowheads="1"/>
          </p:cNvSpPr>
          <p:nvPr/>
        </p:nvSpPr>
        <p:spPr bwMode="auto">
          <a:xfrm>
            <a:off x="4330700" y="15414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969696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55316" name="Line 113"/>
          <p:cNvSpPr>
            <a:spLocks noChangeShapeType="1"/>
          </p:cNvSpPr>
          <p:nvPr/>
        </p:nvSpPr>
        <p:spPr bwMode="auto">
          <a:xfrm flipH="1">
            <a:off x="3311525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317" name="Line 114"/>
          <p:cNvSpPr>
            <a:spLocks noChangeShapeType="1"/>
          </p:cNvSpPr>
          <p:nvPr/>
        </p:nvSpPr>
        <p:spPr bwMode="auto">
          <a:xfrm flipH="1">
            <a:off x="4216400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318" name="Line 115"/>
          <p:cNvSpPr>
            <a:spLocks noChangeShapeType="1"/>
          </p:cNvSpPr>
          <p:nvPr/>
        </p:nvSpPr>
        <p:spPr bwMode="auto">
          <a:xfrm flipH="1">
            <a:off x="5353050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319" name="Freeform 116"/>
          <p:cNvSpPr>
            <a:spLocks/>
          </p:cNvSpPr>
          <p:nvPr/>
        </p:nvSpPr>
        <p:spPr bwMode="auto">
          <a:xfrm>
            <a:off x="4302125" y="2219325"/>
            <a:ext cx="127000" cy="476250"/>
          </a:xfrm>
          <a:custGeom>
            <a:avLst/>
            <a:gdLst>
              <a:gd name="T0" fmla="*/ 0 w 80"/>
              <a:gd name="T1" fmla="*/ 2147483647 h 300"/>
              <a:gd name="T2" fmla="*/ 2147483647 w 80"/>
              <a:gd name="T3" fmla="*/ 2147483647 h 300"/>
              <a:gd name="T4" fmla="*/ 2147483647 w 80"/>
              <a:gd name="T5" fmla="*/ 0 h 300"/>
              <a:gd name="T6" fmla="*/ 0 60000 65536"/>
              <a:gd name="T7" fmla="*/ 0 60000 65536"/>
              <a:gd name="T8" fmla="*/ 0 60000 65536"/>
              <a:gd name="T9" fmla="*/ 0 w 80"/>
              <a:gd name="T10" fmla="*/ 0 h 300"/>
              <a:gd name="T11" fmla="*/ 80 w 8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300">
                <a:moveTo>
                  <a:pt x="0" y="300"/>
                </a:moveTo>
                <a:lnTo>
                  <a:pt x="80" y="300"/>
                </a:lnTo>
                <a:lnTo>
                  <a:pt x="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320" name="Freeform 117"/>
          <p:cNvSpPr>
            <a:spLocks/>
          </p:cNvSpPr>
          <p:nvPr/>
        </p:nvSpPr>
        <p:spPr bwMode="auto">
          <a:xfrm>
            <a:off x="3435350" y="2212975"/>
            <a:ext cx="127000" cy="476250"/>
          </a:xfrm>
          <a:custGeom>
            <a:avLst/>
            <a:gdLst>
              <a:gd name="T0" fmla="*/ 0 w 80"/>
              <a:gd name="T1" fmla="*/ 2147483647 h 300"/>
              <a:gd name="T2" fmla="*/ 2147483647 w 80"/>
              <a:gd name="T3" fmla="*/ 2147483647 h 300"/>
              <a:gd name="T4" fmla="*/ 2147483647 w 80"/>
              <a:gd name="T5" fmla="*/ 0 h 300"/>
              <a:gd name="T6" fmla="*/ 0 60000 65536"/>
              <a:gd name="T7" fmla="*/ 0 60000 65536"/>
              <a:gd name="T8" fmla="*/ 0 60000 65536"/>
              <a:gd name="T9" fmla="*/ 0 w 80"/>
              <a:gd name="T10" fmla="*/ 0 h 300"/>
              <a:gd name="T11" fmla="*/ 80 w 8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300">
                <a:moveTo>
                  <a:pt x="0" y="300"/>
                </a:moveTo>
                <a:lnTo>
                  <a:pt x="80" y="300"/>
                </a:lnTo>
                <a:lnTo>
                  <a:pt x="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321" name="Rectangle 44"/>
          <p:cNvSpPr>
            <a:spLocks noChangeArrowheads="1"/>
          </p:cNvSpPr>
          <p:nvPr/>
        </p:nvSpPr>
        <p:spPr bwMode="auto">
          <a:xfrm>
            <a:off x="5646738" y="1787525"/>
            <a:ext cx="955675" cy="70008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>
              <a:latin typeface="Times New Roman" pitchFamily="18" charset="0"/>
            </a:endParaRPr>
          </a:p>
        </p:txBody>
      </p:sp>
      <p:sp>
        <p:nvSpPr>
          <p:cNvPr id="55322" name="Text Box 45"/>
          <p:cNvSpPr txBox="1">
            <a:spLocks noChangeArrowheads="1"/>
          </p:cNvSpPr>
          <p:nvPr/>
        </p:nvSpPr>
        <p:spPr bwMode="auto">
          <a:xfrm>
            <a:off x="5157788" y="1250950"/>
            <a:ext cx="19256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600"/>
              <a:t>cable headend</a:t>
            </a:r>
          </a:p>
        </p:txBody>
      </p:sp>
      <p:sp>
        <p:nvSpPr>
          <p:cNvPr id="55323" name="Freeform 120"/>
          <p:cNvSpPr>
            <a:spLocks/>
          </p:cNvSpPr>
          <p:nvPr/>
        </p:nvSpPr>
        <p:spPr bwMode="auto">
          <a:xfrm>
            <a:off x="5903913" y="1970088"/>
            <a:ext cx="330200" cy="454025"/>
          </a:xfrm>
          <a:custGeom>
            <a:avLst/>
            <a:gdLst>
              <a:gd name="T0" fmla="*/ 0 w 318"/>
              <a:gd name="T1" fmla="*/ 2147483647 h 412"/>
              <a:gd name="T2" fmla="*/ 2147483647 w 318"/>
              <a:gd name="T3" fmla="*/ 2147483647 h 412"/>
              <a:gd name="T4" fmla="*/ 2147483647 w 318"/>
              <a:gd name="T5" fmla="*/ 0 h 412"/>
              <a:gd name="T6" fmla="*/ 2147483647 w 318"/>
              <a:gd name="T7" fmla="*/ 2147483647 h 412"/>
              <a:gd name="T8" fmla="*/ 2147483647 w 318"/>
              <a:gd name="T9" fmla="*/ 2147483647 h 412"/>
              <a:gd name="T10" fmla="*/ 2147483647 w 318"/>
              <a:gd name="T11" fmla="*/ 2147483647 h 412"/>
              <a:gd name="T12" fmla="*/ 2147483647 w 318"/>
              <a:gd name="T13" fmla="*/ 2147483647 h 412"/>
              <a:gd name="T14" fmla="*/ 2147483647 w 318"/>
              <a:gd name="T15" fmla="*/ 2147483647 h 412"/>
              <a:gd name="T16" fmla="*/ 0 w 318"/>
              <a:gd name="T17" fmla="*/ 2147483647 h 4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8"/>
              <a:gd name="T28" fmla="*/ 0 h 412"/>
              <a:gd name="T29" fmla="*/ 318 w 318"/>
              <a:gd name="T30" fmla="*/ 412 h 4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8" h="412">
                <a:moveTo>
                  <a:pt x="0" y="412"/>
                </a:moveTo>
                <a:lnTo>
                  <a:pt x="3" y="1"/>
                </a:lnTo>
                <a:lnTo>
                  <a:pt x="74" y="0"/>
                </a:lnTo>
                <a:lnTo>
                  <a:pt x="254" y="111"/>
                </a:lnTo>
                <a:lnTo>
                  <a:pt x="318" y="115"/>
                </a:lnTo>
                <a:lnTo>
                  <a:pt x="318" y="308"/>
                </a:lnTo>
                <a:lnTo>
                  <a:pt x="246" y="308"/>
                </a:lnTo>
                <a:lnTo>
                  <a:pt x="74" y="412"/>
                </a:lnTo>
                <a:lnTo>
                  <a:pt x="0" y="41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5324" name="Freeform 121"/>
          <p:cNvSpPr>
            <a:spLocks/>
          </p:cNvSpPr>
          <p:nvPr/>
        </p:nvSpPr>
        <p:spPr bwMode="auto">
          <a:xfrm>
            <a:off x="5905500" y="1905000"/>
            <a:ext cx="366713" cy="406400"/>
          </a:xfrm>
          <a:custGeom>
            <a:avLst/>
            <a:gdLst>
              <a:gd name="T0" fmla="*/ 0 w 353"/>
              <a:gd name="T1" fmla="*/ 2147483647 h 369"/>
              <a:gd name="T2" fmla="*/ 2147483647 w 353"/>
              <a:gd name="T3" fmla="*/ 0 h 369"/>
              <a:gd name="T4" fmla="*/ 2147483647 w 353"/>
              <a:gd name="T5" fmla="*/ 0 h 369"/>
              <a:gd name="T6" fmla="*/ 2147483647 w 353"/>
              <a:gd name="T7" fmla="*/ 2147483647 h 369"/>
              <a:gd name="T8" fmla="*/ 2147483647 w 353"/>
              <a:gd name="T9" fmla="*/ 2147483647 h 369"/>
              <a:gd name="T10" fmla="*/ 2147483647 w 353"/>
              <a:gd name="T11" fmla="*/ 2147483647 h 369"/>
              <a:gd name="T12" fmla="*/ 2147483647 w 353"/>
              <a:gd name="T13" fmla="*/ 2147483647 h 369"/>
              <a:gd name="T14" fmla="*/ 2147483647 w 353"/>
              <a:gd name="T15" fmla="*/ 2147483647 h 369"/>
              <a:gd name="T16" fmla="*/ 2147483647 w 353"/>
              <a:gd name="T17" fmla="*/ 2147483647 h 369"/>
              <a:gd name="T18" fmla="*/ 2147483647 w 353"/>
              <a:gd name="T19" fmla="*/ 2147483647 h 369"/>
              <a:gd name="T20" fmla="*/ 0 w 353"/>
              <a:gd name="T21" fmla="*/ 2147483647 h 3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3"/>
              <a:gd name="T34" fmla="*/ 0 h 369"/>
              <a:gd name="T35" fmla="*/ 353 w 353"/>
              <a:gd name="T36" fmla="*/ 369 h 3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3" h="369">
                <a:moveTo>
                  <a:pt x="0" y="59"/>
                </a:moveTo>
                <a:lnTo>
                  <a:pt x="32" y="0"/>
                </a:lnTo>
                <a:lnTo>
                  <a:pt x="105" y="0"/>
                </a:lnTo>
                <a:lnTo>
                  <a:pt x="276" y="113"/>
                </a:lnTo>
                <a:lnTo>
                  <a:pt x="353" y="113"/>
                </a:lnTo>
                <a:lnTo>
                  <a:pt x="353" y="315"/>
                </a:lnTo>
                <a:lnTo>
                  <a:pt x="318" y="369"/>
                </a:lnTo>
                <a:lnTo>
                  <a:pt x="315" y="173"/>
                </a:lnTo>
                <a:lnTo>
                  <a:pt x="254" y="173"/>
                </a:lnTo>
                <a:lnTo>
                  <a:pt x="75" y="60"/>
                </a:lnTo>
                <a:lnTo>
                  <a:pt x="0" y="5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5325" name="Line 122"/>
          <p:cNvSpPr>
            <a:spLocks noChangeShapeType="1"/>
          </p:cNvSpPr>
          <p:nvPr/>
        </p:nvSpPr>
        <p:spPr bwMode="auto">
          <a:xfrm flipH="1">
            <a:off x="6230938" y="2028825"/>
            <a:ext cx="34925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326" name="Line 123"/>
          <p:cNvSpPr>
            <a:spLocks noChangeShapeType="1"/>
          </p:cNvSpPr>
          <p:nvPr/>
        </p:nvSpPr>
        <p:spPr bwMode="auto">
          <a:xfrm>
            <a:off x="5932488" y="2200275"/>
            <a:ext cx="26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327" name="Freeform 124"/>
          <p:cNvSpPr>
            <a:spLocks/>
          </p:cNvSpPr>
          <p:nvPr/>
        </p:nvSpPr>
        <p:spPr bwMode="auto">
          <a:xfrm>
            <a:off x="5926138" y="2024063"/>
            <a:ext cx="274637" cy="115887"/>
          </a:xfrm>
          <a:custGeom>
            <a:avLst/>
            <a:gdLst>
              <a:gd name="T0" fmla="*/ 0 w 264"/>
              <a:gd name="T1" fmla="*/ 0 h 105"/>
              <a:gd name="T2" fmla="*/ 2147483647 w 264"/>
              <a:gd name="T3" fmla="*/ 0 h 105"/>
              <a:gd name="T4" fmla="*/ 2147483647 w 264"/>
              <a:gd name="T5" fmla="*/ 2147483647 h 105"/>
              <a:gd name="T6" fmla="*/ 2147483647 w 264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105"/>
              <a:gd name="T14" fmla="*/ 264 w 264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105">
                <a:moveTo>
                  <a:pt x="0" y="0"/>
                </a:moveTo>
                <a:lnTo>
                  <a:pt x="52" y="0"/>
                </a:lnTo>
                <a:lnTo>
                  <a:pt x="207" y="105"/>
                </a:lnTo>
                <a:lnTo>
                  <a:pt x="264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328" name="Freeform 125"/>
          <p:cNvSpPr>
            <a:spLocks/>
          </p:cNvSpPr>
          <p:nvPr/>
        </p:nvSpPr>
        <p:spPr bwMode="auto">
          <a:xfrm flipV="1">
            <a:off x="5926138" y="2260600"/>
            <a:ext cx="274637" cy="114300"/>
          </a:xfrm>
          <a:custGeom>
            <a:avLst/>
            <a:gdLst>
              <a:gd name="T0" fmla="*/ 0 w 264"/>
              <a:gd name="T1" fmla="*/ 0 h 105"/>
              <a:gd name="T2" fmla="*/ 2147483647 w 264"/>
              <a:gd name="T3" fmla="*/ 0 h 105"/>
              <a:gd name="T4" fmla="*/ 2147483647 w 264"/>
              <a:gd name="T5" fmla="*/ 2147483647 h 105"/>
              <a:gd name="T6" fmla="*/ 2147483647 w 264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105"/>
              <a:gd name="T14" fmla="*/ 264 w 264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105">
                <a:moveTo>
                  <a:pt x="0" y="0"/>
                </a:moveTo>
                <a:lnTo>
                  <a:pt x="52" y="0"/>
                </a:lnTo>
                <a:lnTo>
                  <a:pt x="207" y="105"/>
                </a:lnTo>
                <a:lnTo>
                  <a:pt x="264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329" name="Text Box 126"/>
          <p:cNvSpPr txBox="1">
            <a:spLocks noChangeArrowheads="1"/>
          </p:cNvSpPr>
          <p:nvPr/>
        </p:nvSpPr>
        <p:spPr bwMode="auto">
          <a:xfrm>
            <a:off x="5711825" y="2449513"/>
            <a:ext cx="950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/>
              <a:t>CMTS</a:t>
            </a:r>
          </a:p>
        </p:txBody>
      </p:sp>
      <p:sp>
        <p:nvSpPr>
          <p:cNvPr id="55330" name="AutoShape 127"/>
          <p:cNvSpPr>
            <a:spLocks noChangeArrowheads="1"/>
          </p:cNvSpPr>
          <p:nvPr/>
        </p:nvSpPr>
        <p:spPr bwMode="auto">
          <a:xfrm>
            <a:off x="5507038" y="1524000"/>
            <a:ext cx="1206500" cy="26193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5331" name="Group 128"/>
          <p:cNvGrpSpPr>
            <a:grpSpLocks/>
          </p:cNvGrpSpPr>
          <p:nvPr/>
        </p:nvGrpSpPr>
        <p:grpSpPr bwMode="auto">
          <a:xfrm>
            <a:off x="5143500" y="2905125"/>
            <a:ext cx="2178050" cy="1147763"/>
            <a:chOff x="3240" y="1830"/>
            <a:chExt cx="1372" cy="723"/>
          </a:xfrm>
        </p:grpSpPr>
        <p:sp>
          <p:nvSpPr>
            <p:cNvPr id="55343" name="Freeform 129"/>
            <p:cNvSpPr>
              <a:spLocks/>
            </p:cNvSpPr>
            <p:nvPr/>
          </p:nvSpPr>
          <p:spPr bwMode="auto">
            <a:xfrm>
              <a:off x="3240" y="1830"/>
              <a:ext cx="1372" cy="723"/>
            </a:xfrm>
            <a:custGeom>
              <a:avLst/>
              <a:gdLst>
                <a:gd name="T0" fmla="*/ 145855 w 765"/>
                <a:gd name="T1" fmla="*/ 931 h 459"/>
                <a:gd name="T2" fmla="*/ 99268 w 765"/>
                <a:gd name="T3" fmla="*/ 6562 h 459"/>
                <a:gd name="T4" fmla="*/ 32950 w 765"/>
                <a:gd name="T5" fmla="*/ 9426 h 459"/>
                <a:gd name="T6" fmla="*/ 4821 w 765"/>
                <a:gd name="T7" fmla="*/ 31576 h 459"/>
                <a:gd name="T8" fmla="*/ 61950 w 765"/>
                <a:gd name="T9" fmla="*/ 41713 h 459"/>
                <a:gd name="T10" fmla="*/ 119240 w 765"/>
                <a:gd name="T11" fmla="*/ 40071 h 459"/>
                <a:gd name="T12" fmla="*/ 201010 w 765"/>
                <a:gd name="T13" fmla="*/ 41713 h 459"/>
                <a:gd name="T14" fmla="*/ 240274 w 765"/>
                <a:gd name="T15" fmla="*/ 40797 h 459"/>
                <a:gd name="T16" fmla="*/ 258901 w 765"/>
                <a:gd name="T17" fmla="*/ 34980 h 459"/>
                <a:gd name="T18" fmla="*/ 258196 w 765"/>
                <a:gd name="T19" fmla="*/ 14847 h 459"/>
                <a:gd name="T20" fmla="*/ 227858 w 765"/>
                <a:gd name="T21" fmla="*/ 3221 h 459"/>
                <a:gd name="T22" fmla="*/ 145855 w 765"/>
                <a:gd name="T23" fmla="*/ 931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5344" name="Line 130"/>
            <p:cNvSpPr>
              <a:spLocks noChangeShapeType="1"/>
            </p:cNvSpPr>
            <p:nvPr/>
          </p:nvSpPr>
          <p:spPr bwMode="auto">
            <a:xfrm flipV="1">
              <a:off x="3763" y="2053"/>
              <a:ext cx="10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5345" name="Line 131"/>
            <p:cNvSpPr>
              <a:spLocks noChangeShapeType="1"/>
            </p:cNvSpPr>
            <p:nvPr/>
          </p:nvSpPr>
          <p:spPr bwMode="auto">
            <a:xfrm>
              <a:off x="3616" y="220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5346" name="Line 132"/>
            <p:cNvSpPr>
              <a:spLocks noChangeShapeType="1"/>
            </p:cNvSpPr>
            <p:nvPr/>
          </p:nvSpPr>
          <p:spPr bwMode="auto">
            <a:xfrm flipV="1">
              <a:off x="3763" y="2114"/>
              <a:ext cx="226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5347" name="Line 133"/>
            <p:cNvSpPr>
              <a:spLocks noChangeShapeType="1"/>
            </p:cNvSpPr>
            <p:nvPr/>
          </p:nvSpPr>
          <p:spPr bwMode="auto">
            <a:xfrm>
              <a:off x="4076" y="2113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5348" name="Line 134"/>
            <p:cNvSpPr>
              <a:spLocks noChangeShapeType="1"/>
            </p:cNvSpPr>
            <p:nvPr/>
          </p:nvSpPr>
          <p:spPr bwMode="auto">
            <a:xfrm>
              <a:off x="3779" y="238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5349" name="Line 135"/>
            <p:cNvSpPr>
              <a:spLocks noChangeShapeType="1"/>
            </p:cNvSpPr>
            <p:nvPr/>
          </p:nvSpPr>
          <p:spPr bwMode="auto">
            <a:xfrm>
              <a:off x="4255" y="2372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55350" name="Group 136"/>
            <p:cNvGrpSpPr>
              <a:grpSpLocks/>
            </p:cNvGrpSpPr>
            <p:nvPr/>
          </p:nvGrpSpPr>
          <p:grpSpPr bwMode="auto">
            <a:xfrm>
              <a:off x="3860" y="1969"/>
              <a:ext cx="335" cy="148"/>
              <a:chOff x="4650" y="1129"/>
              <a:chExt cx="246" cy="95"/>
            </a:xfrm>
          </p:grpSpPr>
          <p:sp>
            <p:nvSpPr>
              <p:cNvPr id="5538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latin typeface="Times New Roman" pitchFamily="18" charset="0"/>
                </a:endParaRPr>
              </a:p>
            </p:txBody>
          </p:sp>
          <p:sp>
            <p:nvSpPr>
              <p:cNvPr id="5538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sv-SE">
                  <a:latin typeface="Times New Roman" pitchFamily="18" charset="0"/>
                </a:endParaRPr>
              </a:p>
            </p:txBody>
          </p:sp>
          <p:sp>
            <p:nvSpPr>
              <p:cNvPr id="5538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latin typeface="Times New Roman" pitchFamily="18" charset="0"/>
                </a:endParaRPr>
              </a:p>
            </p:txBody>
          </p:sp>
          <p:grpSp>
            <p:nvGrpSpPr>
              <p:cNvPr id="55383" name="Group 14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5386" name="Freeform 14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5387" name="Freeform 14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55384" name="Line 14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385" name="Line 14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55351" name="Group 145"/>
            <p:cNvGrpSpPr>
              <a:grpSpLocks/>
            </p:cNvGrpSpPr>
            <p:nvPr/>
          </p:nvGrpSpPr>
          <p:grpSpPr bwMode="auto">
            <a:xfrm>
              <a:off x="3922" y="2284"/>
              <a:ext cx="336" cy="154"/>
              <a:chOff x="4650" y="1129"/>
              <a:chExt cx="246" cy="95"/>
            </a:xfrm>
          </p:grpSpPr>
          <p:sp>
            <p:nvSpPr>
              <p:cNvPr id="5537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latin typeface="Times New Roman" pitchFamily="18" charset="0"/>
                </a:endParaRPr>
              </a:p>
            </p:txBody>
          </p:sp>
          <p:sp>
            <p:nvSpPr>
              <p:cNvPr id="5537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sv-SE">
                  <a:latin typeface="Times New Roman" pitchFamily="18" charset="0"/>
                </a:endParaRPr>
              </a:p>
            </p:txBody>
          </p:sp>
          <p:sp>
            <p:nvSpPr>
              <p:cNvPr id="5537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latin typeface="Times New Roman" pitchFamily="18" charset="0"/>
                </a:endParaRPr>
              </a:p>
            </p:txBody>
          </p:sp>
          <p:grpSp>
            <p:nvGrpSpPr>
              <p:cNvPr id="55375" name="Group 14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5378" name="Freeform 1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5379" name="Freeform 1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55376" name="Line 15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377" name="Line 15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55352" name="Group 154"/>
            <p:cNvGrpSpPr>
              <a:grpSpLocks/>
            </p:cNvGrpSpPr>
            <p:nvPr/>
          </p:nvGrpSpPr>
          <p:grpSpPr bwMode="auto">
            <a:xfrm>
              <a:off x="3443" y="2054"/>
              <a:ext cx="335" cy="149"/>
              <a:chOff x="4650" y="1129"/>
              <a:chExt cx="246" cy="95"/>
            </a:xfrm>
          </p:grpSpPr>
          <p:sp>
            <p:nvSpPr>
              <p:cNvPr id="5536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latin typeface="Times New Roman" pitchFamily="18" charset="0"/>
                </a:endParaRPr>
              </a:p>
            </p:txBody>
          </p:sp>
          <p:sp>
            <p:nvSpPr>
              <p:cNvPr id="5536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sv-SE">
                  <a:latin typeface="Times New Roman" pitchFamily="18" charset="0"/>
                </a:endParaRPr>
              </a:p>
            </p:txBody>
          </p:sp>
          <p:sp>
            <p:nvSpPr>
              <p:cNvPr id="5536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latin typeface="Times New Roman" pitchFamily="18" charset="0"/>
                </a:endParaRPr>
              </a:p>
            </p:txBody>
          </p:sp>
          <p:grpSp>
            <p:nvGrpSpPr>
              <p:cNvPr id="55367" name="Group 15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5370" name="Freeform 15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5371" name="Freeform 16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55368" name="Line 16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369" name="Line 16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55353" name="Group 163"/>
            <p:cNvGrpSpPr>
              <a:grpSpLocks/>
            </p:cNvGrpSpPr>
            <p:nvPr/>
          </p:nvGrpSpPr>
          <p:grpSpPr bwMode="auto">
            <a:xfrm>
              <a:off x="3452" y="2284"/>
              <a:ext cx="336" cy="148"/>
              <a:chOff x="4650" y="1129"/>
              <a:chExt cx="246" cy="95"/>
            </a:xfrm>
          </p:grpSpPr>
          <p:sp>
            <p:nvSpPr>
              <p:cNvPr id="5535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latin typeface="Times New Roman" pitchFamily="18" charset="0"/>
                </a:endParaRPr>
              </a:p>
            </p:txBody>
          </p:sp>
          <p:sp>
            <p:nvSpPr>
              <p:cNvPr id="5535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sv-SE">
                  <a:latin typeface="Times New Roman" pitchFamily="18" charset="0"/>
                </a:endParaRPr>
              </a:p>
            </p:txBody>
          </p:sp>
          <p:sp>
            <p:nvSpPr>
              <p:cNvPr id="5535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latin typeface="Times New Roman" pitchFamily="18" charset="0"/>
                </a:endParaRPr>
              </a:p>
            </p:txBody>
          </p:sp>
          <p:grpSp>
            <p:nvGrpSpPr>
              <p:cNvPr id="55359" name="Group 16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5362" name="Freeform 1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5363" name="Freeform 1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55360" name="Line 17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361" name="Line 171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5354" name="Line 172"/>
            <p:cNvSpPr>
              <a:spLocks noChangeShapeType="1"/>
            </p:cNvSpPr>
            <p:nvPr/>
          </p:nvSpPr>
          <p:spPr bwMode="auto">
            <a:xfrm>
              <a:off x="4422" y="2370"/>
              <a:ext cx="15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5355" name="Text Box 580"/>
            <p:cNvSpPr txBox="1">
              <a:spLocks noChangeArrowheads="1"/>
            </p:cNvSpPr>
            <p:nvPr/>
          </p:nvSpPr>
          <p:spPr bwMode="auto">
            <a:xfrm>
              <a:off x="4231" y="1988"/>
              <a:ext cx="3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800"/>
                <a:t>ISP</a:t>
              </a:r>
            </a:p>
          </p:txBody>
        </p:sp>
      </p:grpSp>
      <p:sp>
        <p:nvSpPr>
          <p:cNvPr id="55332" name="Freeform 174"/>
          <p:cNvSpPr>
            <a:spLocks/>
          </p:cNvSpPr>
          <p:nvPr/>
        </p:nvSpPr>
        <p:spPr bwMode="auto">
          <a:xfrm>
            <a:off x="6251575" y="2193925"/>
            <a:ext cx="206375" cy="927100"/>
          </a:xfrm>
          <a:custGeom>
            <a:avLst/>
            <a:gdLst>
              <a:gd name="T0" fmla="*/ 0 w 130"/>
              <a:gd name="T1" fmla="*/ 0 h 584"/>
              <a:gd name="T2" fmla="*/ 2147483647 w 130"/>
              <a:gd name="T3" fmla="*/ 0 h 584"/>
              <a:gd name="T4" fmla="*/ 2147483647 w 130"/>
              <a:gd name="T5" fmla="*/ 2147483647 h 584"/>
              <a:gd name="T6" fmla="*/ 0 60000 65536"/>
              <a:gd name="T7" fmla="*/ 0 60000 65536"/>
              <a:gd name="T8" fmla="*/ 0 60000 65536"/>
              <a:gd name="T9" fmla="*/ 0 w 130"/>
              <a:gd name="T10" fmla="*/ 0 h 584"/>
              <a:gd name="T11" fmla="*/ 130 w 130"/>
              <a:gd name="T12" fmla="*/ 584 h 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" h="584">
                <a:moveTo>
                  <a:pt x="0" y="0"/>
                </a:moveTo>
                <a:lnTo>
                  <a:pt x="130" y="0"/>
                </a:lnTo>
                <a:lnTo>
                  <a:pt x="130" y="5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28" name="Group 175"/>
          <p:cNvGrpSpPr>
            <a:grpSpLocks/>
          </p:cNvGrpSpPr>
          <p:nvPr/>
        </p:nvGrpSpPr>
        <p:grpSpPr bwMode="auto">
          <a:xfrm>
            <a:off x="6210300" y="2355850"/>
            <a:ext cx="2517775" cy="508000"/>
            <a:chOff x="3912" y="1484"/>
            <a:chExt cx="1586" cy="320"/>
          </a:xfrm>
        </p:grpSpPr>
        <p:sp>
          <p:nvSpPr>
            <p:cNvPr id="55341" name="Line 176"/>
            <p:cNvSpPr>
              <a:spLocks noChangeShapeType="1"/>
            </p:cNvSpPr>
            <p:nvPr/>
          </p:nvSpPr>
          <p:spPr bwMode="auto">
            <a:xfrm flipH="1" flipV="1">
              <a:off x="3912" y="1497"/>
              <a:ext cx="711" cy="9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5342" name="Text Box 177"/>
            <p:cNvSpPr txBox="1">
              <a:spLocks noChangeArrowheads="1"/>
            </p:cNvSpPr>
            <p:nvPr/>
          </p:nvSpPr>
          <p:spPr bwMode="auto">
            <a:xfrm>
              <a:off x="4307" y="1484"/>
              <a:ext cx="119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 sz="1600" i="1"/>
                <a:t>cable modem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i="1"/>
                <a:t>termination system</a:t>
              </a:r>
            </a:p>
          </p:txBody>
        </p:sp>
      </p:grpSp>
      <p:sp>
        <p:nvSpPr>
          <p:cNvPr id="55334" name="Rectangle 3"/>
          <p:cNvSpPr>
            <a:spLocks noChangeArrowheads="1"/>
          </p:cNvSpPr>
          <p:nvPr/>
        </p:nvSpPr>
        <p:spPr bwMode="auto">
          <a:xfrm>
            <a:off x="373063" y="4246563"/>
            <a:ext cx="840105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solidFill>
                  <a:srgbClr val="000099"/>
                </a:solidFill>
                <a:latin typeface="Gill Sans MT" pitchFamily="34" charset="0"/>
              </a:rPr>
              <a:t>HFC: hybrid fiber coax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asymmetric: up to 30Mbps downstream transmission rate, 2 Mbps upstream transmission rate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solidFill>
                  <a:srgbClr val="000099"/>
                </a:solidFill>
                <a:latin typeface="Gill Sans MT" pitchFamily="34" charset="0"/>
              </a:rPr>
              <a:t>network </a:t>
            </a:r>
            <a:r>
              <a:rPr lang="en-US">
                <a:latin typeface="Gill Sans MT" pitchFamily="34" charset="0"/>
              </a:rPr>
              <a:t>of cable, fiber attaches homes to ISP router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homes </a:t>
            </a:r>
            <a:r>
              <a:rPr lang="en-US" i="1">
                <a:solidFill>
                  <a:srgbClr val="CC0000"/>
                </a:solidFill>
                <a:latin typeface="Gill Sans MT" pitchFamily="34" charset="0"/>
              </a:rPr>
              <a:t>share access network</a:t>
            </a:r>
            <a:r>
              <a:rPr lang="en-US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en-US">
                <a:latin typeface="Gill Sans MT" pitchFamily="34" charset="0"/>
              </a:rPr>
              <a:t>to cable headend 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unlike DSL, which has dedicated access to central office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None/>
            </a:pPr>
            <a:endParaRPr lang="en-US" sz="2000">
              <a:latin typeface="Gill Sans MT" pitchFamily="34" charset="0"/>
            </a:endParaRPr>
          </a:p>
        </p:txBody>
      </p:sp>
      <p:sp>
        <p:nvSpPr>
          <p:cNvPr id="55335" name="Title 41"/>
          <p:cNvSpPr>
            <a:spLocks/>
          </p:cNvSpPr>
          <p:nvPr/>
        </p:nvSpPr>
        <p:spPr bwMode="auto">
          <a:xfrm>
            <a:off x="381000" y="239713"/>
            <a:ext cx="56229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600">
                <a:solidFill>
                  <a:srgbClr val="000099"/>
                </a:solidFill>
                <a:latin typeface="Gill Sans MT" pitchFamily="34" charset="0"/>
              </a:rPr>
              <a:t>Access net: cable network</a:t>
            </a:r>
          </a:p>
        </p:txBody>
      </p:sp>
      <p:pic>
        <p:nvPicPr>
          <p:cNvPr id="55336" name="Picture 180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86836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37" name="Group 181"/>
          <p:cNvGrpSpPr>
            <a:grpSpLocks/>
          </p:cNvGrpSpPr>
          <p:nvPr/>
        </p:nvGrpSpPr>
        <p:grpSpPr bwMode="auto">
          <a:xfrm>
            <a:off x="560388" y="1928813"/>
            <a:ext cx="609600" cy="609600"/>
            <a:chOff x="-44" y="1473"/>
            <a:chExt cx="981" cy="1105"/>
          </a:xfrm>
        </p:grpSpPr>
        <p:pic>
          <p:nvPicPr>
            <p:cNvPr id="55339" name="Picture 182" descr="desktop_computer_stylized_mediu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40" name="Freeform 18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sp>
        <p:nvSpPr>
          <p:cNvPr id="55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>
                <a:latin typeface="Tahoma" pitchFamily="34" charset="0"/>
              </a:rPr>
              <a:t>1-</a:t>
            </a:r>
            <a:fld id="{A73F3A5C-C928-4B93-BAF0-525A7F31BAC2}" type="slidenum">
              <a:rPr lang="en-US" sz="1200">
                <a:latin typeface="Tahoma" pitchFamily="34" charset="0"/>
              </a:rPr>
              <a:pPr/>
              <a:t>35</a:t>
            </a:fld>
            <a:endParaRPr lang="en-US" sz="12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37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 bwMode="auto">
          <a:xfrm>
            <a:off x="95534" y="95534"/>
            <a:ext cx="9048466" cy="6762466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5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94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890BB9-B7D1-4BE4-B6D1-51C6559B656F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946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 smtClean="0"/>
              <a:t>Institutional access: local area networks</a:t>
            </a:r>
            <a:endParaRPr lang="en-US" smtClean="0"/>
          </a:p>
        </p:txBody>
      </p:sp>
      <p:sp>
        <p:nvSpPr>
          <p:cNvPr id="194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419600" cy="50292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local </a:t>
            </a:r>
            <a:r>
              <a:rPr lang="en-US" sz="2400" dirty="0" smtClean="0">
                <a:solidFill>
                  <a:srgbClr val="FF0000"/>
                </a:solidFill>
              </a:rPr>
              <a:t>area network</a:t>
            </a:r>
            <a:r>
              <a:rPr lang="en-US" sz="2400" dirty="0" smtClean="0"/>
              <a:t> (LAN) connects end system to edge router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E.g. Ethernet:</a:t>
            </a:r>
            <a:r>
              <a:rPr lang="en-US" sz="2400" dirty="0" smtClean="0"/>
              <a:t> </a:t>
            </a:r>
          </a:p>
          <a:p>
            <a:pPr lvl="1"/>
            <a:r>
              <a:rPr lang="en-US" dirty="0" smtClean="0"/>
              <a:t>10 </a:t>
            </a:r>
            <a:r>
              <a:rPr lang="en-US" dirty="0" err="1" smtClean="0"/>
              <a:t>Mbs</a:t>
            </a:r>
            <a:r>
              <a:rPr lang="en-US" dirty="0" smtClean="0"/>
              <a:t>, 100Mbps, Gigabit Ethernet</a:t>
            </a:r>
            <a:endParaRPr lang="en-US" sz="20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deployment:</a:t>
            </a:r>
            <a:r>
              <a:rPr lang="en-US" sz="2400" dirty="0" smtClean="0"/>
              <a:t> institutions, home LANs </a:t>
            </a:r>
          </a:p>
        </p:txBody>
      </p:sp>
      <p:grpSp>
        <p:nvGrpSpPr>
          <p:cNvPr id="19466" name="Group 119"/>
          <p:cNvGrpSpPr>
            <a:grpSpLocks/>
          </p:cNvGrpSpPr>
          <p:nvPr/>
        </p:nvGrpSpPr>
        <p:grpSpPr bwMode="auto">
          <a:xfrm>
            <a:off x="5416550" y="2427288"/>
            <a:ext cx="2798763" cy="2351087"/>
            <a:chOff x="3328" y="2249"/>
            <a:chExt cx="1355" cy="1013"/>
          </a:xfrm>
        </p:grpSpPr>
        <p:graphicFrame>
          <p:nvGraphicFramePr>
            <p:cNvPr id="19458" name="Object 5"/>
            <p:cNvGraphicFramePr>
              <a:graphicFrameLocks noChangeAspect="1"/>
            </p:cNvGraphicFramePr>
            <p:nvPr/>
          </p:nvGraphicFramePr>
          <p:xfrm>
            <a:off x="3328" y="2249"/>
            <a:ext cx="290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74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8" y="2249"/>
                          <a:ext cx="290" cy="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7" name="Line 6"/>
            <p:cNvSpPr>
              <a:spLocks noChangeShapeType="1"/>
            </p:cNvSpPr>
            <p:nvPr/>
          </p:nvSpPr>
          <p:spPr bwMode="auto">
            <a:xfrm flipV="1">
              <a:off x="3612" y="2435"/>
              <a:ext cx="50" cy="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9459" name="Object 7"/>
            <p:cNvGraphicFramePr>
              <a:graphicFrameLocks noChangeAspect="1"/>
            </p:cNvGraphicFramePr>
            <p:nvPr/>
          </p:nvGraphicFramePr>
          <p:xfrm>
            <a:off x="3328" y="2698"/>
            <a:ext cx="290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75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8" y="2698"/>
                          <a:ext cx="290" cy="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8" name="Line 8"/>
            <p:cNvSpPr>
              <a:spLocks noChangeShapeType="1"/>
            </p:cNvSpPr>
            <p:nvPr/>
          </p:nvSpPr>
          <p:spPr bwMode="auto">
            <a:xfrm flipV="1">
              <a:off x="3612" y="2888"/>
              <a:ext cx="50" cy="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9469" name="Group 9"/>
            <p:cNvGrpSpPr>
              <a:grpSpLocks/>
            </p:cNvGrpSpPr>
            <p:nvPr/>
          </p:nvGrpSpPr>
          <p:grpSpPr bwMode="auto">
            <a:xfrm>
              <a:off x="3415" y="2507"/>
              <a:ext cx="50" cy="168"/>
              <a:chOff x="3842" y="406"/>
              <a:chExt cx="51" cy="167"/>
            </a:xfrm>
          </p:grpSpPr>
          <p:sp>
            <p:nvSpPr>
              <p:cNvPr id="19511" name="Oval 10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12" name="Oval 11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13" name="Oval 12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9470" name="Line 13"/>
            <p:cNvSpPr>
              <a:spLocks noChangeShapeType="1"/>
            </p:cNvSpPr>
            <p:nvPr/>
          </p:nvSpPr>
          <p:spPr bwMode="auto">
            <a:xfrm>
              <a:off x="3658" y="2433"/>
              <a:ext cx="0" cy="45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9460" name="Object 14"/>
            <p:cNvGraphicFramePr>
              <a:graphicFrameLocks noChangeAspect="1"/>
            </p:cNvGraphicFramePr>
            <p:nvPr/>
          </p:nvGraphicFramePr>
          <p:xfrm>
            <a:off x="3933" y="3012"/>
            <a:ext cx="291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76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3" y="3012"/>
                          <a:ext cx="291" cy="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1" name="Object 15"/>
            <p:cNvGraphicFramePr>
              <a:graphicFrameLocks noChangeAspect="1"/>
            </p:cNvGraphicFramePr>
            <p:nvPr/>
          </p:nvGraphicFramePr>
          <p:xfrm>
            <a:off x="3505" y="3003"/>
            <a:ext cx="289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77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5" y="3003"/>
                          <a:ext cx="289" cy="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1" name="Line 16"/>
            <p:cNvSpPr>
              <a:spLocks noChangeShapeType="1"/>
            </p:cNvSpPr>
            <p:nvPr/>
          </p:nvSpPr>
          <p:spPr bwMode="auto">
            <a:xfrm rot="-5400000">
              <a:off x="4088" y="2993"/>
              <a:ext cx="46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72" name="Line 17"/>
            <p:cNvSpPr>
              <a:spLocks noChangeShapeType="1"/>
            </p:cNvSpPr>
            <p:nvPr/>
          </p:nvSpPr>
          <p:spPr bwMode="auto">
            <a:xfrm rot="5400000" flipH="1">
              <a:off x="3651" y="2987"/>
              <a:ext cx="4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73" name="Line 18"/>
            <p:cNvSpPr>
              <a:spLocks noChangeShapeType="1"/>
            </p:cNvSpPr>
            <p:nvPr/>
          </p:nvSpPr>
          <p:spPr bwMode="auto">
            <a:xfrm rot="16200000" flipV="1">
              <a:off x="3895" y="2748"/>
              <a:ext cx="0" cy="4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74" name="Line 19"/>
            <p:cNvSpPr>
              <a:spLocks noChangeShapeType="1"/>
            </p:cNvSpPr>
            <p:nvPr/>
          </p:nvSpPr>
          <p:spPr bwMode="auto">
            <a:xfrm>
              <a:off x="3656" y="2681"/>
              <a:ext cx="71" cy="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9475" name="Group 28"/>
            <p:cNvGrpSpPr>
              <a:grpSpLocks/>
            </p:cNvGrpSpPr>
            <p:nvPr/>
          </p:nvGrpSpPr>
          <p:grpSpPr bwMode="auto">
            <a:xfrm>
              <a:off x="4343" y="2819"/>
              <a:ext cx="145" cy="309"/>
              <a:chOff x="4180" y="783"/>
              <a:chExt cx="150" cy="307"/>
            </a:xfrm>
          </p:grpSpPr>
          <p:sp>
            <p:nvSpPr>
              <p:cNvPr id="19503" name="AutoShape 2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04" name="Rectangle 3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05" name="Rectangle 3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06" name="AutoShape 3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07" name="Line 3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08" name="Line 3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09" name="Rectangle 3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10" name="Rectangle 3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9476" name="Group 37"/>
            <p:cNvGrpSpPr>
              <a:grpSpLocks/>
            </p:cNvGrpSpPr>
            <p:nvPr/>
          </p:nvGrpSpPr>
          <p:grpSpPr bwMode="auto">
            <a:xfrm>
              <a:off x="4538" y="2819"/>
              <a:ext cx="145" cy="309"/>
              <a:chOff x="4180" y="783"/>
              <a:chExt cx="150" cy="307"/>
            </a:xfrm>
          </p:grpSpPr>
          <p:sp>
            <p:nvSpPr>
              <p:cNvPr id="19495" name="AutoShape 3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496" name="Rectangle 3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497" name="Rectangle 4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498" name="AutoShape 4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499" name="Line 4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00" name="Line 4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01" name="Rectangle 4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02" name="Rectangle 4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9477" name="Line 46"/>
            <p:cNvSpPr>
              <a:spLocks noChangeShapeType="1"/>
            </p:cNvSpPr>
            <p:nvPr/>
          </p:nvSpPr>
          <p:spPr bwMode="auto">
            <a:xfrm rot="-5400000">
              <a:off x="4349" y="2441"/>
              <a:ext cx="0" cy="54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78" name="Line 48"/>
            <p:cNvSpPr>
              <a:spLocks noChangeShapeType="1"/>
            </p:cNvSpPr>
            <p:nvPr/>
          </p:nvSpPr>
          <p:spPr bwMode="auto">
            <a:xfrm rot="-5400000">
              <a:off x="4385" y="2768"/>
              <a:ext cx="12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9479" name="Group 78"/>
            <p:cNvGrpSpPr>
              <a:grpSpLocks/>
            </p:cNvGrpSpPr>
            <p:nvPr/>
          </p:nvGrpSpPr>
          <p:grpSpPr bwMode="auto">
            <a:xfrm>
              <a:off x="3727" y="2621"/>
              <a:ext cx="349" cy="176"/>
              <a:chOff x="3600" y="219"/>
              <a:chExt cx="360" cy="175"/>
            </a:xfrm>
          </p:grpSpPr>
          <p:sp>
            <p:nvSpPr>
              <p:cNvPr id="19482" name="Oval 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483" name="Line 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484" name="Line 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485" name="Rectangle 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9486" name="Oval 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9487" name="Group 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9492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9493" name="Line 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9494" name="Line 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9488" name="Group 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9489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9490" name="Line 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9491" name="Line 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9480" name="Line 92"/>
            <p:cNvSpPr>
              <a:spLocks noChangeShapeType="1"/>
            </p:cNvSpPr>
            <p:nvPr/>
          </p:nvSpPr>
          <p:spPr bwMode="auto">
            <a:xfrm>
              <a:off x="3901" y="2791"/>
              <a:ext cx="1" cy="1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81" name="Line 118"/>
            <p:cNvSpPr>
              <a:spLocks noChangeShapeType="1"/>
            </p:cNvSpPr>
            <p:nvPr/>
          </p:nvSpPr>
          <p:spPr bwMode="auto">
            <a:xfrm rot="-5400000">
              <a:off x="4559" y="2768"/>
              <a:ext cx="12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 bwMode="auto">
          <a:xfrm>
            <a:off x="95534" y="95534"/>
            <a:ext cx="9048466" cy="6762466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7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4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93BB6A19-5287-43D4-929B-4A063EE2BCF9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2049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 smtClean="0"/>
              <a:t>Wireless access networks</a:t>
            </a:r>
            <a:endParaRPr lang="en-US" smtClean="0"/>
          </a:p>
        </p:txBody>
      </p:sp>
      <p:sp>
        <p:nvSpPr>
          <p:cNvPr id="204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3863" y="1322388"/>
            <a:ext cx="4927600" cy="4876800"/>
          </a:xfrm>
        </p:spPr>
        <p:txBody>
          <a:bodyPr/>
          <a:lstStyle/>
          <a:p>
            <a:r>
              <a:rPr lang="en-US" sz="2400" dirty="0" smtClean="0"/>
              <a:t>shared </a:t>
            </a:r>
            <a:r>
              <a:rPr lang="en-US" sz="2400" i="1" dirty="0" smtClean="0"/>
              <a:t>wireless</a:t>
            </a:r>
            <a:r>
              <a:rPr lang="en-US" sz="2400" dirty="0" smtClean="0"/>
              <a:t> access network connects end system to router</a:t>
            </a:r>
          </a:p>
          <a:p>
            <a:pPr lvl="1"/>
            <a:r>
              <a:rPr lang="en-US" sz="2000" dirty="0" smtClean="0"/>
              <a:t>via base station aka “access point</a:t>
            </a:r>
            <a:r>
              <a:rPr lang="en-US" sz="2000" dirty="0" smtClean="0"/>
              <a:t>”, or “</a:t>
            </a:r>
            <a:r>
              <a:rPr lang="en-US" sz="2000" dirty="0" err="1" smtClean="0"/>
              <a:t>adhoc</a:t>
            </a:r>
            <a:r>
              <a:rPr lang="en-US" sz="2000" dirty="0" smtClean="0"/>
              <a:t>”</a:t>
            </a:r>
            <a:endParaRPr lang="en-US" sz="20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wireless LANs:</a:t>
            </a:r>
            <a:endParaRPr lang="en-US" sz="2400" dirty="0" smtClean="0"/>
          </a:p>
          <a:p>
            <a:pPr lvl="1"/>
            <a:r>
              <a:rPr lang="en-US" sz="2000" dirty="0" smtClean="0"/>
              <a:t>802.11b/g (</a:t>
            </a:r>
            <a:r>
              <a:rPr lang="en-US" sz="2000" dirty="0" err="1" smtClean="0"/>
              <a:t>WiFi</a:t>
            </a:r>
            <a:r>
              <a:rPr lang="en-US" sz="2000" dirty="0" smtClean="0"/>
              <a:t>): 11 or 54  Mbps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wider-area wireless access</a:t>
            </a:r>
            <a:endParaRPr lang="en-US" sz="2400" dirty="0" smtClean="0"/>
          </a:p>
          <a:p>
            <a:pPr lvl="1"/>
            <a:r>
              <a:rPr lang="en-US" sz="2000" dirty="0" smtClean="0"/>
              <a:t>provided by </a:t>
            </a:r>
            <a:r>
              <a:rPr lang="en-US" sz="2000" dirty="0" err="1" smtClean="0"/>
              <a:t>telco</a:t>
            </a:r>
            <a:r>
              <a:rPr lang="en-US" sz="2000" dirty="0" smtClean="0"/>
              <a:t> operator</a:t>
            </a:r>
          </a:p>
          <a:p>
            <a:pPr lvl="1"/>
            <a:r>
              <a:rPr lang="en-US" sz="2000" dirty="0" smtClean="0"/>
              <a:t>~1Mbps over cellular system</a:t>
            </a:r>
          </a:p>
          <a:p>
            <a:pPr lvl="1"/>
            <a:r>
              <a:rPr lang="en-US" sz="2000" dirty="0" err="1" smtClean="0"/>
              <a:t>WiMAX</a:t>
            </a:r>
            <a:r>
              <a:rPr lang="en-US" sz="2000" dirty="0" smtClean="0"/>
              <a:t> </a:t>
            </a:r>
            <a:r>
              <a:rPr lang="en-US" sz="2000" dirty="0" smtClean="0"/>
              <a:t>(10’s Mbps) over wide area</a:t>
            </a:r>
          </a:p>
        </p:txBody>
      </p:sp>
      <p:grpSp>
        <p:nvGrpSpPr>
          <p:cNvPr id="20494" name="Group 5"/>
          <p:cNvGrpSpPr>
            <a:grpSpLocks/>
          </p:cNvGrpSpPr>
          <p:nvPr/>
        </p:nvGrpSpPr>
        <p:grpSpPr bwMode="auto">
          <a:xfrm>
            <a:off x="6221413" y="4048125"/>
            <a:ext cx="622300" cy="793750"/>
            <a:chOff x="3908" y="2375"/>
            <a:chExt cx="392" cy="500"/>
          </a:xfrm>
        </p:grpSpPr>
        <p:graphicFrame>
          <p:nvGraphicFramePr>
            <p:cNvPr id="20488" name="Object 6"/>
            <p:cNvGraphicFramePr>
              <a:graphicFrameLocks noChangeAspect="1"/>
            </p:cNvGraphicFramePr>
            <p:nvPr/>
          </p:nvGraphicFramePr>
          <p:xfrm>
            <a:off x="3908" y="2375"/>
            <a:ext cx="366" cy="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22" name="Clip" r:id="rId4" imgW="819000" imgH="847800" progId="MS_ClipArt_Gallery.2">
                    <p:embed/>
                  </p:oleObj>
                </mc:Choice>
                <mc:Fallback>
                  <p:oleObj name="Clip" r:id="rId4" imgW="819000" imgH="847800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375"/>
                          <a:ext cx="366" cy="4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9" name="Object 7"/>
            <p:cNvGraphicFramePr>
              <a:graphicFrameLocks noChangeAspect="1"/>
            </p:cNvGraphicFramePr>
            <p:nvPr/>
          </p:nvGraphicFramePr>
          <p:xfrm>
            <a:off x="3966" y="2506"/>
            <a:ext cx="334" cy="3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23" name="Clip" r:id="rId6" imgW="1266840" imgH="1200240" progId="MS_ClipArt_Gallery.2">
                    <p:embed/>
                  </p:oleObj>
                </mc:Choice>
                <mc:Fallback>
                  <p:oleObj name="Clip" r:id="rId6" imgW="1266840" imgH="1200240" progId="MS_ClipArt_Gallery.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6" y="2506"/>
                          <a:ext cx="334" cy="3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495" name="Group 8"/>
          <p:cNvGrpSpPr>
            <a:grpSpLocks/>
          </p:cNvGrpSpPr>
          <p:nvPr/>
        </p:nvGrpSpPr>
        <p:grpSpPr bwMode="auto">
          <a:xfrm>
            <a:off x="7377113" y="3962400"/>
            <a:ext cx="622300" cy="793750"/>
            <a:chOff x="2870" y="1518"/>
            <a:chExt cx="292" cy="320"/>
          </a:xfrm>
        </p:grpSpPr>
        <p:graphicFrame>
          <p:nvGraphicFramePr>
            <p:cNvPr id="20486" name="Object 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24" name="Clip" r:id="rId8" imgW="819000" imgH="847800" progId="MS_ClipArt_Gallery.2">
                    <p:embed/>
                  </p:oleObj>
                </mc:Choice>
                <mc:Fallback>
                  <p:oleObj name="Clip" r:id="rId8" imgW="819000" imgH="847800" progId="MS_ClipArt_Gallery.2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7" name="Object 1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25" name="Clip" r:id="rId9" imgW="1266840" imgH="1200240" progId="MS_ClipArt_Gallery.2">
                    <p:embed/>
                  </p:oleObj>
                </mc:Choice>
                <mc:Fallback>
                  <p:oleObj name="Clip" r:id="rId9" imgW="1266840" imgH="1200240" progId="MS_ClipArt_Gallery.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496" name="Oval 15"/>
          <p:cNvSpPr>
            <a:spLocks noChangeArrowheads="1"/>
          </p:cNvSpPr>
          <p:nvPr/>
        </p:nvSpPr>
        <p:spPr bwMode="auto">
          <a:xfrm>
            <a:off x="6496050" y="2387600"/>
            <a:ext cx="760413" cy="2397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497" name="Line 16"/>
          <p:cNvSpPr>
            <a:spLocks noChangeShapeType="1"/>
          </p:cNvSpPr>
          <p:nvPr/>
        </p:nvSpPr>
        <p:spPr bwMode="auto">
          <a:xfrm>
            <a:off x="6496050" y="2366963"/>
            <a:ext cx="0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498" name="Line 17"/>
          <p:cNvSpPr>
            <a:spLocks noChangeShapeType="1"/>
          </p:cNvSpPr>
          <p:nvPr/>
        </p:nvSpPr>
        <p:spPr bwMode="auto">
          <a:xfrm>
            <a:off x="7256463" y="2366963"/>
            <a:ext cx="0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499" name="Rectangle 18"/>
          <p:cNvSpPr>
            <a:spLocks noChangeArrowheads="1"/>
          </p:cNvSpPr>
          <p:nvPr/>
        </p:nvSpPr>
        <p:spPr bwMode="auto">
          <a:xfrm>
            <a:off x="6496050" y="2366963"/>
            <a:ext cx="754063" cy="146050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20500" name="Oval 19"/>
          <p:cNvSpPr>
            <a:spLocks noChangeArrowheads="1"/>
          </p:cNvSpPr>
          <p:nvPr/>
        </p:nvSpPr>
        <p:spPr bwMode="auto">
          <a:xfrm>
            <a:off x="6489700" y="2193925"/>
            <a:ext cx="760413" cy="279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0501" name="Group 20"/>
          <p:cNvGrpSpPr>
            <a:grpSpLocks/>
          </p:cNvGrpSpPr>
          <p:nvPr/>
        </p:nvGrpSpPr>
        <p:grpSpPr bwMode="auto">
          <a:xfrm>
            <a:off x="6672263" y="2255838"/>
            <a:ext cx="377825" cy="163512"/>
            <a:chOff x="2848" y="848"/>
            <a:chExt cx="140" cy="98"/>
          </a:xfrm>
        </p:grpSpPr>
        <p:sp>
          <p:nvSpPr>
            <p:cNvPr id="20551" name="Line 2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552" name="Line 2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553" name="Line 2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0502" name="Group 24"/>
          <p:cNvGrpSpPr>
            <a:grpSpLocks/>
          </p:cNvGrpSpPr>
          <p:nvPr/>
        </p:nvGrpSpPr>
        <p:grpSpPr bwMode="auto">
          <a:xfrm flipV="1">
            <a:off x="6672263" y="2252663"/>
            <a:ext cx="377825" cy="163512"/>
            <a:chOff x="2848" y="848"/>
            <a:chExt cx="140" cy="98"/>
          </a:xfrm>
        </p:grpSpPr>
        <p:sp>
          <p:nvSpPr>
            <p:cNvPr id="20548" name="Line 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549" name="Line 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550" name="Line 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0503" name="Line 28"/>
          <p:cNvSpPr>
            <a:spLocks noChangeShapeType="1"/>
          </p:cNvSpPr>
          <p:nvPr/>
        </p:nvSpPr>
        <p:spPr bwMode="auto">
          <a:xfrm flipV="1">
            <a:off x="6886575" y="2619375"/>
            <a:ext cx="0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0504" name="Group 29"/>
          <p:cNvGrpSpPr>
            <a:grpSpLocks/>
          </p:cNvGrpSpPr>
          <p:nvPr/>
        </p:nvGrpSpPr>
        <p:grpSpPr bwMode="auto">
          <a:xfrm>
            <a:off x="7621588" y="2359025"/>
            <a:ext cx="622300" cy="793750"/>
            <a:chOff x="2870" y="1518"/>
            <a:chExt cx="292" cy="320"/>
          </a:xfrm>
        </p:grpSpPr>
        <p:graphicFrame>
          <p:nvGraphicFramePr>
            <p:cNvPr id="20484" name="Object 3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26" name="Clip" r:id="rId10" imgW="819000" imgH="847800" progId="MS_ClipArt_Gallery.2">
                    <p:embed/>
                  </p:oleObj>
                </mc:Choice>
                <mc:Fallback>
                  <p:oleObj name="Clip" r:id="rId10" imgW="819000" imgH="847800" progId="MS_ClipArt_Gallery.2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5" name="Object 3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27" name="Clip" r:id="rId11" imgW="1266840" imgH="1200240" progId="MS_ClipArt_Gallery.2">
                    <p:embed/>
                  </p:oleObj>
                </mc:Choice>
                <mc:Fallback>
                  <p:oleObj name="Clip" r:id="rId11" imgW="1266840" imgH="1200240" progId="MS_ClipArt_Gallery.2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505" name="Group 32"/>
          <p:cNvGrpSpPr>
            <a:grpSpLocks/>
          </p:cNvGrpSpPr>
          <p:nvPr/>
        </p:nvGrpSpPr>
        <p:grpSpPr bwMode="auto">
          <a:xfrm>
            <a:off x="8070850" y="3421063"/>
            <a:ext cx="622300" cy="793750"/>
            <a:chOff x="2870" y="1518"/>
            <a:chExt cx="292" cy="320"/>
          </a:xfrm>
        </p:grpSpPr>
        <p:graphicFrame>
          <p:nvGraphicFramePr>
            <p:cNvPr id="20482" name="Object 33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28" name="Clip" r:id="rId12" imgW="819000" imgH="847800" progId="MS_ClipArt_Gallery.2">
                    <p:embed/>
                  </p:oleObj>
                </mc:Choice>
                <mc:Fallback>
                  <p:oleObj name="Clip" r:id="rId12" imgW="819000" imgH="847800" progId="MS_ClipArt_Gallery.2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3" name="Object 34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29" name="Clip" r:id="rId13" imgW="1266840" imgH="1200240" progId="MS_ClipArt_Gallery.2">
                    <p:embed/>
                  </p:oleObj>
                </mc:Choice>
                <mc:Fallback>
                  <p:oleObj name="Clip" r:id="rId13" imgW="1266840" imgH="1200240" progId="MS_ClipArt_Gallery.2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506" name="Text Box 35"/>
          <p:cNvSpPr txBox="1">
            <a:spLocks noChangeArrowheads="1"/>
          </p:cNvSpPr>
          <p:nvPr/>
        </p:nvSpPr>
        <p:spPr bwMode="auto">
          <a:xfrm>
            <a:off x="5081588" y="2874963"/>
            <a:ext cx="11795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latin typeface="Comic Sans MS" pitchFamily="66" charset="0"/>
              </a:rPr>
              <a:t>base</a:t>
            </a:r>
          </a:p>
          <a:p>
            <a:pPr algn="r"/>
            <a:r>
              <a:rPr lang="en-US">
                <a:latin typeface="Comic Sans MS" pitchFamily="66" charset="0"/>
              </a:rPr>
              <a:t>station</a:t>
            </a:r>
            <a:endParaRPr lang="en-US"/>
          </a:p>
        </p:txBody>
      </p:sp>
      <p:sp>
        <p:nvSpPr>
          <p:cNvPr id="20507" name="Text Box 36"/>
          <p:cNvSpPr txBox="1">
            <a:spLocks noChangeArrowheads="1"/>
          </p:cNvSpPr>
          <p:nvPr/>
        </p:nvSpPr>
        <p:spPr bwMode="auto">
          <a:xfrm>
            <a:off x="7435850" y="4867275"/>
            <a:ext cx="1098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latin typeface="Comic Sans MS" pitchFamily="66" charset="0"/>
              </a:rPr>
              <a:t>mobile</a:t>
            </a:r>
          </a:p>
          <a:p>
            <a:pPr algn="r"/>
            <a:r>
              <a:rPr lang="en-US">
                <a:latin typeface="Comic Sans MS" pitchFamily="66" charset="0"/>
              </a:rPr>
              <a:t>hosts</a:t>
            </a:r>
            <a:endParaRPr lang="en-US"/>
          </a:p>
        </p:txBody>
      </p:sp>
      <p:sp>
        <p:nvSpPr>
          <p:cNvPr id="20508" name="Line 37"/>
          <p:cNvSpPr>
            <a:spLocks noChangeShapeType="1"/>
          </p:cNvSpPr>
          <p:nvPr/>
        </p:nvSpPr>
        <p:spPr bwMode="auto">
          <a:xfrm flipV="1">
            <a:off x="6829425" y="1743075"/>
            <a:ext cx="0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509" name="Text Box 38"/>
          <p:cNvSpPr txBox="1">
            <a:spLocks noChangeArrowheads="1"/>
          </p:cNvSpPr>
          <p:nvPr/>
        </p:nvSpPr>
        <p:spPr bwMode="auto">
          <a:xfrm>
            <a:off x="5410200" y="2162175"/>
            <a:ext cx="110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latin typeface="Comic Sans MS" pitchFamily="66" charset="0"/>
              </a:rPr>
              <a:t>router</a:t>
            </a:r>
            <a:endParaRPr lang="en-US"/>
          </a:p>
        </p:txBody>
      </p:sp>
      <p:grpSp>
        <p:nvGrpSpPr>
          <p:cNvPr id="20510" name="Group 104"/>
          <p:cNvGrpSpPr>
            <a:grpSpLocks/>
          </p:cNvGrpSpPr>
          <p:nvPr/>
        </p:nvGrpSpPr>
        <p:grpSpPr bwMode="auto">
          <a:xfrm>
            <a:off x="6445250" y="2717800"/>
            <a:ext cx="681038" cy="820738"/>
            <a:chOff x="3221" y="3127"/>
            <a:chExt cx="429" cy="517"/>
          </a:xfrm>
        </p:grpSpPr>
        <p:sp>
          <p:nvSpPr>
            <p:cNvPr id="20511" name="Freeform 66"/>
            <p:cNvSpPr>
              <a:spLocks/>
            </p:cNvSpPr>
            <p:nvPr/>
          </p:nvSpPr>
          <p:spPr bwMode="auto">
            <a:xfrm>
              <a:off x="3336" y="3156"/>
              <a:ext cx="77" cy="85"/>
            </a:xfrm>
            <a:custGeom>
              <a:avLst/>
              <a:gdLst>
                <a:gd name="T0" fmla="*/ 10 w 199"/>
                <a:gd name="T1" fmla="*/ 4 h 232"/>
                <a:gd name="T2" fmla="*/ 8 w 199"/>
                <a:gd name="T3" fmla="*/ 5 h 232"/>
                <a:gd name="T4" fmla="*/ 6 w 199"/>
                <a:gd name="T5" fmla="*/ 7 h 232"/>
                <a:gd name="T6" fmla="*/ 5 w 199"/>
                <a:gd name="T7" fmla="*/ 8 h 232"/>
                <a:gd name="T8" fmla="*/ 3 w 199"/>
                <a:gd name="T9" fmla="*/ 10 h 232"/>
                <a:gd name="T10" fmla="*/ 2 w 199"/>
                <a:gd name="T11" fmla="*/ 12 h 232"/>
                <a:gd name="T12" fmla="*/ 1 w 199"/>
                <a:gd name="T13" fmla="*/ 15 h 232"/>
                <a:gd name="T14" fmla="*/ 0 w 199"/>
                <a:gd name="T15" fmla="*/ 17 h 232"/>
                <a:gd name="T16" fmla="*/ 0 w 199"/>
                <a:gd name="T17" fmla="*/ 19 h 232"/>
                <a:gd name="T18" fmla="*/ 0 w 199"/>
                <a:gd name="T19" fmla="*/ 22 h 232"/>
                <a:gd name="T20" fmla="*/ 2 w 199"/>
                <a:gd name="T21" fmla="*/ 25 h 232"/>
                <a:gd name="T22" fmla="*/ 4 w 199"/>
                <a:gd name="T23" fmla="*/ 27 h 232"/>
                <a:gd name="T24" fmla="*/ 7 w 199"/>
                <a:gd name="T25" fmla="*/ 29 h 232"/>
                <a:gd name="T26" fmla="*/ 10 w 199"/>
                <a:gd name="T27" fmla="*/ 30 h 232"/>
                <a:gd name="T28" fmla="*/ 13 w 199"/>
                <a:gd name="T29" fmla="*/ 31 h 232"/>
                <a:gd name="T30" fmla="*/ 17 w 199"/>
                <a:gd name="T31" fmla="*/ 31 h 232"/>
                <a:gd name="T32" fmla="*/ 20 w 199"/>
                <a:gd name="T33" fmla="*/ 31 h 232"/>
                <a:gd name="T34" fmla="*/ 21 w 199"/>
                <a:gd name="T35" fmla="*/ 31 h 232"/>
                <a:gd name="T36" fmla="*/ 21 w 199"/>
                <a:gd name="T37" fmla="*/ 30 h 232"/>
                <a:gd name="T38" fmla="*/ 22 w 199"/>
                <a:gd name="T39" fmla="*/ 30 h 232"/>
                <a:gd name="T40" fmla="*/ 22 w 199"/>
                <a:gd name="T41" fmla="*/ 29 h 232"/>
                <a:gd name="T42" fmla="*/ 22 w 199"/>
                <a:gd name="T43" fmla="*/ 29 h 232"/>
                <a:gd name="T44" fmla="*/ 21 w 199"/>
                <a:gd name="T45" fmla="*/ 28 h 232"/>
                <a:gd name="T46" fmla="*/ 20 w 199"/>
                <a:gd name="T47" fmla="*/ 27 h 232"/>
                <a:gd name="T48" fmla="*/ 19 w 199"/>
                <a:gd name="T49" fmla="*/ 27 h 232"/>
                <a:gd name="T50" fmla="*/ 17 w 199"/>
                <a:gd name="T51" fmla="*/ 26 h 232"/>
                <a:gd name="T52" fmla="*/ 16 w 199"/>
                <a:gd name="T53" fmla="*/ 26 h 232"/>
                <a:gd name="T54" fmla="*/ 14 w 199"/>
                <a:gd name="T55" fmla="*/ 26 h 232"/>
                <a:gd name="T56" fmla="*/ 12 w 199"/>
                <a:gd name="T57" fmla="*/ 26 h 232"/>
                <a:gd name="T58" fmla="*/ 11 w 199"/>
                <a:gd name="T59" fmla="*/ 25 h 232"/>
                <a:gd name="T60" fmla="*/ 9 w 199"/>
                <a:gd name="T61" fmla="*/ 25 h 232"/>
                <a:gd name="T62" fmla="*/ 8 w 199"/>
                <a:gd name="T63" fmla="*/ 23 h 232"/>
                <a:gd name="T64" fmla="*/ 7 w 199"/>
                <a:gd name="T65" fmla="*/ 22 h 232"/>
                <a:gd name="T66" fmla="*/ 6 w 199"/>
                <a:gd name="T67" fmla="*/ 17 h 232"/>
                <a:gd name="T68" fmla="*/ 7 w 199"/>
                <a:gd name="T69" fmla="*/ 13 h 232"/>
                <a:gd name="T70" fmla="*/ 10 w 199"/>
                <a:gd name="T71" fmla="*/ 10 h 232"/>
                <a:gd name="T72" fmla="*/ 14 w 199"/>
                <a:gd name="T73" fmla="*/ 7 h 232"/>
                <a:gd name="T74" fmla="*/ 18 w 199"/>
                <a:gd name="T75" fmla="*/ 4 h 232"/>
                <a:gd name="T76" fmla="*/ 22 w 199"/>
                <a:gd name="T77" fmla="*/ 3 h 232"/>
                <a:gd name="T78" fmla="*/ 27 w 199"/>
                <a:gd name="T79" fmla="*/ 1 h 232"/>
                <a:gd name="T80" fmla="*/ 30 w 199"/>
                <a:gd name="T81" fmla="*/ 0 h 232"/>
                <a:gd name="T82" fmla="*/ 28 w 199"/>
                <a:gd name="T83" fmla="*/ 0 h 232"/>
                <a:gd name="T84" fmla="*/ 26 w 199"/>
                <a:gd name="T85" fmla="*/ 0 h 232"/>
                <a:gd name="T86" fmla="*/ 23 w 199"/>
                <a:gd name="T87" fmla="*/ 0 h 232"/>
                <a:gd name="T88" fmla="*/ 21 w 199"/>
                <a:gd name="T89" fmla="*/ 0 h 232"/>
                <a:gd name="T90" fmla="*/ 18 w 199"/>
                <a:gd name="T91" fmla="*/ 1 h 232"/>
                <a:gd name="T92" fmla="*/ 15 w 199"/>
                <a:gd name="T93" fmla="*/ 2 h 232"/>
                <a:gd name="T94" fmla="*/ 13 w 199"/>
                <a:gd name="T95" fmla="*/ 3 h 232"/>
                <a:gd name="T96" fmla="*/ 10 w 199"/>
                <a:gd name="T97" fmla="*/ 4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12" name="Freeform 67"/>
            <p:cNvSpPr>
              <a:spLocks/>
            </p:cNvSpPr>
            <p:nvPr/>
          </p:nvSpPr>
          <p:spPr bwMode="auto">
            <a:xfrm>
              <a:off x="3467" y="3153"/>
              <a:ext cx="52" cy="66"/>
            </a:xfrm>
            <a:custGeom>
              <a:avLst/>
              <a:gdLst>
                <a:gd name="T0" fmla="*/ 18 w 128"/>
                <a:gd name="T1" fmla="*/ 8 h 180"/>
                <a:gd name="T2" fmla="*/ 19 w 128"/>
                <a:gd name="T3" fmla="*/ 10 h 180"/>
                <a:gd name="T4" fmla="*/ 18 w 128"/>
                <a:gd name="T5" fmla="*/ 12 h 180"/>
                <a:gd name="T6" fmla="*/ 17 w 128"/>
                <a:gd name="T7" fmla="*/ 15 h 180"/>
                <a:gd name="T8" fmla="*/ 15 w 128"/>
                <a:gd name="T9" fmla="*/ 16 h 180"/>
                <a:gd name="T10" fmla="*/ 13 w 128"/>
                <a:gd name="T11" fmla="*/ 18 h 180"/>
                <a:gd name="T12" fmla="*/ 10 w 128"/>
                <a:gd name="T13" fmla="*/ 19 h 180"/>
                <a:gd name="T14" fmla="*/ 7 w 128"/>
                <a:gd name="T15" fmla="*/ 21 h 180"/>
                <a:gd name="T16" fmla="*/ 5 w 128"/>
                <a:gd name="T17" fmla="*/ 22 h 180"/>
                <a:gd name="T18" fmla="*/ 4 w 128"/>
                <a:gd name="T19" fmla="*/ 23 h 180"/>
                <a:gd name="T20" fmla="*/ 4 w 128"/>
                <a:gd name="T21" fmla="*/ 23 h 180"/>
                <a:gd name="T22" fmla="*/ 4 w 128"/>
                <a:gd name="T23" fmla="*/ 23 h 180"/>
                <a:gd name="T24" fmla="*/ 4 w 128"/>
                <a:gd name="T25" fmla="*/ 24 h 180"/>
                <a:gd name="T26" fmla="*/ 5 w 128"/>
                <a:gd name="T27" fmla="*/ 24 h 180"/>
                <a:gd name="T28" fmla="*/ 6 w 128"/>
                <a:gd name="T29" fmla="*/ 24 h 180"/>
                <a:gd name="T30" fmla="*/ 6 w 128"/>
                <a:gd name="T31" fmla="*/ 24 h 180"/>
                <a:gd name="T32" fmla="*/ 7 w 128"/>
                <a:gd name="T33" fmla="*/ 24 h 180"/>
                <a:gd name="T34" fmla="*/ 10 w 128"/>
                <a:gd name="T35" fmla="*/ 23 h 180"/>
                <a:gd name="T36" fmla="*/ 13 w 128"/>
                <a:gd name="T37" fmla="*/ 21 h 180"/>
                <a:gd name="T38" fmla="*/ 15 w 128"/>
                <a:gd name="T39" fmla="*/ 19 h 180"/>
                <a:gd name="T40" fmla="*/ 18 w 128"/>
                <a:gd name="T41" fmla="*/ 18 h 180"/>
                <a:gd name="T42" fmla="*/ 20 w 128"/>
                <a:gd name="T43" fmla="*/ 15 h 180"/>
                <a:gd name="T44" fmla="*/ 21 w 128"/>
                <a:gd name="T45" fmla="*/ 13 h 180"/>
                <a:gd name="T46" fmla="*/ 21 w 128"/>
                <a:gd name="T47" fmla="*/ 10 h 180"/>
                <a:gd name="T48" fmla="*/ 20 w 128"/>
                <a:gd name="T49" fmla="*/ 7 h 180"/>
                <a:gd name="T50" fmla="*/ 19 w 128"/>
                <a:gd name="T51" fmla="*/ 5 h 180"/>
                <a:gd name="T52" fmla="*/ 16 w 128"/>
                <a:gd name="T53" fmla="*/ 3 h 180"/>
                <a:gd name="T54" fmla="*/ 13 w 128"/>
                <a:gd name="T55" fmla="*/ 2 h 180"/>
                <a:gd name="T56" fmla="*/ 9 w 128"/>
                <a:gd name="T57" fmla="*/ 1 h 180"/>
                <a:gd name="T58" fmla="*/ 6 w 128"/>
                <a:gd name="T59" fmla="*/ 0 h 180"/>
                <a:gd name="T60" fmla="*/ 3 w 128"/>
                <a:gd name="T61" fmla="*/ 0 h 180"/>
                <a:gd name="T62" fmla="*/ 1 w 128"/>
                <a:gd name="T63" fmla="*/ 0 h 180"/>
                <a:gd name="T64" fmla="*/ 0 w 128"/>
                <a:gd name="T65" fmla="*/ 0 h 180"/>
                <a:gd name="T66" fmla="*/ 2 w 128"/>
                <a:gd name="T67" fmla="*/ 1 h 180"/>
                <a:gd name="T68" fmla="*/ 5 w 128"/>
                <a:gd name="T69" fmla="*/ 2 h 180"/>
                <a:gd name="T70" fmla="*/ 8 w 128"/>
                <a:gd name="T71" fmla="*/ 3 h 180"/>
                <a:gd name="T72" fmla="*/ 10 w 128"/>
                <a:gd name="T73" fmla="*/ 3 h 180"/>
                <a:gd name="T74" fmla="*/ 13 w 128"/>
                <a:gd name="T75" fmla="*/ 4 h 180"/>
                <a:gd name="T76" fmla="*/ 15 w 128"/>
                <a:gd name="T77" fmla="*/ 5 h 180"/>
                <a:gd name="T78" fmla="*/ 17 w 128"/>
                <a:gd name="T79" fmla="*/ 6 h 180"/>
                <a:gd name="T80" fmla="*/ 18 w 128"/>
                <a:gd name="T81" fmla="*/ 8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13" name="Freeform 68"/>
            <p:cNvSpPr>
              <a:spLocks/>
            </p:cNvSpPr>
            <p:nvPr/>
          </p:nvSpPr>
          <p:spPr bwMode="auto">
            <a:xfrm>
              <a:off x="3287" y="3138"/>
              <a:ext cx="126" cy="138"/>
            </a:xfrm>
            <a:custGeom>
              <a:avLst/>
              <a:gdLst>
                <a:gd name="T0" fmla="*/ 15 w 322"/>
                <a:gd name="T1" fmla="*/ 9 h 378"/>
                <a:gd name="T2" fmla="*/ 8 w 322"/>
                <a:gd name="T3" fmla="*/ 15 h 378"/>
                <a:gd name="T4" fmla="*/ 3 w 322"/>
                <a:gd name="T5" fmla="*/ 22 h 378"/>
                <a:gd name="T6" fmla="*/ 0 w 322"/>
                <a:gd name="T7" fmla="*/ 30 h 378"/>
                <a:gd name="T8" fmla="*/ 0 w 322"/>
                <a:gd name="T9" fmla="*/ 35 h 378"/>
                <a:gd name="T10" fmla="*/ 2 w 322"/>
                <a:gd name="T11" fmla="*/ 38 h 378"/>
                <a:gd name="T12" fmla="*/ 3 w 322"/>
                <a:gd name="T13" fmla="*/ 39 h 378"/>
                <a:gd name="T14" fmla="*/ 5 w 322"/>
                <a:gd name="T15" fmla="*/ 41 h 378"/>
                <a:gd name="T16" fmla="*/ 9 w 322"/>
                <a:gd name="T17" fmla="*/ 43 h 378"/>
                <a:gd name="T18" fmla="*/ 13 w 322"/>
                <a:gd name="T19" fmla="*/ 45 h 378"/>
                <a:gd name="T20" fmla="*/ 18 w 322"/>
                <a:gd name="T21" fmla="*/ 47 h 378"/>
                <a:gd name="T22" fmla="*/ 23 w 322"/>
                <a:gd name="T23" fmla="*/ 48 h 378"/>
                <a:gd name="T24" fmla="*/ 29 w 322"/>
                <a:gd name="T25" fmla="*/ 49 h 378"/>
                <a:gd name="T26" fmla="*/ 34 w 322"/>
                <a:gd name="T27" fmla="*/ 49 h 378"/>
                <a:gd name="T28" fmla="*/ 39 w 322"/>
                <a:gd name="T29" fmla="*/ 50 h 378"/>
                <a:gd name="T30" fmla="*/ 44 w 322"/>
                <a:gd name="T31" fmla="*/ 50 h 378"/>
                <a:gd name="T32" fmla="*/ 48 w 322"/>
                <a:gd name="T33" fmla="*/ 50 h 378"/>
                <a:gd name="T34" fmla="*/ 49 w 322"/>
                <a:gd name="T35" fmla="*/ 49 h 378"/>
                <a:gd name="T36" fmla="*/ 49 w 322"/>
                <a:gd name="T37" fmla="*/ 48 h 378"/>
                <a:gd name="T38" fmla="*/ 48 w 322"/>
                <a:gd name="T39" fmla="*/ 47 h 378"/>
                <a:gd name="T40" fmla="*/ 45 w 322"/>
                <a:gd name="T41" fmla="*/ 46 h 378"/>
                <a:gd name="T42" fmla="*/ 40 w 322"/>
                <a:gd name="T43" fmla="*/ 45 h 378"/>
                <a:gd name="T44" fmla="*/ 36 w 322"/>
                <a:gd name="T45" fmla="*/ 45 h 378"/>
                <a:gd name="T46" fmla="*/ 31 w 322"/>
                <a:gd name="T47" fmla="*/ 44 h 378"/>
                <a:gd name="T48" fmla="*/ 26 w 322"/>
                <a:gd name="T49" fmla="*/ 43 h 378"/>
                <a:gd name="T50" fmla="*/ 21 w 322"/>
                <a:gd name="T51" fmla="*/ 42 h 378"/>
                <a:gd name="T52" fmla="*/ 17 w 322"/>
                <a:gd name="T53" fmla="*/ 41 h 378"/>
                <a:gd name="T54" fmla="*/ 12 w 322"/>
                <a:gd name="T55" fmla="*/ 39 h 378"/>
                <a:gd name="T56" fmla="*/ 9 w 322"/>
                <a:gd name="T57" fmla="*/ 38 h 378"/>
                <a:gd name="T58" fmla="*/ 6 w 322"/>
                <a:gd name="T59" fmla="*/ 35 h 378"/>
                <a:gd name="T60" fmla="*/ 5 w 322"/>
                <a:gd name="T61" fmla="*/ 31 h 378"/>
                <a:gd name="T62" fmla="*/ 6 w 322"/>
                <a:gd name="T63" fmla="*/ 27 h 378"/>
                <a:gd name="T64" fmla="*/ 8 w 322"/>
                <a:gd name="T65" fmla="*/ 23 h 378"/>
                <a:gd name="T66" fmla="*/ 11 w 322"/>
                <a:gd name="T67" fmla="*/ 18 h 378"/>
                <a:gd name="T68" fmla="*/ 14 w 322"/>
                <a:gd name="T69" fmla="*/ 15 h 378"/>
                <a:gd name="T70" fmla="*/ 19 w 322"/>
                <a:gd name="T71" fmla="*/ 11 h 378"/>
                <a:gd name="T72" fmla="*/ 23 w 322"/>
                <a:gd name="T73" fmla="*/ 8 h 378"/>
                <a:gd name="T74" fmla="*/ 30 w 322"/>
                <a:gd name="T75" fmla="*/ 5 h 378"/>
                <a:gd name="T76" fmla="*/ 36 w 322"/>
                <a:gd name="T77" fmla="*/ 3 h 378"/>
                <a:gd name="T78" fmla="*/ 40 w 322"/>
                <a:gd name="T79" fmla="*/ 1 h 378"/>
                <a:gd name="T80" fmla="*/ 39 w 322"/>
                <a:gd name="T81" fmla="*/ 0 h 378"/>
                <a:gd name="T82" fmla="*/ 34 w 322"/>
                <a:gd name="T83" fmla="*/ 0 h 378"/>
                <a:gd name="T84" fmla="*/ 27 w 322"/>
                <a:gd name="T85" fmla="*/ 3 h 378"/>
                <a:gd name="T86" fmla="*/ 22 w 322"/>
                <a:gd name="T87" fmla="*/ 5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14" name="Freeform 69"/>
            <p:cNvSpPr>
              <a:spLocks/>
            </p:cNvSpPr>
            <p:nvPr/>
          </p:nvSpPr>
          <p:spPr bwMode="auto">
            <a:xfrm>
              <a:off x="3465" y="3134"/>
              <a:ext cx="110" cy="92"/>
            </a:xfrm>
            <a:custGeom>
              <a:avLst/>
              <a:gdLst>
                <a:gd name="T0" fmla="*/ 35 w 283"/>
                <a:gd name="T1" fmla="*/ 10 h 252"/>
                <a:gd name="T2" fmla="*/ 37 w 283"/>
                <a:gd name="T3" fmla="*/ 12 h 252"/>
                <a:gd name="T4" fmla="*/ 39 w 283"/>
                <a:gd name="T5" fmla="*/ 14 h 252"/>
                <a:gd name="T6" fmla="*/ 39 w 283"/>
                <a:gd name="T7" fmla="*/ 16 h 252"/>
                <a:gd name="T8" fmla="*/ 39 w 283"/>
                <a:gd name="T9" fmla="*/ 19 h 252"/>
                <a:gd name="T10" fmla="*/ 39 w 283"/>
                <a:gd name="T11" fmla="*/ 21 h 252"/>
                <a:gd name="T12" fmla="*/ 38 w 283"/>
                <a:gd name="T13" fmla="*/ 23 h 252"/>
                <a:gd name="T14" fmla="*/ 37 w 283"/>
                <a:gd name="T15" fmla="*/ 24 h 252"/>
                <a:gd name="T16" fmla="*/ 36 w 283"/>
                <a:gd name="T17" fmla="*/ 26 h 252"/>
                <a:gd name="T18" fmla="*/ 34 w 283"/>
                <a:gd name="T19" fmla="*/ 27 h 252"/>
                <a:gd name="T20" fmla="*/ 33 w 283"/>
                <a:gd name="T21" fmla="*/ 28 h 252"/>
                <a:gd name="T22" fmla="*/ 31 w 283"/>
                <a:gd name="T23" fmla="*/ 30 h 252"/>
                <a:gd name="T24" fmla="*/ 29 w 283"/>
                <a:gd name="T25" fmla="*/ 31 h 252"/>
                <a:gd name="T26" fmla="*/ 29 w 283"/>
                <a:gd name="T27" fmla="*/ 32 h 252"/>
                <a:gd name="T28" fmla="*/ 29 w 283"/>
                <a:gd name="T29" fmla="*/ 32 h 252"/>
                <a:gd name="T30" fmla="*/ 29 w 283"/>
                <a:gd name="T31" fmla="*/ 32 h 252"/>
                <a:gd name="T32" fmla="*/ 29 w 283"/>
                <a:gd name="T33" fmla="*/ 33 h 252"/>
                <a:gd name="T34" fmla="*/ 30 w 283"/>
                <a:gd name="T35" fmla="*/ 33 h 252"/>
                <a:gd name="T36" fmla="*/ 31 w 283"/>
                <a:gd name="T37" fmla="*/ 34 h 252"/>
                <a:gd name="T38" fmla="*/ 31 w 283"/>
                <a:gd name="T39" fmla="*/ 33 h 252"/>
                <a:gd name="T40" fmla="*/ 31 w 283"/>
                <a:gd name="T41" fmla="*/ 33 h 252"/>
                <a:gd name="T42" fmla="*/ 35 w 283"/>
                <a:gd name="T43" fmla="*/ 31 h 252"/>
                <a:gd name="T44" fmla="*/ 38 w 283"/>
                <a:gd name="T45" fmla="*/ 28 h 252"/>
                <a:gd name="T46" fmla="*/ 40 w 283"/>
                <a:gd name="T47" fmla="*/ 26 h 252"/>
                <a:gd name="T48" fmla="*/ 42 w 283"/>
                <a:gd name="T49" fmla="*/ 22 h 252"/>
                <a:gd name="T50" fmla="*/ 43 w 283"/>
                <a:gd name="T51" fmla="*/ 19 h 252"/>
                <a:gd name="T52" fmla="*/ 42 w 283"/>
                <a:gd name="T53" fmla="*/ 15 h 252"/>
                <a:gd name="T54" fmla="*/ 41 w 283"/>
                <a:gd name="T55" fmla="*/ 12 h 252"/>
                <a:gd name="T56" fmla="*/ 38 w 283"/>
                <a:gd name="T57" fmla="*/ 9 h 252"/>
                <a:gd name="T58" fmla="*/ 36 w 283"/>
                <a:gd name="T59" fmla="*/ 8 h 252"/>
                <a:gd name="T60" fmla="*/ 33 w 283"/>
                <a:gd name="T61" fmla="*/ 7 h 252"/>
                <a:gd name="T62" fmla="*/ 31 w 283"/>
                <a:gd name="T63" fmla="*/ 5 h 252"/>
                <a:gd name="T64" fmla="*/ 28 w 283"/>
                <a:gd name="T65" fmla="*/ 4 h 252"/>
                <a:gd name="T66" fmla="*/ 25 w 283"/>
                <a:gd name="T67" fmla="*/ 3 h 252"/>
                <a:gd name="T68" fmla="*/ 22 w 283"/>
                <a:gd name="T69" fmla="*/ 2 h 252"/>
                <a:gd name="T70" fmla="*/ 19 w 283"/>
                <a:gd name="T71" fmla="*/ 2 h 252"/>
                <a:gd name="T72" fmla="*/ 16 w 283"/>
                <a:gd name="T73" fmla="*/ 1 h 252"/>
                <a:gd name="T74" fmla="*/ 12 w 283"/>
                <a:gd name="T75" fmla="*/ 1 h 252"/>
                <a:gd name="T76" fmla="*/ 10 w 283"/>
                <a:gd name="T77" fmla="*/ 0 h 252"/>
                <a:gd name="T78" fmla="*/ 7 w 283"/>
                <a:gd name="T79" fmla="*/ 0 h 252"/>
                <a:gd name="T80" fmla="*/ 5 w 283"/>
                <a:gd name="T81" fmla="*/ 0 h 252"/>
                <a:gd name="T82" fmla="*/ 3 w 283"/>
                <a:gd name="T83" fmla="*/ 0 h 252"/>
                <a:gd name="T84" fmla="*/ 2 w 283"/>
                <a:gd name="T85" fmla="*/ 0 h 252"/>
                <a:gd name="T86" fmla="*/ 1 w 283"/>
                <a:gd name="T87" fmla="*/ 0 h 252"/>
                <a:gd name="T88" fmla="*/ 0 w 283"/>
                <a:gd name="T89" fmla="*/ 1 h 252"/>
                <a:gd name="T90" fmla="*/ 2 w 283"/>
                <a:gd name="T91" fmla="*/ 1 h 252"/>
                <a:gd name="T92" fmla="*/ 3 w 283"/>
                <a:gd name="T93" fmla="*/ 1 h 252"/>
                <a:gd name="T94" fmla="*/ 6 w 283"/>
                <a:gd name="T95" fmla="*/ 1 h 252"/>
                <a:gd name="T96" fmla="*/ 8 w 283"/>
                <a:gd name="T97" fmla="*/ 2 h 252"/>
                <a:gd name="T98" fmla="*/ 10 w 283"/>
                <a:gd name="T99" fmla="*/ 2 h 252"/>
                <a:gd name="T100" fmla="*/ 12 w 283"/>
                <a:gd name="T101" fmla="*/ 3 h 252"/>
                <a:gd name="T102" fmla="*/ 15 w 283"/>
                <a:gd name="T103" fmla="*/ 3 h 252"/>
                <a:gd name="T104" fmla="*/ 17 w 283"/>
                <a:gd name="T105" fmla="*/ 3 h 252"/>
                <a:gd name="T106" fmla="*/ 19 w 283"/>
                <a:gd name="T107" fmla="*/ 4 h 252"/>
                <a:gd name="T108" fmla="*/ 22 w 283"/>
                <a:gd name="T109" fmla="*/ 4 h 252"/>
                <a:gd name="T110" fmla="*/ 24 w 283"/>
                <a:gd name="T111" fmla="*/ 5 h 252"/>
                <a:gd name="T112" fmla="*/ 27 w 283"/>
                <a:gd name="T113" fmla="*/ 6 h 252"/>
                <a:gd name="T114" fmla="*/ 29 w 283"/>
                <a:gd name="T115" fmla="*/ 7 h 252"/>
                <a:gd name="T116" fmla="*/ 31 w 283"/>
                <a:gd name="T117" fmla="*/ 8 h 252"/>
                <a:gd name="T118" fmla="*/ 33 w 283"/>
                <a:gd name="T119" fmla="*/ 9 h 252"/>
                <a:gd name="T120" fmla="*/ 35 w 283"/>
                <a:gd name="T121" fmla="*/ 1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15" name="Freeform 70"/>
            <p:cNvSpPr>
              <a:spLocks/>
            </p:cNvSpPr>
            <p:nvPr/>
          </p:nvSpPr>
          <p:spPr bwMode="auto">
            <a:xfrm>
              <a:off x="3240" y="3178"/>
              <a:ext cx="44" cy="85"/>
            </a:xfrm>
            <a:custGeom>
              <a:avLst/>
              <a:gdLst>
                <a:gd name="T0" fmla="*/ 0 w 114"/>
                <a:gd name="T1" fmla="*/ 16 h 238"/>
                <a:gd name="T2" fmla="*/ 0 w 114"/>
                <a:gd name="T3" fmla="*/ 19 h 238"/>
                <a:gd name="T4" fmla="*/ 1 w 114"/>
                <a:gd name="T5" fmla="*/ 21 h 238"/>
                <a:gd name="T6" fmla="*/ 2 w 114"/>
                <a:gd name="T7" fmla="*/ 24 h 238"/>
                <a:gd name="T8" fmla="*/ 3 w 114"/>
                <a:gd name="T9" fmla="*/ 25 h 238"/>
                <a:gd name="T10" fmla="*/ 6 w 114"/>
                <a:gd name="T11" fmla="*/ 27 h 238"/>
                <a:gd name="T12" fmla="*/ 8 w 114"/>
                <a:gd name="T13" fmla="*/ 29 h 238"/>
                <a:gd name="T14" fmla="*/ 11 w 114"/>
                <a:gd name="T15" fmla="*/ 30 h 238"/>
                <a:gd name="T16" fmla="*/ 14 w 114"/>
                <a:gd name="T17" fmla="*/ 30 h 238"/>
                <a:gd name="T18" fmla="*/ 15 w 114"/>
                <a:gd name="T19" fmla="*/ 30 h 238"/>
                <a:gd name="T20" fmla="*/ 15 w 114"/>
                <a:gd name="T21" fmla="*/ 30 h 238"/>
                <a:gd name="T22" fmla="*/ 16 w 114"/>
                <a:gd name="T23" fmla="*/ 30 h 238"/>
                <a:gd name="T24" fmla="*/ 17 w 114"/>
                <a:gd name="T25" fmla="*/ 29 h 238"/>
                <a:gd name="T26" fmla="*/ 17 w 114"/>
                <a:gd name="T27" fmla="*/ 28 h 238"/>
                <a:gd name="T28" fmla="*/ 16 w 114"/>
                <a:gd name="T29" fmla="*/ 28 h 238"/>
                <a:gd name="T30" fmla="*/ 16 w 114"/>
                <a:gd name="T31" fmla="*/ 27 h 238"/>
                <a:gd name="T32" fmla="*/ 15 w 114"/>
                <a:gd name="T33" fmla="*/ 27 h 238"/>
                <a:gd name="T34" fmla="*/ 12 w 114"/>
                <a:gd name="T35" fmla="*/ 26 h 238"/>
                <a:gd name="T36" fmla="*/ 10 w 114"/>
                <a:gd name="T37" fmla="*/ 25 h 238"/>
                <a:gd name="T38" fmla="*/ 7 w 114"/>
                <a:gd name="T39" fmla="*/ 23 h 238"/>
                <a:gd name="T40" fmla="*/ 6 w 114"/>
                <a:gd name="T41" fmla="*/ 21 h 238"/>
                <a:gd name="T42" fmla="*/ 5 w 114"/>
                <a:gd name="T43" fmla="*/ 19 h 238"/>
                <a:gd name="T44" fmla="*/ 4 w 114"/>
                <a:gd name="T45" fmla="*/ 17 h 238"/>
                <a:gd name="T46" fmla="*/ 4 w 114"/>
                <a:gd name="T47" fmla="*/ 14 h 238"/>
                <a:gd name="T48" fmla="*/ 5 w 114"/>
                <a:gd name="T49" fmla="*/ 12 h 238"/>
                <a:gd name="T50" fmla="*/ 6 w 114"/>
                <a:gd name="T51" fmla="*/ 10 h 238"/>
                <a:gd name="T52" fmla="*/ 8 w 114"/>
                <a:gd name="T53" fmla="*/ 8 h 238"/>
                <a:gd name="T54" fmla="*/ 9 w 114"/>
                <a:gd name="T55" fmla="*/ 6 h 238"/>
                <a:gd name="T56" fmla="*/ 11 w 114"/>
                <a:gd name="T57" fmla="*/ 5 h 238"/>
                <a:gd name="T58" fmla="*/ 12 w 114"/>
                <a:gd name="T59" fmla="*/ 4 h 238"/>
                <a:gd name="T60" fmla="*/ 14 w 114"/>
                <a:gd name="T61" fmla="*/ 2 h 238"/>
                <a:gd name="T62" fmla="*/ 16 w 114"/>
                <a:gd name="T63" fmla="*/ 1 h 238"/>
                <a:gd name="T64" fmla="*/ 17 w 114"/>
                <a:gd name="T65" fmla="*/ 0 h 238"/>
                <a:gd name="T66" fmla="*/ 16 w 114"/>
                <a:gd name="T67" fmla="*/ 0 h 238"/>
                <a:gd name="T68" fmla="*/ 14 w 114"/>
                <a:gd name="T69" fmla="*/ 1 h 238"/>
                <a:gd name="T70" fmla="*/ 11 w 114"/>
                <a:gd name="T71" fmla="*/ 2 h 238"/>
                <a:gd name="T72" fmla="*/ 8 w 114"/>
                <a:gd name="T73" fmla="*/ 5 h 238"/>
                <a:gd name="T74" fmla="*/ 5 w 114"/>
                <a:gd name="T75" fmla="*/ 7 h 238"/>
                <a:gd name="T76" fmla="*/ 3 w 114"/>
                <a:gd name="T77" fmla="*/ 10 h 238"/>
                <a:gd name="T78" fmla="*/ 1 w 114"/>
                <a:gd name="T79" fmla="*/ 14 h 238"/>
                <a:gd name="T80" fmla="*/ 0 w 114"/>
                <a:gd name="T81" fmla="*/ 16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16" name="Freeform 71"/>
            <p:cNvSpPr>
              <a:spLocks/>
            </p:cNvSpPr>
            <p:nvPr/>
          </p:nvSpPr>
          <p:spPr bwMode="auto">
            <a:xfrm>
              <a:off x="3554" y="3127"/>
              <a:ext cx="96" cy="114"/>
            </a:xfrm>
            <a:custGeom>
              <a:avLst/>
              <a:gdLst>
                <a:gd name="T0" fmla="*/ 32 w 246"/>
                <a:gd name="T1" fmla="*/ 17 h 310"/>
                <a:gd name="T2" fmla="*/ 33 w 246"/>
                <a:gd name="T3" fmla="*/ 19 h 310"/>
                <a:gd name="T4" fmla="*/ 34 w 246"/>
                <a:gd name="T5" fmla="*/ 22 h 310"/>
                <a:gd name="T6" fmla="*/ 34 w 246"/>
                <a:gd name="T7" fmla="*/ 25 h 310"/>
                <a:gd name="T8" fmla="*/ 32 w 246"/>
                <a:gd name="T9" fmla="*/ 28 h 310"/>
                <a:gd name="T10" fmla="*/ 28 w 246"/>
                <a:gd name="T11" fmla="*/ 31 h 310"/>
                <a:gd name="T12" fmla="*/ 25 w 246"/>
                <a:gd name="T13" fmla="*/ 33 h 310"/>
                <a:gd name="T14" fmla="*/ 22 w 246"/>
                <a:gd name="T15" fmla="*/ 36 h 310"/>
                <a:gd name="T16" fmla="*/ 20 w 246"/>
                <a:gd name="T17" fmla="*/ 38 h 310"/>
                <a:gd name="T18" fmla="*/ 19 w 246"/>
                <a:gd name="T19" fmla="*/ 39 h 310"/>
                <a:gd name="T20" fmla="*/ 18 w 246"/>
                <a:gd name="T21" fmla="*/ 40 h 310"/>
                <a:gd name="T22" fmla="*/ 18 w 246"/>
                <a:gd name="T23" fmla="*/ 41 h 310"/>
                <a:gd name="T24" fmla="*/ 20 w 246"/>
                <a:gd name="T25" fmla="*/ 42 h 310"/>
                <a:gd name="T26" fmla="*/ 21 w 246"/>
                <a:gd name="T27" fmla="*/ 42 h 310"/>
                <a:gd name="T28" fmla="*/ 23 w 246"/>
                <a:gd name="T29" fmla="*/ 40 h 310"/>
                <a:gd name="T30" fmla="*/ 27 w 246"/>
                <a:gd name="T31" fmla="*/ 36 h 310"/>
                <a:gd name="T32" fmla="*/ 32 w 246"/>
                <a:gd name="T33" fmla="*/ 33 h 310"/>
                <a:gd name="T34" fmla="*/ 35 w 246"/>
                <a:gd name="T35" fmla="*/ 30 h 310"/>
                <a:gd name="T36" fmla="*/ 37 w 246"/>
                <a:gd name="T37" fmla="*/ 25 h 310"/>
                <a:gd name="T38" fmla="*/ 37 w 246"/>
                <a:gd name="T39" fmla="*/ 21 h 310"/>
                <a:gd name="T40" fmla="*/ 35 w 246"/>
                <a:gd name="T41" fmla="*/ 16 h 310"/>
                <a:gd name="T42" fmla="*/ 30 w 246"/>
                <a:gd name="T43" fmla="*/ 13 h 310"/>
                <a:gd name="T44" fmla="*/ 27 w 246"/>
                <a:gd name="T45" fmla="*/ 10 h 310"/>
                <a:gd name="T46" fmla="*/ 23 w 246"/>
                <a:gd name="T47" fmla="*/ 8 h 310"/>
                <a:gd name="T48" fmla="*/ 19 w 246"/>
                <a:gd name="T49" fmla="*/ 6 h 310"/>
                <a:gd name="T50" fmla="*/ 15 w 246"/>
                <a:gd name="T51" fmla="*/ 4 h 310"/>
                <a:gd name="T52" fmla="*/ 11 w 246"/>
                <a:gd name="T53" fmla="*/ 2 h 310"/>
                <a:gd name="T54" fmla="*/ 7 w 246"/>
                <a:gd name="T55" fmla="*/ 1 h 310"/>
                <a:gd name="T56" fmla="*/ 4 w 246"/>
                <a:gd name="T57" fmla="*/ 0 h 310"/>
                <a:gd name="T58" fmla="*/ 1 w 246"/>
                <a:gd name="T59" fmla="*/ 0 h 310"/>
                <a:gd name="T60" fmla="*/ 1 w 246"/>
                <a:gd name="T61" fmla="*/ 1 h 310"/>
                <a:gd name="T62" fmla="*/ 4 w 246"/>
                <a:gd name="T63" fmla="*/ 2 h 310"/>
                <a:gd name="T64" fmla="*/ 8 w 246"/>
                <a:gd name="T65" fmla="*/ 3 h 310"/>
                <a:gd name="T66" fmla="*/ 12 w 246"/>
                <a:gd name="T67" fmla="*/ 5 h 310"/>
                <a:gd name="T68" fmla="*/ 16 w 246"/>
                <a:gd name="T69" fmla="*/ 7 h 310"/>
                <a:gd name="T70" fmla="*/ 20 w 246"/>
                <a:gd name="T71" fmla="*/ 9 h 310"/>
                <a:gd name="T72" fmla="*/ 25 w 246"/>
                <a:gd name="T73" fmla="*/ 12 h 310"/>
                <a:gd name="T74" fmla="*/ 28 w 246"/>
                <a:gd name="T75" fmla="*/ 14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17" name="Freeform 72"/>
            <p:cNvSpPr>
              <a:spLocks/>
            </p:cNvSpPr>
            <p:nvPr/>
          </p:nvSpPr>
          <p:spPr bwMode="auto">
            <a:xfrm>
              <a:off x="3448" y="3261"/>
              <a:ext cx="33" cy="68"/>
            </a:xfrm>
            <a:custGeom>
              <a:avLst/>
              <a:gdLst>
                <a:gd name="T0" fmla="*/ 5 w 83"/>
                <a:gd name="T1" fmla="*/ 2 h 187"/>
                <a:gd name="T2" fmla="*/ 5 w 83"/>
                <a:gd name="T3" fmla="*/ 1 h 187"/>
                <a:gd name="T4" fmla="*/ 4 w 83"/>
                <a:gd name="T5" fmla="*/ 0 h 187"/>
                <a:gd name="T6" fmla="*/ 3 w 83"/>
                <a:gd name="T7" fmla="*/ 0 h 187"/>
                <a:gd name="T8" fmla="*/ 2 w 83"/>
                <a:gd name="T9" fmla="*/ 0 h 187"/>
                <a:gd name="T10" fmla="*/ 1 w 83"/>
                <a:gd name="T11" fmla="*/ 0 h 187"/>
                <a:gd name="T12" fmla="*/ 0 w 83"/>
                <a:gd name="T13" fmla="*/ 1 h 187"/>
                <a:gd name="T14" fmla="*/ 0 w 83"/>
                <a:gd name="T15" fmla="*/ 1 h 187"/>
                <a:gd name="T16" fmla="*/ 0 w 83"/>
                <a:gd name="T17" fmla="*/ 2 h 187"/>
                <a:gd name="T18" fmla="*/ 1 w 83"/>
                <a:gd name="T19" fmla="*/ 5 h 187"/>
                <a:gd name="T20" fmla="*/ 2 w 83"/>
                <a:gd name="T21" fmla="*/ 9 h 187"/>
                <a:gd name="T22" fmla="*/ 4 w 83"/>
                <a:gd name="T23" fmla="*/ 13 h 187"/>
                <a:gd name="T24" fmla="*/ 6 w 83"/>
                <a:gd name="T25" fmla="*/ 17 h 187"/>
                <a:gd name="T26" fmla="*/ 9 w 83"/>
                <a:gd name="T27" fmla="*/ 20 h 187"/>
                <a:gd name="T28" fmla="*/ 11 w 83"/>
                <a:gd name="T29" fmla="*/ 23 h 187"/>
                <a:gd name="T30" fmla="*/ 12 w 83"/>
                <a:gd name="T31" fmla="*/ 24 h 187"/>
                <a:gd name="T32" fmla="*/ 13 w 83"/>
                <a:gd name="T33" fmla="*/ 25 h 187"/>
                <a:gd name="T34" fmla="*/ 13 w 83"/>
                <a:gd name="T35" fmla="*/ 23 h 187"/>
                <a:gd name="T36" fmla="*/ 12 w 83"/>
                <a:gd name="T37" fmla="*/ 21 h 187"/>
                <a:gd name="T38" fmla="*/ 11 w 83"/>
                <a:gd name="T39" fmla="*/ 18 h 187"/>
                <a:gd name="T40" fmla="*/ 9 w 83"/>
                <a:gd name="T41" fmla="*/ 15 h 187"/>
                <a:gd name="T42" fmla="*/ 8 w 83"/>
                <a:gd name="T43" fmla="*/ 12 h 187"/>
                <a:gd name="T44" fmla="*/ 7 w 83"/>
                <a:gd name="T45" fmla="*/ 8 h 187"/>
                <a:gd name="T46" fmla="*/ 6 w 83"/>
                <a:gd name="T47" fmla="*/ 5 h 187"/>
                <a:gd name="T48" fmla="*/ 5 w 83"/>
                <a:gd name="T49" fmla="*/ 2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18" name="Freeform 73"/>
            <p:cNvSpPr>
              <a:spLocks/>
            </p:cNvSpPr>
            <p:nvPr/>
          </p:nvSpPr>
          <p:spPr bwMode="auto">
            <a:xfrm>
              <a:off x="3434" y="3224"/>
              <a:ext cx="17" cy="35"/>
            </a:xfrm>
            <a:custGeom>
              <a:avLst/>
              <a:gdLst>
                <a:gd name="T0" fmla="*/ 3 w 44"/>
                <a:gd name="T1" fmla="*/ 1 h 94"/>
                <a:gd name="T2" fmla="*/ 3 w 44"/>
                <a:gd name="T3" fmla="*/ 1 h 94"/>
                <a:gd name="T4" fmla="*/ 3 w 44"/>
                <a:gd name="T5" fmla="*/ 0 h 94"/>
                <a:gd name="T6" fmla="*/ 2 w 44"/>
                <a:gd name="T7" fmla="*/ 0 h 94"/>
                <a:gd name="T8" fmla="*/ 2 w 44"/>
                <a:gd name="T9" fmla="*/ 0 h 94"/>
                <a:gd name="T10" fmla="*/ 1 w 44"/>
                <a:gd name="T11" fmla="*/ 0 h 94"/>
                <a:gd name="T12" fmla="*/ 0 w 44"/>
                <a:gd name="T13" fmla="*/ 0 h 94"/>
                <a:gd name="T14" fmla="*/ 0 w 44"/>
                <a:gd name="T15" fmla="*/ 1 h 94"/>
                <a:gd name="T16" fmla="*/ 0 w 44"/>
                <a:gd name="T17" fmla="*/ 1 h 94"/>
                <a:gd name="T18" fmla="*/ 0 w 44"/>
                <a:gd name="T19" fmla="*/ 3 h 94"/>
                <a:gd name="T20" fmla="*/ 1 w 44"/>
                <a:gd name="T21" fmla="*/ 5 h 94"/>
                <a:gd name="T22" fmla="*/ 1 w 44"/>
                <a:gd name="T23" fmla="*/ 7 h 94"/>
                <a:gd name="T24" fmla="*/ 2 w 44"/>
                <a:gd name="T25" fmla="*/ 9 h 94"/>
                <a:gd name="T26" fmla="*/ 3 w 44"/>
                <a:gd name="T27" fmla="*/ 11 h 94"/>
                <a:gd name="T28" fmla="*/ 4 w 44"/>
                <a:gd name="T29" fmla="*/ 12 h 94"/>
                <a:gd name="T30" fmla="*/ 5 w 44"/>
                <a:gd name="T31" fmla="*/ 13 h 94"/>
                <a:gd name="T32" fmla="*/ 6 w 44"/>
                <a:gd name="T33" fmla="*/ 13 h 94"/>
                <a:gd name="T34" fmla="*/ 7 w 44"/>
                <a:gd name="T35" fmla="*/ 10 h 94"/>
                <a:gd name="T36" fmla="*/ 6 w 44"/>
                <a:gd name="T37" fmla="*/ 7 h 94"/>
                <a:gd name="T38" fmla="*/ 5 w 44"/>
                <a:gd name="T39" fmla="*/ 4 h 94"/>
                <a:gd name="T40" fmla="*/ 3 w 44"/>
                <a:gd name="T41" fmla="*/ 1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19" name="Freeform 74"/>
            <p:cNvSpPr>
              <a:spLocks/>
            </p:cNvSpPr>
            <p:nvPr/>
          </p:nvSpPr>
          <p:spPr bwMode="auto">
            <a:xfrm>
              <a:off x="3420" y="3199"/>
              <a:ext cx="14" cy="20"/>
            </a:xfrm>
            <a:custGeom>
              <a:avLst/>
              <a:gdLst>
                <a:gd name="T0" fmla="*/ 3 w 38"/>
                <a:gd name="T1" fmla="*/ 1 h 54"/>
                <a:gd name="T2" fmla="*/ 3 w 38"/>
                <a:gd name="T3" fmla="*/ 1 h 54"/>
                <a:gd name="T4" fmla="*/ 3 w 38"/>
                <a:gd name="T5" fmla="*/ 1 h 54"/>
                <a:gd name="T6" fmla="*/ 3 w 38"/>
                <a:gd name="T7" fmla="*/ 1 h 54"/>
                <a:gd name="T8" fmla="*/ 3 w 38"/>
                <a:gd name="T9" fmla="*/ 1 h 54"/>
                <a:gd name="T10" fmla="*/ 3 w 38"/>
                <a:gd name="T11" fmla="*/ 0 h 54"/>
                <a:gd name="T12" fmla="*/ 2 w 38"/>
                <a:gd name="T13" fmla="*/ 0 h 54"/>
                <a:gd name="T14" fmla="*/ 1 w 38"/>
                <a:gd name="T15" fmla="*/ 0 h 54"/>
                <a:gd name="T16" fmla="*/ 1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1 h 54"/>
                <a:gd name="T24" fmla="*/ 0 w 38"/>
                <a:gd name="T25" fmla="*/ 1 h 54"/>
                <a:gd name="T26" fmla="*/ 0 w 38"/>
                <a:gd name="T27" fmla="*/ 2 h 54"/>
                <a:gd name="T28" fmla="*/ 0 w 38"/>
                <a:gd name="T29" fmla="*/ 3 h 54"/>
                <a:gd name="T30" fmla="*/ 1 w 38"/>
                <a:gd name="T31" fmla="*/ 4 h 54"/>
                <a:gd name="T32" fmla="*/ 2 w 38"/>
                <a:gd name="T33" fmla="*/ 5 h 54"/>
                <a:gd name="T34" fmla="*/ 3 w 38"/>
                <a:gd name="T35" fmla="*/ 6 h 54"/>
                <a:gd name="T36" fmla="*/ 4 w 38"/>
                <a:gd name="T37" fmla="*/ 7 h 54"/>
                <a:gd name="T38" fmla="*/ 4 w 38"/>
                <a:gd name="T39" fmla="*/ 7 h 54"/>
                <a:gd name="T40" fmla="*/ 5 w 38"/>
                <a:gd name="T41" fmla="*/ 7 h 54"/>
                <a:gd name="T42" fmla="*/ 5 w 38"/>
                <a:gd name="T43" fmla="*/ 6 h 54"/>
                <a:gd name="T44" fmla="*/ 4 w 38"/>
                <a:gd name="T45" fmla="*/ 4 h 54"/>
                <a:gd name="T46" fmla="*/ 3 w 38"/>
                <a:gd name="T47" fmla="*/ 2 h 54"/>
                <a:gd name="T48" fmla="*/ 3 w 38"/>
                <a:gd name="T49" fmla="*/ 1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20" name="Freeform 75"/>
            <p:cNvSpPr>
              <a:spLocks/>
            </p:cNvSpPr>
            <p:nvPr/>
          </p:nvSpPr>
          <p:spPr bwMode="auto">
            <a:xfrm>
              <a:off x="3409" y="3182"/>
              <a:ext cx="18" cy="13"/>
            </a:xfrm>
            <a:custGeom>
              <a:avLst/>
              <a:gdLst>
                <a:gd name="T0" fmla="*/ 5 w 52"/>
                <a:gd name="T1" fmla="*/ 4 h 36"/>
                <a:gd name="T2" fmla="*/ 6 w 52"/>
                <a:gd name="T3" fmla="*/ 3 h 36"/>
                <a:gd name="T4" fmla="*/ 6 w 52"/>
                <a:gd name="T5" fmla="*/ 3 h 36"/>
                <a:gd name="T6" fmla="*/ 6 w 52"/>
                <a:gd name="T7" fmla="*/ 2 h 36"/>
                <a:gd name="T8" fmla="*/ 6 w 52"/>
                <a:gd name="T9" fmla="*/ 1 h 36"/>
                <a:gd name="T10" fmla="*/ 6 w 52"/>
                <a:gd name="T11" fmla="*/ 1 h 36"/>
                <a:gd name="T12" fmla="*/ 6 w 52"/>
                <a:gd name="T13" fmla="*/ 0 h 36"/>
                <a:gd name="T14" fmla="*/ 5 w 52"/>
                <a:gd name="T15" fmla="*/ 0 h 36"/>
                <a:gd name="T16" fmla="*/ 4 w 52"/>
                <a:gd name="T17" fmla="*/ 0 h 36"/>
                <a:gd name="T18" fmla="*/ 4 w 52"/>
                <a:gd name="T19" fmla="*/ 0 h 36"/>
                <a:gd name="T20" fmla="*/ 3 w 52"/>
                <a:gd name="T21" fmla="*/ 0 h 36"/>
                <a:gd name="T22" fmla="*/ 2 w 52"/>
                <a:gd name="T23" fmla="*/ 0 h 36"/>
                <a:gd name="T24" fmla="*/ 2 w 52"/>
                <a:gd name="T25" fmla="*/ 1 h 36"/>
                <a:gd name="T26" fmla="*/ 1 w 52"/>
                <a:gd name="T27" fmla="*/ 2 h 36"/>
                <a:gd name="T28" fmla="*/ 0 w 52"/>
                <a:gd name="T29" fmla="*/ 3 h 36"/>
                <a:gd name="T30" fmla="*/ 0 w 52"/>
                <a:gd name="T31" fmla="*/ 4 h 36"/>
                <a:gd name="T32" fmla="*/ 0 w 52"/>
                <a:gd name="T33" fmla="*/ 4 h 36"/>
                <a:gd name="T34" fmla="*/ 0 w 52"/>
                <a:gd name="T35" fmla="*/ 4 h 36"/>
                <a:gd name="T36" fmla="*/ 1 w 52"/>
                <a:gd name="T37" fmla="*/ 5 h 36"/>
                <a:gd name="T38" fmla="*/ 2 w 52"/>
                <a:gd name="T39" fmla="*/ 5 h 36"/>
                <a:gd name="T40" fmla="*/ 2 w 52"/>
                <a:gd name="T41" fmla="*/ 5 h 36"/>
                <a:gd name="T42" fmla="*/ 3 w 52"/>
                <a:gd name="T43" fmla="*/ 4 h 36"/>
                <a:gd name="T44" fmla="*/ 3 w 52"/>
                <a:gd name="T45" fmla="*/ 4 h 36"/>
                <a:gd name="T46" fmla="*/ 4 w 52"/>
                <a:gd name="T47" fmla="*/ 4 h 36"/>
                <a:gd name="T48" fmla="*/ 5 w 52"/>
                <a:gd name="T49" fmla="*/ 4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21" name="Freeform 76"/>
            <p:cNvSpPr>
              <a:spLocks/>
            </p:cNvSpPr>
            <p:nvPr/>
          </p:nvSpPr>
          <p:spPr bwMode="auto">
            <a:xfrm>
              <a:off x="3315" y="3160"/>
              <a:ext cx="77" cy="86"/>
            </a:xfrm>
            <a:custGeom>
              <a:avLst/>
              <a:gdLst>
                <a:gd name="T0" fmla="*/ 11 w 198"/>
                <a:gd name="T1" fmla="*/ 5 h 236"/>
                <a:gd name="T2" fmla="*/ 9 w 198"/>
                <a:gd name="T3" fmla="*/ 6 h 236"/>
                <a:gd name="T4" fmla="*/ 7 w 198"/>
                <a:gd name="T5" fmla="*/ 8 h 236"/>
                <a:gd name="T6" fmla="*/ 5 w 198"/>
                <a:gd name="T7" fmla="*/ 9 h 236"/>
                <a:gd name="T8" fmla="*/ 4 w 198"/>
                <a:gd name="T9" fmla="*/ 11 h 236"/>
                <a:gd name="T10" fmla="*/ 2 w 198"/>
                <a:gd name="T11" fmla="*/ 13 h 236"/>
                <a:gd name="T12" fmla="*/ 1 w 198"/>
                <a:gd name="T13" fmla="*/ 15 h 236"/>
                <a:gd name="T14" fmla="*/ 0 w 198"/>
                <a:gd name="T15" fmla="*/ 17 h 236"/>
                <a:gd name="T16" fmla="*/ 0 w 198"/>
                <a:gd name="T17" fmla="*/ 19 h 236"/>
                <a:gd name="T18" fmla="*/ 0 w 198"/>
                <a:gd name="T19" fmla="*/ 23 h 236"/>
                <a:gd name="T20" fmla="*/ 2 w 198"/>
                <a:gd name="T21" fmla="*/ 25 h 236"/>
                <a:gd name="T22" fmla="*/ 4 w 198"/>
                <a:gd name="T23" fmla="*/ 27 h 236"/>
                <a:gd name="T24" fmla="*/ 7 w 198"/>
                <a:gd name="T25" fmla="*/ 29 h 236"/>
                <a:gd name="T26" fmla="*/ 10 w 198"/>
                <a:gd name="T27" fmla="*/ 30 h 236"/>
                <a:gd name="T28" fmla="*/ 13 w 198"/>
                <a:gd name="T29" fmla="*/ 31 h 236"/>
                <a:gd name="T30" fmla="*/ 17 w 198"/>
                <a:gd name="T31" fmla="*/ 31 h 236"/>
                <a:gd name="T32" fmla="*/ 20 w 198"/>
                <a:gd name="T33" fmla="*/ 31 h 236"/>
                <a:gd name="T34" fmla="*/ 21 w 198"/>
                <a:gd name="T35" fmla="*/ 31 h 236"/>
                <a:gd name="T36" fmla="*/ 21 w 198"/>
                <a:gd name="T37" fmla="*/ 31 h 236"/>
                <a:gd name="T38" fmla="*/ 22 w 198"/>
                <a:gd name="T39" fmla="*/ 30 h 236"/>
                <a:gd name="T40" fmla="*/ 22 w 198"/>
                <a:gd name="T41" fmla="*/ 30 h 236"/>
                <a:gd name="T42" fmla="*/ 22 w 198"/>
                <a:gd name="T43" fmla="*/ 29 h 236"/>
                <a:gd name="T44" fmla="*/ 21 w 198"/>
                <a:gd name="T45" fmla="*/ 29 h 236"/>
                <a:gd name="T46" fmla="*/ 21 w 198"/>
                <a:gd name="T47" fmla="*/ 29 h 236"/>
                <a:gd name="T48" fmla="*/ 20 w 198"/>
                <a:gd name="T49" fmla="*/ 29 h 236"/>
                <a:gd name="T50" fmla="*/ 19 w 198"/>
                <a:gd name="T51" fmla="*/ 29 h 236"/>
                <a:gd name="T52" fmla="*/ 18 w 198"/>
                <a:gd name="T53" fmla="*/ 29 h 236"/>
                <a:gd name="T54" fmla="*/ 17 w 198"/>
                <a:gd name="T55" fmla="*/ 29 h 236"/>
                <a:gd name="T56" fmla="*/ 16 w 198"/>
                <a:gd name="T57" fmla="*/ 29 h 236"/>
                <a:gd name="T58" fmla="*/ 15 w 198"/>
                <a:gd name="T59" fmla="*/ 29 h 236"/>
                <a:gd name="T60" fmla="*/ 13 w 198"/>
                <a:gd name="T61" fmla="*/ 28 h 236"/>
                <a:gd name="T62" fmla="*/ 11 w 198"/>
                <a:gd name="T63" fmla="*/ 28 h 236"/>
                <a:gd name="T64" fmla="*/ 9 w 198"/>
                <a:gd name="T65" fmla="*/ 28 h 236"/>
                <a:gd name="T66" fmla="*/ 8 w 198"/>
                <a:gd name="T67" fmla="*/ 27 h 236"/>
                <a:gd name="T68" fmla="*/ 6 w 198"/>
                <a:gd name="T69" fmla="*/ 27 h 236"/>
                <a:gd name="T70" fmla="*/ 4 w 198"/>
                <a:gd name="T71" fmla="*/ 25 h 236"/>
                <a:gd name="T72" fmla="*/ 3 w 198"/>
                <a:gd name="T73" fmla="*/ 23 h 236"/>
                <a:gd name="T74" fmla="*/ 2 w 198"/>
                <a:gd name="T75" fmla="*/ 21 h 236"/>
                <a:gd name="T76" fmla="*/ 2 w 198"/>
                <a:gd name="T77" fmla="*/ 19 h 236"/>
                <a:gd name="T78" fmla="*/ 3 w 198"/>
                <a:gd name="T79" fmla="*/ 16 h 236"/>
                <a:gd name="T80" fmla="*/ 4 w 198"/>
                <a:gd name="T81" fmla="*/ 15 h 236"/>
                <a:gd name="T82" fmla="*/ 6 w 198"/>
                <a:gd name="T83" fmla="*/ 13 h 236"/>
                <a:gd name="T84" fmla="*/ 7 w 198"/>
                <a:gd name="T85" fmla="*/ 11 h 236"/>
                <a:gd name="T86" fmla="*/ 9 w 198"/>
                <a:gd name="T87" fmla="*/ 9 h 236"/>
                <a:gd name="T88" fmla="*/ 12 w 198"/>
                <a:gd name="T89" fmla="*/ 8 h 236"/>
                <a:gd name="T90" fmla="*/ 14 w 198"/>
                <a:gd name="T91" fmla="*/ 7 h 236"/>
                <a:gd name="T92" fmla="*/ 17 w 198"/>
                <a:gd name="T93" fmla="*/ 5 h 236"/>
                <a:gd name="T94" fmla="*/ 19 w 198"/>
                <a:gd name="T95" fmla="*/ 4 h 236"/>
                <a:gd name="T96" fmla="*/ 21 w 198"/>
                <a:gd name="T97" fmla="*/ 3 h 236"/>
                <a:gd name="T98" fmla="*/ 24 w 198"/>
                <a:gd name="T99" fmla="*/ 3 h 236"/>
                <a:gd name="T100" fmla="*/ 26 w 198"/>
                <a:gd name="T101" fmla="*/ 2 h 236"/>
                <a:gd name="T102" fmla="*/ 28 w 198"/>
                <a:gd name="T103" fmla="*/ 1 h 236"/>
                <a:gd name="T104" fmla="*/ 30 w 198"/>
                <a:gd name="T105" fmla="*/ 1 h 236"/>
                <a:gd name="T106" fmla="*/ 29 w 198"/>
                <a:gd name="T107" fmla="*/ 0 h 236"/>
                <a:gd name="T108" fmla="*/ 27 w 198"/>
                <a:gd name="T109" fmla="*/ 0 h 236"/>
                <a:gd name="T110" fmla="*/ 24 w 198"/>
                <a:gd name="T111" fmla="*/ 0 h 236"/>
                <a:gd name="T112" fmla="*/ 22 w 198"/>
                <a:gd name="T113" fmla="*/ 1 h 236"/>
                <a:gd name="T114" fmla="*/ 19 w 198"/>
                <a:gd name="T115" fmla="*/ 1 h 236"/>
                <a:gd name="T116" fmla="*/ 16 w 198"/>
                <a:gd name="T117" fmla="*/ 3 h 236"/>
                <a:gd name="T118" fmla="*/ 13 w 198"/>
                <a:gd name="T119" fmla="*/ 4 h 236"/>
                <a:gd name="T120" fmla="*/ 11 w 198"/>
                <a:gd name="T121" fmla="*/ 5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22" name="Freeform 77"/>
            <p:cNvSpPr>
              <a:spLocks/>
            </p:cNvSpPr>
            <p:nvPr/>
          </p:nvSpPr>
          <p:spPr bwMode="auto">
            <a:xfrm>
              <a:off x="3446" y="3160"/>
              <a:ext cx="52" cy="66"/>
            </a:xfrm>
            <a:custGeom>
              <a:avLst/>
              <a:gdLst>
                <a:gd name="T0" fmla="*/ 18 w 128"/>
                <a:gd name="T1" fmla="*/ 8 h 183"/>
                <a:gd name="T2" fmla="*/ 18 w 128"/>
                <a:gd name="T3" fmla="*/ 10 h 183"/>
                <a:gd name="T4" fmla="*/ 18 w 128"/>
                <a:gd name="T5" fmla="*/ 13 h 183"/>
                <a:gd name="T6" fmla="*/ 17 w 128"/>
                <a:gd name="T7" fmla="*/ 14 h 183"/>
                <a:gd name="T8" fmla="*/ 15 w 128"/>
                <a:gd name="T9" fmla="*/ 16 h 183"/>
                <a:gd name="T10" fmla="*/ 12 w 128"/>
                <a:gd name="T11" fmla="*/ 17 h 183"/>
                <a:gd name="T12" fmla="*/ 10 w 128"/>
                <a:gd name="T13" fmla="*/ 19 h 183"/>
                <a:gd name="T14" fmla="*/ 7 w 128"/>
                <a:gd name="T15" fmla="*/ 20 h 183"/>
                <a:gd name="T16" fmla="*/ 5 w 128"/>
                <a:gd name="T17" fmla="*/ 22 h 183"/>
                <a:gd name="T18" fmla="*/ 4 w 128"/>
                <a:gd name="T19" fmla="*/ 22 h 183"/>
                <a:gd name="T20" fmla="*/ 4 w 128"/>
                <a:gd name="T21" fmla="*/ 22 h 183"/>
                <a:gd name="T22" fmla="*/ 4 w 128"/>
                <a:gd name="T23" fmla="*/ 23 h 183"/>
                <a:gd name="T24" fmla="*/ 4 w 128"/>
                <a:gd name="T25" fmla="*/ 23 h 183"/>
                <a:gd name="T26" fmla="*/ 5 w 128"/>
                <a:gd name="T27" fmla="*/ 24 h 183"/>
                <a:gd name="T28" fmla="*/ 6 w 128"/>
                <a:gd name="T29" fmla="*/ 24 h 183"/>
                <a:gd name="T30" fmla="*/ 6 w 128"/>
                <a:gd name="T31" fmla="*/ 24 h 183"/>
                <a:gd name="T32" fmla="*/ 7 w 128"/>
                <a:gd name="T33" fmla="*/ 24 h 183"/>
                <a:gd name="T34" fmla="*/ 10 w 128"/>
                <a:gd name="T35" fmla="*/ 22 h 183"/>
                <a:gd name="T36" fmla="*/ 13 w 128"/>
                <a:gd name="T37" fmla="*/ 21 h 183"/>
                <a:gd name="T38" fmla="*/ 15 w 128"/>
                <a:gd name="T39" fmla="*/ 19 h 183"/>
                <a:gd name="T40" fmla="*/ 18 w 128"/>
                <a:gd name="T41" fmla="*/ 17 h 183"/>
                <a:gd name="T42" fmla="*/ 19 w 128"/>
                <a:gd name="T43" fmla="*/ 15 h 183"/>
                <a:gd name="T44" fmla="*/ 21 w 128"/>
                <a:gd name="T45" fmla="*/ 13 h 183"/>
                <a:gd name="T46" fmla="*/ 21 w 128"/>
                <a:gd name="T47" fmla="*/ 10 h 183"/>
                <a:gd name="T48" fmla="*/ 20 w 128"/>
                <a:gd name="T49" fmla="*/ 8 h 183"/>
                <a:gd name="T50" fmla="*/ 18 w 128"/>
                <a:gd name="T51" fmla="*/ 5 h 183"/>
                <a:gd name="T52" fmla="*/ 16 w 128"/>
                <a:gd name="T53" fmla="*/ 4 h 183"/>
                <a:gd name="T54" fmla="*/ 13 w 128"/>
                <a:gd name="T55" fmla="*/ 2 h 183"/>
                <a:gd name="T56" fmla="*/ 10 w 128"/>
                <a:gd name="T57" fmla="*/ 1 h 183"/>
                <a:gd name="T58" fmla="*/ 7 w 128"/>
                <a:gd name="T59" fmla="*/ 0 h 183"/>
                <a:gd name="T60" fmla="*/ 4 w 128"/>
                <a:gd name="T61" fmla="*/ 0 h 183"/>
                <a:gd name="T62" fmla="*/ 2 w 128"/>
                <a:gd name="T63" fmla="*/ 0 h 183"/>
                <a:gd name="T64" fmla="*/ 0 w 128"/>
                <a:gd name="T65" fmla="*/ 1 h 183"/>
                <a:gd name="T66" fmla="*/ 3 w 128"/>
                <a:gd name="T67" fmla="*/ 1 h 183"/>
                <a:gd name="T68" fmla="*/ 5 w 128"/>
                <a:gd name="T69" fmla="*/ 2 h 183"/>
                <a:gd name="T70" fmla="*/ 8 w 128"/>
                <a:gd name="T71" fmla="*/ 2 h 183"/>
                <a:gd name="T72" fmla="*/ 11 w 128"/>
                <a:gd name="T73" fmla="*/ 3 h 183"/>
                <a:gd name="T74" fmla="*/ 13 w 128"/>
                <a:gd name="T75" fmla="*/ 4 h 183"/>
                <a:gd name="T76" fmla="*/ 15 w 128"/>
                <a:gd name="T77" fmla="*/ 5 h 183"/>
                <a:gd name="T78" fmla="*/ 17 w 128"/>
                <a:gd name="T79" fmla="*/ 6 h 183"/>
                <a:gd name="T80" fmla="*/ 18 w 128"/>
                <a:gd name="T81" fmla="*/ 8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23" name="Freeform 78"/>
            <p:cNvSpPr>
              <a:spLocks/>
            </p:cNvSpPr>
            <p:nvPr/>
          </p:nvSpPr>
          <p:spPr bwMode="auto">
            <a:xfrm>
              <a:off x="3266" y="3145"/>
              <a:ext cx="124" cy="138"/>
            </a:xfrm>
            <a:custGeom>
              <a:avLst/>
              <a:gdLst>
                <a:gd name="T0" fmla="*/ 15 w 323"/>
                <a:gd name="T1" fmla="*/ 9 h 379"/>
                <a:gd name="T2" fmla="*/ 8 w 323"/>
                <a:gd name="T3" fmla="*/ 15 h 379"/>
                <a:gd name="T4" fmla="*/ 3 w 323"/>
                <a:gd name="T5" fmla="*/ 22 h 379"/>
                <a:gd name="T6" fmla="*/ 0 w 323"/>
                <a:gd name="T7" fmla="*/ 30 h 379"/>
                <a:gd name="T8" fmla="*/ 1 w 323"/>
                <a:gd name="T9" fmla="*/ 35 h 379"/>
                <a:gd name="T10" fmla="*/ 2 w 323"/>
                <a:gd name="T11" fmla="*/ 38 h 379"/>
                <a:gd name="T12" fmla="*/ 3 w 323"/>
                <a:gd name="T13" fmla="*/ 40 h 379"/>
                <a:gd name="T14" fmla="*/ 5 w 323"/>
                <a:gd name="T15" fmla="*/ 41 h 379"/>
                <a:gd name="T16" fmla="*/ 8 w 323"/>
                <a:gd name="T17" fmla="*/ 43 h 379"/>
                <a:gd name="T18" fmla="*/ 13 w 323"/>
                <a:gd name="T19" fmla="*/ 45 h 379"/>
                <a:gd name="T20" fmla="*/ 18 w 323"/>
                <a:gd name="T21" fmla="*/ 47 h 379"/>
                <a:gd name="T22" fmla="*/ 23 w 323"/>
                <a:gd name="T23" fmla="*/ 48 h 379"/>
                <a:gd name="T24" fmla="*/ 28 w 323"/>
                <a:gd name="T25" fmla="*/ 49 h 379"/>
                <a:gd name="T26" fmla="*/ 33 w 323"/>
                <a:gd name="T27" fmla="*/ 49 h 379"/>
                <a:gd name="T28" fmla="*/ 38 w 323"/>
                <a:gd name="T29" fmla="*/ 50 h 379"/>
                <a:gd name="T30" fmla="*/ 43 w 323"/>
                <a:gd name="T31" fmla="*/ 50 h 379"/>
                <a:gd name="T32" fmla="*/ 46 w 323"/>
                <a:gd name="T33" fmla="*/ 50 h 379"/>
                <a:gd name="T34" fmla="*/ 47 w 323"/>
                <a:gd name="T35" fmla="*/ 49 h 379"/>
                <a:gd name="T36" fmla="*/ 48 w 323"/>
                <a:gd name="T37" fmla="*/ 48 h 379"/>
                <a:gd name="T38" fmla="*/ 46 w 323"/>
                <a:gd name="T39" fmla="*/ 47 h 379"/>
                <a:gd name="T40" fmla="*/ 43 w 323"/>
                <a:gd name="T41" fmla="*/ 47 h 379"/>
                <a:gd name="T42" fmla="*/ 39 w 323"/>
                <a:gd name="T43" fmla="*/ 46 h 379"/>
                <a:gd name="T44" fmla="*/ 34 w 323"/>
                <a:gd name="T45" fmla="*/ 46 h 379"/>
                <a:gd name="T46" fmla="*/ 30 w 323"/>
                <a:gd name="T47" fmla="*/ 46 h 379"/>
                <a:gd name="T48" fmla="*/ 25 w 323"/>
                <a:gd name="T49" fmla="*/ 45 h 379"/>
                <a:gd name="T50" fmla="*/ 20 w 323"/>
                <a:gd name="T51" fmla="*/ 44 h 379"/>
                <a:gd name="T52" fmla="*/ 16 w 323"/>
                <a:gd name="T53" fmla="*/ 43 h 379"/>
                <a:gd name="T54" fmla="*/ 11 w 323"/>
                <a:gd name="T55" fmla="*/ 40 h 379"/>
                <a:gd name="T56" fmla="*/ 8 w 323"/>
                <a:gd name="T57" fmla="*/ 39 h 379"/>
                <a:gd name="T58" fmla="*/ 5 w 323"/>
                <a:gd name="T59" fmla="*/ 36 h 379"/>
                <a:gd name="T60" fmla="*/ 5 w 323"/>
                <a:gd name="T61" fmla="*/ 32 h 379"/>
                <a:gd name="T62" fmla="*/ 6 w 323"/>
                <a:gd name="T63" fmla="*/ 26 h 379"/>
                <a:gd name="T64" fmla="*/ 8 w 323"/>
                <a:gd name="T65" fmla="*/ 22 h 379"/>
                <a:gd name="T66" fmla="*/ 10 w 323"/>
                <a:gd name="T67" fmla="*/ 18 h 379"/>
                <a:gd name="T68" fmla="*/ 13 w 323"/>
                <a:gd name="T69" fmla="*/ 15 h 379"/>
                <a:gd name="T70" fmla="*/ 17 w 323"/>
                <a:gd name="T71" fmla="*/ 12 h 379"/>
                <a:gd name="T72" fmla="*/ 21 w 323"/>
                <a:gd name="T73" fmla="*/ 8 h 379"/>
                <a:gd name="T74" fmla="*/ 26 w 323"/>
                <a:gd name="T75" fmla="*/ 5 h 379"/>
                <a:gd name="T76" fmla="*/ 32 w 323"/>
                <a:gd name="T77" fmla="*/ 3 h 379"/>
                <a:gd name="T78" fmla="*/ 37 w 323"/>
                <a:gd name="T79" fmla="*/ 1 h 379"/>
                <a:gd name="T80" fmla="*/ 38 w 323"/>
                <a:gd name="T81" fmla="*/ 0 h 379"/>
                <a:gd name="T82" fmla="*/ 33 w 323"/>
                <a:gd name="T83" fmla="*/ 1 h 379"/>
                <a:gd name="T84" fmla="*/ 26 w 323"/>
                <a:gd name="T85" fmla="*/ 3 h 379"/>
                <a:gd name="T86" fmla="*/ 21 w 323"/>
                <a:gd name="T87" fmla="*/ 5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24" name="Freeform 79"/>
            <p:cNvSpPr>
              <a:spLocks/>
            </p:cNvSpPr>
            <p:nvPr/>
          </p:nvSpPr>
          <p:spPr bwMode="auto">
            <a:xfrm>
              <a:off x="3441" y="3140"/>
              <a:ext cx="111" cy="92"/>
            </a:xfrm>
            <a:custGeom>
              <a:avLst/>
              <a:gdLst>
                <a:gd name="T0" fmla="*/ 36 w 282"/>
                <a:gd name="T1" fmla="*/ 10 h 253"/>
                <a:gd name="T2" fmla="*/ 39 w 282"/>
                <a:gd name="T3" fmla="*/ 12 h 253"/>
                <a:gd name="T4" fmla="*/ 39 w 282"/>
                <a:gd name="T5" fmla="*/ 14 h 253"/>
                <a:gd name="T6" fmla="*/ 40 w 282"/>
                <a:gd name="T7" fmla="*/ 16 h 253"/>
                <a:gd name="T8" fmla="*/ 40 w 282"/>
                <a:gd name="T9" fmla="*/ 19 h 253"/>
                <a:gd name="T10" fmla="*/ 40 w 282"/>
                <a:gd name="T11" fmla="*/ 21 h 253"/>
                <a:gd name="T12" fmla="*/ 39 w 282"/>
                <a:gd name="T13" fmla="*/ 23 h 253"/>
                <a:gd name="T14" fmla="*/ 38 w 282"/>
                <a:gd name="T15" fmla="*/ 24 h 253"/>
                <a:gd name="T16" fmla="*/ 37 w 282"/>
                <a:gd name="T17" fmla="*/ 26 h 253"/>
                <a:gd name="T18" fmla="*/ 35 w 282"/>
                <a:gd name="T19" fmla="*/ 27 h 253"/>
                <a:gd name="T20" fmla="*/ 33 w 282"/>
                <a:gd name="T21" fmla="*/ 28 h 253"/>
                <a:gd name="T22" fmla="*/ 31 w 282"/>
                <a:gd name="T23" fmla="*/ 30 h 253"/>
                <a:gd name="T24" fmla="*/ 30 w 282"/>
                <a:gd name="T25" fmla="*/ 31 h 253"/>
                <a:gd name="T26" fmla="*/ 30 w 282"/>
                <a:gd name="T27" fmla="*/ 32 h 253"/>
                <a:gd name="T28" fmla="*/ 30 w 282"/>
                <a:gd name="T29" fmla="*/ 32 h 253"/>
                <a:gd name="T30" fmla="*/ 30 w 282"/>
                <a:gd name="T31" fmla="*/ 32 h 253"/>
                <a:gd name="T32" fmla="*/ 30 w 282"/>
                <a:gd name="T33" fmla="*/ 33 h 253"/>
                <a:gd name="T34" fmla="*/ 31 w 282"/>
                <a:gd name="T35" fmla="*/ 33 h 253"/>
                <a:gd name="T36" fmla="*/ 31 w 282"/>
                <a:gd name="T37" fmla="*/ 33 h 253"/>
                <a:gd name="T38" fmla="*/ 32 w 282"/>
                <a:gd name="T39" fmla="*/ 33 h 253"/>
                <a:gd name="T40" fmla="*/ 32 w 282"/>
                <a:gd name="T41" fmla="*/ 33 h 253"/>
                <a:gd name="T42" fmla="*/ 36 w 282"/>
                <a:gd name="T43" fmla="*/ 31 h 253"/>
                <a:gd name="T44" fmla="*/ 39 w 282"/>
                <a:gd name="T45" fmla="*/ 28 h 253"/>
                <a:gd name="T46" fmla="*/ 41 w 282"/>
                <a:gd name="T47" fmla="*/ 25 h 253"/>
                <a:gd name="T48" fmla="*/ 43 w 282"/>
                <a:gd name="T49" fmla="*/ 22 h 253"/>
                <a:gd name="T50" fmla="*/ 44 w 282"/>
                <a:gd name="T51" fmla="*/ 19 h 253"/>
                <a:gd name="T52" fmla="*/ 43 w 282"/>
                <a:gd name="T53" fmla="*/ 15 h 253"/>
                <a:gd name="T54" fmla="*/ 42 w 282"/>
                <a:gd name="T55" fmla="*/ 12 h 253"/>
                <a:gd name="T56" fmla="*/ 39 w 282"/>
                <a:gd name="T57" fmla="*/ 9 h 253"/>
                <a:gd name="T58" fmla="*/ 37 w 282"/>
                <a:gd name="T59" fmla="*/ 8 h 253"/>
                <a:gd name="T60" fmla="*/ 34 w 282"/>
                <a:gd name="T61" fmla="*/ 6 h 253"/>
                <a:gd name="T62" fmla="*/ 31 w 282"/>
                <a:gd name="T63" fmla="*/ 5 h 253"/>
                <a:gd name="T64" fmla="*/ 28 w 282"/>
                <a:gd name="T65" fmla="*/ 4 h 253"/>
                <a:gd name="T66" fmla="*/ 25 w 282"/>
                <a:gd name="T67" fmla="*/ 3 h 253"/>
                <a:gd name="T68" fmla="*/ 22 w 282"/>
                <a:gd name="T69" fmla="*/ 3 h 253"/>
                <a:gd name="T70" fmla="*/ 19 w 282"/>
                <a:gd name="T71" fmla="*/ 2 h 253"/>
                <a:gd name="T72" fmla="*/ 16 w 282"/>
                <a:gd name="T73" fmla="*/ 1 h 253"/>
                <a:gd name="T74" fmla="*/ 13 w 282"/>
                <a:gd name="T75" fmla="*/ 1 h 253"/>
                <a:gd name="T76" fmla="*/ 10 w 282"/>
                <a:gd name="T77" fmla="*/ 0 h 253"/>
                <a:gd name="T78" fmla="*/ 7 w 282"/>
                <a:gd name="T79" fmla="*/ 0 h 253"/>
                <a:gd name="T80" fmla="*/ 5 w 282"/>
                <a:gd name="T81" fmla="*/ 0 h 253"/>
                <a:gd name="T82" fmla="*/ 3 w 282"/>
                <a:gd name="T83" fmla="*/ 0 h 253"/>
                <a:gd name="T84" fmla="*/ 2 w 282"/>
                <a:gd name="T85" fmla="*/ 0 h 253"/>
                <a:gd name="T86" fmla="*/ 1 w 282"/>
                <a:gd name="T87" fmla="*/ 0 h 253"/>
                <a:gd name="T88" fmla="*/ 0 w 282"/>
                <a:gd name="T89" fmla="*/ 1 h 253"/>
                <a:gd name="T90" fmla="*/ 2 w 282"/>
                <a:gd name="T91" fmla="*/ 1 h 253"/>
                <a:gd name="T92" fmla="*/ 4 w 282"/>
                <a:gd name="T93" fmla="*/ 1 h 253"/>
                <a:gd name="T94" fmla="*/ 6 w 282"/>
                <a:gd name="T95" fmla="*/ 1 h 253"/>
                <a:gd name="T96" fmla="*/ 8 w 282"/>
                <a:gd name="T97" fmla="*/ 2 h 253"/>
                <a:gd name="T98" fmla="*/ 10 w 282"/>
                <a:gd name="T99" fmla="*/ 2 h 253"/>
                <a:gd name="T100" fmla="*/ 13 w 282"/>
                <a:gd name="T101" fmla="*/ 3 h 253"/>
                <a:gd name="T102" fmla="*/ 15 w 282"/>
                <a:gd name="T103" fmla="*/ 3 h 253"/>
                <a:gd name="T104" fmla="*/ 18 w 282"/>
                <a:gd name="T105" fmla="*/ 3 h 253"/>
                <a:gd name="T106" fmla="*/ 20 w 282"/>
                <a:gd name="T107" fmla="*/ 4 h 253"/>
                <a:gd name="T108" fmla="*/ 22 w 282"/>
                <a:gd name="T109" fmla="*/ 5 h 253"/>
                <a:gd name="T110" fmla="*/ 25 w 282"/>
                <a:gd name="T111" fmla="*/ 5 h 253"/>
                <a:gd name="T112" fmla="*/ 28 w 282"/>
                <a:gd name="T113" fmla="*/ 6 h 253"/>
                <a:gd name="T114" fmla="*/ 30 w 282"/>
                <a:gd name="T115" fmla="*/ 7 h 253"/>
                <a:gd name="T116" fmla="*/ 32 w 282"/>
                <a:gd name="T117" fmla="*/ 8 h 253"/>
                <a:gd name="T118" fmla="*/ 34 w 282"/>
                <a:gd name="T119" fmla="*/ 9 h 253"/>
                <a:gd name="T120" fmla="*/ 36 w 282"/>
                <a:gd name="T121" fmla="*/ 1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25" name="Freeform 80"/>
            <p:cNvSpPr>
              <a:spLocks/>
            </p:cNvSpPr>
            <p:nvPr/>
          </p:nvSpPr>
          <p:spPr bwMode="auto">
            <a:xfrm>
              <a:off x="3221" y="3191"/>
              <a:ext cx="45" cy="85"/>
            </a:xfrm>
            <a:custGeom>
              <a:avLst/>
              <a:gdLst>
                <a:gd name="T0" fmla="*/ 0 w 115"/>
                <a:gd name="T1" fmla="*/ 17 h 236"/>
                <a:gd name="T2" fmla="*/ 0 w 115"/>
                <a:gd name="T3" fmla="*/ 19 h 236"/>
                <a:gd name="T4" fmla="*/ 1 w 115"/>
                <a:gd name="T5" fmla="*/ 22 h 236"/>
                <a:gd name="T6" fmla="*/ 2 w 115"/>
                <a:gd name="T7" fmla="*/ 24 h 236"/>
                <a:gd name="T8" fmla="*/ 4 w 115"/>
                <a:gd name="T9" fmla="*/ 26 h 236"/>
                <a:gd name="T10" fmla="*/ 6 w 115"/>
                <a:gd name="T11" fmla="*/ 27 h 236"/>
                <a:gd name="T12" fmla="*/ 9 w 115"/>
                <a:gd name="T13" fmla="*/ 29 h 236"/>
                <a:gd name="T14" fmla="*/ 11 w 115"/>
                <a:gd name="T15" fmla="*/ 30 h 236"/>
                <a:gd name="T16" fmla="*/ 14 w 115"/>
                <a:gd name="T17" fmla="*/ 31 h 236"/>
                <a:gd name="T18" fmla="*/ 15 w 115"/>
                <a:gd name="T19" fmla="*/ 31 h 236"/>
                <a:gd name="T20" fmla="*/ 16 w 115"/>
                <a:gd name="T21" fmla="*/ 30 h 236"/>
                <a:gd name="T22" fmla="*/ 17 w 115"/>
                <a:gd name="T23" fmla="*/ 30 h 236"/>
                <a:gd name="T24" fmla="*/ 17 w 115"/>
                <a:gd name="T25" fmla="*/ 29 h 236"/>
                <a:gd name="T26" fmla="*/ 17 w 115"/>
                <a:gd name="T27" fmla="*/ 28 h 236"/>
                <a:gd name="T28" fmla="*/ 17 w 115"/>
                <a:gd name="T29" fmla="*/ 28 h 236"/>
                <a:gd name="T30" fmla="*/ 16 w 115"/>
                <a:gd name="T31" fmla="*/ 27 h 236"/>
                <a:gd name="T32" fmla="*/ 16 w 115"/>
                <a:gd name="T33" fmla="*/ 27 h 236"/>
                <a:gd name="T34" fmla="*/ 13 w 115"/>
                <a:gd name="T35" fmla="*/ 26 h 236"/>
                <a:gd name="T36" fmla="*/ 10 w 115"/>
                <a:gd name="T37" fmla="*/ 25 h 236"/>
                <a:gd name="T38" fmla="*/ 8 w 115"/>
                <a:gd name="T39" fmla="*/ 23 h 236"/>
                <a:gd name="T40" fmla="*/ 6 w 115"/>
                <a:gd name="T41" fmla="*/ 21 h 236"/>
                <a:gd name="T42" fmla="*/ 5 w 115"/>
                <a:gd name="T43" fmla="*/ 19 h 236"/>
                <a:gd name="T44" fmla="*/ 4 w 115"/>
                <a:gd name="T45" fmla="*/ 17 h 236"/>
                <a:gd name="T46" fmla="*/ 4 w 115"/>
                <a:gd name="T47" fmla="*/ 14 h 236"/>
                <a:gd name="T48" fmla="*/ 5 w 115"/>
                <a:gd name="T49" fmla="*/ 12 h 236"/>
                <a:gd name="T50" fmla="*/ 7 w 115"/>
                <a:gd name="T51" fmla="*/ 10 h 236"/>
                <a:gd name="T52" fmla="*/ 9 w 115"/>
                <a:gd name="T53" fmla="*/ 8 h 236"/>
                <a:gd name="T54" fmla="*/ 11 w 115"/>
                <a:gd name="T55" fmla="*/ 6 h 236"/>
                <a:gd name="T56" fmla="*/ 13 w 115"/>
                <a:gd name="T57" fmla="*/ 4 h 236"/>
                <a:gd name="T58" fmla="*/ 15 w 115"/>
                <a:gd name="T59" fmla="*/ 3 h 236"/>
                <a:gd name="T60" fmla="*/ 17 w 115"/>
                <a:gd name="T61" fmla="*/ 1 h 236"/>
                <a:gd name="T62" fmla="*/ 18 w 115"/>
                <a:gd name="T63" fmla="*/ 1 h 236"/>
                <a:gd name="T64" fmla="*/ 18 w 115"/>
                <a:gd name="T65" fmla="*/ 0 h 236"/>
                <a:gd name="T66" fmla="*/ 16 w 115"/>
                <a:gd name="T67" fmla="*/ 0 h 236"/>
                <a:gd name="T68" fmla="*/ 13 w 115"/>
                <a:gd name="T69" fmla="*/ 1 h 236"/>
                <a:gd name="T70" fmla="*/ 11 w 115"/>
                <a:gd name="T71" fmla="*/ 3 h 236"/>
                <a:gd name="T72" fmla="*/ 7 w 115"/>
                <a:gd name="T73" fmla="*/ 5 h 236"/>
                <a:gd name="T74" fmla="*/ 5 w 115"/>
                <a:gd name="T75" fmla="*/ 8 h 236"/>
                <a:gd name="T76" fmla="*/ 3 w 115"/>
                <a:gd name="T77" fmla="*/ 11 h 236"/>
                <a:gd name="T78" fmla="*/ 1 w 115"/>
                <a:gd name="T79" fmla="*/ 14 h 236"/>
                <a:gd name="T80" fmla="*/ 0 w 115"/>
                <a:gd name="T81" fmla="*/ 17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26" name="Freeform 81"/>
            <p:cNvSpPr>
              <a:spLocks/>
            </p:cNvSpPr>
            <p:nvPr/>
          </p:nvSpPr>
          <p:spPr bwMode="auto">
            <a:xfrm>
              <a:off x="3533" y="3134"/>
              <a:ext cx="96" cy="114"/>
            </a:xfrm>
            <a:custGeom>
              <a:avLst/>
              <a:gdLst>
                <a:gd name="T0" fmla="*/ 32 w 245"/>
                <a:gd name="T1" fmla="*/ 17 h 310"/>
                <a:gd name="T2" fmla="*/ 34 w 245"/>
                <a:gd name="T3" fmla="*/ 19 h 310"/>
                <a:gd name="T4" fmla="*/ 35 w 245"/>
                <a:gd name="T5" fmla="*/ 22 h 310"/>
                <a:gd name="T6" fmla="*/ 34 w 245"/>
                <a:gd name="T7" fmla="*/ 25 h 310"/>
                <a:gd name="T8" fmla="*/ 32 w 245"/>
                <a:gd name="T9" fmla="*/ 28 h 310"/>
                <a:gd name="T10" fmla="*/ 29 w 245"/>
                <a:gd name="T11" fmla="*/ 31 h 310"/>
                <a:gd name="T12" fmla="*/ 25 w 245"/>
                <a:gd name="T13" fmla="*/ 33 h 310"/>
                <a:gd name="T14" fmla="*/ 22 w 245"/>
                <a:gd name="T15" fmla="*/ 36 h 310"/>
                <a:gd name="T16" fmla="*/ 20 w 245"/>
                <a:gd name="T17" fmla="*/ 38 h 310"/>
                <a:gd name="T18" fmla="*/ 19 w 245"/>
                <a:gd name="T19" fmla="*/ 39 h 310"/>
                <a:gd name="T20" fmla="*/ 18 w 245"/>
                <a:gd name="T21" fmla="*/ 40 h 310"/>
                <a:gd name="T22" fmla="*/ 19 w 245"/>
                <a:gd name="T23" fmla="*/ 42 h 310"/>
                <a:gd name="T24" fmla="*/ 20 w 245"/>
                <a:gd name="T25" fmla="*/ 42 h 310"/>
                <a:gd name="T26" fmla="*/ 21 w 245"/>
                <a:gd name="T27" fmla="*/ 42 h 310"/>
                <a:gd name="T28" fmla="*/ 24 w 245"/>
                <a:gd name="T29" fmla="*/ 39 h 310"/>
                <a:gd name="T30" fmla="*/ 28 w 245"/>
                <a:gd name="T31" fmla="*/ 36 h 310"/>
                <a:gd name="T32" fmla="*/ 32 w 245"/>
                <a:gd name="T33" fmla="*/ 33 h 310"/>
                <a:gd name="T34" fmla="*/ 35 w 245"/>
                <a:gd name="T35" fmla="*/ 30 h 310"/>
                <a:gd name="T36" fmla="*/ 38 w 245"/>
                <a:gd name="T37" fmla="*/ 25 h 310"/>
                <a:gd name="T38" fmla="*/ 37 w 245"/>
                <a:gd name="T39" fmla="*/ 21 h 310"/>
                <a:gd name="T40" fmla="*/ 35 w 245"/>
                <a:gd name="T41" fmla="*/ 16 h 310"/>
                <a:gd name="T42" fmla="*/ 31 w 245"/>
                <a:gd name="T43" fmla="*/ 13 h 310"/>
                <a:gd name="T44" fmla="*/ 27 w 245"/>
                <a:gd name="T45" fmla="*/ 10 h 310"/>
                <a:gd name="T46" fmla="*/ 23 w 245"/>
                <a:gd name="T47" fmla="*/ 8 h 310"/>
                <a:gd name="T48" fmla="*/ 19 w 245"/>
                <a:gd name="T49" fmla="*/ 6 h 310"/>
                <a:gd name="T50" fmla="*/ 14 w 245"/>
                <a:gd name="T51" fmla="*/ 4 h 310"/>
                <a:gd name="T52" fmla="*/ 10 w 245"/>
                <a:gd name="T53" fmla="*/ 3 h 310"/>
                <a:gd name="T54" fmla="*/ 6 w 245"/>
                <a:gd name="T55" fmla="*/ 1 h 310"/>
                <a:gd name="T56" fmla="*/ 3 w 245"/>
                <a:gd name="T57" fmla="*/ 0 h 310"/>
                <a:gd name="T58" fmla="*/ 1 w 245"/>
                <a:gd name="T59" fmla="*/ 0 h 310"/>
                <a:gd name="T60" fmla="*/ 2 w 245"/>
                <a:gd name="T61" fmla="*/ 1 h 310"/>
                <a:gd name="T62" fmla="*/ 5 w 245"/>
                <a:gd name="T63" fmla="*/ 3 h 310"/>
                <a:gd name="T64" fmla="*/ 9 w 245"/>
                <a:gd name="T65" fmla="*/ 4 h 310"/>
                <a:gd name="T66" fmla="*/ 13 w 245"/>
                <a:gd name="T67" fmla="*/ 6 h 310"/>
                <a:gd name="T68" fmla="*/ 17 w 245"/>
                <a:gd name="T69" fmla="*/ 8 h 310"/>
                <a:gd name="T70" fmla="*/ 21 w 245"/>
                <a:gd name="T71" fmla="*/ 10 h 310"/>
                <a:gd name="T72" fmla="*/ 25 w 245"/>
                <a:gd name="T73" fmla="*/ 12 h 310"/>
                <a:gd name="T74" fmla="*/ 29 w 245"/>
                <a:gd name="T75" fmla="*/ 14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20527" name="Group 82"/>
            <p:cNvGrpSpPr>
              <a:grpSpLocks/>
            </p:cNvGrpSpPr>
            <p:nvPr/>
          </p:nvGrpSpPr>
          <p:grpSpPr bwMode="auto">
            <a:xfrm>
              <a:off x="3334" y="3292"/>
              <a:ext cx="290" cy="352"/>
              <a:chOff x="3774" y="2423"/>
              <a:chExt cx="189" cy="286"/>
            </a:xfrm>
          </p:grpSpPr>
          <p:sp>
            <p:nvSpPr>
              <p:cNvPr id="20542" name="Rectangle 83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43" name="Rectangle 84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44" name="Rectangle 85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45" name="Rectangle 86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46" name="Rectangle 87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47" name="Rectangle 88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0528" name="Group 91"/>
            <p:cNvGrpSpPr>
              <a:grpSpLocks/>
            </p:cNvGrpSpPr>
            <p:nvPr/>
          </p:nvGrpSpPr>
          <p:grpSpPr bwMode="auto">
            <a:xfrm>
              <a:off x="3420" y="3341"/>
              <a:ext cx="105" cy="46"/>
              <a:chOff x="3420" y="3341"/>
              <a:chExt cx="105" cy="46"/>
            </a:xfrm>
          </p:grpSpPr>
          <p:sp>
            <p:nvSpPr>
              <p:cNvPr id="20540" name="Rectangle 89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41" name="Rectangle 90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0529" name="Group 92"/>
            <p:cNvGrpSpPr>
              <a:grpSpLocks/>
            </p:cNvGrpSpPr>
            <p:nvPr/>
          </p:nvGrpSpPr>
          <p:grpSpPr bwMode="auto">
            <a:xfrm>
              <a:off x="3409" y="3398"/>
              <a:ext cx="135" cy="46"/>
              <a:chOff x="3420" y="3341"/>
              <a:chExt cx="105" cy="46"/>
            </a:xfrm>
          </p:grpSpPr>
          <p:sp>
            <p:nvSpPr>
              <p:cNvPr id="20538" name="Rectangle 93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39" name="Rectangle 94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0530" name="Group 95"/>
            <p:cNvGrpSpPr>
              <a:grpSpLocks/>
            </p:cNvGrpSpPr>
            <p:nvPr/>
          </p:nvGrpSpPr>
          <p:grpSpPr bwMode="auto">
            <a:xfrm>
              <a:off x="3392" y="3455"/>
              <a:ext cx="168" cy="46"/>
              <a:chOff x="3420" y="3341"/>
              <a:chExt cx="105" cy="46"/>
            </a:xfrm>
          </p:grpSpPr>
          <p:sp>
            <p:nvSpPr>
              <p:cNvPr id="20536" name="Rectangle 96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37" name="Rectangle 97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0531" name="Group 98"/>
            <p:cNvGrpSpPr>
              <a:grpSpLocks/>
            </p:cNvGrpSpPr>
            <p:nvPr/>
          </p:nvGrpSpPr>
          <p:grpSpPr bwMode="auto">
            <a:xfrm>
              <a:off x="3378" y="3512"/>
              <a:ext cx="203" cy="46"/>
              <a:chOff x="3420" y="3341"/>
              <a:chExt cx="105" cy="46"/>
            </a:xfrm>
          </p:grpSpPr>
          <p:sp>
            <p:nvSpPr>
              <p:cNvPr id="20534" name="Rectangle 99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35" name="Rectangle 100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0532" name="Rectangle 102"/>
            <p:cNvSpPr>
              <a:spLocks noChangeArrowheads="1"/>
            </p:cNvSpPr>
            <p:nvPr/>
          </p:nvSpPr>
          <p:spPr bwMode="auto">
            <a:xfrm>
              <a:off x="3363" y="3561"/>
              <a:ext cx="226" cy="33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533" name="Rectangle 103"/>
            <p:cNvSpPr>
              <a:spLocks noChangeArrowheads="1"/>
            </p:cNvSpPr>
            <p:nvPr/>
          </p:nvSpPr>
          <p:spPr bwMode="auto">
            <a:xfrm>
              <a:off x="3382" y="3580"/>
              <a:ext cx="232" cy="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 bwMode="auto">
          <a:xfrm>
            <a:off x="95534" y="95534"/>
            <a:ext cx="9048466" cy="6762466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4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5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4AE9A9-616D-4D76-8C6B-E6C2EEABD372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21515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187325"/>
            <a:ext cx="8382000" cy="1143000"/>
          </a:xfrm>
        </p:spPr>
        <p:txBody>
          <a:bodyPr/>
          <a:lstStyle/>
          <a:p>
            <a:r>
              <a:rPr lang="en-US" sz="3200" smtClean="0"/>
              <a:t>Home networks</a:t>
            </a:r>
            <a:endParaRPr lang="en-US" smtClean="0"/>
          </a:p>
        </p:txBody>
      </p:sp>
      <p:sp>
        <p:nvSpPr>
          <p:cNvPr id="215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266825"/>
            <a:ext cx="7770813" cy="48768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Typical home network components: </a:t>
            </a:r>
          </a:p>
          <a:p>
            <a:r>
              <a:rPr lang="en-US" sz="2400" dirty="0" smtClean="0"/>
              <a:t>DSL or cable modem</a:t>
            </a:r>
          </a:p>
          <a:p>
            <a:r>
              <a:rPr lang="en-US" sz="2400" dirty="0" smtClean="0"/>
              <a:t>router/firewall/NAT</a:t>
            </a:r>
          </a:p>
          <a:p>
            <a:r>
              <a:rPr lang="en-US" sz="2400" dirty="0" smtClean="0"/>
              <a:t>Ethernet</a:t>
            </a:r>
          </a:p>
          <a:p>
            <a:r>
              <a:rPr lang="en-US" sz="2400" dirty="0" smtClean="0"/>
              <a:t>wireless access</a:t>
            </a:r>
          </a:p>
          <a:p>
            <a:pPr>
              <a:buFont typeface="ZapfDingbats" pitchFamily="82" charset="2"/>
              <a:buNone/>
            </a:pPr>
            <a:r>
              <a:rPr lang="en-US" sz="2400" dirty="0" smtClean="0"/>
              <a:t>    point</a:t>
            </a:r>
          </a:p>
        </p:txBody>
      </p:sp>
      <p:grpSp>
        <p:nvGrpSpPr>
          <p:cNvPr id="21517" name="Group 4"/>
          <p:cNvGrpSpPr>
            <a:grpSpLocks/>
          </p:cNvGrpSpPr>
          <p:nvPr/>
        </p:nvGrpSpPr>
        <p:grpSpPr bwMode="auto">
          <a:xfrm>
            <a:off x="6753225" y="3371850"/>
            <a:ext cx="622300" cy="793750"/>
            <a:chOff x="3908" y="2375"/>
            <a:chExt cx="392" cy="500"/>
          </a:xfrm>
        </p:grpSpPr>
        <p:graphicFrame>
          <p:nvGraphicFramePr>
            <p:cNvPr id="21511" name="Object 5"/>
            <p:cNvGraphicFramePr>
              <a:graphicFrameLocks noChangeAspect="1"/>
            </p:cNvGraphicFramePr>
            <p:nvPr/>
          </p:nvGraphicFramePr>
          <p:xfrm>
            <a:off x="3908" y="2375"/>
            <a:ext cx="366" cy="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34" name="Clip" r:id="rId3" imgW="819000" imgH="847800" progId="MS_ClipArt_Gallery.2">
                    <p:embed/>
                  </p:oleObj>
                </mc:Choice>
                <mc:Fallback>
                  <p:oleObj name="Clip" r:id="rId3" imgW="819000" imgH="847800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375"/>
                          <a:ext cx="366" cy="4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2" name="Object 6"/>
            <p:cNvGraphicFramePr>
              <a:graphicFrameLocks noChangeAspect="1"/>
            </p:cNvGraphicFramePr>
            <p:nvPr/>
          </p:nvGraphicFramePr>
          <p:xfrm>
            <a:off x="3966" y="2506"/>
            <a:ext cx="334" cy="3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35" name="Clip" r:id="rId5" imgW="1266840" imgH="1200240" progId="MS_ClipArt_Gallery.2">
                    <p:embed/>
                  </p:oleObj>
                </mc:Choice>
                <mc:Fallback>
                  <p:oleObj name="Clip" r:id="rId5" imgW="1266840" imgH="1200240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6" y="2506"/>
                          <a:ext cx="334" cy="3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518" name="Group 7"/>
          <p:cNvGrpSpPr>
            <a:grpSpLocks/>
          </p:cNvGrpSpPr>
          <p:nvPr/>
        </p:nvGrpSpPr>
        <p:grpSpPr bwMode="auto">
          <a:xfrm>
            <a:off x="6800850" y="4330700"/>
            <a:ext cx="622300" cy="793750"/>
            <a:chOff x="2870" y="1518"/>
            <a:chExt cx="292" cy="320"/>
          </a:xfrm>
        </p:grpSpPr>
        <p:graphicFrame>
          <p:nvGraphicFramePr>
            <p:cNvPr id="21509" name="Object 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36" name="Clip" r:id="rId7" imgW="819000" imgH="847800" progId="MS_ClipArt_Gallery.2">
                    <p:embed/>
                  </p:oleObj>
                </mc:Choice>
                <mc:Fallback>
                  <p:oleObj name="Clip" r:id="rId7" imgW="819000" imgH="847800" progId="MS_ClipArt_Gallery.2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0" name="Object 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37" name="Clip" r:id="rId8" imgW="1266840" imgH="1200240" progId="MS_ClipArt_Gallery.2">
                    <p:embed/>
                  </p:oleObj>
                </mc:Choice>
                <mc:Fallback>
                  <p:oleObj name="Clip" r:id="rId8" imgW="1266840" imgH="1200240" progId="MS_ClipArt_Gallery.2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519" name="Group 10"/>
          <p:cNvGrpSpPr>
            <a:grpSpLocks/>
          </p:cNvGrpSpPr>
          <p:nvPr/>
        </p:nvGrpSpPr>
        <p:grpSpPr bwMode="auto">
          <a:xfrm>
            <a:off x="6108700" y="3937000"/>
            <a:ext cx="539750" cy="633413"/>
            <a:chOff x="4733" y="2082"/>
            <a:chExt cx="272" cy="282"/>
          </a:xfrm>
        </p:grpSpPr>
        <p:graphicFrame>
          <p:nvGraphicFramePr>
            <p:cNvPr id="21508" name="Object 11"/>
            <p:cNvGraphicFramePr>
              <a:graphicFrameLocks noChangeAspect="1"/>
            </p:cNvGraphicFramePr>
            <p:nvPr/>
          </p:nvGraphicFramePr>
          <p:xfrm>
            <a:off x="4733" y="2082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38" name="Clip" r:id="rId9" imgW="819000" imgH="847800" progId="MS_ClipArt_Gallery.2">
                    <p:embed/>
                  </p:oleObj>
                </mc:Choice>
                <mc:Fallback>
                  <p:oleObj name="Clip" r:id="rId9" imgW="819000" imgH="847800" progId="MS_ClipArt_Gallery.2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3" y="2082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50" name="Rectangle 12"/>
            <p:cNvSpPr>
              <a:spLocks noChangeArrowheads="1"/>
            </p:cNvSpPr>
            <p:nvPr/>
          </p:nvSpPr>
          <p:spPr bwMode="auto">
            <a:xfrm>
              <a:off x="4812" y="2181"/>
              <a:ext cx="192" cy="183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1520" name="Text Box 13"/>
          <p:cNvSpPr txBox="1">
            <a:spLocks noChangeArrowheads="1"/>
          </p:cNvSpPr>
          <p:nvPr/>
        </p:nvSpPr>
        <p:spPr bwMode="auto">
          <a:xfrm>
            <a:off x="6013565" y="5133975"/>
            <a:ext cx="20778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wireless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access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Point (54 Mbps)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521" name="Text Box 14"/>
          <p:cNvSpPr txBox="1">
            <a:spLocks noChangeArrowheads="1"/>
          </p:cNvSpPr>
          <p:nvPr/>
        </p:nvSpPr>
        <p:spPr bwMode="auto">
          <a:xfrm>
            <a:off x="7570788" y="3981450"/>
            <a:ext cx="1147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wireless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devices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522" name="Text Box 15"/>
          <p:cNvSpPr txBox="1">
            <a:spLocks noChangeArrowheads="1"/>
          </p:cNvSpPr>
          <p:nvPr/>
        </p:nvSpPr>
        <p:spPr bwMode="auto">
          <a:xfrm>
            <a:off x="3578085" y="4498975"/>
            <a:ext cx="11240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router/</a:t>
            </a:r>
          </a:p>
          <a:p>
            <a:pPr algn="r"/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Firewall</a:t>
            </a:r>
          </a:p>
          <a:p>
            <a:pPr algn="r"/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NAT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523" name="Freeform 16"/>
          <p:cNvSpPr>
            <a:spLocks/>
          </p:cNvSpPr>
          <p:nvPr/>
        </p:nvSpPr>
        <p:spPr bwMode="auto">
          <a:xfrm>
            <a:off x="4821238" y="4448175"/>
            <a:ext cx="776287" cy="677863"/>
          </a:xfrm>
          <a:custGeom>
            <a:avLst/>
            <a:gdLst>
              <a:gd name="T0" fmla="*/ 2147483647 w 489"/>
              <a:gd name="T1" fmla="*/ 2147483647 h 427"/>
              <a:gd name="T2" fmla="*/ 2147483647 w 489"/>
              <a:gd name="T3" fmla="*/ 2147483647 h 427"/>
              <a:gd name="T4" fmla="*/ 0 w 489"/>
              <a:gd name="T5" fmla="*/ 0 h 427"/>
              <a:gd name="T6" fmla="*/ 0 60000 65536"/>
              <a:gd name="T7" fmla="*/ 0 60000 65536"/>
              <a:gd name="T8" fmla="*/ 0 60000 65536"/>
              <a:gd name="T9" fmla="*/ 0 w 489"/>
              <a:gd name="T10" fmla="*/ 0 h 427"/>
              <a:gd name="T11" fmla="*/ 489 w 489"/>
              <a:gd name="T12" fmla="*/ 427 h 4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9" h="427">
                <a:moveTo>
                  <a:pt x="489" y="427"/>
                </a:moveTo>
                <a:lnTo>
                  <a:pt x="166" y="427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21506" name="Object 17"/>
          <p:cNvGraphicFramePr>
            <a:graphicFrameLocks noChangeAspect="1"/>
          </p:cNvGraphicFramePr>
          <p:nvPr/>
        </p:nvGraphicFramePr>
        <p:xfrm>
          <a:off x="5526088" y="3222625"/>
          <a:ext cx="598487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9" name="Clip" r:id="rId10" imgW="1305000" imgH="1085760" progId="MS_ClipArt_Gallery.5">
                  <p:embed/>
                </p:oleObj>
              </mc:Choice>
              <mc:Fallback>
                <p:oleObj name="Clip" r:id="rId10" imgW="1305000" imgH="1085760" progId="MS_ClipArt_Gallery.5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088" y="3222625"/>
                        <a:ext cx="598487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4" name="Freeform 18"/>
          <p:cNvSpPr>
            <a:spLocks/>
          </p:cNvSpPr>
          <p:nvPr/>
        </p:nvSpPr>
        <p:spPr bwMode="auto">
          <a:xfrm flipV="1">
            <a:off x="5021263" y="4238625"/>
            <a:ext cx="1244600" cy="98425"/>
          </a:xfrm>
          <a:custGeom>
            <a:avLst/>
            <a:gdLst>
              <a:gd name="T0" fmla="*/ 0 w 513"/>
              <a:gd name="T1" fmla="*/ 0 h 1"/>
              <a:gd name="T2" fmla="*/ 2147483647 w 513"/>
              <a:gd name="T3" fmla="*/ 0 h 1"/>
              <a:gd name="T4" fmla="*/ 0 60000 65536"/>
              <a:gd name="T5" fmla="*/ 0 60000 65536"/>
              <a:gd name="T6" fmla="*/ 0 w 513"/>
              <a:gd name="T7" fmla="*/ 0 h 1"/>
              <a:gd name="T8" fmla="*/ 513 w 5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13" h="1">
                <a:moveTo>
                  <a:pt x="0" y="0"/>
                </a:moveTo>
                <a:lnTo>
                  <a:pt x="51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21507" name="Object 19"/>
          <p:cNvGraphicFramePr>
            <a:graphicFrameLocks noChangeAspect="1"/>
          </p:cNvGraphicFramePr>
          <p:nvPr/>
        </p:nvGraphicFramePr>
        <p:xfrm>
          <a:off x="5553075" y="4951413"/>
          <a:ext cx="598488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0" name="Clip" r:id="rId12" imgW="1305000" imgH="1085760" progId="MS_ClipArt_Gallery.5">
                  <p:embed/>
                </p:oleObj>
              </mc:Choice>
              <mc:Fallback>
                <p:oleObj name="Clip" r:id="rId12" imgW="1305000" imgH="1085760" progId="MS_ClipArt_Gallery.5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3075" y="4951413"/>
                        <a:ext cx="598488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5" name="modem"/>
          <p:cNvSpPr>
            <a:spLocks noEditPoints="1" noChangeArrowheads="1"/>
          </p:cNvSpPr>
          <p:nvPr/>
        </p:nvSpPr>
        <p:spPr bwMode="auto">
          <a:xfrm>
            <a:off x="2435225" y="4232275"/>
            <a:ext cx="1033463" cy="207963"/>
          </a:xfrm>
          <a:custGeom>
            <a:avLst/>
            <a:gdLst>
              <a:gd name="T0" fmla="*/ 0 w 21600"/>
              <a:gd name="T1" fmla="*/ 44269549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44269549 h 21600"/>
              <a:gd name="T8" fmla="*/ 2147483647 w 21600"/>
              <a:gd name="T9" fmla="*/ 185602058 h 21600"/>
              <a:gd name="T10" fmla="*/ 0 w 21600"/>
              <a:gd name="T11" fmla="*/ 185602058 h 21600"/>
              <a:gd name="T12" fmla="*/ 2147483647 w 21600"/>
              <a:gd name="T13" fmla="*/ 0 h 21600"/>
              <a:gd name="T14" fmla="*/ 2147483647 w 21600"/>
              <a:gd name="T15" fmla="*/ 185602058 h 21600"/>
              <a:gd name="T16" fmla="*/ 0 w 21600"/>
              <a:gd name="T17" fmla="*/ 114935832 h 21600"/>
              <a:gd name="T18" fmla="*/ 2147483647 w 21600"/>
              <a:gd name="T19" fmla="*/ 114935832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1526" name="Freeform 21"/>
          <p:cNvSpPr>
            <a:spLocks/>
          </p:cNvSpPr>
          <p:nvPr/>
        </p:nvSpPr>
        <p:spPr bwMode="auto">
          <a:xfrm>
            <a:off x="3470275" y="4368800"/>
            <a:ext cx="814388" cy="1588"/>
          </a:xfrm>
          <a:custGeom>
            <a:avLst/>
            <a:gdLst>
              <a:gd name="T0" fmla="*/ 0 w 513"/>
              <a:gd name="T1" fmla="*/ 0 h 1"/>
              <a:gd name="T2" fmla="*/ 2147483647 w 513"/>
              <a:gd name="T3" fmla="*/ 0 h 1"/>
              <a:gd name="T4" fmla="*/ 0 60000 65536"/>
              <a:gd name="T5" fmla="*/ 0 60000 65536"/>
              <a:gd name="T6" fmla="*/ 0 w 513"/>
              <a:gd name="T7" fmla="*/ 0 h 1"/>
              <a:gd name="T8" fmla="*/ 513 w 5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13" h="1">
                <a:moveTo>
                  <a:pt x="0" y="0"/>
                </a:moveTo>
                <a:lnTo>
                  <a:pt x="51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1527" name="Freeform 22"/>
          <p:cNvSpPr>
            <a:spLocks/>
          </p:cNvSpPr>
          <p:nvPr/>
        </p:nvSpPr>
        <p:spPr bwMode="auto">
          <a:xfrm flipV="1">
            <a:off x="4765675" y="3592513"/>
            <a:ext cx="776288" cy="677862"/>
          </a:xfrm>
          <a:custGeom>
            <a:avLst/>
            <a:gdLst>
              <a:gd name="T0" fmla="*/ 2147483647 w 489"/>
              <a:gd name="T1" fmla="*/ 2147483647 h 427"/>
              <a:gd name="T2" fmla="*/ 2147483647 w 489"/>
              <a:gd name="T3" fmla="*/ 2147483647 h 427"/>
              <a:gd name="T4" fmla="*/ 0 w 489"/>
              <a:gd name="T5" fmla="*/ 0 h 427"/>
              <a:gd name="T6" fmla="*/ 0 60000 65536"/>
              <a:gd name="T7" fmla="*/ 0 60000 65536"/>
              <a:gd name="T8" fmla="*/ 0 60000 65536"/>
              <a:gd name="T9" fmla="*/ 0 w 489"/>
              <a:gd name="T10" fmla="*/ 0 h 427"/>
              <a:gd name="T11" fmla="*/ 489 w 489"/>
              <a:gd name="T12" fmla="*/ 427 h 4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9" h="427">
                <a:moveTo>
                  <a:pt x="489" y="427"/>
                </a:moveTo>
                <a:lnTo>
                  <a:pt x="166" y="427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1528" name="Line 23"/>
          <p:cNvSpPr>
            <a:spLocks noChangeShapeType="1"/>
          </p:cNvSpPr>
          <p:nvPr/>
        </p:nvSpPr>
        <p:spPr bwMode="auto">
          <a:xfrm flipH="1" flipV="1">
            <a:off x="6511925" y="4613275"/>
            <a:ext cx="123825" cy="5826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21529" name="Text Box 24"/>
          <p:cNvSpPr txBox="1">
            <a:spLocks noChangeArrowheads="1"/>
          </p:cNvSpPr>
          <p:nvPr/>
        </p:nvSpPr>
        <p:spPr bwMode="auto">
          <a:xfrm>
            <a:off x="2015867" y="4484688"/>
            <a:ext cx="18261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Cable or DSL </a:t>
            </a:r>
            <a:endParaRPr lang="en-US" sz="20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2000" i="1" dirty="0">
                <a:solidFill>
                  <a:srgbClr val="FF0000"/>
                </a:solidFill>
                <a:latin typeface="Comic Sans MS" pitchFamily="66" charset="0"/>
              </a:rPr>
              <a:t>modem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21530" name="Line 25"/>
          <p:cNvSpPr>
            <a:spLocks noChangeShapeType="1"/>
          </p:cNvSpPr>
          <p:nvPr/>
        </p:nvSpPr>
        <p:spPr bwMode="auto">
          <a:xfrm>
            <a:off x="1870075" y="4351338"/>
            <a:ext cx="566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1531" name="Text Box 26"/>
          <p:cNvSpPr txBox="1">
            <a:spLocks noChangeArrowheads="1"/>
          </p:cNvSpPr>
          <p:nvPr/>
        </p:nvSpPr>
        <p:spPr bwMode="auto">
          <a:xfrm>
            <a:off x="1108075" y="4348163"/>
            <a:ext cx="1171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to/from</a:t>
            </a:r>
          </a:p>
          <a:p>
            <a:pPr algn="ctr"/>
            <a:r>
              <a:rPr lang="en-US" sz="2000" dirty="0">
                <a:latin typeface="Comic Sans MS" pitchFamily="66" charset="0"/>
              </a:rPr>
              <a:t>cable</a:t>
            </a:r>
          </a:p>
          <a:p>
            <a:pPr algn="ctr"/>
            <a:r>
              <a:rPr lang="en-US" sz="2000" dirty="0" err="1">
                <a:latin typeface="Comic Sans MS" pitchFamily="66" charset="0"/>
              </a:rPr>
              <a:t>headend</a:t>
            </a:r>
            <a:endParaRPr lang="en-US" sz="2000" dirty="0"/>
          </a:p>
        </p:txBody>
      </p:sp>
      <p:grpSp>
        <p:nvGrpSpPr>
          <p:cNvPr id="21532" name="Group 27"/>
          <p:cNvGrpSpPr>
            <a:grpSpLocks/>
          </p:cNvGrpSpPr>
          <p:nvPr/>
        </p:nvGrpSpPr>
        <p:grpSpPr bwMode="auto">
          <a:xfrm>
            <a:off x="4246563" y="4146550"/>
            <a:ext cx="766762" cy="433388"/>
            <a:chOff x="3600" y="219"/>
            <a:chExt cx="360" cy="175"/>
          </a:xfrm>
        </p:grpSpPr>
        <p:sp>
          <p:nvSpPr>
            <p:cNvPr id="21537" name="Oval 2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538" name="Line 2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539" name="Line 3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540" name="Rectangle 3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21541" name="Oval 3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1542" name="Group 3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547" name="Line 3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48" name="Line 3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49" name="Line 3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1543" name="Group 3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544" name="Line 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45" name="Line 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46" name="Line 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21533" name="Text Box 41"/>
          <p:cNvSpPr txBox="1">
            <a:spLocks noChangeArrowheads="1"/>
          </p:cNvSpPr>
          <p:nvPr/>
        </p:nvSpPr>
        <p:spPr bwMode="auto">
          <a:xfrm>
            <a:off x="4206875" y="5632450"/>
            <a:ext cx="1262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Ethernet</a:t>
            </a:r>
          </a:p>
          <a:p>
            <a:pPr algn="ctr"/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1534" name="Line 42"/>
          <p:cNvSpPr>
            <a:spLocks noChangeShapeType="1"/>
          </p:cNvSpPr>
          <p:nvPr/>
        </p:nvSpPr>
        <p:spPr bwMode="auto">
          <a:xfrm flipV="1">
            <a:off x="4862513" y="4875213"/>
            <a:ext cx="69850" cy="819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21535" name="Line 43"/>
          <p:cNvSpPr>
            <a:spLocks noChangeShapeType="1"/>
          </p:cNvSpPr>
          <p:nvPr/>
        </p:nvSpPr>
        <p:spPr bwMode="auto">
          <a:xfrm flipV="1">
            <a:off x="4875213" y="3586163"/>
            <a:ext cx="444500" cy="20939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21536" name="Line 44"/>
          <p:cNvSpPr>
            <a:spLocks noChangeShapeType="1"/>
          </p:cNvSpPr>
          <p:nvPr/>
        </p:nvSpPr>
        <p:spPr bwMode="auto">
          <a:xfrm flipV="1">
            <a:off x="4860925" y="5124450"/>
            <a:ext cx="347663" cy="5286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1275"/>
            <a:ext cx="9059863" cy="67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45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5D4EA6-91E1-4AFE-B2DA-96184C5EC2C6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Physical Media</a:t>
            </a:r>
            <a:endParaRPr lang="en-US" smtClean="0"/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239000" cy="46482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physical link:</a:t>
            </a:r>
            <a:r>
              <a:rPr lang="en-US" sz="2400" smtClean="0"/>
              <a:t> transmitted data bit propagates across link</a:t>
            </a:r>
          </a:p>
          <a:p>
            <a:pPr lvl="1"/>
            <a:r>
              <a:rPr lang="en-US" sz="2000" smtClean="0">
                <a:solidFill>
                  <a:srgbClr val="FF0000"/>
                </a:solidFill>
              </a:rPr>
              <a:t>guided media:</a:t>
            </a:r>
            <a:r>
              <a:rPr lang="en-US" sz="2000" smtClean="0"/>
              <a:t> </a:t>
            </a:r>
          </a:p>
          <a:p>
            <a:pPr lvl="2"/>
            <a:r>
              <a:rPr lang="en-US" sz="1800" smtClean="0"/>
              <a:t>signals propagate in solid media: copper, fiber</a:t>
            </a:r>
          </a:p>
          <a:p>
            <a:pPr lvl="1"/>
            <a:r>
              <a:rPr lang="en-US" sz="2000" smtClean="0">
                <a:solidFill>
                  <a:srgbClr val="FF0000"/>
                </a:solidFill>
              </a:rPr>
              <a:t>unguided media:</a:t>
            </a:r>
            <a:r>
              <a:rPr lang="en-US" sz="2000" smtClean="0"/>
              <a:t> </a:t>
            </a:r>
          </a:p>
          <a:p>
            <a:pPr lvl="2"/>
            <a:r>
              <a:rPr lang="en-US" sz="1800" smtClean="0"/>
              <a:t>signals propagate freely e.g., radio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6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41B4E779-40A7-4FB2-981E-DC2876EF073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0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 dirty="0" smtClean="0"/>
              <a:t>the Internet: “nuts and bolts” view</a:t>
            </a:r>
            <a:endParaRPr lang="en-US" dirty="0" smtClean="0"/>
          </a:p>
        </p:txBody>
      </p:sp>
      <p:sp>
        <p:nvSpPr>
          <p:cNvPr id="20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419600" cy="5132388"/>
          </a:xfrm>
        </p:spPr>
        <p:txBody>
          <a:bodyPr/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protocols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control sending, receiving of </a:t>
            </a:r>
            <a:r>
              <a:rPr lang="en-US" sz="2400" dirty="0" err="1" smtClean="0"/>
              <a:t>msgs</a:t>
            </a:r>
            <a:endParaRPr lang="en-US" sz="2400" dirty="0" smtClean="0"/>
          </a:p>
          <a:p>
            <a:pPr lvl="1"/>
            <a:r>
              <a:rPr lang="en-US" sz="2000" dirty="0" smtClean="0"/>
              <a:t>e.g., TCP, IP, HTTP, Skype,  Ethernet</a:t>
            </a:r>
          </a:p>
          <a:p>
            <a:r>
              <a:rPr lang="en-US" sz="2400" i="1" dirty="0" smtClean="0">
                <a:solidFill>
                  <a:srgbClr val="FF0000"/>
                </a:solidFill>
              </a:rPr>
              <a:t>Internet: </a:t>
            </a:r>
            <a:r>
              <a:rPr lang="en-US" sz="2400" dirty="0" smtClean="0">
                <a:solidFill>
                  <a:srgbClr val="FF0000"/>
                </a:solidFill>
              </a:rPr>
              <a:t>“network of networks”</a:t>
            </a:r>
          </a:p>
          <a:p>
            <a:pPr lvl="1"/>
            <a:r>
              <a:rPr lang="en-US" sz="2000" dirty="0" smtClean="0"/>
              <a:t>loosely hierarchical</a:t>
            </a:r>
          </a:p>
          <a:p>
            <a:pPr lvl="1"/>
            <a:r>
              <a:rPr lang="en-US" sz="2000" dirty="0" smtClean="0"/>
              <a:t>public Internet versus private intranet</a:t>
            </a:r>
          </a:p>
          <a:p>
            <a:r>
              <a:rPr lang="en-US" sz="2400" dirty="0" smtClean="0"/>
              <a:t>Internet standards</a:t>
            </a:r>
          </a:p>
          <a:p>
            <a:pPr lvl="1"/>
            <a:r>
              <a:rPr lang="en-US" sz="2000" dirty="0" smtClean="0"/>
              <a:t>RFC: Request for comments</a:t>
            </a:r>
          </a:p>
          <a:p>
            <a:pPr lvl="1"/>
            <a:r>
              <a:rPr lang="en-US" sz="2000" dirty="0" smtClean="0"/>
              <a:t>IETF: Internet Engineering Task Force</a:t>
            </a:r>
          </a:p>
        </p:txBody>
      </p:sp>
      <p:grpSp>
        <p:nvGrpSpPr>
          <p:cNvPr id="2067" name="Group 260"/>
          <p:cNvGrpSpPr>
            <a:grpSpLocks/>
          </p:cNvGrpSpPr>
          <p:nvPr/>
        </p:nvGrpSpPr>
        <p:grpSpPr bwMode="auto">
          <a:xfrm>
            <a:off x="4989513" y="1319213"/>
            <a:ext cx="3470275" cy="4489450"/>
            <a:chOff x="3177" y="1065"/>
            <a:chExt cx="2186" cy="2828"/>
          </a:xfrm>
        </p:grpSpPr>
        <p:sp>
          <p:nvSpPr>
            <p:cNvPr id="2068" name="Freeform 261"/>
            <p:cNvSpPr>
              <a:spLocks/>
            </p:cNvSpPr>
            <p:nvPr/>
          </p:nvSpPr>
          <p:spPr bwMode="auto">
            <a:xfrm>
              <a:off x="4261" y="2412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69" name="Freeform 262"/>
            <p:cNvSpPr>
              <a:spLocks/>
            </p:cNvSpPr>
            <p:nvPr/>
          </p:nvSpPr>
          <p:spPr bwMode="auto">
            <a:xfrm>
              <a:off x="4273" y="1451"/>
              <a:ext cx="1090" cy="658"/>
            </a:xfrm>
            <a:custGeom>
              <a:avLst/>
              <a:gdLst>
                <a:gd name="T0" fmla="*/ 1227 w 765"/>
                <a:gd name="T1" fmla="*/ 29 h 459"/>
                <a:gd name="T2" fmla="*/ 832 w 765"/>
                <a:gd name="T3" fmla="*/ 205 h 459"/>
                <a:gd name="T4" fmla="*/ 278 w 765"/>
                <a:gd name="T5" fmla="*/ 294 h 459"/>
                <a:gd name="T6" fmla="*/ 40 w 765"/>
                <a:gd name="T7" fmla="*/ 991 h 459"/>
                <a:gd name="T8" fmla="*/ 520 w 765"/>
                <a:gd name="T9" fmla="*/ 1307 h 459"/>
                <a:gd name="T10" fmla="*/ 1000 w 765"/>
                <a:gd name="T11" fmla="*/ 1256 h 459"/>
                <a:gd name="T12" fmla="*/ 1688 w 765"/>
                <a:gd name="T13" fmla="*/ 1307 h 459"/>
                <a:gd name="T14" fmla="*/ 2020 w 765"/>
                <a:gd name="T15" fmla="*/ 1279 h 459"/>
                <a:gd name="T16" fmla="*/ 2174 w 765"/>
                <a:gd name="T17" fmla="*/ 1095 h 459"/>
                <a:gd name="T18" fmla="*/ 2170 w 765"/>
                <a:gd name="T19" fmla="*/ 466 h 459"/>
                <a:gd name="T20" fmla="*/ 1915 w 765"/>
                <a:gd name="T21" fmla="*/ 100 h 459"/>
                <a:gd name="T22" fmla="*/ 1227 w 765"/>
                <a:gd name="T23" fmla="*/ 29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70" name="Freeform 263"/>
            <p:cNvSpPr>
              <a:spLocks/>
            </p:cNvSpPr>
            <p:nvPr/>
          </p:nvSpPr>
          <p:spPr bwMode="auto">
            <a:xfrm>
              <a:off x="3177" y="1267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2071" name="Group 264"/>
            <p:cNvGrpSpPr>
              <a:grpSpLocks/>
            </p:cNvGrpSpPr>
            <p:nvPr/>
          </p:nvGrpSpPr>
          <p:grpSpPr bwMode="auto">
            <a:xfrm>
              <a:off x="3232" y="2108"/>
              <a:ext cx="919" cy="588"/>
              <a:chOff x="2889" y="1631"/>
              <a:chExt cx="980" cy="743"/>
            </a:xfrm>
          </p:grpSpPr>
          <p:sp>
            <p:nvSpPr>
              <p:cNvPr id="2373" name="Rectangle 265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74" name="AutoShape 266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2072" name="Group 267"/>
            <p:cNvGrpSpPr>
              <a:grpSpLocks/>
            </p:cNvGrpSpPr>
            <p:nvPr/>
          </p:nvGrpSpPr>
          <p:grpSpPr bwMode="auto">
            <a:xfrm>
              <a:off x="3674" y="1388"/>
              <a:ext cx="212" cy="335"/>
              <a:chOff x="3796" y="1043"/>
              <a:chExt cx="865" cy="1237"/>
            </a:xfrm>
          </p:grpSpPr>
          <p:sp>
            <p:nvSpPr>
              <p:cNvPr id="2343" name="Line 268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44" name="Line 269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45" name="Line 270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46" name="Line 271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47" name="Line 272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48" name="Line 273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49" name="Line 274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50" name="Line 275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51" name="Line 276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52" name="Line 277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53" name="Line 278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54" name="Line 279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55" name="Line 280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56" name="Line 281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57" name="Line 28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2358" name="Group 28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369" name="Line 28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2370" name="Line 2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2371" name="Line 28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2372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2359" name="Group 28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365" name="Line 28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2366" name="Line 2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2367" name="Line 29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2368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2360" name="Group 29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361" name="Line 29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2362" name="Line 29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2363" name="Line 29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2364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073" name="Group 298"/>
            <p:cNvGrpSpPr>
              <a:grpSpLocks/>
            </p:cNvGrpSpPr>
            <p:nvPr/>
          </p:nvGrpSpPr>
          <p:grpSpPr bwMode="auto">
            <a:xfrm>
              <a:off x="3223" y="1598"/>
              <a:ext cx="436" cy="114"/>
              <a:chOff x="3072" y="739"/>
              <a:chExt cx="652" cy="146"/>
            </a:xfrm>
          </p:grpSpPr>
          <p:pic>
            <p:nvPicPr>
              <p:cNvPr id="2340" name="Picture 299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41" name="Line 300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42" name="Line 301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pic>
          <p:nvPicPr>
            <p:cNvPr id="2074" name="Picture 302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99" y="1417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75" name="Group 303"/>
            <p:cNvGrpSpPr>
              <a:grpSpLocks/>
            </p:cNvGrpSpPr>
            <p:nvPr/>
          </p:nvGrpSpPr>
          <p:grpSpPr bwMode="auto">
            <a:xfrm>
              <a:off x="3880" y="1303"/>
              <a:ext cx="256" cy="269"/>
              <a:chOff x="2870" y="1518"/>
              <a:chExt cx="292" cy="320"/>
            </a:xfrm>
          </p:grpSpPr>
          <p:graphicFrame>
            <p:nvGraphicFramePr>
              <p:cNvPr id="2061" name="Object 1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267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62" name="Object 1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268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076" name="Group 306"/>
            <p:cNvGrpSpPr>
              <a:grpSpLocks/>
            </p:cNvGrpSpPr>
            <p:nvPr/>
          </p:nvGrpSpPr>
          <p:grpSpPr bwMode="auto">
            <a:xfrm>
              <a:off x="4338" y="2487"/>
              <a:ext cx="228" cy="108"/>
              <a:chOff x="3600" y="219"/>
              <a:chExt cx="360" cy="175"/>
            </a:xfrm>
          </p:grpSpPr>
          <p:sp>
            <p:nvSpPr>
              <p:cNvPr id="2327" name="Oval 3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28" name="Line 3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29" name="Line 3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30" name="Rectangle 3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331" name="Oval 3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332" name="Group 3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337" name="Line 3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38" name="Line 3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39" name="Line 3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333" name="Group 3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334" name="Line 3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35" name="Line 3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36" name="Line 3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077" name="Group 320"/>
            <p:cNvGrpSpPr>
              <a:grpSpLocks/>
            </p:cNvGrpSpPr>
            <p:nvPr/>
          </p:nvGrpSpPr>
          <p:grpSpPr bwMode="auto">
            <a:xfrm>
              <a:off x="4562" y="2663"/>
              <a:ext cx="228" cy="108"/>
              <a:chOff x="3600" y="219"/>
              <a:chExt cx="360" cy="175"/>
            </a:xfrm>
          </p:grpSpPr>
          <p:sp>
            <p:nvSpPr>
              <p:cNvPr id="2314" name="Oval 3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15" name="Line 3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16" name="Line 3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17" name="Rectangle 3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318" name="Oval 3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319" name="Group 3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324" name="Line 3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25" name="Line 3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26" name="Line 3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320" name="Group 3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321" name="Line 3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22" name="Line 3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23" name="Line 3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078" name="Group 334"/>
            <p:cNvGrpSpPr>
              <a:grpSpLocks/>
            </p:cNvGrpSpPr>
            <p:nvPr/>
          </p:nvGrpSpPr>
          <p:grpSpPr bwMode="auto">
            <a:xfrm>
              <a:off x="4738" y="2495"/>
              <a:ext cx="228" cy="108"/>
              <a:chOff x="3600" y="219"/>
              <a:chExt cx="360" cy="175"/>
            </a:xfrm>
          </p:grpSpPr>
          <p:sp>
            <p:nvSpPr>
              <p:cNvPr id="2301" name="Oval 33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02" name="Line 33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03" name="Line 33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04" name="Rectangle 33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305" name="Oval 33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306" name="Group 34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311" name="Line 34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12" name="Line 34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13" name="Line 34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307" name="Group 34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308" name="Line 34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09" name="Line 34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10" name="Line 34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079" name="Group 348"/>
            <p:cNvGrpSpPr>
              <a:grpSpLocks/>
            </p:cNvGrpSpPr>
            <p:nvPr/>
          </p:nvGrpSpPr>
          <p:grpSpPr bwMode="auto">
            <a:xfrm>
              <a:off x="4401" y="1766"/>
              <a:ext cx="221" cy="101"/>
              <a:chOff x="3600" y="219"/>
              <a:chExt cx="360" cy="175"/>
            </a:xfrm>
          </p:grpSpPr>
          <p:sp>
            <p:nvSpPr>
              <p:cNvPr id="2288" name="Oval 3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89" name="Line 3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90" name="Line 3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91" name="Rectangle 3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292" name="Oval 3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293" name="Group 3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98" name="Line 3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99" name="Line 3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00" name="Line 3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294" name="Group 3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95" name="Line 3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96" name="Line 3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97" name="Line 3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080" name="Group 362"/>
            <p:cNvGrpSpPr>
              <a:grpSpLocks/>
            </p:cNvGrpSpPr>
            <p:nvPr/>
          </p:nvGrpSpPr>
          <p:grpSpPr bwMode="auto">
            <a:xfrm>
              <a:off x="4400" y="1927"/>
              <a:ext cx="228" cy="108"/>
              <a:chOff x="3600" y="219"/>
              <a:chExt cx="360" cy="175"/>
            </a:xfrm>
          </p:grpSpPr>
          <p:sp>
            <p:nvSpPr>
              <p:cNvPr id="2275" name="Oval 36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76" name="Line 36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77" name="Line 36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78" name="Rectangle 36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279" name="Oval 36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280" name="Group 36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85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86" name="Line 3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87" name="Line 3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281" name="Group 37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82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83" name="Line 3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84" name="Line 3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081" name="Group 376"/>
            <p:cNvGrpSpPr>
              <a:grpSpLocks/>
            </p:cNvGrpSpPr>
            <p:nvPr/>
          </p:nvGrpSpPr>
          <p:grpSpPr bwMode="auto">
            <a:xfrm>
              <a:off x="4700" y="1706"/>
              <a:ext cx="210" cy="97"/>
              <a:chOff x="3600" y="219"/>
              <a:chExt cx="360" cy="175"/>
            </a:xfrm>
          </p:grpSpPr>
          <p:sp>
            <p:nvSpPr>
              <p:cNvPr id="2262" name="Oval 3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63" name="Line 3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64" name="Line 3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65" name="Rectangle 3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266" name="Oval 3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267" name="Group 3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72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3" name="Line 3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4" name="Line 3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268" name="Group 3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69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0" name="Line 3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1" name="Line 3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082" name="Group 390"/>
            <p:cNvGrpSpPr>
              <a:grpSpLocks/>
            </p:cNvGrpSpPr>
            <p:nvPr/>
          </p:nvGrpSpPr>
          <p:grpSpPr bwMode="auto">
            <a:xfrm>
              <a:off x="4754" y="1927"/>
              <a:ext cx="228" cy="108"/>
              <a:chOff x="3600" y="219"/>
              <a:chExt cx="360" cy="175"/>
            </a:xfrm>
          </p:grpSpPr>
          <p:sp>
            <p:nvSpPr>
              <p:cNvPr id="2249" name="Oval 3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50" name="Line 3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51" name="Line 3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52" name="Rectangle 3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253" name="Oval 3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254" name="Group 3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59" name="Line 3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60" name="Line 3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61" name="Line 3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255" name="Group 4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56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57" name="Line 4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58" name="Line 4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083" name="Group 404"/>
            <p:cNvGrpSpPr>
              <a:grpSpLocks/>
            </p:cNvGrpSpPr>
            <p:nvPr/>
          </p:nvGrpSpPr>
          <p:grpSpPr bwMode="auto">
            <a:xfrm>
              <a:off x="3866" y="1763"/>
              <a:ext cx="220" cy="100"/>
              <a:chOff x="3600" y="219"/>
              <a:chExt cx="360" cy="175"/>
            </a:xfrm>
          </p:grpSpPr>
          <p:sp>
            <p:nvSpPr>
              <p:cNvPr id="2236" name="Oval 4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37" name="Line 4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38" name="Line 4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39" name="Rectangle 4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240" name="Oval 4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241" name="Group 4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46" name="Line 4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47" name="Line 4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48" name="Line 4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242" name="Group 4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43" name="Line 4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44" name="Line 4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45" name="Line 4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084" name="Group 418"/>
            <p:cNvGrpSpPr>
              <a:grpSpLocks/>
            </p:cNvGrpSpPr>
            <p:nvPr/>
          </p:nvGrpSpPr>
          <p:grpSpPr bwMode="auto">
            <a:xfrm>
              <a:off x="3673" y="2487"/>
              <a:ext cx="220" cy="100"/>
              <a:chOff x="3600" y="219"/>
              <a:chExt cx="360" cy="175"/>
            </a:xfrm>
          </p:grpSpPr>
          <p:sp>
            <p:nvSpPr>
              <p:cNvPr id="2223" name="Oval 41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24" name="Line 42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25" name="Line 42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26" name="Rectangle 42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227" name="Oval 42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228" name="Group 42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33" name="Line 4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34" name="Line 4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35" name="Line 4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229" name="Group 42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30" name="Line 4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31" name="Line 4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32" name="Line 4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2085" name="Line 432"/>
            <p:cNvSpPr>
              <a:spLocks noChangeShapeType="1"/>
            </p:cNvSpPr>
            <p:nvPr/>
          </p:nvSpPr>
          <p:spPr bwMode="auto">
            <a:xfrm flipV="1">
              <a:off x="4430" y="2757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86" name="Line 433"/>
            <p:cNvSpPr>
              <a:spLocks noChangeShapeType="1"/>
            </p:cNvSpPr>
            <p:nvPr/>
          </p:nvSpPr>
          <p:spPr bwMode="auto">
            <a:xfrm>
              <a:off x="4508" y="2592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87" name="Line 434"/>
            <p:cNvSpPr>
              <a:spLocks noChangeShapeType="1"/>
            </p:cNvSpPr>
            <p:nvPr/>
          </p:nvSpPr>
          <p:spPr bwMode="auto">
            <a:xfrm>
              <a:off x="4569" y="254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88" name="Line 435"/>
            <p:cNvSpPr>
              <a:spLocks noChangeShapeType="1"/>
            </p:cNvSpPr>
            <p:nvPr/>
          </p:nvSpPr>
          <p:spPr bwMode="auto">
            <a:xfrm flipV="1">
              <a:off x="4718" y="2596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89" name="Line 436"/>
            <p:cNvSpPr>
              <a:spLocks noChangeShapeType="1"/>
            </p:cNvSpPr>
            <p:nvPr/>
          </p:nvSpPr>
          <p:spPr bwMode="auto">
            <a:xfrm>
              <a:off x="3898" y="2546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2090" name="Group 437"/>
            <p:cNvGrpSpPr>
              <a:grpSpLocks/>
            </p:cNvGrpSpPr>
            <p:nvPr/>
          </p:nvGrpSpPr>
          <p:grpSpPr bwMode="auto">
            <a:xfrm>
              <a:off x="3424" y="2213"/>
              <a:ext cx="209" cy="224"/>
              <a:chOff x="2870" y="1518"/>
              <a:chExt cx="292" cy="320"/>
            </a:xfrm>
          </p:grpSpPr>
          <p:graphicFrame>
            <p:nvGraphicFramePr>
              <p:cNvPr id="2059" name="Object 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269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60" name="Object 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270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091" name="Group 440"/>
            <p:cNvGrpSpPr>
              <a:grpSpLocks/>
            </p:cNvGrpSpPr>
            <p:nvPr/>
          </p:nvGrpSpPr>
          <p:grpSpPr bwMode="auto">
            <a:xfrm>
              <a:off x="3452" y="2445"/>
              <a:ext cx="139" cy="194"/>
              <a:chOff x="2556" y="2689"/>
              <a:chExt cx="183" cy="255"/>
            </a:xfrm>
          </p:grpSpPr>
          <p:pic>
            <p:nvPicPr>
              <p:cNvPr id="2206" name="Picture 441" descr="31u_bnrz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07" name="Freeform 442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08" name="Freeform 443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09" name="Freeform 444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0" name="Freeform 445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1" name="Freeform 446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2" name="Freeform 447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3" name="Freeform 448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4" name="Freeform 449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5" name="Freeform 450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6" name="Freeform 451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7" name="Freeform 452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8" name="Freeform 453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9" name="Freeform 454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20" name="Freeform 455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21" name="Freeform 456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22" name="Freeform 457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3694" y="2240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71" name="Clip" r:id="rId13" imgW="1305000" imgH="1085760" progId="MS_ClipArt_Gallery.2">
                    <p:embed/>
                  </p:oleObj>
                </mc:Choice>
                <mc:Fallback>
                  <p:oleObj name="Clip" r:id="rId13" imgW="1305000" imgH="1085760" progId="MS_ClipArt_Gallery.2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4" y="2240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92" name="Line 459"/>
            <p:cNvSpPr>
              <a:spLocks noChangeShapeType="1"/>
            </p:cNvSpPr>
            <p:nvPr/>
          </p:nvSpPr>
          <p:spPr bwMode="auto">
            <a:xfrm>
              <a:off x="4084" y="1820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93" name="Line 460"/>
            <p:cNvSpPr>
              <a:spLocks noChangeShapeType="1"/>
            </p:cNvSpPr>
            <p:nvPr/>
          </p:nvSpPr>
          <p:spPr bwMode="auto">
            <a:xfrm>
              <a:off x="3811" y="1712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94" name="Freeform 461"/>
            <p:cNvSpPr>
              <a:spLocks/>
            </p:cNvSpPr>
            <p:nvPr/>
          </p:nvSpPr>
          <p:spPr bwMode="auto">
            <a:xfrm>
              <a:off x="3382" y="2976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95" name="Line 462"/>
            <p:cNvSpPr>
              <a:spLocks noChangeShapeType="1"/>
            </p:cNvSpPr>
            <p:nvPr/>
          </p:nvSpPr>
          <p:spPr bwMode="auto">
            <a:xfrm rot="-5400000">
              <a:off x="4791" y="3440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096" name="Group 463"/>
            <p:cNvGrpSpPr>
              <a:grpSpLocks/>
            </p:cNvGrpSpPr>
            <p:nvPr/>
          </p:nvGrpSpPr>
          <p:grpSpPr bwMode="auto">
            <a:xfrm>
              <a:off x="4736" y="3526"/>
              <a:ext cx="125" cy="230"/>
              <a:chOff x="4180" y="783"/>
              <a:chExt cx="150" cy="307"/>
            </a:xfrm>
          </p:grpSpPr>
          <p:sp>
            <p:nvSpPr>
              <p:cNvPr id="2198" name="AutoShape 46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99" name="Rectangle 46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00" name="Rectangle 46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01" name="AutoShape 46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02" name="Line 46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03" name="Line 46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04" name="Rectangle 47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05" name="Rectangle 47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097" name="Line 472"/>
            <p:cNvSpPr>
              <a:spLocks noChangeShapeType="1"/>
            </p:cNvSpPr>
            <p:nvPr/>
          </p:nvSpPr>
          <p:spPr bwMode="auto">
            <a:xfrm rot="5400000" flipV="1">
              <a:off x="4883" y="3617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98" name="Line 473"/>
            <p:cNvSpPr>
              <a:spLocks noChangeShapeType="1"/>
            </p:cNvSpPr>
            <p:nvPr/>
          </p:nvSpPr>
          <p:spPr bwMode="auto">
            <a:xfrm rot="-5400000">
              <a:off x="5000" y="3413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099" name="Group 474"/>
            <p:cNvGrpSpPr>
              <a:grpSpLocks/>
            </p:cNvGrpSpPr>
            <p:nvPr/>
          </p:nvGrpSpPr>
          <p:grpSpPr bwMode="auto">
            <a:xfrm>
              <a:off x="4735" y="3230"/>
              <a:ext cx="316" cy="148"/>
              <a:chOff x="3600" y="219"/>
              <a:chExt cx="360" cy="175"/>
            </a:xfrm>
          </p:grpSpPr>
          <p:sp>
            <p:nvSpPr>
              <p:cNvPr id="2185" name="Oval 47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86" name="Line 47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87" name="Line 47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88" name="Rectangle 47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189" name="Oval 47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190" name="Group 48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95" name="Line 48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96" name="Line 48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97" name="Line 48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191" name="Group 48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92" name="Line 4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93" name="Line 4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94" name="Line 4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100" name="Group 488"/>
            <p:cNvGrpSpPr>
              <a:grpSpLocks/>
            </p:cNvGrpSpPr>
            <p:nvPr/>
          </p:nvGrpSpPr>
          <p:grpSpPr bwMode="auto">
            <a:xfrm>
              <a:off x="4221" y="3056"/>
              <a:ext cx="316" cy="148"/>
              <a:chOff x="3600" y="219"/>
              <a:chExt cx="360" cy="175"/>
            </a:xfrm>
          </p:grpSpPr>
          <p:sp>
            <p:nvSpPr>
              <p:cNvPr id="2172" name="Oval 48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73" name="Line 49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74" name="Line 49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75" name="Rectangle 49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176" name="Oval 49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177" name="Group 49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82" name="Line 49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83" name="Line 49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84" name="Line 49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178" name="Group 49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79" name="Line 4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80" name="Line 5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81" name="Line 5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101" name="Group 502"/>
            <p:cNvGrpSpPr>
              <a:grpSpLocks/>
            </p:cNvGrpSpPr>
            <p:nvPr/>
          </p:nvGrpSpPr>
          <p:grpSpPr bwMode="auto">
            <a:xfrm>
              <a:off x="3802" y="3248"/>
              <a:ext cx="316" cy="148"/>
              <a:chOff x="3600" y="219"/>
              <a:chExt cx="360" cy="175"/>
            </a:xfrm>
          </p:grpSpPr>
          <p:sp>
            <p:nvSpPr>
              <p:cNvPr id="2159" name="Oval 50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0" name="Line 50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1" name="Line 50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2" name="Rectangle 50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163" name="Oval 50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164" name="Group 50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69" name="Line 5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70" name="Line 5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71" name="Line 5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165" name="Group 51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66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67" name="Line 5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68" name="Line 5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2102" name="Line 516"/>
            <p:cNvSpPr>
              <a:spLocks noChangeShapeType="1"/>
            </p:cNvSpPr>
            <p:nvPr/>
          </p:nvSpPr>
          <p:spPr bwMode="auto">
            <a:xfrm>
              <a:off x="4504" y="3189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03" name="Line 517"/>
            <p:cNvSpPr>
              <a:spLocks noChangeShapeType="1"/>
            </p:cNvSpPr>
            <p:nvPr/>
          </p:nvSpPr>
          <p:spPr bwMode="auto">
            <a:xfrm flipV="1">
              <a:off x="4093" y="3197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04" name="Line 518"/>
            <p:cNvSpPr>
              <a:spLocks noChangeShapeType="1"/>
            </p:cNvSpPr>
            <p:nvPr/>
          </p:nvSpPr>
          <p:spPr bwMode="auto">
            <a:xfrm flipV="1">
              <a:off x="4120" y="3325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05" name="Line 519"/>
            <p:cNvSpPr>
              <a:spLocks noChangeShapeType="1"/>
            </p:cNvSpPr>
            <p:nvPr/>
          </p:nvSpPr>
          <p:spPr bwMode="auto">
            <a:xfrm flipH="1">
              <a:off x="3676" y="3165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06" name="Line 520"/>
            <p:cNvSpPr>
              <a:spLocks noChangeShapeType="1"/>
            </p:cNvSpPr>
            <p:nvPr/>
          </p:nvSpPr>
          <p:spPr bwMode="auto">
            <a:xfrm>
              <a:off x="3692" y="3197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07" name="Line 521"/>
            <p:cNvSpPr>
              <a:spLocks noChangeShapeType="1"/>
            </p:cNvSpPr>
            <p:nvPr/>
          </p:nvSpPr>
          <p:spPr bwMode="auto">
            <a:xfrm>
              <a:off x="3604" y="3409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08" name="Line 522"/>
            <p:cNvSpPr>
              <a:spLocks noChangeShapeType="1"/>
            </p:cNvSpPr>
            <p:nvPr/>
          </p:nvSpPr>
          <p:spPr bwMode="auto">
            <a:xfrm>
              <a:off x="3763" y="3459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09" name="Line 523"/>
            <p:cNvSpPr>
              <a:spLocks noChangeShapeType="1"/>
            </p:cNvSpPr>
            <p:nvPr/>
          </p:nvSpPr>
          <p:spPr bwMode="auto">
            <a:xfrm flipH="1">
              <a:off x="3914" y="3401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10" name="Line 524"/>
            <p:cNvSpPr>
              <a:spLocks noChangeShapeType="1"/>
            </p:cNvSpPr>
            <p:nvPr/>
          </p:nvSpPr>
          <p:spPr bwMode="auto">
            <a:xfrm>
              <a:off x="3796" y="3457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11" name="Line 525"/>
            <p:cNvSpPr>
              <a:spLocks noChangeShapeType="1"/>
            </p:cNvSpPr>
            <p:nvPr/>
          </p:nvSpPr>
          <p:spPr bwMode="auto">
            <a:xfrm flipH="1" flipV="1">
              <a:off x="4046" y="346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3451" y="333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72"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1" y="3335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3555" y="313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73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5" y="3135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3" name="Object 5"/>
            <p:cNvGraphicFramePr>
              <a:graphicFrameLocks noChangeAspect="1"/>
            </p:cNvGraphicFramePr>
            <p:nvPr/>
          </p:nvGraphicFramePr>
          <p:xfrm>
            <a:off x="3723" y="349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74"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3" y="3495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4" name="Object 6"/>
            <p:cNvGraphicFramePr>
              <a:graphicFrameLocks noChangeAspect="1"/>
            </p:cNvGraphicFramePr>
            <p:nvPr/>
          </p:nvGraphicFramePr>
          <p:xfrm>
            <a:off x="3937" y="3497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75" name="Clip" r:id="rId18" imgW="1305000" imgH="1085760" progId="MS_ClipArt_Gallery.2">
                    <p:embed/>
                  </p:oleObj>
                </mc:Choice>
                <mc:Fallback>
                  <p:oleObj name="Clip" r:id="rId18" imgW="1305000" imgH="1085760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7" y="3497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12" name="Group 530"/>
            <p:cNvGrpSpPr>
              <a:grpSpLocks/>
            </p:cNvGrpSpPr>
            <p:nvPr/>
          </p:nvGrpSpPr>
          <p:grpSpPr bwMode="auto">
            <a:xfrm>
              <a:off x="4509" y="3576"/>
              <a:ext cx="172" cy="215"/>
              <a:chOff x="2870" y="1518"/>
              <a:chExt cx="292" cy="320"/>
            </a:xfrm>
          </p:grpSpPr>
          <p:graphicFrame>
            <p:nvGraphicFramePr>
              <p:cNvPr id="2057" name="Object 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276" name="Clip" r:id="rId19" imgW="819000" imgH="847800" progId="MS_ClipArt_Gallery.2">
                      <p:embed/>
                    </p:oleObj>
                  </mc:Choice>
                  <mc:Fallback>
                    <p:oleObj name="Clip" r:id="rId19" imgW="819000" imgH="847800" progId="MS_ClipArt_Gallery.2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8" name="Object 1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277" name="Clip" r:id="rId20" imgW="1266840" imgH="1200240" progId="MS_ClipArt_Gallery.2">
                      <p:embed/>
                    </p:oleObj>
                  </mc:Choice>
                  <mc:Fallback>
                    <p:oleObj name="Clip" r:id="rId20" imgW="1266840" imgH="1200240" progId="MS_ClipArt_Gallery.2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113" name="Group 533"/>
            <p:cNvGrpSpPr>
              <a:grpSpLocks/>
            </p:cNvGrpSpPr>
            <p:nvPr/>
          </p:nvGrpSpPr>
          <p:grpSpPr bwMode="auto">
            <a:xfrm>
              <a:off x="4225" y="3608"/>
              <a:ext cx="220" cy="203"/>
              <a:chOff x="2870" y="1518"/>
              <a:chExt cx="292" cy="320"/>
            </a:xfrm>
          </p:grpSpPr>
          <p:graphicFrame>
            <p:nvGraphicFramePr>
              <p:cNvPr id="2055" name="Object 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278" name="Clip" r:id="rId21" imgW="819000" imgH="847800" progId="MS_ClipArt_Gallery.2">
                      <p:embed/>
                    </p:oleObj>
                  </mc:Choice>
                  <mc:Fallback>
                    <p:oleObj name="Clip" r:id="rId21" imgW="819000" imgH="847800" progId="MS_ClipArt_Gallery.2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6" name="Object 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279" name="Clip" r:id="rId22" imgW="1266840" imgH="1200240" progId="MS_ClipArt_Gallery.2">
                      <p:embed/>
                    </p:oleObj>
                  </mc:Choice>
                  <mc:Fallback>
                    <p:oleObj name="Clip" r:id="rId22" imgW="1266840" imgH="1200240" progId="MS_ClipArt_Gallery.2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114" name="Group 536"/>
            <p:cNvGrpSpPr>
              <a:grpSpLocks/>
            </p:cNvGrpSpPr>
            <p:nvPr/>
          </p:nvGrpSpPr>
          <p:grpSpPr bwMode="auto">
            <a:xfrm>
              <a:off x="4324" y="3364"/>
              <a:ext cx="183" cy="255"/>
              <a:chOff x="2556" y="2689"/>
              <a:chExt cx="183" cy="255"/>
            </a:xfrm>
          </p:grpSpPr>
          <p:pic>
            <p:nvPicPr>
              <p:cNvPr id="2142" name="Picture 537" descr="31u_bnrz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43" name="Freeform 538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4" name="Freeform 539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5" name="Freeform 540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6" name="Freeform 541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7" name="Freeform 542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8" name="Freeform 543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9" name="Freeform 544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0" name="Freeform 545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1" name="Freeform 546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2" name="Freeform 547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3" name="Freeform 548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4" name="Freeform 549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5" name="Freeform 550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6" name="Freeform 551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7" name="Freeform 552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8" name="Freeform 553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2115" name="Line 554"/>
            <p:cNvSpPr>
              <a:spLocks noChangeShapeType="1"/>
            </p:cNvSpPr>
            <p:nvPr/>
          </p:nvSpPr>
          <p:spPr bwMode="auto">
            <a:xfrm>
              <a:off x="4097" y="3373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16" name="Line 555"/>
            <p:cNvSpPr>
              <a:spLocks noChangeShapeType="1"/>
            </p:cNvSpPr>
            <p:nvPr/>
          </p:nvSpPr>
          <p:spPr bwMode="auto">
            <a:xfrm>
              <a:off x="3750" y="3332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2117" name="Group 556"/>
            <p:cNvGrpSpPr>
              <a:grpSpLocks/>
            </p:cNvGrpSpPr>
            <p:nvPr/>
          </p:nvGrpSpPr>
          <p:grpSpPr bwMode="auto">
            <a:xfrm>
              <a:off x="4995" y="3370"/>
              <a:ext cx="131" cy="258"/>
              <a:chOff x="4180" y="783"/>
              <a:chExt cx="150" cy="307"/>
            </a:xfrm>
          </p:grpSpPr>
          <p:sp>
            <p:nvSpPr>
              <p:cNvPr id="2134" name="AutoShape 55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5" name="Rectangle 55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6" name="Rectangle 55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7" name="AutoShape 56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8" name="Line 56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9" name="Line 56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40" name="Rectangle 56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41" name="Rectangle 56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118" name="Line 565"/>
            <p:cNvSpPr>
              <a:spLocks noChangeShapeType="1"/>
            </p:cNvSpPr>
            <p:nvPr/>
          </p:nvSpPr>
          <p:spPr bwMode="auto">
            <a:xfrm flipH="1">
              <a:off x="3806" y="2401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19" name="Line 566"/>
            <p:cNvSpPr>
              <a:spLocks noChangeShapeType="1"/>
            </p:cNvSpPr>
            <p:nvPr/>
          </p:nvSpPr>
          <p:spPr bwMode="auto">
            <a:xfrm flipV="1">
              <a:off x="4623" y="1760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20" name="Line 567"/>
            <p:cNvSpPr>
              <a:spLocks noChangeShapeType="1"/>
            </p:cNvSpPr>
            <p:nvPr/>
          </p:nvSpPr>
          <p:spPr bwMode="auto">
            <a:xfrm>
              <a:off x="4514" y="1869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21" name="Line 568"/>
            <p:cNvSpPr>
              <a:spLocks noChangeShapeType="1"/>
            </p:cNvSpPr>
            <p:nvPr/>
          </p:nvSpPr>
          <p:spPr bwMode="auto">
            <a:xfrm flipV="1">
              <a:off x="4630" y="1804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22" name="Line 569"/>
            <p:cNvSpPr>
              <a:spLocks noChangeShapeType="1"/>
            </p:cNvSpPr>
            <p:nvPr/>
          </p:nvSpPr>
          <p:spPr bwMode="auto">
            <a:xfrm>
              <a:off x="4852" y="1803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23" name="Line 570"/>
            <p:cNvSpPr>
              <a:spLocks noChangeShapeType="1"/>
            </p:cNvSpPr>
            <p:nvPr/>
          </p:nvSpPr>
          <p:spPr bwMode="auto">
            <a:xfrm>
              <a:off x="4634" y="199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24" name="Line 571"/>
            <p:cNvSpPr>
              <a:spLocks noChangeShapeType="1"/>
            </p:cNvSpPr>
            <p:nvPr/>
          </p:nvSpPr>
          <p:spPr bwMode="auto">
            <a:xfrm flipV="1">
              <a:off x="3560" y="2542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25" name="Line 572"/>
            <p:cNvSpPr>
              <a:spLocks noChangeShapeType="1"/>
            </p:cNvSpPr>
            <p:nvPr/>
          </p:nvSpPr>
          <p:spPr bwMode="auto">
            <a:xfrm flipV="1">
              <a:off x="4895" y="1614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26" name="Line 573"/>
            <p:cNvSpPr>
              <a:spLocks noChangeShapeType="1"/>
            </p:cNvSpPr>
            <p:nvPr/>
          </p:nvSpPr>
          <p:spPr bwMode="auto">
            <a:xfrm>
              <a:off x="4983" y="1990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27" name="Line 574"/>
            <p:cNvSpPr>
              <a:spLocks noChangeShapeType="1"/>
            </p:cNvSpPr>
            <p:nvPr/>
          </p:nvSpPr>
          <p:spPr bwMode="auto">
            <a:xfrm flipH="1">
              <a:off x="4445" y="2038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28" name="Line 575"/>
            <p:cNvSpPr>
              <a:spLocks noChangeShapeType="1"/>
            </p:cNvSpPr>
            <p:nvPr/>
          </p:nvSpPr>
          <p:spPr bwMode="auto">
            <a:xfrm flipH="1">
              <a:off x="4817" y="2038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29" name="Text Box 576"/>
            <p:cNvSpPr txBox="1">
              <a:spLocks noChangeArrowheads="1"/>
            </p:cNvSpPr>
            <p:nvPr/>
          </p:nvSpPr>
          <p:spPr bwMode="auto">
            <a:xfrm>
              <a:off x="3229" y="2006"/>
              <a:ext cx="10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Home network</a:t>
              </a:r>
            </a:p>
          </p:txBody>
        </p:sp>
        <p:sp>
          <p:nvSpPr>
            <p:cNvPr id="2130" name="Text Box 577"/>
            <p:cNvSpPr txBox="1">
              <a:spLocks noChangeArrowheads="1"/>
            </p:cNvSpPr>
            <p:nvPr/>
          </p:nvSpPr>
          <p:spPr bwMode="auto">
            <a:xfrm>
              <a:off x="3515" y="2852"/>
              <a:ext cx="15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Institutional network</a:t>
              </a:r>
            </a:p>
          </p:txBody>
        </p:sp>
        <p:sp>
          <p:nvSpPr>
            <p:cNvPr id="2131" name="Text Box 578"/>
            <p:cNvSpPr txBox="1">
              <a:spLocks noChangeArrowheads="1"/>
            </p:cNvSpPr>
            <p:nvPr/>
          </p:nvSpPr>
          <p:spPr bwMode="auto">
            <a:xfrm>
              <a:off x="3234" y="1065"/>
              <a:ext cx="11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Mobile network</a:t>
              </a:r>
            </a:p>
          </p:txBody>
        </p:sp>
        <p:sp>
          <p:nvSpPr>
            <p:cNvPr id="2132" name="Text Box 579"/>
            <p:cNvSpPr txBox="1">
              <a:spLocks noChangeArrowheads="1"/>
            </p:cNvSpPr>
            <p:nvPr/>
          </p:nvSpPr>
          <p:spPr bwMode="auto">
            <a:xfrm>
              <a:off x="4369" y="1368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Global ISP</a:t>
              </a:r>
            </a:p>
          </p:txBody>
        </p:sp>
        <p:sp>
          <p:nvSpPr>
            <p:cNvPr id="2133" name="Text Box 580"/>
            <p:cNvSpPr txBox="1">
              <a:spLocks noChangeArrowheads="1"/>
            </p:cNvSpPr>
            <p:nvPr/>
          </p:nvSpPr>
          <p:spPr bwMode="auto">
            <a:xfrm>
              <a:off x="4240" y="2240"/>
              <a:ext cx="9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Regional ISP</a:t>
              </a:r>
            </a:p>
          </p:txBody>
        </p:sp>
      </p:grpSp>
      <p:pic>
        <p:nvPicPr>
          <p:cNvPr id="2427" name="Picture 379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4" y="219075"/>
            <a:ext cx="21463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1275"/>
            <a:ext cx="9059863" cy="67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75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3DCC87-3D82-4479-99A0-DC66F64587DC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 dirty="0" smtClean="0"/>
              <a:t>Physical media: wireless</a:t>
            </a:r>
            <a:endParaRPr lang="en-US" dirty="0" smtClean="0"/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600950" cy="4949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signal carried in electromagnetic spectrum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rgbClr val="FF0000"/>
                </a:solidFill>
              </a:rPr>
              <a:t>Omnidirectional</a:t>
            </a:r>
            <a:r>
              <a:rPr lang="en-US" sz="2000" smtClean="0"/>
              <a:t>: signal spreads, can be received by many antennas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rgbClr val="FF0000"/>
                </a:solidFill>
              </a:rPr>
              <a:t>Directional</a:t>
            </a:r>
            <a:r>
              <a:rPr lang="en-US" sz="2000" smtClean="0"/>
              <a:t>: antennas communicate with focused el-magnetic beams and must be aligned (requires higher frequency ranges)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propagation environment effects: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reflection 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obstruction by objects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interference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18" name="Picture 1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1275"/>
            <a:ext cx="9059863" cy="67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2628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800" dirty="0" smtClean="0"/>
              <a:t>Signal can fade with distance, can get obstructed, can take many different paths between sender and receiver due to reflection, scattering, diffraction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20100" cy="114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Properties: Attenuation, Multipath propagation</a:t>
            </a:r>
          </a:p>
        </p:txBody>
      </p:sp>
      <p:grpSp>
        <p:nvGrpSpPr>
          <p:cNvPr id="1031" name="Group 4"/>
          <p:cNvGrpSpPr>
            <a:grpSpLocks/>
          </p:cNvGrpSpPr>
          <p:nvPr/>
        </p:nvGrpSpPr>
        <p:grpSpPr bwMode="auto">
          <a:xfrm>
            <a:off x="1682750" y="2457450"/>
            <a:ext cx="895350" cy="168275"/>
            <a:chOff x="1358" y="1340"/>
            <a:chExt cx="564" cy="106"/>
          </a:xfrm>
        </p:grpSpPr>
        <p:sp>
          <p:nvSpPr>
            <p:cNvPr id="1068" name="Freeform 5"/>
            <p:cNvSpPr>
              <a:spLocks/>
            </p:cNvSpPr>
            <p:nvPr/>
          </p:nvSpPr>
          <p:spPr bwMode="auto">
            <a:xfrm>
              <a:off x="1747" y="1384"/>
              <a:ext cx="175" cy="62"/>
            </a:xfrm>
            <a:custGeom>
              <a:avLst/>
              <a:gdLst>
                <a:gd name="T0" fmla="*/ 0 w 701"/>
                <a:gd name="T1" fmla="*/ 0 h 368"/>
                <a:gd name="T2" fmla="*/ 0 w 701"/>
                <a:gd name="T3" fmla="*/ 0 h 368"/>
                <a:gd name="T4" fmla="*/ 0 w 701"/>
                <a:gd name="T5" fmla="*/ 0 h 368"/>
                <a:gd name="T6" fmla="*/ 0 w 701"/>
                <a:gd name="T7" fmla="*/ 0 h 368"/>
                <a:gd name="T8" fmla="*/ 0 w 701"/>
                <a:gd name="T9" fmla="*/ 0 h 368"/>
                <a:gd name="T10" fmla="*/ 0 w 701"/>
                <a:gd name="T11" fmla="*/ 0 h 3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1"/>
                <a:gd name="T19" fmla="*/ 0 h 368"/>
                <a:gd name="T20" fmla="*/ 701 w 701"/>
                <a:gd name="T21" fmla="*/ 368 h 3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1" h="368">
                  <a:moveTo>
                    <a:pt x="0" y="368"/>
                  </a:moveTo>
                  <a:lnTo>
                    <a:pt x="185" y="242"/>
                  </a:lnTo>
                  <a:lnTo>
                    <a:pt x="197" y="303"/>
                  </a:lnTo>
                  <a:lnTo>
                    <a:pt x="483" y="99"/>
                  </a:lnTo>
                  <a:lnTo>
                    <a:pt x="495" y="134"/>
                  </a:lnTo>
                  <a:lnTo>
                    <a:pt x="701" y="0"/>
                  </a:lnTo>
                </a:path>
              </a:pathLst>
            </a:custGeom>
            <a:noFill/>
            <a:ln w="7938">
              <a:solidFill>
                <a:srgbClr val="FE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de-D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9" name="Freeform 6"/>
            <p:cNvSpPr>
              <a:spLocks/>
            </p:cNvSpPr>
            <p:nvPr/>
          </p:nvSpPr>
          <p:spPr bwMode="auto">
            <a:xfrm>
              <a:off x="1669" y="1340"/>
              <a:ext cx="122" cy="93"/>
            </a:xfrm>
            <a:custGeom>
              <a:avLst/>
              <a:gdLst>
                <a:gd name="T0" fmla="*/ 0 w 488"/>
                <a:gd name="T1" fmla="*/ 0 h 559"/>
                <a:gd name="T2" fmla="*/ 0 w 488"/>
                <a:gd name="T3" fmla="*/ 0 h 559"/>
                <a:gd name="T4" fmla="*/ 0 w 488"/>
                <a:gd name="T5" fmla="*/ 0 h 559"/>
                <a:gd name="T6" fmla="*/ 0 w 488"/>
                <a:gd name="T7" fmla="*/ 0 h 559"/>
                <a:gd name="T8" fmla="*/ 0 w 488"/>
                <a:gd name="T9" fmla="*/ 0 h 559"/>
                <a:gd name="T10" fmla="*/ 0 w 488"/>
                <a:gd name="T11" fmla="*/ 0 h 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8"/>
                <a:gd name="T19" fmla="*/ 0 h 559"/>
                <a:gd name="T20" fmla="*/ 488 w 488"/>
                <a:gd name="T21" fmla="*/ 559 h 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8" h="559">
                  <a:moveTo>
                    <a:pt x="0" y="559"/>
                  </a:moveTo>
                  <a:lnTo>
                    <a:pt x="69" y="398"/>
                  </a:lnTo>
                  <a:lnTo>
                    <a:pt x="152" y="449"/>
                  </a:lnTo>
                  <a:lnTo>
                    <a:pt x="308" y="158"/>
                  </a:lnTo>
                  <a:lnTo>
                    <a:pt x="373" y="197"/>
                  </a:lnTo>
                  <a:lnTo>
                    <a:pt x="488" y="0"/>
                  </a:lnTo>
                </a:path>
              </a:pathLst>
            </a:custGeom>
            <a:noFill/>
            <a:ln w="7938">
              <a:solidFill>
                <a:srgbClr val="FE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de-D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0" name="Freeform 7"/>
            <p:cNvSpPr>
              <a:spLocks/>
            </p:cNvSpPr>
            <p:nvPr/>
          </p:nvSpPr>
          <p:spPr bwMode="auto">
            <a:xfrm>
              <a:off x="1487" y="1340"/>
              <a:ext cx="123" cy="93"/>
            </a:xfrm>
            <a:custGeom>
              <a:avLst/>
              <a:gdLst>
                <a:gd name="T0" fmla="*/ 0 w 492"/>
                <a:gd name="T1" fmla="*/ 0 h 559"/>
                <a:gd name="T2" fmla="*/ 0 w 492"/>
                <a:gd name="T3" fmla="*/ 0 h 559"/>
                <a:gd name="T4" fmla="*/ 0 w 492"/>
                <a:gd name="T5" fmla="*/ 0 h 559"/>
                <a:gd name="T6" fmla="*/ 0 w 492"/>
                <a:gd name="T7" fmla="*/ 0 h 559"/>
                <a:gd name="T8" fmla="*/ 0 w 492"/>
                <a:gd name="T9" fmla="*/ 0 h 559"/>
                <a:gd name="T10" fmla="*/ 0 w 492"/>
                <a:gd name="T11" fmla="*/ 0 h 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2"/>
                <a:gd name="T19" fmla="*/ 0 h 559"/>
                <a:gd name="T20" fmla="*/ 492 w 492"/>
                <a:gd name="T21" fmla="*/ 559 h 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2" h="559">
                  <a:moveTo>
                    <a:pt x="492" y="559"/>
                  </a:moveTo>
                  <a:lnTo>
                    <a:pt x="418" y="404"/>
                  </a:lnTo>
                  <a:lnTo>
                    <a:pt x="330" y="451"/>
                  </a:lnTo>
                  <a:lnTo>
                    <a:pt x="170" y="158"/>
                  </a:lnTo>
                  <a:lnTo>
                    <a:pt x="109" y="203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E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de-D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1" name="Freeform 8"/>
            <p:cNvSpPr>
              <a:spLocks/>
            </p:cNvSpPr>
            <p:nvPr/>
          </p:nvSpPr>
          <p:spPr bwMode="auto">
            <a:xfrm>
              <a:off x="1358" y="1385"/>
              <a:ext cx="173" cy="61"/>
            </a:xfrm>
            <a:custGeom>
              <a:avLst/>
              <a:gdLst>
                <a:gd name="T0" fmla="*/ 0 w 690"/>
                <a:gd name="T1" fmla="*/ 0 h 367"/>
                <a:gd name="T2" fmla="*/ 0 w 690"/>
                <a:gd name="T3" fmla="*/ 0 h 367"/>
                <a:gd name="T4" fmla="*/ 0 w 690"/>
                <a:gd name="T5" fmla="*/ 0 h 367"/>
                <a:gd name="T6" fmla="*/ 0 w 690"/>
                <a:gd name="T7" fmla="*/ 0 h 367"/>
                <a:gd name="T8" fmla="*/ 0 w 690"/>
                <a:gd name="T9" fmla="*/ 0 h 367"/>
                <a:gd name="T10" fmla="*/ 0 w 690"/>
                <a:gd name="T11" fmla="*/ 0 h 3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0"/>
                <a:gd name="T19" fmla="*/ 0 h 367"/>
                <a:gd name="T20" fmla="*/ 690 w 690"/>
                <a:gd name="T21" fmla="*/ 367 h 3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0" h="367">
                  <a:moveTo>
                    <a:pt x="690" y="367"/>
                  </a:moveTo>
                  <a:lnTo>
                    <a:pt x="504" y="232"/>
                  </a:lnTo>
                  <a:lnTo>
                    <a:pt x="500" y="293"/>
                  </a:lnTo>
                  <a:lnTo>
                    <a:pt x="218" y="86"/>
                  </a:lnTo>
                  <a:lnTo>
                    <a:pt x="200" y="135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E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de-DE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32" name="Group 9"/>
          <p:cNvGrpSpPr>
            <a:grpSpLocks/>
          </p:cNvGrpSpPr>
          <p:nvPr/>
        </p:nvGrpSpPr>
        <p:grpSpPr bwMode="auto">
          <a:xfrm>
            <a:off x="2046288" y="2643188"/>
            <a:ext cx="177800" cy="796925"/>
            <a:chOff x="1587" y="1457"/>
            <a:chExt cx="112" cy="502"/>
          </a:xfrm>
        </p:grpSpPr>
        <p:sp>
          <p:nvSpPr>
            <p:cNvPr id="1052" name="Line 10"/>
            <p:cNvSpPr>
              <a:spLocks noChangeShapeType="1"/>
            </p:cNvSpPr>
            <p:nvPr/>
          </p:nvSpPr>
          <p:spPr bwMode="auto">
            <a:xfrm>
              <a:off x="1627" y="1637"/>
              <a:ext cx="36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sv-SE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53" name="Group 11"/>
            <p:cNvGrpSpPr>
              <a:grpSpLocks/>
            </p:cNvGrpSpPr>
            <p:nvPr/>
          </p:nvGrpSpPr>
          <p:grpSpPr bwMode="auto">
            <a:xfrm>
              <a:off x="1587" y="1457"/>
              <a:ext cx="112" cy="502"/>
              <a:chOff x="1587" y="1457"/>
              <a:chExt cx="112" cy="502"/>
            </a:xfrm>
          </p:grpSpPr>
          <p:sp>
            <p:nvSpPr>
              <p:cNvPr id="1054" name="Line 12"/>
              <p:cNvSpPr>
                <a:spLocks noChangeShapeType="1"/>
              </p:cNvSpPr>
              <p:nvPr/>
            </p:nvSpPr>
            <p:spPr bwMode="auto">
              <a:xfrm flipV="1">
                <a:off x="1643" y="1464"/>
                <a:ext cx="1" cy="10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5" name="Line 13"/>
              <p:cNvSpPr>
                <a:spLocks noChangeShapeType="1"/>
              </p:cNvSpPr>
              <p:nvPr/>
            </p:nvSpPr>
            <p:spPr bwMode="auto">
              <a:xfrm flipV="1">
                <a:off x="1587" y="1562"/>
                <a:ext cx="45" cy="39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6" name="Line 14"/>
              <p:cNvSpPr>
                <a:spLocks noChangeShapeType="1"/>
              </p:cNvSpPr>
              <p:nvPr/>
            </p:nvSpPr>
            <p:spPr bwMode="auto">
              <a:xfrm>
                <a:off x="1654" y="1563"/>
                <a:ext cx="45" cy="39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7" name="Line 15"/>
              <p:cNvSpPr>
                <a:spLocks noChangeShapeType="1"/>
              </p:cNvSpPr>
              <p:nvPr/>
            </p:nvSpPr>
            <p:spPr bwMode="auto">
              <a:xfrm>
                <a:off x="1590" y="1948"/>
                <a:ext cx="108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8" name="Line 16"/>
              <p:cNvSpPr>
                <a:spLocks noChangeShapeType="1"/>
              </p:cNvSpPr>
              <p:nvPr/>
            </p:nvSpPr>
            <p:spPr bwMode="auto">
              <a:xfrm>
                <a:off x="1603" y="1840"/>
                <a:ext cx="85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9" name="Line 17"/>
              <p:cNvSpPr>
                <a:spLocks noChangeShapeType="1"/>
              </p:cNvSpPr>
              <p:nvPr/>
            </p:nvSpPr>
            <p:spPr bwMode="auto">
              <a:xfrm>
                <a:off x="1602" y="1841"/>
                <a:ext cx="93" cy="110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0" name="Line 18"/>
              <p:cNvSpPr>
                <a:spLocks noChangeShapeType="1"/>
              </p:cNvSpPr>
              <p:nvPr/>
            </p:nvSpPr>
            <p:spPr bwMode="auto">
              <a:xfrm flipH="1">
                <a:off x="1592" y="1840"/>
                <a:ext cx="94" cy="109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1" name="Line 19"/>
              <p:cNvSpPr>
                <a:spLocks noChangeShapeType="1"/>
              </p:cNvSpPr>
              <p:nvPr/>
            </p:nvSpPr>
            <p:spPr bwMode="auto">
              <a:xfrm>
                <a:off x="1615" y="1735"/>
                <a:ext cx="59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2" name="Line 20"/>
              <p:cNvSpPr>
                <a:spLocks noChangeShapeType="1"/>
              </p:cNvSpPr>
              <p:nvPr/>
            </p:nvSpPr>
            <p:spPr bwMode="auto">
              <a:xfrm>
                <a:off x="1614" y="1734"/>
                <a:ext cx="69" cy="106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3" name="Line 21"/>
              <p:cNvSpPr>
                <a:spLocks noChangeShapeType="1"/>
              </p:cNvSpPr>
              <p:nvPr/>
            </p:nvSpPr>
            <p:spPr bwMode="auto">
              <a:xfrm flipV="1">
                <a:off x="1599" y="1734"/>
                <a:ext cx="72" cy="105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4" name="Line 22"/>
              <p:cNvSpPr>
                <a:spLocks noChangeShapeType="1"/>
              </p:cNvSpPr>
              <p:nvPr/>
            </p:nvSpPr>
            <p:spPr bwMode="auto">
              <a:xfrm>
                <a:off x="1622" y="1637"/>
                <a:ext cx="53" cy="99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5" name="Line 23"/>
              <p:cNvSpPr>
                <a:spLocks noChangeShapeType="1"/>
              </p:cNvSpPr>
              <p:nvPr/>
            </p:nvSpPr>
            <p:spPr bwMode="auto">
              <a:xfrm flipV="1">
                <a:off x="1611" y="1636"/>
                <a:ext cx="50" cy="100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6" name="Line 24"/>
              <p:cNvSpPr>
                <a:spLocks noChangeShapeType="1"/>
              </p:cNvSpPr>
              <p:nvPr/>
            </p:nvSpPr>
            <p:spPr bwMode="auto">
              <a:xfrm flipV="1">
                <a:off x="1620" y="1563"/>
                <a:ext cx="35" cy="77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7" name="Oval 25"/>
              <p:cNvSpPr>
                <a:spLocks noChangeArrowheads="1"/>
              </p:cNvSpPr>
              <p:nvPr/>
            </p:nvSpPr>
            <p:spPr bwMode="auto">
              <a:xfrm>
                <a:off x="1629" y="1457"/>
                <a:ext cx="29" cy="1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1033" name="Line 26"/>
          <p:cNvSpPr>
            <a:spLocks noChangeShapeType="1"/>
          </p:cNvSpPr>
          <p:nvPr/>
        </p:nvSpPr>
        <p:spPr bwMode="auto">
          <a:xfrm>
            <a:off x="5868988" y="3052763"/>
            <a:ext cx="7937" cy="25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276850" y="2159000"/>
          <a:ext cx="59055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4" name="Clip" r:id="rId5" imgW="2849040" imgH="3902040" progId="">
                  <p:embed/>
                </p:oleObj>
              </mc:Choice>
              <mc:Fallback>
                <p:oleObj name="Clip" r:id="rId5" imgW="2849040" imgH="3902040" progId="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2159000"/>
                        <a:ext cx="59055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175125" y="3302000"/>
          <a:ext cx="37623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5" name="Clip" r:id="rId7" imgW="2033280" imgH="3390840" progId="">
                  <p:embed/>
                </p:oleObj>
              </mc:Choice>
              <mc:Fallback>
                <p:oleObj name="Clip" r:id="rId7" imgW="2033280" imgH="3390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25" y="3302000"/>
                        <a:ext cx="376238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Freeform 29"/>
          <p:cNvSpPr>
            <a:spLocks/>
          </p:cNvSpPr>
          <p:nvPr/>
        </p:nvSpPr>
        <p:spPr bwMode="auto">
          <a:xfrm>
            <a:off x="2193925" y="2644775"/>
            <a:ext cx="3673475" cy="657225"/>
          </a:xfrm>
          <a:custGeom>
            <a:avLst/>
            <a:gdLst>
              <a:gd name="T0" fmla="*/ 0 w 2976"/>
              <a:gd name="T1" fmla="*/ 0 h 414"/>
              <a:gd name="T2" fmla="*/ 2147483647 w 2976"/>
              <a:gd name="T3" fmla="*/ 2147483647 h 414"/>
              <a:gd name="T4" fmla="*/ 2147483647 w 2976"/>
              <a:gd name="T5" fmla="*/ 2147483647 h 414"/>
              <a:gd name="T6" fmla="*/ 0 60000 65536"/>
              <a:gd name="T7" fmla="*/ 0 60000 65536"/>
              <a:gd name="T8" fmla="*/ 0 60000 65536"/>
              <a:gd name="T9" fmla="*/ 0 w 2976"/>
              <a:gd name="T10" fmla="*/ 0 h 414"/>
              <a:gd name="T11" fmla="*/ 2976 w 2976"/>
              <a:gd name="T12" fmla="*/ 414 h 4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" h="414">
                <a:moveTo>
                  <a:pt x="0" y="0"/>
                </a:moveTo>
                <a:lnTo>
                  <a:pt x="1854" y="414"/>
                </a:lnTo>
                <a:lnTo>
                  <a:pt x="2976" y="27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1" hangingPunct="1"/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5" name="Freeform 30"/>
          <p:cNvSpPr>
            <a:spLocks/>
          </p:cNvSpPr>
          <p:nvPr/>
        </p:nvSpPr>
        <p:spPr bwMode="auto">
          <a:xfrm>
            <a:off x="2193925" y="2644775"/>
            <a:ext cx="3673475" cy="428625"/>
          </a:xfrm>
          <a:custGeom>
            <a:avLst/>
            <a:gdLst>
              <a:gd name="T0" fmla="*/ 0 w 2976"/>
              <a:gd name="T1" fmla="*/ 0 h 270"/>
              <a:gd name="T2" fmla="*/ 2147483647 w 2976"/>
              <a:gd name="T3" fmla="*/ 2147483647 h 270"/>
              <a:gd name="T4" fmla="*/ 2147483647 w 2976"/>
              <a:gd name="T5" fmla="*/ 2147483647 h 270"/>
              <a:gd name="T6" fmla="*/ 0 60000 65536"/>
              <a:gd name="T7" fmla="*/ 0 60000 65536"/>
              <a:gd name="T8" fmla="*/ 0 60000 65536"/>
              <a:gd name="T9" fmla="*/ 0 w 2976"/>
              <a:gd name="T10" fmla="*/ 0 h 270"/>
              <a:gd name="T11" fmla="*/ 2976 w 2976"/>
              <a:gd name="T12" fmla="*/ 270 h 2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" h="270">
                <a:moveTo>
                  <a:pt x="0" y="0"/>
                </a:moveTo>
                <a:lnTo>
                  <a:pt x="2592" y="102"/>
                </a:lnTo>
                <a:lnTo>
                  <a:pt x="2976" y="27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1" hangingPunct="1"/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6" name="Freeform 31"/>
          <p:cNvSpPr>
            <a:spLocks/>
          </p:cNvSpPr>
          <p:nvPr/>
        </p:nvSpPr>
        <p:spPr bwMode="auto">
          <a:xfrm>
            <a:off x="2193925" y="2654300"/>
            <a:ext cx="3673475" cy="419100"/>
          </a:xfrm>
          <a:custGeom>
            <a:avLst/>
            <a:gdLst>
              <a:gd name="T0" fmla="*/ 0 w 2982"/>
              <a:gd name="T1" fmla="*/ 0 h 264"/>
              <a:gd name="T2" fmla="*/ 2147483647 w 2982"/>
              <a:gd name="T3" fmla="*/ 2147483647 h 264"/>
              <a:gd name="T4" fmla="*/ 0 60000 65536"/>
              <a:gd name="T5" fmla="*/ 0 60000 65536"/>
              <a:gd name="T6" fmla="*/ 0 w 2982"/>
              <a:gd name="T7" fmla="*/ 0 h 264"/>
              <a:gd name="T8" fmla="*/ 2982 w 2982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82" h="264">
                <a:moveTo>
                  <a:pt x="0" y="0"/>
                </a:moveTo>
                <a:lnTo>
                  <a:pt x="2982" y="26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1" hangingPunct="1"/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724525" y="3230563"/>
          <a:ext cx="1119188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6" name="Clip" r:id="rId9" imgW="2238840" imgH="1209240" progId="">
                  <p:embed/>
                </p:oleObj>
              </mc:Choice>
              <mc:Fallback>
                <p:oleObj name="Clip" r:id="rId9" imgW="2238840" imgH="1209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230563"/>
                        <a:ext cx="1119188" cy="604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Text Box 33"/>
          <p:cNvSpPr txBox="1">
            <a:spLocks noChangeArrowheads="1"/>
          </p:cNvSpPr>
          <p:nvPr/>
        </p:nvSpPr>
        <p:spPr bwMode="auto">
          <a:xfrm>
            <a:off x="685800" y="3759200"/>
            <a:ext cx="1435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>
                <a:solidFill>
                  <a:srgbClr val="000000"/>
                </a:solidFill>
                <a:cs typeface="Arial" charset="0"/>
              </a:rPr>
              <a:t>signal at sender</a:t>
            </a:r>
          </a:p>
        </p:txBody>
      </p:sp>
      <p:sp>
        <p:nvSpPr>
          <p:cNvPr id="1038" name="Text Box 34"/>
          <p:cNvSpPr txBox="1">
            <a:spLocks noChangeArrowheads="1"/>
          </p:cNvSpPr>
          <p:nvPr/>
        </p:nvSpPr>
        <p:spPr bwMode="auto">
          <a:xfrm>
            <a:off x="7010400" y="39878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>
                <a:solidFill>
                  <a:srgbClr val="000000"/>
                </a:solidFill>
                <a:cs typeface="Arial" charset="0"/>
              </a:rPr>
              <a:t>signal at receiver</a:t>
            </a:r>
          </a:p>
        </p:txBody>
      </p:sp>
      <p:grpSp>
        <p:nvGrpSpPr>
          <p:cNvPr id="1039" name="Group 37"/>
          <p:cNvGrpSpPr>
            <a:grpSpLocks/>
          </p:cNvGrpSpPr>
          <p:nvPr/>
        </p:nvGrpSpPr>
        <p:grpSpPr bwMode="auto">
          <a:xfrm>
            <a:off x="854075" y="2997200"/>
            <a:ext cx="1127125" cy="674688"/>
            <a:chOff x="480" y="1680"/>
            <a:chExt cx="432" cy="288"/>
          </a:xfrm>
        </p:grpSpPr>
        <p:sp>
          <p:nvSpPr>
            <p:cNvPr id="1049" name="Line 38"/>
            <p:cNvSpPr>
              <a:spLocks noChangeShapeType="1"/>
            </p:cNvSpPr>
            <p:nvPr/>
          </p:nvSpPr>
          <p:spPr bwMode="auto">
            <a:xfrm flipV="1">
              <a:off x="480" y="16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/>
              <a:endParaRPr lang="sv-S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0" name="Line 39"/>
            <p:cNvSpPr>
              <a:spLocks noChangeShapeType="1"/>
            </p:cNvSpPr>
            <p:nvPr/>
          </p:nvSpPr>
          <p:spPr bwMode="auto">
            <a:xfrm>
              <a:off x="480" y="196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/>
              <a:endParaRPr lang="sv-S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1" name="Freeform 40"/>
            <p:cNvSpPr>
              <a:spLocks/>
            </p:cNvSpPr>
            <p:nvPr/>
          </p:nvSpPr>
          <p:spPr bwMode="auto">
            <a:xfrm>
              <a:off x="528" y="1680"/>
              <a:ext cx="48" cy="288"/>
            </a:xfrm>
            <a:custGeom>
              <a:avLst/>
              <a:gdLst>
                <a:gd name="T0" fmla="*/ 48 w 48"/>
                <a:gd name="T1" fmla="*/ 288 h 288"/>
                <a:gd name="T2" fmla="*/ 48 w 48"/>
                <a:gd name="T3" fmla="*/ 96 h 288"/>
                <a:gd name="T4" fmla="*/ 48 w 48"/>
                <a:gd name="T5" fmla="*/ 0 h 288"/>
                <a:gd name="T6" fmla="*/ 0 w 48"/>
                <a:gd name="T7" fmla="*/ 0 h 288"/>
                <a:gd name="T8" fmla="*/ 0 w 48"/>
                <a:gd name="T9" fmla="*/ 28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288"/>
                <a:gd name="T17" fmla="*/ 48 w 4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288">
                  <a:moveTo>
                    <a:pt x="48" y="288"/>
                  </a:moveTo>
                  <a:lnTo>
                    <a:pt x="48" y="96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28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de-DE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040" name="Freeform 41"/>
          <p:cNvSpPr>
            <a:spLocks/>
          </p:cNvSpPr>
          <p:nvPr/>
        </p:nvSpPr>
        <p:spPr bwMode="auto">
          <a:xfrm>
            <a:off x="1328738" y="3222625"/>
            <a:ext cx="125412" cy="449263"/>
          </a:xfrm>
          <a:custGeom>
            <a:avLst/>
            <a:gdLst>
              <a:gd name="T0" fmla="*/ 0 w 48"/>
              <a:gd name="T1" fmla="*/ 2147483647 h 192"/>
              <a:gd name="T2" fmla="*/ 0 w 48"/>
              <a:gd name="T3" fmla="*/ 0 h 192"/>
              <a:gd name="T4" fmla="*/ 2147483647 w 48"/>
              <a:gd name="T5" fmla="*/ 0 h 192"/>
              <a:gd name="T6" fmla="*/ 2147483647 w 48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192"/>
              <a:gd name="T14" fmla="*/ 48 w 48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192">
                <a:moveTo>
                  <a:pt x="0" y="192"/>
                </a:moveTo>
                <a:lnTo>
                  <a:pt x="0" y="0"/>
                </a:lnTo>
                <a:lnTo>
                  <a:pt x="48" y="0"/>
                </a:lnTo>
                <a:lnTo>
                  <a:pt x="48" y="192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41" name="Group 43"/>
          <p:cNvGrpSpPr>
            <a:grpSpLocks/>
          </p:cNvGrpSpPr>
          <p:nvPr/>
        </p:nvGrpSpPr>
        <p:grpSpPr bwMode="auto">
          <a:xfrm>
            <a:off x="7254875" y="3302000"/>
            <a:ext cx="1279525" cy="685800"/>
            <a:chOff x="4896" y="1680"/>
            <a:chExt cx="624" cy="240"/>
          </a:xfrm>
        </p:grpSpPr>
        <p:sp>
          <p:nvSpPr>
            <p:cNvPr id="1046" name="Line 44"/>
            <p:cNvSpPr>
              <a:spLocks noChangeShapeType="1"/>
            </p:cNvSpPr>
            <p:nvPr/>
          </p:nvSpPr>
          <p:spPr bwMode="auto">
            <a:xfrm flipV="1">
              <a:off x="4896" y="16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/>
              <a:endParaRPr lang="sv-S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7" name="Line 45"/>
            <p:cNvSpPr>
              <a:spLocks noChangeShapeType="1"/>
            </p:cNvSpPr>
            <p:nvPr/>
          </p:nvSpPr>
          <p:spPr bwMode="auto">
            <a:xfrm>
              <a:off x="4896" y="192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/>
              <a:endParaRPr lang="sv-S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8" name="Freeform 46"/>
            <p:cNvSpPr>
              <a:spLocks/>
            </p:cNvSpPr>
            <p:nvPr/>
          </p:nvSpPr>
          <p:spPr bwMode="auto">
            <a:xfrm>
              <a:off x="4992" y="1776"/>
              <a:ext cx="288" cy="144"/>
            </a:xfrm>
            <a:custGeom>
              <a:avLst/>
              <a:gdLst>
                <a:gd name="T0" fmla="*/ 0 w 288"/>
                <a:gd name="T1" fmla="*/ 144 h 144"/>
                <a:gd name="T2" fmla="*/ 48 w 288"/>
                <a:gd name="T3" fmla="*/ 0 h 144"/>
                <a:gd name="T4" fmla="*/ 96 w 288"/>
                <a:gd name="T5" fmla="*/ 144 h 144"/>
                <a:gd name="T6" fmla="*/ 144 w 288"/>
                <a:gd name="T7" fmla="*/ 48 h 144"/>
                <a:gd name="T8" fmla="*/ 192 w 288"/>
                <a:gd name="T9" fmla="*/ 144 h 144"/>
                <a:gd name="T10" fmla="*/ 246 w 288"/>
                <a:gd name="T11" fmla="*/ 90 h 144"/>
                <a:gd name="T12" fmla="*/ 288 w 288"/>
                <a:gd name="T13" fmla="*/ 144 h 1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144"/>
                <a:gd name="T23" fmla="*/ 288 w 288"/>
                <a:gd name="T24" fmla="*/ 144 h 1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144">
                  <a:moveTo>
                    <a:pt x="0" y="144"/>
                  </a:moveTo>
                  <a:lnTo>
                    <a:pt x="48" y="0"/>
                  </a:lnTo>
                  <a:lnTo>
                    <a:pt x="96" y="144"/>
                  </a:lnTo>
                  <a:lnTo>
                    <a:pt x="144" y="48"/>
                  </a:lnTo>
                  <a:lnTo>
                    <a:pt x="192" y="144"/>
                  </a:lnTo>
                  <a:lnTo>
                    <a:pt x="246" y="90"/>
                  </a:lnTo>
                  <a:lnTo>
                    <a:pt x="288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de-DE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042" name="Freeform 47"/>
          <p:cNvSpPr>
            <a:spLocks/>
          </p:cNvSpPr>
          <p:nvPr/>
        </p:nvSpPr>
        <p:spPr bwMode="auto">
          <a:xfrm>
            <a:off x="7824788" y="3713163"/>
            <a:ext cx="590550" cy="274637"/>
          </a:xfrm>
          <a:custGeom>
            <a:avLst/>
            <a:gdLst>
              <a:gd name="T0" fmla="*/ 0 w 288"/>
              <a:gd name="T1" fmla="*/ 2147483647 h 96"/>
              <a:gd name="T2" fmla="*/ 2147483647 w 288"/>
              <a:gd name="T3" fmla="*/ 0 h 96"/>
              <a:gd name="T4" fmla="*/ 2147483647 w 288"/>
              <a:gd name="T5" fmla="*/ 2147483647 h 96"/>
              <a:gd name="T6" fmla="*/ 2147483647 w 288"/>
              <a:gd name="T7" fmla="*/ 2147483647 h 96"/>
              <a:gd name="T8" fmla="*/ 2147483647 w 288"/>
              <a:gd name="T9" fmla="*/ 2147483647 h 96"/>
              <a:gd name="T10" fmla="*/ 2147483647 w 288"/>
              <a:gd name="T11" fmla="*/ 2147483647 h 96"/>
              <a:gd name="T12" fmla="*/ 2147483647 w 288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8"/>
              <a:gd name="T22" fmla="*/ 0 h 96"/>
              <a:gd name="T23" fmla="*/ 288 w 288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8" h="96">
                <a:moveTo>
                  <a:pt x="0" y="96"/>
                </a:moveTo>
                <a:lnTo>
                  <a:pt x="48" y="0"/>
                </a:lnTo>
                <a:lnTo>
                  <a:pt x="96" y="96"/>
                </a:lnTo>
                <a:lnTo>
                  <a:pt x="144" y="48"/>
                </a:lnTo>
                <a:lnTo>
                  <a:pt x="192" y="96"/>
                </a:lnTo>
                <a:lnTo>
                  <a:pt x="240" y="48"/>
                </a:lnTo>
                <a:lnTo>
                  <a:pt x="288" y="96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43" name="Picture 3" descr="urban-micr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2900" y="4229100"/>
            <a:ext cx="30670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5" descr="horizontal-polarizatio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15050" y="4335463"/>
            <a:ext cx="302895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4" descr="wavepropagatio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65525" y="4395788"/>
            <a:ext cx="2141538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725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1275"/>
            <a:ext cx="9059863" cy="67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55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87855F-AC7E-4855-930A-28C114B48607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Physical Media: Twisted pair</a:t>
            </a:r>
            <a:endParaRPr lang="en-US" smtClean="0"/>
          </a:p>
        </p:txBody>
      </p:sp>
      <p:sp>
        <p:nvSpPr>
          <p:cNvPr id="6554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3250" y="1400175"/>
            <a:ext cx="77216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Twisted Pair (TP)</a:t>
            </a:r>
            <a:endParaRPr lang="en-US" sz="2400" smtClean="0"/>
          </a:p>
          <a:p>
            <a:r>
              <a:rPr lang="en-US" sz="2400" smtClean="0"/>
              <a:t>two insulated copper wires</a:t>
            </a:r>
          </a:p>
          <a:p>
            <a:pPr lvl="1"/>
            <a:r>
              <a:rPr lang="en-US" sz="2000" smtClean="0"/>
              <a:t>Category 3: traditional phone wires, 10 Mbps Ethernet</a:t>
            </a:r>
          </a:p>
          <a:p>
            <a:pPr lvl="1"/>
            <a:r>
              <a:rPr lang="en-US" sz="2000" smtClean="0"/>
              <a:t>Category 5 TP: more twists, higher insulation: 100Mbps Ethernet</a:t>
            </a:r>
          </a:p>
        </p:txBody>
      </p:sp>
      <p:pic>
        <p:nvPicPr>
          <p:cNvPr id="65542" name="Picture 5" descr="grentwi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675" y="4886325"/>
            <a:ext cx="4111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1275"/>
            <a:ext cx="9059863" cy="67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65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1F2D0F-35DF-4884-AC9A-E6524D79C88E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 smtClean="0"/>
              <a:t>Physical Media: coax, fiber</a:t>
            </a:r>
            <a:endParaRPr lang="en-US" smtClean="0"/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962400" cy="43688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mtClean="0">
                <a:solidFill>
                  <a:srgbClr val="FF0000"/>
                </a:solidFill>
              </a:rPr>
              <a:t>Coaxial cable:</a:t>
            </a:r>
            <a:endParaRPr lang="en-US" sz="2400" smtClean="0"/>
          </a:p>
          <a:p>
            <a:r>
              <a:rPr lang="en-US" sz="2400" smtClean="0"/>
              <a:t>wire (signal carrier) within a wire (shield)</a:t>
            </a:r>
          </a:p>
          <a:p>
            <a:pPr lvl="1"/>
            <a:r>
              <a:rPr lang="en-US" sz="2000" smtClean="0"/>
              <a:t>baseband: single channel on cable (common use in 10Mbs Ethernet)</a:t>
            </a:r>
          </a:p>
          <a:p>
            <a:pPr lvl="1"/>
            <a:r>
              <a:rPr lang="en-US" sz="2000" smtClean="0"/>
              <a:t>broadband: multiple channels on cable (FDM; commonly used for cable TV)</a:t>
            </a:r>
          </a:p>
          <a:p>
            <a:pPr>
              <a:buFont typeface="ZapfDingbats" pitchFamily="82" charset="2"/>
              <a:buNone/>
            </a:pPr>
            <a:endParaRPr lang="en-US" sz="2400" smtClean="0"/>
          </a:p>
          <a:p>
            <a:endParaRPr lang="en-US" sz="2400" smtClean="0"/>
          </a:p>
        </p:txBody>
      </p:sp>
      <p:pic>
        <p:nvPicPr>
          <p:cNvPr id="66566" name="Picture 5" descr="coa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913" y="5772150"/>
            <a:ext cx="25019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7" name="Rectangle 6"/>
          <p:cNvSpPr>
            <a:spLocks noChangeArrowheads="1"/>
          </p:cNvSpPr>
          <p:nvPr/>
        </p:nvSpPr>
        <p:spPr bwMode="auto">
          <a:xfrm>
            <a:off x="4800600" y="1390650"/>
            <a:ext cx="39624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Fiber optic cable:</a:t>
            </a:r>
            <a:endParaRPr lang="en-US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>
                <a:latin typeface="Comic Sans MS" pitchFamily="66" charset="0"/>
              </a:rPr>
              <a:t>glass fiber carrying light pulses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>
                <a:solidFill>
                  <a:srgbClr val="C00000"/>
                </a:solidFill>
                <a:latin typeface="Comic Sans MS" pitchFamily="66" charset="0"/>
              </a:rPr>
              <a:t>low attenuation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>
                <a:latin typeface="Comic Sans MS" pitchFamily="66" charset="0"/>
              </a:rPr>
              <a:t>high-speed operation: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>
                <a:latin typeface="Comic Sans MS" pitchFamily="66" charset="0"/>
              </a:rPr>
              <a:t>100Mbps Ethernet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>
                <a:latin typeface="Comic Sans MS" pitchFamily="66" charset="0"/>
              </a:rPr>
              <a:t>high-speed point-to-point transmission (e.g., 5 Gps)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>
                <a:solidFill>
                  <a:srgbClr val="C00000"/>
                </a:solidFill>
                <a:latin typeface="Comic Sans MS" pitchFamily="66" charset="0"/>
              </a:rPr>
              <a:t>low error rate</a:t>
            </a:r>
          </a:p>
        </p:txBody>
      </p:sp>
      <p:pic>
        <p:nvPicPr>
          <p:cNvPr id="66568" name="Picture 7" descr="f-pi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4488" y="5145088"/>
            <a:ext cx="2371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96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86D0EB-9E66-41C5-BB08-AADDA8579880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3479800"/>
          </a:xfrm>
        </p:spPr>
        <p:txBody>
          <a:bodyPr/>
          <a:lstStyle/>
          <a:p>
            <a:pPr algn="ctr"/>
            <a:r>
              <a:rPr lang="en-US" smtClean="0"/>
              <a:t>Back to Layers-discussion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06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F45DB9-ED10-4AED-B839-1D03E16C35B5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Protocol “Layers”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5814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Networks are complex! </a:t>
            </a:r>
          </a:p>
          <a:p>
            <a:r>
              <a:rPr lang="en-US" sz="2400" smtClean="0"/>
              <a:t>many “pieces”:</a:t>
            </a:r>
          </a:p>
          <a:p>
            <a:pPr lvl="1"/>
            <a:r>
              <a:rPr lang="en-US" smtClean="0"/>
              <a:t>hosts</a:t>
            </a:r>
          </a:p>
          <a:p>
            <a:pPr lvl="1"/>
            <a:r>
              <a:rPr lang="en-US" smtClean="0"/>
              <a:t>routers</a:t>
            </a:r>
          </a:p>
          <a:p>
            <a:pPr lvl="1"/>
            <a:r>
              <a:rPr lang="en-US" smtClean="0"/>
              <a:t>links of various media</a:t>
            </a:r>
          </a:p>
          <a:p>
            <a:pPr lvl="1"/>
            <a:r>
              <a:rPr lang="en-US" smtClean="0"/>
              <a:t>applications</a:t>
            </a:r>
          </a:p>
          <a:p>
            <a:pPr lvl="1"/>
            <a:r>
              <a:rPr lang="en-US" smtClean="0"/>
              <a:t>protocols</a:t>
            </a:r>
          </a:p>
          <a:p>
            <a:pPr lvl="1"/>
            <a:r>
              <a:rPr lang="en-US" smtClean="0"/>
              <a:t>hardware, software</a:t>
            </a:r>
            <a:endParaRPr lang="en-US" sz="2000" smtClean="0"/>
          </a:p>
        </p:txBody>
      </p:sp>
      <p:sp>
        <p:nvSpPr>
          <p:cNvPr id="7066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52950" y="2266950"/>
            <a:ext cx="3943350" cy="2619375"/>
          </a:xfrm>
        </p:spPr>
        <p:txBody>
          <a:bodyPr/>
          <a:lstStyle/>
          <a:p>
            <a:pPr algn="ctr"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Question:</a:t>
            </a:r>
            <a:r>
              <a:rPr lang="en-US" sz="2000" u="sng" smtClean="0">
                <a:solidFill>
                  <a:srgbClr val="FF0000"/>
                </a:solidFill>
              </a:rPr>
              <a:t> </a:t>
            </a:r>
          </a:p>
          <a:p>
            <a:pPr algn="ctr">
              <a:buFont typeface="ZapfDingbats" pitchFamily="82" charset="2"/>
              <a:buNone/>
            </a:pPr>
            <a:r>
              <a:rPr lang="en-US" sz="2000" smtClean="0"/>
              <a:t>Is there any hope of </a:t>
            </a:r>
            <a:r>
              <a:rPr lang="en-US" sz="2000" i="1" smtClean="0"/>
              <a:t>organizing</a:t>
            </a:r>
            <a:r>
              <a:rPr lang="en-US" sz="2000" smtClean="0"/>
              <a:t> structure of network?</a:t>
            </a:r>
          </a:p>
          <a:p>
            <a:pPr algn="ctr">
              <a:buFont typeface="ZapfDingbats" pitchFamily="82" charset="2"/>
              <a:buNone/>
            </a:pPr>
            <a:endParaRPr lang="en-US" sz="2000" smtClean="0"/>
          </a:p>
          <a:p>
            <a:pPr algn="ctr">
              <a:buFont typeface="ZapfDingbats" pitchFamily="82" charset="2"/>
              <a:buNone/>
            </a:pPr>
            <a:r>
              <a:rPr lang="en-US" sz="2000" smtClean="0"/>
              <a:t>Or at least our discussion of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95534" y="95534"/>
            <a:ext cx="9048466" cy="6762466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16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12B285-1438-4F46-8119-DDCC1D95DCCC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layering?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1346200"/>
            <a:ext cx="77724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mtClean="0"/>
              <a:t>Dealing with complex systems:</a:t>
            </a:r>
          </a:p>
          <a:p>
            <a:r>
              <a:rPr lang="en-US" sz="2400" smtClean="0"/>
              <a:t>explicit structure allows identification, relationship of complex system’s pieces</a:t>
            </a:r>
            <a:endParaRPr lang="en-US" smtClean="0"/>
          </a:p>
          <a:p>
            <a:pPr lvl="1"/>
            <a:r>
              <a:rPr lang="en-US" smtClean="0"/>
              <a:t>layered </a:t>
            </a:r>
            <a:r>
              <a:rPr lang="en-US" smtClean="0">
                <a:solidFill>
                  <a:srgbClr val="FF0000"/>
                </a:solidFill>
              </a:rPr>
              <a:t>reference model</a:t>
            </a:r>
            <a:r>
              <a:rPr lang="en-US" smtClean="0"/>
              <a:t> for discussion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modularization eases maintenance</a:t>
            </a:r>
            <a:r>
              <a:rPr lang="en-US" sz="2400" smtClean="0"/>
              <a:t>/es</a:t>
            </a:r>
          </a:p>
          <a:p>
            <a:pPr lvl="1"/>
            <a:r>
              <a:rPr lang="en-US" smtClean="0"/>
              <a:t>change of implementation of layer’s service transparent to rest of system</a:t>
            </a:r>
          </a:p>
          <a:p>
            <a:pPr lvl="1"/>
            <a:r>
              <a:rPr lang="en-US" smtClean="0"/>
              <a:t>e.g., change in gate procedure doesn’t affect rest of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779DA9-9E4C-4695-90CC-52E7C9B454AE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914400"/>
          </a:xfrm>
        </p:spPr>
        <p:txBody>
          <a:bodyPr/>
          <a:lstStyle/>
          <a:p>
            <a:r>
              <a:rPr lang="en-GB" sz="3600" smtClean="0"/>
              <a:t>Terminology: Protocols, Interfaces</a:t>
            </a:r>
            <a:endParaRPr lang="sv-SE" sz="3600" smtClean="0"/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68400"/>
            <a:ext cx="5157019" cy="5080000"/>
          </a:xfrm>
        </p:spPr>
        <p:txBody>
          <a:bodyPr/>
          <a:lstStyle/>
          <a:p>
            <a:r>
              <a:rPr lang="en-GB" sz="2400" dirty="0" smtClean="0"/>
              <a:t>Each </a:t>
            </a:r>
            <a:r>
              <a:rPr lang="en-GB" sz="2400" dirty="0" smtClean="0">
                <a:solidFill>
                  <a:srgbClr val="FF0000"/>
                </a:solidFill>
              </a:rPr>
              <a:t>layer offers</a:t>
            </a: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services</a:t>
            </a:r>
            <a:r>
              <a:rPr lang="sv-SE" sz="2400" dirty="0" smtClean="0"/>
              <a:t> </a:t>
            </a:r>
            <a:r>
              <a:rPr lang="en-GB" sz="2400" dirty="0" smtClean="0"/>
              <a:t>to the upper layers</a:t>
            </a:r>
            <a:r>
              <a:rPr lang="sv-SE" sz="2400" dirty="0" smtClean="0"/>
              <a:t> (</a:t>
            </a:r>
            <a:r>
              <a:rPr lang="en-GB" sz="2400" dirty="0" smtClean="0">
                <a:solidFill>
                  <a:srgbClr val="FF0000"/>
                </a:solidFill>
              </a:rPr>
              <a:t>shielding</a:t>
            </a:r>
            <a:r>
              <a:rPr lang="en-GB" sz="2400" dirty="0" smtClean="0"/>
              <a:t> from the implementation details) </a:t>
            </a:r>
          </a:p>
          <a:p>
            <a:pPr lvl="1"/>
            <a:r>
              <a:rPr lang="en-GB" sz="2000" dirty="0" smtClean="0">
                <a:solidFill>
                  <a:srgbClr val="FF0000"/>
                </a:solidFill>
              </a:rPr>
              <a:t>service interface</a:t>
            </a:r>
            <a:r>
              <a:rPr lang="sv-SE" sz="2000" dirty="0" smtClean="0">
                <a:solidFill>
                  <a:srgbClr val="FF0000"/>
                </a:solidFill>
              </a:rPr>
              <a:t>: </a:t>
            </a:r>
            <a:r>
              <a:rPr lang="sv-SE" sz="2000" dirty="0" err="1" smtClean="0"/>
              <a:t>across</a:t>
            </a:r>
            <a:r>
              <a:rPr lang="sv-SE" sz="2000" dirty="0" smtClean="0"/>
              <a:t> </a:t>
            </a:r>
            <a:r>
              <a:rPr lang="sv-SE" sz="2000" dirty="0" err="1" smtClean="0"/>
              <a:t>layers</a:t>
            </a:r>
            <a:r>
              <a:rPr lang="sv-SE" sz="2000" dirty="0" smtClean="0"/>
              <a:t> in same </a:t>
            </a:r>
            <a:r>
              <a:rPr lang="sv-SE" sz="2000" dirty="0" err="1" smtClean="0"/>
              <a:t>host</a:t>
            </a:r>
            <a:endParaRPr lang="en-GB" sz="2000" dirty="0" smtClean="0"/>
          </a:p>
          <a:p>
            <a:r>
              <a:rPr lang="en-GB" sz="2400" dirty="0" smtClean="0"/>
              <a:t>Layer n on a host carries a </a:t>
            </a:r>
            <a:r>
              <a:rPr lang="en-GB" sz="2400" dirty="0" smtClean="0">
                <a:solidFill>
                  <a:srgbClr val="FF0000"/>
                </a:solidFill>
              </a:rPr>
              <a:t>conversation</a:t>
            </a:r>
            <a:r>
              <a:rPr lang="en-GB" sz="2400" dirty="0" smtClean="0"/>
              <a:t> with layer n on another host</a:t>
            </a:r>
            <a:r>
              <a:rPr lang="sv-SE" sz="2400" dirty="0" smtClean="0"/>
              <a:t> </a:t>
            </a:r>
          </a:p>
          <a:p>
            <a:pPr lvl="1"/>
            <a:r>
              <a:rPr lang="en-GB" sz="1800" dirty="0" smtClean="0">
                <a:solidFill>
                  <a:srgbClr val="FF0000"/>
                </a:solidFill>
              </a:rPr>
              <a:t>PROTOCOL, host-to-host</a:t>
            </a:r>
            <a:r>
              <a:rPr lang="sv-SE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 smtClean="0">
                <a:solidFill>
                  <a:srgbClr val="FF0000"/>
                </a:solidFill>
              </a:rPr>
              <a:t>interface</a:t>
            </a:r>
            <a:r>
              <a:rPr lang="en-GB" sz="1800" dirty="0" smtClean="0"/>
              <a:t>: defines messages exchanged with peer</a:t>
            </a:r>
            <a:r>
              <a:rPr lang="sv-SE" sz="1800" dirty="0" smtClean="0"/>
              <a:t> </a:t>
            </a:r>
            <a:r>
              <a:rPr lang="sv-SE" sz="1800" dirty="0" err="1" smtClean="0"/>
              <a:t>entity</a:t>
            </a:r>
            <a:endParaRPr lang="en-GB" sz="1800" dirty="0" smtClean="0"/>
          </a:p>
          <a:p>
            <a:r>
              <a:rPr lang="en-GB" sz="2400" dirty="0" smtClean="0">
                <a:solidFill>
                  <a:srgbClr val="FF0000"/>
                </a:solidFill>
              </a:rPr>
              <a:t>Network architecture</a:t>
            </a:r>
            <a:r>
              <a:rPr lang="sv-SE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/>
              <a:t>(set of layers, interfaces) </a:t>
            </a:r>
            <a:r>
              <a:rPr lang="en-GB" sz="2400" dirty="0" err="1" smtClean="0"/>
              <a:t>vs</a:t>
            </a:r>
            <a:r>
              <a:rPr lang="sv-SE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protocol stack</a:t>
            </a:r>
            <a:r>
              <a:rPr lang="en-GB" sz="2400" dirty="0" smtClean="0"/>
              <a:t> (protocol implementation)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182" y="1106129"/>
            <a:ext cx="728503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84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1275"/>
            <a:ext cx="9059863" cy="67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3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A257DD-BA38-4359-AB39-5C681B909F2C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a protocol?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153400" cy="6858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/>
              <a:t>a human protocol and a computer network protocol:</a:t>
            </a:r>
          </a:p>
          <a:p>
            <a:pPr>
              <a:buFont typeface="ZapfDingbats" pitchFamily="82" charset="2"/>
              <a:buNone/>
            </a:pPr>
            <a:endParaRPr lang="en-US" sz="2400" smtClean="0"/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685800" y="5943600"/>
            <a:ext cx="441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en-GB">
              <a:latin typeface="Comic Sans MS" pitchFamily="66" charset="0"/>
            </a:endParaRPr>
          </a:p>
        </p:txBody>
      </p:sp>
      <p:sp>
        <p:nvSpPr>
          <p:cNvPr id="22536" name="Line 10"/>
          <p:cNvSpPr>
            <a:spLocks noChangeShapeType="1"/>
          </p:cNvSpPr>
          <p:nvPr/>
        </p:nvSpPr>
        <p:spPr bwMode="auto">
          <a:xfrm>
            <a:off x="1257300" y="2771775"/>
            <a:ext cx="176212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2537" name="Group 16"/>
          <p:cNvGrpSpPr>
            <a:grpSpLocks/>
          </p:cNvGrpSpPr>
          <p:nvPr/>
        </p:nvGrpSpPr>
        <p:grpSpPr bwMode="auto">
          <a:xfrm>
            <a:off x="7173913" y="2917825"/>
            <a:ext cx="355600" cy="933450"/>
            <a:chOff x="4180" y="783"/>
            <a:chExt cx="150" cy="307"/>
          </a:xfrm>
        </p:grpSpPr>
        <p:sp>
          <p:nvSpPr>
            <p:cNvPr id="22571" name="AutoShape 1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72" name="Rectangle 1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73" name="Rectangle 1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74" name="AutoShape 2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75" name="Line 2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76" name="Line 2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77" name="Rectangle 2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78" name="Rectangle 2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aphicFrame>
        <p:nvGraphicFramePr>
          <p:cNvPr id="22530" name="Object 26"/>
          <p:cNvGraphicFramePr>
            <a:graphicFrameLocks noChangeAspect="1"/>
          </p:cNvGraphicFramePr>
          <p:nvPr/>
        </p:nvGraphicFramePr>
        <p:xfrm>
          <a:off x="4543425" y="2632075"/>
          <a:ext cx="6223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6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425" y="2632075"/>
                        <a:ext cx="622300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8" name="Picture 62" descr="Ali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613" y="2376488"/>
            <a:ext cx="56197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63" descr="Bo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8963" y="2771775"/>
            <a:ext cx="6762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0" name="Text Box 64"/>
          <p:cNvSpPr txBox="1">
            <a:spLocks noChangeArrowheads="1"/>
          </p:cNvSpPr>
          <p:nvPr/>
        </p:nvSpPr>
        <p:spPr bwMode="auto">
          <a:xfrm>
            <a:off x="1698625" y="2484438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Hi</a:t>
            </a:r>
            <a:endParaRPr lang="en-US"/>
          </a:p>
        </p:txBody>
      </p:sp>
      <p:sp>
        <p:nvSpPr>
          <p:cNvPr id="22541" name="Line 66"/>
          <p:cNvSpPr>
            <a:spLocks noChangeShapeType="1"/>
          </p:cNvSpPr>
          <p:nvPr/>
        </p:nvSpPr>
        <p:spPr bwMode="auto">
          <a:xfrm flipV="1">
            <a:off x="971550" y="3352800"/>
            <a:ext cx="2085975" cy="361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542" name="Text Box 67"/>
          <p:cNvSpPr txBox="1">
            <a:spLocks noChangeArrowheads="1"/>
          </p:cNvSpPr>
          <p:nvPr/>
        </p:nvSpPr>
        <p:spPr bwMode="auto">
          <a:xfrm>
            <a:off x="1689100" y="3141663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Hi</a:t>
            </a:r>
            <a:endParaRPr lang="en-US"/>
          </a:p>
        </p:txBody>
      </p:sp>
      <p:sp>
        <p:nvSpPr>
          <p:cNvPr id="22543" name="Line 70"/>
          <p:cNvSpPr>
            <a:spLocks noChangeShapeType="1"/>
          </p:cNvSpPr>
          <p:nvPr/>
        </p:nvSpPr>
        <p:spPr bwMode="auto">
          <a:xfrm>
            <a:off x="933450" y="3762375"/>
            <a:ext cx="2162175" cy="438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2544" name="Group 72"/>
          <p:cNvGrpSpPr>
            <a:grpSpLocks/>
          </p:cNvGrpSpPr>
          <p:nvPr/>
        </p:nvGrpSpPr>
        <p:grpSpPr bwMode="auto">
          <a:xfrm>
            <a:off x="1322388" y="3694113"/>
            <a:ext cx="1090612" cy="701675"/>
            <a:chOff x="737" y="2747"/>
            <a:chExt cx="687" cy="442"/>
          </a:xfrm>
        </p:grpSpPr>
        <p:sp>
          <p:nvSpPr>
            <p:cNvPr id="22569" name="Rectangle 71"/>
            <p:cNvSpPr>
              <a:spLocks noChangeArrowheads="1"/>
            </p:cNvSpPr>
            <p:nvPr/>
          </p:nvSpPr>
          <p:spPr bwMode="auto">
            <a:xfrm>
              <a:off x="786" y="2790"/>
              <a:ext cx="588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70" name="Text Box 69"/>
            <p:cNvSpPr txBox="1">
              <a:spLocks noChangeArrowheads="1"/>
            </p:cNvSpPr>
            <p:nvPr/>
          </p:nvSpPr>
          <p:spPr bwMode="auto">
            <a:xfrm>
              <a:off x="737" y="2747"/>
              <a:ext cx="687" cy="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Got the</a:t>
              </a:r>
            </a:p>
            <a:p>
              <a:pPr algn="ctr"/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time?</a:t>
              </a:r>
              <a:endParaRPr lang="en-US" sz="2000"/>
            </a:p>
          </p:txBody>
        </p:sp>
      </p:grpSp>
      <p:sp>
        <p:nvSpPr>
          <p:cNvPr id="22545" name="Line 73"/>
          <p:cNvSpPr>
            <a:spLocks noChangeShapeType="1"/>
          </p:cNvSpPr>
          <p:nvPr/>
        </p:nvSpPr>
        <p:spPr bwMode="auto">
          <a:xfrm flipV="1">
            <a:off x="1095375" y="4333875"/>
            <a:ext cx="1952625" cy="333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2546" name="Group 76"/>
          <p:cNvGrpSpPr>
            <a:grpSpLocks/>
          </p:cNvGrpSpPr>
          <p:nvPr/>
        </p:nvGrpSpPr>
        <p:grpSpPr bwMode="auto">
          <a:xfrm>
            <a:off x="1431925" y="4360863"/>
            <a:ext cx="831850" cy="457200"/>
            <a:chOff x="1046" y="2771"/>
            <a:chExt cx="524" cy="288"/>
          </a:xfrm>
        </p:grpSpPr>
        <p:sp>
          <p:nvSpPr>
            <p:cNvPr id="22567" name="Rectangle 75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68" name="Text Box 74"/>
            <p:cNvSpPr txBox="1">
              <a:spLocks noChangeArrowheads="1"/>
            </p:cNvSpPr>
            <p:nvPr/>
          </p:nvSpPr>
          <p:spPr bwMode="auto">
            <a:xfrm>
              <a:off x="1046" y="2771"/>
              <a:ext cx="5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2:00</a:t>
              </a:r>
              <a:endParaRPr lang="en-US"/>
            </a:p>
          </p:txBody>
        </p:sp>
      </p:grpSp>
      <p:sp>
        <p:nvSpPr>
          <p:cNvPr id="22547" name="Text Box 78"/>
          <p:cNvSpPr txBox="1">
            <a:spLocks noChangeArrowheads="1"/>
          </p:cNvSpPr>
          <p:nvPr/>
        </p:nvSpPr>
        <p:spPr bwMode="auto">
          <a:xfrm>
            <a:off x="5175250" y="2655888"/>
            <a:ext cx="1974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TCP connection</a:t>
            </a:r>
          </a:p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 req.</a:t>
            </a:r>
            <a:endParaRPr lang="en-US"/>
          </a:p>
        </p:txBody>
      </p:sp>
      <p:sp>
        <p:nvSpPr>
          <p:cNvPr id="22548" name="Line 85"/>
          <p:cNvSpPr>
            <a:spLocks noChangeShapeType="1"/>
          </p:cNvSpPr>
          <p:nvPr/>
        </p:nvSpPr>
        <p:spPr bwMode="auto">
          <a:xfrm flipV="1">
            <a:off x="4943475" y="4648200"/>
            <a:ext cx="2343150" cy="428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549" name="Line 89"/>
          <p:cNvSpPr>
            <a:spLocks noChangeShapeType="1"/>
          </p:cNvSpPr>
          <p:nvPr/>
        </p:nvSpPr>
        <p:spPr bwMode="auto">
          <a:xfrm>
            <a:off x="5219700" y="2981325"/>
            <a:ext cx="176212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550" name="Line 90"/>
          <p:cNvSpPr>
            <a:spLocks noChangeShapeType="1"/>
          </p:cNvSpPr>
          <p:nvPr/>
        </p:nvSpPr>
        <p:spPr bwMode="auto">
          <a:xfrm flipV="1">
            <a:off x="4895850" y="3476625"/>
            <a:ext cx="2085975" cy="361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2551" name="Group 93"/>
          <p:cNvGrpSpPr>
            <a:grpSpLocks/>
          </p:cNvGrpSpPr>
          <p:nvPr/>
        </p:nvGrpSpPr>
        <p:grpSpPr bwMode="auto">
          <a:xfrm>
            <a:off x="5156200" y="3408363"/>
            <a:ext cx="1974850" cy="701675"/>
            <a:chOff x="3248" y="2147"/>
            <a:chExt cx="1244" cy="442"/>
          </a:xfrm>
        </p:grpSpPr>
        <p:sp>
          <p:nvSpPr>
            <p:cNvPr id="22565" name="Rectangle 92"/>
            <p:cNvSpPr>
              <a:spLocks noChangeArrowheads="1"/>
            </p:cNvSpPr>
            <p:nvPr/>
          </p:nvSpPr>
          <p:spPr bwMode="auto">
            <a:xfrm>
              <a:off x="3306" y="2190"/>
              <a:ext cx="906" cy="1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66" name="Text Box 91"/>
            <p:cNvSpPr txBox="1">
              <a:spLocks noChangeArrowheads="1"/>
            </p:cNvSpPr>
            <p:nvPr/>
          </p:nvSpPr>
          <p:spPr bwMode="auto">
            <a:xfrm>
              <a:off x="3248" y="2147"/>
              <a:ext cx="124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TCP connection</a:t>
              </a:r>
            </a:p>
            <a:p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reply.</a:t>
              </a:r>
              <a:endParaRPr lang="en-US"/>
            </a:p>
          </p:txBody>
        </p:sp>
      </p:grpSp>
      <p:sp>
        <p:nvSpPr>
          <p:cNvPr id="22552" name="Line 94"/>
          <p:cNvSpPr>
            <a:spLocks noChangeShapeType="1"/>
          </p:cNvSpPr>
          <p:nvPr/>
        </p:nvSpPr>
        <p:spPr bwMode="auto">
          <a:xfrm>
            <a:off x="4943475" y="4086225"/>
            <a:ext cx="2400300" cy="419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2553" name="Group 97"/>
          <p:cNvGrpSpPr>
            <a:grpSpLocks/>
          </p:cNvGrpSpPr>
          <p:nvPr/>
        </p:nvGrpSpPr>
        <p:grpSpPr bwMode="auto">
          <a:xfrm>
            <a:off x="5156200" y="4151313"/>
            <a:ext cx="3794125" cy="304800"/>
            <a:chOff x="3212" y="2597"/>
            <a:chExt cx="2390" cy="192"/>
          </a:xfrm>
        </p:grpSpPr>
        <p:sp>
          <p:nvSpPr>
            <p:cNvPr id="22563" name="Rectangle 96"/>
            <p:cNvSpPr>
              <a:spLocks noChangeArrowheads="1"/>
            </p:cNvSpPr>
            <p:nvPr/>
          </p:nvSpPr>
          <p:spPr bwMode="auto">
            <a:xfrm>
              <a:off x="3252" y="2628"/>
              <a:ext cx="2100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64" name="Text Box 95"/>
            <p:cNvSpPr txBox="1">
              <a:spLocks noChangeArrowheads="1"/>
            </p:cNvSpPr>
            <p:nvPr/>
          </p:nvSpPr>
          <p:spPr bwMode="auto">
            <a:xfrm>
              <a:off x="3212" y="2597"/>
              <a:ext cx="23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Comic Sans MS" pitchFamily="66" charset="0"/>
                </a:rPr>
                <a:t>Get http://gaia.cs.umass.edu/index.htm</a:t>
              </a:r>
              <a:endParaRPr lang="en-US"/>
            </a:p>
          </p:txBody>
        </p:sp>
      </p:grpSp>
      <p:grpSp>
        <p:nvGrpSpPr>
          <p:cNvPr id="22554" name="Group 98"/>
          <p:cNvGrpSpPr>
            <a:grpSpLocks/>
          </p:cNvGrpSpPr>
          <p:nvPr/>
        </p:nvGrpSpPr>
        <p:grpSpPr bwMode="auto">
          <a:xfrm>
            <a:off x="5784850" y="4656138"/>
            <a:ext cx="908050" cy="457200"/>
            <a:chOff x="1046" y="2771"/>
            <a:chExt cx="572" cy="288"/>
          </a:xfrm>
        </p:grpSpPr>
        <p:sp>
          <p:nvSpPr>
            <p:cNvPr id="22561" name="Rectangle 99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62" name="Text Box 100"/>
            <p:cNvSpPr txBox="1">
              <a:spLocks noChangeArrowheads="1"/>
            </p:cNvSpPr>
            <p:nvPr/>
          </p:nvSpPr>
          <p:spPr bwMode="auto">
            <a:xfrm>
              <a:off x="1046" y="2771"/>
              <a:ext cx="5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&lt;file&gt;</a:t>
              </a:r>
              <a:endParaRPr lang="en-US"/>
            </a:p>
          </p:txBody>
        </p:sp>
      </p:grpSp>
      <p:sp>
        <p:nvSpPr>
          <p:cNvPr id="22555" name="Line 101"/>
          <p:cNvSpPr>
            <a:spLocks noChangeShapeType="1"/>
          </p:cNvSpPr>
          <p:nvPr/>
        </p:nvSpPr>
        <p:spPr bwMode="auto">
          <a:xfrm>
            <a:off x="4057650" y="1866900"/>
            <a:ext cx="0" cy="33242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2556" name="Group 105"/>
          <p:cNvGrpSpPr>
            <a:grpSpLocks/>
          </p:cNvGrpSpPr>
          <p:nvPr/>
        </p:nvGrpSpPr>
        <p:grpSpPr bwMode="auto">
          <a:xfrm>
            <a:off x="3651250" y="3998913"/>
            <a:ext cx="815975" cy="457200"/>
            <a:chOff x="2198" y="3221"/>
            <a:chExt cx="514" cy="288"/>
          </a:xfrm>
        </p:grpSpPr>
        <p:sp>
          <p:nvSpPr>
            <p:cNvPr id="22559" name="Rectangle 104"/>
            <p:cNvSpPr>
              <a:spLocks noChangeArrowheads="1"/>
            </p:cNvSpPr>
            <p:nvPr/>
          </p:nvSpPr>
          <p:spPr bwMode="auto">
            <a:xfrm>
              <a:off x="2244" y="3282"/>
              <a:ext cx="408" cy="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60" name="Text Box 102"/>
            <p:cNvSpPr txBox="1">
              <a:spLocks noChangeArrowheads="1"/>
            </p:cNvSpPr>
            <p:nvPr/>
          </p:nvSpPr>
          <p:spPr bwMode="auto">
            <a:xfrm>
              <a:off x="2198" y="3221"/>
              <a:ext cx="5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time</a:t>
              </a:r>
              <a:endParaRPr lang="en-US"/>
            </a:p>
          </p:txBody>
        </p:sp>
      </p:grpSp>
      <p:sp>
        <p:nvSpPr>
          <p:cNvPr id="22558" name="Rectangle 107"/>
          <p:cNvSpPr>
            <a:spLocks noChangeArrowheads="1"/>
          </p:cNvSpPr>
          <p:nvPr/>
        </p:nvSpPr>
        <p:spPr bwMode="auto">
          <a:xfrm>
            <a:off x="313899" y="5191124"/>
            <a:ext cx="8775510" cy="165583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GB" sz="2000" kern="0" dirty="0">
                <a:solidFill>
                  <a:srgbClr val="FF0000"/>
                </a:solidFill>
                <a:latin typeface="Comic Sans MS"/>
              </a:rPr>
              <a:t>host-to-host</a:t>
            </a:r>
            <a:r>
              <a:rPr lang="sv-SE" sz="2000" kern="0" dirty="0">
                <a:solidFill>
                  <a:srgbClr val="FF0000"/>
                </a:solidFill>
                <a:latin typeface="Comic Sans MS"/>
              </a:rPr>
              <a:t> </a:t>
            </a:r>
            <a:r>
              <a:rPr lang="en-GB" sz="2000" kern="0" dirty="0">
                <a:solidFill>
                  <a:srgbClr val="FF0000"/>
                </a:solidFill>
                <a:latin typeface="Comic Sans MS"/>
              </a:rPr>
              <a:t>interface</a:t>
            </a:r>
            <a:r>
              <a:rPr lang="en-GB" sz="2000" kern="0" dirty="0">
                <a:solidFill>
                  <a:srgbClr val="000000"/>
                </a:solidFill>
                <a:latin typeface="Comic Sans MS"/>
              </a:rPr>
              <a:t>: defines messages exchanged with peer</a:t>
            </a:r>
            <a:r>
              <a:rPr lang="sv-SE" sz="2000" kern="0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sv-SE" sz="2000" kern="0" dirty="0" err="1" smtClean="0">
                <a:solidFill>
                  <a:srgbClr val="000000"/>
                </a:solidFill>
                <a:latin typeface="Comic Sans MS"/>
              </a:rPr>
              <a:t>entity</a:t>
            </a:r>
            <a:r>
              <a:rPr lang="en-GB" sz="2000" kern="0" dirty="0" smtClean="0">
                <a:solidFill>
                  <a:srgbClr val="000000"/>
                </a:solidFill>
                <a:latin typeface="Comic Sans MS"/>
              </a:rPr>
              <a:t>: </a:t>
            </a:r>
            <a:r>
              <a:rPr lang="en-US" i="1" dirty="0" smtClean="0">
                <a:latin typeface="Comic Sans MS" pitchFamily="66" charset="0"/>
              </a:rPr>
              <a:t>format</a:t>
            </a:r>
            <a:r>
              <a:rPr lang="en-US" i="1" dirty="0">
                <a:latin typeface="Comic Sans MS" pitchFamily="66" charset="0"/>
              </a:rPr>
              <a:t>, order of </a:t>
            </a:r>
            <a:r>
              <a:rPr lang="en-US" i="1" dirty="0" err="1">
                <a:latin typeface="Comic Sans MS" pitchFamily="66" charset="0"/>
              </a:rPr>
              <a:t>msgs</a:t>
            </a:r>
            <a:r>
              <a:rPr lang="en-US" i="1" dirty="0">
                <a:latin typeface="Comic Sans MS" pitchFamily="66" charset="0"/>
              </a:rPr>
              <a:t> sent and received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i="1" dirty="0">
                <a:latin typeface="Comic Sans MS" pitchFamily="66" charset="0"/>
              </a:rPr>
              <a:t>among network entities and actions taken on </a:t>
            </a:r>
            <a:r>
              <a:rPr lang="en-US" i="1" dirty="0" err="1">
                <a:latin typeface="Comic Sans MS" pitchFamily="66" charset="0"/>
              </a:rPr>
              <a:t>msg</a:t>
            </a:r>
            <a:r>
              <a:rPr lang="en-US" i="1" dirty="0">
                <a:latin typeface="Comic Sans MS" pitchFamily="66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i="1" dirty="0">
                <a:latin typeface="Comic Sans MS" pitchFamily="66" charset="0"/>
              </a:rPr>
              <a:t>transmission, receipt</a:t>
            </a:r>
            <a:r>
              <a:rPr lang="en-US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4450"/>
            <a:ext cx="9059863" cy="67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35CD77-4842-4EE9-82BA-E977E247A84D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OSI Reference Model</a:t>
            </a:r>
            <a:endParaRPr lang="sv-SE" smtClean="0"/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 smtClean="0"/>
              <a:t>ISO (International Standards Organization) defines the OSI (Open Systems Inerconnect) model to help vendors create interoperable network</a:t>
            </a:r>
            <a:r>
              <a:rPr lang="sv-SE" sz="2400" smtClean="0"/>
              <a:t> </a:t>
            </a:r>
            <a:r>
              <a:rPr lang="en-GB" sz="2400" smtClean="0"/>
              <a:t>implementation</a:t>
            </a:r>
          </a:p>
          <a:p>
            <a:pPr>
              <a:lnSpc>
                <a:spcPct val="90000"/>
              </a:lnSpc>
            </a:pPr>
            <a:endParaRPr lang="en-GB" sz="2400" smtClean="0"/>
          </a:p>
          <a:p>
            <a:pPr>
              <a:lnSpc>
                <a:spcPct val="90000"/>
              </a:lnSpc>
            </a:pPr>
            <a:r>
              <a:rPr lang="en-GB" sz="2400" smtClean="0"/>
              <a:t>Reduce the problem into smaller and more manageable problems: </a:t>
            </a:r>
            <a:r>
              <a:rPr lang="en-GB" sz="2400" smtClean="0">
                <a:solidFill>
                  <a:srgbClr val="FF0000"/>
                </a:solidFill>
              </a:rPr>
              <a:t>7 layers</a:t>
            </a:r>
            <a:r>
              <a:rPr lang="sv-SE" sz="2400" smtClean="0">
                <a:solidFill>
                  <a:srgbClr val="FF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sv-SE" sz="2000" smtClean="0"/>
              <a:t>a</a:t>
            </a:r>
            <a:r>
              <a:rPr lang="en-GB" sz="2000" smtClean="0"/>
              <a:t> layer should be created where a different level of abstraction is needed;</a:t>
            </a:r>
            <a:r>
              <a:rPr lang="sv-SE" sz="2000" smtClean="0"/>
              <a:t> </a:t>
            </a:r>
            <a:r>
              <a:rPr lang="en-GB" sz="2000" smtClean="0"/>
              <a:t>each layer should perform a well defined function</a:t>
            </a:r>
            <a:r>
              <a:rPr lang="sv-SE" sz="2000" smtClean="0"/>
              <a:t>)</a:t>
            </a:r>
            <a:endParaRPr lang="en-GB" sz="2000" smtClean="0"/>
          </a:p>
          <a:p>
            <a:pPr lvl="1">
              <a:lnSpc>
                <a:spcPct val="90000"/>
              </a:lnSpc>
            </a:pPr>
            <a:r>
              <a:rPr lang="en-GB" sz="2000" smtClean="0"/>
              <a:t>The function of each layer should be chosen with an eye toward defining</a:t>
            </a:r>
            <a:r>
              <a:rPr lang="sv-SE" sz="2000" smtClean="0"/>
              <a:t> </a:t>
            </a:r>
            <a:r>
              <a:rPr lang="en-GB" sz="2000" smtClean="0"/>
              <a:t>internationally </a:t>
            </a:r>
            <a:r>
              <a:rPr lang="en-GB" sz="2000" smtClean="0">
                <a:solidFill>
                  <a:srgbClr val="FF0000"/>
                </a:solidFill>
              </a:rPr>
              <a:t>standardized</a:t>
            </a:r>
            <a:r>
              <a:rPr lang="en-GB" sz="2000" smtClean="0"/>
              <a:t> protocols</a:t>
            </a:r>
          </a:p>
          <a:p>
            <a:pPr>
              <a:lnSpc>
                <a:spcPct val="90000"/>
              </a:lnSpc>
            </a:pPr>
            <a:endParaRPr lang="en-GB" sz="2400" smtClean="0"/>
          </a:p>
          <a:p>
            <a:pPr>
              <a:lnSpc>
                <a:spcPct val="90000"/>
              </a:lnSpc>
            </a:pPr>
            <a:r>
              <a:rPr lang="en-GB" sz="2400" smtClean="0"/>
              <a:t>``X dot" series (X.25, X. 400, X.500) OSI model implementation</a:t>
            </a:r>
            <a:r>
              <a:rPr lang="sv-SE" sz="2400" smtClean="0"/>
              <a:t> </a:t>
            </a:r>
            <a:r>
              <a:rPr lang="en-GB" sz="2400" smtClean="0"/>
              <a:t>(protocol stack)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08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99DC95F7-9250-4436-91D9-997163725BE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0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6346243" cy="1143000"/>
          </a:xfrm>
        </p:spPr>
        <p:txBody>
          <a:bodyPr/>
          <a:lstStyle/>
          <a:p>
            <a:r>
              <a:rPr lang="en-US" sz="3200" dirty="0" smtClean="0"/>
              <a:t>the Internet: a service view</a:t>
            </a:r>
            <a:endParaRPr lang="en-US" dirty="0" smtClean="0"/>
          </a:p>
        </p:txBody>
      </p:sp>
      <p:sp>
        <p:nvSpPr>
          <p:cNvPr id="30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233488"/>
            <a:ext cx="4640263" cy="5145087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communication </a:t>
            </a:r>
            <a:r>
              <a:rPr lang="en-US" sz="2400" i="1" smtClean="0">
                <a:solidFill>
                  <a:srgbClr val="FF0000"/>
                </a:solidFill>
              </a:rPr>
              <a:t>infrastructure </a:t>
            </a:r>
            <a:r>
              <a:rPr lang="en-US" sz="2400" smtClean="0"/>
              <a:t>enables distributed applications:</a:t>
            </a:r>
          </a:p>
          <a:p>
            <a:pPr lvl="1"/>
            <a:r>
              <a:rPr lang="en-US" smtClean="0"/>
              <a:t>Web, VoIP, email, games, e-commerce, file sharing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communication services provided to apps:</a:t>
            </a:r>
            <a:endParaRPr lang="en-US" sz="2400" smtClean="0"/>
          </a:p>
          <a:p>
            <a:pPr lvl="1"/>
            <a:r>
              <a:rPr lang="en-US" smtClean="0"/>
              <a:t>reliable data delivery from source to destination</a:t>
            </a:r>
          </a:p>
          <a:p>
            <a:pPr lvl="1"/>
            <a:r>
              <a:rPr lang="en-US" smtClean="0"/>
              <a:t>“best effort” (unreliable) data delivery</a:t>
            </a:r>
          </a:p>
        </p:txBody>
      </p:sp>
      <p:grpSp>
        <p:nvGrpSpPr>
          <p:cNvPr id="3091" name="Group 583"/>
          <p:cNvGrpSpPr>
            <a:grpSpLocks/>
          </p:cNvGrpSpPr>
          <p:nvPr/>
        </p:nvGrpSpPr>
        <p:grpSpPr bwMode="auto">
          <a:xfrm>
            <a:off x="4989513" y="1914208"/>
            <a:ext cx="3470275" cy="4168775"/>
            <a:chOff x="3143" y="1033"/>
            <a:chExt cx="2186" cy="2626"/>
          </a:xfrm>
        </p:grpSpPr>
        <p:sp>
          <p:nvSpPr>
            <p:cNvPr id="3092" name="Freeform 263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093" name="Freeform 264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>
                <a:gd name="T0" fmla="*/ 1227 w 765"/>
                <a:gd name="T1" fmla="*/ 29 h 459"/>
                <a:gd name="T2" fmla="*/ 832 w 765"/>
                <a:gd name="T3" fmla="*/ 205 h 459"/>
                <a:gd name="T4" fmla="*/ 278 w 765"/>
                <a:gd name="T5" fmla="*/ 294 h 459"/>
                <a:gd name="T6" fmla="*/ 40 w 765"/>
                <a:gd name="T7" fmla="*/ 991 h 459"/>
                <a:gd name="T8" fmla="*/ 520 w 765"/>
                <a:gd name="T9" fmla="*/ 1307 h 459"/>
                <a:gd name="T10" fmla="*/ 1000 w 765"/>
                <a:gd name="T11" fmla="*/ 1256 h 459"/>
                <a:gd name="T12" fmla="*/ 1688 w 765"/>
                <a:gd name="T13" fmla="*/ 1307 h 459"/>
                <a:gd name="T14" fmla="*/ 2020 w 765"/>
                <a:gd name="T15" fmla="*/ 1279 h 459"/>
                <a:gd name="T16" fmla="*/ 2174 w 765"/>
                <a:gd name="T17" fmla="*/ 1095 h 459"/>
                <a:gd name="T18" fmla="*/ 2170 w 765"/>
                <a:gd name="T19" fmla="*/ 466 h 459"/>
                <a:gd name="T20" fmla="*/ 1915 w 765"/>
                <a:gd name="T21" fmla="*/ 100 h 459"/>
                <a:gd name="T22" fmla="*/ 1227 w 765"/>
                <a:gd name="T23" fmla="*/ 29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094" name="Freeform 265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3095" name="Group 266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3392" name="Rectangle 2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93" name="AutoShape 2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3096" name="Group 269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3362" name="Line 2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63" name="Line 2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64" name="Line 2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65" name="Line 2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66" name="Line 2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67" name="Line 2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68" name="Line 2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69" name="Line 2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70" name="Line 2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71" name="Line 2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72" name="Line 2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73" name="Line 2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74" name="Line 2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75" name="Line 2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76" name="Line 2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3377" name="Group 2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3388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389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390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391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3378" name="Group 2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3384" name="Line 2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385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386" name="Line 2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387" name="Line 2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3379" name="Group 2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3380" name="Line 2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381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382" name="Line 2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383" name="Line 2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097" name="Group 300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3359" name="Picture 301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60" name="Line 30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361" name="Line 30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pic>
          <p:nvPicPr>
            <p:cNvPr id="3098" name="Picture 304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99" name="Group 305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3085" name="Object 1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307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6" name="Object 1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308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00" name="Group 308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3346" name="Oval 30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47" name="Line 3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48" name="Line 3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49" name="Rectangle 3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350" name="Oval 3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351" name="Group 3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56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57" name="Line 3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58" name="Line 3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352" name="Group 3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53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54" name="Line 3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55" name="Line 3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101" name="Group 322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3333" name="Oval 3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34" name="Line 3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35" name="Line 3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36" name="Rectangle 3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337" name="Oval 3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338" name="Group 3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43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44" name="Line 3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45" name="Line 3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339" name="Group 3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40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41" name="Line 3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42" name="Line 3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102" name="Group 336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3320" name="Oval 3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21" name="Line 3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22" name="Line 3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23" name="Rectangle 3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324" name="Oval 3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325" name="Group 3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30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31" name="Line 3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32" name="Line 3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326" name="Group 3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27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28" name="Line 3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29" name="Line 3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103" name="Group 350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3307" name="Oval 3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08" name="Line 3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09" name="Line 3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10" name="Rectangle 3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311" name="Oval 3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312" name="Group 3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17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18" name="Line 3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19" name="Line 3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313" name="Group 3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14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15" name="Line 3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16" name="Line 3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104" name="Group 364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3294" name="Oval 3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95" name="Line 3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96" name="Line 3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97" name="Rectangle 3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298" name="Oval 3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299" name="Group 3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04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05" name="Line 3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06" name="Line 3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300" name="Group 3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01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02" name="Line 3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03" name="Line 3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105" name="Group 378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3281" name="Oval 3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82" name="Line 3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83" name="Line 3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84" name="Rectangle 3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285" name="Oval 3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286" name="Group 3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91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92" name="Line 3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93" name="Line 3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287" name="Group 3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88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89" name="Line 3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90" name="Line 3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106" name="Group 392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3268" name="Oval 3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69" name="Line 3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70" name="Line 3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71" name="Rectangle 3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272" name="Oval 3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273" name="Group 3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78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79" name="Line 4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80" name="Line 4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274" name="Group 4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75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76" name="Line 4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77" name="Line 4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107" name="Group 406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3255" name="Oval 4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56" name="Line 4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57" name="Line 4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58" name="Rectangle 4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259" name="Oval 4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260" name="Group 4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65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66" name="Line 4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67" name="Line 4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261" name="Group 4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62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63" name="Line 4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64" name="Line 4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108" name="Group 420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3242" name="Oval 4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43" name="Line 4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44" name="Line 4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45" name="Rectangle 4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246" name="Oval 4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247" name="Group 4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52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53" name="Line 4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54" name="Line 4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248" name="Group 4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49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50" name="Line 4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51" name="Line 4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3109" name="Line 434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10" name="Line 435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11" name="Line 436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12" name="Line 437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13" name="Line 438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3114" name="Group 439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3083" name="Object 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309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4" name="Object 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310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15" name="Group 442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3225" name="Picture 443" descr="31u_bnrz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26" name="Freeform 44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27" name="Freeform 44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28" name="Freeform 44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29" name="Freeform 44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30" name="Freeform 44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31" name="Freeform 44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32" name="Freeform 45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33" name="Freeform 45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34" name="Freeform 45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35" name="Freeform 45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36" name="Freeform 45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37" name="Freeform 45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38" name="Freeform 45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39" name="Freeform 45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40" name="Freeform 45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41" name="Freeform 45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11" name="Clip" r:id="rId13" imgW="1305000" imgH="1085760" progId="MS_ClipArt_Gallery.2">
                    <p:embed/>
                  </p:oleObj>
                </mc:Choice>
                <mc:Fallback>
                  <p:oleObj name="Clip" r:id="rId13" imgW="1305000" imgH="1085760" progId="MS_ClipArt_Gallery.2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0" y="2006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6" name="Line 461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17" name="Line 462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18" name="Freeform 463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19" name="Line 464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3120" name="Group 465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3217" name="AutoShape 46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18" name="Rectangle 46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19" name="Rectangle 46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20" name="AutoShape 46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21" name="Line 47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22" name="Line 47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23" name="Rectangle 47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24" name="Rectangle 47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3121" name="Line 474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22" name="Line 475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3123" name="Group 476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3204" name="Oval 4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05" name="Line 4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06" name="Line 4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07" name="Rectangle 4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208" name="Oval 4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209" name="Group 4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14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15" name="Line 4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16" name="Line 4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210" name="Group 4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11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12" name="Line 4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13" name="Line 4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124" name="Group 490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3191" name="Oval 4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92" name="Line 4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93" name="Line 4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94" name="Rectangle 4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195" name="Oval 4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196" name="Group 4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01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02" name="Line 4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03" name="Line 4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197" name="Group 5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198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99" name="Line 5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00" name="Line 5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125" name="Group 504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3178" name="Oval 5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79" name="Line 5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80" name="Line 5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81" name="Rectangle 5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182" name="Oval 5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183" name="Group 5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188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89" name="Line 5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90" name="Line 5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184" name="Group 5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185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86" name="Line 5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87" name="Line 5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3126" name="Line 518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27" name="Line 519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28" name="Line 520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29" name="Line 521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30" name="Line 522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31" name="Line 523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32" name="Line 524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33" name="Line 525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34" name="Line 526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35" name="Line 527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12"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7" y="31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" name="Object 4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13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1" y="29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7" name="Object 5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14"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9" y="3261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8" name="Object 6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15" name="Clip" r:id="rId18" imgW="1305000" imgH="1085760" progId="MS_ClipArt_Gallery.2">
                    <p:embed/>
                  </p:oleObj>
                </mc:Choice>
                <mc:Fallback>
                  <p:oleObj name="Clip" r:id="rId18" imgW="1305000" imgH="1085760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3" y="3263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136" name="Group 532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3081" name="Object 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316" name="Clip" r:id="rId19" imgW="819000" imgH="847800" progId="MS_ClipArt_Gallery.2">
                      <p:embed/>
                    </p:oleObj>
                  </mc:Choice>
                  <mc:Fallback>
                    <p:oleObj name="Clip" r:id="rId19" imgW="819000" imgH="847800" progId="MS_ClipArt_Gallery.2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2" name="Object 1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317" name="Clip" r:id="rId20" imgW="1266840" imgH="1200240" progId="MS_ClipArt_Gallery.2">
                      <p:embed/>
                    </p:oleObj>
                  </mc:Choice>
                  <mc:Fallback>
                    <p:oleObj name="Clip" r:id="rId20" imgW="1266840" imgH="1200240" progId="MS_ClipArt_Gallery.2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37" name="Group 535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3079" name="Object 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318" name="Clip" r:id="rId21" imgW="819000" imgH="847800" progId="MS_ClipArt_Gallery.2">
                      <p:embed/>
                    </p:oleObj>
                  </mc:Choice>
                  <mc:Fallback>
                    <p:oleObj name="Clip" r:id="rId21" imgW="819000" imgH="847800" progId="MS_ClipArt_Gallery.2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0" name="Object 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319" name="Clip" r:id="rId22" imgW="1266840" imgH="1200240" progId="MS_ClipArt_Gallery.2">
                      <p:embed/>
                    </p:oleObj>
                  </mc:Choice>
                  <mc:Fallback>
                    <p:oleObj name="Clip" r:id="rId22" imgW="1266840" imgH="1200240" progId="MS_ClipArt_Gallery.2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38" name="Group 538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3161" name="Picture 539" descr="31u_bnrz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62" name="Freeform 54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63" name="Freeform 54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64" name="Freeform 54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65" name="Freeform 54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66" name="Freeform 54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67" name="Freeform 54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68" name="Freeform 54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69" name="Freeform 54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70" name="Freeform 54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71" name="Freeform 54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72" name="Freeform 55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73" name="Freeform 55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74" name="Freeform 55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75" name="Freeform 55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76" name="Freeform 55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77" name="Freeform 55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3139" name="Line 556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40" name="Line 557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3141" name="Group 558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3153" name="AutoShape 55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54" name="Rectangle 56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55" name="Rectangle 56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56" name="AutoShape 56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57" name="Line 56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58" name="Line 56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59" name="Rectangle 56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60" name="Rectangle 56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3142" name="Line 567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43" name="Line 568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44" name="Line 569"/>
            <p:cNvSpPr>
              <a:spLocks noChangeShapeType="1"/>
            </p:cNvSpPr>
            <p:nvPr/>
          </p:nvSpPr>
          <p:spPr bwMode="auto">
            <a:xfrm>
              <a:off x="4480" y="1635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45" name="Line 570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46" name="Line 571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47" name="Line 572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48" name="Line 573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49" name="Line 574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50" name="Line 575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51" name="Line 576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52" name="Line 577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pic>
        <p:nvPicPr>
          <p:cNvPr id="3530" name="Picture 45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432" y="259888"/>
            <a:ext cx="1646237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32" name="Picture 460" descr="C:\Users\ptrianta.NET\AppData\Local\Microsoft\Windows\Temporary Internet Files\Content.IE5\T6MCOZFP\MC900127675[1].wmf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2" y="609983"/>
            <a:ext cx="1712807" cy="92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475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F2A188-4F6F-49AD-A35A-0437E602A3D9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74756" name="Rectangle 2"/>
          <p:cNvSpPr>
            <a:spLocks noChangeArrowheads="1"/>
          </p:cNvSpPr>
          <p:nvPr/>
        </p:nvSpPr>
        <p:spPr bwMode="auto">
          <a:xfrm>
            <a:off x="6578600" y="17145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 protocol stack</a:t>
            </a:r>
          </a:p>
        </p:txBody>
      </p:sp>
      <p:sp>
        <p:nvSpPr>
          <p:cNvPr id="7475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84200" y="1790700"/>
            <a:ext cx="5905500" cy="353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application: </a:t>
            </a:r>
            <a:r>
              <a:rPr lang="en-US" sz="2400" smtClean="0"/>
              <a:t>ftp, smtp, http, etc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transport:</a:t>
            </a:r>
            <a:r>
              <a:rPr lang="en-US" sz="2400" smtClean="0"/>
              <a:t> </a:t>
            </a:r>
            <a:r>
              <a:rPr lang="en-US" sz="2400" u="sng" smtClean="0"/>
              <a:t>tcp, udp</a:t>
            </a:r>
            <a:r>
              <a:rPr lang="en-US" sz="2400" smtClean="0"/>
              <a:t>, …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network:</a:t>
            </a:r>
            <a:r>
              <a:rPr lang="en-US" sz="2400" smtClean="0"/>
              <a:t> </a:t>
            </a:r>
            <a:r>
              <a:rPr lang="en-US" sz="2400" u="sng" smtClean="0"/>
              <a:t>routing of datagrams </a:t>
            </a:r>
            <a:r>
              <a:rPr lang="en-US" sz="2400" smtClean="0"/>
              <a:t>from source to destination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ip, routing protocols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link:</a:t>
            </a:r>
            <a:r>
              <a:rPr lang="en-US" sz="2400" smtClean="0"/>
              <a:t> data transfer between neighboring  network elements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ppp, ethernet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physical:</a:t>
            </a:r>
            <a:r>
              <a:rPr lang="en-US" sz="2400" smtClean="0"/>
              <a:t> bits “on the wire”</a:t>
            </a:r>
          </a:p>
        </p:txBody>
      </p:sp>
      <p:grpSp>
        <p:nvGrpSpPr>
          <p:cNvPr id="74759" name="Group 5"/>
          <p:cNvGrpSpPr>
            <a:grpSpLocks/>
          </p:cNvGrpSpPr>
          <p:nvPr/>
        </p:nvGrpSpPr>
        <p:grpSpPr bwMode="auto">
          <a:xfrm>
            <a:off x="6508750" y="1828800"/>
            <a:ext cx="1898650" cy="3530600"/>
            <a:chOff x="3076" y="888"/>
            <a:chExt cx="1196" cy="2224"/>
          </a:xfrm>
        </p:grpSpPr>
        <p:sp>
          <p:nvSpPr>
            <p:cNvPr id="74760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4761" name="Text Box 7"/>
            <p:cNvSpPr txBox="1">
              <a:spLocks noChangeArrowheads="1"/>
            </p:cNvSpPr>
            <p:nvPr/>
          </p:nvSpPr>
          <p:spPr bwMode="auto">
            <a:xfrm>
              <a:off x="3150" y="949"/>
              <a:ext cx="1070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application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transport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network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link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74762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4763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4764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4765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57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8B7978-C184-44BB-90BA-07D0A76C2BA3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 protocol stack</a:t>
            </a:r>
          </a:p>
        </p:txBody>
      </p:sp>
      <p:sp>
        <p:nvSpPr>
          <p:cNvPr id="7578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84200" y="1790700"/>
            <a:ext cx="5905500" cy="3530600"/>
          </a:xfrm>
        </p:spPr>
        <p:txBody>
          <a:bodyPr/>
          <a:lstStyle/>
          <a:p>
            <a:endParaRPr lang="en-US" sz="2000" smtClean="0"/>
          </a:p>
          <a:p>
            <a:endParaRPr lang="en-US" sz="2000" smtClean="0"/>
          </a:p>
        </p:txBody>
      </p:sp>
      <p:sp>
        <p:nvSpPr>
          <p:cNvPr id="75782" name="Text Box 12"/>
          <p:cNvSpPr txBox="1">
            <a:spLocks noChangeArrowheads="1"/>
          </p:cNvSpPr>
          <p:nvPr/>
        </p:nvSpPr>
        <p:spPr bwMode="auto">
          <a:xfrm>
            <a:off x="584200" y="1473200"/>
            <a:ext cx="69215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latin typeface="Comic Sans MS" pitchFamily="66" charset="0"/>
              </a:rPr>
              <a:t>Architecture simple but not as good as OSI‘s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1800">
                <a:latin typeface="Comic Sans MS" pitchFamily="66" charset="0"/>
              </a:rPr>
              <a:t>no clear distinction between interface-design and implementations;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1800">
                <a:latin typeface="Comic Sans MS" pitchFamily="66" charset="0"/>
              </a:rPr>
              <a:t> hard to re-implement certain layers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endParaRPr lang="en-US" sz="1800"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latin typeface="Comic Sans MS" pitchFamily="66" charset="0"/>
              </a:rPr>
              <a:t>Successful protocol suite (</a:t>
            </a: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de-facto standard</a:t>
            </a:r>
            <a:r>
              <a:rPr lang="en-US" sz="2000">
                <a:latin typeface="Comic Sans MS" pitchFamily="66" charset="0"/>
              </a:rPr>
              <a:t>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1800">
                <a:latin typeface="Comic Sans MS" pitchFamily="66" charset="0"/>
              </a:rPr>
              <a:t>was there when needed (OSI implementations were too complicated)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1800">
                <a:latin typeface="Comic Sans MS" pitchFamily="66" charset="0"/>
              </a:rPr>
              <a:t>freely distributed with UNIX</a:t>
            </a:r>
          </a:p>
          <a:p>
            <a:pPr>
              <a:spcBef>
                <a:spcPct val="50000"/>
              </a:spcBef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403883-6EBB-443E-A4BF-2DDB89EA94CD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2356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 smtClean="0"/>
              <a:t>Layering: logical communication </a:t>
            </a:r>
            <a:endParaRPr lang="en-US" smtClean="0"/>
          </a:p>
        </p:txBody>
      </p:sp>
      <p:grpSp>
        <p:nvGrpSpPr>
          <p:cNvPr id="23561" name="Group 3"/>
          <p:cNvGrpSpPr>
            <a:grpSpLocks/>
          </p:cNvGrpSpPr>
          <p:nvPr/>
        </p:nvGrpSpPr>
        <p:grpSpPr bwMode="auto">
          <a:xfrm>
            <a:off x="3001963" y="1601788"/>
            <a:ext cx="5943600" cy="4451350"/>
            <a:chOff x="1091" y="1052"/>
            <a:chExt cx="3768" cy="2833"/>
          </a:xfrm>
        </p:grpSpPr>
        <p:sp>
          <p:nvSpPr>
            <p:cNvPr id="23602" name="Freeform 4"/>
            <p:cNvSpPr>
              <a:spLocks/>
            </p:cNvSpPr>
            <p:nvPr/>
          </p:nvSpPr>
          <p:spPr bwMode="auto">
            <a:xfrm>
              <a:off x="1091" y="1052"/>
              <a:ext cx="3768" cy="2833"/>
            </a:xfrm>
            <a:custGeom>
              <a:avLst/>
              <a:gdLst>
                <a:gd name="T0" fmla="*/ 12232 w 1340"/>
                <a:gd name="T1" fmla="*/ 566 h 1191"/>
                <a:gd name="T2" fmla="*/ 1828 w 1340"/>
                <a:gd name="T3" fmla="*/ 809 h 1191"/>
                <a:gd name="T4" fmla="*/ 1288 w 1340"/>
                <a:gd name="T5" fmla="*/ 5409 h 1191"/>
                <a:gd name="T6" fmla="*/ 624 w 1340"/>
                <a:gd name="T7" fmla="*/ 9693 h 1191"/>
                <a:gd name="T8" fmla="*/ 2491 w 1340"/>
                <a:gd name="T9" fmla="*/ 11705 h 1191"/>
                <a:gd name="T10" fmla="*/ 11962 w 1340"/>
                <a:gd name="T11" fmla="*/ 11791 h 1191"/>
                <a:gd name="T12" fmla="*/ 14231 w 1340"/>
                <a:gd name="T13" fmla="*/ 15181 h 1191"/>
                <a:gd name="T14" fmla="*/ 27436 w 1340"/>
                <a:gd name="T15" fmla="*/ 14779 h 1191"/>
                <a:gd name="T16" fmla="*/ 28370 w 1340"/>
                <a:gd name="T17" fmla="*/ 7671 h 1191"/>
                <a:gd name="T18" fmla="*/ 26772 w 1340"/>
                <a:gd name="T19" fmla="*/ 4605 h 1191"/>
                <a:gd name="T20" fmla="*/ 16897 w 1340"/>
                <a:gd name="T21" fmla="*/ 3875 h 1191"/>
                <a:gd name="T22" fmla="*/ 12232 w 1340"/>
                <a:gd name="T23" fmla="*/ 566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66FF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3603" name="Group 5"/>
            <p:cNvGrpSpPr>
              <a:grpSpLocks/>
            </p:cNvGrpSpPr>
            <p:nvPr/>
          </p:nvGrpSpPr>
          <p:grpSpPr bwMode="auto">
            <a:xfrm>
              <a:off x="1319" y="1275"/>
              <a:ext cx="1480" cy="568"/>
              <a:chOff x="3552" y="246"/>
              <a:chExt cx="527" cy="248"/>
            </a:xfrm>
          </p:grpSpPr>
          <p:graphicFrame>
            <p:nvGraphicFramePr>
              <p:cNvPr id="23556" name="Object 6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970" name="ClipArt" r:id="rId3" imgW="1305000" imgH="1085760" progId="MS_ClipArt_Gallery.2">
                      <p:embed/>
                    </p:oleObj>
                  </mc:Choice>
                  <mc:Fallback>
                    <p:oleObj name="ClipArt" r:id="rId3" imgW="1305000" imgH="1085760" progId="MS_ClipArt_Gallery.2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557" name="Object 7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971" name="ClipArt" r:id="rId5" imgW="676440" imgH="485640" progId="MS_ClipArt_Gallery.2">
                      <p:embed/>
                    </p:oleObj>
                  </mc:Choice>
                  <mc:Fallback>
                    <p:oleObj name="ClipArt" r:id="rId5" imgW="676440" imgH="485640" progId="MS_ClipArt_Gallery.2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652" name="Line 8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3604" name="Group 9"/>
            <p:cNvGrpSpPr>
              <a:grpSpLocks/>
            </p:cNvGrpSpPr>
            <p:nvPr/>
          </p:nvGrpSpPr>
          <p:grpSpPr bwMode="auto">
            <a:xfrm>
              <a:off x="1319" y="2336"/>
              <a:ext cx="1480" cy="569"/>
              <a:chOff x="3552" y="246"/>
              <a:chExt cx="527" cy="248"/>
            </a:xfrm>
          </p:grpSpPr>
          <p:graphicFrame>
            <p:nvGraphicFramePr>
              <p:cNvPr id="23554" name="Object 10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972" name="ClipArt" r:id="rId7" imgW="1305000" imgH="1085760" progId="MS_ClipArt_Gallery.2">
                      <p:embed/>
                    </p:oleObj>
                  </mc:Choice>
                  <mc:Fallback>
                    <p:oleObj name="ClipArt" r:id="rId7" imgW="1305000" imgH="1085760" progId="MS_ClipArt_Gallery.2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555" name="Object 11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973" name="ClipArt" r:id="rId8" imgW="676440" imgH="485640" progId="MS_ClipArt_Gallery.2">
                      <p:embed/>
                    </p:oleObj>
                  </mc:Choice>
                  <mc:Fallback>
                    <p:oleObj name="ClipArt" r:id="rId8" imgW="676440" imgH="485640" progId="MS_ClipArt_Gallery.2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651" name="Line 12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3605" name="Group 13"/>
            <p:cNvGrpSpPr>
              <a:grpSpLocks/>
            </p:cNvGrpSpPr>
            <p:nvPr/>
          </p:nvGrpSpPr>
          <p:grpSpPr bwMode="auto">
            <a:xfrm>
              <a:off x="2397" y="1939"/>
              <a:ext cx="105" cy="382"/>
              <a:chOff x="3842" y="406"/>
              <a:chExt cx="51" cy="167"/>
            </a:xfrm>
          </p:grpSpPr>
          <p:sp>
            <p:nvSpPr>
              <p:cNvPr id="23648" name="Oval 14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49" name="Oval 15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50" name="Oval 16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3606" name="Group 17"/>
            <p:cNvGrpSpPr>
              <a:grpSpLocks/>
            </p:cNvGrpSpPr>
            <p:nvPr/>
          </p:nvGrpSpPr>
          <p:grpSpPr bwMode="auto">
            <a:xfrm>
              <a:off x="3027" y="2854"/>
              <a:ext cx="423" cy="705"/>
              <a:chOff x="4180" y="783"/>
              <a:chExt cx="150" cy="307"/>
            </a:xfrm>
          </p:grpSpPr>
          <p:sp>
            <p:nvSpPr>
              <p:cNvPr id="23640" name="AutoShape 1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41" name="Rectangle 1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42" name="Rectangle 2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43" name="AutoShape 2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44" name="Line 2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45" name="Line 2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46" name="Rectangle 2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47" name="Rectangle 2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3607" name="Group 26"/>
            <p:cNvGrpSpPr>
              <a:grpSpLocks/>
            </p:cNvGrpSpPr>
            <p:nvPr/>
          </p:nvGrpSpPr>
          <p:grpSpPr bwMode="auto">
            <a:xfrm rot="-5400000">
              <a:off x="3667" y="2965"/>
              <a:ext cx="145" cy="471"/>
              <a:chOff x="3842" y="406"/>
              <a:chExt cx="51" cy="167"/>
            </a:xfrm>
          </p:grpSpPr>
          <p:sp>
            <p:nvSpPr>
              <p:cNvPr id="23637" name="Oval 27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38" name="Oval 28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39" name="Oval 29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3608" name="Line 30"/>
            <p:cNvSpPr>
              <a:spLocks noChangeShapeType="1"/>
            </p:cNvSpPr>
            <p:nvPr/>
          </p:nvSpPr>
          <p:spPr bwMode="auto">
            <a:xfrm>
              <a:off x="3302" y="2690"/>
              <a:ext cx="1000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3609" name="Line 31"/>
            <p:cNvSpPr>
              <a:spLocks noChangeShapeType="1"/>
            </p:cNvSpPr>
            <p:nvPr/>
          </p:nvSpPr>
          <p:spPr bwMode="auto">
            <a:xfrm>
              <a:off x="3309" y="2684"/>
              <a:ext cx="3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3610" name="Line 32"/>
            <p:cNvSpPr>
              <a:spLocks noChangeShapeType="1"/>
            </p:cNvSpPr>
            <p:nvPr/>
          </p:nvSpPr>
          <p:spPr bwMode="auto">
            <a:xfrm>
              <a:off x="4309" y="2681"/>
              <a:ext cx="3" cy="1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3611" name="Line 33"/>
            <p:cNvSpPr>
              <a:spLocks noChangeShapeType="1"/>
            </p:cNvSpPr>
            <p:nvPr/>
          </p:nvSpPr>
          <p:spPr bwMode="auto">
            <a:xfrm>
              <a:off x="2697" y="1727"/>
              <a:ext cx="583" cy="4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3612" name="Line 34"/>
            <p:cNvSpPr>
              <a:spLocks noChangeShapeType="1"/>
            </p:cNvSpPr>
            <p:nvPr/>
          </p:nvSpPr>
          <p:spPr bwMode="auto">
            <a:xfrm flipV="1">
              <a:off x="2722" y="2237"/>
              <a:ext cx="558" cy="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3613" name="Line 35"/>
            <p:cNvSpPr>
              <a:spLocks noChangeShapeType="1"/>
            </p:cNvSpPr>
            <p:nvPr/>
          </p:nvSpPr>
          <p:spPr bwMode="auto">
            <a:xfrm flipV="1">
              <a:off x="3786" y="2390"/>
              <a:ext cx="3" cy="2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3614" name="Group 36"/>
            <p:cNvGrpSpPr>
              <a:grpSpLocks/>
            </p:cNvGrpSpPr>
            <p:nvPr/>
          </p:nvGrpSpPr>
          <p:grpSpPr bwMode="auto">
            <a:xfrm>
              <a:off x="4046" y="2831"/>
              <a:ext cx="423" cy="705"/>
              <a:chOff x="4180" y="783"/>
              <a:chExt cx="150" cy="307"/>
            </a:xfrm>
          </p:grpSpPr>
          <p:sp>
            <p:nvSpPr>
              <p:cNvPr id="23629" name="AutoShape 3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30" name="Rectangle 3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31" name="Rectangle 3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32" name="AutoShape 4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33" name="Line 4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34" name="Line 4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35" name="Rectangle 4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36" name="Rectangle 4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3615" name="Group 45"/>
            <p:cNvGrpSpPr>
              <a:grpSpLocks/>
            </p:cNvGrpSpPr>
            <p:nvPr/>
          </p:nvGrpSpPr>
          <p:grpSpPr bwMode="auto">
            <a:xfrm>
              <a:off x="3251" y="1991"/>
              <a:ext cx="1013" cy="416"/>
              <a:chOff x="3600" y="219"/>
              <a:chExt cx="360" cy="175"/>
            </a:xfrm>
          </p:grpSpPr>
          <p:sp>
            <p:nvSpPr>
              <p:cNvPr id="23616" name="Oval 4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17" name="Line 4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18" name="Line 4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19" name="Rectangle 4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3620" name="Oval 5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3621" name="Group 5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3626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627" name="Line 5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628" name="Line 5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3622" name="Group 5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3623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624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625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</p:grpSp>
      <p:grpSp>
        <p:nvGrpSpPr>
          <p:cNvPr id="12" name="Group 59"/>
          <p:cNvGrpSpPr>
            <a:grpSpLocks/>
          </p:cNvGrpSpPr>
          <p:nvPr/>
        </p:nvGrpSpPr>
        <p:grpSpPr bwMode="auto">
          <a:xfrm>
            <a:off x="3302000" y="1362075"/>
            <a:ext cx="5514975" cy="4471988"/>
            <a:chOff x="1291" y="897"/>
            <a:chExt cx="3496" cy="2847"/>
          </a:xfrm>
        </p:grpSpPr>
        <p:grpSp>
          <p:nvGrpSpPr>
            <p:cNvPr id="23564" name="Group 60"/>
            <p:cNvGrpSpPr>
              <a:grpSpLocks/>
            </p:cNvGrpSpPr>
            <p:nvPr/>
          </p:nvGrpSpPr>
          <p:grpSpPr bwMode="auto">
            <a:xfrm>
              <a:off x="1341" y="897"/>
              <a:ext cx="849" cy="965"/>
              <a:chOff x="186" y="1425"/>
              <a:chExt cx="849" cy="965"/>
            </a:xfrm>
          </p:grpSpPr>
          <p:sp>
            <p:nvSpPr>
              <p:cNvPr id="23595" name="Rectangle 61"/>
              <p:cNvSpPr>
                <a:spLocks noChangeArrowheads="1"/>
              </p:cNvSpPr>
              <p:nvPr/>
            </p:nvSpPr>
            <p:spPr bwMode="auto">
              <a:xfrm>
                <a:off x="237" y="1425"/>
                <a:ext cx="798" cy="90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96" name="Rectangle 62"/>
              <p:cNvSpPr>
                <a:spLocks noChangeArrowheads="1"/>
              </p:cNvSpPr>
              <p:nvPr/>
            </p:nvSpPr>
            <p:spPr bwMode="auto">
              <a:xfrm>
                <a:off x="207" y="1464"/>
                <a:ext cx="798" cy="9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97" name="Text Box 63"/>
              <p:cNvSpPr txBox="1">
                <a:spLocks noChangeArrowheads="1"/>
              </p:cNvSpPr>
              <p:nvPr/>
            </p:nvSpPr>
            <p:spPr bwMode="auto">
              <a:xfrm>
                <a:off x="186" y="1457"/>
                <a:ext cx="836" cy="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application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transport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network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link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23598" name="Line 64"/>
              <p:cNvSpPr>
                <a:spLocks noChangeShapeType="1"/>
              </p:cNvSpPr>
              <p:nvPr/>
            </p:nvSpPr>
            <p:spPr bwMode="auto">
              <a:xfrm flipV="1">
                <a:off x="204" y="166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99" name="Line 65"/>
              <p:cNvSpPr>
                <a:spLocks noChangeShapeType="1"/>
              </p:cNvSpPr>
              <p:nvPr/>
            </p:nvSpPr>
            <p:spPr bwMode="auto">
              <a:xfrm flipV="1">
                <a:off x="216" y="184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00" name="Line 66"/>
              <p:cNvSpPr>
                <a:spLocks noChangeShapeType="1"/>
              </p:cNvSpPr>
              <p:nvPr/>
            </p:nvSpPr>
            <p:spPr bwMode="auto">
              <a:xfrm flipV="1">
                <a:off x="216" y="200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01" name="Line 67"/>
              <p:cNvSpPr>
                <a:spLocks noChangeShapeType="1"/>
              </p:cNvSpPr>
              <p:nvPr/>
            </p:nvSpPr>
            <p:spPr bwMode="auto">
              <a:xfrm flipV="1">
                <a:off x="201" y="2184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3565" name="Group 68"/>
            <p:cNvGrpSpPr>
              <a:grpSpLocks/>
            </p:cNvGrpSpPr>
            <p:nvPr/>
          </p:nvGrpSpPr>
          <p:grpSpPr bwMode="auto">
            <a:xfrm>
              <a:off x="1291" y="1985"/>
              <a:ext cx="850" cy="967"/>
              <a:chOff x="185" y="1425"/>
              <a:chExt cx="850" cy="967"/>
            </a:xfrm>
          </p:grpSpPr>
          <p:sp>
            <p:nvSpPr>
              <p:cNvPr id="23588" name="Rectangle 69"/>
              <p:cNvSpPr>
                <a:spLocks noChangeArrowheads="1"/>
              </p:cNvSpPr>
              <p:nvPr/>
            </p:nvSpPr>
            <p:spPr bwMode="auto">
              <a:xfrm>
                <a:off x="237" y="1425"/>
                <a:ext cx="798" cy="90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89" name="Rectangle 70"/>
              <p:cNvSpPr>
                <a:spLocks noChangeArrowheads="1"/>
              </p:cNvSpPr>
              <p:nvPr/>
            </p:nvSpPr>
            <p:spPr bwMode="auto">
              <a:xfrm>
                <a:off x="207" y="1464"/>
                <a:ext cx="798" cy="9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90" name="Text Box 71"/>
              <p:cNvSpPr txBox="1">
                <a:spLocks noChangeArrowheads="1"/>
              </p:cNvSpPr>
              <p:nvPr/>
            </p:nvSpPr>
            <p:spPr bwMode="auto">
              <a:xfrm>
                <a:off x="185" y="1459"/>
                <a:ext cx="835" cy="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application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transport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network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link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23591" name="Line 72"/>
              <p:cNvSpPr>
                <a:spLocks noChangeShapeType="1"/>
              </p:cNvSpPr>
              <p:nvPr/>
            </p:nvSpPr>
            <p:spPr bwMode="auto">
              <a:xfrm flipV="1">
                <a:off x="204" y="166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92" name="Line 73"/>
              <p:cNvSpPr>
                <a:spLocks noChangeShapeType="1"/>
              </p:cNvSpPr>
              <p:nvPr/>
            </p:nvSpPr>
            <p:spPr bwMode="auto">
              <a:xfrm flipV="1">
                <a:off x="216" y="184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93" name="Line 74"/>
              <p:cNvSpPr>
                <a:spLocks noChangeShapeType="1"/>
              </p:cNvSpPr>
              <p:nvPr/>
            </p:nvSpPr>
            <p:spPr bwMode="auto">
              <a:xfrm flipV="1">
                <a:off x="216" y="200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94" name="Line 75"/>
              <p:cNvSpPr>
                <a:spLocks noChangeShapeType="1"/>
              </p:cNvSpPr>
              <p:nvPr/>
            </p:nvSpPr>
            <p:spPr bwMode="auto">
              <a:xfrm flipV="1">
                <a:off x="201" y="2184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3566" name="Group 76"/>
            <p:cNvGrpSpPr>
              <a:grpSpLocks/>
            </p:cNvGrpSpPr>
            <p:nvPr/>
          </p:nvGrpSpPr>
          <p:grpSpPr bwMode="auto">
            <a:xfrm>
              <a:off x="2814" y="2781"/>
              <a:ext cx="850" cy="963"/>
              <a:chOff x="185" y="1425"/>
              <a:chExt cx="850" cy="963"/>
            </a:xfrm>
          </p:grpSpPr>
          <p:sp>
            <p:nvSpPr>
              <p:cNvPr id="23581" name="Rectangle 77"/>
              <p:cNvSpPr>
                <a:spLocks noChangeArrowheads="1"/>
              </p:cNvSpPr>
              <p:nvPr/>
            </p:nvSpPr>
            <p:spPr bwMode="auto">
              <a:xfrm>
                <a:off x="237" y="1425"/>
                <a:ext cx="798" cy="90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82" name="Rectangle 78"/>
              <p:cNvSpPr>
                <a:spLocks noChangeArrowheads="1"/>
              </p:cNvSpPr>
              <p:nvPr/>
            </p:nvSpPr>
            <p:spPr bwMode="auto">
              <a:xfrm>
                <a:off x="207" y="1464"/>
                <a:ext cx="798" cy="9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83" name="Text Box 79"/>
              <p:cNvSpPr txBox="1">
                <a:spLocks noChangeArrowheads="1"/>
              </p:cNvSpPr>
              <p:nvPr/>
            </p:nvSpPr>
            <p:spPr bwMode="auto">
              <a:xfrm>
                <a:off x="185" y="1455"/>
                <a:ext cx="835" cy="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application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transport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network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link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23584" name="Line 80"/>
              <p:cNvSpPr>
                <a:spLocks noChangeShapeType="1"/>
              </p:cNvSpPr>
              <p:nvPr/>
            </p:nvSpPr>
            <p:spPr bwMode="auto">
              <a:xfrm flipV="1">
                <a:off x="204" y="166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85" name="Line 81"/>
              <p:cNvSpPr>
                <a:spLocks noChangeShapeType="1"/>
              </p:cNvSpPr>
              <p:nvPr/>
            </p:nvSpPr>
            <p:spPr bwMode="auto">
              <a:xfrm flipV="1">
                <a:off x="216" y="184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86" name="Line 82"/>
              <p:cNvSpPr>
                <a:spLocks noChangeShapeType="1"/>
              </p:cNvSpPr>
              <p:nvPr/>
            </p:nvSpPr>
            <p:spPr bwMode="auto">
              <a:xfrm flipV="1">
                <a:off x="216" y="200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87" name="Line 83"/>
              <p:cNvSpPr>
                <a:spLocks noChangeShapeType="1"/>
              </p:cNvSpPr>
              <p:nvPr/>
            </p:nvSpPr>
            <p:spPr bwMode="auto">
              <a:xfrm flipV="1">
                <a:off x="201" y="2184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3567" name="Group 84"/>
            <p:cNvGrpSpPr>
              <a:grpSpLocks/>
            </p:cNvGrpSpPr>
            <p:nvPr/>
          </p:nvGrpSpPr>
          <p:grpSpPr bwMode="auto">
            <a:xfrm>
              <a:off x="3937" y="2777"/>
              <a:ext cx="850" cy="965"/>
              <a:chOff x="185" y="1425"/>
              <a:chExt cx="850" cy="965"/>
            </a:xfrm>
          </p:grpSpPr>
          <p:sp>
            <p:nvSpPr>
              <p:cNvPr id="23574" name="Rectangle 85"/>
              <p:cNvSpPr>
                <a:spLocks noChangeArrowheads="1"/>
              </p:cNvSpPr>
              <p:nvPr/>
            </p:nvSpPr>
            <p:spPr bwMode="auto">
              <a:xfrm>
                <a:off x="237" y="1425"/>
                <a:ext cx="798" cy="90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75" name="Rectangle 86"/>
              <p:cNvSpPr>
                <a:spLocks noChangeArrowheads="1"/>
              </p:cNvSpPr>
              <p:nvPr/>
            </p:nvSpPr>
            <p:spPr bwMode="auto">
              <a:xfrm>
                <a:off x="207" y="1464"/>
                <a:ext cx="798" cy="9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76" name="Text Box 87"/>
              <p:cNvSpPr txBox="1">
                <a:spLocks noChangeArrowheads="1"/>
              </p:cNvSpPr>
              <p:nvPr/>
            </p:nvSpPr>
            <p:spPr bwMode="auto">
              <a:xfrm>
                <a:off x="185" y="1457"/>
                <a:ext cx="835" cy="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application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transport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network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link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23577" name="Line 88"/>
              <p:cNvSpPr>
                <a:spLocks noChangeShapeType="1"/>
              </p:cNvSpPr>
              <p:nvPr/>
            </p:nvSpPr>
            <p:spPr bwMode="auto">
              <a:xfrm flipV="1">
                <a:off x="204" y="166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78" name="Line 89"/>
              <p:cNvSpPr>
                <a:spLocks noChangeShapeType="1"/>
              </p:cNvSpPr>
              <p:nvPr/>
            </p:nvSpPr>
            <p:spPr bwMode="auto">
              <a:xfrm flipV="1">
                <a:off x="216" y="184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79" name="Line 90"/>
              <p:cNvSpPr>
                <a:spLocks noChangeShapeType="1"/>
              </p:cNvSpPr>
              <p:nvPr/>
            </p:nvSpPr>
            <p:spPr bwMode="auto">
              <a:xfrm flipV="1">
                <a:off x="216" y="200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80" name="Line 91"/>
              <p:cNvSpPr>
                <a:spLocks noChangeShapeType="1"/>
              </p:cNvSpPr>
              <p:nvPr/>
            </p:nvSpPr>
            <p:spPr bwMode="auto">
              <a:xfrm flipV="1">
                <a:off x="201" y="2184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3568" name="Group 92"/>
            <p:cNvGrpSpPr>
              <a:grpSpLocks/>
            </p:cNvGrpSpPr>
            <p:nvPr/>
          </p:nvGrpSpPr>
          <p:grpSpPr bwMode="auto">
            <a:xfrm>
              <a:off x="3341" y="1815"/>
              <a:ext cx="832" cy="615"/>
              <a:chOff x="4369" y="791"/>
              <a:chExt cx="832" cy="615"/>
            </a:xfrm>
          </p:grpSpPr>
          <p:sp>
            <p:nvSpPr>
              <p:cNvPr id="23569" name="Rectangle 93"/>
              <p:cNvSpPr>
                <a:spLocks noChangeArrowheads="1"/>
              </p:cNvSpPr>
              <p:nvPr/>
            </p:nvSpPr>
            <p:spPr bwMode="auto">
              <a:xfrm>
                <a:off x="4403" y="791"/>
                <a:ext cx="798" cy="58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70" name="Rectangle 94"/>
              <p:cNvSpPr>
                <a:spLocks noChangeArrowheads="1"/>
              </p:cNvSpPr>
              <p:nvPr/>
            </p:nvSpPr>
            <p:spPr bwMode="auto">
              <a:xfrm>
                <a:off x="4369" y="830"/>
                <a:ext cx="798" cy="56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71" name="Text Box 95"/>
              <p:cNvSpPr txBox="1">
                <a:spLocks noChangeArrowheads="1"/>
              </p:cNvSpPr>
              <p:nvPr/>
            </p:nvSpPr>
            <p:spPr bwMode="auto">
              <a:xfrm>
                <a:off x="4437" y="823"/>
                <a:ext cx="664" cy="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network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link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23572" name="Line 96"/>
              <p:cNvSpPr>
                <a:spLocks noChangeShapeType="1"/>
              </p:cNvSpPr>
              <p:nvPr/>
            </p:nvSpPr>
            <p:spPr bwMode="auto">
              <a:xfrm flipV="1">
                <a:off x="4370" y="1031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73" name="Line 97"/>
              <p:cNvSpPr>
                <a:spLocks noChangeShapeType="1"/>
              </p:cNvSpPr>
              <p:nvPr/>
            </p:nvSpPr>
            <p:spPr bwMode="auto">
              <a:xfrm flipV="1">
                <a:off x="4382" y="1211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23563" name="Rectangle 98"/>
          <p:cNvSpPr>
            <a:spLocks noGrp="1" noChangeArrowheads="1"/>
          </p:cNvSpPr>
          <p:nvPr>
            <p:ph type="body" sz="half" idx="1"/>
          </p:nvPr>
        </p:nvSpPr>
        <p:spPr>
          <a:xfrm>
            <a:off x="254000" y="1397000"/>
            <a:ext cx="2743200" cy="4648200"/>
          </a:xfrm>
          <a:noFill/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/>
              <a:t>Each layer: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distributed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“entities” implement layer functions at each node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entities perform actions, exchange messages with peers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458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A8A30D-0E63-4B0C-A973-C0B5C1EDA196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3350"/>
            <a:ext cx="8382000" cy="1143000"/>
          </a:xfrm>
        </p:spPr>
        <p:txBody>
          <a:bodyPr/>
          <a:lstStyle/>
          <a:p>
            <a:r>
              <a:rPr lang="en-US" sz="3200" smtClean="0"/>
              <a:t>Layering: </a:t>
            </a:r>
            <a:r>
              <a:rPr lang="en-US" sz="3200" i="1" smtClean="0"/>
              <a:t>logical </a:t>
            </a:r>
            <a:r>
              <a:rPr lang="en-US" sz="3200" smtClean="0"/>
              <a:t>communication </a:t>
            </a:r>
            <a:endParaRPr lang="en-US" smtClean="0"/>
          </a:p>
        </p:txBody>
      </p:sp>
      <p:sp>
        <p:nvSpPr>
          <p:cNvPr id="24583" name="Freeform 3"/>
          <p:cNvSpPr>
            <a:spLocks/>
          </p:cNvSpPr>
          <p:nvPr/>
        </p:nvSpPr>
        <p:spPr bwMode="auto">
          <a:xfrm>
            <a:off x="3001963" y="1601788"/>
            <a:ext cx="5943600" cy="4451350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66FF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24578" name="Object 4"/>
          <p:cNvGraphicFramePr>
            <a:graphicFrameLocks noChangeAspect="1"/>
          </p:cNvGraphicFramePr>
          <p:nvPr/>
        </p:nvGraphicFramePr>
        <p:xfrm>
          <a:off x="3362325" y="1952625"/>
          <a:ext cx="132397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6" name="ClipArt" r:id="rId3" imgW="1305000" imgH="1085760" progId="MS_ClipArt_Gallery.2">
                  <p:embed/>
                </p:oleObj>
              </mc:Choice>
              <mc:Fallback>
                <p:oleObj name="ClipArt" r:id="rId3" imgW="1305000" imgH="108576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5" y="1952625"/>
                        <a:ext cx="1323975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Line 5"/>
          <p:cNvSpPr>
            <a:spLocks noChangeShapeType="1"/>
          </p:cNvSpPr>
          <p:nvPr/>
        </p:nvSpPr>
        <p:spPr bwMode="auto">
          <a:xfrm flipV="1">
            <a:off x="4654550" y="2628900"/>
            <a:ext cx="363538" cy="7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24579" name="Object 6"/>
          <p:cNvGraphicFramePr>
            <a:graphicFrameLocks noChangeAspect="1"/>
          </p:cNvGraphicFramePr>
          <p:nvPr/>
        </p:nvGraphicFramePr>
        <p:xfrm>
          <a:off x="3362325" y="3619500"/>
          <a:ext cx="1323975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7" name="ClipArt" r:id="rId5" imgW="1305000" imgH="1085760" progId="MS_ClipArt_Gallery.2">
                  <p:embed/>
                </p:oleObj>
              </mc:Choice>
              <mc:Fallback>
                <p:oleObj name="ClipArt" r:id="rId5" imgW="1305000" imgH="108576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5" y="3619500"/>
                        <a:ext cx="1323975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5" name="Line 7"/>
          <p:cNvSpPr>
            <a:spLocks noChangeShapeType="1"/>
          </p:cNvSpPr>
          <p:nvPr/>
        </p:nvSpPr>
        <p:spPr bwMode="auto">
          <a:xfrm flipV="1">
            <a:off x="4654550" y="4297363"/>
            <a:ext cx="363538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4586" name="Group 8"/>
          <p:cNvGrpSpPr>
            <a:grpSpLocks/>
          </p:cNvGrpSpPr>
          <p:nvPr/>
        </p:nvGrpSpPr>
        <p:grpSpPr bwMode="auto">
          <a:xfrm>
            <a:off x="5062538" y="2995613"/>
            <a:ext cx="165100" cy="600075"/>
            <a:chOff x="3842" y="406"/>
            <a:chExt cx="51" cy="167"/>
          </a:xfrm>
        </p:grpSpPr>
        <p:sp>
          <p:nvSpPr>
            <p:cNvPr id="24690" name="Oval 9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91" name="Oval 10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92" name="Oval 11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4587" name="Group 12"/>
          <p:cNvGrpSpPr>
            <a:grpSpLocks/>
          </p:cNvGrpSpPr>
          <p:nvPr/>
        </p:nvGrpSpPr>
        <p:grpSpPr bwMode="auto">
          <a:xfrm>
            <a:off x="6056313" y="4433888"/>
            <a:ext cx="666750" cy="1106487"/>
            <a:chOff x="4180" y="783"/>
            <a:chExt cx="150" cy="307"/>
          </a:xfrm>
        </p:grpSpPr>
        <p:sp>
          <p:nvSpPr>
            <p:cNvPr id="24682" name="AutoShape 1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83" name="Rectangle 1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84" name="Rectangle 1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85" name="AutoShape 1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86" name="Line 1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87" name="Line 1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88" name="Rectangle 1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89" name="Rectangle 2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4588" name="Group 21"/>
          <p:cNvGrpSpPr>
            <a:grpSpLocks/>
          </p:cNvGrpSpPr>
          <p:nvPr/>
        </p:nvGrpSpPr>
        <p:grpSpPr bwMode="auto">
          <a:xfrm rot="-5400000">
            <a:off x="7066756" y="4606132"/>
            <a:ext cx="227013" cy="742950"/>
            <a:chOff x="3842" y="406"/>
            <a:chExt cx="51" cy="167"/>
          </a:xfrm>
        </p:grpSpPr>
        <p:sp>
          <p:nvSpPr>
            <p:cNvPr id="24679" name="Oval 22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80" name="Oval 23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81" name="Oval 24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4589" name="Line 25"/>
          <p:cNvSpPr>
            <a:spLocks noChangeShapeType="1"/>
          </p:cNvSpPr>
          <p:nvPr/>
        </p:nvSpPr>
        <p:spPr bwMode="auto">
          <a:xfrm>
            <a:off x="6489700" y="4175125"/>
            <a:ext cx="15779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590" name="Line 26"/>
          <p:cNvSpPr>
            <a:spLocks noChangeShapeType="1"/>
          </p:cNvSpPr>
          <p:nvPr/>
        </p:nvSpPr>
        <p:spPr bwMode="auto">
          <a:xfrm>
            <a:off x="6500813" y="4165600"/>
            <a:ext cx="4762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591" name="Line 27"/>
          <p:cNvSpPr>
            <a:spLocks noChangeShapeType="1"/>
          </p:cNvSpPr>
          <p:nvPr/>
        </p:nvSpPr>
        <p:spPr bwMode="auto">
          <a:xfrm>
            <a:off x="8078788" y="4160838"/>
            <a:ext cx="3175" cy="231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592" name="Line 28"/>
          <p:cNvSpPr>
            <a:spLocks noChangeShapeType="1"/>
          </p:cNvSpPr>
          <p:nvPr/>
        </p:nvSpPr>
        <p:spPr bwMode="auto">
          <a:xfrm>
            <a:off x="5535613" y="2662238"/>
            <a:ext cx="919162" cy="742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593" name="Line 29"/>
          <p:cNvSpPr>
            <a:spLocks noChangeShapeType="1"/>
          </p:cNvSpPr>
          <p:nvPr/>
        </p:nvSpPr>
        <p:spPr bwMode="auto">
          <a:xfrm flipV="1">
            <a:off x="5575300" y="3463925"/>
            <a:ext cx="879475" cy="923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594" name="Line 30"/>
          <p:cNvSpPr>
            <a:spLocks noChangeShapeType="1"/>
          </p:cNvSpPr>
          <p:nvPr/>
        </p:nvSpPr>
        <p:spPr bwMode="auto">
          <a:xfrm flipV="1">
            <a:off x="7253288" y="3703638"/>
            <a:ext cx="4762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4595" name="Group 31"/>
          <p:cNvGrpSpPr>
            <a:grpSpLocks/>
          </p:cNvGrpSpPr>
          <p:nvPr/>
        </p:nvGrpSpPr>
        <p:grpSpPr bwMode="auto">
          <a:xfrm>
            <a:off x="7662863" y="4397375"/>
            <a:ext cx="666750" cy="1108075"/>
            <a:chOff x="4180" y="783"/>
            <a:chExt cx="150" cy="307"/>
          </a:xfrm>
        </p:grpSpPr>
        <p:sp>
          <p:nvSpPr>
            <p:cNvPr id="24671" name="AutoShape 3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72" name="Rectangle 3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73" name="Rectangle 3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74" name="AutoShape 3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75" name="Line 3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76" name="Line 3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77" name="Rectangle 3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78" name="Rectangle 3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4596" name="Group 40"/>
          <p:cNvGrpSpPr>
            <a:grpSpLocks/>
          </p:cNvGrpSpPr>
          <p:nvPr/>
        </p:nvGrpSpPr>
        <p:grpSpPr bwMode="auto">
          <a:xfrm>
            <a:off x="6408738" y="3076575"/>
            <a:ext cx="1598612" cy="654050"/>
            <a:chOff x="3600" y="219"/>
            <a:chExt cx="360" cy="175"/>
          </a:xfrm>
        </p:grpSpPr>
        <p:sp>
          <p:nvSpPr>
            <p:cNvPr id="24658" name="Oval 4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59" name="Line 4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60" name="Line 4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61" name="Rectangle 4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4662" name="Oval 4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4663" name="Group 4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68" name="Line 4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69" name="Line 4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70" name="Line 4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4664" name="Group 5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65" name="Line 5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66" name="Line 5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67" name="Line 5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24597" name="Group 54"/>
          <p:cNvGrpSpPr>
            <a:grpSpLocks/>
          </p:cNvGrpSpPr>
          <p:nvPr/>
        </p:nvGrpSpPr>
        <p:grpSpPr bwMode="auto">
          <a:xfrm>
            <a:off x="3302000" y="1362075"/>
            <a:ext cx="5514975" cy="4471988"/>
            <a:chOff x="1291" y="897"/>
            <a:chExt cx="3496" cy="2847"/>
          </a:xfrm>
        </p:grpSpPr>
        <p:grpSp>
          <p:nvGrpSpPr>
            <p:cNvPr id="24620" name="Group 55"/>
            <p:cNvGrpSpPr>
              <a:grpSpLocks/>
            </p:cNvGrpSpPr>
            <p:nvPr/>
          </p:nvGrpSpPr>
          <p:grpSpPr bwMode="auto">
            <a:xfrm>
              <a:off x="1341" y="897"/>
              <a:ext cx="849" cy="965"/>
              <a:chOff x="186" y="1425"/>
              <a:chExt cx="849" cy="965"/>
            </a:xfrm>
          </p:grpSpPr>
          <p:sp>
            <p:nvSpPr>
              <p:cNvPr id="24651" name="Rectangle 56"/>
              <p:cNvSpPr>
                <a:spLocks noChangeArrowheads="1"/>
              </p:cNvSpPr>
              <p:nvPr/>
            </p:nvSpPr>
            <p:spPr bwMode="auto">
              <a:xfrm>
                <a:off x="237" y="1425"/>
                <a:ext cx="798" cy="90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52" name="Rectangle 57"/>
              <p:cNvSpPr>
                <a:spLocks noChangeArrowheads="1"/>
              </p:cNvSpPr>
              <p:nvPr/>
            </p:nvSpPr>
            <p:spPr bwMode="auto">
              <a:xfrm>
                <a:off x="207" y="1464"/>
                <a:ext cx="798" cy="9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53" name="Text Box 58"/>
              <p:cNvSpPr txBox="1">
                <a:spLocks noChangeArrowheads="1"/>
              </p:cNvSpPr>
              <p:nvPr/>
            </p:nvSpPr>
            <p:spPr bwMode="auto">
              <a:xfrm>
                <a:off x="186" y="1457"/>
                <a:ext cx="836" cy="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application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transport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network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link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24654" name="Line 59"/>
              <p:cNvSpPr>
                <a:spLocks noChangeShapeType="1"/>
              </p:cNvSpPr>
              <p:nvPr/>
            </p:nvSpPr>
            <p:spPr bwMode="auto">
              <a:xfrm flipV="1">
                <a:off x="204" y="166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55" name="Line 60"/>
              <p:cNvSpPr>
                <a:spLocks noChangeShapeType="1"/>
              </p:cNvSpPr>
              <p:nvPr/>
            </p:nvSpPr>
            <p:spPr bwMode="auto">
              <a:xfrm flipV="1">
                <a:off x="216" y="184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56" name="Line 61"/>
              <p:cNvSpPr>
                <a:spLocks noChangeShapeType="1"/>
              </p:cNvSpPr>
              <p:nvPr/>
            </p:nvSpPr>
            <p:spPr bwMode="auto">
              <a:xfrm flipV="1">
                <a:off x="216" y="200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57" name="Line 62"/>
              <p:cNvSpPr>
                <a:spLocks noChangeShapeType="1"/>
              </p:cNvSpPr>
              <p:nvPr/>
            </p:nvSpPr>
            <p:spPr bwMode="auto">
              <a:xfrm flipV="1">
                <a:off x="201" y="2184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4621" name="Group 63"/>
            <p:cNvGrpSpPr>
              <a:grpSpLocks/>
            </p:cNvGrpSpPr>
            <p:nvPr/>
          </p:nvGrpSpPr>
          <p:grpSpPr bwMode="auto">
            <a:xfrm>
              <a:off x="1291" y="1985"/>
              <a:ext cx="850" cy="967"/>
              <a:chOff x="185" y="1425"/>
              <a:chExt cx="850" cy="967"/>
            </a:xfrm>
          </p:grpSpPr>
          <p:sp>
            <p:nvSpPr>
              <p:cNvPr id="24644" name="Rectangle 64"/>
              <p:cNvSpPr>
                <a:spLocks noChangeArrowheads="1"/>
              </p:cNvSpPr>
              <p:nvPr/>
            </p:nvSpPr>
            <p:spPr bwMode="auto">
              <a:xfrm>
                <a:off x="237" y="1425"/>
                <a:ext cx="798" cy="90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45" name="Rectangle 65"/>
              <p:cNvSpPr>
                <a:spLocks noChangeArrowheads="1"/>
              </p:cNvSpPr>
              <p:nvPr/>
            </p:nvSpPr>
            <p:spPr bwMode="auto">
              <a:xfrm>
                <a:off x="207" y="1464"/>
                <a:ext cx="798" cy="9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46" name="Text Box 66"/>
              <p:cNvSpPr txBox="1">
                <a:spLocks noChangeArrowheads="1"/>
              </p:cNvSpPr>
              <p:nvPr/>
            </p:nvSpPr>
            <p:spPr bwMode="auto">
              <a:xfrm>
                <a:off x="185" y="1459"/>
                <a:ext cx="835" cy="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application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transport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network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link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24647" name="Line 67"/>
              <p:cNvSpPr>
                <a:spLocks noChangeShapeType="1"/>
              </p:cNvSpPr>
              <p:nvPr/>
            </p:nvSpPr>
            <p:spPr bwMode="auto">
              <a:xfrm flipV="1">
                <a:off x="204" y="166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48" name="Line 68"/>
              <p:cNvSpPr>
                <a:spLocks noChangeShapeType="1"/>
              </p:cNvSpPr>
              <p:nvPr/>
            </p:nvSpPr>
            <p:spPr bwMode="auto">
              <a:xfrm flipV="1">
                <a:off x="216" y="184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49" name="Line 69"/>
              <p:cNvSpPr>
                <a:spLocks noChangeShapeType="1"/>
              </p:cNvSpPr>
              <p:nvPr/>
            </p:nvSpPr>
            <p:spPr bwMode="auto">
              <a:xfrm flipV="1">
                <a:off x="216" y="200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50" name="Line 70"/>
              <p:cNvSpPr>
                <a:spLocks noChangeShapeType="1"/>
              </p:cNvSpPr>
              <p:nvPr/>
            </p:nvSpPr>
            <p:spPr bwMode="auto">
              <a:xfrm flipV="1">
                <a:off x="201" y="2184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4622" name="Group 71"/>
            <p:cNvGrpSpPr>
              <a:grpSpLocks/>
            </p:cNvGrpSpPr>
            <p:nvPr/>
          </p:nvGrpSpPr>
          <p:grpSpPr bwMode="auto">
            <a:xfrm>
              <a:off x="2814" y="2781"/>
              <a:ext cx="850" cy="963"/>
              <a:chOff x="185" y="1425"/>
              <a:chExt cx="850" cy="963"/>
            </a:xfrm>
          </p:grpSpPr>
          <p:sp>
            <p:nvSpPr>
              <p:cNvPr id="24637" name="Rectangle 72"/>
              <p:cNvSpPr>
                <a:spLocks noChangeArrowheads="1"/>
              </p:cNvSpPr>
              <p:nvPr/>
            </p:nvSpPr>
            <p:spPr bwMode="auto">
              <a:xfrm>
                <a:off x="237" y="1425"/>
                <a:ext cx="798" cy="90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38" name="Rectangle 73"/>
              <p:cNvSpPr>
                <a:spLocks noChangeArrowheads="1"/>
              </p:cNvSpPr>
              <p:nvPr/>
            </p:nvSpPr>
            <p:spPr bwMode="auto">
              <a:xfrm>
                <a:off x="207" y="1464"/>
                <a:ext cx="798" cy="9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39" name="Text Box 74"/>
              <p:cNvSpPr txBox="1">
                <a:spLocks noChangeArrowheads="1"/>
              </p:cNvSpPr>
              <p:nvPr/>
            </p:nvSpPr>
            <p:spPr bwMode="auto">
              <a:xfrm>
                <a:off x="185" y="1455"/>
                <a:ext cx="835" cy="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application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transport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network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link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24640" name="Line 75"/>
              <p:cNvSpPr>
                <a:spLocks noChangeShapeType="1"/>
              </p:cNvSpPr>
              <p:nvPr/>
            </p:nvSpPr>
            <p:spPr bwMode="auto">
              <a:xfrm flipV="1">
                <a:off x="204" y="166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41" name="Line 76"/>
              <p:cNvSpPr>
                <a:spLocks noChangeShapeType="1"/>
              </p:cNvSpPr>
              <p:nvPr/>
            </p:nvSpPr>
            <p:spPr bwMode="auto">
              <a:xfrm flipV="1">
                <a:off x="216" y="184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42" name="Line 77"/>
              <p:cNvSpPr>
                <a:spLocks noChangeShapeType="1"/>
              </p:cNvSpPr>
              <p:nvPr/>
            </p:nvSpPr>
            <p:spPr bwMode="auto">
              <a:xfrm flipV="1">
                <a:off x="216" y="200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43" name="Line 78"/>
              <p:cNvSpPr>
                <a:spLocks noChangeShapeType="1"/>
              </p:cNvSpPr>
              <p:nvPr/>
            </p:nvSpPr>
            <p:spPr bwMode="auto">
              <a:xfrm flipV="1">
                <a:off x="201" y="2184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4623" name="Group 79"/>
            <p:cNvGrpSpPr>
              <a:grpSpLocks/>
            </p:cNvGrpSpPr>
            <p:nvPr/>
          </p:nvGrpSpPr>
          <p:grpSpPr bwMode="auto">
            <a:xfrm>
              <a:off x="3937" y="2777"/>
              <a:ext cx="850" cy="965"/>
              <a:chOff x="185" y="1425"/>
              <a:chExt cx="850" cy="965"/>
            </a:xfrm>
          </p:grpSpPr>
          <p:sp>
            <p:nvSpPr>
              <p:cNvPr id="24630" name="Rectangle 80"/>
              <p:cNvSpPr>
                <a:spLocks noChangeArrowheads="1"/>
              </p:cNvSpPr>
              <p:nvPr/>
            </p:nvSpPr>
            <p:spPr bwMode="auto">
              <a:xfrm>
                <a:off x="237" y="1425"/>
                <a:ext cx="798" cy="90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31" name="Rectangle 81"/>
              <p:cNvSpPr>
                <a:spLocks noChangeArrowheads="1"/>
              </p:cNvSpPr>
              <p:nvPr/>
            </p:nvSpPr>
            <p:spPr bwMode="auto">
              <a:xfrm>
                <a:off x="207" y="1464"/>
                <a:ext cx="798" cy="9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32" name="Text Box 82"/>
              <p:cNvSpPr txBox="1">
                <a:spLocks noChangeArrowheads="1"/>
              </p:cNvSpPr>
              <p:nvPr/>
            </p:nvSpPr>
            <p:spPr bwMode="auto">
              <a:xfrm>
                <a:off x="185" y="1457"/>
                <a:ext cx="835" cy="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application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transport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network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link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24633" name="Line 83"/>
              <p:cNvSpPr>
                <a:spLocks noChangeShapeType="1"/>
              </p:cNvSpPr>
              <p:nvPr/>
            </p:nvSpPr>
            <p:spPr bwMode="auto">
              <a:xfrm flipV="1">
                <a:off x="204" y="166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34" name="Line 84"/>
              <p:cNvSpPr>
                <a:spLocks noChangeShapeType="1"/>
              </p:cNvSpPr>
              <p:nvPr/>
            </p:nvSpPr>
            <p:spPr bwMode="auto">
              <a:xfrm flipV="1">
                <a:off x="216" y="184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35" name="Line 85"/>
              <p:cNvSpPr>
                <a:spLocks noChangeShapeType="1"/>
              </p:cNvSpPr>
              <p:nvPr/>
            </p:nvSpPr>
            <p:spPr bwMode="auto">
              <a:xfrm flipV="1">
                <a:off x="216" y="200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36" name="Line 86"/>
              <p:cNvSpPr>
                <a:spLocks noChangeShapeType="1"/>
              </p:cNvSpPr>
              <p:nvPr/>
            </p:nvSpPr>
            <p:spPr bwMode="auto">
              <a:xfrm flipV="1">
                <a:off x="201" y="2184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4624" name="Group 87"/>
            <p:cNvGrpSpPr>
              <a:grpSpLocks/>
            </p:cNvGrpSpPr>
            <p:nvPr/>
          </p:nvGrpSpPr>
          <p:grpSpPr bwMode="auto">
            <a:xfrm>
              <a:off x="3341" y="1815"/>
              <a:ext cx="832" cy="615"/>
              <a:chOff x="4369" y="791"/>
              <a:chExt cx="832" cy="615"/>
            </a:xfrm>
          </p:grpSpPr>
          <p:sp>
            <p:nvSpPr>
              <p:cNvPr id="24625" name="Rectangle 88"/>
              <p:cNvSpPr>
                <a:spLocks noChangeArrowheads="1"/>
              </p:cNvSpPr>
              <p:nvPr/>
            </p:nvSpPr>
            <p:spPr bwMode="auto">
              <a:xfrm>
                <a:off x="4403" y="791"/>
                <a:ext cx="798" cy="58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26" name="Rectangle 89"/>
              <p:cNvSpPr>
                <a:spLocks noChangeArrowheads="1"/>
              </p:cNvSpPr>
              <p:nvPr/>
            </p:nvSpPr>
            <p:spPr bwMode="auto">
              <a:xfrm>
                <a:off x="4369" y="830"/>
                <a:ext cx="798" cy="56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27" name="Text Box 90"/>
              <p:cNvSpPr txBox="1">
                <a:spLocks noChangeArrowheads="1"/>
              </p:cNvSpPr>
              <p:nvPr/>
            </p:nvSpPr>
            <p:spPr bwMode="auto">
              <a:xfrm>
                <a:off x="4437" y="823"/>
                <a:ext cx="664" cy="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network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link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24628" name="Line 91"/>
              <p:cNvSpPr>
                <a:spLocks noChangeShapeType="1"/>
              </p:cNvSpPr>
              <p:nvPr/>
            </p:nvSpPr>
            <p:spPr bwMode="auto">
              <a:xfrm flipV="1">
                <a:off x="4370" y="1031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29" name="Line 92"/>
              <p:cNvSpPr>
                <a:spLocks noChangeShapeType="1"/>
              </p:cNvSpPr>
              <p:nvPr/>
            </p:nvSpPr>
            <p:spPr bwMode="auto">
              <a:xfrm flipV="1">
                <a:off x="4382" y="1211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24598" name="Freeform 93"/>
          <p:cNvSpPr>
            <a:spLocks/>
          </p:cNvSpPr>
          <p:nvPr/>
        </p:nvSpPr>
        <p:spPr bwMode="auto">
          <a:xfrm>
            <a:off x="3829050" y="1514475"/>
            <a:ext cx="3724275" cy="3162300"/>
          </a:xfrm>
          <a:custGeom>
            <a:avLst/>
            <a:gdLst>
              <a:gd name="T0" fmla="*/ 2147483647 w 2346"/>
              <a:gd name="T1" fmla="*/ 0 h 1992"/>
              <a:gd name="T2" fmla="*/ 0 w 2346"/>
              <a:gd name="T3" fmla="*/ 2147483647 h 1992"/>
              <a:gd name="T4" fmla="*/ 2147483647 w 2346"/>
              <a:gd name="T5" fmla="*/ 2147483647 h 1992"/>
              <a:gd name="T6" fmla="*/ 2147483647 w 2346"/>
              <a:gd name="T7" fmla="*/ 2147483647 h 1992"/>
              <a:gd name="T8" fmla="*/ 0 60000 65536"/>
              <a:gd name="T9" fmla="*/ 0 60000 65536"/>
              <a:gd name="T10" fmla="*/ 0 60000 65536"/>
              <a:gd name="T11" fmla="*/ 0 60000 65536"/>
              <a:gd name="T12" fmla="*/ 0 w 2346"/>
              <a:gd name="T13" fmla="*/ 0 h 1992"/>
              <a:gd name="T14" fmla="*/ 2346 w 2346"/>
              <a:gd name="T15" fmla="*/ 1992 h 19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46" h="1992">
                <a:moveTo>
                  <a:pt x="12" y="0"/>
                </a:moveTo>
                <a:lnTo>
                  <a:pt x="0" y="288"/>
                </a:lnTo>
                <a:lnTo>
                  <a:pt x="2112" y="1812"/>
                </a:lnTo>
                <a:lnTo>
                  <a:pt x="2346" y="199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4599" name="Group 94"/>
          <p:cNvGrpSpPr>
            <a:grpSpLocks/>
          </p:cNvGrpSpPr>
          <p:nvPr/>
        </p:nvGrpSpPr>
        <p:grpSpPr bwMode="auto">
          <a:xfrm>
            <a:off x="7966075" y="4046538"/>
            <a:ext cx="700088" cy="382587"/>
            <a:chOff x="4712" y="2088"/>
            <a:chExt cx="444" cy="244"/>
          </a:xfrm>
        </p:grpSpPr>
        <p:sp>
          <p:nvSpPr>
            <p:cNvPr id="24618" name="Rectangle 95"/>
            <p:cNvSpPr>
              <a:spLocks noChangeArrowheads="1"/>
            </p:cNvSpPr>
            <p:nvPr/>
          </p:nvSpPr>
          <p:spPr bwMode="auto">
            <a:xfrm>
              <a:off x="4712" y="2088"/>
              <a:ext cx="444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19" name="Text Box 96"/>
            <p:cNvSpPr txBox="1">
              <a:spLocks noChangeArrowheads="1"/>
            </p:cNvSpPr>
            <p:nvPr/>
          </p:nvSpPr>
          <p:spPr bwMode="auto">
            <a:xfrm>
              <a:off x="4726" y="2098"/>
              <a:ext cx="42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data</a:t>
              </a:r>
              <a:endParaRPr lang="en-US"/>
            </a:p>
          </p:txBody>
        </p:sp>
      </p:grpSp>
      <p:grpSp>
        <p:nvGrpSpPr>
          <p:cNvPr id="24600" name="Group 97"/>
          <p:cNvGrpSpPr>
            <a:grpSpLocks/>
          </p:cNvGrpSpPr>
          <p:nvPr/>
        </p:nvGrpSpPr>
        <p:grpSpPr bwMode="auto">
          <a:xfrm>
            <a:off x="3451225" y="1114425"/>
            <a:ext cx="701675" cy="382588"/>
            <a:chOff x="4712" y="2088"/>
            <a:chExt cx="444" cy="244"/>
          </a:xfrm>
        </p:grpSpPr>
        <p:sp>
          <p:nvSpPr>
            <p:cNvPr id="24616" name="Rectangle 98"/>
            <p:cNvSpPr>
              <a:spLocks noChangeArrowheads="1"/>
            </p:cNvSpPr>
            <p:nvPr/>
          </p:nvSpPr>
          <p:spPr bwMode="auto">
            <a:xfrm>
              <a:off x="4712" y="2088"/>
              <a:ext cx="444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17" name="Text Box 99"/>
            <p:cNvSpPr txBox="1">
              <a:spLocks noChangeArrowheads="1"/>
            </p:cNvSpPr>
            <p:nvPr/>
          </p:nvSpPr>
          <p:spPr bwMode="auto">
            <a:xfrm>
              <a:off x="4726" y="2098"/>
              <a:ext cx="419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data</a:t>
              </a:r>
              <a:endParaRPr lang="en-US"/>
            </a:p>
          </p:txBody>
        </p:sp>
      </p:grpSp>
      <p:sp>
        <p:nvSpPr>
          <p:cNvPr id="24601" name="Rectangle 100"/>
          <p:cNvSpPr>
            <a:spLocks noGrp="1" noChangeArrowheads="1"/>
          </p:cNvSpPr>
          <p:nvPr>
            <p:ph type="body" sz="half" idx="1"/>
          </p:nvPr>
        </p:nvSpPr>
        <p:spPr>
          <a:xfrm>
            <a:off x="254000" y="1397000"/>
            <a:ext cx="2813050" cy="4648200"/>
          </a:xfrm>
          <a:noFill/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E.g.: transport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take data from app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add addressing, form “datagram”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send datagram to peer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(possibly wait for peer to </a:t>
            </a:r>
            <a:r>
              <a:rPr lang="en-US" sz="2400" dirty="0" err="1" smtClean="0"/>
              <a:t>ack</a:t>
            </a:r>
            <a:r>
              <a:rPr lang="en-US" sz="2400" dirty="0" smtClean="0"/>
              <a:t> receipt)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grpSp>
        <p:nvGrpSpPr>
          <p:cNvPr id="24602" name="Group 101"/>
          <p:cNvGrpSpPr>
            <a:grpSpLocks/>
          </p:cNvGrpSpPr>
          <p:nvPr/>
        </p:nvGrpSpPr>
        <p:grpSpPr bwMode="auto">
          <a:xfrm>
            <a:off x="5308600" y="3408363"/>
            <a:ext cx="700088" cy="382587"/>
            <a:chOff x="4712" y="2088"/>
            <a:chExt cx="444" cy="244"/>
          </a:xfrm>
        </p:grpSpPr>
        <p:sp>
          <p:nvSpPr>
            <p:cNvPr id="24614" name="Rectangle 102"/>
            <p:cNvSpPr>
              <a:spLocks noChangeArrowheads="1"/>
            </p:cNvSpPr>
            <p:nvPr/>
          </p:nvSpPr>
          <p:spPr bwMode="auto">
            <a:xfrm>
              <a:off x="4712" y="2088"/>
              <a:ext cx="444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15" name="Text Box 103"/>
            <p:cNvSpPr txBox="1">
              <a:spLocks noChangeArrowheads="1"/>
            </p:cNvSpPr>
            <p:nvPr/>
          </p:nvSpPr>
          <p:spPr bwMode="auto">
            <a:xfrm>
              <a:off x="4726" y="2098"/>
              <a:ext cx="42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data</a:t>
              </a:r>
              <a:endParaRPr lang="en-US"/>
            </a:p>
          </p:txBody>
        </p:sp>
      </p:grpSp>
      <p:sp>
        <p:nvSpPr>
          <p:cNvPr id="24603" name="Line 104"/>
          <p:cNvSpPr>
            <a:spLocks noChangeShapeType="1"/>
          </p:cNvSpPr>
          <p:nvPr/>
        </p:nvSpPr>
        <p:spPr bwMode="auto">
          <a:xfrm>
            <a:off x="6019800" y="3752850"/>
            <a:ext cx="285750" cy="2190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604" name="Line 105"/>
          <p:cNvSpPr>
            <a:spLocks noChangeShapeType="1"/>
          </p:cNvSpPr>
          <p:nvPr/>
        </p:nvSpPr>
        <p:spPr bwMode="auto">
          <a:xfrm flipH="1" flipV="1">
            <a:off x="5448300" y="2790825"/>
            <a:ext cx="200025" cy="161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605" name="Rectangle 106"/>
          <p:cNvSpPr>
            <a:spLocks noChangeArrowheads="1"/>
          </p:cNvSpPr>
          <p:nvPr/>
        </p:nvSpPr>
        <p:spPr bwMode="auto">
          <a:xfrm>
            <a:off x="7524750" y="4714875"/>
            <a:ext cx="1257300" cy="276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transport</a:t>
            </a:r>
            <a:endParaRPr lang="en-US"/>
          </a:p>
        </p:txBody>
      </p:sp>
      <p:sp>
        <p:nvSpPr>
          <p:cNvPr id="24606" name="Rectangle 107"/>
          <p:cNvSpPr>
            <a:spLocks noChangeArrowheads="1"/>
          </p:cNvSpPr>
          <p:nvPr/>
        </p:nvSpPr>
        <p:spPr bwMode="auto">
          <a:xfrm>
            <a:off x="3438525" y="1762125"/>
            <a:ext cx="1257300" cy="276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transport</a:t>
            </a:r>
            <a:endParaRPr lang="en-US"/>
          </a:p>
        </p:txBody>
      </p:sp>
      <p:sp>
        <p:nvSpPr>
          <p:cNvPr id="24607" name="Freeform 108"/>
          <p:cNvSpPr>
            <a:spLocks/>
          </p:cNvSpPr>
          <p:nvPr/>
        </p:nvSpPr>
        <p:spPr bwMode="auto">
          <a:xfrm>
            <a:off x="8439150" y="4419600"/>
            <a:ext cx="9525" cy="361950"/>
          </a:xfrm>
          <a:custGeom>
            <a:avLst/>
            <a:gdLst>
              <a:gd name="T0" fmla="*/ 2147483647 w 6"/>
              <a:gd name="T1" fmla="*/ 2147483647 h 228"/>
              <a:gd name="T2" fmla="*/ 0 w 6"/>
              <a:gd name="T3" fmla="*/ 0 h 228"/>
              <a:gd name="T4" fmla="*/ 0 60000 65536"/>
              <a:gd name="T5" fmla="*/ 0 60000 65536"/>
              <a:gd name="T6" fmla="*/ 0 w 6"/>
              <a:gd name="T7" fmla="*/ 0 h 228"/>
              <a:gd name="T8" fmla="*/ 6 w 6"/>
              <a:gd name="T9" fmla="*/ 228 h 2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228">
                <a:moveTo>
                  <a:pt x="6" y="228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608" name="Freeform 109"/>
          <p:cNvSpPr>
            <a:spLocks/>
          </p:cNvSpPr>
          <p:nvPr/>
        </p:nvSpPr>
        <p:spPr bwMode="auto">
          <a:xfrm>
            <a:off x="4824413" y="2206625"/>
            <a:ext cx="890587" cy="519113"/>
          </a:xfrm>
          <a:custGeom>
            <a:avLst/>
            <a:gdLst>
              <a:gd name="T0" fmla="*/ 2147483647 w 1122"/>
              <a:gd name="T1" fmla="*/ 2147483647 h 981"/>
              <a:gd name="T2" fmla="*/ 2147483647 w 1122"/>
              <a:gd name="T3" fmla="*/ 1185315659 h 981"/>
              <a:gd name="T4" fmla="*/ 2147483647 w 1122"/>
              <a:gd name="T5" fmla="*/ 0 h 981"/>
              <a:gd name="T6" fmla="*/ 2147483647 w 1122"/>
              <a:gd name="T7" fmla="*/ 2147483647 h 981"/>
              <a:gd name="T8" fmla="*/ 2147483647 w 1122"/>
              <a:gd name="T9" fmla="*/ 2147483647 h 981"/>
              <a:gd name="T10" fmla="*/ 2147483647 w 1122"/>
              <a:gd name="T11" fmla="*/ 2147483647 h 981"/>
              <a:gd name="T12" fmla="*/ 500250319 w 1122"/>
              <a:gd name="T13" fmla="*/ 2147483647 h 981"/>
              <a:gd name="T14" fmla="*/ 2147483647 w 1122"/>
              <a:gd name="T15" fmla="*/ 2147483647 h 981"/>
              <a:gd name="T16" fmla="*/ 2147483647 w 1122"/>
              <a:gd name="T17" fmla="*/ 2147483647 h 981"/>
              <a:gd name="T18" fmla="*/ 2147483647 w 1122"/>
              <a:gd name="T19" fmla="*/ 2147483647 h 981"/>
              <a:gd name="T20" fmla="*/ 2147483647 w 1122"/>
              <a:gd name="T21" fmla="*/ 2147483647 h 981"/>
              <a:gd name="T22" fmla="*/ 2147483647 w 1122"/>
              <a:gd name="T23" fmla="*/ 2147483647 h 981"/>
              <a:gd name="T24" fmla="*/ 2147483647 w 1122"/>
              <a:gd name="T25" fmla="*/ 2147483647 h 981"/>
              <a:gd name="T26" fmla="*/ 2147483647 w 1122"/>
              <a:gd name="T27" fmla="*/ 2147483647 h 981"/>
              <a:gd name="T28" fmla="*/ 2147483647 w 1122"/>
              <a:gd name="T29" fmla="*/ 2147483647 h 981"/>
              <a:gd name="T30" fmla="*/ 2147483647 w 1122"/>
              <a:gd name="T31" fmla="*/ 2147483647 h 981"/>
              <a:gd name="T32" fmla="*/ 2147483647 w 1122"/>
              <a:gd name="T33" fmla="*/ 2147483647 h 981"/>
              <a:gd name="T34" fmla="*/ 2147483647 w 1122"/>
              <a:gd name="T35" fmla="*/ 2147483647 h 981"/>
              <a:gd name="T36" fmla="*/ 2147483647 w 1122"/>
              <a:gd name="T37" fmla="*/ 2147483647 h 981"/>
              <a:gd name="T38" fmla="*/ 2147483647 w 1122"/>
              <a:gd name="T39" fmla="*/ 2147483647 h 981"/>
              <a:gd name="T40" fmla="*/ 2147483647 w 1122"/>
              <a:gd name="T41" fmla="*/ 2147483647 h 981"/>
              <a:gd name="T42" fmla="*/ 2147483647 w 1122"/>
              <a:gd name="T43" fmla="*/ 2147483647 h 981"/>
              <a:gd name="T44" fmla="*/ 2147483647 w 1122"/>
              <a:gd name="T45" fmla="*/ 2147483647 h 981"/>
              <a:gd name="T46" fmla="*/ 2147483647 w 1122"/>
              <a:gd name="T47" fmla="*/ 2147483647 h 981"/>
              <a:gd name="T48" fmla="*/ 2147483647 w 1122"/>
              <a:gd name="T49" fmla="*/ 2147483647 h 981"/>
              <a:gd name="T50" fmla="*/ 2147483647 w 1122"/>
              <a:gd name="T51" fmla="*/ 2147483647 h 981"/>
              <a:gd name="T52" fmla="*/ 2147483647 w 1122"/>
              <a:gd name="T53" fmla="*/ 2147483647 h 981"/>
              <a:gd name="T54" fmla="*/ 2147483647 w 1122"/>
              <a:gd name="T55" fmla="*/ 2147483647 h 981"/>
              <a:gd name="T56" fmla="*/ 2147483647 w 1122"/>
              <a:gd name="T57" fmla="*/ 2147483647 h 981"/>
              <a:gd name="T58" fmla="*/ 2147483647 w 1122"/>
              <a:gd name="T59" fmla="*/ 2147483647 h 981"/>
              <a:gd name="T60" fmla="*/ 2147483647 w 1122"/>
              <a:gd name="T61" fmla="*/ 2147483647 h 981"/>
              <a:gd name="T62" fmla="*/ 2147483647 w 1122"/>
              <a:gd name="T63" fmla="*/ 2147483647 h 981"/>
              <a:gd name="T64" fmla="*/ 2147483647 w 1122"/>
              <a:gd name="T65" fmla="*/ 2147483647 h 981"/>
              <a:gd name="T66" fmla="*/ 2147483647 w 1122"/>
              <a:gd name="T67" fmla="*/ 2147483647 h 981"/>
              <a:gd name="T68" fmla="*/ 2147483647 w 1122"/>
              <a:gd name="T69" fmla="*/ 2147483647 h 981"/>
              <a:gd name="T70" fmla="*/ 2147483647 w 1122"/>
              <a:gd name="T71" fmla="*/ 2147483647 h 981"/>
              <a:gd name="T72" fmla="*/ 2147483647 w 1122"/>
              <a:gd name="T73" fmla="*/ 2147483647 h 981"/>
              <a:gd name="T74" fmla="*/ 2147483647 w 1122"/>
              <a:gd name="T75" fmla="*/ 2147483647 h 981"/>
              <a:gd name="T76" fmla="*/ 2147483647 w 1122"/>
              <a:gd name="T77" fmla="*/ 2147483647 h 981"/>
              <a:gd name="T78" fmla="*/ 2147483647 w 1122"/>
              <a:gd name="T79" fmla="*/ 2147483647 h 981"/>
              <a:gd name="T80" fmla="*/ 2147483647 w 1122"/>
              <a:gd name="T81" fmla="*/ 2147483647 h 981"/>
              <a:gd name="T82" fmla="*/ 2147483647 w 1122"/>
              <a:gd name="T83" fmla="*/ 2147483647 h 981"/>
              <a:gd name="T84" fmla="*/ 2147483647 w 1122"/>
              <a:gd name="T85" fmla="*/ 2147483647 h 981"/>
              <a:gd name="T86" fmla="*/ 2147483647 w 1122"/>
              <a:gd name="T87" fmla="*/ 2147483647 h 981"/>
              <a:gd name="T88" fmla="*/ 2147483647 w 1122"/>
              <a:gd name="T89" fmla="*/ 2147483647 h 981"/>
              <a:gd name="T90" fmla="*/ 2147483647 w 1122"/>
              <a:gd name="T91" fmla="*/ 2147483647 h 981"/>
              <a:gd name="T92" fmla="*/ 2147483647 w 1122"/>
              <a:gd name="T93" fmla="*/ 2147483647 h 981"/>
              <a:gd name="T94" fmla="*/ 2147483647 w 1122"/>
              <a:gd name="T95" fmla="*/ 2147483647 h 981"/>
              <a:gd name="T96" fmla="*/ 2147483647 w 1122"/>
              <a:gd name="T97" fmla="*/ 2147483647 h 981"/>
              <a:gd name="T98" fmla="*/ 2147483647 w 1122"/>
              <a:gd name="T99" fmla="*/ 2147483647 h 981"/>
              <a:gd name="T100" fmla="*/ 2147483647 w 1122"/>
              <a:gd name="T101" fmla="*/ 2147483647 h 981"/>
              <a:gd name="T102" fmla="*/ 2147483647 w 1122"/>
              <a:gd name="T103" fmla="*/ 2147483647 h 981"/>
              <a:gd name="T104" fmla="*/ 2147483647 w 1122"/>
              <a:gd name="T105" fmla="*/ 2147483647 h 981"/>
              <a:gd name="T106" fmla="*/ 2147483647 w 1122"/>
              <a:gd name="T107" fmla="*/ 2147483647 h 981"/>
              <a:gd name="T108" fmla="*/ 2147483647 w 1122"/>
              <a:gd name="T109" fmla="*/ 2147483647 h 981"/>
              <a:gd name="T110" fmla="*/ 2147483647 w 1122"/>
              <a:gd name="T111" fmla="*/ 2147483647 h 98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22"/>
              <a:gd name="T169" fmla="*/ 0 h 981"/>
              <a:gd name="T170" fmla="*/ 1122 w 1122"/>
              <a:gd name="T171" fmla="*/ 981 h 98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22" h="981">
                <a:moveTo>
                  <a:pt x="986" y="98"/>
                </a:moveTo>
                <a:lnTo>
                  <a:pt x="964" y="84"/>
                </a:lnTo>
                <a:lnTo>
                  <a:pt x="941" y="72"/>
                </a:lnTo>
                <a:lnTo>
                  <a:pt x="918" y="61"/>
                </a:lnTo>
                <a:lnTo>
                  <a:pt x="894" y="52"/>
                </a:lnTo>
                <a:lnTo>
                  <a:pt x="870" y="42"/>
                </a:lnTo>
                <a:lnTo>
                  <a:pt x="847" y="35"/>
                </a:lnTo>
                <a:lnTo>
                  <a:pt x="821" y="28"/>
                </a:lnTo>
                <a:lnTo>
                  <a:pt x="796" y="21"/>
                </a:lnTo>
                <a:lnTo>
                  <a:pt x="770" y="15"/>
                </a:lnTo>
                <a:lnTo>
                  <a:pt x="744" y="11"/>
                </a:lnTo>
                <a:lnTo>
                  <a:pt x="715" y="8"/>
                </a:lnTo>
                <a:lnTo>
                  <a:pt x="687" y="4"/>
                </a:lnTo>
                <a:lnTo>
                  <a:pt x="657" y="3"/>
                </a:lnTo>
                <a:lnTo>
                  <a:pt x="627" y="1"/>
                </a:lnTo>
                <a:lnTo>
                  <a:pt x="594" y="0"/>
                </a:lnTo>
                <a:lnTo>
                  <a:pt x="562" y="0"/>
                </a:lnTo>
                <a:lnTo>
                  <a:pt x="528" y="0"/>
                </a:lnTo>
                <a:lnTo>
                  <a:pt x="496" y="1"/>
                </a:lnTo>
                <a:lnTo>
                  <a:pt x="465" y="3"/>
                </a:lnTo>
                <a:lnTo>
                  <a:pt x="436" y="4"/>
                </a:lnTo>
                <a:lnTo>
                  <a:pt x="407" y="8"/>
                </a:lnTo>
                <a:lnTo>
                  <a:pt x="378" y="11"/>
                </a:lnTo>
                <a:lnTo>
                  <a:pt x="352" y="15"/>
                </a:lnTo>
                <a:lnTo>
                  <a:pt x="326" y="21"/>
                </a:lnTo>
                <a:lnTo>
                  <a:pt x="300" y="28"/>
                </a:lnTo>
                <a:lnTo>
                  <a:pt x="275" y="35"/>
                </a:lnTo>
                <a:lnTo>
                  <a:pt x="252" y="42"/>
                </a:lnTo>
                <a:lnTo>
                  <a:pt x="227" y="52"/>
                </a:lnTo>
                <a:lnTo>
                  <a:pt x="203" y="61"/>
                </a:lnTo>
                <a:lnTo>
                  <a:pt x="181" y="72"/>
                </a:lnTo>
                <a:lnTo>
                  <a:pt x="157" y="84"/>
                </a:lnTo>
                <a:lnTo>
                  <a:pt x="135" y="98"/>
                </a:lnTo>
                <a:lnTo>
                  <a:pt x="94" y="127"/>
                </a:lnTo>
                <a:lnTo>
                  <a:pt x="63" y="160"/>
                </a:lnTo>
                <a:lnTo>
                  <a:pt x="39" y="196"/>
                </a:lnTo>
                <a:lnTo>
                  <a:pt x="22" y="233"/>
                </a:lnTo>
                <a:lnTo>
                  <a:pt x="11" y="269"/>
                </a:lnTo>
                <a:lnTo>
                  <a:pt x="4" y="304"/>
                </a:lnTo>
                <a:lnTo>
                  <a:pt x="1" y="336"/>
                </a:lnTo>
                <a:lnTo>
                  <a:pt x="0" y="364"/>
                </a:lnTo>
                <a:lnTo>
                  <a:pt x="1" y="386"/>
                </a:lnTo>
                <a:lnTo>
                  <a:pt x="6" y="405"/>
                </a:lnTo>
                <a:lnTo>
                  <a:pt x="11" y="421"/>
                </a:lnTo>
                <a:lnTo>
                  <a:pt x="20" y="432"/>
                </a:lnTo>
                <a:lnTo>
                  <a:pt x="30" y="442"/>
                </a:lnTo>
                <a:lnTo>
                  <a:pt x="43" y="447"/>
                </a:lnTo>
                <a:lnTo>
                  <a:pt x="57" y="453"/>
                </a:lnTo>
                <a:lnTo>
                  <a:pt x="73" y="456"/>
                </a:lnTo>
                <a:lnTo>
                  <a:pt x="86" y="457"/>
                </a:lnTo>
                <a:lnTo>
                  <a:pt x="99" y="457"/>
                </a:lnTo>
                <a:lnTo>
                  <a:pt x="113" y="456"/>
                </a:lnTo>
                <a:lnTo>
                  <a:pt x="127" y="453"/>
                </a:lnTo>
                <a:lnTo>
                  <a:pt x="142" y="450"/>
                </a:lnTo>
                <a:lnTo>
                  <a:pt x="155" y="447"/>
                </a:lnTo>
                <a:lnTo>
                  <a:pt x="168" y="442"/>
                </a:lnTo>
                <a:lnTo>
                  <a:pt x="183" y="438"/>
                </a:lnTo>
                <a:lnTo>
                  <a:pt x="195" y="432"/>
                </a:lnTo>
                <a:lnTo>
                  <a:pt x="208" y="426"/>
                </a:lnTo>
                <a:lnTo>
                  <a:pt x="220" y="421"/>
                </a:lnTo>
                <a:lnTo>
                  <a:pt x="231" y="414"/>
                </a:lnTo>
                <a:lnTo>
                  <a:pt x="241" y="408"/>
                </a:lnTo>
                <a:lnTo>
                  <a:pt x="250" y="403"/>
                </a:lnTo>
                <a:lnTo>
                  <a:pt x="258" y="396"/>
                </a:lnTo>
                <a:lnTo>
                  <a:pt x="265" y="390"/>
                </a:lnTo>
                <a:lnTo>
                  <a:pt x="276" y="379"/>
                </a:lnTo>
                <a:lnTo>
                  <a:pt x="286" y="368"/>
                </a:lnTo>
                <a:lnTo>
                  <a:pt x="294" y="357"/>
                </a:lnTo>
                <a:lnTo>
                  <a:pt x="300" y="346"/>
                </a:lnTo>
                <a:lnTo>
                  <a:pt x="304" y="336"/>
                </a:lnTo>
                <a:lnTo>
                  <a:pt x="308" y="325"/>
                </a:lnTo>
                <a:lnTo>
                  <a:pt x="309" y="315"/>
                </a:lnTo>
                <a:lnTo>
                  <a:pt x="308" y="305"/>
                </a:lnTo>
                <a:lnTo>
                  <a:pt x="302" y="283"/>
                </a:lnTo>
                <a:lnTo>
                  <a:pt x="297" y="255"/>
                </a:lnTo>
                <a:lnTo>
                  <a:pt x="294" y="231"/>
                </a:lnTo>
                <a:lnTo>
                  <a:pt x="300" y="216"/>
                </a:lnTo>
                <a:lnTo>
                  <a:pt x="310" y="215"/>
                </a:lnTo>
                <a:lnTo>
                  <a:pt x="318" y="222"/>
                </a:lnTo>
                <a:lnTo>
                  <a:pt x="323" y="237"/>
                </a:lnTo>
                <a:lnTo>
                  <a:pt x="327" y="259"/>
                </a:lnTo>
                <a:lnTo>
                  <a:pt x="328" y="295"/>
                </a:lnTo>
                <a:lnTo>
                  <a:pt x="326" y="332"/>
                </a:lnTo>
                <a:lnTo>
                  <a:pt x="322" y="365"/>
                </a:lnTo>
                <a:lnTo>
                  <a:pt x="317" y="389"/>
                </a:lnTo>
                <a:lnTo>
                  <a:pt x="312" y="401"/>
                </a:lnTo>
                <a:lnTo>
                  <a:pt x="302" y="419"/>
                </a:lnTo>
                <a:lnTo>
                  <a:pt x="290" y="440"/>
                </a:lnTo>
                <a:lnTo>
                  <a:pt x="275" y="464"/>
                </a:lnTo>
                <a:lnTo>
                  <a:pt x="258" y="489"/>
                </a:lnTo>
                <a:lnTo>
                  <a:pt x="243" y="513"/>
                </a:lnTo>
                <a:lnTo>
                  <a:pt x="227" y="535"/>
                </a:lnTo>
                <a:lnTo>
                  <a:pt x="213" y="553"/>
                </a:lnTo>
                <a:lnTo>
                  <a:pt x="200" y="574"/>
                </a:lnTo>
                <a:lnTo>
                  <a:pt x="185" y="606"/>
                </a:lnTo>
                <a:lnTo>
                  <a:pt x="170" y="644"/>
                </a:lnTo>
                <a:lnTo>
                  <a:pt x="154" y="686"/>
                </a:lnTo>
                <a:lnTo>
                  <a:pt x="138" y="730"/>
                </a:lnTo>
                <a:lnTo>
                  <a:pt x="126" y="772"/>
                </a:lnTo>
                <a:lnTo>
                  <a:pt x="116" y="810"/>
                </a:lnTo>
                <a:lnTo>
                  <a:pt x="110" y="840"/>
                </a:lnTo>
                <a:lnTo>
                  <a:pt x="107" y="882"/>
                </a:lnTo>
                <a:lnTo>
                  <a:pt x="108" y="916"/>
                </a:lnTo>
                <a:lnTo>
                  <a:pt x="113" y="941"/>
                </a:lnTo>
                <a:lnTo>
                  <a:pt x="124" y="957"/>
                </a:lnTo>
                <a:lnTo>
                  <a:pt x="139" y="970"/>
                </a:lnTo>
                <a:lnTo>
                  <a:pt x="159" y="977"/>
                </a:lnTo>
                <a:lnTo>
                  <a:pt x="185" y="980"/>
                </a:lnTo>
                <a:lnTo>
                  <a:pt x="217" y="981"/>
                </a:lnTo>
                <a:lnTo>
                  <a:pt x="235" y="981"/>
                </a:lnTo>
                <a:lnTo>
                  <a:pt x="255" y="981"/>
                </a:lnTo>
                <a:lnTo>
                  <a:pt x="277" y="981"/>
                </a:lnTo>
                <a:lnTo>
                  <a:pt x="301" y="981"/>
                </a:lnTo>
                <a:lnTo>
                  <a:pt x="326" y="981"/>
                </a:lnTo>
                <a:lnTo>
                  <a:pt x="352" y="981"/>
                </a:lnTo>
                <a:lnTo>
                  <a:pt x="378" y="981"/>
                </a:lnTo>
                <a:lnTo>
                  <a:pt x="404" y="981"/>
                </a:lnTo>
                <a:lnTo>
                  <a:pt x="430" y="981"/>
                </a:lnTo>
                <a:lnTo>
                  <a:pt x="455" y="981"/>
                </a:lnTo>
                <a:lnTo>
                  <a:pt x="477" y="981"/>
                </a:lnTo>
                <a:lnTo>
                  <a:pt x="499" y="981"/>
                </a:lnTo>
                <a:lnTo>
                  <a:pt x="518" y="981"/>
                </a:lnTo>
                <a:lnTo>
                  <a:pt x="533" y="981"/>
                </a:lnTo>
                <a:lnTo>
                  <a:pt x="546" y="981"/>
                </a:lnTo>
                <a:lnTo>
                  <a:pt x="555" y="981"/>
                </a:lnTo>
                <a:lnTo>
                  <a:pt x="555" y="872"/>
                </a:lnTo>
                <a:lnTo>
                  <a:pt x="535" y="871"/>
                </a:lnTo>
                <a:lnTo>
                  <a:pt x="514" y="867"/>
                </a:lnTo>
                <a:lnTo>
                  <a:pt x="495" y="860"/>
                </a:lnTo>
                <a:lnTo>
                  <a:pt x="477" y="851"/>
                </a:lnTo>
                <a:lnTo>
                  <a:pt x="459" y="842"/>
                </a:lnTo>
                <a:lnTo>
                  <a:pt x="444" y="828"/>
                </a:lnTo>
                <a:lnTo>
                  <a:pt x="428" y="814"/>
                </a:lnTo>
                <a:lnTo>
                  <a:pt x="413" y="797"/>
                </a:lnTo>
                <a:lnTo>
                  <a:pt x="401" y="779"/>
                </a:lnTo>
                <a:lnTo>
                  <a:pt x="389" y="761"/>
                </a:lnTo>
                <a:lnTo>
                  <a:pt x="380" y="740"/>
                </a:lnTo>
                <a:lnTo>
                  <a:pt x="371" y="718"/>
                </a:lnTo>
                <a:lnTo>
                  <a:pt x="364" y="694"/>
                </a:lnTo>
                <a:lnTo>
                  <a:pt x="359" y="670"/>
                </a:lnTo>
                <a:lnTo>
                  <a:pt x="356" y="645"/>
                </a:lnTo>
                <a:lnTo>
                  <a:pt x="355" y="620"/>
                </a:lnTo>
                <a:lnTo>
                  <a:pt x="356" y="595"/>
                </a:lnTo>
                <a:lnTo>
                  <a:pt x="359" y="570"/>
                </a:lnTo>
                <a:lnTo>
                  <a:pt x="364" y="546"/>
                </a:lnTo>
                <a:lnTo>
                  <a:pt x="371" y="523"/>
                </a:lnTo>
                <a:lnTo>
                  <a:pt x="380" y="500"/>
                </a:lnTo>
                <a:lnTo>
                  <a:pt x="389" y="479"/>
                </a:lnTo>
                <a:lnTo>
                  <a:pt x="401" y="461"/>
                </a:lnTo>
                <a:lnTo>
                  <a:pt x="413" y="443"/>
                </a:lnTo>
                <a:lnTo>
                  <a:pt x="428" y="426"/>
                </a:lnTo>
                <a:lnTo>
                  <a:pt x="444" y="412"/>
                </a:lnTo>
                <a:lnTo>
                  <a:pt x="459" y="399"/>
                </a:lnTo>
                <a:lnTo>
                  <a:pt x="477" y="389"/>
                </a:lnTo>
                <a:lnTo>
                  <a:pt x="495" y="380"/>
                </a:lnTo>
                <a:lnTo>
                  <a:pt x="514" y="373"/>
                </a:lnTo>
                <a:lnTo>
                  <a:pt x="535" y="369"/>
                </a:lnTo>
                <a:lnTo>
                  <a:pt x="555" y="368"/>
                </a:lnTo>
                <a:lnTo>
                  <a:pt x="555" y="241"/>
                </a:lnTo>
                <a:lnTo>
                  <a:pt x="546" y="241"/>
                </a:lnTo>
                <a:lnTo>
                  <a:pt x="536" y="241"/>
                </a:lnTo>
                <a:lnTo>
                  <a:pt x="524" y="242"/>
                </a:lnTo>
                <a:lnTo>
                  <a:pt x="513" y="242"/>
                </a:lnTo>
                <a:lnTo>
                  <a:pt x="503" y="242"/>
                </a:lnTo>
                <a:lnTo>
                  <a:pt x="493" y="244"/>
                </a:lnTo>
                <a:lnTo>
                  <a:pt x="484" y="244"/>
                </a:lnTo>
                <a:lnTo>
                  <a:pt x="477" y="244"/>
                </a:lnTo>
                <a:lnTo>
                  <a:pt x="467" y="237"/>
                </a:lnTo>
                <a:lnTo>
                  <a:pt x="462" y="220"/>
                </a:lnTo>
                <a:lnTo>
                  <a:pt x="460" y="203"/>
                </a:lnTo>
                <a:lnTo>
                  <a:pt x="465" y="195"/>
                </a:lnTo>
                <a:lnTo>
                  <a:pt x="471" y="194"/>
                </a:lnTo>
                <a:lnTo>
                  <a:pt x="478" y="194"/>
                </a:lnTo>
                <a:lnTo>
                  <a:pt x="489" y="194"/>
                </a:lnTo>
                <a:lnTo>
                  <a:pt x="501" y="194"/>
                </a:lnTo>
                <a:lnTo>
                  <a:pt x="514" y="194"/>
                </a:lnTo>
                <a:lnTo>
                  <a:pt x="530" y="195"/>
                </a:lnTo>
                <a:lnTo>
                  <a:pt x="546" y="195"/>
                </a:lnTo>
                <a:lnTo>
                  <a:pt x="562" y="195"/>
                </a:lnTo>
                <a:lnTo>
                  <a:pt x="577" y="195"/>
                </a:lnTo>
                <a:lnTo>
                  <a:pt x="593" y="195"/>
                </a:lnTo>
                <a:lnTo>
                  <a:pt x="608" y="194"/>
                </a:lnTo>
                <a:lnTo>
                  <a:pt x="621" y="194"/>
                </a:lnTo>
                <a:lnTo>
                  <a:pt x="633" y="194"/>
                </a:lnTo>
                <a:lnTo>
                  <a:pt x="644" y="194"/>
                </a:lnTo>
                <a:lnTo>
                  <a:pt x="651" y="194"/>
                </a:lnTo>
                <a:lnTo>
                  <a:pt x="657" y="195"/>
                </a:lnTo>
                <a:lnTo>
                  <a:pt x="662" y="203"/>
                </a:lnTo>
                <a:lnTo>
                  <a:pt x="662" y="220"/>
                </a:lnTo>
                <a:lnTo>
                  <a:pt x="655" y="237"/>
                </a:lnTo>
                <a:lnTo>
                  <a:pt x="645" y="244"/>
                </a:lnTo>
                <a:lnTo>
                  <a:pt x="637" y="244"/>
                </a:lnTo>
                <a:lnTo>
                  <a:pt x="628" y="244"/>
                </a:lnTo>
                <a:lnTo>
                  <a:pt x="617" y="242"/>
                </a:lnTo>
                <a:lnTo>
                  <a:pt x="605" y="242"/>
                </a:lnTo>
                <a:lnTo>
                  <a:pt x="593" y="242"/>
                </a:lnTo>
                <a:lnTo>
                  <a:pt x="581" y="241"/>
                </a:lnTo>
                <a:lnTo>
                  <a:pt x="571" y="241"/>
                </a:lnTo>
                <a:lnTo>
                  <a:pt x="562" y="241"/>
                </a:lnTo>
                <a:lnTo>
                  <a:pt x="560" y="241"/>
                </a:lnTo>
                <a:lnTo>
                  <a:pt x="558" y="241"/>
                </a:lnTo>
                <a:lnTo>
                  <a:pt x="557" y="241"/>
                </a:lnTo>
                <a:lnTo>
                  <a:pt x="555" y="241"/>
                </a:lnTo>
                <a:lnTo>
                  <a:pt x="555" y="368"/>
                </a:lnTo>
                <a:lnTo>
                  <a:pt x="556" y="368"/>
                </a:lnTo>
                <a:lnTo>
                  <a:pt x="557" y="368"/>
                </a:lnTo>
                <a:lnTo>
                  <a:pt x="558" y="368"/>
                </a:lnTo>
                <a:lnTo>
                  <a:pt x="580" y="369"/>
                </a:lnTo>
                <a:lnTo>
                  <a:pt x="600" y="373"/>
                </a:lnTo>
                <a:lnTo>
                  <a:pt x="619" y="379"/>
                </a:lnTo>
                <a:lnTo>
                  <a:pt x="638" y="387"/>
                </a:lnTo>
                <a:lnTo>
                  <a:pt x="656" y="399"/>
                </a:lnTo>
                <a:lnTo>
                  <a:pt x="673" y="411"/>
                </a:lnTo>
                <a:lnTo>
                  <a:pt x="688" y="425"/>
                </a:lnTo>
                <a:lnTo>
                  <a:pt x="703" y="442"/>
                </a:lnTo>
                <a:lnTo>
                  <a:pt x="717" y="460"/>
                </a:lnTo>
                <a:lnTo>
                  <a:pt x="728" y="479"/>
                </a:lnTo>
                <a:lnTo>
                  <a:pt x="738" y="500"/>
                </a:lnTo>
                <a:lnTo>
                  <a:pt x="747" y="523"/>
                </a:lnTo>
                <a:lnTo>
                  <a:pt x="754" y="545"/>
                </a:lnTo>
                <a:lnTo>
                  <a:pt x="758" y="570"/>
                </a:lnTo>
                <a:lnTo>
                  <a:pt x="761" y="594"/>
                </a:lnTo>
                <a:lnTo>
                  <a:pt x="763" y="620"/>
                </a:lnTo>
                <a:lnTo>
                  <a:pt x="761" y="647"/>
                </a:lnTo>
                <a:lnTo>
                  <a:pt x="758" y="670"/>
                </a:lnTo>
                <a:lnTo>
                  <a:pt x="754" y="695"/>
                </a:lnTo>
                <a:lnTo>
                  <a:pt x="747" y="718"/>
                </a:lnTo>
                <a:lnTo>
                  <a:pt x="738" y="740"/>
                </a:lnTo>
                <a:lnTo>
                  <a:pt x="728" y="761"/>
                </a:lnTo>
                <a:lnTo>
                  <a:pt x="717" y="780"/>
                </a:lnTo>
                <a:lnTo>
                  <a:pt x="703" y="798"/>
                </a:lnTo>
                <a:lnTo>
                  <a:pt x="688" y="815"/>
                </a:lnTo>
                <a:lnTo>
                  <a:pt x="673" y="829"/>
                </a:lnTo>
                <a:lnTo>
                  <a:pt x="656" y="842"/>
                </a:lnTo>
                <a:lnTo>
                  <a:pt x="638" y="853"/>
                </a:lnTo>
                <a:lnTo>
                  <a:pt x="619" y="861"/>
                </a:lnTo>
                <a:lnTo>
                  <a:pt x="600" y="867"/>
                </a:lnTo>
                <a:lnTo>
                  <a:pt x="580" y="871"/>
                </a:lnTo>
                <a:lnTo>
                  <a:pt x="558" y="872"/>
                </a:lnTo>
                <a:lnTo>
                  <a:pt x="557" y="872"/>
                </a:lnTo>
                <a:lnTo>
                  <a:pt x="556" y="872"/>
                </a:lnTo>
                <a:lnTo>
                  <a:pt x="555" y="872"/>
                </a:lnTo>
                <a:lnTo>
                  <a:pt x="555" y="981"/>
                </a:lnTo>
                <a:lnTo>
                  <a:pt x="558" y="981"/>
                </a:lnTo>
                <a:lnTo>
                  <a:pt x="560" y="981"/>
                </a:lnTo>
                <a:lnTo>
                  <a:pt x="562" y="981"/>
                </a:lnTo>
                <a:lnTo>
                  <a:pt x="564" y="981"/>
                </a:lnTo>
                <a:lnTo>
                  <a:pt x="573" y="981"/>
                </a:lnTo>
                <a:lnTo>
                  <a:pt x="585" y="981"/>
                </a:lnTo>
                <a:lnTo>
                  <a:pt x="602" y="981"/>
                </a:lnTo>
                <a:lnTo>
                  <a:pt x="622" y="981"/>
                </a:lnTo>
                <a:lnTo>
                  <a:pt x="645" y="981"/>
                </a:lnTo>
                <a:lnTo>
                  <a:pt x="671" y="981"/>
                </a:lnTo>
                <a:lnTo>
                  <a:pt x="697" y="981"/>
                </a:lnTo>
                <a:lnTo>
                  <a:pt x="726" y="981"/>
                </a:lnTo>
                <a:lnTo>
                  <a:pt x="754" y="981"/>
                </a:lnTo>
                <a:lnTo>
                  <a:pt x="783" y="981"/>
                </a:lnTo>
                <a:lnTo>
                  <a:pt x="811" y="981"/>
                </a:lnTo>
                <a:lnTo>
                  <a:pt x="838" y="981"/>
                </a:lnTo>
                <a:lnTo>
                  <a:pt x="863" y="981"/>
                </a:lnTo>
                <a:lnTo>
                  <a:pt x="885" y="981"/>
                </a:lnTo>
                <a:lnTo>
                  <a:pt x="905" y="981"/>
                </a:lnTo>
                <a:lnTo>
                  <a:pt x="937" y="980"/>
                </a:lnTo>
                <a:lnTo>
                  <a:pt x="961" y="977"/>
                </a:lnTo>
                <a:lnTo>
                  <a:pt x="983" y="970"/>
                </a:lnTo>
                <a:lnTo>
                  <a:pt x="997" y="957"/>
                </a:lnTo>
                <a:lnTo>
                  <a:pt x="1009" y="941"/>
                </a:lnTo>
                <a:lnTo>
                  <a:pt x="1013" y="916"/>
                </a:lnTo>
                <a:lnTo>
                  <a:pt x="1014" y="882"/>
                </a:lnTo>
                <a:lnTo>
                  <a:pt x="1011" y="840"/>
                </a:lnTo>
                <a:lnTo>
                  <a:pt x="1005" y="810"/>
                </a:lnTo>
                <a:lnTo>
                  <a:pt x="995" y="772"/>
                </a:lnTo>
                <a:lnTo>
                  <a:pt x="983" y="730"/>
                </a:lnTo>
                <a:lnTo>
                  <a:pt x="968" y="686"/>
                </a:lnTo>
                <a:lnTo>
                  <a:pt x="951" y="644"/>
                </a:lnTo>
                <a:lnTo>
                  <a:pt x="936" y="606"/>
                </a:lnTo>
                <a:lnTo>
                  <a:pt x="921" y="574"/>
                </a:lnTo>
                <a:lnTo>
                  <a:pt x="907" y="553"/>
                </a:lnTo>
                <a:lnTo>
                  <a:pt x="894" y="535"/>
                </a:lnTo>
                <a:lnTo>
                  <a:pt x="878" y="513"/>
                </a:lnTo>
                <a:lnTo>
                  <a:pt x="863" y="489"/>
                </a:lnTo>
                <a:lnTo>
                  <a:pt x="846" y="464"/>
                </a:lnTo>
                <a:lnTo>
                  <a:pt x="831" y="440"/>
                </a:lnTo>
                <a:lnTo>
                  <a:pt x="819" y="419"/>
                </a:lnTo>
                <a:lnTo>
                  <a:pt x="809" y="401"/>
                </a:lnTo>
                <a:lnTo>
                  <a:pt x="804" y="389"/>
                </a:lnTo>
                <a:lnTo>
                  <a:pt x="799" y="365"/>
                </a:lnTo>
                <a:lnTo>
                  <a:pt x="795" y="332"/>
                </a:lnTo>
                <a:lnTo>
                  <a:pt x="794" y="295"/>
                </a:lnTo>
                <a:lnTo>
                  <a:pt x="794" y="259"/>
                </a:lnTo>
                <a:lnTo>
                  <a:pt x="797" y="237"/>
                </a:lnTo>
                <a:lnTo>
                  <a:pt x="803" y="222"/>
                </a:lnTo>
                <a:lnTo>
                  <a:pt x="811" y="215"/>
                </a:lnTo>
                <a:lnTo>
                  <a:pt x="821" y="216"/>
                </a:lnTo>
                <a:lnTo>
                  <a:pt x="827" y="231"/>
                </a:lnTo>
                <a:lnTo>
                  <a:pt x="824" y="255"/>
                </a:lnTo>
                <a:lnTo>
                  <a:pt x="819" y="283"/>
                </a:lnTo>
                <a:lnTo>
                  <a:pt x="813" y="305"/>
                </a:lnTo>
                <a:lnTo>
                  <a:pt x="812" y="315"/>
                </a:lnTo>
                <a:lnTo>
                  <a:pt x="813" y="325"/>
                </a:lnTo>
                <a:lnTo>
                  <a:pt x="817" y="336"/>
                </a:lnTo>
                <a:lnTo>
                  <a:pt x="821" y="346"/>
                </a:lnTo>
                <a:lnTo>
                  <a:pt x="827" y="357"/>
                </a:lnTo>
                <a:lnTo>
                  <a:pt x="834" y="368"/>
                </a:lnTo>
                <a:lnTo>
                  <a:pt x="845" y="379"/>
                </a:lnTo>
                <a:lnTo>
                  <a:pt x="856" y="390"/>
                </a:lnTo>
                <a:lnTo>
                  <a:pt x="863" y="396"/>
                </a:lnTo>
                <a:lnTo>
                  <a:pt x="870" y="403"/>
                </a:lnTo>
                <a:lnTo>
                  <a:pt x="879" y="408"/>
                </a:lnTo>
                <a:lnTo>
                  <a:pt x="890" y="414"/>
                </a:lnTo>
                <a:lnTo>
                  <a:pt x="901" y="421"/>
                </a:lnTo>
                <a:lnTo>
                  <a:pt x="913" y="426"/>
                </a:lnTo>
                <a:lnTo>
                  <a:pt x="925" y="432"/>
                </a:lnTo>
                <a:lnTo>
                  <a:pt x="939" y="438"/>
                </a:lnTo>
                <a:lnTo>
                  <a:pt x="952" y="442"/>
                </a:lnTo>
                <a:lnTo>
                  <a:pt x="966" y="447"/>
                </a:lnTo>
                <a:lnTo>
                  <a:pt x="980" y="450"/>
                </a:lnTo>
                <a:lnTo>
                  <a:pt x="994" y="453"/>
                </a:lnTo>
                <a:lnTo>
                  <a:pt x="1009" y="456"/>
                </a:lnTo>
                <a:lnTo>
                  <a:pt x="1022" y="457"/>
                </a:lnTo>
                <a:lnTo>
                  <a:pt x="1036" y="457"/>
                </a:lnTo>
                <a:lnTo>
                  <a:pt x="1048" y="456"/>
                </a:lnTo>
                <a:lnTo>
                  <a:pt x="1064" y="453"/>
                </a:lnTo>
                <a:lnTo>
                  <a:pt x="1078" y="447"/>
                </a:lnTo>
                <a:lnTo>
                  <a:pt x="1091" y="442"/>
                </a:lnTo>
                <a:lnTo>
                  <a:pt x="1102" y="432"/>
                </a:lnTo>
                <a:lnTo>
                  <a:pt x="1110" y="421"/>
                </a:lnTo>
                <a:lnTo>
                  <a:pt x="1116" y="405"/>
                </a:lnTo>
                <a:lnTo>
                  <a:pt x="1121" y="386"/>
                </a:lnTo>
                <a:lnTo>
                  <a:pt x="1122" y="364"/>
                </a:lnTo>
                <a:lnTo>
                  <a:pt x="1121" y="336"/>
                </a:lnTo>
                <a:lnTo>
                  <a:pt x="1118" y="304"/>
                </a:lnTo>
                <a:lnTo>
                  <a:pt x="1111" y="269"/>
                </a:lnTo>
                <a:lnTo>
                  <a:pt x="1100" y="233"/>
                </a:lnTo>
                <a:lnTo>
                  <a:pt x="1082" y="196"/>
                </a:lnTo>
                <a:lnTo>
                  <a:pt x="1058" y="160"/>
                </a:lnTo>
                <a:lnTo>
                  <a:pt x="1027" y="127"/>
                </a:lnTo>
                <a:lnTo>
                  <a:pt x="986" y="98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4609" name="Freeform 110"/>
          <p:cNvSpPr>
            <a:spLocks/>
          </p:cNvSpPr>
          <p:nvPr/>
        </p:nvSpPr>
        <p:spPr bwMode="auto">
          <a:xfrm>
            <a:off x="4495800" y="2047875"/>
            <a:ext cx="3822700" cy="2892425"/>
          </a:xfrm>
          <a:custGeom>
            <a:avLst/>
            <a:gdLst>
              <a:gd name="T0" fmla="*/ 0 w 2408"/>
              <a:gd name="T1" fmla="*/ 0 h 1822"/>
              <a:gd name="T2" fmla="*/ 2147483647 w 2408"/>
              <a:gd name="T3" fmla="*/ 2147483647 h 1822"/>
              <a:gd name="T4" fmla="*/ 2147483647 w 2408"/>
              <a:gd name="T5" fmla="*/ 2147483647 h 1822"/>
              <a:gd name="T6" fmla="*/ 0 60000 65536"/>
              <a:gd name="T7" fmla="*/ 0 60000 65536"/>
              <a:gd name="T8" fmla="*/ 0 60000 65536"/>
              <a:gd name="T9" fmla="*/ 0 w 2408"/>
              <a:gd name="T10" fmla="*/ 0 h 1822"/>
              <a:gd name="T11" fmla="*/ 2408 w 2408"/>
              <a:gd name="T12" fmla="*/ 1822 h 18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8" h="1822">
                <a:moveTo>
                  <a:pt x="0" y="0"/>
                </a:moveTo>
                <a:lnTo>
                  <a:pt x="6" y="126"/>
                </a:lnTo>
                <a:lnTo>
                  <a:pt x="2408" y="182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4610" name="Group 111"/>
          <p:cNvGrpSpPr>
            <a:grpSpLocks/>
          </p:cNvGrpSpPr>
          <p:nvPr/>
        </p:nvGrpSpPr>
        <p:grpSpPr bwMode="auto">
          <a:xfrm>
            <a:off x="5670550" y="2836863"/>
            <a:ext cx="700088" cy="382587"/>
            <a:chOff x="4712" y="2088"/>
            <a:chExt cx="444" cy="244"/>
          </a:xfrm>
        </p:grpSpPr>
        <p:sp>
          <p:nvSpPr>
            <p:cNvPr id="24612" name="Rectangle 112"/>
            <p:cNvSpPr>
              <a:spLocks noChangeArrowheads="1"/>
            </p:cNvSpPr>
            <p:nvPr/>
          </p:nvSpPr>
          <p:spPr bwMode="auto">
            <a:xfrm>
              <a:off x="4712" y="2088"/>
              <a:ext cx="444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13" name="Text Box 113"/>
            <p:cNvSpPr txBox="1">
              <a:spLocks noChangeArrowheads="1"/>
            </p:cNvSpPr>
            <p:nvPr/>
          </p:nvSpPr>
          <p:spPr bwMode="auto">
            <a:xfrm>
              <a:off x="4726" y="2098"/>
              <a:ext cx="3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ack</a:t>
              </a:r>
              <a:endParaRPr lang="en-US"/>
            </a:p>
          </p:txBody>
        </p:sp>
      </p:grpSp>
      <p:sp>
        <p:nvSpPr>
          <p:cNvPr id="24611" name="Freeform 114"/>
          <p:cNvSpPr>
            <a:spLocks/>
          </p:cNvSpPr>
          <p:nvPr/>
        </p:nvSpPr>
        <p:spPr bwMode="auto">
          <a:xfrm>
            <a:off x="4843463" y="3911600"/>
            <a:ext cx="890587" cy="519113"/>
          </a:xfrm>
          <a:custGeom>
            <a:avLst/>
            <a:gdLst>
              <a:gd name="T0" fmla="*/ 2147483647 w 1122"/>
              <a:gd name="T1" fmla="*/ 2147483647 h 981"/>
              <a:gd name="T2" fmla="*/ 2147483647 w 1122"/>
              <a:gd name="T3" fmla="*/ 1185315659 h 981"/>
              <a:gd name="T4" fmla="*/ 2147483647 w 1122"/>
              <a:gd name="T5" fmla="*/ 0 h 981"/>
              <a:gd name="T6" fmla="*/ 2147483647 w 1122"/>
              <a:gd name="T7" fmla="*/ 2147483647 h 981"/>
              <a:gd name="T8" fmla="*/ 2147483647 w 1122"/>
              <a:gd name="T9" fmla="*/ 2147483647 h 981"/>
              <a:gd name="T10" fmla="*/ 2147483647 w 1122"/>
              <a:gd name="T11" fmla="*/ 2147483647 h 981"/>
              <a:gd name="T12" fmla="*/ 500250319 w 1122"/>
              <a:gd name="T13" fmla="*/ 2147483647 h 981"/>
              <a:gd name="T14" fmla="*/ 2147483647 w 1122"/>
              <a:gd name="T15" fmla="*/ 2147483647 h 981"/>
              <a:gd name="T16" fmla="*/ 2147483647 w 1122"/>
              <a:gd name="T17" fmla="*/ 2147483647 h 981"/>
              <a:gd name="T18" fmla="*/ 2147483647 w 1122"/>
              <a:gd name="T19" fmla="*/ 2147483647 h 981"/>
              <a:gd name="T20" fmla="*/ 2147483647 w 1122"/>
              <a:gd name="T21" fmla="*/ 2147483647 h 981"/>
              <a:gd name="T22" fmla="*/ 2147483647 w 1122"/>
              <a:gd name="T23" fmla="*/ 2147483647 h 981"/>
              <a:gd name="T24" fmla="*/ 2147483647 w 1122"/>
              <a:gd name="T25" fmla="*/ 2147483647 h 981"/>
              <a:gd name="T26" fmla="*/ 2147483647 w 1122"/>
              <a:gd name="T27" fmla="*/ 2147483647 h 981"/>
              <a:gd name="T28" fmla="*/ 2147483647 w 1122"/>
              <a:gd name="T29" fmla="*/ 2147483647 h 981"/>
              <a:gd name="T30" fmla="*/ 2147483647 w 1122"/>
              <a:gd name="T31" fmla="*/ 2147483647 h 981"/>
              <a:gd name="T32" fmla="*/ 2147483647 w 1122"/>
              <a:gd name="T33" fmla="*/ 2147483647 h 981"/>
              <a:gd name="T34" fmla="*/ 2147483647 w 1122"/>
              <a:gd name="T35" fmla="*/ 2147483647 h 981"/>
              <a:gd name="T36" fmla="*/ 2147483647 w 1122"/>
              <a:gd name="T37" fmla="*/ 2147483647 h 981"/>
              <a:gd name="T38" fmla="*/ 2147483647 w 1122"/>
              <a:gd name="T39" fmla="*/ 2147483647 h 981"/>
              <a:gd name="T40" fmla="*/ 2147483647 w 1122"/>
              <a:gd name="T41" fmla="*/ 2147483647 h 981"/>
              <a:gd name="T42" fmla="*/ 2147483647 w 1122"/>
              <a:gd name="T43" fmla="*/ 2147483647 h 981"/>
              <a:gd name="T44" fmla="*/ 2147483647 w 1122"/>
              <a:gd name="T45" fmla="*/ 2147483647 h 981"/>
              <a:gd name="T46" fmla="*/ 2147483647 w 1122"/>
              <a:gd name="T47" fmla="*/ 2147483647 h 981"/>
              <a:gd name="T48" fmla="*/ 2147483647 w 1122"/>
              <a:gd name="T49" fmla="*/ 2147483647 h 981"/>
              <a:gd name="T50" fmla="*/ 2147483647 w 1122"/>
              <a:gd name="T51" fmla="*/ 2147483647 h 981"/>
              <a:gd name="T52" fmla="*/ 2147483647 w 1122"/>
              <a:gd name="T53" fmla="*/ 2147483647 h 981"/>
              <a:gd name="T54" fmla="*/ 2147483647 w 1122"/>
              <a:gd name="T55" fmla="*/ 2147483647 h 981"/>
              <a:gd name="T56" fmla="*/ 2147483647 w 1122"/>
              <a:gd name="T57" fmla="*/ 2147483647 h 981"/>
              <a:gd name="T58" fmla="*/ 2147483647 w 1122"/>
              <a:gd name="T59" fmla="*/ 2147483647 h 981"/>
              <a:gd name="T60" fmla="*/ 2147483647 w 1122"/>
              <a:gd name="T61" fmla="*/ 2147483647 h 981"/>
              <a:gd name="T62" fmla="*/ 2147483647 w 1122"/>
              <a:gd name="T63" fmla="*/ 2147483647 h 981"/>
              <a:gd name="T64" fmla="*/ 2147483647 w 1122"/>
              <a:gd name="T65" fmla="*/ 2147483647 h 981"/>
              <a:gd name="T66" fmla="*/ 2147483647 w 1122"/>
              <a:gd name="T67" fmla="*/ 2147483647 h 981"/>
              <a:gd name="T68" fmla="*/ 2147483647 w 1122"/>
              <a:gd name="T69" fmla="*/ 2147483647 h 981"/>
              <a:gd name="T70" fmla="*/ 2147483647 w 1122"/>
              <a:gd name="T71" fmla="*/ 2147483647 h 981"/>
              <a:gd name="T72" fmla="*/ 2147483647 w 1122"/>
              <a:gd name="T73" fmla="*/ 2147483647 h 981"/>
              <a:gd name="T74" fmla="*/ 2147483647 w 1122"/>
              <a:gd name="T75" fmla="*/ 2147483647 h 981"/>
              <a:gd name="T76" fmla="*/ 2147483647 w 1122"/>
              <a:gd name="T77" fmla="*/ 2147483647 h 981"/>
              <a:gd name="T78" fmla="*/ 2147483647 w 1122"/>
              <a:gd name="T79" fmla="*/ 2147483647 h 981"/>
              <a:gd name="T80" fmla="*/ 2147483647 w 1122"/>
              <a:gd name="T81" fmla="*/ 2147483647 h 981"/>
              <a:gd name="T82" fmla="*/ 2147483647 w 1122"/>
              <a:gd name="T83" fmla="*/ 2147483647 h 981"/>
              <a:gd name="T84" fmla="*/ 2147483647 w 1122"/>
              <a:gd name="T85" fmla="*/ 2147483647 h 981"/>
              <a:gd name="T86" fmla="*/ 2147483647 w 1122"/>
              <a:gd name="T87" fmla="*/ 2147483647 h 981"/>
              <a:gd name="T88" fmla="*/ 2147483647 w 1122"/>
              <a:gd name="T89" fmla="*/ 2147483647 h 981"/>
              <a:gd name="T90" fmla="*/ 2147483647 w 1122"/>
              <a:gd name="T91" fmla="*/ 2147483647 h 981"/>
              <a:gd name="T92" fmla="*/ 2147483647 w 1122"/>
              <a:gd name="T93" fmla="*/ 2147483647 h 981"/>
              <a:gd name="T94" fmla="*/ 2147483647 w 1122"/>
              <a:gd name="T95" fmla="*/ 2147483647 h 981"/>
              <a:gd name="T96" fmla="*/ 2147483647 w 1122"/>
              <a:gd name="T97" fmla="*/ 2147483647 h 981"/>
              <a:gd name="T98" fmla="*/ 2147483647 w 1122"/>
              <a:gd name="T99" fmla="*/ 2147483647 h 981"/>
              <a:gd name="T100" fmla="*/ 2147483647 w 1122"/>
              <a:gd name="T101" fmla="*/ 2147483647 h 981"/>
              <a:gd name="T102" fmla="*/ 2147483647 w 1122"/>
              <a:gd name="T103" fmla="*/ 2147483647 h 981"/>
              <a:gd name="T104" fmla="*/ 2147483647 w 1122"/>
              <a:gd name="T105" fmla="*/ 2147483647 h 981"/>
              <a:gd name="T106" fmla="*/ 2147483647 w 1122"/>
              <a:gd name="T107" fmla="*/ 2147483647 h 981"/>
              <a:gd name="T108" fmla="*/ 2147483647 w 1122"/>
              <a:gd name="T109" fmla="*/ 2147483647 h 981"/>
              <a:gd name="T110" fmla="*/ 2147483647 w 1122"/>
              <a:gd name="T111" fmla="*/ 2147483647 h 98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22"/>
              <a:gd name="T169" fmla="*/ 0 h 981"/>
              <a:gd name="T170" fmla="*/ 1122 w 1122"/>
              <a:gd name="T171" fmla="*/ 981 h 98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22" h="981">
                <a:moveTo>
                  <a:pt x="986" y="98"/>
                </a:moveTo>
                <a:lnTo>
                  <a:pt x="964" y="84"/>
                </a:lnTo>
                <a:lnTo>
                  <a:pt x="941" y="72"/>
                </a:lnTo>
                <a:lnTo>
                  <a:pt x="918" y="61"/>
                </a:lnTo>
                <a:lnTo>
                  <a:pt x="894" y="52"/>
                </a:lnTo>
                <a:lnTo>
                  <a:pt x="870" y="42"/>
                </a:lnTo>
                <a:lnTo>
                  <a:pt x="847" y="35"/>
                </a:lnTo>
                <a:lnTo>
                  <a:pt x="821" y="28"/>
                </a:lnTo>
                <a:lnTo>
                  <a:pt x="796" y="21"/>
                </a:lnTo>
                <a:lnTo>
                  <a:pt x="770" y="15"/>
                </a:lnTo>
                <a:lnTo>
                  <a:pt x="744" y="11"/>
                </a:lnTo>
                <a:lnTo>
                  <a:pt x="715" y="8"/>
                </a:lnTo>
                <a:lnTo>
                  <a:pt x="687" y="4"/>
                </a:lnTo>
                <a:lnTo>
                  <a:pt x="657" y="3"/>
                </a:lnTo>
                <a:lnTo>
                  <a:pt x="627" y="1"/>
                </a:lnTo>
                <a:lnTo>
                  <a:pt x="594" y="0"/>
                </a:lnTo>
                <a:lnTo>
                  <a:pt x="562" y="0"/>
                </a:lnTo>
                <a:lnTo>
                  <a:pt x="528" y="0"/>
                </a:lnTo>
                <a:lnTo>
                  <a:pt x="496" y="1"/>
                </a:lnTo>
                <a:lnTo>
                  <a:pt x="465" y="3"/>
                </a:lnTo>
                <a:lnTo>
                  <a:pt x="436" y="4"/>
                </a:lnTo>
                <a:lnTo>
                  <a:pt x="407" y="8"/>
                </a:lnTo>
                <a:lnTo>
                  <a:pt x="378" y="11"/>
                </a:lnTo>
                <a:lnTo>
                  <a:pt x="352" y="15"/>
                </a:lnTo>
                <a:lnTo>
                  <a:pt x="326" y="21"/>
                </a:lnTo>
                <a:lnTo>
                  <a:pt x="300" y="28"/>
                </a:lnTo>
                <a:lnTo>
                  <a:pt x="275" y="35"/>
                </a:lnTo>
                <a:lnTo>
                  <a:pt x="252" y="42"/>
                </a:lnTo>
                <a:lnTo>
                  <a:pt x="227" y="52"/>
                </a:lnTo>
                <a:lnTo>
                  <a:pt x="203" y="61"/>
                </a:lnTo>
                <a:lnTo>
                  <a:pt x="181" y="72"/>
                </a:lnTo>
                <a:lnTo>
                  <a:pt x="157" y="84"/>
                </a:lnTo>
                <a:lnTo>
                  <a:pt x="135" y="98"/>
                </a:lnTo>
                <a:lnTo>
                  <a:pt x="94" y="127"/>
                </a:lnTo>
                <a:lnTo>
                  <a:pt x="63" y="160"/>
                </a:lnTo>
                <a:lnTo>
                  <a:pt x="39" y="196"/>
                </a:lnTo>
                <a:lnTo>
                  <a:pt x="22" y="233"/>
                </a:lnTo>
                <a:lnTo>
                  <a:pt x="11" y="269"/>
                </a:lnTo>
                <a:lnTo>
                  <a:pt x="4" y="304"/>
                </a:lnTo>
                <a:lnTo>
                  <a:pt x="1" y="336"/>
                </a:lnTo>
                <a:lnTo>
                  <a:pt x="0" y="364"/>
                </a:lnTo>
                <a:lnTo>
                  <a:pt x="1" y="386"/>
                </a:lnTo>
                <a:lnTo>
                  <a:pt x="6" y="405"/>
                </a:lnTo>
                <a:lnTo>
                  <a:pt x="11" y="421"/>
                </a:lnTo>
                <a:lnTo>
                  <a:pt x="20" y="432"/>
                </a:lnTo>
                <a:lnTo>
                  <a:pt x="30" y="442"/>
                </a:lnTo>
                <a:lnTo>
                  <a:pt x="43" y="447"/>
                </a:lnTo>
                <a:lnTo>
                  <a:pt x="57" y="453"/>
                </a:lnTo>
                <a:lnTo>
                  <a:pt x="73" y="456"/>
                </a:lnTo>
                <a:lnTo>
                  <a:pt x="86" y="457"/>
                </a:lnTo>
                <a:lnTo>
                  <a:pt x="99" y="457"/>
                </a:lnTo>
                <a:lnTo>
                  <a:pt x="113" y="456"/>
                </a:lnTo>
                <a:lnTo>
                  <a:pt x="127" y="453"/>
                </a:lnTo>
                <a:lnTo>
                  <a:pt x="142" y="450"/>
                </a:lnTo>
                <a:lnTo>
                  <a:pt x="155" y="447"/>
                </a:lnTo>
                <a:lnTo>
                  <a:pt x="168" y="442"/>
                </a:lnTo>
                <a:lnTo>
                  <a:pt x="183" y="438"/>
                </a:lnTo>
                <a:lnTo>
                  <a:pt x="195" y="432"/>
                </a:lnTo>
                <a:lnTo>
                  <a:pt x="208" y="426"/>
                </a:lnTo>
                <a:lnTo>
                  <a:pt x="220" y="421"/>
                </a:lnTo>
                <a:lnTo>
                  <a:pt x="231" y="414"/>
                </a:lnTo>
                <a:lnTo>
                  <a:pt x="241" y="408"/>
                </a:lnTo>
                <a:lnTo>
                  <a:pt x="250" y="403"/>
                </a:lnTo>
                <a:lnTo>
                  <a:pt x="258" y="396"/>
                </a:lnTo>
                <a:lnTo>
                  <a:pt x="265" y="390"/>
                </a:lnTo>
                <a:lnTo>
                  <a:pt x="276" y="379"/>
                </a:lnTo>
                <a:lnTo>
                  <a:pt x="286" y="368"/>
                </a:lnTo>
                <a:lnTo>
                  <a:pt x="294" y="357"/>
                </a:lnTo>
                <a:lnTo>
                  <a:pt x="300" y="346"/>
                </a:lnTo>
                <a:lnTo>
                  <a:pt x="304" y="336"/>
                </a:lnTo>
                <a:lnTo>
                  <a:pt x="308" y="325"/>
                </a:lnTo>
                <a:lnTo>
                  <a:pt x="309" y="315"/>
                </a:lnTo>
                <a:lnTo>
                  <a:pt x="308" y="305"/>
                </a:lnTo>
                <a:lnTo>
                  <a:pt x="302" y="283"/>
                </a:lnTo>
                <a:lnTo>
                  <a:pt x="297" y="255"/>
                </a:lnTo>
                <a:lnTo>
                  <a:pt x="294" y="231"/>
                </a:lnTo>
                <a:lnTo>
                  <a:pt x="300" y="216"/>
                </a:lnTo>
                <a:lnTo>
                  <a:pt x="310" y="215"/>
                </a:lnTo>
                <a:lnTo>
                  <a:pt x="318" y="222"/>
                </a:lnTo>
                <a:lnTo>
                  <a:pt x="323" y="237"/>
                </a:lnTo>
                <a:lnTo>
                  <a:pt x="327" y="259"/>
                </a:lnTo>
                <a:lnTo>
                  <a:pt x="328" y="295"/>
                </a:lnTo>
                <a:lnTo>
                  <a:pt x="326" y="332"/>
                </a:lnTo>
                <a:lnTo>
                  <a:pt x="322" y="365"/>
                </a:lnTo>
                <a:lnTo>
                  <a:pt x="317" y="389"/>
                </a:lnTo>
                <a:lnTo>
                  <a:pt x="312" y="401"/>
                </a:lnTo>
                <a:lnTo>
                  <a:pt x="302" y="419"/>
                </a:lnTo>
                <a:lnTo>
                  <a:pt x="290" y="440"/>
                </a:lnTo>
                <a:lnTo>
                  <a:pt x="275" y="464"/>
                </a:lnTo>
                <a:lnTo>
                  <a:pt x="258" y="489"/>
                </a:lnTo>
                <a:lnTo>
                  <a:pt x="243" y="513"/>
                </a:lnTo>
                <a:lnTo>
                  <a:pt x="227" y="535"/>
                </a:lnTo>
                <a:lnTo>
                  <a:pt x="213" y="553"/>
                </a:lnTo>
                <a:lnTo>
                  <a:pt x="200" y="574"/>
                </a:lnTo>
                <a:lnTo>
                  <a:pt x="185" y="606"/>
                </a:lnTo>
                <a:lnTo>
                  <a:pt x="170" y="644"/>
                </a:lnTo>
                <a:lnTo>
                  <a:pt x="154" y="686"/>
                </a:lnTo>
                <a:lnTo>
                  <a:pt x="138" y="730"/>
                </a:lnTo>
                <a:lnTo>
                  <a:pt x="126" y="772"/>
                </a:lnTo>
                <a:lnTo>
                  <a:pt x="116" y="810"/>
                </a:lnTo>
                <a:lnTo>
                  <a:pt x="110" y="840"/>
                </a:lnTo>
                <a:lnTo>
                  <a:pt x="107" y="882"/>
                </a:lnTo>
                <a:lnTo>
                  <a:pt x="108" y="916"/>
                </a:lnTo>
                <a:lnTo>
                  <a:pt x="113" y="941"/>
                </a:lnTo>
                <a:lnTo>
                  <a:pt x="124" y="957"/>
                </a:lnTo>
                <a:lnTo>
                  <a:pt x="139" y="970"/>
                </a:lnTo>
                <a:lnTo>
                  <a:pt x="159" y="977"/>
                </a:lnTo>
                <a:lnTo>
                  <a:pt x="185" y="980"/>
                </a:lnTo>
                <a:lnTo>
                  <a:pt x="217" y="981"/>
                </a:lnTo>
                <a:lnTo>
                  <a:pt x="235" y="981"/>
                </a:lnTo>
                <a:lnTo>
                  <a:pt x="255" y="981"/>
                </a:lnTo>
                <a:lnTo>
                  <a:pt x="277" y="981"/>
                </a:lnTo>
                <a:lnTo>
                  <a:pt x="301" y="981"/>
                </a:lnTo>
                <a:lnTo>
                  <a:pt x="326" y="981"/>
                </a:lnTo>
                <a:lnTo>
                  <a:pt x="352" y="981"/>
                </a:lnTo>
                <a:lnTo>
                  <a:pt x="378" y="981"/>
                </a:lnTo>
                <a:lnTo>
                  <a:pt x="404" y="981"/>
                </a:lnTo>
                <a:lnTo>
                  <a:pt x="430" y="981"/>
                </a:lnTo>
                <a:lnTo>
                  <a:pt x="455" y="981"/>
                </a:lnTo>
                <a:lnTo>
                  <a:pt x="477" y="981"/>
                </a:lnTo>
                <a:lnTo>
                  <a:pt x="499" y="981"/>
                </a:lnTo>
                <a:lnTo>
                  <a:pt x="518" y="981"/>
                </a:lnTo>
                <a:lnTo>
                  <a:pt x="533" y="981"/>
                </a:lnTo>
                <a:lnTo>
                  <a:pt x="546" y="981"/>
                </a:lnTo>
                <a:lnTo>
                  <a:pt x="555" y="981"/>
                </a:lnTo>
                <a:lnTo>
                  <a:pt x="555" y="872"/>
                </a:lnTo>
                <a:lnTo>
                  <a:pt x="535" y="871"/>
                </a:lnTo>
                <a:lnTo>
                  <a:pt x="514" y="867"/>
                </a:lnTo>
                <a:lnTo>
                  <a:pt x="495" y="860"/>
                </a:lnTo>
                <a:lnTo>
                  <a:pt x="477" y="851"/>
                </a:lnTo>
                <a:lnTo>
                  <a:pt x="459" y="842"/>
                </a:lnTo>
                <a:lnTo>
                  <a:pt x="444" y="828"/>
                </a:lnTo>
                <a:lnTo>
                  <a:pt x="428" y="814"/>
                </a:lnTo>
                <a:lnTo>
                  <a:pt x="413" y="797"/>
                </a:lnTo>
                <a:lnTo>
                  <a:pt x="401" y="779"/>
                </a:lnTo>
                <a:lnTo>
                  <a:pt x="389" y="761"/>
                </a:lnTo>
                <a:lnTo>
                  <a:pt x="380" y="740"/>
                </a:lnTo>
                <a:lnTo>
                  <a:pt x="371" y="718"/>
                </a:lnTo>
                <a:lnTo>
                  <a:pt x="364" y="694"/>
                </a:lnTo>
                <a:lnTo>
                  <a:pt x="359" y="670"/>
                </a:lnTo>
                <a:lnTo>
                  <a:pt x="356" y="645"/>
                </a:lnTo>
                <a:lnTo>
                  <a:pt x="355" y="620"/>
                </a:lnTo>
                <a:lnTo>
                  <a:pt x="356" y="595"/>
                </a:lnTo>
                <a:lnTo>
                  <a:pt x="359" y="570"/>
                </a:lnTo>
                <a:lnTo>
                  <a:pt x="364" y="546"/>
                </a:lnTo>
                <a:lnTo>
                  <a:pt x="371" y="523"/>
                </a:lnTo>
                <a:lnTo>
                  <a:pt x="380" y="500"/>
                </a:lnTo>
                <a:lnTo>
                  <a:pt x="389" y="479"/>
                </a:lnTo>
                <a:lnTo>
                  <a:pt x="401" y="461"/>
                </a:lnTo>
                <a:lnTo>
                  <a:pt x="413" y="443"/>
                </a:lnTo>
                <a:lnTo>
                  <a:pt x="428" y="426"/>
                </a:lnTo>
                <a:lnTo>
                  <a:pt x="444" y="412"/>
                </a:lnTo>
                <a:lnTo>
                  <a:pt x="459" y="399"/>
                </a:lnTo>
                <a:lnTo>
                  <a:pt x="477" y="389"/>
                </a:lnTo>
                <a:lnTo>
                  <a:pt x="495" y="380"/>
                </a:lnTo>
                <a:lnTo>
                  <a:pt x="514" y="373"/>
                </a:lnTo>
                <a:lnTo>
                  <a:pt x="535" y="369"/>
                </a:lnTo>
                <a:lnTo>
                  <a:pt x="555" y="368"/>
                </a:lnTo>
                <a:lnTo>
                  <a:pt x="555" y="241"/>
                </a:lnTo>
                <a:lnTo>
                  <a:pt x="546" y="241"/>
                </a:lnTo>
                <a:lnTo>
                  <a:pt x="536" y="241"/>
                </a:lnTo>
                <a:lnTo>
                  <a:pt x="524" y="242"/>
                </a:lnTo>
                <a:lnTo>
                  <a:pt x="513" y="242"/>
                </a:lnTo>
                <a:lnTo>
                  <a:pt x="503" y="242"/>
                </a:lnTo>
                <a:lnTo>
                  <a:pt x="493" y="244"/>
                </a:lnTo>
                <a:lnTo>
                  <a:pt x="484" y="244"/>
                </a:lnTo>
                <a:lnTo>
                  <a:pt x="477" y="244"/>
                </a:lnTo>
                <a:lnTo>
                  <a:pt x="467" y="237"/>
                </a:lnTo>
                <a:lnTo>
                  <a:pt x="462" y="220"/>
                </a:lnTo>
                <a:lnTo>
                  <a:pt x="460" y="203"/>
                </a:lnTo>
                <a:lnTo>
                  <a:pt x="465" y="195"/>
                </a:lnTo>
                <a:lnTo>
                  <a:pt x="471" y="194"/>
                </a:lnTo>
                <a:lnTo>
                  <a:pt x="478" y="194"/>
                </a:lnTo>
                <a:lnTo>
                  <a:pt x="489" y="194"/>
                </a:lnTo>
                <a:lnTo>
                  <a:pt x="501" y="194"/>
                </a:lnTo>
                <a:lnTo>
                  <a:pt x="514" y="194"/>
                </a:lnTo>
                <a:lnTo>
                  <a:pt x="530" y="195"/>
                </a:lnTo>
                <a:lnTo>
                  <a:pt x="546" y="195"/>
                </a:lnTo>
                <a:lnTo>
                  <a:pt x="562" y="195"/>
                </a:lnTo>
                <a:lnTo>
                  <a:pt x="577" y="195"/>
                </a:lnTo>
                <a:lnTo>
                  <a:pt x="593" y="195"/>
                </a:lnTo>
                <a:lnTo>
                  <a:pt x="608" y="194"/>
                </a:lnTo>
                <a:lnTo>
                  <a:pt x="621" y="194"/>
                </a:lnTo>
                <a:lnTo>
                  <a:pt x="633" y="194"/>
                </a:lnTo>
                <a:lnTo>
                  <a:pt x="644" y="194"/>
                </a:lnTo>
                <a:lnTo>
                  <a:pt x="651" y="194"/>
                </a:lnTo>
                <a:lnTo>
                  <a:pt x="657" y="195"/>
                </a:lnTo>
                <a:lnTo>
                  <a:pt x="662" y="203"/>
                </a:lnTo>
                <a:lnTo>
                  <a:pt x="662" y="220"/>
                </a:lnTo>
                <a:lnTo>
                  <a:pt x="655" y="237"/>
                </a:lnTo>
                <a:lnTo>
                  <a:pt x="645" y="244"/>
                </a:lnTo>
                <a:lnTo>
                  <a:pt x="637" y="244"/>
                </a:lnTo>
                <a:lnTo>
                  <a:pt x="628" y="244"/>
                </a:lnTo>
                <a:lnTo>
                  <a:pt x="617" y="242"/>
                </a:lnTo>
                <a:lnTo>
                  <a:pt x="605" y="242"/>
                </a:lnTo>
                <a:lnTo>
                  <a:pt x="593" y="242"/>
                </a:lnTo>
                <a:lnTo>
                  <a:pt x="581" y="241"/>
                </a:lnTo>
                <a:lnTo>
                  <a:pt x="571" y="241"/>
                </a:lnTo>
                <a:lnTo>
                  <a:pt x="562" y="241"/>
                </a:lnTo>
                <a:lnTo>
                  <a:pt x="560" y="241"/>
                </a:lnTo>
                <a:lnTo>
                  <a:pt x="558" y="241"/>
                </a:lnTo>
                <a:lnTo>
                  <a:pt x="557" y="241"/>
                </a:lnTo>
                <a:lnTo>
                  <a:pt x="555" y="241"/>
                </a:lnTo>
                <a:lnTo>
                  <a:pt x="555" y="368"/>
                </a:lnTo>
                <a:lnTo>
                  <a:pt x="556" y="368"/>
                </a:lnTo>
                <a:lnTo>
                  <a:pt x="557" y="368"/>
                </a:lnTo>
                <a:lnTo>
                  <a:pt x="558" y="368"/>
                </a:lnTo>
                <a:lnTo>
                  <a:pt x="580" y="369"/>
                </a:lnTo>
                <a:lnTo>
                  <a:pt x="600" y="373"/>
                </a:lnTo>
                <a:lnTo>
                  <a:pt x="619" y="379"/>
                </a:lnTo>
                <a:lnTo>
                  <a:pt x="638" y="387"/>
                </a:lnTo>
                <a:lnTo>
                  <a:pt x="656" y="399"/>
                </a:lnTo>
                <a:lnTo>
                  <a:pt x="673" y="411"/>
                </a:lnTo>
                <a:lnTo>
                  <a:pt x="688" y="425"/>
                </a:lnTo>
                <a:lnTo>
                  <a:pt x="703" y="442"/>
                </a:lnTo>
                <a:lnTo>
                  <a:pt x="717" y="460"/>
                </a:lnTo>
                <a:lnTo>
                  <a:pt x="728" y="479"/>
                </a:lnTo>
                <a:lnTo>
                  <a:pt x="738" y="500"/>
                </a:lnTo>
                <a:lnTo>
                  <a:pt x="747" y="523"/>
                </a:lnTo>
                <a:lnTo>
                  <a:pt x="754" y="545"/>
                </a:lnTo>
                <a:lnTo>
                  <a:pt x="758" y="570"/>
                </a:lnTo>
                <a:lnTo>
                  <a:pt x="761" y="594"/>
                </a:lnTo>
                <a:lnTo>
                  <a:pt x="763" y="620"/>
                </a:lnTo>
                <a:lnTo>
                  <a:pt x="761" y="647"/>
                </a:lnTo>
                <a:lnTo>
                  <a:pt x="758" y="670"/>
                </a:lnTo>
                <a:lnTo>
                  <a:pt x="754" y="695"/>
                </a:lnTo>
                <a:lnTo>
                  <a:pt x="747" y="718"/>
                </a:lnTo>
                <a:lnTo>
                  <a:pt x="738" y="740"/>
                </a:lnTo>
                <a:lnTo>
                  <a:pt x="728" y="761"/>
                </a:lnTo>
                <a:lnTo>
                  <a:pt x="717" y="780"/>
                </a:lnTo>
                <a:lnTo>
                  <a:pt x="703" y="798"/>
                </a:lnTo>
                <a:lnTo>
                  <a:pt x="688" y="815"/>
                </a:lnTo>
                <a:lnTo>
                  <a:pt x="673" y="829"/>
                </a:lnTo>
                <a:lnTo>
                  <a:pt x="656" y="842"/>
                </a:lnTo>
                <a:lnTo>
                  <a:pt x="638" y="853"/>
                </a:lnTo>
                <a:lnTo>
                  <a:pt x="619" y="861"/>
                </a:lnTo>
                <a:lnTo>
                  <a:pt x="600" y="867"/>
                </a:lnTo>
                <a:lnTo>
                  <a:pt x="580" y="871"/>
                </a:lnTo>
                <a:lnTo>
                  <a:pt x="558" y="872"/>
                </a:lnTo>
                <a:lnTo>
                  <a:pt x="557" y="872"/>
                </a:lnTo>
                <a:lnTo>
                  <a:pt x="556" y="872"/>
                </a:lnTo>
                <a:lnTo>
                  <a:pt x="555" y="872"/>
                </a:lnTo>
                <a:lnTo>
                  <a:pt x="555" y="981"/>
                </a:lnTo>
                <a:lnTo>
                  <a:pt x="558" y="981"/>
                </a:lnTo>
                <a:lnTo>
                  <a:pt x="560" y="981"/>
                </a:lnTo>
                <a:lnTo>
                  <a:pt x="562" y="981"/>
                </a:lnTo>
                <a:lnTo>
                  <a:pt x="564" y="981"/>
                </a:lnTo>
                <a:lnTo>
                  <a:pt x="573" y="981"/>
                </a:lnTo>
                <a:lnTo>
                  <a:pt x="585" y="981"/>
                </a:lnTo>
                <a:lnTo>
                  <a:pt x="602" y="981"/>
                </a:lnTo>
                <a:lnTo>
                  <a:pt x="622" y="981"/>
                </a:lnTo>
                <a:lnTo>
                  <a:pt x="645" y="981"/>
                </a:lnTo>
                <a:lnTo>
                  <a:pt x="671" y="981"/>
                </a:lnTo>
                <a:lnTo>
                  <a:pt x="697" y="981"/>
                </a:lnTo>
                <a:lnTo>
                  <a:pt x="726" y="981"/>
                </a:lnTo>
                <a:lnTo>
                  <a:pt x="754" y="981"/>
                </a:lnTo>
                <a:lnTo>
                  <a:pt x="783" y="981"/>
                </a:lnTo>
                <a:lnTo>
                  <a:pt x="811" y="981"/>
                </a:lnTo>
                <a:lnTo>
                  <a:pt x="838" y="981"/>
                </a:lnTo>
                <a:lnTo>
                  <a:pt x="863" y="981"/>
                </a:lnTo>
                <a:lnTo>
                  <a:pt x="885" y="981"/>
                </a:lnTo>
                <a:lnTo>
                  <a:pt x="905" y="981"/>
                </a:lnTo>
                <a:lnTo>
                  <a:pt x="937" y="980"/>
                </a:lnTo>
                <a:lnTo>
                  <a:pt x="961" y="977"/>
                </a:lnTo>
                <a:lnTo>
                  <a:pt x="983" y="970"/>
                </a:lnTo>
                <a:lnTo>
                  <a:pt x="997" y="957"/>
                </a:lnTo>
                <a:lnTo>
                  <a:pt x="1009" y="941"/>
                </a:lnTo>
                <a:lnTo>
                  <a:pt x="1013" y="916"/>
                </a:lnTo>
                <a:lnTo>
                  <a:pt x="1014" y="882"/>
                </a:lnTo>
                <a:lnTo>
                  <a:pt x="1011" y="840"/>
                </a:lnTo>
                <a:lnTo>
                  <a:pt x="1005" y="810"/>
                </a:lnTo>
                <a:lnTo>
                  <a:pt x="995" y="772"/>
                </a:lnTo>
                <a:lnTo>
                  <a:pt x="983" y="730"/>
                </a:lnTo>
                <a:lnTo>
                  <a:pt x="968" y="686"/>
                </a:lnTo>
                <a:lnTo>
                  <a:pt x="951" y="644"/>
                </a:lnTo>
                <a:lnTo>
                  <a:pt x="936" y="606"/>
                </a:lnTo>
                <a:lnTo>
                  <a:pt x="921" y="574"/>
                </a:lnTo>
                <a:lnTo>
                  <a:pt x="907" y="553"/>
                </a:lnTo>
                <a:lnTo>
                  <a:pt x="894" y="535"/>
                </a:lnTo>
                <a:lnTo>
                  <a:pt x="878" y="513"/>
                </a:lnTo>
                <a:lnTo>
                  <a:pt x="863" y="489"/>
                </a:lnTo>
                <a:lnTo>
                  <a:pt x="846" y="464"/>
                </a:lnTo>
                <a:lnTo>
                  <a:pt x="831" y="440"/>
                </a:lnTo>
                <a:lnTo>
                  <a:pt x="819" y="419"/>
                </a:lnTo>
                <a:lnTo>
                  <a:pt x="809" y="401"/>
                </a:lnTo>
                <a:lnTo>
                  <a:pt x="804" y="389"/>
                </a:lnTo>
                <a:lnTo>
                  <a:pt x="799" y="365"/>
                </a:lnTo>
                <a:lnTo>
                  <a:pt x="795" y="332"/>
                </a:lnTo>
                <a:lnTo>
                  <a:pt x="794" y="295"/>
                </a:lnTo>
                <a:lnTo>
                  <a:pt x="794" y="259"/>
                </a:lnTo>
                <a:lnTo>
                  <a:pt x="797" y="237"/>
                </a:lnTo>
                <a:lnTo>
                  <a:pt x="803" y="222"/>
                </a:lnTo>
                <a:lnTo>
                  <a:pt x="811" y="215"/>
                </a:lnTo>
                <a:lnTo>
                  <a:pt x="821" y="216"/>
                </a:lnTo>
                <a:lnTo>
                  <a:pt x="827" y="231"/>
                </a:lnTo>
                <a:lnTo>
                  <a:pt x="824" y="255"/>
                </a:lnTo>
                <a:lnTo>
                  <a:pt x="819" y="283"/>
                </a:lnTo>
                <a:lnTo>
                  <a:pt x="813" y="305"/>
                </a:lnTo>
                <a:lnTo>
                  <a:pt x="812" y="315"/>
                </a:lnTo>
                <a:lnTo>
                  <a:pt x="813" y="325"/>
                </a:lnTo>
                <a:lnTo>
                  <a:pt x="817" y="336"/>
                </a:lnTo>
                <a:lnTo>
                  <a:pt x="821" y="346"/>
                </a:lnTo>
                <a:lnTo>
                  <a:pt x="827" y="357"/>
                </a:lnTo>
                <a:lnTo>
                  <a:pt x="834" y="368"/>
                </a:lnTo>
                <a:lnTo>
                  <a:pt x="845" y="379"/>
                </a:lnTo>
                <a:lnTo>
                  <a:pt x="856" y="390"/>
                </a:lnTo>
                <a:lnTo>
                  <a:pt x="863" y="396"/>
                </a:lnTo>
                <a:lnTo>
                  <a:pt x="870" y="403"/>
                </a:lnTo>
                <a:lnTo>
                  <a:pt x="879" y="408"/>
                </a:lnTo>
                <a:lnTo>
                  <a:pt x="890" y="414"/>
                </a:lnTo>
                <a:lnTo>
                  <a:pt x="901" y="421"/>
                </a:lnTo>
                <a:lnTo>
                  <a:pt x="913" y="426"/>
                </a:lnTo>
                <a:lnTo>
                  <a:pt x="925" y="432"/>
                </a:lnTo>
                <a:lnTo>
                  <a:pt x="939" y="438"/>
                </a:lnTo>
                <a:lnTo>
                  <a:pt x="952" y="442"/>
                </a:lnTo>
                <a:lnTo>
                  <a:pt x="966" y="447"/>
                </a:lnTo>
                <a:lnTo>
                  <a:pt x="980" y="450"/>
                </a:lnTo>
                <a:lnTo>
                  <a:pt x="994" y="453"/>
                </a:lnTo>
                <a:lnTo>
                  <a:pt x="1009" y="456"/>
                </a:lnTo>
                <a:lnTo>
                  <a:pt x="1022" y="457"/>
                </a:lnTo>
                <a:lnTo>
                  <a:pt x="1036" y="457"/>
                </a:lnTo>
                <a:lnTo>
                  <a:pt x="1048" y="456"/>
                </a:lnTo>
                <a:lnTo>
                  <a:pt x="1064" y="453"/>
                </a:lnTo>
                <a:lnTo>
                  <a:pt x="1078" y="447"/>
                </a:lnTo>
                <a:lnTo>
                  <a:pt x="1091" y="442"/>
                </a:lnTo>
                <a:lnTo>
                  <a:pt x="1102" y="432"/>
                </a:lnTo>
                <a:lnTo>
                  <a:pt x="1110" y="421"/>
                </a:lnTo>
                <a:lnTo>
                  <a:pt x="1116" y="405"/>
                </a:lnTo>
                <a:lnTo>
                  <a:pt x="1121" y="386"/>
                </a:lnTo>
                <a:lnTo>
                  <a:pt x="1122" y="364"/>
                </a:lnTo>
                <a:lnTo>
                  <a:pt x="1121" y="336"/>
                </a:lnTo>
                <a:lnTo>
                  <a:pt x="1118" y="304"/>
                </a:lnTo>
                <a:lnTo>
                  <a:pt x="1111" y="269"/>
                </a:lnTo>
                <a:lnTo>
                  <a:pt x="1100" y="233"/>
                </a:lnTo>
                <a:lnTo>
                  <a:pt x="1082" y="196"/>
                </a:lnTo>
                <a:lnTo>
                  <a:pt x="1058" y="160"/>
                </a:lnTo>
                <a:lnTo>
                  <a:pt x="1027" y="127"/>
                </a:lnTo>
                <a:lnTo>
                  <a:pt x="986" y="98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56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6A462B-0A8B-4399-B142-45015BE7FB63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2560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 smtClean="0"/>
              <a:t>Layering: physical communication </a:t>
            </a:r>
            <a:endParaRPr lang="en-US" smtClean="0"/>
          </a:p>
        </p:txBody>
      </p:sp>
      <p:grpSp>
        <p:nvGrpSpPr>
          <p:cNvPr id="25609" name="Group 3"/>
          <p:cNvGrpSpPr>
            <a:grpSpLocks/>
          </p:cNvGrpSpPr>
          <p:nvPr/>
        </p:nvGrpSpPr>
        <p:grpSpPr bwMode="auto">
          <a:xfrm>
            <a:off x="1731963" y="1670050"/>
            <a:ext cx="5981700" cy="4497388"/>
            <a:chOff x="1091" y="1052"/>
            <a:chExt cx="3768" cy="2833"/>
          </a:xfrm>
        </p:grpSpPr>
        <p:sp>
          <p:nvSpPr>
            <p:cNvPr id="25662" name="Freeform 4"/>
            <p:cNvSpPr>
              <a:spLocks/>
            </p:cNvSpPr>
            <p:nvPr/>
          </p:nvSpPr>
          <p:spPr bwMode="auto">
            <a:xfrm>
              <a:off x="1091" y="1052"/>
              <a:ext cx="3768" cy="2833"/>
            </a:xfrm>
            <a:custGeom>
              <a:avLst/>
              <a:gdLst>
                <a:gd name="T0" fmla="*/ 12232 w 1340"/>
                <a:gd name="T1" fmla="*/ 566 h 1191"/>
                <a:gd name="T2" fmla="*/ 1828 w 1340"/>
                <a:gd name="T3" fmla="*/ 809 h 1191"/>
                <a:gd name="T4" fmla="*/ 1288 w 1340"/>
                <a:gd name="T5" fmla="*/ 5409 h 1191"/>
                <a:gd name="T6" fmla="*/ 624 w 1340"/>
                <a:gd name="T7" fmla="*/ 9693 h 1191"/>
                <a:gd name="T8" fmla="*/ 2491 w 1340"/>
                <a:gd name="T9" fmla="*/ 11705 h 1191"/>
                <a:gd name="T10" fmla="*/ 11962 w 1340"/>
                <a:gd name="T11" fmla="*/ 11791 h 1191"/>
                <a:gd name="T12" fmla="*/ 14231 w 1340"/>
                <a:gd name="T13" fmla="*/ 15181 h 1191"/>
                <a:gd name="T14" fmla="*/ 27436 w 1340"/>
                <a:gd name="T15" fmla="*/ 14779 h 1191"/>
                <a:gd name="T16" fmla="*/ 28370 w 1340"/>
                <a:gd name="T17" fmla="*/ 7671 h 1191"/>
                <a:gd name="T18" fmla="*/ 26772 w 1340"/>
                <a:gd name="T19" fmla="*/ 4605 h 1191"/>
                <a:gd name="T20" fmla="*/ 16897 w 1340"/>
                <a:gd name="T21" fmla="*/ 3875 h 1191"/>
                <a:gd name="T22" fmla="*/ 12232 w 1340"/>
                <a:gd name="T23" fmla="*/ 566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66FF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5663" name="Group 5"/>
            <p:cNvGrpSpPr>
              <a:grpSpLocks/>
            </p:cNvGrpSpPr>
            <p:nvPr/>
          </p:nvGrpSpPr>
          <p:grpSpPr bwMode="auto">
            <a:xfrm>
              <a:off x="1319" y="1275"/>
              <a:ext cx="1480" cy="568"/>
              <a:chOff x="3552" y="246"/>
              <a:chExt cx="527" cy="248"/>
            </a:xfrm>
          </p:grpSpPr>
          <p:graphicFrame>
            <p:nvGraphicFramePr>
              <p:cNvPr id="25604" name="Object 6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018" name="ClipArt" r:id="rId3" imgW="1305000" imgH="1085760" progId="MS_ClipArt_Gallery.2">
                      <p:embed/>
                    </p:oleObj>
                  </mc:Choice>
                  <mc:Fallback>
                    <p:oleObj name="ClipArt" r:id="rId3" imgW="1305000" imgH="1085760" progId="MS_ClipArt_Gallery.2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605" name="Object 7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019" name="ClipArt" r:id="rId5" imgW="676440" imgH="485640" progId="MS_ClipArt_Gallery.2">
                      <p:embed/>
                    </p:oleObj>
                  </mc:Choice>
                  <mc:Fallback>
                    <p:oleObj name="ClipArt" r:id="rId5" imgW="676440" imgH="485640" progId="MS_ClipArt_Gallery.2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712" name="Line 8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5664" name="Group 9"/>
            <p:cNvGrpSpPr>
              <a:grpSpLocks/>
            </p:cNvGrpSpPr>
            <p:nvPr/>
          </p:nvGrpSpPr>
          <p:grpSpPr bwMode="auto">
            <a:xfrm>
              <a:off x="1319" y="2336"/>
              <a:ext cx="1480" cy="569"/>
              <a:chOff x="3552" y="246"/>
              <a:chExt cx="527" cy="248"/>
            </a:xfrm>
          </p:grpSpPr>
          <p:graphicFrame>
            <p:nvGraphicFramePr>
              <p:cNvPr id="25602" name="Object 10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020" name="ClipArt" r:id="rId7" imgW="1305000" imgH="1085760" progId="MS_ClipArt_Gallery.2">
                      <p:embed/>
                    </p:oleObj>
                  </mc:Choice>
                  <mc:Fallback>
                    <p:oleObj name="ClipArt" r:id="rId7" imgW="1305000" imgH="1085760" progId="MS_ClipArt_Gallery.2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603" name="Object 11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021" name="ClipArt" r:id="rId8" imgW="676440" imgH="485640" progId="MS_ClipArt_Gallery.2">
                      <p:embed/>
                    </p:oleObj>
                  </mc:Choice>
                  <mc:Fallback>
                    <p:oleObj name="ClipArt" r:id="rId8" imgW="676440" imgH="485640" progId="MS_ClipArt_Gallery.2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711" name="Line 12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5665" name="Group 13"/>
            <p:cNvGrpSpPr>
              <a:grpSpLocks/>
            </p:cNvGrpSpPr>
            <p:nvPr/>
          </p:nvGrpSpPr>
          <p:grpSpPr bwMode="auto">
            <a:xfrm>
              <a:off x="2397" y="1939"/>
              <a:ext cx="105" cy="382"/>
              <a:chOff x="3842" y="406"/>
              <a:chExt cx="51" cy="167"/>
            </a:xfrm>
          </p:grpSpPr>
          <p:sp>
            <p:nvSpPr>
              <p:cNvPr id="25708" name="Oval 14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709" name="Oval 15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710" name="Oval 16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5666" name="Group 17"/>
            <p:cNvGrpSpPr>
              <a:grpSpLocks/>
            </p:cNvGrpSpPr>
            <p:nvPr/>
          </p:nvGrpSpPr>
          <p:grpSpPr bwMode="auto">
            <a:xfrm>
              <a:off x="3027" y="2854"/>
              <a:ext cx="423" cy="705"/>
              <a:chOff x="4180" y="783"/>
              <a:chExt cx="150" cy="307"/>
            </a:xfrm>
          </p:grpSpPr>
          <p:sp>
            <p:nvSpPr>
              <p:cNvPr id="25700" name="AutoShape 1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701" name="Rectangle 1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702" name="Rectangle 2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703" name="AutoShape 2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704" name="Line 2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705" name="Line 2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706" name="Rectangle 2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707" name="Rectangle 2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5667" name="Group 26"/>
            <p:cNvGrpSpPr>
              <a:grpSpLocks/>
            </p:cNvGrpSpPr>
            <p:nvPr/>
          </p:nvGrpSpPr>
          <p:grpSpPr bwMode="auto">
            <a:xfrm rot="-5400000">
              <a:off x="3667" y="2965"/>
              <a:ext cx="145" cy="471"/>
              <a:chOff x="3842" y="406"/>
              <a:chExt cx="51" cy="167"/>
            </a:xfrm>
          </p:grpSpPr>
          <p:sp>
            <p:nvSpPr>
              <p:cNvPr id="25697" name="Oval 27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98" name="Oval 28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99" name="Oval 29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5668" name="Line 30"/>
            <p:cNvSpPr>
              <a:spLocks noChangeShapeType="1"/>
            </p:cNvSpPr>
            <p:nvPr/>
          </p:nvSpPr>
          <p:spPr bwMode="auto">
            <a:xfrm>
              <a:off x="3302" y="2690"/>
              <a:ext cx="1000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69" name="Line 31"/>
            <p:cNvSpPr>
              <a:spLocks noChangeShapeType="1"/>
            </p:cNvSpPr>
            <p:nvPr/>
          </p:nvSpPr>
          <p:spPr bwMode="auto">
            <a:xfrm>
              <a:off x="3309" y="2684"/>
              <a:ext cx="3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70" name="Line 32"/>
            <p:cNvSpPr>
              <a:spLocks noChangeShapeType="1"/>
            </p:cNvSpPr>
            <p:nvPr/>
          </p:nvSpPr>
          <p:spPr bwMode="auto">
            <a:xfrm>
              <a:off x="4309" y="2681"/>
              <a:ext cx="3" cy="1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71" name="Line 33"/>
            <p:cNvSpPr>
              <a:spLocks noChangeShapeType="1"/>
            </p:cNvSpPr>
            <p:nvPr/>
          </p:nvSpPr>
          <p:spPr bwMode="auto">
            <a:xfrm>
              <a:off x="2697" y="1727"/>
              <a:ext cx="583" cy="4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72" name="Line 34"/>
            <p:cNvSpPr>
              <a:spLocks noChangeShapeType="1"/>
            </p:cNvSpPr>
            <p:nvPr/>
          </p:nvSpPr>
          <p:spPr bwMode="auto">
            <a:xfrm flipV="1">
              <a:off x="2722" y="2237"/>
              <a:ext cx="558" cy="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73" name="Line 35"/>
            <p:cNvSpPr>
              <a:spLocks noChangeShapeType="1"/>
            </p:cNvSpPr>
            <p:nvPr/>
          </p:nvSpPr>
          <p:spPr bwMode="auto">
            <a:xfrm flipV="1">
              <a:off x="3786" y="2390"/>
              <a:ext cx="3" cy="2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5674" name="Group 36"/>
            <p:cNvGrpSpPr>
              <a:grpSpLocks/>
            </p:cNvGrpSpPr>
            <p:nvPr/>
          </p:nvGrpSpPr>
          <p:grpSpPr bwMode="auto">
            <a:xfrm>
              <a:off x="4046" y="2831"/>
              <a:ext cx="423" cy="705"/>
              <a:chOff x="4180" y="783"/>
              <a:chExt cx="150" cy="307"/>
            </a:xfrm>
          </p:grpSpPr>
          <p:sp>
            <p:nvSpPr>
              <p:cNvPr id="25689" name="AutoShape 3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90" name="Rectangle 3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91" name="Rectangle 3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92" name="AutoShape 4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93" name="Line 4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94" name="Line 4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95" name="Rectangle 4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96" name="Rectangle 4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5675" name="Group 45"/>
            <p:cNvGrpSpPr>
              <a:grpSpLocks/>
            </p:cNvGrpSpPr>
            <p:nvPr/>
          </p:nvGrpSpPr>
          <p:grpSpPr bwMode="auto">
            <a:xfrm>
              <a:off x="3251" y="1991"/>
              <a:ext cx="1013" cy="416"/>
              <a:chOff x="3600" y="219"/>
              <a:chExt cx="360" cy="175"/>
            </a:xfrm>
          </p:grpSpPr>
          <p:sp>
            <p:nvSpPr>
              <p:cNvPr id="25676" name="Oval 4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77" name="Line 4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78" name="Line 4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79" name="Rectangle 4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5680" name="Oval 5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5681" name="Group 5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5686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5687" name="Line 5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5688" name="Line 5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5682" name="Group 5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5683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5684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5685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</p:grpSp>
      <p:grpSp>
        <p:nvGrpSpPr>
          <p:cNvPr id="25610" name="Group 59"/>
          <p:cNvGrpSpPr>
            <a:grpSpLocks/>
          </p:cNvGrpSpPr>
          <p:nvPr/>
        </p:nvGrpSpPr>
        <p:grpSpPr bwMode="auto">
          <a:xfrm>
            <a:off x="2116138" y="1427163"/>
            <a:ext cx="1344612" cy="1512887"/>
            <a:chOff x="188" y="1425"/>
            <a:chExt cx="847" cy="953"/>
          </a:xfrm>
        </p:grpSpPr>
        <p:sp>
          <p:nvSpPr>
            <p:cNvPr id="25655" name="Rectangle 60"/>
            <p:cNvSpPr>
              <a:spLocks noChangeArrowheads="1"/>
            </p:cNvSpPr>
            <p:nvPr/>
          </p:nvSpPr>
          <p:spPr bwMode="auto">
            <a:xfrm>
              <a:off x="237" y="1425"/>
              <a:ext cx="798" cy="90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56" name="Rectangle 61"/>
            <p:cNvSpPr>
              <a:spLocks noChangeArrowheads="1"/>
            </p:cNvSpPr>
            <p:nvPr/>
          </p:nvSpPr>
          <p:spPr bwMode="auto">
            <a:xfrm>
              <a:off x="207" y="1464"/>
              <a:ext cx="798" cy="9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57" name="Text Box 62"/>
            <p:cNvSpPr txBox="1">
              <a:spLocks noChangeArrowheads="1"/>
            </p:cNvSpPr>
            <p:nvPr/>
          </p:nvSpPr>
          <p:spPr bwMode="auto">
            <a:xfrm>
              <a:off x="188" y="1455"/>
              <a:ext cx="830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pitchFamily="66" charset="0"/>
                </a:rPr>
                <a:t>application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transport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network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25658" name="Line 63"/>
            <p:cNvSpPr>
              <a:spLocks noChangeShapeType="1"/>
            </p:cNvSpPr>
            <p:nvPr/>
          </p:nvSpPr>
          <p:spPr bwMode="auto">
            <a:xfrm flipV="1">
              <a:off x="204" y="166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59" name="Line 64"/>
            <p:cNvSpPr>
              <a:spLocks noChangeShapeType="1"/>
            </p:cNvSpPr>
            <p:nvPr/>
          </p:nvSpPr>
          <p:spPr bwMode="auto">
            <a:xfrm flipV="1">
              <a:off x="216" y="184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60" name="Line 65"/>
            <p:cNvSpPr>
              <a:spLocks noChangeShapeType="1"/>
            </p:cNvSpPr>
            <p:nvPr/>
          </p:nvSpPr>
          <p:spPr bwMode="auto">
            <a:xfrm flipV="1">
              <a:off x="216" y="2007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61" name="Line 66"/>
            <p:cNvSpPr>
              <a:spLocks noChangeShapeType="1"/>
            </p:cNvSpPr>
            <p:nvPr/>
          </p:nvSpPr>
          <p:spPr bwMode="auto">
            <a:xfrm flipV="1">
              <a:off x="201" y="2184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5611" name="Group 67"/>
          <p:cNvGrpSpPr>
            <a:grpSpLocks/>
          </p:cNvGrpSpPr>
          <p:nvPr/>
        </p:nvGrpSpPr>
        <p:grpSpPr bwMode="auto">
          <a:xfrm>
            <a:off x="2038350" y="3154363"/>
            <a:ext cx="1344613" cy="1512887"/>
            <a:chOff x="188" y="1425"/>
            <a:chExt cx="847" cy="953"/>
          </a:xfrm>
        </p:grpSpPr>
        <p:sp>
          <p:nvSpPr>
            <p:cNvPr id="25648" name="Rectangle 68"/>
            <p:cNvSpPr>
              <a:spLocks noChangeArrowheads="1"/>
            </p:cNvSpPr>
            <p:nvPr/>
          </p:nvSpPr>
          <p:spPr bwMode="auto">
            <a:xfrm>
              <a:off x="237" y="1425"/>
              <a:ext cx="798" cy="90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49" name="Rectangle 69"/>
            <p:cNvSpPr>
              <a:spLocks noChangeArrowheads="1"/>
            </p:cNvSpPr>
            <p:nvPr/>
          </p:nvSpPr>
          <p:spPr bwMode="auto">
            <a:xfrm>
              <a:off x="207" y="1464"/>
              <a:ext cx="798" cy="9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50" name="Text Box 70"/>
            <p:cNvSpPr txBox="1">
              <a:spLocks noChangeArrowheads="1"/>
            </p:cNvSpPr>
            <p:nvPr/>
          </p:nvSpPr>
          <p:spPr bwMode="auto">
            <a:xfrm>
              <a:off x="188" y="1455"/>
              <a:ext cx="830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pitchFamily="66" charset="0"/>
                </a:rPr>
                <a:t>application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transport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network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25651" name="Line 71"/>
            <p:cNvSpPr>
              <a:spLocks noChangeShapeType="1"/>
            </p:cNvSpPr>
            <p:nvPr/>
          </p:nvSpPr>
          <p:spPr bwMode="auto">
            <a:xfrm flipV="1">
              <a:off x="204" y="166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52" name="Line 72"/>
            <p:cNvSpPr>
              <a:spLocks noChangeShapeType="1"/>
            </p:cNvSpPr>
            <p:nvPr/>
          </p:nvSpPr>
          <p:spPr bwMode="auto">
            <a:xfrm flipV="1">
              <a:off x="216" y="184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53" name="Line 73"/>
            <p:cNvSpPr>
              <a:spLocks noChangeShapeType="1"/>
            </p:cNvSpPr>
            <p:nvPr/>
          </p:nvSpPr>
          <p:spPr bwMode="auto">
            <a:xfrm flipV="1">
              <a:off x="216" y="2007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54" name="Line 74"/>
            <p:cNvSpPr>
              <a:spLocks noChangeShapeType="1"/>
            </p:cNvSpPr>
            <p:nvPr/>
          </p:nvSpPr>
          <p:spPr bwMode="auto">
            <a:xfrm flipV="1">
              <a:off x="201" y="2184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5612" name="Group 75"/>
          <p:cNvGrpSpPr>
            <a:grpSpLocks/>
          </p:cNvGrpSpPr>
          <p:nvPr/>
        </p:nvGrpSpPr>
        <p:grpSpPr bwMode="auto">
          <a:xfrm>
            <a:off x="4456113" y="4418013"/>
            <a:ext cx="1344612" cy="1512887"/>
            <a:chOff x="188" y="1425"/>
            <a:chExt cx="847" cy="953"/>
          </a:xfrm>
        </p:grpSpPr>
        <p:sp>
          <p:nvSpPr>
            <p:cNvPr id="25641" name="Rectangle 76"/>
            <p:cNvSpPr>
              <a:spLocks noChangeArrowheads="1"/>
            </p:cNvSpPr>
            <p:nvPr/>
          </p:nvSpPr>
          <p:spPr bwMode="auto">
            <a:xfrm>
              <a:off x="237" y="1425"/>
              <a:ext cx="798" cy="90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42" name="Rectangle 77"/>
            <p:cNvSpPr>
              <a:spLocks noChangeArrowheads="1"/>
            </p:cNvSpPr>
            <p:nvPr/>
          </p:nvSpPr>
          <p:spPr bwMode="auto">
            <a:xfrm>
              <a:off x="207" y="1464"/>
              <a:ext cx="798" cy="9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43" name="Text Box 78"/>
            <p:cNvSpPr txBox="1">
              <a:spLocks noChangeArrowheads="1"/>
            </p:cNvSpPr>
            <p:nvPr/>
          </p:nvSpPr>
          <p:spPr bwMode="auto">
            <a:xfrm>
              <a:off x="188" y="1455"/>
              <a:ext cx="830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pitchFamily="66" charset="0"/>
                </a:rPr>
                <a:t>application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transport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network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25644" name="Line 79"/>
            <p:cNvSpPr>
              <a:spLocks noChangeShapeType="1"/>
            </p:cNvSpPr>
            <p:nvPr/>
          </p:nvSpPr>
          <p:spPr bwMode="auto">
            <a:xfrm flipV="1">
              <a:off x="204" y="166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45" name="Line 80"/>
            <p:cNvSpPr>
              <a:spLocks noChangeShapeType="1"/>
            </p:cNvSpPr>
            <p:nvPr/>
          </p:nvSpPr>
          <p:spPr bwMode="auto">
            <a:xfrm flipV="1">
              <a:off x="216" y="184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46" name="Line 81"/>
            <p:cNvSpPr>
              <a:spLocks noChangeShapeType="1"/>
            </p:cNvSpPr>
            <p:nvPr/>
          </p:nvSpPr>
          <p:spPr bwMode="auto">
            <a:xfrm flipV="1">
              <a:off x="216" y="2007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47" name="Line 82"/>
            <p:cNvSpPr>
              <a:spLocks noChangeShapeType="1"/>
            </p:cNvSpPr>
            <p:nvPr/>
          </p:nvSpPr>
          <p:spPr bwMode="auto">
            <a:xfrm flipV="1">
              <a:off x="201" y="2184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5613" name="Group 83"/>
          <p:cNvGrpSpPr>
            <a:grpSpLocks/>
          </p:cNvGrpSpPr>
          <p:nvPr/>
        </p:nvGrpSpPr>
        <p:grpSpPr bwMode="auto">
          <a:xfrm>
            <a:off x="6238875" y="4411663"/>
            <a:ext cx="1344613" cy="1512887"/>
            <a:chOff x="188" y="1425"/>
            <a:chExt cx="847" cy="953"/>
          </a:xfrm>
        </p:grpSpPr>
        <p:sp>
          <p:nvSpPr>
            <p:cNvPr id="25634" name="Rectangle 84"/>
            <p:cNvSpPr>
              <a:spLocks noChangeArrowheads="1"/>
            </p:cNvSpPr>
            <p:nvPr/>
          </p:nvSpPr>
          <p:spPr bwMode="auto">
            <a:xfrm>
              <a:off x="237" y="1425"/>
              <a:ext cx="798" cy="90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35" name="Rectangle 85"/>
            <p:cNvSpPr>
              <a:spLocks noChangeArrowheads="1"/>
            </p:cNvSpPr>
            <p:nvPr/>
          </p:nvSpPr>
          <p:spPr bwMode="auto">
            <a:xfrm>
              <a:off x="207" y="1464"/>
              <a:ext cx="798" cy="9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36" name="Text Box 86"/>
            <p:cNvSpPr txBox="1">
              <a:spLocks noChangeArrowheads="1"/>
            </p:cNvSpPr>
            <p:nvPr/>
          </p:nvSpPr>
          <p:spPr bwMode="auto">
            <a:xfrm>
              <a:off x="188" y="1455"/>
              <a:ext cx="830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pitchFamily="66" charset="0"/>
                </a:rPr>
                <a:t>application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transport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network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25637" name="Line 87"/>
            <p:cNvSpPr>
              <a:spLocks noChangeShapeType="1"/>
            </p:cNvSpPr>
            <p:nvPr/>
          </p:nvSpPr>
          <p:spPr bwMode="auto">
            <a:xfrm flipV="1">
              <a:off x="204" y="166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38" name="Line 88"/>
            <p:cNvSpPr>
              <a:spLocks noChangeShapeType="1"/>
            </p:cNvSpPr>
            <p:nvPr/>
          </p:nvSpPr>
          <p:spPr bwMode="auto">
            <a:xfrm flipV="1">
              <a:off x="216" y="184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39" name="Line 89"/>
            <p:cNvSpPr>
              <a:spLocks noChangeShapeType="1"/>
            </p:cNvSpPr>
            <p:nvPr/>
          </p:nvSpPr>
          <p:spPr bwMode="auto">
            <a:xfrm flipV="1">
              <a:off x="216" y="2007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40" name="Line 90"/>
            <p:cNvSpPr>
              <a:spLocks noChangeShapeType="1"/>
            </p:cNvSpPr>
            <p:nvPr/>
          </p:nvSpPr>
          <p:spPr bwMode="auto">
            <a:xfrm flipV="1">
              <a:off x="201" y="2184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5614" name="Group 91"/>
          <p:cNvGrpSpPr>
            <a:grpSpLocks/>
          </p:cNvGrpSpPr>
          <p:nvPr/>
        </p:nvGrpSpPr>
        <p:grpSpPr bwMode="auto">
          <a:xfrm>
            <a:off x="5287963" y="2884488"/>
            <a:ext cx="1320800" cy="963612"/>
            <a:chOff x="4369" y="791"/>
            <a:chExt cx="832" cy="607"/>
          </a:xfrm>
        </p:grpSpPr>
        <p:sp>
          <p:nvSpPr>
            <p:cNvPr id="25629" name="Rectangle 92"/>
            <p:cNvSpPr>
              <a:spLocks noChangeArrowheads="1"/>
            </p:cNvSpPr>
            <p:nvPr/>
          </p:nvSpPr>
          <p:spPr bwMode="auto">
            <a:xfrm>
              <a:off x="4403" y="791"/>
              <a:ext cx="798" cy="58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30" name="Rectangle 93"/>
            <p:cNvSpPr>
              <a:spLocks noChangeArrowheads="1"/>
            </p:cNvSpPr>
            <p:nvPr/>
          </p:nvSpPr>
          <p:spPr bwMode="auto">
            <a:xfrm>
              <a:off x="4369" y="830"/>
              <a:ext cx="798" cy="56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31" name="Text Box 94"/>
            <p:cNvSpPr txBox="1">
              <a:spLocks noChangeArrowheads="1"/>
            </p:cNvSpPr>
            <p:nvPr/>
          </p:nvSpPr>
          <p:spPr bwMode="auto">
            <a:xfrm>
              <a:off x="4439" y="821"/>
              <a:ext cx="66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pitchFamily="66" charset="0"/>
                </a:rPr>
                <a:t>network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25632" name="Line 95"/>
            <p:cNvSpPr>
              <a:spLocks noChangeShapeType="1"/>
            </p:cNvSpPr>
            <p:nvPr/>
          </p:nvSpPr>
          <p:spPr bwMode="auto">
            <a:xfrm flipV="1">
              <a:off x="4370" y="1031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33" name="Line 96"/>
            <p:cNvSpPr>
              <a:spLocks noChangeShapeType="1"/>
            </p:cNvSpPr>
            <p:nvPr/>
          </p:nvSpPr>
          <p:spPr bwMode="auto">
            <a:xfrm flipV="1">
              <a:off x="4382" y="1211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56417" name="Line 97"/>
          <p:cNvSpPr>
            <a:spLocks noChangeShapeType="1"/>
          </p:cNvSpPr>
          <p:nvPr/>
        </p:nvSpPr>
        <p:spPr bwMode="auto">
          <a:xfrm>
            <a:off x="2940050" y="1638300"/>
            <a:ext cx="6350" cy="1028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6418" name="Line 98"/>
          <p:cNvSpPr>
            <a:spLocks noChangeShapeType="1"/>
          </p:cNvSpPr>
          <p:nvPr/>
        </p:nvSpPr>
        <p:spPr bwMode="auto">
          <a:xfrm>
            <a:off x="6165850" y="3048000"/>
            <a:ext cx="6350" cy="2730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6419" name="Line 99"/>
          <p:cNvSpPr>
            <a:spLocks noChangeShapeType="1"/>
          </p:cNvSpPr>
          <p:nvPr/>
        </p:nvSpPr>
        <p:spPr bwMode="auto">
          <a:xfrm flipV="1">
            <a:off x="5549900" y="3016250"/>
            <a:ext cx="0" cy="615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6420" name="Line 100"/>
          <p:cNvSpPr>
            <a:spLocks noChangeShapeType="1"/>
          </p:cNvSpPr>
          <p:nvPr/>
        </p:nvSpPr>
        <p:spPr bwMode="auto">
          <a:xfrm>
            <a:off x="5543550" y="3035300"/>
            <a:ext cx="625475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6421" name="Line 101"/>
          <p:cNvSpPr>
            <a:spLocks noChangeShapeType="1"/>
          </p:cNvSpPr>
          <p:nvPr/>
        </p:nvSpPr>
        <p:spPr bwMode="auto">
          <a:xfrm>
            <a:off x="6165850" y="5765800"/>
            <a:ext cx="787400" cy="9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6422" name="Line 102"/>
          <p:cNvSpPr>
            <a:spLocks noChangeShapeType="1"/>
          </p:cNvSpPr>
          <p:nvPr/>
        </p:nvSpPr>
        <p:spPr bwMode="auto">
          <a:xfrm flipV="1">
            <a:off x="6953250" y="4606925"/>
            <a:ext cx="12700" cy="1168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6423" name="Line 103"/>
          <p:cNvSpPr>
            <a:spLocks noChangeShapeType="1"/>
          </p:cNvSpPr>
          <p:nvPr/>
        </p:nvSpPr>
        <p:spPr bwMode="auto">
          <a:xfrm flipV="1">
            <a:off x="2971800" y="2682875"/>
            <a:ext cx="1403350" cy="285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6424" name="Line 104"/>
          <p:cNvSpPr>
            <a:spLocks noChangeShapeType="1"/>
          </p:cNvSpPr>
          <p:nvPr/>
        </p:nvSpPr>
        <p:spPr bwMode="auto">
          <a:xfrm>
            <a:off x="4346575" y="2698750"/>
            <a:ext cx="1212850" cy="965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7" name="Group 105"/>
          <p:cNvGrpSpPr>
            <a:grpSpLocks/>
          </p:cNvGrpSpPr>
          <p:nvPr/>
        </p:nvGrpSpPr>
        <p:grpSpPr bwMode="auto">
          <a:xfrm>
            <a:off x="6661150" y="4178300"/>
            <a:ext cx="704850" cy="382588"/>
            <a:chOff x="4712" y="2088"/>
            <a:chExt cx="444" cy="241"/>
          </a:xfrm>
        </p:grpSpPr>
        <p:sp>
          <p:nvSpPr>
            <p:cNvPr id="25627" name="Rectangle 106"/>
            <p:cNvSpPr>
              <a:spLocks noChangeArrowheads="1"/>
            </p:cNvSpPr>
            <p:nvPr/>
          </p:nvSpPr>
          <p:spPr bwMode="auto">
            <a:xfrm>
              <a:off x="4712" y="2088"/>
              <a:ext cx="444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28" name="Text Box 107"/>
            <p:cNvSpPr txBox="1">
              <a:spLocks noChangeArrowheads="1"/>
            </p:cNvSpPr>
            <p:nvPr/>
          </p:nvSpPr>
          <p:spPr bwMode="auto">
            <a:xfrm>
              <a:off x="4726" y="2098"/>
              <a:ext cx="4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data</a:t>
              </a:r>
              <a:endParaRPr lang="en-US"/>
            </a:p>
          </p:txBody>
        </p:sp>
      </p:grpSp>
      <p:grpSp>
        <p:nvGrpSpPr>
          <p:cNvPr id="18" name="Group 108"/>
          <p:cNvGrpSpPr>
            <a:grpSpLocks/>
          </p:cNvGrpSpPr>
          <p:nvPr/>
        </p:nvGrpSpPr>
        <p:grpSpPr bwMode="auto">
          <a:xfrm>
            <a:off x="2609850" y="1257300"/>
            <a:ext cx="704850" cy="382588"/>
            <a:chOff x="4712" y="2088"/>
            <a:chExt cx="444" cy="241"/>
          </a:xfrm>
        </p:grpSpPr>
        <p:sp>
          <p:nvSpPr>
            <p:cNvPr id="25625" name="Rectangle 109"/>
            <p:cNvSpPr>
              <a:spLocks noChangeArrowheads="1"/>
            </p:cNvSpPr>
            <p:nvPr/>
          </p:nvSpPr>
          <p:spPr bwMode="auto">
            <a:xfrm>
              <a:off x="4712" y="2088"/>
              <a:ext cx="444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26" name="Text Box 110"/>
            <p:cNvSpPr txBox="1">
              <a:spLocks noChangeArrowheads="1"/>
            </p:cNvSpPr>
            <p:nvPr/>
          </p:nvSpPr>
          <p:spPr bwMode="auto">
            <a:xfrm>
              <a:off x="4726" y="2098"/>
              <a:ext cx="4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data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17" grpId="0" animBg="1"/>
      <p:bldP spid="56418" grpId="0" animBg="1"/>
      <p:bldP spid="56419" grpId="0" animBg="1"/>
      <p:bldP spid="56420" grpId="0" animBg="1"/>
      <p:bldP spid="56421" grpId="0" animBg="1"/>
      <p:bldP spid="56422" grpId="0" animBg="1"/>
      <p:bldP spid="56423" grpId="0" animBg="1"/>
      <p:bldP spid="5642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68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DF5A4B-AF8F-4CDD-9F60-7A1CE71B1E1D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279400"/>
            <a:ext cx="7772400" cy="1143000"/>
          </a:xfrm>
        </p:spPr>
        <p:txBody>
          <a:bodyPr/>
          <a:lstStyle/>
          <a:p>
            <a:r>
              <a:rPr lang="en-US" sz="3600" smtClean="0"/>
              <a:t>Protocol layering and data</a:t>
            </a:r>
            <a:endParaRPr lang="en-US" smtClean="0"/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1530350"/>
            <a:ext cx="7772400" cy="15144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/>
              <a:t>Each layer takes data from above</a:t>
            </a:r>
          </a:p>
          <a:p>
            <a:r>
              <a:rPr lang="en-US" sz="2400" smtClean="0"/>
              <a:t>adds header information to create new data unit</a:t>
            </a:r>
          </a:p>
          <a:p>
            <a:r>
              <a:rPr lang="en-US" sz="2400" smtClean="0"/>
              <a:t>passes new data unit to layer below</a:t>
            </a:r>
            <a:endParaRPr lang="en-US" sz="2400" smtClean="0">
              <a:solidFill>
                <a:srgbClr val="FF0000"/>
              </a:solidFill>
            </a:endParaRPr>
          </a:p>
          <a:p>
            <a:pPr>
              <a:buFont typeface="ZapfDingbats" pitchFamily="82" charset="2"/>
              <a:buNone/>
            </a:pPr>
            <a:endParaRPr lang="en-US" smtClean="0"/>
          </a:p>
        </p:txBody>
      </p:sp>
      <p:grpSp>
        <p:nvGrpSpPr>
          <p:cNvPr id="76806" name="Group 4"/>
          <p:cNvGrpSpPr>
            <a:grpSpLocks/>
          </p:cNvGrpSpPr>
          <p:nvPr/>
        </p:nvGrpSpPr>
        <p:grpSpPr bwMode="auto">
          <a:xfrm>
            <a:off x="1881188" y="3617913"/>
            <a:ext cx="1744662" cy="2017712"/>
            <a:chOff x="1835" y="2837"/>
            <a:chExt cx="1099" cy="1271"/>
          </a:xfrm>
        </p:grpSpPr>
        <p:grpSp>
          <p:nvGrpSpPr>
            <p:cNvPr id="76883" name="Group 5"/>
            <p:cNvGrpSpPr>
              <a:grpSpLocks/>
            </p:cNvGrpSpPr>
            <p:nvPr/>
          </p:nvGrpSpPr>
          <p:grpSpPr bwMode="auto">
            <a:xfrm>
              <a:off x="1842" y="2837"/>
              <a:ext cx="1092" cy="1266"/>
              <a:chOff x="1842" y="2837"/>
              <a:chExt cx="834" cy="942"/>
            </a:xfrm>
          </p:grpSpPr>
          <p:sp>
            <p:nvSpPr>
              <p:cNvPr id="76885" name="Rectangle 6"/>
              <p:cNvSpPr>
                <a:spLocks noChangeArrowheads="1"/>
              </p:cNvSpPr>
              <p:nvPr/>
            </p:nvSpPr>
            <p:spPr bwMode="auto">
              <a:xfrm>
                <a:off x="1878" y="2837"/>
                <a:ext cx="798" cy="90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6886" name="Rectangle 7"/>
              <p:cNvSpPr>
                <a:spLocks noChangeArrowheads="1"/>
              </p:cNvSpPr>
              <p:nvPr/>
            </p:nvSpPr>
            <p:spPr bwMode="auto">
              <a:xfrm>
                <a:off x="1848" y="2876"/>
                <a:ext cx="798" cy="9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6887" name="Line 8"/>
              <p:cNvSpPr>
                <a:spLocks noChangeShapeType="1"/>
              </p:cNvSpPr>
              <p:nvPr/>
            </p:nvSpPr>
            <p:spPr bwMode="auto">
              <a:xfrm flipV="1">
                <a:off x="1845" y="307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6888" name="Line 9"/>
              <p:cNvSpPr>
                <a:spLocks noChangeShapeType="1"/>
              </p:cNvSpPr>
              <p:nvPr/>
            </p:nvSpPr>
            <p:spPr bwMode="auto">
              <a:xfrm flipV="1">
                <a:off x="1857" y="325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6889" name="Line 10"/>
              <p:cNvSpPr>
                <a:spLocks noChangeShapeType="1"/>
              </p:cNvSpPr>
              <p:nvPr/>
            </p:nvSpPr>
            <p:spPr bwMode="auto">
              <a:xfrm flipV="1">
                <a:off x="1857" y="3419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6890" name="Line 11"/>
              <p:cNvSpPr>
                <a:spLocks noChangeShapeType="1"/>
              </p:cNvSpPr>
              <p:nvPr/>
            </p:nvSpPr>
            <p:spPr bwMode="auto">
              <a:xfrm flipV="1">
                <a:off x="1842" y="3596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76884" name="Text Box 12"/>
            <p:cNvSpPr txBox="1">
              <a:spLocks noChangeArrowheads="1"/>
            </p:cNvSpPr>
            <p:nvPr/>
          </p:nvSpPr>
          <p:spPr bwMode="auto">
            <a:xfrm>
              <a:off x="1835" y="2900"/>
              <a:ext cx="1070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application</a:t>
              </a:r>
            </a:p>
            <a:p>
              <a:pPr algn="ctr"/>
              <a:r>
                <a:rPr lang="en-US">
                  <a:latin typeface="Comic Sans MS" pitchFamily="66" charset="0"/>
                </a:rPr>
                <a:t>transport</a:t>
              </a:r>
            </a:p>
            <a:p>
              <a:pPr algn="ctr"/>
              <a:r>
                <a:rPr lang="en-US">
                  <a:latin typeface="Comic Sans MS" pitchFamily="66" charset="0"/>
                </a:rPr>
                <a:t>network</a:t>
              </a:r>
            </a:p>
            <a:p>
              <a:pPr algn="ctr"/>
              <a:r>
                <a:rPr lang="en-US">
                  <a:latin typeface="Comic Sans MS" pitchFamily="66" charset="0"/>
                </a:rPr>
                <a:t>link</a:t>
              </a:r>
            </a:p>
            <a:p>
              <a:pPr algn="ctr"/>
              <a:r>
                <a:rPr lang="en-US">
                  <a:latin typeface="Comic Sans MS" pitchFamily="66" charset="0"/>
                </a:rPr>
                <a:t>physical</a:t>
              </a:r>
            </a:p>
          </p:txBody>
        </p:sp>
      </p:grpSp>
      <p:grpSp>
        <p:nvGrpSpPr>
          <p:cNvPr id="76807" name="Group 13"/>
          <p:cNvGrpSpPr>
            <a:grpSpLocks/>
          </p:cNvGrpSpPr>
          <p:nvPr/>
        </p:nvGrpSpPr>
        <p:grpSpPr bwMode="auto">
          <a:xfrm>
            <a:off x="4256088" y="3598863"/>
            <a:ext cx="1744662" cy="2017712"/>
            <a:chOff x="1835" y="2837"/>
            <a:chExt cx="1099" cy="1271"/>
          </a:xfrm>
        </p:grpSpPr>
        <p:grpSp>
          <p:nvGrpSpPr>
            <p:cNvPr id="76875" name="Group 14"/>
            <p:cNvGrpSpPr>
              <a:grpSpLocks/>
            </p:cNvGrpSpPr>
            <p:nvPr/>
          </p:nvGrpSpPr>
          <p:grpSpPr bwMode="auto">
            <a:xfrm>
              <a:off x="1842" y="2837"/>
              <a:ext cx="1092" cy="1266"/>
              <a:chOff x="1842" y="2837"/>
              <a:chExt cx="834" cy="942"/>
            </a:xfrm>
          </p:grpSpPr>
          <p:sp>
            <p:nvSpPr>
              <p:cNvPr id="76877" name="Rectangle 15"/>
              <p:cNvSpPr>
                <a:spLocks noChangeArrowheads="1"/>
              </p:cNvSpPr>
              <p:nvPr/>
            </p:nvSpPr>
            <p:spPr bwMode="auto">
              <a:xfrm>
                <a:off x="1878" y="2837"/>
                <a:ext cx="798" cy="90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6878" name="Rectangle 16"/>
              <p:cNvSpPr>
                <a:spLocks noChangeArrowheads="1"/>
              </p:cNvSpPr>
              <p:nvPr/>
            </p:nvSpPr>
            <p:spPr bwMode="auto">
              <a:xfrm>
                <a:off x="1848" y="2876"/>
                <a:ext cx="798" cy="9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6879" name="Line 17"/>
              <p:cNvSpPr>
                <a:spLocks noChangeShapeType="1"/>
              </p:cNvSpPr>
              <p:nvPr/>
            </p:nvSpPr>
            <p:spPr bwMode="auto">
              <a:xfrm flipV="1">
                <a:off x="1845" y="307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6880" name="Line 18"/>
              <p:cNvSpPr>
                <a:spLocks noChangeShapeType="1"/>
              </p:cNvSpPr>
              <p:nvPr/>
            </p:nvSpPr>
            <p:spPr bwMode="auto">
              <a:xfrm flipV="1">
                <a:off x="1857" y="325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6881" name="Line 19"/>
              <p:cNvSpPr>
                <a:spLocks noChangeShapeType="1"/>
              </p:cNvSpPr>
              <p:nvPr/>
            </p:nvSpPr>
            <p:spPr bwMode="auto">
              <a:xfrm flipV="1">
                <a:off x="1857" y="3419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6882" name="Line 20"/>
              <p:cNvSpPr>
                <a:spLocks noChangeShapeType="1"/>
              </p:cNvSpPr>
              <p:nvPr/>
            </p:nvSpPr>
            <p:spPr bwMode="auto">
              <a:xfrm flipV="1">
                <a:off x="1842" y="3596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76876" name="Text Box 21"/>
            <p:cNvSpPr txBox="1">
              <a:spLocks noChangeArrowheads="1"/>
            </p:cNvSpPr>
            <p:nvPr/>
          </p:nvSpPr>
          <p:spPr bwMode="auto">
            <a:xfrm>
              <a:off x="1835" y="2900"/>
              <a:ext cx="1070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application</a:t>
              </a:r>
            </a:p>
            <a:p>
              <a:pPr algn="ctr"/>
              <a:r>
                <a:rPr lang="en-US">
                  <a:latin typeface="Comic Sans MS" pitchFamily="66" charset="0"/>
                </a:rPr>
                <a:t>transport</a:t>
              </a:r>
            </a:p>
            <a:p>
              <a:pPr algn="ctr"/>
              <a:r>
                <a:rPr lang="en-US">
                  <a:latin typeface="Comic Sans MS" pitchFamily="66" charset="0"/>
                </a:rPr>
                <a:t>network</a:t>
              </a:r>
            </a:p>
            <a:p>
              <a:pPr algn="ctr"/>
              <a:r>
                <a:rPr lang="en-US">
                  <a:latin typeface="Comic Sans MS" pitchFamily="66" charset="0"/>
                </a:rPr>
                <a:t>link</a:t>
              </a:r>
            </a:p>
            <a:p>
              <a:pPr algn="ctr"/>
              <a:r>
                <a:rPr lang="en-US">
                  <a:latin typeface="Comic Sans MS" pitchFamily="66" charset="0"/>
                </a:rPr>
                <a:t>physical</a:t>
              </a:r>
            </a:p>
          </p:txBody>
        </p:sp>
      </p:grpSp>
      <p:sp>
        <p:nvSpPr>
          <p:cNvPr id="76808" name="Text Box 22"/>
          <p:cNvSpPr txBox="1">
            <a:spLocks noChangeArrowheads="1"/>
          </p:cNvSpPr>
          <p:nvPr/>
        </p:nvSpPr>
        <p:spPr bwMode="auto">
          <a:xfrm>
            <a:off x="2212975" y="3084513"/>
            <a:ext cx="112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source</a:t>
            </a:r>
          </a:p>
        </p:txBody>
      </p:sp>
      <p:sp>
        <p:nvSpPr>
          <p:cNvPr id="76809" name="Text Box 23"/>
          <p:cNvSpPr txBox="1">
            <a:spLocks noChangeArrowheads="1"/>
          </p:cNvSpPr>
          <p:nvPr/>
        </p:nvSpPr>
        <p:spPr bwMode="auto">
          <a:xfrm>
            <a:off x="4270375" y="3141663"/>
            <a:ext cx="177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destination</a:t>
            </a:r>
          </a:p>
        </p:txBody>
      </p:sp>
      <p:sp>
        <p:nvSpPr>
          <p:cNvPr id="57368" name="Freeform 24"/>
          <p:cNvSpPr>
            <a:spLocks/>
          </p:cNvSpPr>
          <p:nvPr/>
        </p:nvSpPr>
        <p:spPr bwMode="auto">
          <a:xfrm>
            <a:off x="1076325" y="3181350"/>
            <a:ext cx="5848350" cy="2828925"/>
          </a:xfrm>
          <a:custGeom>
            <a:avLst/>
            <a:gdLst>
              <a:gd name="T0" fmla="*/ 0 w 4572"/>
              <a:gd name="T1" fmla="*/ 2147483647 h 1752"/>
              <a:gd name="T2" fmla="*/ 0 w 4572"/>
              <a:gd name="T3" fmla="*/ 2147483647 h 1752"/>
              <a:gd name="T4" fmla="*/ 2147483647 w 4572"/>
              <a:gd name="T5" fmla="*/ 2147483647 h 1752"/>
              <a:gd name="T6" fmla="*/ 2147483647 w 4572"/>
              <a:gd name="T7" fmla="*/ 0 h 1752"/>
              <a:gd name="T8" fmla="*/ 0 60000 65536"/>
              <a:gd name="T9" fmla="*/ 0 60000 65536"/>
              <a:gd name="T10" fmla="*/ 0 60000 65536"/>
              <a:gd name="T11" fmla="*/ 0 60000 65536"/>
              <a:gd name="T12" fmla="*/ 0 w 4572"/>
              <a:gd name="T13" fmla="*/ 0 h 1752"/>
              <a:gd name="T14" fmla="*/ 4572 w 4572"/>
              <a:gd name="T15" fmla="*/ 1752 h 17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72" h="1752">
                <a:moveTo>
                  <a:pt x="0" y="264"/>
                </a:moveTo>
                <a:lnTo>
                  <a:pt x="0" y="1752"/>
                </a:lnTo>
                <a:lnTo>
                  <a:pt x="4572" y="1746"/>
                </a:lnTo>
                <a:lnTo>
                  <a:pt x="4572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76811" name="Group 25"/>
          <p:cNvGrpSpPr>
            <a:grpSpLocks/>
          </p:cNvGrpSpPr>
          <p:nvPr/>
        </p:nvGrpSpPr>
        <p:grpSpPr bwMode="auto">
          <a:xfrm>
            <a:off x="165100" y="3752850"/>
            <a:ext cx="1668463" cy="1552575"/>
            <a:chOff x="230" y="2352"/>
            <a:chExt cx="1051" cy="978"/>
          </a:xfrm>
        </p:grpSpPr>
        <p:sp>
          <p:nvSpPr>
            <p:cNvPr id="76846" name="Rectangle 26"/>
            <p:cNvSpPr>
              <a:spLocks noChangeArrowheads="1"/>
            </p:cNvSpPr>
            <p:nvPr/>
          </p:nvSpPr>
          <p:spPr bwMode="auto">
            <a:xfrm>
              <a:off x="892" y="2352"/>
              <a:ext cx="378" cy="1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mic Sans MS" pitchFamily="66" charset="0"/>
                </a:rPr>
                <a:t>M</a:t>
              </a:r>
              <a:endParaRPr lang="en-US"/>
            </a:p>
          </p:txBody>
        </p:sp>
        <p:sp>
          <p:nvSpPr>
            <p:cNvPr id="76847" name="Rectangle 27"/>
            <p:cNvSpPr>
              <a:spLocks noChangeArrowheads="1"/>
            </p:cNvSpPr>
            <p:nvPr/>
          </p:nvSpPr>
          <p:spPr bwMode="auto">
            <a:xfrm>
              <a:off x="892" y="2610"/>
              <a:ext cx="378" cy="1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mic Sans MS" pitchFamily="66" charset="0"/>
                </a:rPr>
                <a:t>M</a:t>
              </a:r>
              <a:endParaRPr lang="en-US"/>
            </a:p>
          </p:txBody>
        </p:sp>
        <p:sp>
          <p:nvSpPr>
            <p:cNvPr id="76848" name="Rectangle 28"/>
            <p:cNvSpPr>
              <a:spLocks noChangeArrowheads="1"/>
            </p:cNvSpPr>
            <p:nvPr/>
          </p:nvSpPr>
          <p:spPr bwMode="auto">
            <a:xfrm>
              <a:off x="903" y="2852"/>
              <a:ext cx="378" cy="1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mic Sans MS" pitchFamily="66" charset="0"/>
                </a:rPr>
                <a:t>M</a:t>
              </a:r>
              <a:endParaRPr lang="en-US"/>
            </a:p>
          </p:txBody>
        </p:sp>
        <p:sp>
          <p:nvSpPr>
            <p:cNvPr id="76849" name="Rectangle 29"/>
            <p:cNvSpPr>
              <a:spLocks noChangeArrowheads="1"/>
            </p:cNvSpPr>
            <p:nvPr/>
          </p:nvSpPr>
          <p:spPr bwMode="auto">
            <a:xfrm>
              <a:off x="903" y="3092"/>
              <a:ext cx="378" cy="1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mic Sans MS" pitchFamily="66" charset="0"/>
                </a:rPr>
                <a:t>M</a:t>
              </a:r>
              <a:endParaRPr lang="en-US"/>
            </a:p>
          </p:txBody>
        </p:sp>
        <p:grpSp>
          <p:nvGrpSpPr>
            <p:cNvPr id="76850" name="Group 30"/>
            <p:cNvGrpSpPr>
              <a:grpSpLocks/>
            </p:cNvGrpSpPr>
            <p:nvPr/>
          </p:nvGrpSpPr>
          <p:grpSpPr bwMode="auto">
            <a:xfrm>
              <a:off x="633" y="2592"/>
              <a:ext cx="307" cy="256"/>
              <a:chOff x="215" y="2368"/>
              <a:chExt cx="307" cy="256"/>
            </a:xfrm>
          </p:grpSpPr>
          <p:sp>
            <p:nvSpPr>
              <p:cNvPr id="76872" name="Rectangle 31"/>
              <p:cNvSpPr>
                <a:spLocks noChangeArrowheads="1"/>
              </p:cNvSpPr>
              <p:nvPr/>
            </p:nvSpPr>
            <p:spPr bwMode="auto">
              <a:xfrm>
                <a:off x="263" y="2386"/>
                <a:ext cx="208" cy="1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873" name="Rectangle 32"/>
              <p:cNvSpPr>
                <a:spLocks noChangeArrowheads="1"/>
              </p:cNvSpPr>
              <p:nvPr/>
            </p:nvSpPr>
            <p:spPr bwMode="auto">
              <a:xfrm>
                <a:off x="215" y="2368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Comic Sans MS" pitchFamily="66" charset="0"/>
                  </a:rPr>
                  <a:t>H</a:t>
                </a:r>
              </a:p>
            </p:txBody>
          </p:sp>
          <p:sp>
            <p:nvSpPr>
              <p:cNvPr id="76874" name="Text Box 33"/>
              <p:cNvSpPr txBox="1">
                <a:spLocks noChangeArrowheads="1"/>
              </p:cNvSpPr>
              <p:nvPr/>
            </p:nvSpPr>
            <p:spPr bwMode="auto">
              <a:xfrm>
                <a:off x="335" y="2412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>
                    <a:latin typeface="Comic Sans MS" pitchFamily="66" charset="0"/>
                  </a:rPr>
                  <a:t>t</a:t>
                </a:r>
                <a:endParaRPr lang="en-US"/>
              </a:p>
            </p:txBody>
          </p:sp>
        </p:grpSp>
        <p:grpSp>
          <p:nvGrpSpPr>
            <p:cNvPr id="76851" name="Group 34"/>
            <p:cNvGrpSpPr>
              <a:grpSpLocks/>
            </p:cNvGrpSpPr>
            <p:nvPr/>
          </p:nvGrpSpPr>
          <p:grpSpPr bwMode="auto">
            <a:xfrm>
              <a:off x="646" y="2834"/>
              <a:ext cx="307" cy="256"/>
              <a:chOff x="215" y="2368"/>
              <a:chExt cx="307" cy="256"/>
            </a:xfrm>
          </p:grpSpPr>
          <p:sp>
            <p:nvSpPr>
              <p:cNvPr id="76869" name="Rectangle 35"/>
              <p:cNvSpPr>
                <a:spLocks noChangeArrowheads="1"/>
              </p:cNvSpPr>
              <p:nvPr/>
            </p:nvSpPr>
            <p:spPr bwMode="auto">
              <a:xfrm>
                <a:off x="263" y="2386"/>
                <a:ext cx="208" cy="1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870" name="Rectangle 36"/>
              <p:cNvSpPr>
                <a:spLocks noChangeArrowheads="1"/>
              </p:cNvSpPr>
              <p:nvPr/>
            </p:nvSpPr>
            <p:spPr bwMode="auto">
              <a:xfrm>
                <a:off x="215" y="2368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Comic Sans MS" pitchFamily="66" charset="0"/>
                  </a:rPr>
                  <a:t>H</a:t>
                </a:r>
              </a:p>
            </p:txBody>
          </p:sp>
          <p:sp>
            <p:nvSpPr>
              <p:cNvPr id="76871" name="Text Box 37"/>
              <p:cNvSpPr txBox="1">
                <a:spLocks noChangeArrowheads="1"/>
              </p:cNvSpPr>
              <p:nvPr/>
            </p:nvSpPr>
            <p:spPr bwMode="auto">
              <a:xfrm>
                <a:off x="335" y="2412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>
                    <a:latin typeface="Comic Sans MS" pitchFamily="66" charset="0"/>
                  </a:rPr>
                  <a:t>t</a:t>
                </a:r>
                <a:endParaRPr lang="en-US"/>
              </a:p>
            </p:txBody>
          </p:sp>
        </p:grpSp>
        <p:grpSp>
          <p:nvGrpSpPr>
            <p:cNvPr id="76852" name="Group 38"/>
            <p:cNvGrpSpPr>
              <a:grpSpLocks/>
            </p:cNvGrpSpPr>
            <p:nvPr/>
          </p:nvGrpSpPr>
          <p:grpSpPr bwMode="auto">
            <a:xfrm>
              <a:off x="440" y="2834"/>
              <a:ext cx="307" cy="256"/>
              <a:chOff x="215" y="2368"/>
              <a:chExt cx="307" cy="256"/>
            </a:xfrm>
          </p:grpSpPr>
          <p:sp>
            <p:nvSpPr>
              <p:cNvPr id="76866" name="Rectangle 39"/>
              <p:cNvSpPr>
                <a:spLocks noChangeArrowheads="1"/>
              </p:cNvSpPr>
              <p:nvPr/>
            </p:nvSpPr>
            <p:spPr bwMode="auto">
              <a:xfrm>
                <a:off x="263" y="2386"/>
                <a:ext cx="208" cy="1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867" name="Rectangle 40"/>
              <p:cNvSpPr>
                <a:spLocks noChangeArrowheads="1"/>
              </p:cNvSpPr>
              <p:nvPr/>
            </p:nvSpPr>
            <p:spPr bwMode="auto">
              <a:xfrm>
                <a:off x="215" y="2368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Comic Sans MS" pitchFamily="66" charset="0"/>
                  </a:rPr>
                  <a:t>H</a:t>
                </a:r>
              </a:p>
            </p:txBody>
          </p:sp>
          <p:sp>
            <p:nvSpPr>
              <p:cNvPr id="76868" name="Text Box 41"/>
              <p:cNvSpPr txBox="1">
                <a:spLocks noChangeArrowheads="1"/>
              </p:cNvSpPr>
              <p:nvPr/>
            </p:nvSpPr>
            <p:spPr bwMode="auto">
              <a:xfrm>
                <a:off x="335" y="2412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>
                    <a:latin typeface="Comic Sans MS" pitchFamily="66" charset="0"/>
                  </a:rPr>
                  <a:t>n</a:t>
                </a:r>
                <a:endParaRPr lang="en-US"/>
              </a:p>
            </p:txBody>
          </p:sp>
        </p:grpSp>
        <p:grpSp>
          <p:nvGrpSpPr>
            <p:cNvPr id="76853" name="Group 42"/>
            <p:cNvGrpSpPr>
              <a:grpSpLocks/>
            </p:cNvGrpSpPr>
            <p:nvPr/>
          </p:nvGrpSpPr>
          <p:grpSpPr bwMode="auto">
            <a:xfrm>
              <a:off x="440" y="3073"/>
              <a:ext cx="513" cy="256"/>
              <a:chOff x="440" y="2834"/>
              <a:chExt cx="513" cy="256"/>
            </a:xfrm>
          </p:grpSpPr>
          <p:grpSp>
            <p:nvGrpSpPr>
              <p:cNvPr id="76858" name="Group 43"/>
              <p:cNvGrpSpPr>
                <a:grpSpLocks/>
              </p:cNvGrpSpPr>
              <p:nvPr/>
            </p:nvGrpSpPr>
            <p:grpSpPr bwMode="auto">
              <a:xfrm>
                <a:off x="646" y="2834"/>
                <a:ext cx="307" cy="256"/>
                <a:chOff x="215" y="2368"/>
                <a:chExt cx="307" cy="256"/>
              </a:xfrm>
            </p:grpSpPr>
            <p:sp>
              <p:nvSpPr>
                <p:cNvPr id="76863" name="Rectangle 44"/>
                <p:cNvSpPr>
                  <a:spLocks noChangeArrowheads="1"/>
                </p:cNvSpPr>
                <p:nvPr/>
              </p:nvSpPr>
              <p:spPr bwMode="auto">
                <a:xfrm>
                  <a:off x="263" y="2386"/>
                  <a:ext cx="208" cy="19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6864" name="Rectangle 45"/>
                <p:cNvSpPr>
                  <a:spLocks noChangeArrowheads="1"/>
                </p:cNvSpPr>
                <p:nvPr/>
              </p:nvSpPr>
              <p:spPr bwMode="auto">
                <a:xfrm>
                  <a:off x="215" y="2368"/>
                  <a:ext cx="197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>
                      <a:latin typeface="Comic Sans MS" pitchFamily="66" charset="0"/>
                    </a:rPr>
                    <a:t>H</a:t>
                  </a:r>
                </a:p>
              </p:txBody>
            </p:sp>
            <p:sp>
              <p:nvSpPr>
                <p:cNvPr id="76865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335" y="2412"/>
                  <a:ext cx="187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600">
                      <a:latin typeface="Comic Sans MS" pitchFamily="66" charset="0"/>
                    </a:rPr>
                    <a:t>t</a:t>
                  </a:r>
                  <a:endParaRPr lang="en-US"/>
                </a:p>
              </p:txBody>
            </p:sp>
          </p:grpSp>
          <p:grpSp>
            <p:nvGrpSpPr>
              <p:cNvPr id="76859" name="Group 47"/>
              <p:cNvGrpSpPr>
                <a:grpSpLocks/>
              </p:cNvGrpSpPr>
              <p:nvPr/>
            </p:nvGrpSpPr>
            <p:grpSpPr bwMode="auto">
              <a:xfrm>
                <a:off x="440" y="2834"/>
                <a:ext cx="307" cy="256"/>
                <a:chOff x="215" y="2368"/>
                <a:chExt cx="307" cy="256"/>
              </a:xfrm>
            </p:grpSpPr>
            <p:sp>
              <p:nvSpPr>
                <p:cNvPr id="76860" name="Rectangle 48"/>
                <p:cNvSpPr>
                  <a:spLocks noChangeArrowheads="1"/>
                </p:cNvSpPr>
                <p:nvPr/>
              </p:nvSpPr>
              <p:spPr bwMode="auto">
                <a:xfrm>
                  <a:off x="263" y="2386"/>
                  <a:ext cx="208" cy="19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6861" name="Rectangle 49"/>
                <p:cNvSpPr>
                  <a:spLocks noChangeArrowheads="1"/>
                </p:cNvSpPr>
                <p:nvPr/>
              </p:nvSpPr>
              <p:spPr bwMode="auto">
                <a:xfrm>
                  <a:off x="215" y="2368"/>
                  <a:ext cx="197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>
                      <a:latin typeface="Comic Sans MS" pitchFamily="66" charset="0"/>
                    </a:rPr>
                    <a:t>H</a:t>
                  </a:r>
                </a:p>
              </p:txBody>
            </p:sp>
            <p:sp>
              <p:nvSpPr>
                <p:cNvPr id="76862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35" y="2412"/>
                  <a:ext cx="187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600">
                      <a:latin typeface="Comic Sans MS" pitchFamily="66" charset="0"/>
                    </a:rPr>
                    <a:t>n</a:t>
                  </a:r>
                  <a:endParaRPr lang="en-US"/>
                </a:p>
              </p:txBody>
            </p:sp>
          </p:grpSp>
        </p:grpSp>
        <p:grpSp>
          <p:nvGrpSpPr>
            <p:cNvPr id="76854" name="Group 51"/>
            <p:cNvGrpSpPr>
              <a:grpSpLocks/>
            </p:cNvGrpSpPr>
            <p:nvPr/>
          </p:nvGrpSpPr>
          <p:grpSpPr bwMode="auto">
            <a:xfrm>
              <a:off x="230" y="3074"/>
              <a:ext cx="307" cy="256"/>
              <a:chOff x="215" y="2368"/>
              <a:chExt cx="307" cy="256"/>
            </a:xfrm>
          </p:grpSpPr>
          <p:sp>
            <p:nvSpPr>
              <p:cNvPr id="76855" name="Rectangle 52"/>
              <p:cNvSpPr>
                <a:spLocks noChangeArrowheads="1"/>
              </p:cNvSpPr>
              <p:nvPr/>
            </p:nvSpPr>
            <p:spPr bwMode="auto">
              <a:xfrm>
                <a:off x="263" y="2386"/>
                <a:ext cx="208" cy="1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856" name="Rectangle 53"/>
              <p:cNvSpPr>
                <a:spLocks noChangeArrowheads="1"/>
              </p:cNvSpPr>
              <p:nvPr/>
            </p:nvSpPr>
            <p:spPr bwMode="auto">
              <a:xfrm>
                <a:off x="215" y="2368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Comic Sans MS" pitchFamily="66" charset="0"/>
                  </a:rPr>
                  <a:t>H</a:t>
                </a:r>
              </a:p>
            </p:txBody>
          </p:sp>
          <p:sp>
            <p:nvSpPr>
              <p:cNvPr id="76857" name="Text Box 54"/>
              <p:cNvSpPr txBox="1">
                <a:spLocks noChangeArrowheads="1"/>
              </p:cNvSpPr>
              <p:nvPr/>
            </p:nvSpPr>
            <p:spPr bwMode="auto">
              <a:xfrm>
                <a:off x="335" y="2412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>
                    <a:latin typeface="Comic Sans MS" pitchFamily="66" charset="0"/>
                  </a:rPr>
                  <a:t>l</a:t>
                </a:r>
                <a:endParaRPr lang="en-US"/>
              </a:p>
            </p:txBody>
          </p:sp>
        </p:grpSp>
      </p:grpSp>
      <p:grpSp>
        <p:nvGrpSpPr>
          <p:cNvPr id="76812" name="Group 55"/>
          <p:cNvGrpSpPr>
            <a:grpSpLocks/>
          </p:cNvGrpSpPr>
          <p:nvPr/>
        </p:nvGrpSpPr>
        <p:grpSpPr bwMode="auto">
          <a:xfrm>
            <a:off x="6051550" y="3695700"/>
            <a:ext cx="1668463" cy="1552575"/>
            <a:chOff x="230" y="2352"/>
            <a:chExt cx="1051" cy="978"/>
          </a:xfrm>
        </p:grpSpPr>
        <p:sp>
          <p:nvSpPr>
            <p:cNvPr id="76817" name="Rectangle 56"/>
            <p:cNvSpPr>
              <a:spLocks noChangeArrowheads="1"/>
            </p:cNvSpPr>
            <p:nvPr/>
          </p:nvSpPr>
          <p:spPr bwMode="auto">
            <a:xfrm>
              <a:off x="892" y="2352"/>
              <a:ext cx="378" cy="1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mic Sans MS" pitchFamily="66" charset="0"/>
                </a:rPr>
                <a:t>M</a:t>
              </a:r>
              <a:endParaRPr lang="en-US"/>
            </a:p>
          </p:txBody>
        </p:sp>
        <p:sp>
          <p:nvSpPr>
            <p:cNvPr id="76818" name="Rectangle 57"/>
            <p:cNvSpPr>
              <a:spLocks noChangeArrowheads="1"/>
            </p:cNvSpPr>
            <p:nvPr/>
          </p:nvSpPr>
          <p:spPr bwMode="auto">
            <a:xfrm>
              <a:off x="892" y="2610"/>
              <a:ext cx="378" cy="1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mic Sans MS" pitchFamily="66" charset="0"/>
                </a:rPr>
                <a:t>M</a:t>
              </a:r>
              <a:endParaRPr lang="en-US"/>
            </a:p>
          </p:txBody>
        </p:sp>
        <p:sp>
          <p:nvSpPr>
            <p:cNvPr id="76819" name="Rectangle 58"/>
            <p:cNvSpPr>
              <a:spLocks noChangeArrowheads="1"/>
            </p:cNvSpPr>
            <p:nvPr/>
          </p:nvSpPr>
          <p:spPr bwMode="auto">
            <a:xfrm>
              <a:off x="903" y="2852"/>
              <a:ext cx="378" cy="1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mic Sans MS" pitchFamily="66" charset="0"/>
                </a:rPr>
                <a:t>M</a:t>
              </a:r>
              <a:endParaRPr lang="en-US"/>
            </a:p>
          </p:txBody>
        </p:sp>
        <p:sp>
          <p:nvSpPr>
            <p:cNvPr id="76820" name="Rectangle 59"/>
            <p:cNvSpPr>
              <a:spLocks noChangeArrowheads="1"/>
            </p:cNvSpPr>
            <p:nvPr/>
          </p:nvSpPr>
          <p:spPr bwMode="auto">
            <a:xfrm>
              <a:off x="903" y="3092"/>
              <a:ext cx="378" cy="1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mic Sans MS" pitchFamily="66" charset="0"/>
                </a:rPr>
                <a:t>M</a:t>
              </a:r>
              <a:endParaRPr lang="en-US"/>
            </a:p>
          </p:txBody>
        </p:sp>
        <p:grpSp>
          <p:nvGrpSpPr>
            <p:cNvPr id="76821" name="Group 60"/>
            <p:cNvGrpSpPr>
              <a:grpSpLocks/>
            </p:cNvGrpSpPr>
            <p:nvPr/>
          </p:nvGrpSpPr>
          <p:grpSpPr bwMode="auto">
            <a:xfrm>
              <a:off x="633" y="2592"/>
              <a:ext cx="307" cy="256"/>
              <a:chOff x="215" y="2368"/>
              <a:chExt cx="307" cy="256"/>
            </a:xfrm>
          </p:grpSpPr>
          <p:sp>
            <p:nvSpPr>
              <p:cNvPr id="76843" name="Rectangle 61"/>
              <p:cNvSpPr>
                <a:spLocks noChangeArrowheads="1"/>
              </p:cNvSpPr>
              <p:nvPr/>
            </p:nvSpPr>
            <p:spPr bwMode="auto">
              <a:xfrm>
                <a:off x="263" y="2386"/>
                <a:ext cx="208" cy="1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844" name="Rectangle 62"/>
              <p:cNvSpPr>
                <a:spLocks noChangeArrowheads="1"/>
              </p:cNvSpPr>
              <p:nvPr/>
            </p:nvSpPr>
            <p:spPr bwMode="auto">
              <a:xfrm>
                <a:off x="215" y="2368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Comic Sans MS" pitchFamily="66" charset="0"/>
                  </a:rPr>
                  <a:t>H</a:t>
                </a:r>
              </a:p>
            </p:txBody>
          </p:sp>
          <p:sp>
            <p:nvSpPr>
              <p:cNvPr id="76845" name="Text Box 63"/>
              <p:cNvSpPr txBox="1">
                <a:spLocks noChangeArrowheads="1"/>
              </p:cNvSpPr>
              <p:nvPr/>
            </p:nvSpPr>
            <p:spPr bwMode="auto">
              <a:xfrm>
                <a:off x="335" y="2412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>
                    <a:latin typeface="Comic Sans MS" pitchFamily="66" charset="0"/>
                  </a:rPr>
                  <a:t>t</a:t>
                </a:r>
                <a:endParaRPr lang="en-US"/>
              </a:p>
            </p:txBody>
          </p:sp>
        </p:grpSp>
        <p:grpSp>
          <p:nvGrpSpPr>
            <p:cNvPr id="76822" name="Group 64"/>
            <p:cNvGrpSpPr>
              <a:grpSpLocks/>
            </p:cNvGrpSpPr>
            <p:nvPr/>
          </p:nvGrpSpPr>
          <p:grpSpPr bwMode="auto">
            <a:xfrm>
              <a:off x="646" y="2834"/>
              <a:ext cx="307" cy="256"/>
              <a:chOff x="215" y="2368"/>
              <a:chExt cx="307" cy="256"/>
            </a:xfrm>
          </p:grpSpPr>
          <p:sp>
            <p:nvSpPr>
              <p:cNvPr id="76840" name="Rectangle 65"/>
              <p:cNvSpPr>
                <a:spLocks noChangeArrowheads="1"/>
              </p:cNvSpPr>
              <p:nvPr/>
            </p:nvSpPr>
            <p:spPr bwMode="auto">
              <a:xfrm>
                <a:off x="263" y="2386"/>
                <a:ext cx="208" cy="1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841" name="Rectangle 66"/>
              <p:cNvSpPr>
                <a:spLocks noChangeArrowheads="1"/>
              </p:cNvSpPr>
              <p:nvPr/>
            </p:nvSpPr>
            <p:spPr bwMode="auto">
              <a:xfrm>
                <a:off x="215" y="2368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Comic Sans MS" pitchFamily="66" charset="0"/>
                  </a:rPr>
                  <a:t>H</a:t>
                </a:r>
              </a:p>
            </p:txBody>
          </p:sp>
          <p:sp>
            <p:nvSpPr>
              <p:cNvPr id="76842" name="Text Box 67"/>
              <p:cNvSpPr txBox="1">
                <a:spLocks noChangeArrowheads="1"/>
              </p:cNvSpPr>
              <p:nvPr/>
            </p:nvSpPr>
            <p:spPr bwMode="auto">
              <a:xfrm>
                <a:off x="335" y="2412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>
                    <a:latin typeface="Comic Sans MS" pitchFamily="66" charset="0"/>
                  </a:rPr>
                  <a:t>t</a:t>
                </a:r>
                <a:endParaRPr lang="en-US"/>
              </a:p>
            </p:txBody>
          </p:sp>
        </p:grpSp>
        <p:grpSp>
          <p:nvGrpSpPr>
            <p:cNvPr id="76823" name="Group 68"/>
            <p:cNvGrpSpPr>
              <a:grpSpLocks/>
            </p:cNvGrpSpPr>
            <p:nvPr/>
          </p:nvGrpSpPr>
          <p:grpSpPr bwMode="auto">
            <a:xfrm>
              <a:off x="440" y="2834"/>
              <a:ext cx="307" cy="256"/>
              <a:chOff x="215" y="2368"/>
              <a:chExt cx="307" cy="256"/>
            </a:xfrm>
          </p:grpSpPr>
          <p:sp>
            <p:nvSpPr>
              <p:cNvPr id="76837" name="Rectangle 69"/>
              <p:cNvSpPr>
                <a:spLocks noChangeArrowheads="1"/>
              </p:cNvSpPr>
              <p:nvPr/>
            </p:nvSpPr>
            <p:spPr bwMode="auto">
              <a:xfrm>
                <a:off x="263" y="2386"/>
                <a:ext cx="208" cy="1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838" name="Rectangle 70"/>
              <p:cNvSpPr>
                <a:spLocks noChangeArrowheads="1"/>
              </p:cNvSpPr>
              <p:nvPr/>
            </p:nvSpPr>
            <p:spPr bwMode="auto">
              <a:xfrm>
                <a:off x="215" y="2368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Comic Sans MS" pitchFamily="66" charset="0"/>
                  </a:rPr>
                  <a:t>H</a:t>
                </a:r>
              </a:p>
            </p:txBody>
          </p:sp>
          <p:sp>
            <p:nvSpPr>
              <p:cNvPr id="76839" name="Text Box 71"/>
              <p:cNvSpPr txBox="1">
                <a:spLocks noChangeArrowheads="1"/>
              </p:cNvSpPr>
              <p:nvPr/>
            </p:nvSpPr>
            <p:spPr bwMode="auto">
              <a:xfrm>
                <a:off x="335" y="2412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>
                    <a:latin typeface="Comic Sans MS" pitchFamily="66" charset="0"/>
                  </a:rPr>
                  <a:t>n</a:t>
                </a:r>
                <a:endParaRPr lang="en-US"/>
              </a:p>
            </p:txBody>
          </p:sp>
        </p:grpSp>
        <p:grpSp>
          <p:nvGrpSpPr>
            <p:cNvPr id="76824" name="Group 72"/>
            <p:cNvGrpSpPr>
              <a:grpSpLocks/>
            </p:cNvGrpSpPr>
            <p:nvPr/>
          </p:nvGrpSpPr>
          <p:grpSpPr bwMode="auto">
            <a:xfrm>
              <a:off x="440" y="3073"/>
              <a:ext cx="513" cy="256"/>
              <a:chOff x="440" y="2834"/>
              <a:chExt cx="513" cy="256"/>
            </a:xfrm>
          </p:grpSpPr>
          <p:grpSp>
            <p:nvGrpSpPr>
              <p:cNvPr id="76829" name="Group 73"/>
              <p:cNvGrpSpPr>
                <a:grpSpLocks/>
              </p:cNvGrpSpPr>
              <p:nvPr/>
            </p:nvGrpSpPr>
            <p:grpSpPr bwMode="auto">
              <a:xfrm>
                <a:off x="646" y="2834"/>
                <a:ext cx="307" cy="256"/>
                <a:chOff x="215" y="2368"/>
                <a:chExt cx="307" cy="256"/>
              </a:xfrm>
            </p:grpSpPr>
            <p:sp>
              <p:nvSpPr>
                <p:cNvPr id="76834" name="Rectangle 74"/>
                <p:cNvSpPr>
                  <a:spLocks noChangeArrowheads="1"/>
                </p:cNvSpPr>
                <p:nvPr/>
              </p:nvSpPr>
              <p:spPr bwMode="auto">
                <a:xfrm>
                  <a:off x="263" y="2386"/>
                  <a:ext cx="208" cy="19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6835" name="Rectangle 75"/>
                <p:cNvSpPr>
                  <a:spLocks noChangeArrowheads="1"/>
                </p:cNvSpPr>
                <p:nvPr/>
              </p:nvSpPr>
              <p:spPr bwMode="auto">
                <a:xfrm>
                  <a:off x="215" y="2368"/>
                  <a:ext cx="197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>
                      <a:latin typeface="Comic Sans MS" pitchFamily="66" charset="0"/>
                    </a:rPr>
                    <a:t>H</a:t>
                  </a:r>
                </a:p>
              </p:txBody>
            </p:sp>
            <p:sp>
              <p:nvSpPr>
                <p:cNvPr id="76836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335" y="2412"/>
                  <a:ext cx="187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600">
                      <a:latin typeface="Comic Sans MS" pitchFamily="66" charset="0"/>
                    </a:rPr>
                    <a:t>t</a:t>
                  </a:r>
                  <a:endParaRPr lang="en-US"/>
                </a:p>
              </p:txBody>
            </p:sp>
          </p:grpSp>
          <p:grpSp>
            <p:nvGrpSpPr>
              <p:cNvPr id="76830" name="Group 77"/>
              <p:cNvGrpSpPr>
                <a:grpSpLocks/>
              </p:cNvGrpSpPr>
              <p:nvPr/>
            </p:nvGrpSpPr>
            <p:grpSpPr bwMode="auto">
              <a:xfrm>
                <a:off x="440" y="2834"/>
                <a:ext cx="307" cy="256"/>
                <a:chOff x="215" y="2368"/>
                <a:chExt cx="307" cy="256"/>
              </a:xfrm>
            </p:grpSpPr>
            <p:sp>
              <p:nvSpPr>
                <p:cNvPr id="76831" name="Rectangle 78"/>
                <p:cNvSpPr>
                  <a:spLocks noChangeArrowheads="1"/>
                </p:cNvSpPr>
                <p:nvPr/>
              </p:nvSpPr>
              <p:spPr bwMode="auto">
                <a:xfrm>
                  <a:off x="263" y="2386"/>
                  <a:ext cx="208" cy="19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6832" name="Rectangle 79"/>
                <p:cNvSpPr>
                  <a:spLocks noChangeArrowheads="1"/>
                </p:cNvSpPr>
                <p:nvPr/>
              </p:nvSpPr>
              <p:spPr bwMode="auto">
                <a:xfrm>
                  <a:off x="215" y="2368"/>
                  <a:ext cx="197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>
                      <a:latin typeface="Comic Sans MS" pitchFamily="66" charset="0"/>
                    </a:rPr>
                    <a:t>H</a:t>
                  </a:r>
                </a:p>
              </p:txBody>
            </p:sp>
            <p:sp>
              <p:nvSpPr>
                <p:cNvPr id="76833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335" y="2412"/>
                  <a:ext cx="187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600">
                      <a:latin typeface="Comic Sans MS" pitchFamily="66" charset="0"/>
                    </a:rPr>
                    <a:t>n</a:t>
                  </a:r>
                  <a:endParaRPr lang="en-US"/>
                </a:p>
              </p:txBody>
            </p:sp>
          </p:grpSp>
        </p:grpSp>
        <p:grpSp>
          <p:nvGrpSpPr>
            <p:cNvPr id="76825" name="Group 81"/>
            <p:cNvGrpSpPr>
              <a:grpSpLocks/>
            </p:cNvGrpSpPr>
            <p:nvPr/>
          </p:nvGrpSpPr>
          <p:grpSpPr bwMode="auto">
            <a:xfrm>
              <a:off x="230" y="3074"/>
              <a:ext cx="307" cy="256"/>
              <a:chOff x="215" y="2368"/>
              <a:chExt cx="307" cy="256"/>
            </a:xfrm>
          </p:grpSpPr>
          <p:sp>
            <p:nvSpPr>
              <p:cNvPr id="76826" name="Rectangle 82"/>
              <p:cNvSpPr>
                <a:spLocks noChangeArrowheads="1"/>
              </p:cNvSpPr>
              <p:nvPr/>
            </p:nvSpPr>
            <p:spPr bwMode="auto">
              <a:xfrm>
                <a:off x="263" y="2386"/>
                <a:ext cx="208" cy="1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827" name="Rectangle 83"/>
              <p:cNvSpPr>
                <a:spLocks noChangeArrowheads="1"/>
              </p:cNvSpPr>
              <p:nvPr/>
            </p:nvSpPr>
            <p:spPr bwMode="auto">
              <a:xfrm>
                <a:off x="215" y="2368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Comic Sans MS" pitchFamily="66" charset="0"/>
                  </a:rPr>
                  <a:t>H</a:t>
                </a:r>
              </a:p>
            </p:txBody>
          </p:sp>
          <p:sp>
            <p:nvSpPr>
              <p:cNvPr id="76828" name="Text Box 84"/>
              <p:cNvSpPr txBox="1">
                <a:spLocks noChangeArrowheads="1"/>
              </p:cNvSpPr>
              <p:nvPr/>
            </p:nvSpPr>
            <p:spPr bwMode="auto">
              <a:xfrm>
                <a:off x="335" y="2412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>
                    <a:latin typeface="Comic Sans MS" pitchFamily="66" charset="0"/>
                  </a:rPr>
                  <a:t>l</a:t>
                </a:r>
                <a:endParaRPr lang="en-US"/>
              </a:p>
            </p:txBody>
          </p:sp>
        </p:grpSp>
      </p:grpSp>
      <p:sp>
        <p:nvSpPr>
          <p:cNvPr id="76813" name="Text Box 85"/>
          <p:cNvSpPr txBox="1">
            <a:spLocks noChangeArrowheads="1"/>
          </p:cNvSpPr>
          <p:nvPr/>
        </p:nvSpPr>
        <p:spPr bwMode="auto">
          <a:xfrm>
            <a:off x="7794625" y="3646488"/>
            <a:ext cx="1173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message</a:t>
            </a:r>
            <a:endParaRPr lang="en-US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76814" name="Text Box 86"/>
          <p:cNvSpPr txBox="1">
            <a:spLocks noChangeArrowheads="1"/>
          </p:cNvSpPr>
          <p:nvPr/>
        </p:nvSpPr>
        <p:spPr bwMode="auto">
          <a:xfrm>
            <a:off x="7794625" y="4046538"/>
            <a:ext cx="1171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segment</a:t>
            </a:r>
            <a:endParaRPr lang="en-US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76815" name="Text Box 87"/>
          <p:cNvSpPr txBox="1">
            <a:spLocks noChangeArrowheads="1"/>
          </p:cNvSpPr>
          <p:nvPr/>
        </p:nvSpPr>
        <p:spPr bwMode="auto">
          <a:xfrm>
            <a:off x="7823200" y="4456113"/>
            <a:ext cx="1296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datagram</a:t>
            </a:r>
            <a:endParaRPr lang="en-US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76816" name="Text Box 88"/>
          <p:cNvSpPr txBox="1">
            <a:spLocks noChangeArrowheads="1"/>
          </p:cNvSpPr>
          <p:nvPr/>
        </p:nvSpPr>
        <p:spPr bwMode="auto">
          <a:xfrm>
            <a:off x="7908925" y="4865688"/>
            <a:ext cx="90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frame</a:t>
            </a:r>
            <a:endParaRPr lang="en-US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95534" y="95534"/>
            <a:ext cx="9048466" cy="6762466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78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E6B4D0-B853-46DF-8372-C27C3DBE9D86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smtClean="0"/>
              <a:t>Internet structure: network of networks</a:t>
            </a:r>
            <a:endParaRPr lang="en-US" smtClean="0"/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428750"/>
            <a:ext cx="4829175" cy="4648200"/>
          </a:xfrm>
        </p:spPr>
        <p:txBody>
          <a:bodyPr/>
          <a:lstStyle/>
          <a:p>
            <a:r>
              <a:rPr lang="en-US" sz="2000" dirty="0" smtClean="0"/>
              <a:t>roughly hierarchical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national/international backbone providers (NBPs)- tier 1 providers</a:t>
            </a:r>
          </a:p>
          <a:p>
            <a:pPr lvl="1"/>
            <a:r>
              <a:rPr lang="en-US" sz="1800" dirty="0" smtClean="0"/>
              <a:t>e.g. BBN/GTE, Sprint, AT&amp;T, IBM, UUNet/Verizon, </a:t>
            </a:r>
            <a:r>
              <a:rPr lang="en-US" sz="1800" dirty="0" err="1" smtClean="0"/>
              <a:t>TeliaSonera</a:t>
            </a:r>
            <a:endParaRPr lang="en-US" sz="1800" dirty="0" smtClean="0"/>
          </a:p>
          <a:p>
            <a:pPr lvl="1"/>
            <a:r>
              <a:rPr lang="en-US" sz="1800" dirty="0" smtClean="0"/>
              <a:t>interconnect (peer) with each other privately, or at public Network Access Point (NAPs: routers or NWs of routers)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regional ISPs, tier 2 providers</a:t>
            </a:r>
          </a:p>
          <a:p>
            <a:pPr lvl="1"/>
            <a:r>
              <a:rPr lang="en-US" sz="1800" dirty="0" smtClean="0"/>
              <a:t>connect into NBPs; e.g. Tele2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local ISP</a:t>
            </a:r>
            <a:r>
              <a:rPr lang="en-US" sz="2000" dirty="0" smtClean="0"/>
              <a:t>, company</a:t>
            </a:r>
          </a:p>
          <a:p>
            <a:pPr lvl="1"/>
            <a:r>
              <a:rPr lang="en-US" sz="1800" dirty="0" smtClean="0"/>
              <a:t>connect into regional ISPs</a:t>
            </a:r>
          </a:p>
          <a:p>
            <a:pPr lvl="1"/>
            <a:endParaRPr lang="en-US" sz="1800" dirty="0" smtClean="0"/>
          </a:p>
          <a:p>
            <a:endParaRPr lang="en-US" sz="2000" dirty="0" smtClean="0"/>
          </a:p>
        </p:txBody>
      </p:sp>
      <p:sp>
        <p:nvSpPr>
          <p:cNvPr id="77830" name="Oval 4"/>
          <p:cNvSpPr>
            <a:spLocks noChangeArrowheads="1"/>
          </p:cNvSpPr>
          <p:nvPr/>
        </p:nvSpPr>
        <p:spPr bwMode="auto">
          <a:xfrm>
            <a:off x="4924425" y="4191000"/>
            <a:ext cx="38481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NBP A</a:t>
            </a:r>
            <a:endParaRPr lang="en-US"/>
          </a:p>
        </p:txBody>
      </p:sp>
      <p:sp>
        <p:nvSpPr>
          <p:cNvPr id="77831" name="Oval 5"/>
          <p:cNvSpPr>
            <a:spLocks noChangeArrowheads="1"/>
          </p:cNvSpPr>
          <p:nvPr/>
        </p:nvSpPr>
        <p:spPr bwMode="auto">
          <a:xfrm>
            <a:off x="4981575" y="2962275"/>
            <a:ext cx="3848100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NBP B</a:t>
            </a:r>
            <a:endParaRPr lang="en-US"/>
          </a:p>
        </p:txBody>
      </p:sp>
      <p:grpSp>
        <p:nvGrpSpPr>
          <p:cNvPr id="77832" name="Group 6"/>
          <p:cNvGrpSpPr>
            <a:grpSpLocks/>
          </p:cNvGrpSpPr>
          <p:nvPr/>
        </p:nvGrpSpPr>
        <p:grpSpPr bwMode="auto">
          <a:xfrm>
            <a:off x="4784725" y="3751263"/>
            <a:ext cx="808038" cy="457200"/>
            <a:chOff x="3272" y="3455"/>
            <a:chExt cx="509" cy="288"/>
          </a:xfrm>
        </p:grpSpPr>
        <p:sp>
          <p:nvSpPr>
            <p:cNvPr id="77857" name="Rectangle 7"/>
            <p:cNvSpPr>
              <a:spLocks noChangeArrowheads="1"/>
            </p:cNvSpPr>
            <p:nvPr/>
          </p:nvSpPr>
          <p:spPr bwMode="auto">
            <a:xfrm>
              <a:off x="3276" y="3474"/>
              <a:ext cx="504" cy="24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7858" name="Text Box 8"/>
            <p:cNvSpPr txBox="1">
              <a:spLocks noChangeArrowheads="1"/>
            </p:cNvSpPr>
            <p:nvPr/>
          </p:nvSpPr>
          <p:spPr bwMode="auto">
            <a:xfrm>
              <a:off x="3272" y="3455"/>
              <a:ext cx="5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NAP</a:t>
              </a:r>
              <a:endParaRPr lang="en-US"/>
            </a:p>
          </p:txBody>
        </p:sp>
      </p:grpSp>
      <p:grpSp>
        <p:nvGrpSpPr>
          <p:cNvPr id="77833" name="Group 9"/>
          <p:cNvGrpSpPr>
            <a:grpSpLocks/>
          </p:cNvGrpSpPr>
          <p:nvPr/>
        </p:nvGrpSpPr>
        <p:grpSpPr bwMode="auto">
          <a:xfrm>
            <a:off x="8080375" y="3760788"/>
            <a:ext cx="808038" cy="457200"/>
            <a:chOff x="3272" y="3455"/>
            <a:chExt cx="509" cy="288"/>
          </a:xfrm>
        </p:grpSpPr>
        <p:sp>
          <p:nvSpPr>
            <p:cNvPr id="77855" name="Rectangle 10"/>
            <p:cNvSpPr>
              <a:spLocks noChangeArrowheads="1"/>
            </p:cNvSpPr>
            <p:nvPr/>
          </p:nvSpPr>
          <p:spPr bwMode="auto">
            <a:xfrm>
              <a:off x="3276" y="3474"/>
              <a:ext cx="504" cy="24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7856" name="Text Box 11"/>
            <p:cNvSpPr txBox="1">
              <a:spLocks noChangeArrowheads="1"/>
            </p:cNvSpPr>
            <p:nvPr/>
          </p:nvSpPr>
          <p:spPr bwMode="auto">
            <a:xfrm>
              <a:off x="3272" y="3455"/>
              <a:ext cx="5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NAP</a:t>
              </a:r>
              <a:endParaRPr lang="en-US"/>
            </a:p>
          </p:txBody>
        </p:sp>
      </p:grpSp>
      <p:sp>
        <p:nvSpPr>
          <p:cNvPr id="77834" name="Oval 12"/>
          <p:cNvSpPr>
            <a:spLocks noChangeArrowheads="1"/>
          </p:cNvSpPr>
          <p:nvPr/>
        </p:nvSpPr>
        <p:spPr bwMode="auto">
          <a:xfrm>
            <a:off x="6753225" y="3848100"/>
            <a:ext cx="180975" cy="1905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35" name="Line 13"/>
          <p:cNvSpPr>
            <a:spLocks noChangeShapeType="1"/>
          </p:cNvSpPr>
          <p:nvPr/>
        </p:nvSpPr>
        <p:spPr bwMode="auto">
          <a:xfrm flipV="1">
            <a:off x="5238750" y="3524250"/>
            <a:ext cx="400050" cy="2571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36" name="Line 14"/>
          <p:cNvSpPr>
            <a:spLocks noChangeShapeType="1"/>
          </p:cNvSpPr>
          <p:nvPr/>
        </p:nvSpPr>
        <p:spPr bwMode="auto">
          <a:xfrm flipH="1" flipV="1">
            <a:off x="8210550" y="3590925"/>
            <a:ext cx="342900" cy="200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37" name="Line 15"/>
          <p:cNvSpPr>
            <a:spLocks noChangeShapeType="1"/>
          </p:cNvSpPr>
          <p:nvPr/>
        </p:nvSpPr>
        <p:spPr bwMode="auto">
          <a:xfrm flipH="1" flipV="1">
            <a:off x="6810375" y="3648075"/>
            <a:ext cx="28575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38" name="Line 16"/>
          <p:cNvSpPr>
            <a:spLocks noChangeShapeType="1"/>
          </p:cNvSpPr>
          <p:nvPr/>
        </p:nvSpPr>
        <p:spPr bwMode="auto">
          <a:xfrm>
            <a:off x="5229225" y="4152900"/>
            <a:ext cx="390525" cy="3333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39" name="Line 17"/>
          <p:cNvSpPr>
            <a:spLocks noChangeShapeType="1"/>
          </p:cNvSpPr>
          <p:nvPr/>
        </p:nvSpPr>
        <p:spPr bwMode="auto">
          <a:xfrm flipH="1">
            <a:off x="8477250" y="4181475"/>
            <a:ext cx="247650" cy="1905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40" name="Line 18"/>
          <p:cNvSpPr>
            <a:spLocks noChangeShapeType="1"/>
          </p:cNvSpPr>
          <p:nvPr/>
        </p:nvSpPr>
        <p:spPr bwMode="auto">
          <a:xfrm>
            <a:off x="6829425" y="4057650"/>
            <a:ext cx="0" cy="2667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41" name="Oval 19"/>
          <p:cNvSpPr>
            <a:spLocks noChangeArrowheads="1"/>
          </p:cNvSpPr>
          <p:nvPr/>
        </p:nvSpPr>
        <p:spPr bwMode="auto">
          <a:xfrm>
            <a:off x="6772275" y="2600325"/>
            <a:ext cx="1952625" cy="590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42" name="Oval 20"/>
          <p:cNvSpPr>
            <a:spLocks noChangeArrowheads="1"/>
          </p:cNvSpPr>
          <p:nvPr/>
        </p:nvSpPr>
        <p:spPr bwMode="auto">
          <a:xfrm>
            <a:off x="7010400" y="295275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43" name="Text Box 21"/>
          <p:cNvSpPr txBox="1">
            <a:spLocks noChangeArrowheads="1"/>
          </p:cNvSpPr>
          <p:nvPr/>
        </p:nvSpPr>
        <p:spPr bwMode="auto">
          <a:xfrm>
            <a:off x="7108825" y="2717800"/>
            <a:ext cx="1493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regional ISP</a:t>
            </a:r>
            <a:endParaRPr lang="en-US"/>
          </a:p>
        </p:txBody>
      </p:sp>
      <p:sp>
        <p:nvSpPr>
          <p:cNvPr id="77844" name="Oval 22"/>
          <p:cNvSpPr>
            <a:spLocks noChangeArrowheads="1"/>
          </p:cNvSpPr>
          <p:nvPr/>
        </p:nvSpPr>
        <p:spPr bwMode="auto">
          <a:xfrm>
            <a:off x="5086350" y="4695825"/>
            <a:ext cx="1952625" cy="590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45" name="Oval 23"/>
          <p:cNvSpPr>
            <a:spLocks noChangeArrowheads="1"/>
          </p:cNvSpPr>
          <p:nvPr/>
        </p:nvSpPr>
        <p:spPr bwMode="auto">
          <a:xfrm>
            <a:off x="6296025" y="47244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46" name="Text Box 24"/>
          <p:cNvSpPr txBox="1">
            <a:spLocks noChangeArrowheads="1"/>
          </p:cNvSpPr>
          <p:nvPr/>
        </p:nvSpPr>
        <p:spPr bwMode="auto">
          <a:xfrm>
            <a:off x="5251450" y="4813300"/>
            <a:ext cx="1493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regional ISP</a:t>
            </a:r>
            <a:endParaRPr lang="en-US"/>
          </a:p>
        </p:txBody>
      </p:sp>
      <p:grpSp>
        <p:nvGrpSpPr>
          <p:cNvPr id="77847" name="Group 25"/>
          <p:cNvGrpSpPr>
            <a:grpSpLocks/>
          </p:cNvGrpSpPr>
          <p:nvPr/>
        </p:nvGrpSpPr>
        <p:grpSpPr bwMode="auto">
          <a:xfrm>
            <a:off x="7419975" y="2066925"/>
            <a:ext cx="1057275" cy="695325"/>
            <a:chOff x="4314" y="1086"/>
            <a:chExt cx="666" cy="438"/>
          </a:xfrm>
        </p:grpSpPr>
        <p:sp>
          <p:nvSpPr>
            <p:cNvPr id="77853" name="Oval 26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7854" name="Text Box 27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ISP</a:t>
              </a:r>
              <a:endParaRPr lang="en-US"/>
            </a:p>
          </p:txBody>
        </p:sp>
      </p:grpSp>
      <p:grpSp>
        <p:nvGrpSpPr>
          <p:cNvPr id="77848" name="Group 28"/>
          <p:cNvGrpSpPr>
            <a:grpSpLocks/>
          </p:cNvGrpSpPr>
          <p:nvPr/>
        </p:nvGrpSpPr>
        <p:grpSpPr bwMode="auto">
          <a:xfrm>
            <a:off x="5429250" y="5133975"/>
            <a:ext cx="1057275" cy="695325"/>
            <a:chOff x="4314" y="1086"/>
            <a:chExt cx="666" cy="438"/>
          </a:xfrm>
        </p:grpSpPr>
        <p:sp>
          <p:nvSpPr>
            <p:cNvPr id="77851" name="Oval 29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7852" name="Text Box 30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ISP</a:t>
              </a:r>
              <a:endParaRPr lang="en-US"/>
            </a:p>
          </p:txBody>
        </p:sp>
      </p:grpSp>
      <p:sp>
        <p:nvSpPr>
          <p:cNvPr id="77849" name="Oval 31"/>
          <p:cNvSpPr>
            <a:spLocks noChangeArrowheads="1"/>
          </p:cNvSpPr>
          <p:nvPr/>
        </p:nvSpPr>
        <p:spPr bwMode="auto">
          <a:xfrm>
            <a:off x="6124575" y="5181600"/>
            <a:ext cx="104775" cy="1143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50" name="Oval 32"/>
          <p:cNvSpPr>
            <a:spLocks noChangeArrowheads="1"/>
          </p:cNvSpPr>
          <p:nvPr/>
        </p:nvSpPr>
        <p:spPr bwMode="auto">
          <a:xfrm>
            <a:off x="8010525" y="2609850"/>
            <a:ext cx="104775" cy="1143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 bwMode="auto">
          <a:xfrm>
            <a:off x="95534" y="95534"/>
            <a:ext cx="9048466" cy="6762466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8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3A698C4B-5121-46C1-8A18-C209C8BAACF9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smtClean="0"/>
              <a:t>Internet structure: network of networks</a:t>
            </a:r>
            <a:endParaRPr lang="en-US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“Tier-2” ISPs: smaller (often regional) ISPs</a:t>
            </a:r>
          </a:p>
          <a:p>
            <a:pPr lvl="1"/>
            <a:r>
              <a:rPr lang="en-US" sz="2000" smtClean="0"/>
              <a:t>Connect to one or more tier-1 ISPs, possibly other tier-2 ISPs</a:t>
            </a:r>
          </a:p>
          <a:p>
            <a:endParaRPr lang="en-US" sz="240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sz="2000" smtClean="0"/>
          </a:p>
        </p:txBody>
      </p:sp>
      <p:sp>
        <p:nvSpPr>
          <p:cNvPr id="78854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8855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8856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8857" name="Oval 8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858" name="Oval 9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859" name="Oval 10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860" name="Oval 11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861" name="Oval 12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862" name="Oval 13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863" name="Line 14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8864" name="Line 15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8865" name="Line 16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78877" name="Group 32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78897" name="Oval 28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8898" name="Text Box 30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8899" name="Oval 29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8878" name="Group 3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78894" name="Oval 34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8895" name="Text Box 35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8896" name="Oval 36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8879" name="Group 42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78891" name="Oval 39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8892" name="Text Box 40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8893" name="Oval 41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8880" name="Group 47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78888" name="Oval 44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8889" name="Text Box 45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8890" name="Oval 46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8881" name="Group 52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78885" name="Oval 49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8886" name="Text Box 50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8887" name="Oval 51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78882" name="Oval 54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8883" name="Line 55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8884" name="Oval 56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177800" y="3406775"/>
            <a:ext cx="3562350" cy="2014538"/>
            <a:chOff x="112" y="2146"/>
            <a:chExt cx="2244" cy="1269"/>
          </a:xfrm>
        </p:grpSpPr>
        <p:sp>
          <p:nvSpPr>
            <p:cNvPr id="78874" name="Text Box 53"/>
            <p:cNvSpPr txBox="1">
              <a:spLocks noChangeArrowheads="1"/>
            </p:cNvSpPr>
            <p:nvPr/>
          </p:nvSpPr>
          <p:spPr bwMode="auto">
            <a:xfrm>
              <a:off x="112" y="2146"/>
              <a:ext cx="1292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Tier-2 ISP pays tier-1 ISP for connectivity to rest of Internet</a:t>
              </a:r>
            </a:p>
            <a:p>
              <a:pPr>
                <a:buClr>
                  <a:schemeClr val="accent2"/>
                </a:buClr>
                <a:buSzPct val="85000"/>
                <a:buFont typeface="Wingdings" pitchFamily="2" charset="2"/>
                <a:buChar char="q"/>
              </a:pPr>
              <a:r>
                <a:rPr lang="en-US" sz="1800">
                  <a:latin typeface="Comic Sans MS" pitchFamily="66" charset="0"/>
                </a:rPr>
                <a:t> tier-2 ISP is c</a:t>
              </a:r>
              <a:r>
                <a:rPr lang="en-US" sz="1800" i="1">
                  <a:latin typeface="Comic Sans MS" pitchFamily="66" charset="0"/>
                </a:rPr>
                <a:t>ustomer</a:t>
              </a:r>
              <a:r>
                <a:rPr lang="en-US" sz="1800">
                  <a:latin typeface="Comic Sans MS" pitchFamily="66" charset="0"/>
                </a:rPr>
                <a:t> of</a:t>
              </a:r>
            </a:p>
            <a:p>
              <a:pPr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1800">
                  <a:latin typeface="Comic Sans MS" pitchFamily="66" charset="0"/>
                </a:rPr>
                <a:t>tier-1 provider</a:t>
              </a:r>
            </a:p>
          </p:txBody>
        </p:sp>
        <p:sp>
          <p:nvSpPr>
            <p:cNvPr id="78875" name="Line 57"/>
            <p:cNvSpPr>
              <a:spLocks noChangeShapeType="1"/>
            </p:cNvSpPr>
            <p:nvPr/>
          </p:nvSpPr>
          <p:spPr bwMode="auto">
            <a:xfrm flipV="1">
              <a:off x="1344" y="2392"/>
              <a:ext cx="1012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8876" name="Line 58"/>
            <p:cNvSpPr>
              <a:spLocks noChangeShapeType="1"/>
            </p:cNvSpPr>
            <p:nvPr/>
          </p:nvSpPr>
          <p:spPr bwMode="auto">
            <a:xfrm flipV="1">
              <a:off x="1352" y="2412"/>
              <a:ext cx="360" cy="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9" name="Group 77"/>
          <p:cNvGrpSpPr>
            <a:grpSpLocks/>
          </p:cNvGrpSpPr>
          <p:nvPr/>
        </p:nvGrpSpPr>
        <p:grpSpPr bwMode="auto">
          <a:xfrm>
            <a:off x="6337300" y="3019425"/>
            <a:ext cx="2705100" cy="2136775"/>
            <a:chOff x="3992" y="1902"/>
            <a:chExt cx="1704" cy="1346"/>
          </a:xfrm>
        </p:grpSpPr>
        <p:sp>
          <p:nvSpPr>
            <p:cNvPr id="78869" name="Oval 67"/>
            <p:cNvSpPr>
              <a:spLocks noChangeArrowheads="1"/>
            </p:cNvSpPr>
            <p:nvPr/>
          </p:nvSpPr>
          <p:spPr bwMode="auto">
            <a:xfrm>
              <a:off x="3992" y="2320"/>
              <a:ext cx="96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8870" name="Text Box 64"/>
            <p:cNvSpPr txBox="1">
              <a:spLocks noChangeArrowheads="1"/>
            </p:cNvSpPr>
            <p:nvPr/>
          </p:nvSpPr>
          <p:spPr bwMode="auto">
            <a:xfrm>
              <a:off x="4564" y="1902"/>
              <a:ext cx="1132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Tier-2 ISPs also peer privately with each other.</a:t>
              </a:r>
            </a:p>
          </p:txBody>
        </p:sp>
        <p:sp>
          <p:nvSpPr>
            <p:cNvPr id="78871" name="Oval 68"/>
            <p:cNvSpPr>
              <a:spLocks noChangeArrowheads="1"/>
            </p:cNvSpPr>
            <p:nvPr/>
          </p:nvSpPr>
          <p:spPr bwMode="auto">
            <a:xfrm>
              <a:off x="4600" y="3144"/>
              <a:ext cx="96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8872" name="Line 69"/>
            <p:cNvSpPr>
              <a:spLocks noChangeShapeType="1"/>
            </p:cNvSpPr>
            <p:nvPr/>
          </p:nvSpPr>
          <p:spPr bwMode="auto">
            <a:xfrm>
              <a:off x="4064" y="2408"/>
              <a:ext cx="552" cy="7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8873" name="Line 72"/>
            <p:cNvSpPr>
              <a:spLocks noChangeShapeType="1"/>
            </p:cNvSpPr>
            <p:nvPr/>
          </p:nvSpPr>
          <p:spPr bwMode="auto">
            <a:xfrm flipH="1">
              <a:off x="4179" y="2166"/>
              <a:ext cx="434" cy="2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 bwMode="auto">
          <a:xfrm>
            <a:off x="95534" y="95534"/>
            <a:ext cx="9048466" cy="6762466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7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98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EF4A00B8-723B-4BB0-9177-2D58C5ADC486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smtClean="0"/>
              <a:t>Internet structure: network of networks</a:t>
            </a:r>
            <a:endParaRPr lang="en-US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“Tier-3” ISPs and local ISPs </a:t>
            </a:r>
          </a:p>
          <a:p>
            <a:pPr lvl="1"/>
            <a:r>
              <a:rPr lang="en-US" sz="2000" smtClean="0"/>
              <a:t>last hop (“access”) network (closest to end systems)</a:t>
            </a:r>
          </a:p>
          <a:p>
            <a:pPr>
              <a:buFont typeface="Wingdings" pitchFamily="2" charset="2"/>
              <a:buNone/>
            </a:pPr>
            <a:endParaRPr lang="en-US" sz="240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sz="2000" smtClean="0"/>
          </a:p>
        </p:txBody>
      </p:sp>
      <p:sp>
        <p:nvSpPr>
          <p:cNvPr id="79878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9879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9880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9881" name="Oval 7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882" name="Oval 8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883" name="Oval 9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884" name="Oval 10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885" name="Oval 11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886" name="Oval 12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887" name="Line 13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9888" name="Line 14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9889" name="Line 15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79890" name="Group 22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79928" name="Group 23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79948" name="Oval 24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49" name="Text Box 25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9950" name="Oval 26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9929" name="Group 2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79945" name="Oval 28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46" name="Text Box 29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9947" name="Oval 30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9930" name="Group 31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79942" name="Oval 32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43" name="Text Box 33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9944" name="Oval 34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9931" name="Group 35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79939" name="Oval 36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40" name="Text Box 37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9941" name="Oval 38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9932" name="Group 39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79936" name="Oval 40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37" name="Text Box 41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9938" name="Oval 42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79933" name="Oval 43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9934" name="Line 44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9935" name="Oval 45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79891" name="Oval 52"/>
          <p:cNvSpPr>
            <a:spLocks noChangeArrowheads="1"/>
          </p:cNvSpPr>
          <p:nvPr/>
        </p:nvSpPr>
        <p:spPr bwMode="auto">
          <a:xfrm>
            <a:off x="6337300" y="36830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892" name="Oval 53"/>
          <p:cNvSpPr>
            <a:spLocks noChangeArrowheads="1"/>
          </p:cNvSpPr>
          <p:nvPr/>
        </p:nvSpPr>
        <p:spPr bwMode="auto">
          <a:xfrm>
            <a:off x="7302500" y="49911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893" name="Line 54"/>
          <p:cNvSpPr>
            <a:spLocks noChangeShapeType="1"/>
          </p:cNvSpPr>
          <p:nvPr/>
        </p:nvSpPr>
        <p:spPr bwMode="auto">
          <a:xfrm>
            <a:off x="6451600" y="382270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8" name="Group 91"/>
          <p:cNvGrpSpPr>
            <a:grpSpLocks/>
          </p:cNvGrpSpPr>
          <p:nvPr/>
        </p:nvGrpSpPr>
        <p:grpSpPr bwMode="auto">
          <a:xfrm>
            <a:off x="1539875" y="2473325"/>
            <a:ext cx="6823075" cy="4162425"/>
            <a:chOff x="970" y="1558"/>
            <a:chExt cx="4298" cy="2622"/>
          </a:xfrm>
        </p:grpSpPr>
        <p:grpSp>
          <p:nvGrpSpPr>
            <p:cNvPr id="79901" name="Group 62"/>
            <p:cNvGrpSpPr>
              <a:grpSpLocks/>
            </p:cNvGrpSpPr>
            <p:nvPr/>
          </p:nvGrpSpPr>
          <p:grpSpPr bwMode="auto">
            <a:xfrm>
              <a:off x="3322" y="1686"/>
              <a:ext cx="666" cy="438"/>
              <a:chOff x="4314" y="1086"/>
              <a:chExt cx="666" cy="438"/>
            </a:xfrm>
          </p:grpSpPr>
          <p:sp>
            <p:nvSpPr>
              <p:cNvPr id="79926" name="Oval 63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27" name="Text Box 64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9902" name="Group 65"/>
            <p:cNvGrpSpPr>
              <a:grpSpLocks/>
            </p:cNvGrpSpPr>
            <p:nvPr/>
          </p:nvGrpSpPr>
          <p:grpSpPr bwMode="auto">
            <a:xfrm>
              <a:off x="2714" y="1782"/>
              <a:ext cx="666" cy="438"/>
              <a:chOff x="4314" y="1086"/>
              <a:chExt cx="666" cy="438"/>
            </a:xfrm>
          </p:grpSpPr>
          <p:sp>
            <p:nvSpPr>
              <p:cNvPr id="79924" name="Oval 66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25" name="Text Box 67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9903" name="Group 59"/>
            <p:cNvGrpSpPr>
              <a:grpSpLocks/>
            </p:cNvGrpSpPr>
            <p:nvPr/>
          </p:nvGrpSpPr>
          <p:grpSpPr bwMode="auto">
            <a:xfrm>
              <a:off x="3794" y="1774"/>
              <a:ext cx="666" cy="438"/>
              <a:chOff x="4314" y="1086"/>
              <a:chExt cx="666" cy="438"/>
            </a:xfrm>
          </p:grpSpPr>
          <p:sp>
            <p:nvSpPr>
              <p:cNvPr id="79922" name="Oval 60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23" name="Text Box 61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9904" name="Group 71"/>
            <p:cNvGrpSpPr>
              <a:grpSpLocks/>
            </p:cNvGrpSpPr>
            <p:nvPr/>
          </p:nvGrpSpPr>
          <p:grpSpPr bwMode="auto">
            <a:xfrm>
              <a:off x="970" y="3702"/>
              <a:ext cx="666" cy="438"/>
              <a:chOff x="4314" y="1086"/>
              <a:chExt cx="666" cy="438"/>
            </a:xfrm>
          </p:grpSpPr>
          <p:sp>
            <p:nvSpPr>
              <p:cNvPr id="79920" name="Oval 72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21" name="Text Box 73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9905" name="Group 74"/>
            <p:cNvGrpSpPr>
              <a:grpSpLocks/>
            </p:cNvGrpSpPr>
            <p:nvPr/>
          </p:nvGrpSpPr>
          <p:grpSpPr bwMode="auto">
            <a:xfrm>
              <a:off x="1186" y="1558"/>
              <a:ext cx="666" cy="438"/>
              <a:chOff x="4314" y="1086"/>
              <a:chExt cx="666" cy="438"/>
            </a:xfrm>
          </p:grpSpPr>
          <p:sp>
            <p:nvSpPr>
              <p:cNvPr id="79918" name="Oval 75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19" name="Text Box 76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9906" name="Group 68"/>
            <p:cNvGrpSpPr>
              <a:grpSpLocks/>
            </p:cNvGrpSpPr>
            <p:nvPr/>
          </p:nvGrpSpPr>
          <p:grpSpPr bwMode="auto">
            <a:xfrm>
              <a:off x="1730" y="1710"/>
              <a:ext cx="666" cy="438"/>
              <a:chOff x="4314" y="1086"/>
              <a:chExt cx="666" cy="438"/>
            </a:xfrm>
          </p:grpSpPr>
          <p:sp>
            <p:nvSpPr>
              <p:cNvPr id="79916" name="Oval 69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17" name="Text Box 70"/>
              <p:cNvSpPr txBox="1">
                <a:spLocks noChangeArrowheads="1"/>
              </p:cNvSpPr>
              <p:nvPr/>
            </p:nvSpPr>
            <p:spPr bwMode="auto">
              <a:xfrm>
                <a:off x="4328" y="1106"/>
                <a:ext cx="533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Tier 3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9907" name="Group 77"/>
            <p:cNvGrpSpPr>
              <a:grpSpLocks/>
            </p:cNvGrpSpPr>
            <p:nvPr/>
          </p:nvGrpSpPr>
          <p:grpSpPr bwMode="auto">
            <a:xfrm>
              <a:off x="1826" y="3742"/>
              <a:ext cx="666" cy="438"/>
              <a:chOff x="4314" y="1086"/>
              <a:chExt cx="666" cy="438"/>
            </a:xfrm>
          </p:grpSpPr>
          <p:sp>
            <p:nvSpPr>
              <p:cNvPr id="79914" name="Oval 78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15" name="Text Box 79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9908" name="Group 80"/>
            <p:cNvGrpSpPr>
              <a:grpSpLocks/>
            </p:cNvGrpSpPr>
            <p:nvPr/>
          </p:nvGrpSpPr>
          <p:grpSpPr bwMode="auto">
            <a:xfrm>
              <a:off x="2898" y="3742"/>
              <a:ext cx="666" cy="438"/>
              <a:chOff x="4314" y="1086"/>
              <a:chExt cx="666" cy="438"/>
            </a:xfrm>
          </p:grpSpPr>
          <p:sp>
            <p:nvSpPr>
              <p:cNvPr id="79912" name="Oval 81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13" name="Text Box 82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9909" name="Group 83"/>
            <p:cNvGrpSpPr>
              <a:grpSpLocks/>
            </p:cNvGrpSpPr>
            <p:nvPr/>
          </p:nvGrpSpPr>
          <p:grpSpPr bwMode="auto">
            <a:xfrm>
              <a:off x="4602" y="3454"/>
              <a:ext cx="666" cy="438"/>
              <a:chOff x="4314" y="1086"/>
              <a:chExt cx="666" cy="438"/>
            </a:xfrm>
          </p:grpSpPr>
          <p:sp>
            <p:nvSpPr>
              <p:cNvPr id="79910" name="Oval 84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11" name="Text Box 85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</p:grpSp>
      <p:grpSp>
        <p:nvGrpSpPr>
          <p:cNvPr id="18" name="Group 90"/>
          <p:cNvGrpSpPr>
            <a:grpSpLocks/>
          </p:cNvGrpSpPr>
          <p:nvPr/>
        </p:nvGrpSpPr>
        <p:grpSpPr bwMode="auto">
          <a:xfrm>
            <a:off x="184150" y="3175000"/>
            <a:ext cx="2825750" cy="2819400"/>
            <a:chOff x="116" y="2000"/>
            <a:chExt cx="1780" cy="1776"/>
          </a:xfrm>
        </p:grpSpPr>
        <p:sp>
          <p:nvSpPr>
            <p:cNvPr id="79896" name="Text Box 51"/>
            <p:cNvSpPr txBox="1">
              <a:spLocks noChangeArrowheads="1"/>
            </p:cNvSpPr>
            <p:nvPr/>
          </p:nvSpPr>
          <p:spPr bwMode="auto">
            <a:xfrm>
              <a:off x="116" y="2094"/>
              <a:ext cx="1132" cy="1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Local and tier- 3 ISPs are </a:t>
              </a:r>
              <a:r>
                <a:rPr lang="en-US" sz="1800" i="1">
                  <a:latin typeface="Comic Sans MS" pitchFamily="66" charset="0"/>
                </a:rPr>
                <a:t>customers</a:t>
              </a:r>
              <a:r>
                <a:rPr lang="en-US" sz="1800">
                  <a:latin typeface="Comic Sans MS" pitchFamily="66" charset="0"/>
                </a:rPr>
                <a:t> of</a:t>
              </a:r>
            </a:p>
            <a:p>
              <a:r>
                <a:rPr lang="en-US" sz="1800">
                  <a:latin typeface="Comic Sans MS" pitchFamily="66" charset="0"/>
                </a:rPr>
                <a:t>higher tier ISPs</a:t>
              </a:r>
            </a:p>
            <a:p>
              <a:r>
                <a:rPr lang="en-US" sz="1800">
                  <a:latin typeface="Comic Sans MS" pitchFamily="66" charset="0"/>
                </a:rPr>
                <a:t>connecting them to rest of Internet</a:t>
              </a:r>
            </a:p>
          </p:txBody>
        </p:sp>
        <p:sp>
          <p:nvSpPr>
            <p:cNvPr id="79897" name="Line 86"/>
            <p:cNvSpPr>
              <a:spLocks noChangeShapeType="1"/>
            </p:cNvSpPr>
            <p:nvPr/>
          </p:nvSpPr>
          <p:spPr bwMode="auto">
            <a:xfrm flipV="1">
              <a:off x="1072" y="2008"/>
              <a:ext cx="344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9898" name="Line 87"/>
            <p:cNvSpPr>
              <a:spLocks noChangeShapeType="1"/>
            </p:cNvSpPr>
            <p:nvPr/>
          </p:nvSpPr>
          <p:spPr bwMode="auto">
            <a:xfrm flipV="1">
              <a:off x="1088" y="2000"/>
              <a:ext cx="664" cy="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9899" name="Line 88"/>
            <p:cNvSpPr>
              <a:spLocks noChangeShapeType="1"/>
            </p:cNvSpPr>
            <p:nvPr/>
          </p:nvSpPr>
          <p:spPr bwMode="auto">
            <a:xfrm>
              <a:off x="1073" y="2744"/>
              <a:ext cx="95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9900" name="Line 89"/>
            <p:cNvSpPr>
              <a:spLocks noChangeShapeType="1"/>
            </p:cNvSpPr>
            <p:nvPr/>
          </p:nvSpPr>
          <p:spPr bwMode="auto">
            <a:xfrm>
              <a:off x="1074" y="2739"/>
              <a:ext cx="822" cy="1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662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97B98640-9292-44BF-9D45-3575E67A54C9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266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smtClean="0"/>
              <a:t>Internet structure: network of networks</a:t>
            </a:r>
            <a:endParaRPr lang="en-US" smtClean="0"/>
          </a:p>
        </p:txBody>
      </p:sp>
      <p:sp>
        <p:nvSpPr>
          <p:cNvPr id="266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a packet passes through many networks</a:t>
            </a: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26632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26633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26634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26635" name="Oval 7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36" name="Oval 8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37" name="Oval 9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38" name="Oval 10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39" name="Oval 11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40" name="Oval 12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41" name="Line 13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6642" name="Line 14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6643" name="Line 15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26644" name="Group 22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26676" name="Group 23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26696" name="Oval 24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697" name="Text Box 25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6698" name="Oval 26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6677" name="Group 2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26693" name="Oval 28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694" name="Text Box 29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6695" name="Oval 30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6678" name="Group 31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26690" name="Oval 32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691" name="Text Box 33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6692" name="Oval 34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6679" name="Group 35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26687" name="Oval 36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688" name="Text Box 37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6689" name="Oval 38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6680" name="Group 39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26684" name="Oval 40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685" name="Text Box 41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6686" name="Oval 42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6681" name="Oval 43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82" name="Line 44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6683" name="Oval 45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6645" name="Oval 46"/>
          <p:cNvSpPr>
            <a:spLocks noChangeArrowheads="1"/>
          </p:cNvSpPr>
          <p:nvPr/>
        </p:nvSpPr>
        <p:spPr bwMode="auto">
          <a:xfrm>
            <a:off x="6337300" y="36830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46" name="Oval 47"/>
          <p:cNvSpPr>
            <a:spLocks noChangeArrowheads="1"/>
          </p:cNvSpPr>
          <p:nvPr/>
        </p:nvSpPr>
        <p:spPr bwMode="auto">
          <a:xfrm>
            <a:off x="7302500" y="49911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47" name="Line 48"/>
          <p:cNvSpPr>
            <a:spLocks noChangeShapeType="1"/>
          </p:cNvSpPr>
          <p:nvPr/>
        </p:nvSpPr>
        <p:spPr bwMode="auto">
          <a:xfrm>
            <a:off x="6451600" y="382270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26648" name="Group 52"/>
          <p:cNvGrpSpPr>
            <a:grpSpLocks/>
          </p:cNvGrpSpPr>
          <p:nvPr/>
        </p:nvGrpSpPr>
        <p:grpSpPr bwMode="auto">
          <a:xfrm>
            <a:off x="5273675" y="2676525"/>
            <a:ext cx="1057275" cy="695325"/>
            <a:chOff x="4314" y="1086"/>
            <a:chExt cx="666" cy="438"/>
          </a:xfrm>
        </p:grpSpPr>
        <p:sp>
          <p:nvSpPr>
            <p:cNvPr id="26674" name="Oval 53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75" name="Text Box 54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26649" name="Group 55"/>
          <p:cNvGrpSpPr>
            <a:grpSpLocks/>
          </p:cNvGrpSpPr>
          <p:nvPr/>
        </p:nvGrpSpPr>
        <p:grpSpPr bwMode="auto">
          <a:xfrm>
            <a:off x="4308475" y="2828925"/>
            <a:ext cx="1057275" cy="695325"/>
            <a:chOff x="4314" y="1086"/>
            <a:chExt cx="666" cy="438"/>
          </a:xfrm>
        </p:grpSpPr>
        <p:sp>
          <p:nvSpPr>
            <p:cNvPr id="26672" name="Oval 56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73" name="Text Box 57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26650" name="Group 58"/>
          <p:cNvGrpSpPr>
            <a:grpSpLocks/>
          </p:cNvGrpSpPr>
          <p:nvPr/>
        </p:nvGrpSpPr>
        <p:grpSpPr bwMode="auto">
          <a:xfrm>
            <a:off x="6022975" y="2816225"/>
            <a:ext cx="1057275" cy="695325"/>
            <a:chOff x="4314" y="1086"/>
            <a:chExt cx="666" cy="438"/>
          </a:xfrm>
        </p:grpSpPr>
        <p:sp>
          <p:nvSpPr>
            <p:cNvPr id="26670" name="Oval 59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71" name="Text Box 60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26651" name="Group 61"/>
          <p:cNvGrpSpPr>
            <a:grpSpLocks/>
          </p:cNvGrpSpPr>
          <p:nvPr/>
        </p:nvGrpSpPr>
        <p:grpSpPr bwMode="auto">
          <a:xfrm>
            <a:off x="1539875" y="5876925"/>
            <a:ext cx="1057275" cy="695325"/>
            <a:chOff x="4314" y="1086"/>
            <a:chExt cx="666" cy="438"/>
          </a:xfrm>
        </p:grpSpPr>
        <p:sp>
          <p:nvSpPr>
            <p:cNvPr id="26668" name="Oval 62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69" name="Text Box 63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26652" name="Group 64"/>
          <p:cNvGrpSpPr>
            <a:grpSpLocks/>
          </p:cNvGrpSpPr>
          <p:nvPr/>
        </p:nvGrpSpPr>
        <p:grpSpPr bwMode="auto">
          <a:xfrm>
            <a:off x="1882775" y="2473325"/>
            <a:ext cx="1057275" cy="695325"/>
            <a:chOff x="4314" y="1086"/>
            <a:chExt cx="666" cy="438"/>
          </a:xfrm>
        </p:grpSpPr>
        <p:sp>
          <p:nvSpPr>
            <p:cNvPr id="26666" name="Oval 65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67" name="Text Box 66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26653" name="Group 67"/>
          <p:cNvGrpSpPr>
            <a:grpSpLocks/>
          </p:cNvGrpSpPr>
          <p:nvPr/>
        </p:nvGrpSpPr>
        <p:grpSpPr bwMode="auto">
          <a:xfrm>
            <a:off x="2746375" y="2714625"/>
            <a:ext cx="1057275" cy="695325"/>
            <a:chOff x="4314" y="1086"/>
            <a:chExt cx="666" cy="438"/>
          </a:xfrm>
        </p:grpSpPr>
        <p:sp>
          <p:nvSpPr>
            <p:cNvPr id="26664" name="Oval 68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65" name="Text Box 69"/>
            <p:cNvSpPr txBox="1">
              <a:spLocks noChangeArrowheads="1"/>
            </p:cNvSpPr>
            <p:nvPr/>
          </p:nvSpPr>
          <p:spPr bwMode="auto">
            <a:xfrm>
              <a:off x="4328" y="1106"/>
              <a:ext cx="53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Tier 3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26654" name="Group 70"/>
          <p:cNvGrpSpPr>
            <a:grpSpLocks/>
          </p:cNvGrpSpPr>
          <p:nvPr/>
        </p:nvGrpSpPr>
        <p:grpSpPr bwMode="auto">
          <a:xfrm>
            <a:off x="2898775" y="5940425"/>
            <a:ext cx="1057275" cy="695325"/>
            <a:chOff x="4314" y="1086"/>
            <a:chExt cx="666" cy="438"/>
          </a:xfrm>
        </p:grpSpPr>
        <p:sp>
          <p:nvSpPr>
            <p:cNvPr id="26662" name="Oval 71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63" name="Text Box 72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26655" name="Group 73"/>
          <p:cNvGrpSpPr>
            <a:grpSpLocks/>
          </p:cNvGrpSpPr>
          <p:nvPr/>
        </p:nvGrpSpPr>
        <p:grpSpPr bwMode="auto">
          <a:xfrm>
            <a:off x="4600575" y="5940425"/>
            <a:ext cx="1057275" cy="695325"/>
            <a:chOff x="4314" y="1086"/>
            <a:chExt cx="666" cy="438"/>
          </a:xfrm>
        </p:grpSpPr>
        <p:sp>
          <p:nvSpPr>
            <p:cNvPr id="26660" name="Oval 74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61" name="Text Box 75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26656" name="Group 76"/>
          <p:cNvGrpSpPr>
            <a:grpSpLocks/>
          </p:cNvGrpSpPr>
          <p:nvPr/>
        </p:nvGrpSpPr>
        <p:grpSpPr bwMode="auto">
          <a:xfrm>
            <a:off x="7305675" y="5483225"/>
            <a:ext cx="1057275" cy="695325"/>
            <a:chOff x="4314" y="1086"/>
            <a:chExt cx="666" cy="438"/>
          </a:xfrm>
        </p:grpSpPr>
        <p:sp>
          <p:nvSpPr>
            <p:cNvPr id="26658" name="Oval 77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59" name="Text Box 78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aphicFrame>
        <p:nvGraphicFramePr>
          <p:cNvPr id="26626" name="Object 219"/>
          <p:cNvGraphicFramePr>
            <a:graphicFrameLocks noChangeAspect="1"/>
          </p:cNvGraphicFramePr>
          <p:nvPr/>
        </p:nvGraphicFramePr>
        <p:xfrm>
          <a:off x="1512888" y="2197100"/>
          <a:ext cx="417512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4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Object 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2197100"/>
                        <a:ext cx="417512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39"/>
          <p:cNvGraphicFramePr>
            <a:graphicFrameLocks noChangeAspect="1"/>
          </p:cNvGraphicFramePr>
          <p:nvPr/>
        </p:nvGraphicFramePr>
        <p:xfrm>
          <a:off x="8486775" y="6007100"/>
          <a:ext cx="417513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5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Object 3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6775" y="6007100"/>
                        <a:ext cx="417513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189" name="Freeform 341"/>
          <p:cNvSpPr>
            <a:spLocks/>
          </p:cNvSpPr>
          <p:nvPr/>
        </p:nvSpPr>
        <p:spPr bwMode="auto">
          <a:xfrm>
            <a:off x="1879600" y="2476500"/>
            <a:ext cx="6654800" cy="3619500"/>
          </a:xfrm>
          <a:custGeom>
            <a:avLst/>
            <a:gdLst>
              <a:gd name="T0" fmla="*/ 0 w 4192"/>
              <a:gd name="T1" fmla="*/ 0 h 2280"/>
              <a:gd name="T2" fmla="*/ 1431448480 w 4192"/>
              <a:gd name="T3" fmla="*/ 665321163 h 2280"/>
              <a:gd name="T4" fmla="*/ 2147483647 w 4192"/>
              <a:gd name="T5" fmla="*/ 1491932258 h 2280"/>
              <a:gd name="T6" fmla="*/ 2147483647 w 4192"/>
              <a:gd name="T7" fmla="*/ 2116931137 h 2280"/>
              <a:gd name="T8" fmla="*/ 2147483647 w 4192"/>
              <a:gd name="T9" fmla="*/ 2147483647 h 2280"/>
              <a:gd name="T10" fmla="*/ 2147483647 w 4192"/>
              <a:gd name="T11" fmla="*/ 2147483647 h 2280"/>
              <a:gd name="T12" fmla="*/ 2147483647 w 4192"/>
              <a:gd name="T13" fmla="*/ 2147483647 h 2280"/>
              <a:gd name="T14" fmla="*/ 2147483647 w 4192"/>
              <a:gd name="T15" fmla="*/ 2147483647 h 2280"/>
              <a:gd name="T16" fmla="*/ 2147483647 w 4192"/>
              <a:gd name="T17" fmla="*/ 2147483647 h 2280"/>
              <a:gd name="T18" fmla="*/ 2147483647 w 4192"/>
              <a:gd name="T19" fmla="*/ 2147483647 h 22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192"/>
              <a:gd name="T31" fmla="*/ 0 h 2280"/>
              <a:gd name="T32" fmla="*/ 4192 w 4192"/>
              <a:gd name="T33" fmla="*/ 2280 h 228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192" h="2280">
                <a:moveTo>
                  <a:pt x="0" y="0"/>
                </a:moveTo>
                <a:lnTo>
                  <a:pt x="568" y="264"/>
                </a:lnTo>
                <a:lnTo>
                  <a:pt x="920" y="592"/>
                </a:lnTo>
                <a:lnTo>
                  <a:pt x="1232" y="840"/>
                </a:lnTo>
                <a:lnTo>
                  <a:pt x="1792" y="1248"/>
                </a:lnTo>
                <a:lnTo>
                  <a:pt x="2096" y="1560"/>
                </a:lnTo>
                <a:lnTo>
                  <a:pt x="3008" y="1800"/>
                </a:lnTo>
                <a:lnTo>
                  <a:pt x="3632" y="1912"/>
                </a:lnTo>
                <a:lnTo>
                  <a:pt x="4040" y="2240"/>
                </a:lnTo>
                <a:lnTo>
                  <a:pt x="4192" y="2280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</a:t>
            </a:r>
            <a:r>
              <a:rPr lang="en-US" dirty="0" smtClean="0"/>
              <a:t>standards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462" y="2109679"/>
            <a:ext cx="7696200" cy="4126992"/>
          </a:xfrm>
        </p:spPr>
        <p:txBody>
          <a:bodyPr/>
          <a:lstStyle/>
          <a:p>
            <a:r>
              <a:rPr lang="en-US" sz="3200" dirty="0" smtClean="0"/>
              <a:t>RFC</a:t>
            </a:r>
            <a:r>
              <a:rPr lang="en-US" sz="3200" dirty="0"/>
              <a:t>: Request for comments</a:t>
            </a:r>
          </a:p>
          <a:p>
            <a:r>
              <a:rPr lang="en-US" sz="3200" dirty="0"/>
              <a:t>IETF: Internet Engineering Task Force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E5CEA-66AA-453A-9448-C4F0E142837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65" y="4080730"/>
            <a:ext cx="15716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26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2291862"/>
          </a:xfrm>
        </p:spPr>
        <p:txBody>
          <a:bodyPr/>
          <a:lstStyle/>
          <a:p>
            <a:pPr algn="ctr"/>
            <a:r>
              <a:rPr lang="sv-SE" dirty="0" err="1" smtClean="0"/>
              <a:t>Security</a:t>
            </a:r>
            <a:r>
              <a:rPr lang="sv-SE" dirty="0" smtClean="0"/>
              <a:t> </a:t>
            </a:r>
            <a:r>
              <a:rPr lang="sv-SE" dirty="0" err="1" smtClean="0"/>
              <a:t>prelude</a:t>
            </a:r>
            <a:endParaRPr lang="sv-SE" dirty="0" smtClean="0"/>
          </a:p>
        </p:txBody>
      </p:sp>
      <p:sp>
        <p:nvSpPr>
          <p:cNvPr id="8397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39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DC06E0-B952-4279-870A-A0111DF87EFD}" type="slidenum">
              <a:rPr lang="en-US" smtClean="0"/>
              <a:pPr/>
              <a:t>60</a:t>
            </a:fld>
            <a:endParaRPr lang="en-US" smtClean="0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268" y="2977662"/>
            <a:ext cx="2468079" cy="241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49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AA5E7F09-4241-4C15-8D4C-0BE875C06B9F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Security</a:t>
            </a:r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7772400" cy="5119688"/>
          </a:xfrm>
        </p:spPr>
        <p:txBody>
          <a:bodyPr/>
          <a:lstStyle/>
          <a:p>
            <a:r>
              <a:rPr lang="en-US" dirty="0" smtClean="0">
                <a:solidFill>
                  <a:srgbClr val="FF3300"/>
                </a:solidFill>
              </a:rPr>
              <a:t>The field of network security is about:</a:t>
            </a:r>
          </a:p>
          <a:p>
            <a:pPr lvl="1"/>
            <a:r>
              <a:rPr lang="en-US" dirty="0" smtClean="0"/>
              <a:t>how adversaries can attack computer networks</a:t>
            </a:r>
          </a:p>
          <a:p>
            <a:pPr lvl="1"/>
            <a:r>
              <a:rPr lang="en-US" dirty="0" smtClean="0"/>
              <a:t>how we can defend networks against attacks</a:t>
            </a:r>
          </a:p>
          <a:p>
            <a:pPr lvl="1"/>
            <a:r>
              <a:rPr lang="en-US" dirty="0" smtClean="0"/>
              <a:t>how to design architectures that are immune to attacks</a:t>
            </a:r>
          </a:p>
          <a:p>
            <a:r>
              <a:rPr lang="en-US" dirty="0" smtClean="0">
                <a:solidFill>
                  <a:srgbClr val="FF3300"/>
                </a:solidFill>
              </a:rPr>
              <a:t>Internet not originally designed with (much) security in mind</a:t>
            </a:r>
          </a:p>
          <a:p>
            <a:pPr lvl="1"/>
            <a:r>
              <a:rPr lang="en-US" i="1" dirty="0" smtClean="0"/>
              <a:t>original vision:</a:t>
            </a:r>
            <a:r>
              <a:rPr lang="en-US" dirty="0" smtClean="0"/>
              <a:t> “a group of mutually trusting users attached to a transparent network”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 lvl="1"/>
            <a:r>
              <a:rPr lang="en-US" dirty="0" smtClean="0"/>
              <a:t>Internet protocol designers playing “catch-up”</a:t>
            </a:r>
          </a:p>
          <a:p>
            <a:pPr lvl="1"/>
            <a:r>
              <a:rPr lang="en-US" dirty="0" smtClean="0"/>
              <a:t>Security considerations in all layers!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60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3FD68FE1-7617-4583-80EF-D13482D5B98C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Bad </a:t>
            </a:r>
            <a:r>
              <a:rPr lang="en-US" sz="3600" dirty="0" smtClean="0"/>
              <a:t>guys </a:t>
            </a:r>
            <a:r>
              <a:rPr lang="en-US" sz="3600" dirty="0" smtClean="0"/>
              <a:t>can put malware into hosts via Internet</a:t>
            </a:r>
          </a:p>
        </p:txBody>
      </p:sp>
      <p:sp>
        <p:nvSpPr>
          <p:cNvPr id="8602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4675" y="1489075"/>
            <a:ext cx="7710488" cy="4772025"/>
          </a:xfrm>
        </p:spPr>
        <p:txBody>
          <a:bodyPr/>
          <a:lstStyle/>
          <a:p>
            <a:r>
              <a:rPr lang="en-US" sz="2400" smtClean="0"/>
              <a:t>Malware can get in host from a </a:t>
            </a:r>
            <a:r>
              <a:rPr lang="en-US" sz="2400" smtClean="0">
                <a:solidFill>
                  <a:schemeClr val="accent2"/>
                </a:solidFill>
              </a:rPr>
              <a:t>virus</a:t>
            </a:r>
            <a:r>
              <a:rPr lang="en-US" sz="2400" smtClean="0"/>
              <a:t>, </a:t>
            </a:r>
            <a:r>
              <a:rPr lang="en-US" sz="2400" smtClean="0">
                <a:solidFill>
                  <a:schemeClr val="accent2"/>
                </a:solidFill>
              </a:rPr>
              <a:t>worm</a:t>
            </a:r>
            <a:r>
              <a:rPr lang="en-US" sz="2400" smtClean="0"/>
              <a:t>, or </a:t>
            </a:r>
            <a:r>
              <a:rPr lang="en-US" sz="2400" smtClean="0">
                <a:solidFill>
                  <a:schemeClr val="accent2"/>
                </a:solidFill>
              </a:rPr>
              <a:t>trojan horse</a:t>
            </a:r>
            <a:r>
              <a:rPr lang="en-US" sz="2400" smtClean="0"/>
              <a:t>.</a:t>
            </a:r>
            <a:br>
              <a:rPr lang="en-US" sz="2400" smtClean="0"/>
            </a:br>
            <a:endParaRPr lang="en-US" sz="2400" smtClean="0"/>
          </a:p>
          <a:p>
            <a:r>
              <a:rPr lang="en-US" sz="2400" smtClean="0">
                <a:solidFill>
                  <a:schemeClr val="accent2"/>
                </a:solidFill>
              </a:rPr>
              <a:t>Spyware malware</a:t>
            </a:r>
            <a:r>
              <a:rPr lang="en-US" sz="2400" smtClean="0"/>
              <a:t> can record keystrokes, web sites visited, upload info to collection site.</a:t>
            </a:r>
            <a:br>
              <a:rPr lang="en-US" sz="2400" smtClean="0"/>
            </a:br>
            <a:endParaRPr lang="en-US" sz="2400" smtClean="0"/>
          </a:p>
          <a:p>
            <a:r>
              <a:rPr lang="en-US" sz="2400" smtClean="0"/>
              <a:t>Infected host can be enrolled in a </a:t>
            </a:r>
            <a:r>
              <a:rPr lang="en-US" sz="2400" smtClean="0">
                <a:solidFill>
                  <a:schemeClr val="accent2"/>
                </a:solidFill>
              </a:rPr>
              <a:t>botnet</a:t>
            </a:r>
            <a:r>
              <a:rPr lang="en-US" sz="2400" smtClean="0"/>
              <a:t>, used for spam and DDoS attacks.</a:t>
            </a:r>
            <a:br>
              <a:rPr lang="en-US" sz="2400" smtClean="0"/>
            </a:br>
            <a:endParaRPr lang="en-US" sz="2400" smtClean="0"/>
          </a:p>
          <a:p>
            <a:r>
              <a:rPr lang="en-US" sz="2400" smtClean="0"/>
              <a:t>Malware is often </a:t>
            </a:r>
            <a:r>
              <a:rPr lang="en-US" sz="2400" smtClean="0">
                <a:solidFill>
                  <a:schemeClr val="accent2"/>
                </a:solidFill>
              </a:rPr>
              <a:t>self-replicating</a:t>
            </a:r>
            <a:r>
              <a:rPr lang="en-US" sz="2400" smtClean="0"/>
              <a:t>: from an infected host, seeks entry into other hosts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70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BFCC54CE-28F0-4593-AEC7-3A2E98D57988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 types of malware</a:t>
            </a:r>
            <a:endParaRPr lang="en-US" sz="3600" dirty="0" smtClean="0"/>
          </a:p>
        </p:txBody>
      </p:sp>
      <p:sp>
        <p:nvSpPr>
          <p:cNvPr id="8704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74675" y="1489075"/>
            <a:ext cx="3863975" cy="4772025"/>
          </a:xfrm>
        </p:spPr>
        <p:txBody>
          <a:bodyPr/>
          <a:lstStyle/>
          <a:p>
            <a:r>
              <a:rPr lang="en-US" sz="2400" smtClean="0">
                <a:solidFill>
                  <a:srgbClr val="FF3300"/>
                </a:solidFill>
              </a:rPr>
              <a:t>Trojan horse</a:t>
            </a:r>
          </a:p>
          <a:p>
            <a:pPr lvl="1"/>
            <a:r>
              <a:rPr lang="en-US" sz="2000" smtClean="0"/>
              <a:t>Hidden part of some otherwise useful software</a:t>
            </a:r>
          </a:p>
          <a:p>
            <a:pPr lvl="1"/>
            <a:r>
              <a:rPr lang="en-US" sz="2000" smtClean="0"/>
              <a:t>Today often on a Web page (Active-X, plugin)</a:t>
            </a:r>
          </a:p>
          <a:p>
            <a:r>
              <a:rPr lang="en-US" sz="2400" smtClean="0">
                <a:solidFill>
                  <a:srgbClr val="FF3300"/>
                </a:solidFill>
              </a:rPr>
              <a:t>Virus</a:t>
            </a:r>
          </a:p>
          <a:p>
            <a:pPr lvl="1"/>
            <a:r>
              <a:rPr lang="en-US" sz="2000" smtClean="0"/>
              <a:t>infection by receiving object (e.g., e-mail attachment), actively executing</a:t>
            </a:r>
          </a:p>
          <a:p>
            <a:pPr lvl="1"/>
            <a:r>
              <a:rPr lang="en-US" sz="2000" smtClean="0"/>
              <a:t>self-replicating: propagate itself to other hosts, users</a:t>
            </a:r>
          </a:p>
        </p:txBody>
      </p:sp>
      <p:sp>
        <p:nvSpPr>
          <p:cNvPr id="87046" name="Rectangle 4"/>
          <p:cNvSpPr>
            <a:spLocks noChangeArrowheads="1"/>
          </p:cNvSpPr>
          <p:nvPr/>
        </p:nvSpPr>
        <p:spPr bwMode="auto">
          <a:xfrm>
            <a:off x="4419600" y="1516063"/>
            <a:ext cx="4452938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solidFill>
                  <a:srgbClr val="FF3300"/>
                </a:solidFill>
                <a:latin typeface="Comic Sans MS" pitchFamily="66" charset="0"/>
              </a:rPr>
              <a:t>Worm: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infection by passively receiving object that gets itself executed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self- replicating: propagates to other hosts, users</a:t>
            </a:r>
          </a:p>
        </p:txBody>
      </p:sp>
      <p:pic>
        <p:nvPicPr>
          <p:cNvPr id="8704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7125" y="3787775"/>
            <a:ext cx="350202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8" name="Text Box 6"/>
          <p:cNvSpPr txBox="1">
            <a:spLocks noChangeArrowheads="1"/>
          </p:cNvSpPr>
          <p:nvPr/>
        </p:nvSpPr>
        <p:spPr bwMode="auto">
          <a:xfrm>
            <a:off x="4621213" y="3722688"/>
            <a:ext cx="4176712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Sapphire Worm: aggregate scans/sec</a:t>
            </a:r>
          </a:p>
          <a:p>
            <a:pPr algn="ctr"/>
            <a:r>
              <a:rPr lang="en-US" sz="1400">
                <a:latin typeface="Arial" charset="0"/>
              </a:rPr>
              <a:t> in first 5 minutes of outbreak (CAIDA, UWisc data)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6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F3C89391-6AA4-410F-9CD1-D3DD4D64933C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28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Bad guys can attack servers and network infrastructure</a:t>
            </a:r>
          </a:p>
        </p:txBody>
      </p:sp>
      <p:sp>
        <p:nvSpPr>
          <p:cNvPr id="28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167" y="1614488"/>
            <a:ext cx="8132763" cy="1171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Denial of service (DoS): attackers make resources (server, bandwidth) unavailable to legitimate traffic by overwhelming resource with bogus traffic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287338" y="2786063"/>
            <a:ext cx="411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AutoNum type="arabicPeriod"/>
            </a:pPr>
            <a:r>
              <a:rPr lang="en-US">
                <a:latin typeface="Comic Sans MS" pitchFamily="66" charset="0"/>
              </a:rPr>
              <a:t>select target</a:t>
            </a:r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247650" y="3305175"/>
            <a:ext cx="37957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AutoNum type="arabicPeriod" startAt="2"/>
            </a:pPr>
            <a:r>
              <a:rPr lang="en-US" dirty="0">
                <a:latin typeface="Comic Sans MS" pitchFamily="66" charset="0"/>
              </a:rPr>
              <a:t>break into hosts around the network (see botnet)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AutoNum type="arabicPeriod" startAt="2"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261938" y="4440238"/>
            <a:ext cx="4114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AutoNum type="arabicPeriod" startAt="3"/>
            </a:pPr>
            <a:r>
              <a:rPr lang="en-US">
                <a:latin typeface="Comic Sans MS" pitchFamily="66" charset="0"/>
              </a:rPr>
              <a:t>send packets toward target from compromised hosts</a:t>
            </a:r>
          </a:p>
        </p:txBody>
      </p:sp>
      <p:grpSp>
        <p:nvGrpSpPr>
          <p:cNvPr id="28694" name="Group 74"/>
          <p:cNvGrpSpPr>
            <a:grpSpLocks/>
          </p:cNvGrpSpPr>
          <p:nvPr/>
        </p:nvGrpSpPr>
        <p:grpSpPr bwMode="auto">
          <a:xfrm>
            <a:off x="4519613" y="2995613"/>
            <a:ext cx="3641725" cy="3559175"/>
            <a:chOff x="2820" y="1549"/>
            <a:chExt cx="2294" cy="2242"/>
          </a:xfrm>
        </p:grpSpPr>
        <p:grpSp>
          <p:nvGrpSpPr>
            <p:cNvPr id="28695" name="Group 20"/>
            <p:cNvGrpSpPr>
              <a:grpSpLocks/>
            </p:cNvGrpSpPr>
            <p:nvPr/>
          </p:nvGrpSpPr>
          <p:grpSpPr bwMode="auto">
            <a:xfrm>
              <a:off x="4029" y="2155"/>
              <a:ext cx="233" cy="530"/>
              <a:chOff x="5086" y="1108"/>
              <a:chExt cx="198" cy="417"/>
            </a:xfrm>
          </p:grpSpPr>
          <p:sp>
            <p:nvSpPr>
              <p:cNvPr id="28718" name="AutoShape 8"/>
              <p:cNvSpPr>
                <a:spLocks noChangeArrowheads="1"/>
              </p:cNvSpPr>
              <p:nvPr/>
            </p:nvSpPr>
            <p:spPr bwMode="auto">
              <a:xfrm>
                <a:off x="5086" y="1428"/>
                <a:ext cx="198" cy="97"/>
              </a:xfrm>
              <a:prstGeom prst="parallelogram">
                <a:avLst>
                  <a:gd name="adj" fmla="val 78635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8719" name="Rectangle 9"/>
              <p:cNvSpPr>
                <a:spLocks noChangeArrowheads="1"/>
              </p:cNvSpPr>
              <p:nvPr/>
            </p:nvSpPr>
            <p:spPr bwMode="auto">
              <a:xfrm>
                <a:off x="5186" y="1111"/>
                <a:ext cx="91" cy="320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8720" name="Rectangle 10"/>
              <p:cNvSpPr>
                <a:spLocks noChangeArrowheads="1"/>
              </p:cNvSpPr>
              <p:nvPr/>
            </p:nvSpPr>
            <p:spPr bwMode="auto">
              <a:xfrm>
                <a:off x="5087" y="1202"/>
                <a:ext cx="126" cy="320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8721" name="AutoShape 11"/>
              <p:cNvSpPr>
                <a:spLocks noChangeArrowheads="1"/>
              </p:cNvSpPr>
              <p:nvPr/>
            </p:nvSpPr>
            <p:spPr bwMode="auto">
              <a:xfrm>
                <a:off x="5086" y="1108"/>
                <a:ext cx="198" cy="97"/>
              </a:xfrm>
              <a:prstGeom prst="parallelogram">
                <a:avLst>
                  <a:gd name="adj" fmla="val 78635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8722" name="Line 12"/>
              <p:cNvSpPr>
                <a:spLocks noChangeShapeType="1"/>
              </p:cNvSpPr>
              <p:nvPr/>
            </p:nvSpPr>
            <p:spPr bwMode="auto">
              <a:xfrm>
                <a:off x="5284" y="1115"/>
                <a:ext cx="0" cy="3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8723" name="Line 13"/>
              <p:cNvSpPr>
                <a:spLocks noChangeShapeType="1"/>
              </p:cNvSpPr>
              <p:nvPr/>
            </p:nvSpPr>
            <p:spPr bwMode="auto">
              <a:xfrm flipH="1">
                <a:off x="5213" y="1428"/>
                <a:ext cx="71" cy="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8724" name="Rectangle 14"/>
              <p:cNvSpPr>
                <a:spLocks noChangeArrowheads="1"/>
              </p:cNvSpPr>
              <p:nvPr/>
            </p:nvSpPr>
            <p:spPr bwMode="auto">
              <a:xfrm>
                <a:off x="5104" y="1244"/>
                <a:ext cx="82" cy="18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8725" name="Rectangle 15"/>
              <p:cNvSpPr>
                <a:spLocks noChangeArrowheads="1"/>
              </p:cNvSpPr>
              <p:nvPr/>
            </p:nvSpPr>
            <p:spPr bwMode="auto">
              <a:xfrm>
                <a:off x="5115" y="1300"/>
                <a:ext cx="63" cy="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aphicFrame>
          <p:nvGraphicFramePr>
            <p:cNvPr id="28674" name="Object 2"/>
            <p:cNvGraphicFramePr>
              <a:graphicFrameLocks noChangeAspect="1"/>
            </p:cNvGraphicFramePr>
            <p:nvPr/>
          </p:nvGraphicFramePr>
          <p:xfrm>
            <a:off x="4513" y="1549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99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3" y="1549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96" name="Text Box 21"/>
            <p:cNvSpPr txBox="1">
              <a:spLocks noChangeArrowheads="1"/>
            </p:cNvSpPr>
            <p:nvPr/>
          </p:nvSpPr>
          <p:spPr bwMode="auto">
            <a:xfrm>
              <a:off x="3895" y="2707"/>
              <a:ext cx="5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Comic Sans MS" pitchFamily="66" charset="0"/>
                </a:rPr>
                <a:t>target</a:t>
              </a:r>
            </a:p>
          </p:txBody>
        </p:sp>
        <p:graphicFrame>
          <p:nvGraphicFramePr>
            <p:cNvPr id="28675" name="Object 3"/>
            <p:cNvGraphicFramePr>
              <a:graphicFrameLocks noChangeAspect="1"/>
            </p:cNvGraphicFramePr>
            <p:nvPr/>
          </p:nvGraphicFramePr>
          <p:xfrm>
            <a:off x="3894" y="1633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400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94" y="1633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76" name="Object 4"/>
            <p:cNvGraphicFramePr>
              <a:graphicFrameLocks noChangeAspect="1"/>
            </p:cNvGraphicFramePr>
            <p:nvPr/>
          </p:nvGraphicFramePr>
          <p:xfrm>
            <a:off x="3274" y="1651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401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4" y="1651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77" name="Object 5"/>
            <p:cNvGraphicFramePr>
              <a:graphicFrameLocks noChangeAspect="1"/>
            </p:cNvGraphicFramePr>
            <p:nvPr/>
          </p:nvGraphicFramePr>
          <p:xfrm>
            <a:off x="3553" y="2069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402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3" y="2069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78" name="Object 6"/>
            <p:cNvGraphicFramePr>
              <a:graphicFrameLocks noChangeAspect="1"/>
            </p:cNvGraphicFramePr>
            <p:nvPr/>
          </p:nvGraphicFramePr>
          <p:xfrm>
            <a:off x="4679" y="2070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403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9" y="2070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79" name="Object 7"/>
            <p:cNvGraphicFramePr>
              <a:graphicFrameLocks noChangeAspect="1"/>
            </p:cNvGraphicFramePr>
            <p:nvPr/>
          </p:nvGraphicFramePr>
          <p:xfrm>
            <a:off x="4733" y="3029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404" name="Clip" r:id="rId9" imgW="1305000" imgH="1085760" progId="MS_ClipArt_Gallery.2">
                    <p:embed/>
                  </p:oleObj>
                </mc:Choice>
                <mc:Fallback>
                  <p:oleObj name="Clip" r:id="rId9" imgW="1305000" imgH="1085760" progId="MS_ClipArt_Gallery.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3" y="3029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0" name="Object 8"/>
            <p:cNvGraphicFramePr>
              <a:graphicFrameLocks noChangeAspect="1"/>
            </p:cNvGraphicFramePr>
            <p:nvPr/>
          </p:nvGraphicFramePr>
          <p:xfrm>
            <a:off x="2820" y="2096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405" name="Clip" r:id="rId10" imgW="1305000" imgH="1085760" progId="MS_ClipArt_Gallery.2">
                    <p:embed/>
                  </p:oleObj>
                </mc:Choice>
                <mc:Fallback>
                  <p:oleObj name="Clip" r:id="rId10" imgW="1305000" imgH="1085760" progId="MS_ClipArt_Gallery.2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0" y="2096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1" name="Object 9"/>
            <p:cNvGraphicFramePr>
              <a:graphicFrameLocks noChangeAspect="1"/>
            </p:cNvGraphicFramePr>
            <p:nvPr/>
          </p:nvGraphicFramePr>
          <p:xfrm>
            <a:off x="3230" y="2558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406" name="Clip" r:id="rId11" imgW="1305000" imgH="1085760" progId="MS_ClipArt_Gallery.2">
                    <p:embed/>
                  </p:oleObj>
                </mc:Choice>
                <mc:Fallback>
                  <p:oleObj name="Clip" r:id="rId11" imgW="1305000" imgH="1085760" progId="MS_ClipArt_Gallery.2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0" y="2558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2" name="Object 10"/>
            <p:cNvGraphicFramePr>
              <a:graphicFrameLocks noChangeAspect="1"/>
            </p:cNvGraphicFramePr>
            <p:nvPr/>
          </p:nvGraphicFramePr>
          <p:xfrm>
            <a:off x="3545" y="2951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407" name="Clip" r:id="rId12" imgW="1305000" imgH="1085760" progId="MS_ClipArt_Gallery.2">
                    <p:embed/>
                  </p:oleObj>
                </mc:Choice>
                <mc:Fallback>
                  <p:oleObj name="Clip" r:id="rId12" imgW="1305000" imgH="1085760" progId="MS_ClipArt_Gallery.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5" y="2951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3" name="Object 11"/>
            <p:cNvGraphicFramePr>
              <a:graphicFrameLocks noChangeAspect="1"/>
            </p:cNvGraphicFramePr>
            <p:nvPr/>
          </p:nvGraphicFramePr>
          <p:xfrm>
            <a:off x="4713" y="2506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408" name="Clip" r:id="rId13" imgW="1305000" imgH="1085760" progId="MS_ClipArt_Gallery.2">
                    <p:embed/>
                  </p:oleObj>
                </mc:Choice>
                <mc:Fallback>
                  <p:oleObj name="Clip" r:id="rId13" imgW="1305000" imgH="1085760" progId="MS_ClipArt_Gallery.2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3" y="2506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4" name="Object 12"/>
            <p:cNvGraphicFramePr>
              <a:graphicFrameLocks noChangeAspect="1"/>
            </p:cNvGraphicFramePr>
            <p:nvPr/>
          </p:nvGraphicFramePr>
          <p:xfrm>
            <a:off x="4113" y="3196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409" name="Clip" r:id="rId14" imgW="1305000" imgH="1085760" progId="MS_ClipArt_Gallery.2">
                    <p:embed/>
                  </p:oleObj>
                </mc:Choice>
                <mc:Fallback>
                  <p:oleObj name="Clip" r:id="rId14" imgW="1305000" imgH="1085760" progId="MS_ClipArt_Gallery.2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3" y="3196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5" name="Object 13"/>
            <p:cNvGraphicFramePr>
              <a:graphicFrameLocks noChangeAspect="1"/>
            </p:cNvGraphicFramePr>
            <p:nvPr/>
          </p:nvGraphicFramePr>
          <p:xfrm>
            <a:off x="3719" y="3457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410"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9" y="3457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6" name="Object 14"/>
            <p:cNvGraphicFramePr>
              <a:graphicFrameLocks noChangeAspect="1"/>
            </p:cNvGraphicFramePr>
            <p:nvPr/>
          </p:nvGraphicFramePr>
          <p:xfrm>
            <a:off x="2951" y="3126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411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1" y="3126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8697" name="Picture 7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940" y="1668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698" name="Picture 54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294" y="1668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699" name="Picture 55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893" y="2122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00" name="Picture 56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243" y="2549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01" name="Picture 57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593" y="2976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02" name="Picture 58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760" y="3438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03" name="Picture 59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817" y="3054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04" name="Picture 60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731" y="2085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05" name="Picture 6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987" y="3141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06" name="Picture 6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525" y="1570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sp>
          <p:nvSpPr>
            <p:cNvPr id="28707" name="Line 63"/>
            <p:cNvSpPr>
              <a:spLocks noChangeShapeType="1"/>
            </p:cNvSpPr>
            <p:nvPr/>
          </p:nvSpPr>
          <p:spPr bwMode="auto">
            <a:xfrm flipV="1">
              <a:off x="3570" y="2487"/>
              <a:ext cx="436" cy="16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08" name="Line 64"/>
            <p:cNvSpPr>
              <a:spLocks noChangeShapeType="1"/>
            </p:cNvSpPr>
            <p:nvPr/>
          </p:nvSpPr>
          <p:spPr bwMode="auto">
            <a:xfrm flipV="1">
              <a:off x="3823" y="2696"/>
              <a:ext cx="226" cy="32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09" name="Line 65"/>
            <p:cNvSpPr>
              <a:spLocks noChangeShapeType="1"/>
            </p:cNvSpPr>
            <p:nvPr/>
          </p:nvSpPr>
          <p:spPr bwMode="auto">
            <a:xfrm flipH="1" flipV="1">
              <a:off x="4267" y="2643"/>
              <a:ext cx="595" cy="45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0" name="Line 66"/>
            <p:cNvSpPr>
              <a:spLocks noChangeShapeType="1"/>
            </p:cNvSpPr>
            <p:nvPr/>
          </p:nvSpPr>
          <p:spPr bwMode="auto">
            <a:xfrm>
              <a:off x="4145" y="1781"/>
              <a:ext cx="16" cy="46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1" name="Line 67"/>
            <p:cNvSpPr>
              <a:spLocks noChangeShapeType="1"/>
            </p:cNvSpPr>
            <p:nvPr/>
          </p:nvSpPr>
          <p:spPr bwMode="auto">
            <a:xfrm flipH="1">
              <a:off x="4239" y="2237"/>
              <a:ext cx="473" cy="18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2" name="Line 68"/>
            <p:cNvSpPr>
              <a:spLocks noChangeShapeType="1"/>
            </p:cNvSpPr>
            <p:nvPr/>
          </p:nvSpPr>
          <p:spPr bwMode="auto">
            <a:xfrm>
              <a:off x="3148" y="2309"/>
              <a:ext cx="879" cy="11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3" name="Line 69"/>
            <p:cNvSpPr>
              <a:spLocks noChangeShapeType="1"/>
            </p:cNvSpPr>
            <p:nvPr/>
          </p:nvSpPr>
          <p:spPr bwMode="auto">
            <a:xfrm flipV="1">
              <a:off x="3209" y="2588"/>
              <a:ext cx="800" cy="64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4" name="Line 70"/>
            <p:cNvSpPr>
              <a:spLocks noChangeShapeType="1"/>
            </p:cNvSpPr>
            <p:nvPr/>
          </p:nvSpPr>
          <p:spPr bwMode="auto">
            <a:xfrm flipH="1">
              <a:off x="4262" y="1849"/>
              <a:ext cx="352" cy="39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5" name="Line 71"/>
            <p:cNvSpPr>
              <a:spLocks noChangeShapeType="1"/>
            </p:cNvSpPr>
            <p:nvPr/>
          </p:nvSpPr>
          <p:spPr bwMode="auto">
            <a:xfrm flipV="1">
              <a:off x="3904" y="2808"/>
              <a:ext cx="198" cy="65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6" name="Line 72"/>
            <p:cNvSpPr>
              <a:spLocks noChangeShapeType="1"/>
            </p:cNvSpPr>
            <p:nvPr/>
          </p:nvSpPr>
          <p:spPr bwMode="auto">
            <a:xfrm>
              <a:off x="3572" y="1964"/>
              <a:ext cx="416" cy="25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7" name="Line 73"/>
            <p:cNvSpPr>
              <a:spLocks noChangeShapeType="1"/>
            </p:cNvSpPr>
            <p:nvPr/>
          </p:nvSpPr>
          <p:spPr bwMode="auto">
            <a:xfrm flipH="1" flipV="1">
              <a:off x="4319" y="2514"/>
              <a:ext cx="419" cy="11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4" grpId="0" build="p" autoUpdateAnimBg="0"/>
      <p:bldP spid="281605" grpId="0" autoUpdateAnimBg="0"/>
      <p:bldP spid="281606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3496B1F7-2D51-4743-ADB7-C16A62BC9041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bad guys can sniff packets</a:t>
            </a:r>
          </a:p>
        </p:txBody>
      </p:sp>
      <p:sp>
        <p:nvSpPr>
          <p:cNvPr id="2970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93713" y="1355725"/>
            <a:ext cx="8077200" cy="1484313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FF3300"/>
                </a:solidFill>
              </a:rPr>
              <a:t>Packet sniffing: </a:t>
            </a:r>
          </a:p>
          <a:p>
            <a:pPr lvl="1"/>
            <a:r>
              <a:rPr lang="en-US" smtClean="0"/>
              <a:t>broadcast media (shared Ethernet, wireless)</a:t>
            </a:r>
          </a:p>
          <a:p>
            <a:pPr lvl="1"/>
            <a:r>
              <a:rPr lang="en-US" smtClean="0"/>
              <a:t>promiscuous network interface reads/records all packets (e.g., including passwords!) passing by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6294438" y="4791075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6" name="ClipArt" r:id="rId3" imgW="1305000" imgH="1085760" progId="MS_ClipArt_Gallery.2">
                  <p:embed/>
                </p:oleObj>
              </mc:Choice>
              <mc:Fallback>
                <p:oleObj name="ClipArt" r:id="rId3" imgW="1305000" imgH="108576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4438" y="4791075"/>
                        <a:ext cx="668337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04" name="Group 19"/>
          <p:cNvGrpSpPr>
            <a:grpSpLocks/>
          </p:cNvGrpSpPr>
          <p:nvPr/>
        </p:nvGrpSpPr>
        <p:grpSpPr bwMode="auto">
          <a:xfrm>
            <a:off x="1905000" y="3360738"/>
            <a:ext cx="384175" cy="723900"/>
            <a:chOff x="4180" y="783"/>
            <a:chExt cx="150" cy="307"/>
          </a:xfrm>
        </p:grpSpPr>
        <p:sp>
          <p:nvSpPr>
            <p:cNvPr id="29736" name="AutoShape 2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37" name="Rectangle 2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38" name="Rectangle 2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39" name="AutoShape 2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40" name="Line 2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41" name="Line 2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42" name="Rectangle 2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43" name="Rectangle 2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9705" name="Group 28"/>
          <p:cNvGrpSpPr>
            <a:grpSpLocks/>
          </p:cNvGrpSpPr>
          <p:nvPr/>
        </p:nvGrpSpPr>
        <p:grpSpPr bwMode="auto">
          <a:xfrm>
            <a:off x="2859088" y="4851400"/>
            <a:ext cx="642937" cy="328613"/>
            <a:chOff x="3600" y="219"/>
            <a:chExt cx="360" cy="175"/>
          </a:xfrm>
        </p:grpSpPr>
        <p:sp>
          <p:nvSpPr>
            <p:cNvPr id="29723" name="Oval 2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24" name="Line 3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25" name="Line 3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26" name="Rectangle 3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29727" name="Oval 3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9728" name="Group 3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9733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9734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9735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9729" name="Group 3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9730" name="Line 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9731" name="Line 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9732" name="Line 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4437063" y="3422650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7" name="ClipArt" r:id="rId5" imgW="1305000" imgH="1085760" progId="MS_ClipArt_Gallery.2">
                  <p:embed/>
                </p:oleObj>
              </mc:Choice>
              <mc:Fallback>
                <p:oleObj name="ClipArt" r:id="rId5" imgW="1305000" imgH="108576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063" y="3422650"/>
                        <a:ext cx="668337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6" name="Freeform 43"/>
          <p:cNvSpPr>
            <a:spLocks/>
          </p:cNvSpPr>
          <p:nvPr/>
        </p:nvSpPr>
        <p:spPr bwMode="auto">
          <a:xfrm>
            <a:off x="2005013" y="4086225"/>
            <a:ext cx="4587875" cy="728663"/>
          </a:xfrm>
          <a:custGeom>
            <a:avLst/>
            <a:gdLst>
              <a:gd name="T0" fmla="*/ 2147483647 w 2620"/>
              <a:gd name="T1" fmla="*/ 0 h 459"/>
              <a:gd name="T2" fmla="*/ 0 w 2620"/>
              <a:gd name="T3" fmla="*/ 2147483647 h 459"/>
              <a:gd name="T4" fmla="*/ 2147483647 w 2620"/>
              <a:gd name="T5" fmla="*/ 2147483647 h 459"/>
              <a:gd name="T6" fmla="*/ 2147483647 w 2620"/>
              <a:gd name="T7" fmla="*/ 2147483647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707" name="Freeform 44"/>
          <p:cNvSpPr>
            <a:spLocks/>
          </p:cNvSpPr>
          <p:nvPr/>
        </p:nvSpPr>
        <p:spPr bwMode="auto">
          <a:xfrm>
            <a:off x="4837113" y="3956050"/>
            <a:ext cx="4762" cy="522288"/>
          </a:xfrm>
          <a:custGeom>
            <a:avLst/>
            <a:gdLst>
              <a:gd name="T0" fmla="*/ 0 w 3"/>
              <a:gd name="T1" fmla="*/ 2147483647 h 329"/>
              <a:gd name="T2" fmla="*/ 2147483647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708" name="Line 45"/>
          <p:cNvSpPr>
            <a:spLocks noChangeShapeType="1"/>
          </p:cNvSpPr>
          <p:nvPr/>
        </p:nvSpPr>
        <p:spPr bwMode="auto">
          <a:xfrm flipV="1">
            <a:off x="3179763" y="4478338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709" name="Line 46"/>
          <p:cNvSpPr>
            <a:spLocks noChangeShapeType="1"/>
          </p:cNvSpPr>
          <p:nvPr/>
        </p:nvSpPr>
        <p:spPr bwMode="auto">
          <a:xfrm flipV="1">
            <a:off x="3198813" y="5189538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710" name="Text Box 47"/>
          <p:cNvSpPr txBox="1">
            <a:spLocks noChangeArrowheads="1"/>
          </p:cNvSpPr>
          <p:nvPr/>
        </p:nvSpPr>
        <p:spPr bwMode="auto">
          <a:xfrm>
            <a:off x="1452563" y="3375025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29711" name="Text Box 48"/>
          <p:cNvSpPr txBox="1">
            <a:spLocks noChangeArrowheads="1"/>
          </p:cNvSpPr>
          <p:nvPr/>
        </p:nvSpPr>
        <p:spPr bwMode="auto">
          <a:xfrm>
            <a:off x="6937375" y="48387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29712" name="Text Box 49"/>
          <p:cNvSpPr txBox="1">
            <a:spLocks noChangeArrowheads="1"/>
          </p:cNvSpPr>
          <p:nvPr/>
        </p:nvSpPr>
        <p:spPr bwMode="auto">
          <a:xfrm>
            <a:off x="5046663" y="3352800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grpSp>
        <p:nvGrpSpPr>
          <p:cNvPr id="29713" name="Group 50"/>
          <p:cNvGrpSpPr>
            <a:grpSpLocks/>
          </p:cNvGrpSpPr>
          <p:nvPr/>
        </p:nvGrpSpPr>
        <p:grpSpPr bwMode="auto">
          <a:xfrm>
            <a:off x="3833813" y="4605338"/>
            <a:ext cx="2295525" cy="336550"/>
            <a:chOff x="2418" y="3342"/>
            <a:chExt cx="1446" cy="212"/>
          </a:xfrm>
        </p:grpSpPr>
        <p:sp>
          <p:nvSpPr>
            <p:cNvPr id="29718" name="Rectangle 51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19" name="Line 52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20" name="Line 53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21" name="Line 54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22" name="Text Box 55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src:B dest:A     payload</a:t>
              </a:r>
              <a:endParaRPr lang="en-US" sz="1600"/>
            </a:p>
          </p:txBody>
        </p:sp>
      </p:grpSp>
      <p:sp>
        <p:nvSpPr>
          <p:cNvPr id="29714" name="Freeform 56"/>
          <p:cNvSpPr>
            <a:spLocks/>
          </p:cNvSpPr>
          <p:nvPr/>
        </p:nvSpPr>
        <p:spPr bwMode="auto">
          <a:xfrm>
            <a:off x="3802063" y="4560888"/>
            <a:ext cx="2635250" cy="241300"/>
          </a:xfrm>
          <a:custGeom>
            <a:avLst/>
            <a:gdLst>
              <a:gd name="T0" fmla="*/ 2147483647 w 1660"/>
              <a:gd name="T1" fmla="*/ 2147483647 h 152"/>
              <a:gd name="T2" fmla="*/ 2147483647 w 1660"/>
              <a:gd name="T3" fmla="*/ 0 h 152"/>
              <a:gd name="T4" fmla="*/ 0 w 1660"/>
              <a:gd name="T5" fmla="*/ 2147483647 h 152"/>
              <a:gd name="T6" fmla="*/ 0 60000 65536"/>
              <a:gd name="T7" fmla="*/ 0 60000 65536"/>
              <a:gd name="T8" fmla="*/ 0 60000 65536"/>
              <a:gd name="T9" fmla="*/ 0 w 1660"/>
              <a:gd name="T10" fmla="*/ 0 h 152"/>
              <a:gd name="T11" fmla="*/ 1660 w 1660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0" h="152">
                <a:moveTo>
                  <a:pt x="1660" y="152"/>
                </a:moveTo>
                <a:lnTo>
                  <a:pt x="1660" y="0"/>
                </a:lnTo>
                <a:lnTo>
                  <a:pt x="0" y="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715" name="Line 57"/>
          <p:cNvSpPr>
            <a:spLocks noChangeShapeType="1"/>
          </p:cNvSpPr>
          <p:nvPr/>
        </p:nvSpPr>
        <p:spPr bwMode="auto">
          <a:xfrm flipV="1">
            <a:off x="4945063" y="3957638"/>
            <a:ext cx="0" cy="60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716" name="Rectangle 59"/>
          <p:cNvSpPr>
            <a:spLocks noChangeArrowheads="1"/>
          </p:cNvSpPr>
          <p:nvPr/>
        </p:nvSpPr>
        <p:spPr bwMode="auto">
          <a:xfrm>
            <a:off x="573088" y="5360988"/>
            <a:ext cx="7772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dirty="0" err="1">
                <a:latin typeface="Comic Sans MS" pitchFamily="66" charset="0"/>
              </a:rPr>
              <a:t>Wireshark</a:t>
            </a:r>
            <a:r>
              <a:rPr lang="en-US" dirty="0">
                <a:latin typeface="Comic Sans MS" pitchFamily="66" charset="0"/>
              </a:rPr>
              <a:t> software used for end-of-chapter labs is a (free) packet-sniffer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29717" name="Picture 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7075" y="341947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DBE17A58-5997-4031-95DE-B2F220381B29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307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The bad guys can use false source addresses</a:t>
            </a:r>
          </a:p>
        </p:txBody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558925"/>
            <a:ext cx="8077200" cy="1484313"/>
          </a:xfrm>
          <a:noFill/>
        </p:spPr>
        <p:txBody>
          <a:bodyPr/>
          <a:lstStyle/>
          <a:p>
            <a:r>
              <a:rPr lang="en-US" i="1" smtClean="0">
                <a:solidFill>
                  <a:srgbClr val="FF3300"/>
                </a:solidFill>
              </a:rPr>
              <a:t>IP spoofing: </a:t>
            </a:r>
            <a:r>
              <a:rPr lang="en-US" sz="2400" smtClean="0"/>
              <a:t>send packet with false source address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6411913" y="3695700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0" name="ClipArt" r:id="rId3" imgW="1305000" imgH="1085760" progId="MS_ClipArt_Gallery.2">
                  <p:embed/>
                </p:oleObj>
              </mc:Choice>
              <mc:Fallback>
                <p:oleObj name="ClipArt" r:id="rId3" imgW="1305000" imgH="108576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1913" y="3695700"/>
                        <a:ext cx="668337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28" name="Group 46"/>
          <p:cNvGrpSpPr>
            <a:grpSpLocks/>
          </p:cNvGrpSpPr>
          <p:nvPr/>
        </p:nvGrpSpPr>
        <p:grpSpPr bwMode="auto">
          <a:xfrm>
            <a:off x="2022475" y="2265363"/>
            <a:ext cx="384175" cy="723900"/>
            <a:chOff x="4180" y="783"/>
            <a:chExt cx="150" cy="307"/>
          </a:xfrm>
        </p:grpSpPr>
        <p:sp>
          <p:nvSpPr>
            <p:cNvPr id="30758" name="AutoShape 4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59" name="Rectangle 4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60" name="Rectangle 4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61" name="AutoShape 5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62" name="Line 5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63" name="Line 5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64" name="Rectangle 5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65" name="Rectangle 5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30729" name="Group 55"/>
          <p:cNvGrpSpPr>
            <a:grpSpLocks/>
          </p:cNvGrpSpPr>
          <p:nvPr/>
        </p:nvGrpSpPr>
        <p:grpSpPr bwMode="auto">
          <a:xfrm>
            <a:off x="2976563" y="3756025"/>
            <a:ext cx="642937" cy="328613"/>
            <a:chOff x="3600" y="219"/>
            <a:chExt cx="360" cy="175"/>
          </a:xfrm>
        </p:grpSpPr>
        <p:sp>
          <p:nvSpPr>
            <p:cNvPr id="30745" name="Oval 5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46" name="Line 5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47" name="Line 5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48" name="Rectangle 5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30749" name="Oval 6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30750" name="Group 6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0755" name="Line 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0756" name="Line 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0757" name="Line 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30751" name="Group 6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0752" name="Line 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0753" name="Line 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0754" name="Line 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4554538" y="2327275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1" name="ClipArt" r:id="rId5" imgW="1305000" imgH="1085760" progId="MS_ClipArt_Gallery.2">
                  <p:embed/>
                </p:oleObj>
              </mc:Choice>
              <mc:Fallback>
                <p:oleObj name="ClipArt" r:id="rId5" imgW="1305000" imgH="108576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538" y="2327275"/>
                        <a:ext cx="668337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0" name="Freeform 70"/>
          <p:cNvSpPr>
            <a:spLocks/>
          </p:cNvSpPr>
          <p:nvPr/>
        </p:nvSpPr>
        <p:spPr bwMode="auto">
          <a:xfrm>
            <a:off x="2122488" y="2990850"/>
            <a:ext cx="4587875" cy="728663"/>
          </a:xfrm>
          <a:custGeom>
            <a:avLst/>
            <a:gdLst>
              <a:gd name="T0" fmla="*/ 2147483647 w 2620"/>
              <a:gd name="T1" fmla="*/ 0 h 459"/>
              <a:gd name="T2" fmla="*/ 0 w 2620"/>
              <a:gd name="T3" fmla="*/ 2147483647 h 459"/>
              <a:gd name="T4" fmla="*/ 2147483647 w 2620"/>
              <a:gd name="T5" fmla="*/ 2147483647 h 459"/>
              <a:gd name="T6" fmla="*/ 2147483647 w 2620"/>
              <a:gd name="T7" fmla="*/ 2147483647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0731" name="Freeform 71"/>
          <p:cNvSpPr>
            <a:spLocks/>
          </p:cNvSpPr>
          <p:nvPr/>
        </p:nvSpPr>
        <p:spPr bwMode="auto">
          <a:xfrm>
            <a:off x="4954588" y="2860675"/>
            <a:ext cx="4762" cy="522288"/>
          </a:xfrm>
          <a:custGeom>
            <a:avLst/>
            <a:gdLst>
              <a:gd name="T0" fmla="*/ 0 w 3"/>
              <a:gd name="T1" fmla="*/ 2147483647 h 329"/>
              <a:gd name="T2" fmla="*/ 2147483647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0732" name="Line 72"/>
          <p:cNvSpPr>
            <a:spLocks noChangeShapeType="1"/>
          </p:cNvSpPr>
          <p:nvPr/>
        </p:nvSpPr>
        <p:spPr bwMode="auto">
          <a:xfrm flipV="1">
            <a:off x="3297238" y="3382963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0733" name="Line 73"/>
          <p:cNvSpPr>
            <a:spLocks noChangeShapeType="1"/>
          </p:cNvSpPr>
          <p:nvPr/>
        </p:nvSpPr>
        <p:spPr bwMode="auto">
          <a:xfrm flipV="1">
            <a:off x="3316288" y="4094163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0734" name="Text Box 74"/>
          <p:cNvSpPr txBox="1">
            <a:spLocks noChangeArrowheads="1"/>
          </p:cNvSpPr>
          <p:nvPr/>
        </p:nvSpPr>
        <p:spPr bwMode="auto">
          <a:xfrm>
            <a:off x="1570038" y="2279650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30735" name="Text Box 75"/>
          <p:cNvSpPr txBox="1">
            <a:spLocks noChangeArrowheads="1"/>
          </p:cNvSpPr>
          <p:nvPr/>
        </p:nvSpPr>
        <p:spPr bwMode="auto">
          <a:xfrm>
            <a:off x="7054850" y="3743325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30736" name="Text Box 76"/>
          <p:cNvSpPr txBox="1">
            <a:spLocks noChangeArrowheads="1"/>
          </p:cNvSpPr>
          <p:nvPr/>
        </p:nvSpPr>
        <p:spPr bwMode="auto">
          <a:xfrm>
            <a:off x="5164138" y="2257425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sp>
        <p:nvSpPr>
          <p:cNvPr id="30737" name="Freeform 77"/>
          <p:cNvSpPr>
            <a:spLocks/>
          </p:cNvSpPr>
          <p:nvPr/>
        </p:nvSpPr>
        <p:spPr bwMode="auto">
          <a:xfrm>
            <a:off x="2132013" y="2838450"/>
            <a:ext cx="2967037" cy="704850"/>
          </a:xfrm>
          <a:custGeom>
            <a:avLst/>
            <a:gdLst>
              <a:gd name="T0" fmla="*/ 2147483647 w 1869"/>
              <a:gd name="T1" fmla="*/ 0 h 444"/>
              <a:gd name="T2" fmla="*/ 2147483647 w 1869"/>
              <a:gd name="T3" fmla="*/ 2147483647 h 444"/>
              <a:gd name="T4" fmla="*/ 0 w 1869"/>
              <a:gd name="T5" fmla="*/ 2147483647 h 444"/>
              <a:gd name="T6" fmla="*/ 0 60000 65536"/>
              <a:gd name="T7" fmla="*/ 0 60000 65536"/>
              <a:gd name="T8" fmla="*/ 0 60000 65536"/>
              <a:gd name="T9" fmla="*/ 0 w 1869"/>
              <a:gd name="T10" fmla="*/ 0 h 444"/>
              <a:gd name="T11" fmla="*/ 1869 w 1869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9" h="444">
                <a:moveTo>
                  <a:pt x="1869" y="0"/>
                </a:moveTo>
                <a:lnTo>
                  <a:pt x="1869" y="444"/>
                </a:lnTo>
                <a:lnTo>
                  <a:pt x="0" y="44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30738" name="Group 78"/>
          <p:cNvGrpSpPr>
            <a:grpSpLocks/>
          </p:cNvGrpSpPr>
          <p:nvPr/>
        </p:nvGrpSpPr>
        <p:grpSpPr bwMode="auto">
          <a:xfrm>
            <a:off x="2598738" y="3321050"/>
            <a:ext cx="2295525" cy="336550"/>
            <a:chOff x="2418" y="3342"/>
            <a:chExt cx="1446" cy="212"/>
          </a:xfrm>
        </p:grpSpPr>
        <p:sp>
          <p:nvSpPr>
            <p:cNvPr id="30740" name="Rectangle 79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41" name="Line 80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42" name="Line 81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43" name="Line 82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44" name="Text Box 83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src:B</a:t>
              </a:r>
              <a:r>
                <a:rPr lang="en-US" sz="1600">
                  <a:latin typeface="Arial" charset="0"/>
                </a:rPr>
                <a:t> dest:A     payload</a:t>
              </a:r>
              <a:endParaRPr lang="en-US" sz="1600"/>
            </a:p>
          </p:txBody>
        </p:sp>
      </p:grpSp>
      <p:pic>
        <p:nvPicPr>
          <p:cNvPr id="30739" name="Picture 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30750" y="235267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C66AD75E-1133-448D-8124-98128619426C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The bad guys can record and playback</a:t>
            </a:r>
          </a:p>
        </p:txBody>
      </p:sp>
      <p:sp>
        <p:nvSpPr>
          <p:cNvPr id="317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731963"/>
            <a:ext cx="8077200" cy="1484312"/>
          </a:xfrm>
          <a:noFill/>
        </p:spPr>
        <p:txBody>
          <a:bodyPr/>
          <a:lstStyle/>
          <a:p>
            <a:r>
              <a:rPr lang="en-US" i="1" smtClean="0">
                <a:solidFill>
                  <a:srgbClr val="FF3300"/>
                </a:solidFill>
              </a:rPr>
              <a:t>record-and-playback</a:t>
            </a:r>
            <a:r>
              <a:rPr lang="en-US" sz="2400" smtClean="0"/>
              <a:t>: sniff sensitive info (e.g., password), and use later</a:t>
            </a:r>
          </a:p>
          <a:p>
            <a:pPr lvl="1"/>
            <a:r>
              <a:rPr lang="en-US" smtClean="0"/>
              <a:t>password holder </a:t>
            </a:r>
            <a:r>
              <a:rPr lang="en-US" i="1" smtClean="0"/>
              <a:t>is </a:t>
            </a:r>
            <a:r>
              <a:rPr lang="en-US" smtClean="0"/>
              <a:t>that user from system point of view</a:t>
            </a: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6099175" y="5414963"/>
          <a:ext cx="66833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4" name="ClipArt" r:id="rId3" imgW="1305000" imgH="1085760" progId="MS_ClipArt_Gallery.2">
                  <p:embed/>
                </p:oleObj>
              </mc:Choice>
              <mc:Fallback>
                <p:oleObj name="ClipArt" r:id="rId3" imgW="1305000" imgH="108576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175" y="5414963"/>
                        <a:ext cx="668338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52" name="Group 44"/>
          <p:cNvGrpSpPr>
            <a:grpSpLocks/>
          </p:cNvGrpSpPr>
          <p:nvPr/>
        </p:nvGrpSpPr>
        <p:grpSpPr bwMode="auto">
          <a:xfrm>
            <a:off x="1709738" y="3984625"/>
            <a:ext cx="384175" cy="723900"/>
            <a:chOff x="4180" y="783"/>
            <a:chExt cx="150" cy="307"/>
          </a:xfrm>
        </p:grpSpPr>
        <p:sp>
          <p:nvSpPr>
            <p:cNvPr id="31784" name="AutoShape 4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85" name="Rectangle 4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86" name="Rectangle 4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87" name="AutoShape 4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88" name="Line 4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89" name="Line 5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90" name="Rectangle 5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91" name="Rectangle 5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31753" name="Group 53"/>
          <p:cNvGrpSpPr>
            <a:grpSpLocks/>
          </p:cNvGrpSpPr>
          <p:nvPr/>
        </p:nvGrpSpPr>
        <p:grpSpPr bwMode="auto">
          <a:xfrm>
            <a:off x="2663825" y="5475288"/>
            <a:ext cx="642938" cy="328612"/>
            <a:chOff x="3600" y="219"/>
            <a:chExt cx="360" cy="175"/>
          </a:xfrm>
        </p:grpSpPr>
        <p:sp>
          <p:nvSpPr>
            <p:cNvPr id="31771" name="Oval 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72" name="Line 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73" name="Line 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74" name="Rectangle 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31775" name="Oval 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31776" name="Group 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1781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782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783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31777" name="Group 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1778" name="Line 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779" name="Line 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780" name="Line 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4241800" y="4046538"/>
          <a:ext cx="66833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5" name="ClipArt" r:id="rId5" imgW="1305000" imgH="1085760" progId="MS_ClipArt_Gallery.2">
                  <p:embed/>
                </p:oleObj>
              </mc:Choice>
              <mc:Fallback>
                <p:oleObj name="ClipArt" r:id="rId5" imgW="1305000" imgH="108576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800" y="4046538"/>
                        <a:ext cx="668338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4" name="Freeform 68"/>
          <p:cNvSpPr>
            <a:spLocks/>
          </p:cNvSpPr>
          <p:nvPr/>
        </p:nvSpPr>
        <p:spPr bwMode="auto">
          <a:xfrm>
            <a:off x="1809750" y="4710113"/>
            <a:ext cx="4587875" cy="728662"/>
          </a:xfrm>
          <a:custGeom>
            <a:avLst/>
            <a:gdLst>
              <a:gd name="T0" fmla="*/ 2147483647 w 2620"/>
              <a:gd name="T1" fmla="*/ 0 h 459"/>
              <a:gd name="T2" fmla="*/ 0 w 2620"/>
              <a:gd name="T3" fmla="*/ 2147483647 h 459"/>
              <a:gd name="T4" fmla="*/ 2147483647 w 2620"/>
              <a:gd name="T5" fmla="*/ 2147483647 h 459"/>
              <a:gd name="T6" fmla="*/ 2147483647 w 2620"/>
              <a:gd name="T7" fmla="*/ 2147483647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755" name="Freeform 69"/>
          <p:cNvSpPr>
            <a:spLocks/>
          </p:cNvSpPr>
          <p:nvPr/>
        </p:nvSpPr>
        <p:spPr bwMode="auto">
          <a:xfrm>
            <a:off x="4641850" y="4579938"/>
            <a:ext cx="4763" cy="522287"/>
          </a:xfrm>
          <a:custGeom>
            <a:avLst/>
            <a:gdLst>
              <a:gd name="T0" fmla="*/ 0 w 3"/>
              <a:gd name="T1" fmla="*/ 2147483647 h 329"/>
              <a:gd name="T2" fmla="*/ 2147483647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756" name="Line 70"/>
          <p:cNvSpPr>
            <a:spLocks noChangeShapeType="1"/>
          </p:cNvSpPr>
          <p:nvPr/>
        </p:nvSpPr>
        <p:spPr bwMode="auto">
          <a:xfrm flipV="1">
            <a:off x="2984500" y="5102225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757" name="Line 71"/>
          <p:cNvSpPr>
            <a:spLocks noChangeShapeType="1"/>
          </p:cNvSpPr>
          <p:nvPr/>
        </p:nvSpPr>
        <p:spPr bwMode="auto">
          <a:xfrm flipV="1">
            <a:off x="3003550" y="5813425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758" name="Text Box 72"/>
          <p:cNvSpPr txBox="1">
            <a:spLocks noChangeArrowheads="1"/>
          </p:cNvSpPr>
          <p:nvPr/>
        </p:nvSpPr>
        <p:spPr bwMode="auto">
          <a:xfrm>
            <a:off x="1257300" y="399891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31759" name="Text Box 73"/>
          <p:cNvSpPr txBox="1">
            <a:spLocks noChangeArrowheads="1"/>
          </p:cNvSpPr>
          <p:nvPr/>
        </p:nvSpPr>
        <p:spPr bwMode="auto">
          <a:xfrm>
            <a:off x="6742113" y="5462588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31760" name="Text Box 74"/>
          <p:cNvSpPr txBox="1">
            <a:spLocks noChangeArrowheads="1"/>
          </p:cNvSpPr>
          <p:nvPr/>
        </p:nvSpPr>
        <p:spPr bwMode="auto">
          <a:xfrm>
            <a:off x="4365625" y="3616325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grpSp>
        <p:nvGrpSpPr>
          <p:cNvPr id="31761" name="Group 84"/>
          <p:cNvGrpSpPr>
            <a:grpSpLocks/>
          </p:cNvGrpSpPr>
          <p:nvPr/>
        </p:nvGrpSpPr>
        <p:grpSpPr bwMode="auto">
          <a:xfrm>
            <a:off x="4800600" y="4795838"/>
            <a:ext cx="3538538" cy="290512"/>
            <a:chOff x="3114" y="3021"/>
            <a:chExt cx="2229" cy="183"/>
          </a:xfrm>
        </p:grpSpPr>
        <p:sp>
          <p:nvSpPr>
            <p:cNvPr id="31767" name="Rectangle 76"/>
            <p:cNvSpPr>
              <a:spLocks noChangeArrowheads="1"/>
            </p:cNvSpPr>
            <p:nvPr/>
          </p:nvSpPr>
          <p:spPr bwMode="auto">
            <a:xfrm>
              <a:off x="3114" y="3021"/>
              <a:ext cx="2229" cy="18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68" name="Line 77"/>
            <p:cNvSpPr>
              <a:spLocks noChangeShapeType="1"/>
            </p:cNvSpPr>
            <p:nvPr/>
          </p:nvSpPr>
          <p:spPr bwMode="auto">
            <a:xfrm>
              <a:off x="3435" y="3027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69" name="Line 78"/>
            <p:cNvSpPr>
              <a:spLocks noChangeShapeType="1"/>
            </p:cNvSpPr>
            <p:nvPr/>
          </p:nvSpPr>
          <p:spPr bwMode="auto">
            <a:xfrm>
              <a:off x="3837" y="3030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70" name="Line 79"/>
            <p:cNvSpPr>
              <a:spLocks noChangeShapeType="1"/>
            </p:cNvSpPr>
            <p:nvPr/>
          </p:nvSpPr>
          <p:spPr bwMode="auto">
            <a:xfrm>
              <a:off x="3972" y="3030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31762" name="Text Box 80"/>
          <p:cNvSpPr txBox="1">
            <a:spLocks noChangeArrowheads="1"/>
          </p:cNvSpPr>
          <p:nvPr/>
        </p:nvSpPr>
        <p:spPr bwMode="auto">
          <a:xfrm>
            <a:off x="4727575" y="4772025"/>
            <a:ext cx="386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src:B dest:A     user: B; password: foo</a:t>
            </a:r>
            <a:endParaRPr lang="en-US" sz="1600"/>
          </a:p>
        </p:txBody>
      </p:sp>
      <p:sp>
        <p:nvSpPr>
          <p:cNvPr id="31763" name="Freeform 81"/>
          <p:cNvSpPr>
            <a:spLocks/>
          </p:cNvSpPr>
          <p:nvPr/>
        </p:nvSpPr>
        <p:spPr bwMode="auto">
          <a:xfrm>
            <a:off x="1731963" y="4751388"/>
            <a:ext cx="4510087" cy="674687"/>
          </a:xfrm>
          <a:custGeom>
            <a:avLst/>
            <a:gdLst>
              <a:gd name="T0" fmla="*/ 2147483647 w 2841"/>
              <a:gd name="T1" fmla="*/ 2147483647 h 425"/>
              <a:gd name="T2" fmla="*/ 2147483647 w 2841"/>
              <a:gd name="T3" fmla="*/ 2147483647 h 425"/>
              <a:gd name="T4" fmla="*/ 0 w 2841"/>
              <a:gd name="T5" fmla="*/ 2147483647 h 425"/>
              <a:gd name="T6" fmla="*/ 0 w 2841"/>
              <a:gd name="T7" fmla="*/ 0 h 425"/>
              <a:gd name="T8" fmla="*/ 0 60000 65536"/>
              <a:gd name="T9" fmla="*/ 0 60000 65536"/>
              <a:gd name="T10" fmla="*/ 0 60000 65536"/>
              <a:gd name="T11" fmla="*/ 0 60000 65536"/>
              <a:gd name="T12" fmla="*/ 0 w 2841"/>
              <a:gd name="T13" fmla="*/ 0 h 425"/>
              <a:gd name="T14" fmla="*/ 2841 w 2841"/>
              <a:gd name="T15" fmla="*/ 425 h 4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41" h="425">
                <a:moveTo>
                  <a:pt x="2841" y="425"/>
                </a:moveTo>
                <a:lnTo>
                  <a:pt x="2841" y="273"/>
                </a:lnTo>
                <a:lnTo>
                  <a:pt x="0" y="271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764" name="Line 82"/>
          <p:cNvSpPr>
            <a:spLocks noChangeShapeType="1"/>
          </p:cNvSpPr>
          <p:nvPr/>
        </p:nvSpPr>
        <p:spPr bwMode="auto">
          <a:xfrm flipV="1">
            <a:off x="4749800" y="4581525"/>
            <a:ext cx="0" cy="60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pic>
        <p:nvPicPr>
          <p:cNvPr id="31765" name="Picture 8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402907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pic>
        <p:nvPicPr>
          <p:cNvPr id="31766" name="Picture 85" descr="EN00179_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37088" y="4284663"/>
            <a:ext cx="6810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80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81B8B1-38EF-46D5-81B2-B2107F3ABBCB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1: Summary</a:t>
            </a:r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1216025"/>
            <a:ext cx="4089400" cy="4841875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Covered a “ton” of material!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what’s the Internet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what’s a protocol?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network edge (types of service)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network core (ways of transfer, routing, performance, delays, loss)</a:t>
            </a:r>
          </a:p>
          <a:p>
            <a:pPr>
              <a:lnSpc>
                <a:spcPct val="90000"/>
              </a:lnSpc>
            </a:pPr>
            <a:endParaRPr lang="en-US" sz="1800" smtClean="0"/>
          </a:p>
          <a:p>
            <a:pPr>
              <a:lnSpc>
                <a:spcPct val="90000"/>
              </a:lnSpc>
            </a:pPr>
            <a:r>
              <a:rPr lang="en-US" sz="1800" smtClean="0"/>
              <a:t>access net, physical media</a:t>
            </a:r>
          </a:p>
          <a:p>
            <a:pPr>
              <a:lnSpc>
                <a:spcPct val="90000"/>
              </a:lnSpc>
            </a:pPr>
            <a:endParaRPr lang="en-US" sz="1800" smtClean="0"/>
          </a:p>
          <a:p>
            <a:pPr>
              <a:lnSpc>
                <a:spcPct val="90000"/>
              </a:lnSpc>
            </a:pPr>
            <a:r>
              <a:rPr lang="en-US" sz="1800" smtClean="0"/>
              <a:t>protocol layers, service models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backbones, NAPs, ISPs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(history)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Security concerns</a:t>
            </a:r>
          </a:p>
          <a:p>
            <a:pPr>
              <a:lnSpc>
                <a:spcPct val="90000"/>
              </a:lnSpc>
            </a:pPr>
            <a:endParaRPr lang="en-US" sz="1800" smtClean="0"/>
          </a:p>
          <a:p>
            <a:pPr>
              <a:lnSpc>
                <a:spcPct val="90000"/>
              </a:lnSpc>
            </a:pPr>
            <a:r>
              <a:rPr lang="en-US" sz="1800" smtClean="0"/>
              <a:t>quick look into ATM networks (historical and service/resource-related perspective)</a:t>
            </a:r>
          </a:p>
        </p:txBody>
      </p:sp>
      <p:sp>
        <p:nvSpPr>
          <p:cNvPr id="8807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95775" y="1371600"/>
            <a:ext cx="37242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You now hopefully have:</a:t>
            </a:r>
            <a:r>
              <a:rPr lang="en-US" sz="2400" smtClean="0"/>
              <a:t> </a:t>
            </a:r>
          </a:p>
          <a:p>
            <a:r>
              <a:rPr lang="en-US" sz="2400" smtClean="0"/>
              <a:t>context, overview, “feel” of networking</a:t>
            </a:r>
          </a:p>
          <a:p>
            <a:r>
              <a:rPr lang="en-US" sz="2400" smtClean="0"/>
              <a:t>more depth, detail </a:t>
            </a:r>
            <a:r>
              <a:rPr lang="en-US" sz="2400" i="1" smtClean="0"/>
              <a:t>later</a:t>
            </a:r>
            <a:r>
              <a:rPr lang="en-US" sz="2400" smtClean="0"/>
              <a:t> in course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2821"/>
            <a:ext cx="7772400" cy="1143000"/>
          </a:xfrm>
        </p:spPr>
        <p:txBody>
          <a:bodyPr/>
          <a:lstStyle/>
          <a:p>
            <a:r>
              <a:rPr lang="sv-SE" dirty="0" smtClean="0"/>
              <a:t>Reading </a:t>
            </a:r>
            <a:r>
              <a:rPr lang="sv-SE" dirty="0" err="1" smtClean="0"/>
              <a:t>instructions</a:t>
            </a:r>
            <a:endParaRPr lang="sv-SE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97811339"/>
              </p:ext>
            </p:extLst>
          </p:nvPr>
        </p:nvGraphicFramePr>
        <p:xfrm>
          <a:off x="902369" y="1976219"/>
          <a:ext cx="6364706" cy="2040156"/>
        </p:xfrm>
        <a:graphic>
          <a:graphicData uri="http://schemas.openxmlformats.org/drawingml/2006/table">
            <a:tbl>
              <a:tblPr/>
              <a:tblGrid>
                <a:gridCol w="4020152"/>
                <a:gridCol w="2344554"/>
              </a:tblGrid>
              <a:tr h="1020078">
                <a:tc>
                  <a:txBody>
                    <a:bodyPr/>
                    <a:lstStyle/>
                    <a:p>
                      <a:r>
                        <a:rPr lang="sv-SE" sz="1800" b="1" dirty="0" err="1"/>
                        <a:t>Careful</a:t>
                      </a:r>
                      <a:endParaRPr lang="sv-SE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b="1"/>
                        <a:t>Quick</a:t>
                      </a:r>
                      <a:endParaRPr lang="sv-SE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0078">
                <a:tc>
                  <a:txBody>
                    <a:bodyPr/>
                    <a:lstStyle/>
                    <a:p>
                      <a:r>
                        <a:rPr lang="sv-SE" sz="1800" dirty="0"/>
                        <a:t>4/e,5/e,6/e: 1.3, 1.4, 1.5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4/e,5/e,6/e: the rest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E5CEA-66AA-453A-9448-C4F0E142837A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33400" y="3787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TextBox 8"/>
          <p:cNvSpPr txBox="1"/>
          <p:nvPr/>
        </p:nvSpPr>
        <p:spPr>
          <a:xfrm>
            <a:off x="697832" y="1756611"/>
            <a:ext cx="2751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1. </a:t>
            </a:r>
            <a:r>
              <a:rPr lang="sv-SE" dirty="0" err="1" smtClean="0"/>
              <a:t>Kurose</a:t>
            </a:r>
            <a:r>
              <a:rPr lang="sv-SE" dirty="0" smtClean="0"/>
              <a:t> Ross </a:t>
            </a:r>
            <a:r>
              <a:rPr lang="sv-SE" dirty="0" err="1" smtClean="0"/>
              <a:t>book</a:t>
            </a:r>
            <a:endParaRPr lang="sv-SE" dirty="0"/>
          </a:p>
        </p:txBody>
      </p:sp>
      <p:sp>
        <p:nvSpPr>
          <p:cNvPr id="10" name="TextBox 9"/>
          <p:cNvSpPr txBox="1"/>
          <p:nvPr/>
        </p:nvSpPr>
        <p:spPr>
          <a:xfrm>
            <a:off x="850232" y="4024429"/>
            <a:ext cx="703737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 Reading (optional)</a:t>
            </a:r>
          </a:p>
          <a:p>
            <a:r>
              <a:rPr lang="en-US" dirty="0" smtClean="0"/>
              <a:t>Computer </a:t>
            </a:r>
            <a:r>
              <a:rPr lang="en-US" dirty="0"/>
              <a:t>and Network Organization: An Introduction, 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Maarten van Steen and </a:t>
            </a:r>
            <a:r>
              <a:rPr lang="en-US" dirty="0" err="1"/>
              <a:t>Henk</a:t>
            </a:r>
            <a:r>
              <a:rPr lang="en-US" dirty="0"/>
              <a:t> Sips, Prentice Hall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very good introductory book for non-CSE </a:t>
            </a:r>
            <a:r>
              <a:rPr lang="en-US" dirty="0" smtClean="0"/>
              <a:t>students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482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11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0334F585-53BE-40A0-87AF-23059ACEA15D}" type="slidenum">
              <a:rPr lang="en-US" smtClean="0"/>
              <a:pPr/>
              <a:t>7</a:t>
            </a:fld>
            <a:endParaRPr lang="en-US" smtClean="0"/>
          </a:p>
        </p:txBody>
      </p:sp>
      <p:grpSp>
        <p:nvGrpSpPr>
          <p:cNvPr id="2" name="Group 871"/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4410" name="Freeform 553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11" name="Freeform 554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>
                <a:gd name="T0" fmla="*/ 1227 w 765"/>
                <a:gd name="T1" fmla="*/ 29 h 459"/>
                <a:gd name="T2" fmla="*/ 832 w 765"/>
                <a:gd name="T3" fmla="*/ 205 h 459"/>
                <a:gd name="T4" fmla="*/ 278 w 765"/>
                <a:gd name="T5" fmla="*/ 294 h 459"/>
                <a:gd name="T6" fmla="*/ 40 w 765"/>
                <a:gd name="T7" fmla="*/ 991 h 459"/>
                <a:gd name="T8" fmla="*/ 520 w 765"/>
                <a:gd name="T9" fmla="*/ 1307 h 459"/>
                <a:gd name="T10" fmla="*/ 1000 w 765"/>
                <a:gd name="T11" fmla="*/ 1256 h 459"/>
                <a:gd name="T12" fmla="*/ 1688 w 765"/>
                <a:gd name="T13" fmla="*/ 1307 h 459"/>
                <a:gd name="T14" fmla="*/ 2020 w 765"/>
                <a:gd name="T15" fmla="*/ 1279 h 459"/>
                <a:gd name="T16" fmla="*/ 2174 w 765"/>
                <a:gd name="T17" fmla="*/ 1095 h 459"/>
                <a:gd name="T18" fmla="*/ 2170 w 765"/>
                <a:gd name="T19" fmla="*/ 466 h 459"/>
                <a:gd name="T20" fmla="*/ 1915 w 765"/>
                <a:gd name="T21" fmla="*/ 100 h 459"/>
                <a:gd name="T22" fmla="*/ 1227 w 765"/>
                <a:gd name="T23" fmla="*/ 29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12" name="Freeform 555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413" name="Group 556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4420" name="Rectangle 55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21" name="AutoShape 55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4414" name="Line 728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15" name="Line 751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16" name="Freeform 753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17" name="Line 866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18" name="Line 867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19" name="Line 724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 closer look at (any big)</a:t>
            </a:r>
            <a:br>
              <a:rPr lang="en-US" sz="3600" dirty="0" smtClean="0"/>
            </a:br>
            <a:r>
              <a:rPr lang="en-US" sz="3600" dirty="0" smtClean="0"/>
              <a:t>network’s structure:</a:t>
            </a:r>
            <a:endParaRPr lang="en-U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7513" y="1381125"/>
            <a:ext cx="3810000" cy="28194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network edge:</a:t>
            </a:r>
            <a:r>
              <a:rPr lang="en-US" smtClean="0"/>
              <a:t> applications and hosts</a:t>
            </a:r>
          </a:p>
        </p:txBody>
      </p:sp>
      <p:grpSp>
        <p:nvGrpSpPr>
          <p:cNvPr id="4" name="Group 868"/>
          <p:cNvGrpSpPr>
            <a:grpSpLocks/>
          </p:cNvGrpSpPr>
          <p:nvPr/>
        </p:nvGrpSpPr>
        <p:grpSpPr bwMode="auto">
          <a:xfrm>
            <a:off x="5103813" y="1658938"/>
            <a:ext cx="3021012" cy="3981450"/>
            <a:chOff x="3189" y="1069"/>
            <a:chExt cx="1903" cy="2508"/>
          </a:xfrm>
        </p:grpSpPr>
        <p:grpSp>
          <p:nvGrpSpPr>
            <p:cNvPr id="4383" name="Group 590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4407" name="Picture 591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08" name="Line 59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09" name="Line 59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pic>
          <p:nvPicPr>
            <p:cNvPr id="4384" name="Picture 594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385" name="Group 595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4109" name="Object 1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315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10" name="Object 1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316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86" name="Group 729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4107" name="Object 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317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8" name="Object 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318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098" name="Object 2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19" name="Clip" r:id="rId12" imgW="1305000" imgH="1085760" progId="MS_ClipArt_Gallery.2">
                    <p:embed/>
                  </p:oleObj>
                </mc:Choice>
                <mc:Fallback>
                  <p:oleObj name="Clip" r:id="rId12" imgW="1305000" imgH="1085760" progId="MS_ClipArt_Gallery.2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0" y="2006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387" name="Group 755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4399" name="AutoShape 75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00" name="Rectangle 75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01" name="Rectangle 75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02" name="AutoShape 75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03" name="Line 76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04" name="Line 76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05" name="Rectangle 76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06" name="Rectangle 76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aphicFrame>
          <p:nvGraphicFramePr>
            <p:cNvPr id="4099" name="Object 3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20" name="Clip" r:id="rId14" imgW="1305000" imgH="1085760" progId="MS_ClipArt_Gallery.2">
                    <p:embed/>
                  </p:oleObj>
                </mc:Choice>
                <mc:Fallback>
                  <p:oleObj name="Clip" r:id="rId14" imgW="1305000" imgH="1085760" progId="MS_ClipArt_Gallery.2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7" y="31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0" name="Object 4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21"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1" y="29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1" name="Object 5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22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9" y="3261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2" name="Object 6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23"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3" y="3263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388" name="Group 822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4105" name="Object 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324" name="Clip" r:id="rId18" imgW="819000" imgH="847800" progId="MS_ClipArt_Gallery.2">
                      <p:embed/>
                    </p:oleObj>
                  </mc:Choice>
                  <mc:Fallback>
                    <p:oleObj name="Clip" r:id="rId18" imgW="819000" imgH="847800" progId="MS_ClipArt_Gallery.2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6" name="Object 1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325" name="Clip" r:id="rId19" imgW="1266840" imgH="1200240" progId="MS_ClipArt_Gallery.2">
                      <p:embed/>
                    </p:oleObj>
                  </mc:Choice>
                  <mc:Fallback>
                    <p:oleObj name="Clip" r:id="rId19" imgW="1266840" imgH="1200240" progId="MS_ClipArt_Gallery.2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89" name="Group 825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4103" name="Object 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326" name="Clip" r:id="rId20" imgW="819000" imgH="847800" progId="MS_ClipArt_Gallery.2">
                      <p:embed/>
                    </p:oleObj>
                  </mc:Choice>
                  <mc:Fallback>
                    <p:oleObj name="Clip" r:id="rId20" imgW="819000" imgH="847800" progId="MS_ClipArt_Gallery.2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4" name="Object 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327" name="Clip" r:id="rId21" imgW="1266840" imgH="1200240" progId="MS_ClipArt_Gallery.2">
                      <p:embed/>
                    </p:oleObj>
                  </mc:Choice>
                  <mc:Fallback>
                    <p:oleObj name="Clip" r:id="rId21" imgW="1266840" imgH="1200240" progId="MS_ClipArt_Gallery.2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90" name="Group 848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4391" name="AutoShape 84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92" name="Rectangle 85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93" name="Rectangle 85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94" name="AutoShape 85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95" name="Line 85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96" name="Line 85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97" name="Rectangle 85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98" name="Rectangle 85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2" name="Group 869"/>
          <p:cNvGrpSpPr>
            <a:grpSpLocks/>
          </p:cNvGrpSpPr>
          <p:nvPr/>
        </p:nvGrpSpPr>
        <p:grpSpPr bwMode="auto">
          <a:xfrm>
            <a:off x="5454650" y="1822450"/>
            <a:ext cx="2538413" cy="3589338"/>
            <a:chOff x="3418" y="1154"/>
            <a:chExt cx="1599" cy="2261"/>
          </a:xfrm>
        </p:grpSpPr>
        <p:grpSp>
          <p:nvGrpSpPr>
            <p:cNvPr id="4245" name="Group 559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4353" name="Line 56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54" name="Line 56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55" name="Line 56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56" name="Line 56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57" name="Line 56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58" name="Line 56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59" name="Line 56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60" name="Line 56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61" name="Line 56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62" name="Line 56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63" name="Line 57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64" name="Line 57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65" name="Line 57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66" name="Line 57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67" name="Line 57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4368" name="Group 5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379" name="Line 57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80" name="Line 5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81" name="Line 57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82" name="Line 5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369" name="Group 5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375" name="Line 58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76" name="Line 5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77" name="Line 58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78" name="Line 5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370" name="Group 5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371" name="Line 5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72" name="Line 5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73" name="Line 5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74" name="Line 5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246" name="Group 696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4340" name="Oval 69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41" name="Line 69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42" name="Line 69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43" name="Rectangle 70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344" name="Oval 70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345" name="Group 70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350" name="Line 7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51" name="Line 7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52" name="Line 7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346" name="Group 70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347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48" name="Line 70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49" name="Line 70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247" name="Group 710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4327" name="Oval 71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28" name="Line 71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29" name="Line 71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30" name="Rectangle 71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331" name="Oval 71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332" name="Group 71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337" name="Line 7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38" name="Line 7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39" name="Line 7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333" name="Group 72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334" name="Line 7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35" name="Line 7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36" name="Line 7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248" name="Group 732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4310" name="Picture 733" descr="31u_bnrz[1]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11" name="Freeform 73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12" name="Freeform 73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13" name="Freeform 73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14" name="Freeform 73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15" name="Freeform 73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16" name="Freeform 73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17" name="Freeform 74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18" name="Freeform 74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19" name="Freeform 74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20" name="Freeform 74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21" name="Freeform 74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22" name="Freeform 74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23" name="Freeform 74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24" name="Freeform 74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25" name="Freeform 74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26" name="Freeform 74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249" name="Line 752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250" name="Line 754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51" name="Line 764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52" name="Line 765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4253" name="Group 766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4297" name="Oval 76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98" name="Line 76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99" name="Line 76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00" name="Rectangle 77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301" name="Oval 77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302" name="Group 77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307" name="Line 7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08" name="Line 7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09" name="Line 7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303" name="Group 77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304" name="Line 7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05" name="Line 7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06" name="Line 7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254" name="Group 794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4284" name="Oval 79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85" name="Line 79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86" name="Line 79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87" name="Rectangle 79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288" name="Oval 79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289" name="Group 80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94" name="Line 8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95" name="Line 8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96" name="Line 8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290" name="Group 80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91" name="Line 8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92" name="Line 8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93" name="Line 8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4255" name="Line 811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256" name="Line 812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257" name="Line 813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258" name="Line 814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259" name="Line 815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260" name="Line 816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261" name="Line 817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262" name="Group 828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4267" name="Picture 829" descr="31u_bnrz[1]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68" name="Freeform 83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69" name="Freeform 83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70" name="Freeform 83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71" name="Freeform 83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72" name="Freeform 83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73" name="Freeform 83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74" name="Freeform 83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75" name="Freeform 83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76" name="Freeform 83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77" name="Freeform 83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78" name="Freeform 84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79" name="Freeform 84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80" name="Freeform 84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81" name="Freeform 84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82" name="Freeform 84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83" name="Freeform 84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263" name="Line 846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264" name="Line 847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265" name="Line 857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266" name="Line 863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1" name="Group 870"/>
          <p:cNvGrpSpPr>
            <a:grpSpLocks/>
          </p:cNvGrpSpPr>
          <p:nvPr/>
        </p:nvGrpSpPr>
        <p:grpSpPr bwMode="auto">
          <a:xfrm>
            <a:off x="6443663" y="2190750"/>
            <a:ext cx="1590675" cy="2716213"/>
            <a:chOff x="4059" y="1380"/>
            <a:chExt cx="1002" cy="1711"/>
          </a:xfrm>
        </p:grpSpPr>
        <p:grpSp>
          <p:nvGrpSpPr>
            <p:cNvPr id="4121" name="Group 598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4232" name="Oval 59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33" name="Line 60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34" name="Line 60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35" name="Rectangle 60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236" name="Oval 60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237" name="Group 60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42" name="Line 6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43" name="Line 6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44" name="Line 6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238" name="Group 60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39" name="Line 6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40" name="Line 6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41" name="Line 6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122" name="Group 612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4219" name="Oval 61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20" name="Line 61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21" name="Line 61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22" name="Rectangle 61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223" name="Oval 61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224" name="Group 61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29" name="Line 6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30" name="Line 6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31" name="Line 6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225" name="Group 62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26" name="Line 6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27" name="Line 6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28" name="Line 6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123" name="Group 626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4206" name="Oval 62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07" name="Line 62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08" name="Line 62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09" name="Rectangle 63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210" name="Oval 63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211" name="Group 63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16" name="Line 6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17" name="Line 6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18" name="Line 6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212" name="Group 63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13" name="Line 6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14" name="Line 6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15" name="Line 6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124" name="Group 640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4193" name="Oval 64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94" name="Line 64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95" name="Line 64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96" name="Rectangle 64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197" name="Oval 64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198" name="Group 64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03" name="Line 6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04" name="Line 6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05" name="Line 6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199" name="Group 65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00" name="Line 65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01" name="Line 65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02" name="Line 65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125" name="Group 654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4180" name="Oval 65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81" name="Line 65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82" name="Line 65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83" name="Rectangle 65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184" name="Oval 65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185" name="Group 66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190" name="Line 6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91" name="Line 6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92" name="Line 6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186" name="Group 66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187" name="Line 6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88" name="Line 6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89" name="Line 6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126" name="Group 668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4167" name="Oval 66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68" name="Line 67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69" name="Line 67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70" name="Rectangle 67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171" name="Oval 67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172" name="Group 67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177" name="Line 6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78" name="Line 6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79" name="Line 6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173" name="Group 67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174" name="Line 67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75" name="Line 68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76" name="Line 68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127" name="Group 682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4154" name="Oval 68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55" name="Line 68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56" name="Line 68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57" name="Rectangle 68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158" name="Oval 68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159" name="Group 68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164" name="Line 6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65" name="Line 6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66" name="Line 6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160" name="Group 69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161" name="Line 6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62" name="Line 6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63" name="Line 6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4128" name="Line 725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29" name="Line 726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30" name="Line 727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131" name="Group 780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4141" name="Oval 78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42" name="Line 78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43" name="Line 78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44" name="Rectangle 78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145" name="Oval 78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146" name="Group 78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151" name="Line 7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52" name="Line 7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53" name="Line 7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147" name="Group 79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148" name="Line 79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49" name="Line 79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50" name="Line 79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4132" name="Line 808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33" name="Line 809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34" name="Line 810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35" name="Line 858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36" name="Line 860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37" name="Line 861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38" name="Line 862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39" name="Line 864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40" name="Line 865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0088" name="Rectangle 872"/>
          <p:cNvSpPr>
            <a:spLocks noChangeArrowheads="1"/>
          </p:cNvSpPr>
          <p:nvPr/>
        </p:nvSpPr>
        <p:spPr bwMode="auto">
          <a:xfrm>
            <a:off x="431800" y="278130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access networks, physical media:</a:t>
            </a:r>
            <a:r>
              <a:rPr lang="en-US" dirty="0">
                <a:latin typeface="Comic Sans MS" pitchFamily="66" charset="0"/>
              </a:rPr>
              <a:t> wired, wireless communication links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0089" name="Rectangle 873"/>
          <p:cNvSpPr>
            <a:spLocks noChangeArrowheads="1"/>
          </p:cNvSpPr>
          <p:nvPr/>
        </p:nvSpPr>
        <p:spPr bwMode="auto">
          <a:xfrm>
            <a:off x="473075" y="4475163"/>
            <a:ext cx="38100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network core:</a:t>
            </a:r>
            <a:r>
              <a:rPr lang="en-US" sz="2800">
                <a:latin typeface="Comic Sans MS" pitchFamily="66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interconnected routers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network of networks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>
              <a:latin typeface="Comic Sans MS" pitchFamily="66" charset="0"/>
            </a:endParaRPr>
          </a:p>
        </p:txBody>
      </p:sp>
      <p:pic>
        <p:nvPicPr>
          <p:cNvPr id="4488" name="Picture 39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254" y="58505"/>
            <a:ext cx="2057767" cy="137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10088" grpId="0"/>
      <p:bldP spid="1008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Review </a:t>
            </a:r>
            <a:r>
              <a:rPr lang="sv-SE" dirty="0" err="1" smtClean="0"/>
              <a:t>questions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600" dirty="0" smtClean="0"/>
              <a:t>Review </a:t>
            </a:r>
            <a:r>
              <a:rPr lang="sv-SE" sz="1600" dirty="0" err="1" smtClean="0"/>
              <a:t>questions</a:t>
            </a:r>
            <a:r>
              <a:rPr lang="sv-SE" sz="1600" dirty="0" smtClean="0"/>
              <a:t> from </a:t>
            </a:r>
            <a:r>
              <a:rPr lang="sv-SE" sz="1600" dirty="0" err="1" smtClean="0"/>
              <a:t>Kurose</a:t>
            </a:r>
            <a:r>
              <a:rPr lang="sv-SE" sz="1600" dirty="0" smtClean="0"/>
              <a:t>-Ross </a:t>
            </a:r>
            <a:r>
              <a:rPr lang="sv-SE" sz="1600" dirty="0" err="1" smtClean="0"/>
              <a:t>book</a:t>
            </a:r>
            <a:r>
              <a:rPr lang="sv-SE" sz="1600" dirty="0" smtClean="0"/>
              <a:t>, </a:t>
            </a:r>
            <a:r>
              <a:rPr lang="sv-SE" sz="1600" dirty="0" err="1" smtClean="0"/>
              <a:t>chapter</a:t>
            </a:r>
            <a:r>
              <a:rPr lang="sv-SE" sz="1600" dirty="0" smtClean="0"/>
              <a:t> 1 (for </a:t>
            </a:r>
            <a:r>
              <a:rPr lang="sv-SE" sz="1600" dirty="0" err="1" smtClean="0"/>
              <a:t>basic</a:t>
            </a:r>
            <a:r>
              <a:rPr lang="sv-SE" sz="1600" dirty="0" smtClean="0"/>
              <a:t> </a:t>
            </a:r>
            <a:r>
              <a:rPr lang="sv-SE" sz="1600" dirty="0" err="1" smtClean="0"/>
              <a:t>study</a:t>
            </a:r>
            <a:r>
              <a:rPr lang="sv-SE" sz="1600" dirty="0" smtClean="0"/>
              <a:t>)</a:t>
            </a:r>
          </a:p>
          <a:p>
            <a:r>
              <a:rPr lang="sv-SE" sz="1600" dirty="0" smtClean="0"/>
              <a:t>R11, R12, R13, R16, 17, R18, R19, R20, R21, R22, R23, R24, R25, R28.</a:t>
            </a:r>
            <a:endParaRPr lang="sv-SE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3177" y="1600200"/>
            <a:ext cx="4112623" cy="4648200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Extra  </a:t>
            </a:r>
            <a:r>
              <a:rPr lang="sv-SE" dirty="0" err="1" smtClean="0"/>
              <a:t>questions</a:t>
            </a:r>
            <a:r>
              <a:rPr lang="sv-SE" dirty="0" smtClean="0"/>
              <a:t>, for </a:t>
            </a:r>
            <a:r>
              <a:rPr lang="sv-SE" dirty="0" err="1" smtClean="0"/>
              <a:t>further</a:t>
            </a:r>
            <a:r>
              <a:rPr lang="sv-SE" dirty="0" smtClean="0"/>
              <a:t> </a:t>
            </a:r>
            <a:r>
              <a:rPr lang="sv-SE" dirty="0" err="1" smtClean="0"/>
              <a:t>study</a:t>
            </a:r>
            <a:r>
              <a:rPr lang="sv-SE" dirty="0" smtClean="0"/>
              <a:t>: </a:t>
            </a:r>
            <a:r>
              <a:rPr lang="sv-SE" dirty="0" err="1" smtClean="0"/>
              <a:t>delay</a:t>
            </a:r>
            <a:r>
              <a:rPr lang="sv-SE" dirty="0" smtClean="0"/>
              <a:t> </a:t>
            </a:r>
            <a:r>
              <a:rPr lang="sv-SE" dirty="0" err="1" smtClean="0"/>
              <a:t>analysis</a:t>
            </a:r>
            <a:r>
              <a:rPr lang="sv-SE" dirty="0" smtClean="0"/>
              <a:t> in packet switched </a:t>
            </a:r>
            <a:r>
              <a:rPr lang="sv-SE" dirty="0" err="1" smtClean="0"/>
              <a:t>networks</a:t>
            </a:r>
            <a:r>
              <a:rPr lang="sv-SE" dirty="0" smtClean="0"/>
              <a:t>: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>
                <a:hlinkClick r:id="rId2"/>
              </a:rPr>
              <a:t>http://www.comm.utoronto.ca/~</a:t>
            </a:r>
            <a:r>
              <a:rPr lang="sv-SE" dirty="0" smtClean="0">
                <a:hlinkClick r:id="rId2"/>
              </a:rPr>
              <a:t>jorg/teaching/ece466/material/466-SimpleAnalysis.pdf</a:t>
            </a: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E5CEA-66AA-453A-9448-C4F0E142837A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5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network</a:t>
            </a:r>
            <a:r>
              <a:rPr lang="sv-SE" dirty="0" smtClean="0"/>
              <a:t> </a:t>
            </a:r>
            <a:r>
              <a:rPr lang="sv-SE" dirty="0" err="1" smtClean="0"/>
              <a:t>edge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E5CEA-66AA-453A-9448-C4F0E142837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4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51" y="2122565"/>
            <a:ext cx="2886112" cy="227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5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922" y="2122565"/>
            <a:ext cx="2673184" cy="207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349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13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04CF4904-54C3-4E32-8F6D-AD31963A1C3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network edge:</a:t>
            </a:r>
          </a:p>
        </p:txBody>
      </p:sp>
      <p:sp>
        <p:nvSpPr>
          <p:cNvPr id="51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39888"/>
            <a:ext cx="4651375" cy="17954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end systems (hosts):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run application programs e.g. in Internet Web, email, …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… based on network services available at the edge</a:t>
            </a:r>
          </a:p>
        </p:txBody>
      </p:sp>
      <p:sp>
        <p:nvSpPr>
          <p:cNvPr id="5139" name="Freeform 229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140" name="Freeform 230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141" name="Freeform 231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5142" name="Group 232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5474" name="Rectangle 233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75" name="AutoShape 234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>
                <a:solidFill>
                  <a:srgbClr val="00CCFF"/>
                </a:solidFill>
              </a:endParaRPr>
            </a:p>
          </p:txBody>
        </p:sp>
      </p:grpSp>
      <p:grpSp>
        <p:nvGrpSpPr>
          <p:cNvPr id="5143" name="Group 235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5444" name="Line 236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445" name="Line 237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446" name="Line 238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447" name="Line 239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448" name="Line 240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449" name="Line 241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450" name="Line 242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451" name="Line 243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452" name="Line 244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453" name="Line 245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454" name="Line 246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455" name="Line 247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456" name="Line 248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457" name="Line 249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458" name="Line 250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grpSp>
          <p:nvGrpSpPr>
            <p:cNvPr id="5459" name="Group 251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5470" name="Line 25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5471" name="Line 25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5472" name="Line 25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5473" name="Line 25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5460" name="Group 256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5466" name="Line 25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5467" name="Line 25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5468" name="Line 25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5469" name="Line 26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5461" name="Group 261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5462" name="Line 26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5463" name="Line 26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5464" name="Line 26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5465" name="Line 26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</p:grpSp>
      <p:sp>
        <p:nvSpPr>
          <p:cNvPr id="5144" name="Oval 275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45" name="Line 276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46" name="Line 277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47" name="Rectangle 278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5148" name="Oval 279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149" name="Group 280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5441" name="Line 2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42" name="Line 2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43" name="Line 2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5150" name="Group 284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5438" name="Line 28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39" name="Line 28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40" name="Line 28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5151" name="Oval 289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52" name="Line 290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53" name="Line 291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54" name="Rectangle 292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5155" name="Oval 293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156" name="Group 294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5435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36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37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5157" name="Group 298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5432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33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34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5158" name="Oval 303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59" name="Line 304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60" name="Line 305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61" name="Rectangle 306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5162" name="Oval 307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163" name="Group 308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5429" name="Line 3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30" name="Line 3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31" name="Line 3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5164" name="Group 312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5426" name="Line 3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27" name="Line 3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28" name="Line 3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5165" name="Oval 317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66" name="Line 318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67" name="Line 319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68" name="Rectangle 320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5169" name="Oval 321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170" name="Group 322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5423" name="Line 32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24" name="Line 32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25" name="Line 32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5171" name="Group 326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5420" name="Line 32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21" name="Line 32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22" name="Line 32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5172" name="Oval 331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73" name="Line 332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74" name="Line 333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75" name="Rectangle 334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5176" name="Oval 335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177" name="Group 336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5417" name="Line 33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18" name="Line 33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19" name="Line 33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5178" name="Group 340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5414" name="Line 34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15" name="Line 34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16" name="Line 34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5179" name="Oval 345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80" name="Line 346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81" name="Line 347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82" name="Rectangle 348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>
              <a:solidFill>
                <a:schemeClr val="bg2"/>
              </a:solidFill>
            </a:endParaRPr>
          </a:p>
        </p:txBody>
      </p:sp>
      <p:sp>
        <p:nvSpPr>
          <p:cNvPr id="5183" name="Oval 349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184" name="Group 350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5411" name="Line 3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12" name="Line 3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13" name="Line 3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5185" name="Group 354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5408" name="Line 3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09" name="Line 3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10" name="Line 3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5186" name="Oval 359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87" name="Line 360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88" name="Line 361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89" name="Rectangle 362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5190" name="Oval 363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191" name="Group 364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5405" name="Line 36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06" name="Line 36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07" name="Line 36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5192" name="Group 368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5402" name="Line 36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03" name="Line 37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04" name="Line 37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5193" name="Oval 373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94" name="Line 374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95" name="Line 375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96" name="Rectangle 376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5197" name="Oval 377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198" name="Group 378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5399" name="Line 37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00" name="Line 38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01" name="Line 38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5199" name="Group 382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5396" name="Line 3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97" name="Line 3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98" name="Line 3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5200" name="Oval 387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201" name="Line 388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202" name="Line 389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203" name="Rectangle 390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5204" name="Oval 391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205" name="Group 392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5393" name="Line 39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94" name="Line 39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95" name="Line 39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5206" name="Group 396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5390" name="Line 39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91" name="Line 39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92" name="Line 39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5207" name="Line 400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08" name="Line 401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09" name="Line 402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10" name="Line 403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11" name="Line 404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12" name="Line 427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13" name="Line 428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14" name="Freeform 429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15" name="Line 430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216" name="Line 440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217" name="Line 441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218" name="Group 545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5377" name="Oval 443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78" name="Line 444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79" name="Line 445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80" name="Rectangle 446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5381" name="Oval 447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382" name="Group 448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5387" name="Line 4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88" name="Line 4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89" name="Line 4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5383" name="Group 452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5384" name="Line 4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85" name="Line 4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86" name="Line 4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5219" name="Group 456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5364" name="Oval 4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65" name="Line 4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66" name="Line 4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67" name="Rectangle 4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5368" name="Oval 4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369" name="Group 4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374" name="Line 4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75" name="Line 4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76" name="Line 4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5370" name="Group 4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371" name="Line 4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72" name="Line 4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73" name="Line 4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5220" name="Group 470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5351" name="Oval 4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52" name="Line 4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53" name="Line 4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54" name="Rectangle 4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5355" name="Oval 4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356" name="Group 4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361" name="Line 4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62" name="Line 4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63" name="Line 4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5357" name="Group 4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358" name="Line 4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59" name="Line 4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60" name="Line 4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5221" name="Line 484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22" name="Line 485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23" name="Line 486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24" name="Line 487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25" name="Line 488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26" name="Line 489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27" name="Line 490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28" name="Line 491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29" name="Line 492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30" name="Line 493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31" name="Line 522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32" name="Line 523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5233" name="Group 596"/>
          <p:cNvGrpSpPr>
            <a:grpSpLocks/>
          </p:cNvGrpSpPr>
          <p:nvPr/>
        </p:nvGrpSpPr>
        <p:grpSpPr bwMode="auto">
          <a:xfrm>
            <a:off x="5084763" y="1677988"/>
            <a:ext cx="3021012" cy="3981450"/>
            <a:chOff x="-1203" y="1352"/>
            <a:chExt cx="1903" cy="2508"/>
          </a:xfrm>
        </p:grpSpPr>
        <p:grpSp>
          <p:nvGrpSpPr>
            <p:cNvPr id="5324" name="Group 266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5348" name="Picture 267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49" name="Line 268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350" name="Line 269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pic>
          <p:nvPicPr>
            <p:cNvPr id="5325" name="Picture 270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326" name="Group 271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5133" name="Object 1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44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34" name="Object 1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45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327" name="Group 405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5131" name="Object 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46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32" name="Object 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47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122" name="Object 2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48" name="Clip" r:id="rId12" imgW="1305000" imgH="1085760" progId="MS_ClipArt_Gallery.2">
                    <p:embed/>
                  </p:oleObj>
                </mc:Choice>
                <mc:Fallback>
                  <p:oleObj name="Clip" r:id="rId12" imgW="1305000" imgH="1085760" progId="MS_ClipArt_Gallery.2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32" y="2289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328" name="Group 431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5340" name="AutoShape 43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41" name="Rectangle 43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42" name="Rectangle 43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43" name="AutoShape 43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44" name="Line 43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45" name="Line 43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46" name="Rectangle 43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47" name="Rectangle 43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aphicFrame>
          <p:nvGraphicFramePr>
            <p:cNvPr id="5123" name="Object 3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49" name="Clip" r:id="rId14" imgW="1305000" imgH="1085760" progId="MS_ClipArt_Gallery.2">
                    <p:embed/>
                  </p:oleObj>
                </mc:Choice>
                <mc:Fallback>
                  <p:oleObj name="Clip" r:id="rId14" imgW="1305000" imgH="1085760" progId="MS_ClipArt_Gallery.2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975" y="33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4" name="Object 4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50"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71" y="31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5" name="Object 5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51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03" y="3544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6" name="Object 6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52"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89" y="3546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329" name="Group 498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5129" name="Object 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53" name="Clip" r:id="rId18" imgW="819000" imgH="847800" progId="MS_ClipArt_Gallery.2">
                      <p:embed/>
                    </p:oleObj>
                  </mc:Choice>
                  <mc:Fallback>
                    <p:oleObj name="Clip" r:id="rId18" imgW="819000" imgH="847800" progId="MS_ClipArt_Gallery.2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30" name="Object 1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54" name="Clip" r:id="rId19" imgW="1266840" imgH="1200240" progId="MS_ClipArt_Gallery.2">
                      <p:embed/>
                    </p:oleObj>
                  </mc:Choice>
                  <mc:Fallback>
                    <p:oleObj name="Clip" r:id="rId19" imgW="1266840" imgH="1200240" progId="MS_ClipArt_Gallery.2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330" name="Group 501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5127" name="Object 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55" name="Clip" r:id="rId20" imgW="819000" imgH="847800" progId="MS_ClipArt_Gallery.2">
                      <p:embed/>
                    </p:oleObj>
                  </mc:Choice>
                  <mc:Fallback>
                    <p:oleObj name="Clip" r:id="rId20" imgW="819000" imgH="847800" progId="MS_ClipArt_Gallery.2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28" name="Object 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56" name="Clip" r:id="rId21" imgW="1266840" imgH="1200240" progId="MS_ClipArt_Gallery.2">
                      <p:embed/>
                    </p:oleObj>
                  </mc:Choice>
                  <mc:Fallback>
                    <p:oleObj name="Clip" r:id="rId21" imgW="1266840" imgH="1200240" progId="MS_ClipArt_Gallery.2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331" name="Group 524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5332" name="AutoShape 52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33" name="Rectangle 52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34" name="Rectangle 52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35" name="AutoShape 52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36" name="Line 52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37" name="Line 53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38" name="Rectangle 53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39" name="Rectangle 53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5234" name="Line 533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35" name="Line 534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36" name="Line 535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37" name="Line 536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38" name="Line 537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39" name="Line 538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40" name="Line 539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41" name="Line 540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42" name="Line 541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43" name="Line 542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44" name="Line 543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5245" name="Group 546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5311" name="Oval 54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12" name="Line 54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13" name="Line 54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14" name="Rectangle 55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5315" name="Oval 55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316" name="Group 55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5321" name="Line 5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22" name="Line 5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23" name="Line 5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5317" name="Group 55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5318" name="Line 5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19" name="Line 5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20" name="Line 5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5246" name="Group 560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5298" name="Oval 561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299" name="Line 562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00" name="Line 563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01" name="Rectangle 564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5302" name="Oval 565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303" name="Group 566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5308" name="Line 5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09" name="Line 5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10" name="Line 5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5304" name="Group 570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5305" name="Line 57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06" name="Line 57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07" name="Line 57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5247" name="Group 576"/>
          <p:cNvGrpSpPr>
            <a:grpSpLocks/>
          </p:cNvGrpSpPr>
          <p:nvPr/>
        </p:nvGrpSpPr>
        <p:grpSpPr bwMode="auto">
          <a:xfrm>
            <a:off x="6810375" y="4968875"/>
            <a:ext cx="290513" cy="404813"/>
            <a:chOff x="4290" y="3130"/>
            <a:chExt cx="183" cy="255"/>
          </a:xfrm>
        </p:grpSpPr>
        <p:pic>
          <p:nvPicPr>
            <p:cNvPr id="5280" name="Picture 505" descr="31u_bnrz[1]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281" name="Freeform 506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1 h 232"/>
                <a:gd name="T12" fmla="*/ 0 w 199"/>
                <a:gd name="T13" fmla="*/ 1 h 232"/>
                <a:gd name="T14" fmla="*/ 0 w 199"/>
                <a:gd name="T15" fmla="*/ 1 h 232"/>
                <a:gd name="T16" fmla="*/ 0 w 199"/>
                <a:gd name="T17" fmla="*/ 1 h 232"/>
                <a:gd name="T18" fmla="*/ 0 w 199"/>
                <a:gd name="T19" fmla="*/ 1 h 232"/>
                <a:gd name="T20" fmla="*/ 0 w 199"/>
                <a:gd name="T21" fmla="*/ 1 h 232"/>
                <a:gd name="T22" fmla="*/ 0 w 199"/>
                <a:gd name="T23" fmla="*/ 1 h 232"/>
                <a:gd name="T24" fmla="*/ 0 w 199"/>
                <a:gd name="T25" fmla="*/ 1 h 232"/>
                <a:gd name="T26" fmla="*/ 0 w 199"/>
                <a:gd name="T27" fmla="*/ 1 h 232"/>
                <a:gd name="T28" fmla="*/ 0 w 199"/>
                <a:gd name="T29" fmla="*/ 1 h 232"/>
                <a:gd name="T30" fmla="*/ 0 w 199"/>
                <a:gd name="T31" fmla="*/ 1 h 232"/>
                <a:gd name="T32" fmla="*/ 1 w 199"/>
                <a:gd name="T33" fmla="*/ 1 h 232"/>
                <a:gd name="T34" fmla="*/ 1 w 199"/>
                <a:gd name="T35" fmla="*/ 1 h 232"/>
                <a:gd name="T36" fmla="*/ 1 w 199"/>
                <a:gd name="T37" fmla="*/ 1 h 232"/>
                <a:gd name="T38" fmla="*/ 1 w 199"/>
                <a:gd name="T39" fmla="*/ 1 h 232"/>
                <a:gd name="T40" fmla="*/ 1 w 199"/>
                <a:gd name="T41" fmla="*/ 1 h 232"/>
                <a:gd name="T42" fmla="*/ 1 w 199"/>
                <a:gd name="T43" fmla="*/ 1 h 232"/>
                <a:gd name="T44" fmla="*/ 1 w 199"/>
                <a:gd name="T45" fmla="*/ 1 h 232"/>
                <a:gd name="T46" fmla="*/ 1 w 199"/>
                <a:gd name="T47" fmla="*/ 1 h 232"/>
                <a:gd name="T48" fmla="*/ 0 w 199"/>
                <a:gd name="T49" fmla="*/ 1 h 232"/>
                <a:gd name="T50" fmla="*/ 0 w 199"/>
                <a:gd name="T51" fmla="*/ 1 h 232"/>
                <a:gd name="T52" fmla="*/ 0 w 199"/>
                <a:gd name="T53" fmla="*/ 1 h 232"/>
                <a:gd name="T54" fmla="*/ 0 w 199"/>
                <a:gd name="T55" fmla="*/ 1 h 232"/>
                <a:gd name="T56" fmla="*/ 0 w 199"/>
                <a:gd name="T57" fmla="*/ 1 h 232"/>
                <a:gd name="T58" fmla="*/ 0 w 199"/>
                <a:gd name="T59" fmla="*/ 1 h 232"/>
                <a:gd name="T60" fmla="*/ 0 w 199"/>
                <a:gd name="T61" fmla="*/ 1 h 232"/>
                <a:gd name="T62" fmla="*/ 0 w 199"/>
                <a:gd name="T63" fmla="*/ 1 h 232"/>
                <a:gd name="T64" fmla="*/ 0 w 199"/>
                <a:gd name="T65" fmla="*/ 1 h 232"/>
                <a:gd name="T66" fmla="*/ 0 w 199"/>
                <a:gd name="T67" fmla="*/ 1 h 232"/>
                <a:gd name="T68" fmla="*/ 0 w 199"/>
                <a:gd name="T69" fmla="*/ 1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1 w 199"/>
                <a:gd name="T77" fmla="*/ 0 h 232"/>
                <a:gd name="T78" fmla="*/ 1 w 199"/>
                <a:gd name="T79" fmla="*/ 0 h 232"/>
                <a:gd name="T80" fmla="*/ 1 w 199"/>
                <a:gd name="T81" fmla="*/ 0 h 232"/>
                <a:gd name="T82" fmla="*/ 1 w 199"/>
                <a:gd name="T83" fmla="*/ 0 h 232"/>
                <a:gd name="T84" fmla="*/ 1 w 199"/>
                <a:gd name="T85" fmla="*/ 0 h 232"/>
                <a:gd name="T86" fmla="*/ 1 w 199"/>
                <a:gd name="T87" fmla="*/ 0 h 232"/>
                <a:gd name="T88" fmla="*/ 1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82" name="Freeform 507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 w 128"/>
                <a:gd name="T1" fmla="*/ 0 h 180"/>
                <a:gd name="T2" fmla="*/ 1 w 128"/>
                <a:gd name="T3" fmla="*/ 0 h 180"/>
                <a:gd name="T4" fmla="*/ 1 w 128"/>
                <a:gd name="T5" fmla="*/ 0 h 180"/>
                <a:gd name="T6" fmla="*/ 1 w 128"/>
                <a:gd name="T7" fmla="*/ 0 h 180"/>
                <a:gd name="T8" fmla="*/ 1 w 128"/>
                <a:gd name="T9" fmla="*/ 0 h 180"/>
                <a:gd name="T10" fmla="*/ 0 w 128"/>
                <a:gd name="T11" fmla="*/ 1 h 180"/>
                <a:gd name="T12" fmla="*/ 0 w 128"/>
                <a:gd name="T13" fmla="*/ 1 h 180"/>
                <a:gd name="T14" fmla="*/ 0 w 128"/>
                <a:gd name="T15" fmla="*/ 1 h 180"/>
                <a:gd name="T16" fmla="*/ 0 w 128"/>
                <a:gd name="T17" fmla="*/ 1 h 180"/>
                <a:gd name="T18" fmla="*/ 0 w 128"/>
                <a:gd name="T19" fmla="*/ 1 h 180"/>
                <a:gd name="T20" fmla="*/ 0 w 128"/>
                <a:gd name="T21" fmla="*/ 1 h 180"/>
                <a:gd name="T22" fmla="*/ 0 w 128"/>
                <a:gd name="T23" fmla="*/ 1 h 180"/>
                <a:gd name="T24" fmla="*/ 0 w 128"/>
                <a:gd name="T25" fmla="*/ 1 h 180"/>
                <a:gd name="T26" fmla="*/ 0 w 128"/>
                <a:gd name="T27" fmla="*/ 1 h 180"/>
                <a:gd name="T28" fmla="*/ 0 w 128"/>
                <a:gd name="T29" fmla="*/ 1 h 180"/>
                <a:gd name="T30" fmla="*/ 0 w 128"/>
                <a:gd name="T31" fmla="*/ 1 h 180"/>
                <a:gd name="T32" fmla="*/ 0 w 128"/>
                <a:gd name="T33" fmla="*/ 1 h 180"/>
                <a:gd name="T34" fmla="*/ 0 w 128"/>
                <a:gd name="T35" fmla="*/ 1 h 180"/>
                <a:gd name="T36" fmla="*/ 0 w 128"/>
                <a:gd name="T37" fmla="*/ 1 h 180"/>
                <a:gd name="T38" fmla="*/ 1 w 128"/>
                <a:gd name="T39" fmla="*/ 1 h 180"/>
                <a:gd name="T40" fmla="*/ 1 w 128"/>
                <a:gd name="T41" fmla="*/ 1 h 180"/>
                <a:gd name="T42" fmla="*/ 1 w 128"/>
                <a:gd name="T43" fmla="*/ 0 h 180"/>
                <a:gd name="T44" fmla="*/ 1 w 128"/>
                <a:gd name="T45" fmla="*/ 0 h 180"/>
                <a:gd name="T46" fmla="*/ 1 w 128"/>
                <a:gd name="T47" fmla="*/ 0 h 180"/>
                <a:gd name="T48" fmla="*/ 1 w 128"/>
                <a:gd name="T49" fmla="*/ 0 h 180"/>
                <a:gd name="T50" fmla="*/ 1 w 128"/>
                <a:gd name="T51" fmla="*/ 0 h 180"/>
                <a:gd name="T52" fmla="*/ 1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1 w 128"/>
                <a:gd name="T77" fmla="*/ 0 h 180"/>
                <a:gd name="T78" fmla="*/ 1 w 128"/>
                <a:gd name="T79" fmla="*/ 0 h 180"/>
                <a:gd name="T80" fmla="*/ 1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83" name="Freeform 508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 w 322"/>
                <a:gd name="T1" fmla="*/ 0 h 378"/>
                <a:gd name="T2" fmla="*/ 0 w 322"/>
                <a:gd name="T3" fmla="*/ 0 h 378"/>
                <a:gd name="T4" fmla="*/ 0 w 322"/>
                <a:gd name="T5" fmla="*/ 1 h 378"/>
                <a:gd name="T6" fmla="*/ 0 w 322"/>
                <a:gd name="T7" fmla="*/ 1 h 378"/>
                <a:gd name="T8" fmla="*/ 0 w 322"/>
                <a:gd name="T9" fmla="*/ 1 h 378"/>
                <a:gd name="T10" fmla="*/ 0 w 322"/>
                <a:gd name="T11" fmla="*/ 1 h 378"/>
                <a:gd name="T12" fmla="*/ 0 w 322"/>
                <a:gd name="T13" fmla="*/ 1 h 378"/>
                <a:gd name="T14" fmla="*/ 0 w 322"/>
                <a:gd name="T15" fmla="*/ 2 h 378"/>
                <a:gd name="T16" fmla="*/ 0 w 322"/>
                <a:gd name="T17" fmla="*/ 2 h 378"/>
                <a:gd name="T18" fmla="*/ 0 w 322"/>
                <a:gd name="T19" fmla="*/ 2 h 378"/>
                <a:gd name="T20" fmla="*/ 1 w 322"/>
                <a:gd name="T21" fmla="*/ 2 h 378"/>
                <a:gd name="T22" fmla="*/ 1 w 322"/>
                <a:gd name="T23" fmla="*/ 2 h 378"/>
                <a:gd name="T24" fmla="*/ 1 w 322"/>
                <a:gd name="T25" fmla="*/ 2 h 378"/>
                <a:gd name="T26" fmla="*/ 1 w 322"/>
                <a:gd name="T27" fmla="*/ 2 h 378"/>
                <a:gd name="T28" fmla="*/ 1 w 322"/>
                <a:gd name="T29" fmla="*/ 2 h 378"/>
                <a:gd name="T30" fmla="*/ 1 w 322"/>
                <a:gd name="T31" fmla="*/ 2 h 378"/>
                <a:gd name="T32" fmla="*/ 2 w 322"/>
                <a:gd name="T33" fmla="*/ 2 h 378"/>
                <a:gd name="T34" fmla="*/ 2 w 322"/>
                <a:gd name="T35" fmla="*/ 2 h 378"/>
                <a:gd name="T36" fmla="*/ 2 w 322"/>
                <a:gd name="T37" fmla="*/ 2 h 378"/>
                <a:gd name="T38" fmla="*/ 2 w 322"/>
                <a:gd name="T39" fmla="*/ 2 h 378"/>
                <a:gd name="T40" fmla="*/ 1 w 322"/>
                <a:gd name="T41" fmla="*/ 2 h 378"/>
                <a:gd name="T42" fmla="*/ 1 w 322"/>
                <a:gd name="T43" fmla="*/ 2 h 378"/>
                <a:gd name="T44" fmla="*/ 1 w 322"/>
                <a:gd name="T45" fmla="*/ 2 h 378"/>
                <a:gd name="T46" fmla="*/ 1 w 322"/>
                <a:gd name="T47" fmla="*/ 2 h 378"/>
                <a:gd name="T48" fmla="*/ 1 w 322"/>
                <a:gd name="T49" fmla="*/ 2 h 378"/>
                <a:gd name="T50" fmla="*/ 1 w 322"/>
                <a:gd name="T51" fmla="*/ 2 h 378"/>
                <a:gd name="T52" fmla="*/ 1 w 322"/>
                <a:gd name="T53" fmla="*/ 2 h 378"/>
                <a:gd name="T54" fmla="*/ 0 w 322"/>
                <a:gd name="T55" fmla="*/ 1 h 378"/>
                <a:gd name="T56" fmla="*/ 0 w 322"/>
                <a:gd name="T57" fmla="*/ 1 h 378"/>
                <a:gd name="T58" fmla="*/ 0 w 322"/>
                <a:gd name="T59" fmla="*/ 1 h 378"/>
                <a:gd name="T60" fmla="*/ 0 w 322"/>
                <a:gd name="T61" fmla="*/ 1 h 378"/>
                <a:gd name="T62" fmla="*/ 0 w 322"/>
                <a:gd name="T63" fmla="*/ 1 h 378"/>
                <a:gd name="T64" fmla="*/ 0 w 322"/>
                <a:gd name="T65" fmla="*/ 1 h 378"/>
                <a:gd name="T66" fmla="*/ 0 w 322"/>
                <a:gd name="T67" fmla="*/ 1 h 378"/>
                <a:gd name="T68" fmla="*/ 1 w 322"/>
                <a:gd name="T69" fmla="*/ 0 h 378"/>
                <a:gd name="T70" fmla="*/ 1 w 322"/>
                <a:gd name="T71" fmla="*/ 0 h 378"/>
                <a:gd name="T72" fmla="*/ 1 w 322"/>
                <a:gd name="T73" fmla="*/ 0 h 378"/>
                <a:gd name="T74" fmla="*/ 1 w 322"/>
                <a:gd name="T75" fmla="*/ 0 h 378"/>
                <a:gd name="T76" fmla="*/ 1 w 322"/>
                <a:gd name="T77" fmla="*/ 0 h 378"/>
                <a:gd name="T78" fmla="*/ 1 w 322"/>
                <a:gd name="T79" fmla="*/ 0 h 378"/>
                <a:gd name="T80" fmla="*/ 1 w 322"/>
                <a:gd name="T81" fmla="*/ 0 h 378"/>
                <a:gd name="T82" fmla="*/ 1 w 322"/>
                <a:gd name="T83" fmla="*/ 0 h 378"/>
                <a:gd name="T84" fmla="*/ 1 w 322"/>
                <a:gd name="T85" fmla="*/ 0 h 378"/>
                <a:gd name="T86" fmla="*/ 1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84" name="Freeform 509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1 w 283"/>
                <a:gd name="T1" fmla="*/ 0 h 252"/>
                <a:gd name="T2" fmla="*/ 1 w 283"/>
                <a:gd name="T3" fmla="*/ 1 h 252"/>
                <a:gd name="T4" fmla="*/ 1 w 283"/>
                <a:gd name="T5" fmla="*/ 1 h 252"/>
                <a:gd name="T6" fmla="*/ 1 w 283"/>
                <a:gd name="T7" fmla="*/ 1 h 252"/>
                <a:gd name="T8" fmla="*/ 1 w 283"/>
                <a:gd name="T9" fmla="*/ 1 h 252"/>
                <a:gd name="T10" fmla="*/ 1 w 283"/>
                <a:gd name="T11" fmla="*/ 1 h 252"/>
                <a:gd name="T12" fmla="*/ 1 w 283"/>
                <a:gd name="T13" fmla="*/ 1 h 252"/>
                <a:gd name="T14" fmla="*/ 1 w 283"/>
                <a:gd name="T15" fmla="*/ 1 h 252"/>
                <a:gd name="T16" fmla="*/ 1 w 283"/>
                <a:gd name="T17" fmla="*/ 1 h 252"/>
                <a:gd name="T18" fmla="*/ 1 w 283"/>
                <a:gd name="T19" fmla="*/ 1 h 252"/>
                <a:gd name="T20" fmla="*/ 1 w 283"/>
                <a:gd name="T21" fmla="*/ 1 h 252"/>
                <a:gd name="T22" fmla="*/ 1 w 283"/>
                <a:gd name="T23" fmla="*/ 1 h 252"/>
                <a:gd name="T24" fmla="*/ 1 w 283"/>
                <a:gd name="T25" fmla="*/ 1 h 252"/>
                <a:gd name="T26" fmla="*/ 1 w 283"/>
                <a:gd name="T27" fmla="*/ 1 h 252"/>
                <a:gd name="T28" fmla="*/ 1 w 283"/>
                <a:gd name="T29" fmla="*/ 1 h 252"/>
                <a:gd name="T30" fmla="*/ 1 w 283"/>
                <a:gd name="T31" fmla="*/ 1 h 252"/>
                <a:gd name="T32" fmla="*/ 1 w 283"/>
                <a:gd name="T33" fmla="*/ 1 h 252"/>
                <a:gd name="T34" fmla="*/ 1 w 283"/>
                <a:gd name="T35" fmla="*/ 1 h 252"/>
                <a:gd name="T36" fmla="*/ 1 w 283"/>
                <a:gd name="T37" fmla="*/ 1 h 252"/>
                <a:gd name="T38" fmla="*/ 1 w 283"/>
                <a:gd name="T39" fmla="*/ 1 h 252"/>
                <a:gd name="T40" fmla="*/ 1 w 283"/>
                <a:gd name="T41" fmla="*/ 1 h 252"/>
                <a:gd name="T42" fmla="*/ 1 w 283"/>
                <a:gd name="T43" fmla="*/ 1 h 252"/>
                <a:gd name="T44" fmla="*/ 1 w 283"/>
                <a:gd name="T45" fmla="*/ 1 h 252"/>
                <a:gd name="T46" fmla="*/ 1 w 283"/>
                <a:gd name="T47" fmla="*/ 1 h 252"/>
                <a:gd name="T48" fmla="*/ 1 w 283"/>
                <a:gd name="T49" fmla="*/ 1 h 252"/>
                <a:gd name="T50" fmla="*/ 1 w 283"/>
                <a:gd name="T51" fmla="*/ 1 h 252"/>
                <a:gd name="T52" fmla="*/ 1 w 283"/>
                <a:gd name="T53" fmla="*/ 1 h 252"/>
                <a:gd name="T54" fmla="*/ 1 w 283"/>
                <a:gd name="T55" fmla="*/ 1 h 252"/>
                <a:gd name="T56" fmla="*/ 1 w 283"/>
                <a:gd name="T57" fmla="*/ 0 h 252"/>
                <a:gd name="T58" fmla="*/ 1 w 283"/>
                <a:gd name="T59" fmla="*/ 0 h 252"/>
                <a:gd name="T60" fmla="*/ 1 w 283"/>
                <a:gd name="T61" fmla="*/ 0 h 252"/>
                <a:gd name="T62" fmla="*/ 1 w 283"/>
                <a:gd name="T63" fmla="*/ 0 h 252"/>
                <a:gd name="T64" fmla="*/ 1 w 283"/>
                <a:gd name="T65" fmla="*/ 0 h 252"/>
                <a:gd name="T66" fmla="*/ 1 w 283"/>
                <a:gd name="T67" fmla="*/ 0 h 252"/>
                <a:gd name="T68" fmla="*/ 1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1 w 283"/>
                <a:gd name="T109" fmla="*/ 0 h 252"/>
                <a:gd name="T110" fmla="*/ 1 w 283"/>
                <a:gd name="T111" fmla="*/ 0 h 252"/>
                <a:gd name="T112" fmla="*/ 1 w 283"/>
                <a:gd name="T113" fmla="*/ 0 h 252"/>
                <a:gd name="T114" fmla="*/ 1 w 283"/>
                <a:gd name="T115" fmla="*/ 0 h 252"/>
                <a:gd name="T116" fmla="*/ 1 w 283"/>
                <a:gd name="T117" fmla="*/ 0 h 252"/>
                <a:gd name="T118" fmla="*/ 1 w 283"/>
                <a:gd name="T119" fmla="*/ 0 h 252"/>
                <a:gd name="T120" fmla="*/ 1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85" name="Freeform 510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1 h 238"/>
                <a:gd name="T4" fmla="*/ 0 w 114"/>
                <a:gd name="T5" fmla="*/ 1 h 238"/>
                <a:gd name="T6" fmla="*/ 0 w 114"/>
                <a:gd name="T7" fmla="*/ 1 h 238"/>
                <a:gd name="T8" fmla="*/ 0 w 114"/>
                <a:gd name="T9" fmla="*/ 1 h 238"/>
                <a:gd name="T10" fmla="*/ 0 w 114"/>
                <a:gd name="T11" fmla="*/ 1 h 238"/>
                <a:gd name="T12" fmla="*/ 0 w 114"/>
                <a:gd name="T13" fmla="*/ 1 h 238"/>
                <a:gd name="T14" fmla="*/ 0 w 114"/>
                <a:gd name="T15" fmla="*/ 1 h 238"/>
                <a:gd name="T16" fmla="*/ 0 w 114"/>
                <a:gd name="T17" fmla="*/ 1 h 238"/>
                <a:gd name="T18" fmla="*/ 1 w 114"/>
                <a:gd name="T19" fmla="*/ 1 h 238"/>
                <a:gd name="T20" fmla="*/ 1 w 114"/>
                <a:gd name="T21" fmla="*/ 1 h 238"/>
                <a:gd name="T22" fmla="*/ 1 w 114"/>
                <a:gd name="T23" fmla="*/ 1 h 238"/>
                <a:gd name="T24" fmla="*/ 1 w 114"/>
                <a:gd name="T25" fmla="*/ 1 h 238"/>
                <a:gd name="T26" fmla="*/ 1 w 114"/>
                <a:gd name="T27" fmla="*/ 1 h 238"/>
                <a:gd name="T28" fmla="*/ 1 w 114"/>
                <a:gd name="T29" fmla="*/ 1 h 238"/>
                <a:gd name="T30" fmla="*/ 1 w 114"/>
                <a:gd name="T31" fmla="*/ 1 h 238"/>
                <a:gd name="T32" fmla="*/ 1 w 114"/>
                <a:gd name="T33" fmla="*/ 1 h 238"/>
                <a:gd name="T34" fmla="*/ 0 w 114"/>
                <a:gd name="T35" fmla="*/ 1 h 238"/>
                <a:gd name="T36" fmla="*/ 0 w 114"/>
                <a:gd name="T37" fmla="*/ 1 h 238"/>
                <a:gd name="T38" fmla="*/ 0 w 114"/>
                <a:gd name="T39" fmla="*/ 1 h 238"/>
                <a:gd name="T40" fmla="*/ 0 w 114"/>
                <a:gd name="T41" fmla="*/ 1 h 238"/>
                <a:gd name="T42" fmla="*/ 0 w 114"/>
                <a:gd name="T43" fmla="*/ 1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1 w 114"/>
                <a:gd name="T61" fmla="*/ 0 h 238"/>
                <a:gd name="T62" fmla="*/ 1 w 114"/>
                <a:gd name="T63" fmla="*/ 0 h 238"/>
                <a:gd name="T64" fmla="*/ 1 w 114"/>
                <a:gd name="T65" fmla="*/ 0 h 238"/>
                <a:gd name="T66" fmla="*/ 1 w 114"/>
                <a:gd name="T67" fmla="*/ 0 h 238"/>
                <a:gd name="T68" fmla="*/ 1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86" name="Freeform 511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1 w 246"/>
                <a:gd name="T1" fmla="*/ 1 h 310"/>
                <a:gd name="T2" fmla="*/ 1 w 246"/>
                <a:gd name="T3" fmla="*/ 1 h 310"/>
                <a:gd name="T4" fmla="*/ 1 w 246"/>
                <a:gd name="T5" fmla="*/ 1 h 310"/>
                <a:gd name="T6" fmla="*/ 1 w 246"/>
                <a:gd name="T7" fmla="*/ 1 h 310"/>
                <a:gd name="T8" fmla="*/ 1 w 246"/>
                <a:gd name="T9" fmla="*/ 1 h 310"/>
                <a:gd name="T10" fmla="*/ 1 w 246"/>
                <a:gd name="T11" fmla="*/ 1 h 310"/>
                <a:gd name="T12" fmla="*/ 1 w 246"/>
                <a:gd name="T13" fmla="*/ 1 h 310"/>
                <a:gd name="T14" fmla="*/ 1 w 246"/>
                <a:gd name="T15" fmla="*/ 1 h 310"/>
                <a:gd name="T16" fmla="*/ 1 w 246"/>
                <a:gd name="T17" fmla="*/ 1 h 310"/>
                <a:gd name="T18" fmla="*/ 1 w 246"/>
                <a:gd name="T19" fmla="*/ 1 h 310"/>
                <a:gd name="T20" fmla="*/ 1 w 246"/>
                <a:gd name="T21" fmla="*/ 1 h 310"/>
                <a:gd name="T22" fmla="*/ 1 w 246"/>
                <a:gd name="T23" fmla="*/ 2 h 310"/>
                <a:gd name="T24" fmla="*/ 1 w 246"/>
                <a:gd name="T25" fmla="*/ 2 h 310"/>
                <a:gd name="T26" fmla="*/ 1 w 246"/>
                <a:gd name="T27" fmla="*/ 2 h 310"/>
                <a:gd name="T28" fmla="*/ 1 w 246"/>
                <a:gd name="T29" fmla="*/ 1 h 310"/>
                <a:gd name="T30" fmla="*/ 1 w 246"/>
                <a:gd name="T31" fmla="*/ 1 h 310"/>
                <a:gd name="T32" fmla="*/ 1 w 246"/>
                <a:gd name="T33" fmla="*/ 1 h 310"/>
                <a:gd name="T34" fmla="*/ 1 w 246"/>
                <a:gd name="T35" fmla="*/ 1 h 310"/>
                <a:gd name="T36" fmla="*/ 1 w 246"/>
                <a:gd name="T37" fmla="*/ 1 h 310"/>
                <a:gd name="T38" fmla="*/ 1 w 246"/>
                <a:gd name="T39" fmla="*/ 1 h 310"/>
                <a:gd name="T40" fmla="*/ 1 w 246"/>
                <a:gd name="T41" fmla="*/ 1 h 310"/>
                <a:gd name="T42" fmla="*/ 1 w 246"/>
                <a:gd name="T43" fmla="*/ 1 h 310"/>
                <a:gd name="T44" fmla="*/ 1 w 246"/>
                <a:gd name="T45" fmla="*/ 0 h 310"/>
                <a:gd name="T46" fmla="*/ 1 w 246"/>
                <a:gd name="T47" fmla="*/ 0 h 310"/>
                <a:gd name="T48" fmla="*/ 1 w 246"/>
                <a:gd name="T49" fmla="*/ 0 h 310"/>
                <a:gd name="T50" fmla="*/ 1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1 w 246"/>
                <a:gd name="T69" fmla="*/ 0 h 310"/>
                <a:gd name="T70" fmla="*/ 1 w 246"/>
                <a:gd name="T71" fmla="*/ 0 h 310"/>
                <a:gd name="T72" fmla="*/ 1 w 246"/>
                <a:gd name="T73" fmla="*/ 1 h 310"/>
                <a:gd name="T74" fmla="*/ 1 w 246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87" name="Freeform 512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1 h 187"/>
                <a:gd name="T28" fmla="*/ 0 w 83"/>
                <a:gd name="T29" fmla="*/ 1 h 187"/>
                <a:gd name="T30" fmla="*/ 0 w 83"/>
                <a:gd name="T31" fmla="*/ 1 h 187"/>
                <a:gd name="T32" fmla="*/ 0 w 83"/>
                <a:gd name="T33" fmla="*/ 1 h 187"/>
                <a:gd name="T34" fmla="*/ 0 w 83"/>
                <a:gd name="T35" fmla="*/ 1 h 187"/>
                <a:gd name="T36" fmla="*/ 0 w 83"/>
                <a:gd name="T37" fmla="*/ 1 h 187"/>
                <a:gd name="T38" fmla="*/ 0 w 83"/>
                <a:gd name="T39" fmla="*/ 1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88" name="Freeform 513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1 h 94"/>
                <a:gd name="T30" fmla="*/ 0 w 44"/>
                <a:gd name="T31" fmla="*/ 1 h 94"/>
                <a:gd name="T32" fmla="*/ 0 w 44"/>
                <a:gd name="T33" fmla="*/ 1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89" name="Freeform 514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90" name="Freeform 515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91" name="Freeform 516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1 h 236"/>
                <a:gd name="T18" fmla="*/ 0 w 198"/>
                <a:gd name="T19" fmla="*/ 1 h 236"/>
                <a:gd name="T20" fmla="*/ 0 w 198"/>
                <a:gd name="T21" fmla="*/ 1 h 236"/>
                <a:gd name="T22" fmla="*/ 0 w 198"/>
                <a:gd name="T23" fmla="*/ 1 h 236"/>
                <a:gd name="T24" fmla="*/ 0 w 198"/>
                <a:gd name="T25" fmla="*/ 1 h 236"/>
                <a:gd name="T26" fmla="*/ 0 w 198"/>
                <a:gd name="T27" fmla="*/ 1 h 236"/>
                <a:gd name="T28" fmla="*/ 0 w 198"/>
                <a:gd name="T29" fmla="*/ 1 h 236"/>
                <a:gd name="T30" fmla="*/ 1 w 198"/>
                <a:gd name="T31" fmla="*/ 1 h 236"/>
                <a:gd name="T32" fmla="*/ 1 w 198"/>
                <a:gd name="T33" fmla="*/ 1 h 236"/>
                <a:gd name="T34" fmla="*/ 1 w 198"/>
                <a:gd name="T35" fmla="*/ 1 h 236"/>
                <a:gd name="T36" fmla="*/ 1 w 198"/>
                <a:gd name="T37" fmla="*/ 1 h 236"/>
                <a:gd name="T38" fmla="*/ 1 w 198"/>
                <a:gd name="T39" fmla="*/ 1 h 236"/>
                <a:gd name="T40" fmla="*/ 1 w 198"/>
                <a:gd name="T41" fmla="*/ 1 h 236"/>
                <a:gd name="T42" fmla="*/ 1 w 198"/>
                <a:gd name="T43" fmla="*/ 1 h 236"/>
                <a:gd name="T44" fmla="*/ 1 w 198"/>
                <a:gd name="T45" fmla="*/ 1 h 236"/>
                <a:gd name="T46" fmla="*/ 1 w 198"/>
                <a:gd name="T47" fmla="*/ 1 h 236"/>
                <a:gd name="T48" fmla="*/ 1 w 198"/>
                <a:gd name="T49" fmla="*/ 1 h 236"/>
                <a:gd name="T50" fmla="*/ 1 w 198"/>
                <a:gd name="T51" fmla="*/ 1 h 236"/>
                <a:gd name="T52" fmla="*/ 1 w 198"/>
                <a:gd name="T53" fmla="*/ 1 h 236"/>
                <a:gd name="T54" fmla="*/ 1 w 198"/>
                <a:gd name="T55" fmla="*/ 1 h 236"/>
                <a:gd name="T56" fmla="*/ 1 w 198"/>
                <a:gd name="T57" fmla="*/ 1 h 236"/>
                <a:gd name="T58" fmla="*/ 1 w 198"/>
                <a:gd name="T59" fmla="*/ 1 h 236"/>
                <a:gd name="T60" fmla="*/ 0 w 198"/>
                <a:gd name="T61" fmla="*/ 1 h 236"/>
                <a:gd name="T62" fmla="*/ 0 w 198"/>
                <a:gd name="T63" fmla="*/ 1 h 236"/>
                <a:gd name="T64" fmla="*/ 0 w 198"/>
                <a:gd name="T65" fmla="*/ 1 h 236"/>
                <a:gd name="T66" fmla="*/ 0 w 198"/>
                <a:gd name="T67" fmla="*/ 1 h 236"/>
                <a:gd name="T68" fmla="*/ 0 w 198"/>
                <a:gd name="T69" fmla="*/ 1 h 236"/>
                <a:gd name="T70" fmla="*/ 0 w 198"/>
                <a:gd name="T71" fmla="*/ 1 h 236"/>
                <a:gd name="T72" fmla="*/ 0 w 198"/>
                <a:gd name="T73" fmla="*/ 1 h 236"/>
                <a:gd name="T74" fmla="*/ 0 w 198"/>
                <a:gd name="T75" fmla="*/ 1 h 236"/>
                <a:gd name="T76" fmla="*/ 0 w 198"/>
                <a:gd name="T77" fmla="*/ 1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1 w 198"/>
                <a:gd name="T91" fmla="*/ 0 h 236"/>
                <a:gd name="T92" fmla="*/ 1 w 198"/>
                <a:gd name="T93" fmla="*/ 0 h 236"/>
                <a:gd name="T94" fmla="*/ 1 w 198"/>
                <a:gd name="T95" fmla="*/ 0 h 236"/>
                <a:gd name="T96" fmla="*/ 1 w 198"/>
                <a:gd name="T97" fmla="*/ 0 h 236"/>
                <a:gd name="T98" fmla="*/ 1 w 198"/>
                <a:gd name="T99" fmla="*/ 0 h 236"/>
                <a:gd name="T100" fmla="*/ 1 w 198"/>
                <a:gd name="T101" fmla="*/ 0 h 236"/>
                <a:gd name="T102" fmla="*/ 1 w 198"/>
                <a:gd name="T103" fmla="*/ 0 h 236"/>
                <a:gd name="T104" fmla="*/ 1 w 198"/>
                <a:gd name="T105" fmla="*/ 0 h 236"/>
                <a:gd name="T106" fmla="*/ 1 w 198"/>
                <a:gd name="T107" fmla="*/ 0 h 236"/>
                <a:gd name="T108" fmla="*/ 1 w 198"/>
                <a:gd name="T109" fmla="*/ 0 h 236"/>
                <a:gd name="T110" fmla="*/ 1 w 198"/>
                <a:gd name="T111" fmla="*/ 0 h 236"/>
                <a:gd name="T112" fmla="*/ 1 w 198"/>
                <a:gd name="T113" fmla="*/ 0 h 236"/>
                <a:gd name="T114" fmla="*/ 1 w 198"/>
                <a:gd name="T115" fmla="*/ 0 h 236"/>
                <a:gd name="T116" fmla="*/ 1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92" name="Freeform 517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 w 128"/>
                <a:gd name="T1" fmla="*/ 0 h 183"/>
                <a:gd name="T2" fmla="*/ 1 w 128"/>
                <a:gd name="T3" fmla="*/ 0 h 183"/>
                <a:gd name="T4" fmla="*/ 1 w 128"/>
                <a:gd name="T5" fmla="*/ 0 h 183"/>
                <a:gd name="T6" fmla="*/ 1 w 128"/>
                <a:gd name="T7" fmla="*/ 0 h 183"/>
                <a:gd name="T8" fmla="*/ 1 w 128"/>
                <a:gd name="T9" fmla="*/ 0 h 183"/>
                <a:gd name="T10" fmla="*/ 0 w 128"/>
                <a:gd name="T11" fmla="*/ 1 h 183"/>
                <a:gd name="T12" fmla="*/ 0 w 128"/>
                <a:gd name="T13" fmla="*/ 1 h 183"/>
                <a:gd name="T14" fmla="*/ 0 w 128"/>
                <a:gd name="T15" fmla="*/ 1 h 183"/>
                <a:gd name="T16" fmla="*/ 0 w 128"/>
                <a:gd name="T17" fmla="*/ 1 h 183"/>
                <a:gd name="T18" fmla="*/ 0 w 128"/>
                <a:gd name="T19" fmla="*/ 1 h 183"/>
                <a:gd name="T20" fmla="*/ 0 w 128"/>
                <a:gd name="T21" fmla="*/ 1 h 183"/>
                <a:gd name="T22" fmla="*/ 0 w 128"/>
                <a:gd name="T23" fmla="*/ 1 h 183"/>
                <a:gd name="T24" fmla="*/ 0 w 128"/>
                <a:gd name="T25" fmla="*/ 1 h 183"/>
                <a:gd name="T26" fmla="*/ 0 w 128"/>
                <a:gd name="T27" fmla="*/ 1 h 183"/>
                <a:gd name="T28" fmla="*/ 0 w 128"/>
                <a:gd name="T29" fmla="*/ 1 h 183"/>
                <a:gd name="T30" fmla="*/ 0 w 128"/>
                <a:gd name="T31" fmla="*/ 1 h 183"/>
                <a:gd name="T32" fmla="*/ 0 w 128"/>
                <a:gd name="T33" fmla="*/ 1 h 183"/>
                <a:gd name="T34" fmla="*/ 0 w 128"/>
                <a:gd name="T35" fmla="*/ 1 h 183"/>
                <a:gd name="T36" fmla="*/ 0 w 128"/>
                <a:gd name="T37" fmla="*/ 1 h 183"/>
                <a:gd name="T38" fmla="*/ 1 w 128"/>
                <a:gd name="T39" fmla="*/ 1 h 183"/>
                <a:gd name="T40" fmla="*/ 1 w 128"/>
                <a:gd name="T41" fmla="*/ 1 h 183"/>
                <a:gd name="T42" fmla="*/ 1 w 128"/>
                <a:gd name="T43" fmla="*/ 0 h 183"/>
                <a:gd name="T44" fmla="*/ 1 w 128"/>
                <a:gd name="T45" fmla="*/ 0 h 183"/>
                <a:gd name="T46" fmla="*/ 1 w 128"/>
                <a:gd name="T47" fmla="*/ 0 h 183"/>
                <a:gd name="T48" fmla="*/ 1 w 128"/>
                <a:gd name="T49" fmla="*/ 0 h 183"/>
                <a:gd name="T50" fmla="*/ 1 w 128"/>
                <a:gd name="T51" fmla="*/ 0 h 183"/>
                <a:gd name="T52" fmla="*/ 1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1 w 128"/>
                <a:gd name="T77" fmla="*/ 0 h 183"/>
                <a:gd name="T78" fmla="*/ 1 w 128"/>
                <a:gd name="T79" fmla="*/ 0 h 183"/>
                <a:gd name="T80" fmla="*/ 1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93" name="Freeform 518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1 h 379"/>
                <a:gd name="T6" fmla="*/ 0 w 323"/>
                <a:gd name="T7" fmla="*/ 1 h 379"/>
                <a:gd name="T8" fmla="*/ 0 w 323"/>
                <a:gd name="T9" fmla="*/ 1 h 379"/>
                <a:gd name="T10" fmla="*/ 0 w 323"/>
                <a:gd name="T11" fmla="*/ 1 h 379"/>
                <a:gd name="T12" fmla="*/ 0 w 323"/>
                <a:gd name="T13" fmla="*/ 1 h 379"/>
                <a:gd name="T14" fmla="*/ 0 w 323"/>
                <a:gd name="T15" fmla="*/ 1 h 379"/>
                <a:gd name="T16" fmla="*/ 0 w 323"/>
                <a:gd name="T17" fmla="*/ 1 h 379"/>
                <a:gd name="T18" fmla="*/ 0 w 323"/>
                <a:gd name="T19" fmla="*/ 1 h 379"/>
                <a:gd name="T20" fmla="*/ 0 w 323"/>
                <a:gd name="T21" fmla="*/ 2 h 379"/>
                <a:gd name="T22" fmla="*/ 1 w 323"/>
                <a:gd name="T23" fmla="*/ 2 h 379"/>
                <a:gd name="T24" fmla="*/ 1 w 323"/>
                <a:gd name="T25" fmla="*/ 2 h 379"/>
                <a:gd name="T26" fmla="*/ 1 w 323"/>
                <a:gd name="T27" fmla="*/ 2 h 379"/>
                <a:gd name="T28" fmla="*/ 1 w 323"/>
                <a:gd name="T29" fmla="*/ 2 h 379"/>
                <a:gd name="T30" fmla="*/ 1 w 323"/>
                <a:gd name="T31" fmla="*/ 2 h 379"/>
                <a:gd name="T32" fmla="*/ 1 w 323"/>
                <a:gd name="T33" fmla="*/ 2 h 379"/>
                <a:gd name="T34" fmla="*/ 1 w 323"/>
                <a:gd name="T35" fmla="*/ 2 h 379"/>
                <a:gd name="T36" fmla="*/ 1 w 323"/>
                <a:gd name="T37" fmla="*/ 2 h 379"/>
                <a:gd name="T38" fmla="*/ 1 w 323"/>
                <a:gd name="T39" fmla="*/ 2 h 379"/>
                <a:gd name="T40" fmla="*/ 1 w 323"/>
                <a:gd name="T41" fmla="*/ 2 h 379"/>
                <a:gd name="T42" fmla="*/ 1 w 323"/>
                <a:gd name="T43" fmla="*/ 2 h 379"/>
                <a:gd name="T44" fmla="*/ 1 w 323"/>
                <a:gd name="T45" fmla="*/ 2 h 379"/>
                <a:gd name="T46" fmla="*/ 1 w 323"/>
                <a:gd name="T47" fmla="*/ 1 h 379"/>
                <a:gd name="T48" fmla="*/ 1 w 323"/>
                <a:gd name="T49" fmla="*/ 1 h 379"/>
                <a:gd name="T50" fmla="*/ 1 w 323"/>
                <a:gd name="T51" fmla="*/ 1 h 379"/>
                <a:gd name="T52" fmla="*/ 0 w 323"/>
                <a:gd name="T53" fmla="*/ 1 h 379"/>
                <a:gd name="T54" fmla="*/ 0 w 323"/>
                <a:gd name="T55" fmla="*/ 1 h 379"/>
                <a:gd name="T56" fmla="*/ 0 w 323"/>
                <a:gd name="T57" fmla="*/ 1 h 379"/>
                <a:gd name="T58" fmla="*/ 0 w 323"/>
                <a:gd name="T59" fmla="*/ 1 h 379"/>
                <a:gd name="T60" fmla="*/ 0 w 323"/>
                <a:gd name="T61" fmla="*/ 1 h 379"/>
                <a:gd name="T62" fmla="*/ 0 w 323"/>
                <a:gd name="T63" fmla="*/ 1 h 379"/>
                <a:gd name="T64" fmla="*/ 0 w 323"/>
                <a:gd name="T65" fmla="*/ 1 h 379"/>
                <a:gd name="T66" fmla="*/ 0 w 323"/>
                <a:gd name="T67" fmla="*/ 1 h 379"/>
                <a:gd name="T68" fmla="*/ 0 w 323"/>
                <a:gd name="T69" fmla="*/ 0 h 379"/>
                <a:gd name="T70" fmla="*/ 0 w 323"/>
                <a:gd name="T71" fmla="*/ 0 h 379"/>
                <a:gd name="T72" fmla="*/ 1 w 323"/>
                <a:gd name="T73" fmla="*/ 0 h 379"/>
                <a:gd name="T74" fmla="*/ 1 w 323"/>
                <a:gd name="T75" fmla="*/ 0 h 379"/>
                <a:gd name="T76" fmla="*/ 1 w 323"/>
                <a:gd name="T77" fmla="*/ 0 h 379"/>
                <a:gd name="T78" fmla="*/ 1 w 323"/>
                <a:gd name="T79" fmla="*/ 0 h 379"/>
                <a:gd name="T80" fmla="*/ 1 w 323"/>
                <a:gd name="T81" fmla="*/ 0 h 379"/>
                <a:gd name="T82" fmla="*/ 1 w 323"/>
                <a:gd name="T83" fmla="*/ 0 h 379"/>
                <a:gd name="T84" fmla="*/ 1 w 323"/>
                <a:gd name="T85" fmla="*/ 0 h 379"/>
                <a:gd name="T86" fmla="*/ 1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94" name="Freeform 519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1 w 282"/>
                <a:gd name="T1" fmla="*/ 0 h 253"/>
                <a:gd name="T2" fmla="*/ 1 w 282"/>
                <a:gd name="T3" fmla="*/ 0 h 253"/>
                <a:gd name="T4" fmla="*/ 1 w 282"/>
                <a:gd name="T5" fmla="*/ 0 h 253"/>
                <a:gd name="T6" fmla="*/ 1 w 282"/>
                <a:gd name="T7" fmla="*/ 0 h 253"/>
                <a:gd name="T8" fmla="*/ 1 w 282"/>
                <a:gd name="T9" fmla="*/ 1 h 253"/>
                <a:gd name="T10" fmla="*/ 1 w 282"/>
                <a:gd name="T11" fmla="*/ 1 h 253"/>
                <a:gd name="T12" fmla="*/ 1 w 282"/>
                <a:gd name="T13" fmla="*/ 1 h 253"/>
                <a:gd name="T14" fmla="*/ 1 w 282"/>
                <a:gd name="T15" fmla="*/ 1 h 253"/>
                <a:gd name="T16" fmla="*/ 1 w 282"/>
                <a:gd name="T17" fmla="*/ 1 h 253"/>
                <a:gd name="T18" fmla="*/ 1 w 282"/>
                <a:gd name="T19" fmla="*/ 1 h 253"/>
                <a:gd name="T20" fmla="*/ 1 w 282"/>
                <a:gd name="T21" fmla="*/ 1 h 253"/>
                <a:gd name="T22" fmla="*/ 1 w 282"/>
                <a:gd name="T23" fmla="*/ 1 h 253"/>
                <a:gd name="T24" fmla="*/ 1 w 282"/>
                <a:gd name="T25" fmla="*/ 1 h 253"/>
                <a:gd name="T26" fmla="*/ 1 w 282"/>
                <a:gd name="T27" fmla="*/ 1 h 253"/>
                <a:gd name="T28" fmla="*/ 1 w 282"/>
                <a:gd name="T29" fmla="*/ 1 h 253"/>
                <a:gd name="T30" fmla="*/ 1 w 282"/>
                <a:gd name="T31" fmla="*/ 1 h 253"/>
                <a:gd name="T32" fmla="*/ 1 w 282"/>
                <a:gd name="T33" fmla="*/ 1 h 253"/>
                <a:gd name="T34" fmla="*/ 1 w 282"/>
                <a:gd name="T35" fmla="*/ 1 h 253"/>
                <a:gd name="T36" fmla="*/ 1 w 282"/>
                <a:gd name="T37" fmla="*/ 1 h 253"/>
                <a:gd name="T38" fmla="*/ 1 w 282"/>
                <a:gd name="T39" fmla="*/ 1 h 253"/>
                <a:gd name="T40" fmla="*/ 1 w 282"/>
                <a:gd name="T41" fmla="*/ 1 h 253"/>
                <a:gd name="T42" fmla="*/ 1 w 282"/>
                <a:gd name="T43" fmla="*/ 1 h 253"/>
                <a:gd name="T44" fmla="*/ 1 w 282"/>
                <a:gd name="T45" fmla="*/ 1 h 253"/>
                <a:gd name="T46" fmla="*/ 1 w 282"/>
                <a:gd name="T47" fmla="*/ 1 h 253"/>
                <a:gd name="T48" fmla="*/ 1 w 282"/>
                <a:gd name="T49" fmla="*/ 1 h 253"/>
                <a:gd name="T50" fmla="*/ 1 w 282"/>
                <a:gd name="T51" fmla="*/ 1 h 253"/>
                <a:gd name="T52" fmla="*/ 1 w 282"/>
                <a:gd name="T53" fmla="*/ 0 h 253"/>
                <a:gd name="T54" fmla="*/ 1 w 282"/>
                <a:gd name="T55" fmla="*/ 0 h 253"/>
                <a:gd name="T56" fmla="*/ 1 w 282"/>
                <a:gd name="T57" fmla="*/ 0 h 253"/>
                <a:gd name="T58" fmla="*/ 1 w 282"/>
                <a:gd name="T59" fmla="*/ 0 h 253"/>
                <a:gd name="T60" fmla="*/ 1 w 282"/>
                <a:gd name="T61" fmla="*/ 0 h 253"/>
                <a:gd name="T62" fmla="*/ 1 w 282"/>
                <a:gd name="T63" fmla="*/ 0 h 253"/>
                <a:gd name="T64" fmla="*/ 1 w 282"/>
                <a:gd name="T65" fmla="*/ 0 h 253"/>
                <a:gd name="T66" fmla="*/ 1 w 282"/>
                <a:gd name="T67" fmla="*/ 0 h 253"/>
                <a:gd name="T68" fmla="*/ 1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1 w 282"/>
                <a:gd name="T107" fmla="*/ 0 h 253"/>
                <a:gd name="T108" fmla="*/ 1 w 282"/>
                <a:gd name="T109" fmla="*/ 0 h 253"/>
                <a:gd name="T110" fmla="*/ 1 w 282"/>
                <a:gd name="T111" fmla="*/ 0 h 253"/>
                <a:gd name="T112" fmla="*/ 1 w 282"/>
                <a:gd name="T113" fmla="*/ 0 h 253"/>
                <a:gd name="T114" fmla="*/ 1 w 282"/>
                <a:gd name="T115" fmla="*/ 0 h 253"/>
                <a:gd name="T116" fmla="*/ 1 w 282"/>
                <a:gd name="T117" fmla="*/ 0 h 253"/>
                <a:gd name="T118" fmla="*/ 1 w 282"/>
                <a:gd name="T119" fmla="*/ 0 h 253"/>
                <a:gd name="T120" fmla="*/ 1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95" name="Freeform 520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1 h 236"/>
                <a:gd name="T4" fmla="*/ 0 w 115"/>
                <a:gd name="T5" fmla="*/ 1 h 236"/>
                <a:gd name="T6" fmla="*/ 0 w 115"/>
                <a:gd name="T7" fmla="*/ 1 h 236"/>
                <a:gd name="T8" fmla="*/ 0 w 115"/>
                <a:gd name="T9" fmla="*/ 1 h 236"/>
                <a:gd name="T10" fmla="*/ 0 w 115"/>
                <a:gd name="T11" fmla="*/ 1 h 236"/>
                <a:gd name="T12" fmla="*/ 0 w 115"/>
                <a:gd name="T13" fmla="*/ 1 h 236"/>
                <a:gd name="T14" fmla="*/ 0 w 115"/>
                <a:gd name="T15" fmla="*/ 1 h 236"/>
                <a:gd name="T16" fmla="*/ 0 w 115"/>
                <a:gd name="T17" fmla="*/ 1 h 236"/>
                <a:gd name="T18" fmla="*/ 0 w 115"/>
                <a:gd name="T19" fmla="*/ 1 h 236"/>
                <a:gd name="T20" fmla="*/ 0 w 115"/>
                <a:gd name="T21" fmla="*/ 1 h 236"/>
                <a:gd name="T22" fmla="*/ 0 w 115"/>
                <a:gd name="T23" fmla="*/ 1 h 236"/>
                <a:gd name="T24" fmla="*/ 0 w 115"/>
                <a:gd name="T25" fmla="*/ 1 h 236"/>
                <a:gd name="T26" fmla="*/ 0 w 115"/>
                <a:gd name="T27" fmla="*/ 1 h 236"/>
                <a:gd name="T28" fmla="*/ 0 w 115"/>
                <a:gd name="T29" fmla="*/ 1 h 236"/>
                <a:gd name="T30" fmla="*/ 0 w 115"/>
                <a:gd name="T31" fmla="*/ 1 h 236"/>
                <a:gd name="T32" fmla="*/ 0 w 115"/>
                <a:gd name="T33" fmla="*/ 1 h 236"/>
                <a:gd name="T34" fmla="*/ 0 w 115"/>
                <a:gd name="T35" fmla="*/ 1 h 236"/>
                <a:gd name="T36" fmla="*/ 0 w 115"/>
                <a:gd name="T37" fmla="*/ 1 h 236"/>
                <a:gd name="T38" fmla="*/ 0 w 115"/>
                <a:gd name="T39" fmla="*/ 1 h 236"/>
                <a:gd name="T40" fmla="*/ 0 w 115"/>
                <a:gd name="T41" fmla="*/ 1 h 236"/>
                <a:gd name="T42" fmla="*/ 0 w 115"/>
                <a:gd name="T43" fmla="*/ 1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96" name="Freeform 521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1 w 245"/>
                <a:gd name="T1" fmla="*/ 1 h 310"/>
                <a:gd name="T2" fmla="*/ 1 w 245"/>
                <a:gd name="T3" fmla="*/ 1 h 310"/>
                <a:gd name="T4" fmla="*/ 1 w 245"/>
                <a:gd name="T5" fmla="*/ 1 h 310"/>
                <a:gd name="T6" fmla="*/ 1 w 245"/>
                <a:gd name="T7" fmla="*/ 1 h 310"/>
                <a:gd name="T8" fmla="*/ 1 w 245"/>
                <a:gd name="T9" fmla="*/ 1 h 310"/>
                <a:gd name="T10" fmla="*/ 1 w 245"/>
                <a:gd name="T11" fmla="*/ 1 h 310"/>
                <a:gd name="T12" fmla="*/ 1 w 245"/>
                <a:gd name="T13" fmla="*/ 1 h 310"/>
                <a:gd name="T14" fmla="*/ 1 w 245"/>
                <a:gd name="T15" fmla="*/ 1 h 310"/>
                <a:gd name="T16" fmla="*/ 1 w 245"/>
                <a:gd name="T17" fmla="*/ 1 h 310"/>
                <a:gd name="T18" fmla="*/ 1 w 245"/>
                <a:gd name="T19" fmla="*/ 1 h 310"/>
                <a:gd name="T20" fmla="*/ 1 w 245"/>
                <a:gd name="T21" fmla="*/ 1 h 310"/>
                <a:gd name="T22" fmla="*/ 1 w 245"/>
                <a:gd name="T23" fmla="*/ 2 h 310"/>
                <a:gd name="T24" fmla="*/ 1 w 245"/>
                <a:gd name="T25" fmla="*/ 2 h 310"/>
                <a:gd name="T26" fmla="*/ 1 w 245"/>
                <a:gd name="T27" fmla="*/ 2 h 310"/>
                <a:gd name="T28" fmla="*/ 1 w 245"/>
                <a:gd name="T29" fmla="*/ 1 h 310"/>
                <a:gd name="T30" fmla="*/ 1 w 245"/>
                <a:gd name="T31" fmla="*/ 1 h 310"/>
                <a:gd name="T32" fmla="*/ 1 w 245"/>
                <a:gd name="T33" fmla="*/ 1 h 310"/>
                <a:gd name="T34" fmla="*/ 1 w 245"/>
                <a:gd name="T35" fmla="*/ 1 h 310"/>
                <a:gd name="T36" fmla="*/ 1 w 245"/>
                <a:gd name="T37" fmla="*/ 1 h 310"/>
                <a:gd name="T38" fmla="*/ 1 w 245"/>
                <a:gd name="T39" fmla="*/ 1 h 310"/>
                <a:gd name="T40" fmla="*/ 1 w 245"/>
                <a:gd name="T41" fmla="*/ 1 h 310"/>
                <a:gd name="T42" fmla="*/ 1 w 245"/>
                <a:gd name="T43" fmla="*/ 1 h 310"/>
                <a:gd name="T44" fmla="*/ 1 w 245"/>
                <a:gd name="T45" fmla="*/ 0 h 310"/>
                <a:gd name="T46" fmla="*/ 1 w 245"/>
                <a:gd name="T47" fmla="*/ 0 h 310"/>
                <a:gd name="T48" fmla="*/ 1 w 245"/>
                <a:gd name="T49" fmla="*/ 0 h 310"/>
                <a:gd name="T50" fmla="*/ 1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1 w 245"/>
                <a:gd name="T69" fmla="*/ 0 h 310"/>
                <a:gd name="T70" fmla="*/ 1 w 245"/>
                <a:gd name="T71" fmla="*/ 0 h 310"/>
                <a:gd name="T72" fmla="*/ 1 w 245"/>
                <a:gd name="T73" fmla="*/ 1 h 310"/>
                <a:gd name="T74" fmla="*/ 1 w 245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97" name="Freeform 57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248" name="Group 577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4290" y="3130"/>
            <a:chExt cx="183" cy="255"/>
          </a:xfrm>
        </p:grpSpPr>
        <p:pic>
          <p:nvPicPr>
            <p:cNvPr id="5262" name="Picture 578" descr="31u_bnrz[1]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263" name="Freeform 579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1 h 232"/>
                <a:gd name="T12" fmla="*/ 0 w 199"/>
                <a:gd name="T13" fmla="*/ 1 h 232"/>
                <a:gd name="T14" fmla="*/ 0 w 199"/>
                <a:gd name="T15" fmla="*/ 1 h 232"/>
                <a:gd name="T16" fmla="*/ 0 w 199"/>
                <a:gd name="T17" fmla="*/ 1 h 232"/>
                <a:gd name="T18" fmla="*/ 0 w 199"/>
                <a:gd name="T19" fmla="*/ 1 h 232"/>
                <a:gd name="T20" fmla="*/ 0 w 199"/>
                <a:gd name="T21" fmla="*/ 1 h 232"/>
                <a:gd name="T22" fmla="*/ 0 w 199"/>
                <a:gd name="T23" fmla="*/ 1 h 232"/>
                <a:gd name="T24" fmla="*/ 0 w 199"/>
                <a:gd name="T25" fmla="*/ 1 h 232"/>
                <a:gd name="T26" fmla="*/ 0 w 199"/>
                <a:gd name="T27" fmla="*/ 1 h 232"/>
                <a:gd name="T28" fmla="*/ 0 w 199"/>
                <a:gd name="T29" fmla="*/ 1 h 232"/>
                <a:gd name="T30" fmla="*/ 0 w 199"/>
                <a:gd name="T31" fmla="*/ 1 h 232"/>
                <a:gd name="T32" fmla="*/ 1 w 199"/>
                <a:gd name="T33" fmla="*/ 1 h 232"/>
                <a:gd name="T34" fmla="*/ 1 w 199"/>
                <a:gd name="T35" fmla="*/ 1 h 232"/>
                <a:gd name="T36" fmla="*/ 1 w 199"/>
                <a:gd name="T37" fmla="*/ 1 h 232"/>
                <a:gd name="T38" fmla="*/ 1 w 199"/>
                <a:gd name="T39" fmla="*/ 1 h 232"/>
                <a:gd name="T40" fmla="*/ 1 w 199"/>
                <a:gd name="T41" fmla="*/ 1 h 232"/>
                <a:gd name="T42" fmla="*/ 1 w 199"/>
                <a:gd name="T43" fmla="*/ 1 h 232"/>
                <a:gd name="T44" fmla="*/ 1 w 199"/>
                <a:gd name="T45" fmla="*/ 1 h 232"/>
                <a:gd name="T46" fmla="*/ 1 w 199"/>
                <a:gd name="T47" fmla="*/ 1 h 232"/>
                <a:gd name="T48" fmla="*/ 0 w 199"/>
                <a:gd name="T49" fmla="*/ 1 h 232"/>
                <a:gd name="T50" fmla="*/ 0 w 199"/>
                <a:gd name="T51" fmla="*/ 1 h 232"/>
                <a:gd name="T52" fmla="*/ 0 w 199"/>
                <a:gd name="T53" fmla="*/ 1 h 232"/>
                <a:gd name="T54" fmla="*/ 0 w 199"/>
                <a:gd name="T55" fmla="*/ 1 h 232"/>
                <a:gd name="T56" fmla="*/ 0 w 199"/>
                <a:gd name="T57" fmla="*/ 1 h 232"/>
                <a:gd name="T58" fmla="*/ 0 w 199"/>
                <a:gd name="T59" fmla="*/ 1 h 232"/>
                <a:gd name="T60" fmla="*/ 0 w 199"/>
                <a:gd name="T61" fmla="*/ 1 h 232"/>
                <a:gd name="T62" fmla="*/ 0 w 199"/>
                <a:gd name="T63" fmla="*/ 1 h 232"/>
                <a:gd name="T64" fmla="*/ 0 w 199"/>
                <a:gd name="T65" fmla="*/ 1 h 232"/>
                <a:gd name="T66" fmla="*/ 0 w 199"/>
                <a:gd name="T67" fmla="*/ 1 h 232"/>
                <a:gd name="T68" fmla="*/ 0 w 199"/>
                <a:gd name="T69" fmla="*/ 1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1 w 199"/>
                <a:gd name="T77" fmla="*/ 0 h 232"/>
                <a:gd name="T78" fmla="*/ 1 w 199"/>
                <a:gd name="T79" fmla="*/ 0 h 232"/>
                <a:gd name="T80" fmla="*/ 1 w 199"/>
                <a:gd name="T81" fmla="*/ 0 h 232"/>
                <a:gd name="T82" fmla="*/ 1 w 199"/>
                <a:gd name="T83" fmla="*/ 0 h 232"/>
                <a:gd name="T84" fmla="*/ 1 w 199"/>
                <a:gd name="T85" fmla="*/ 0 h 232"/>
                <a:gd name="T86" fmla="*/ 1 w 199"/>
                <a:gd name="T87" fmla="*/ 0 h 232"/>
                <a:gd name="T88" fmla="*/ 1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64" name="Freeform 580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 w 128"/>
                <a:gd name="T1" fmla="*/ 0 h 180"/>
                <a:gd name="T2" fmla="*/ 1 w 128"/>
                <a:gd name="T3" fmla="*/ 0 h 180"/>
                <a:gd name="T4" fmla="*/ 1 w 128"/>
                <a:gd name="T5" fmla="*/ 0 h 180"/>
                <a:gd name="T6" fmla="*/ 1 w 128"/>
                <a:gd name="T7" fmla="*/ 0 h 180"/>
                <a:gd name="T8" fmla="*/ 1 w 128"/>
                <a:gd name="T9" fmla="*/ 0 h 180"/>
                <a:gd name="T10" fmla="*/ 0 w 128"/>
                <a:gd name="T11" fmla="*/ 1 h 180"/>
                <a:gd name="T12" fmla="*/ 0 w 128"/>
                <a:gd name="T13" fmla="*/ 1 h 180"/>
                <a:gd name="T14" fmla="*/ 0 w 128"/>
                <a:gd name="T15" fmla="*/ 1 h 180"/>
                <a:gd name="T16" fmla="*/ 0 w 128"/>
                <a:gd name="T17" fmla="*/ 1 h 180"/>
                <a:gd name="T18" fmla="*/ 0 w 128"/>
                <a:gd name="T19" fmla="*/ 1 h 180"/>
                <a:gd name="T20" fmla="*/ 0 w 128"/>
                <a:gd name="T21" fmla="*/ 1 h 180"/>
                <a:gd name="T22" fmla="*/ 0 w 128"/>
                <a:gd name="T23" fmla="*/ 1 h 180"/>
                <a:gd name="T24" fmla="*/ 0 w 128"/>
                <a:gd name="T25" fmla="*/ 1 h 180"/>
                <a:gd name="T26" fmla="*/ 0 w 128"/>
                <a:gd name="T27" fmla="*/ 1 h 180"/>
                <a:gd name="T28" fmla="*/ 0 w 128"/>
                <a:gd name="T29" fmla="*/ 1 h 180"/>
                <a:gd name="T30" fmla="*/ 0 w 128"/>
                <a:gd name="T31" fmla="*/ 1 h 180"/>
                <a:gd name="T32" fmla="*/ 0 w 128"/>
                <a:gd name="T33" fmla="*/ 1 h 180"/>
                <a:gd name="T34" fmla="*/ 0 w 128"/>
                <a:gd name="T35" fmla="*/ 1 h 180"/>
                <a:gd name="T36" fmla="*/ 0 w 128"/>
                <a:gd name="T37" fmla="*/ 1 h 180"/>
                <a:gd name="T38" fmla="*/ 1 w 128"/>
                <a:gd name="T39" fmla="*/ 1 h 180"/>
                <a:gd name="T40" fmla="*/ 1 w 128"/>
                <a:gd name="T41" fmla="*/ 1 h 180"/>
                <a:gd name="T42" fmla="*/ 1 w 128"/>
                <a:gd name="T43" fmla="*/ 0 h 180"/>
                <a:gd name="T44" fmla="*/ 1 w 128"/>
                <a:gd name="T45" fmla="*/ 0 h 180"/>
                <a:gd name="T46" fmla="*/ 1 w 128"/>
                <a:gd name="T47" fmla="*/ 0 h 180"/>
                <a:gd name="T48" fmla="*/ 1 w 128"/>
                <a:gd name="T49" fmla="*/ 0 h 180"/>
                <a:gd name="T50" fmla="*/ 1 w 128"/>
                <a:gd name="T51" fmla="*/ 0 h 180"/>
                <a:gd name="T52" fmla="*/ 1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1 w 128"/>
                <a:gd name="T77" fmla="*/ 0 h 180"/>
                <a:gd name="T78" fmla="*/ 1 w 128"/>
                <a:gd name="T79" fmla="*/ 0 h 180"/>
                <a:gd name="T80" fmla="*/ 1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65" name="Freeform 581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 w 322"/>
                <a:gd name="T1" fmla="*/ 0 h 378"/>
                <a:gd name="T2" fmla="*/ 0 w 322"/>
                <a:gd name="T3" fmla="*/ 0 h 378"/>
                <a:gd name="T4" fmla="*/ 0 w 322"/>
                <a:gd name="T5" fmla="*/ 1 h 378"/>
                <a:gd name="T6" fmla="*/ 0 w 322"/>
                <a:gd name="T7" fmla="*/ 1 h 378"/>
                <a:gd name="T8" fmla="*/ 0 w 322"/>
                <a:gd name="T9" fmla="*/ 1 h 378"/>
                <a:gd name="T10" fmla="*/ 0 w 322"/>
                <a:gd name="T11" fmla="*/ 1 h 378"/>
                <a:gd name="T12" fmla="*/ 0 w 322"/>
                <a:gd name="T13" fmla="*/ 1 h 378"/>
                <a:gd name="T14" fmla="*/ 0 w 322"/>
                <a:gd name="T15" fmla="*/ 2 h 378"/>
                <a:gd name="T16" fmla="*/ 0 w 322"/>
                <a:gd name="T17" fmla="*/ 2 h 378"/>
                <a:gd name="T18" fmla="*/ 0 w 322"/>
                <a:gd name="T19" fmla="*/ 2 h 378"/>
                <a:gd name="T20" fmla="*/ 1 w 322"/>
                <a:gd name="T21" fmla="*/ 2 h 378"/>
                <a:gd name="T22" fmla="*/ 1 w 322"/>
                <a:gd name="T23" fmla="*/ 2 h 378"/>
                <a:gd name="T24" fmla="*/ 1 w 322"/>
                <a:gd name="T25" fmla="*/ 2 h 378"/>
                <a:gd name="T26" fmla="*/ 1 w 322"/>
                <a:gd name="T27" fmla="*/ 2 h 378"/>
                <a:gd name="T28" fmla="*/ 1 w 322"/>
                <a:gd name="T29" fmla="*/ 2 h 378"/>
                <a:gd name="T30" fmla="*/ 1 w 322"/>
                <a:gd name="T31" fmla="*/ 2 h 378"/>
                <a:gd name="T32" fmla="*/ 2 w 322"/>
                <a:gd name="T33" fmla="*/ 2 h 378"/>
                <a:gd name="T34" fmla="*/ 2 w 322"/>
                <a:gd name="T35" fmla="*/ 2 h 378"/>
                <a:gd name="T36" fmla="*/ 2 w 322"/>
                <a:gd name="T37" fmla="*/ 2 h 378"/>
                <a:gd name="T38" fmla="*/ 2 w 322"/>
                <a:gd name="T39" fmla="*/ 2 h 378"/>
                <a:gd name="T40" fmla="*/ 1 w 322"/>
                <a:gd name="T41" fmla="*/ 2 h 378"/>
                <a:gd name="T42" fmla="*/ 1 w 322"/>
                <a:gd name="T43" fmla="*/ 2 h 378"/>
                <a:gd name="T44" fmla="*/ 1 w 322"/>
                <a:gd name="T45" fmla="*/ 2 h 378"/>
                <a:gd name="T46" fmla="*/ 1 w 322"/>
                <a:gd name="T47" fmla="*/ 2 h 378"/>
                <a:gd name="T48" fmla="*/ 1 w 322"/>
                <a:gd name="T49" fmla="*/ 2 h 378"/>
                <a:gd name="T50" fmla="*/ 1 w 322"/>
                <a:gd name="T51" fmla="*/ 2 h 378"/>
                <a:gd name="T52" fmla="*/ 1 w 322"/>
                <a:gd name="T53" fmla="*/ 2 h 378"/>
                <a:gd name="T54" fmla="*/ 0 w 322"/>
                <a:gd name="T55" fmla="*/ 1 h 378"/>
                <a:gd name="T56" fmla="*/ 0 w 322"/>
                <a:gd name="T57" fmla="*/ 1 h 378"/>
                <a:gd name="T58" fmla="*/ 0 w 322"/>
                <a:gd name="T59" fmla="*/ 1 h 378"/>
                <a:gd name="T60" fmla="*/ 0 w 322"/>
                <a:gd name="T61" fmla="*/ 1 h 378"/>
                <a:gd name="T62" fmla="*/ 0 w 322"/>
                <a:gd name="T63" fmla="*/ 1 h 378"/>
                <a:gd name="T64" fmla="*/ 0 w 322"/>
                <a:gd name="T65" fmla="*/ 1 h 378"/>
                <a:gd name="T66" fmla="*/ 0 w 322"/>
                <a:gd name="T67" fmla="*/ 1 h 378"/>
                <a:gd name="T68" fmla="*/ 1 w 322"/>
                <a:gd name="T69" fmla="*/ 0 h 378"/>
                <a:gd name="T70" fmla="*/ 1 w 322"/>
                <a:gd name="T71" fmla="*/ 0 h 378"/>
                <a:gd name="T72" fmla="*/ 1 w 322"/>
                <a:gd name="T73" fmla="*/ 0 h 378"/>
                <a:gd name="T74" fmla="*/ 1 w 322"/>
                <a:gd name="T75" fmla="*/ 0 h 378"/>
                <a:gd name="T76" fmla="*/ 1 w 322"/>
                <a:gd name="T77" fmla="*/ 0 h 378"/>
                <a:gd name="T78" fmla="*/ 1 w 322"/>
                <a:gd name="T79" fmla="*/ 0 h 378"/>
                <a:gd name="T80" fmla="*/ 1 w 322"/>
                <a:gd name="T81" fmla="*/ 0 h 378"/>
                <a:gd name="T82" fmla="*/ 1 w 322"/>
                <a:gd name="T83" fmla="*/ 0 h 378"/>
                <a:gd name="T84" fmla="*/ 1 w 322"/>
                <a:gd name="T85" fmla="*/ 0 h 378"/>
                <a:gd name="T86" fmla="*/ 1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66" name="Freeform 582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1 w 283"/>
                <a:gd name="T1" fmla="*/ 0 h 252"/>
                <a:gd name="T2" fmla="*/ 1 w 283"/>
                <a:gd name="T3" fmla="*/ 1 h 252"/>
                <a:gd name="T4" fmla="*/ 1 w 283"/>
                <a:gd name="T5" fmla="*/ 1 h 252"/>
                <a:gd name="T6" fmla="*/ 1 w 283"/>
                <a:gd name="T7" fmla="*/ 1 h 252"/>
                <a:gd name="T8" fmla="*/ 1 w 283"/>
                <a:gd name="T9" fmla="*/ 1 h 252"/>
                <a:gd name="T10" fmla="*/ 1 w 283"/>
                <a:gd name="T11" fmla="*/ 1 h 252"/>
                <a:gd name="T12" fmla="*/ 1 w 283"/>
                <a:gd name="T13" fmla="*/ 1 h 252"/>
                <a:gd name="T14" fmla="*/ 1 w 283"/>
                <a:gd name="T15" fmla="*/ 1 h 252"/>
                <a:gd name="T16" fmla="*/ 1 w 283"/>
                <a:gd name="T17" fmla="*/ 1 h 252"/>
                <a:gd name="T18" fmla="*/ 1 w 283"/>
                <a:gd name="T19" fmla="*/ 1 h 252"/>
                <a:gd name="T20" fmla="*/ 1 w 283"/>
                <a:gd name="T21" fmla="*/ 1 h 252"/>
                <a:gd name="T22" fmla="*/ 1 w 283"/>
                <a:gd name="T23" fmla="*/ 1 h 252"/>
                <a:gd name="T24" fmla="*/ 1 w 283"/>
                <a:gd name="T25" fmla="*/ 1 h 252"/>
                <a:gd name="T26" fmla="*/ 1 w 283"/>
                <a:gd name="T27" fmla="*/ 1 h 252"/>
                <a:gd name="T28" fmla="*/ 1 w 283"/>
                <a:gd name="T29" fmla="*/ 1 h 252"/>
                <a:gd name="T30" fmla="*/ 1 w 283"/>
                <a:gd name="T31" fmla="*/ 1 h 252"/>
                <a:gd name="T32" fmla="*/ 1 w 283"/>
                <a:gd name="T33" fmla="*/ 1 h 252"/>
                <a:gd name="T34" fmla="*/ 1 w 283"/>
                <a:gd name="T35" fmla="*/ 1 h 252"/>
                <a:gd name="T36" fmla="*/ 1 w 283"/>
                <a:gd name="T37" fmla="*/ 1 h 252"/>
                <a:gd name="T38" fmla="*/ 1 w 283"/>
                <a:gd name="T39" fmla="*/ 1 h 252"/>
                <a:gd name="T40" fmla="*/ 1 w 283"/>
                <a:gd name="T41" fmla="*/ 1 h 252"/>
                <a:gd name="T42" fmla="*/ 1 w 283"/>
                <a:gd name="T43" fmla="*/ 1 h 252"/>
                <a:gd name="T44" fmla="*/ 1 w 283"/>
                <a:gd name="T45" fmla="*/ 1 h 252"/>
                <a:gd name="T46" fmla="*/ 1 w 283"/>
                <a:gd name="T47" fmla="*/ 1 h 252"/>
                <a:gd name="T48" fmla="*/ 1 w 283"/>
                <a:gd name="T49" fmla="*/ 1 h 252"/>
                <a:gd name="T50" fmla="*/ 1 w 283"/>
                <a:gd name="T51" fmla="*/ 1 h 252"/>
                <a:gd name="T52" fmla="*/ 1 w 283"/>
                <a:gd name="T53" fmla="*/ 1 h 252"/>
                <a:gd name="T54" fmla="*/ 1 w 283"/>
                <a:gd name="T55" fmla="*/ 1 h 252"/>
                <a:gd name="T56" fmla="*/ 1 w 283"/>
                <a:gd name="T57" fmla="*/ 0 h 252"/>
                <a:gd name="T58" fmla="*/ 1 w 283"/>
                <a:gd name="T59" fmla="*/ 0 h 252"/>
                <a:gd name="T60" fmla="*/ 1 w 283"/>
                <a:gd name="T61" fmla="*/ 0 h 252"/>
                <a:gd name="T62" fmla="*/ 1 w 283"/>
                <a:gd name="T63" fmla="*/ 0 h 252"/>
                <a:gd name="T64" fmla="*/ 1 w 283"/>
                <a:gd name="T65" fmla="*/ 0 h 252"/>
                <a:gd name="T66" fmla="*/ 1 w 283"/>
                <a:gd name="T67" fmla="*/ 0 h 252"/>
                <a:gd name="T68" fmla="*/ 1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1 w 283"/>
                <a:gd name="T109" fmla="*/ 0 h 252"/>
                <a:gd name="T110" fmla="*/ 1 w 283"/>
                <a:gd name="T111" fmla="*/ 0 h 252"/>
                <a:gd name="T112" fmla="*/ 1 w 283"/>
                <a:gd name="T113" fmla="*/ 0 h 252"/>
                <a:gd name="T114" fmla="*/ 1 w 283"/>
                <a:gd name="T115" fmla="*/ 0 h 252"/>
                <a:gd name="T116" fmla="*/ 1 w 283"/>
                <a:gd name="T117" fmla="*/ 0 h 252"/>
                <a:gd name="T118" fmla="*/ 1 w 283"/>
                <a:gd name="T119" fmla="*/ 0 h 252"/>
                <a:gd name="T120" fmla="*/ 1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67" name="Freeform 583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1 h 238"/>
                <a:gd name="T4" fmla="*/ 0 w 114"/>
                <a:gd name="T5" fmla="*/ 1 h 238"/>
                <a:gd name="T6" fmla="*/ 0 w 114"/>
                <a:gd name="T7" fmla="*/ 1 h 238"/>
                <a:gd name="T8" fmla="*/ 0 w 114"/>
                <a:gd name="T9" fmla="*/ 1 h 238"/>
                <a:gd name="T10" fmla="*/ 0 w 114"/>
                <a:gd name="T11" fmla="*/ 1 h 238"/>
                <a:gd name="T12" fmla="*/ 0 w 114"/>
                <a:gd name="T13" fmla="*/ 1 h 238"/>
                <a:gd name="T14" fmla="*/ 0 w 114"/>
                <a:gd name="T15" fmla="*/ 1 h 238"/>
                <a:gd name="T16" fmla="*/ 0 w 114"/>
                <a:gd name="T17" fmla="*/ 1 h 238"/>
                <a:gd name="T18" fmla="*/ 1 w 114"/>
                <a:gd name="T19" fmla="*/ 1 h 238"/>
                <a:gd name="T20" fmla="*/ 1 w 114"/>
                <a:gd name="T21" fmla="*/ 1 h 238"/>
                <a:gd name="T22" fmla="*/ 1 w 114"/>
                <a:gd name="T23" fmla="*/ 1 h 238"/>
                <a:gd name="T24" fmla="*/ 1 w 114"/>
                <a:gd name="T25" fmla="*/ 1 h 238"/>
                <a:gd name="T26" fmla="*/ 1 w 114"/>
                <a:gd name="T27" fmla="*/ 1 h 238"/>
                <a:gd name="T28" fmla="*/ 1 w 114"/>
                <a:gd name="T29" fmla="*/ 1 h 238"/>
                <a:gd name="T30" fmla="*/ 1 w 114"/>
                <a:gd name="T31" fmla="*/ 1 h 238"/>
                <a:gd name="T32" fmla="*/ 1 w 114"/>
                <a:gd name="T33" fmla="*/ 1 h 238"/>
                <a:gd name="T34" fmla="*/ 0 w 114"/>
                <a:gd name="T35" fmla="*/ 1 h 238"/>
                <a:gd name="T36" fmla="*/ 0 w 114"/>
                <a:gd name="T37" fmla="*/ 1 h 238"/>
                <a:gd name="T38" fmla="*/ 0 w 114"/>
                <a:gd name="T39" fmla="*/ 1 h 238"/>
                <a:gd name="T40" fmla="*/ 0 w 114"/>
                <a:gd name="T41" fmla="*/ 1 h 238"/>
                <a:gd name="T42" fmla="*/ 0 w 114"/>
                <a:gd name="T43" fmla="*/ 1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1 w 114"/>
                <a:gd name="T61" fmla="*/ 0 h 238"/>
                <a:gd name="T62" fmla="*/ 1 w 114"/>
                <a:gd name="T63" fmla="*/ 0 h 238"/>
                <a:gd name="T64" fmla="*/ 1 w 114"/>
                <a:gd name="T65" fmla="*/ 0 h 238"/>
                <a:gd name="T66" fmla="*/ 1 w 114"/>
                <a:gd name="T67" fmla="*/ 0 h 238"/>
                <a:gd name="T68" fmla="*/ 1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68" name="Freeform 584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1 w 246"/>
                <a:gd name="T1" fmla="*/ 1 h 310"/>
                <a:gd name="T2" fmla="*/ 1 w 246"/>
                <a:gd name="T3" fmla="*/ 1 h 310"/>
                <a:gd name="T4" fmla="*/ 1 w 246"/>
                <a:gd name="T5" fmla="*/ 1 h 310"/>
                <a:gd name="T6" fmla="*/ 1 w 246"/>
                <a:gd name="T7" fmla="*/ 1 h 310"/>
                <a:gd name="T8" fmla="*/ 1 w 246"/>
                <a:gd name="T9" fmla="*/ 1 h 310"/>
                <a:gd name="T10" fmla="*/ 1 w 246"/>
                <a:gd name="T11" fmla="*/ 1 h 310"/>
                <a:gd name="T12" fmla="*/ 1 w 246"/>
                <a:gd name="T13" fmla="*/ 1 h 310"/>
                <a:gd name="T14" fmla="*/ 1 w 246"/>
                <a:gd name="T15" fmla="*/ 1 h 310"/>
                <a:gd name="T16" fmla="*/ 1 w 246"/>
                <a:gd name="T17" fmla="*/ 1 h 310"/>
                <a:gd name="T18" fmla="*/ 1 w 246"/>
                <a:gd name="T19" fmla="*/ 1 h 310"/>
                <a:gd name="T20" fmla="*/ 1 w 246"/>
                <a:gd name="T21" fmla="*/ 1 h 310"/>
                <a:gd name="T22" fmla="*/ 1 w 246"/>
                <a:gd name="T23" fmla="*/ 2 h 310"/>
                <a:gd name="T24" fmla="*/ 1 w 246"/>
                <a:gd name="T25" fmla="*/ 2 h 310"/>
                <a:gd name="T26" fmla="*/ 1 w 246"/>
                <a:gd name="T27" fmla="*/ 2 h 310"/>
                <a:gd name="T28" fmla="*/ 1 w 246"/>
                <a:gd name="T29" fmla="*/ 1 h 310"/>
                <a:gd name="T30" fmla="*/ 1 w 246"/>
                <a:gd name="T31" fmla="*/ 1 h 310"/>
                <a:gd name="T32" fmla="*/ 1 w 246"/>
                <a:gd name="T33" fmla="*/ 1 h 310"/>
                <a:gd name="T34" fmla="*/ 1 w 246"/>
                <a:gd name="T35" fmla="*/ 1 h 310"/>
                <a:gd name="T36" fmla="*/ 1 w 246"/>
                <a:gd name="T37" fmla="*/ 1 h 310"/>
                <a:gd name="T38" fmla="*/ 1 w 246"/>
                <a:gd name="T39" fmla="*/ 1 h 310"/>
                <a:gd name="T40" fmla="*/ 1 w 246"/>
                <a:gd name="T41" fmla="*/ 1 h 310"/>
                <a:gd name="T42" fmla="*/ 1 w 246"/>
                <a:gd name="T43" fmla="*/ 1 h 310"/>
                <a:gd name="T44" fmla="*/ 1 w 246"/>
                <a:gd name="T45" fmla="*/ 0 h 310"/>
                <a:gd name="T46" fmla="*/ 1 w 246"/>
                <a:gd name="T47" fmla="*/ 0 h 310"/>
                <a:gd name="T48" fmla="*/ 1 w 246"/>
                <a:gd name="T49" fmla="*/ 0 h 310"/>
                <a:gd name="T50" fmla="*/ 1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1 w 246"/>
                <a:gd name="T69" fmla="*/ 0 h 310"/>
                <a:gd name="T70" fmla="*/ 1 w 246"/>
                <a:gd name="T71" fmla="*/ 0 h 310"/>
                <a:gd name="T72" fmla="*/ 1 w 246"/>
                <a:gd name="T73" fmla="*/ 1 h 310"/>
                <a:gd name="T74" fmla="*/ 1 w 246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69" name="Freeform 585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1 h 187"/>
                <a:gd name="T28" fmla="*/ 0 w 83"/>
                <a:gd name="T29" fmla="*/ 1 h 187"/>
                <a:gd name="T30" fmla="*/ 0 w 83"/>
                <a:gd name="T31" fmla="*/ 1 h 187"/>
                <a:gd name="T32" fmla="*/ 0 w 83"/>
                <a:gd name="T33" fmla="*/ 1 h 187"/>
                <a:gd name="T34" fmla="*/ 0 w 83"/>
                <a:gd name="T35" fmla="*/ 1 h 187"/>
                <a:gd name="T36" fmla="*/ 0 w 83"/>
                <a:gd name="T37" fmla="*/ 1 h 187"/>
                <a:gd name="T38" fmla="*/ 0 w 83"/>
                <a:gd name="T39" fmla="*/ 1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70" name="Freeform 586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1 h 94"/>
                <a:gd name="T30" fmla="*/ 0 w 44"/>
                <a:gd name="T31" fmla="*/ 1 h 94"/>
                <a:gd name="T32" fmla="*/ 0 w 44"/>
                <a:gd name="T33" fmla="*/ 1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71" name="Freeform 587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72" name="Freeform 588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73" name="Freeform 589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1 h 236"/>
                <a:gd name="T18" fmla="*/ 0 w 198"/>
                <a:gd name="T19" fmla="*/ 1 h 236"/>
                <a:gd name="T20" fmla="*/ 0 w 198"/>
                <a:gd name="T21" fmla="*/ 1 h 236"/>
                <a:gd name="T22" fmla="*/ 0 w 198"/>
                <a:gd name="T23" fmla="*/ 1 h 236"/>
                <a:gd name="T24" fmla="*/ 0 w 198"/>
                <a:gd name="T25" fmla="*/ 1 h 236"/>
                <a:gd name="T26" fmla="*/ 0 w 198"/>
                <a:gd name="T27" fmla="*/ 1 h 236"/>
                <a:gd name="T28" fmla="*/ 0 w 198"/>
                <a:gd name="T29" fmla="*/ 1 h 236"/>
                <a:gd name="T30" fmla="*/ 1 w 198"/>
                <a:gd name="T31" fmla="*/ 1 h 236"/>
                <a:gd name="T32" fmla="*/ 1 w 198"/>
                <a:gd name="T33" fmla="*/ 1 h 236"/>
                <a:gd name="T34" fmla="*/ 1 w 198"/>
                <a:gd name="T35" fmla="*/ 1 h 236"/>
                <a:gd name="T36" fmla="*/ 1 w 198"/>
                <a:gd name="T37" fmla="*/ 1 h 236"/>
                <a:gd name="T38" fmla="*/ 1 w 198"/>
                <a:gd name="T39" fmla="*/ 1 h 236"/>
                <a:gd name="T40" fmla="*/ 1 w 198"/>
                <a:gd name="T41" fmla="*/ 1 h 236"/>
                <a:gd name="T42" fmla="*/ 1 w 198"/>
                <a:gd name="T43" fmla="*/ 1 h 236"/>
                <a:gd name="T44" fmla="*/ 1 w 198"/>
                <a:gd name="T45" fmla="*/ 1 h 236"/>
                <a:gd name="T46" fmla="*/ 1 w 198"/>
                <a:gd name="T47" fmla="*/ 1 h 236"/>
                <a:gd name="T48" fmla="*/ 1 w 198"/>
                <a:gd name="T49" fmla="*/ 1 h 236"/>
                <a:gd name="T50" fmla="*/ 1 w 198"/>
                <a:gd name="T51" fmla="*/ 1 h 236"/>
                <a:gd name="T52" fmla="*/ 1 w 198"/>
                <a:gd name="T53" fmla="*/ 1 h 236"/>
                <a:gd name="T54" fmla="*/ 1 w 198"/>
                <a:gd name="T55" fmla="*/ 1 h 236"/>
                <a:gd name="T56" fmla="*/ 1 w 198"/>
                <a:gd name="T57" fmla="*/ 1 h 236"/>
                <a:gd name="T58" fmla="*/ 1 w 198"/>
                <a:gd name="T59" fmla="*/ 1 h 236"/>
                <a:gd name="T60" fmla="*/ 0 w 198"/>
                <a:gd name="T61" fmla="*/ 1 h 236"/>
                <a:gd name="T62" fmla="*/ 0 w 198"/>
                <a:gd name="T63" fmla="*/ 1 h 236"/>
                <a:gd name="T64" fmla="*/ 0 w 198"/>
                <a:gd name="T65" fmla="*/ 1 h 236"/>
                <a:gd name="T66" fmla="*/ 0 w 198"/>
                <a:gd name="T67" fmla="*/ 1 h 236"/>
                <a:gd name="T68" fmla="*/ 0 w 198"/>
                <a:gd name="T69" fmla="*/ 1 h 236"/>
                <a:gd name="T70" fmla="*/ 0 w 198"/>
                <a:gd name="T71" fmla="*/ 1 h 236"/>
                <a:gd name="T72" fmla="*/ 0 w 198"/>
                <a:gd name="T73" fmla="*/ 1 h 236"/>
                <a:gd name="T74" fmla="*/ 0 w 198"/>
                <a:gd name="T75" fmla="*/ 1 h 236"/>
                <a:gd name="T76" fmla="*/ 0 w 198"/>
                <a:gd name="T77" fmla="*/ 1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1 w 198"/>
                <a:gd name="T91" fmla="*/ 0 h 236"/>
                <a:gd name="T92" fmla="*/ 1 w 198"/>
                <a:gd name="T93" fmla="*/ 0 h 236"/>
                <a:gd name="T94" fmla="*/ 1 w 198"/>
                <a:gd name="T95" fmla="*/ 0 h 236"/>
                <a:gd name="T96" fmla="*/ 1 w 198"/>
                <a:gd name="T97" fmla="*/ 0 h 236"/>
                <a:gd name="T98" fmla="*/ 1 w 198"/>
                <a:gd name="T99" fmla="*/ 0 h 236"/>
                <a:gd name="T100" fmla="*/ 1 w 198"/>
                <a:gd name="T101" fmla="*/ 0 h 236"/>
                <a:gd name="T102" fmla="*/ 1 w 198"/>
                <a:gd name="T103" fmla="*/ 0 h 236"/>
                <a:gd name="T104" fmla="*/ 1 w 198"/>
                <a:gd name="T105" fmla="*/ 0 h 236"/>
                <a:gd name="T106" fmla="*/ 1 w 198"/>
                <a:gd name="T107" fmla="*/ 0 h 236"/>
                <a:gd name="T108" fmla="*/ 1 w 198"/>
                <a:gd name="T109" fmla="*/ 0 h 236"/>
                <a:gd name="T110" fmla="*/ 1 w 198"/>
                <a:gd name="T111" fmla="*/ 0 h 236"/>
                <a:gd name="T112" fmla="*/ 1 w 198"/>
                <a:gd name="T113" fmla="*/ 0 h 236"/>
                <a:gd name="T114" fmla="*/ 1 w 198"/>
                <a:gd name="T115" fmla="*/ 0 h 236"/>
                <a:gd name="T116" fmla="*/ 1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74" name="Freeform 590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 w 128"/>
                <a:gd name="T1" fmla="*/ 0 h 183"/>
                <a:gd name="T2" fmla="*/ 1 w 128"/>
                <a:gd name="T3" fmla="*/ 0 h 183"/>
                <a:gd name="T4" fmla="*/ 1 w 128"/>
                <a:gd name="T5" fmla="*/ 0 h 183"/>
                <a:gd name="T6" fmla="*/ 1 w 128"/>
                <a:gd name="T7" fmla="*/ 0 h 183"/>
                <a:gd name="T8" fmla="*/ 1 w 128"/>
                <a:gd name="T9" fmla="*/ 0 h 183"/>
                <a:gd name="T10" fmla="*/ 0 w 128"/>
                <a:gd name="T11" fmla="*/ 1 h 183"/>
                <a:gd name="T12" fmla="*/ 0 w 128"/>
                <a:gd name="T13" fmla="*/ 1 h 183"/>
                <a:gd name="T14" fmla="*/ 0 w 128"/>
                <a:gd name="T15" fmla="*/ 1 h 183"/>
                <a:gd name="T16" fmla="*/ 0 w 128"/>
                <a:gd name="T17" fmla="*/ 1 h 183"/>
                <a:gd name="T18" fmla="*/ 0 w 128"/>
                <a:gd name="T19" fmla="*/ 1 h 183"/>
                <a:gd name="T20" fmla="*/ 0 w 128"/>
                <a:gd name="T21" fmla="*/ 1 h 183"/>
                <a:gd name="T22" fmla="*/ 0 w 128"/>
                <a:gd name="T23" fmla="*/ 1 h 183"/>
                <a:gd name="T24" fmla="*/ 0 w 128"/>
                <a:gd name="T25" fmla="*/ 1 h 183"/>
                <a:gd name="T26" fmla="*/ 0 w 128"/>
                <a:gd name="T27" fmla="*/ 1 h 183"/>
                <a:gd name="T28" fmla="*/ 0 w 128"/>
                <a:gd name="T29" fmla="*/ 1 h 183"/>
                <a:gd name="T30" fmla="*/ 0 w 128"/>
                <a:gd name="T31" fmla="*/ 1 h 183"/>
                <a:gd name="T32" fmla="*/ 0 w 128"/>
                <a:gd name="T33" fmla="*/ 1 h 183"/>
                <a:gd name="T34" fmla="*/ 0 w 128"/>
                <a:gd name="T35" fmla="*/ 1 h 183"/>
                <a:gd name="T36" fmla="*/ 0 w 128"/>
                <a:gd name="T37" fmla="*/ 1 h 183"/>
                <a:gd name="T38" fmla="*/ 1 w 128"/>
                <a:gd name="T39" fmla="*/ 1 h 183"/>
                <a:gd name="T40" fmla="*/ 1 w 128"/>
                <a:gd name="T41" fmla="*/ 1 h 183"/>
                <a:gd name="T42" fmla="*/ 1 w 128"/>
                <a:gd name="T43" fmla="*/ 0 h 183"/>
                <a:gd name="T44" fmla="*/ 1 w 128"/>
                <a:gd name="T45" fmla="*/ 0 h 183"/>
                <a:gd name="T46" fmla="*/ 1 w 128"/>
                <a:gd name="T47" fmla="*/ 0 h 183"/>
                <a:gd name="T48" fmla="*/ 1 w 128"/>
                <a:gd name="T49" fmla="*/ 0 h 183"/>
                <a:gd name="T50" fmla="*/ 1 w 128"/>
                <a:gd name="T51" fmla="*/ 0 h 183"/>
                <a:gd name="T52" fmla="*/ 1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1 w 128"/>
                <a:gd name="T77" fmla="*/ 0 h 183"/>
                <a:gd name="T78" fmla="*/ 1 w 128"/>
                <a:gd name="T79" fmla="*/ 0 h 183"/>
                <a:gd name="T80" fmla="*/ 1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75" name="Freeform 591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1 h 379"/>
                <a:gd name="T6" fmla="*/ 0 w 323"/>
                <a:gd name="T7" fmla="*/ 1 h 379"/>
                <a:gd name="T8" fmla="*/ 0 w 323"/>
                <a:gd name="T9" fmla="*/ 1 h 379"/>
                <a:gd name="T10" fmla="*/ 0 w 323"/>
                <a:gd name="T11" fmla="*/ 1 h 379"/>
                <a:gd name="T12" fmla="*/ 0 w 323"/>
                <a:gd name="T13" fmla="*/ 1 h 379"/>
                <a:gd name="T14" fmla="*/ 0 w 323"/>
                <a:gd name="T15" fmla="*/ 1 h 379"/>
                <a:gd name="T16" fmla="*/ 0 w 323"/>
                <a:gd name="T17" fmla="*/ 1 h 379"/>
                <a:gd name="T18" fmla="*/ 0 w 323"/>
                <a:gd name="T19" fmla="*/ 1 h 379"/>
                <a:gd name="T20" fmla="*/ 0 w 323"/>
                <a:gd name="T21" fmla="*/ 2 h 379"/>
                <a:gd name="T22" fmla="*/ 1 w 323"/>
                <a:gd name="T23" fmla="*/ 2 h 379"/>
                <a:gd name="T24" fmla="*/ 1 w 323"/>
                <a:gd name="T25" fmla="*/ 2 h 379"/>
                <a:gd name="T26" fmla="*/ 1 w 323"/>
                <a:gd name="T27" fmla="*/ 2 h 379"/>
                <a:gd name="T28" fmla="*/ 1 w 323"/>
                <a:gd name="T29" fmla="*/ 2 h 379"/>
                <a:gd name="T30" fmla="*/ 1 w 323"/>
                <a:gd name="T31" fmla="*/ 2 h 379"/>
                <a:gd name="T32" fmla="*/ 1 w 323"/>
                <a:gd name="T33" fmla="*/ 2 h 379"/>
                <a:gd name="T34" fmla="*/ 1 w 323"/>
                <a:gd name="T35" fmla="*/ 2 h 379"/>
                <a:gd name="T36" fmla="*/ 1 w 323"/>
                <a:gd name="T37" fmla="*/ 2 h 379"/>
                <a:gd name="T38" fmla="*/ 1 w 323"/>
                <a:gd name="T39" fmla="*/ 2 h 379"/>
                <a:gd name="T40" fmla="*/ 1 w 323"/>
                <a:gd name="T41" fmla="*/ 2 h 379"/>
                <a:gd name="T42" fmla="*/ 1 w 323"/>
                <a:gd name="T43" fmla="*/ 2 h 379"/>
                <a:gd name="T44" fmla="*/ 1 w 323"/>
                <a:gd name="T45" fmla="*/ 2 h 379"/>
                <a:gd name="T46" fmla="*/ 1 w 323"/>
                <a:gd name="T47" fmla="*/ 1 h 379"/>
                <a:gd name="T48" fmla="*/ 1 w 323"/>
                <a:gd name="T49" fmla="*/ 1 h 379"/>
                <a:gd name="T50" fmla="*/ 1 w 323"/>
                <a:gd name="T51" fmla="*/ 1 h 379"/>
                <a:gd name="T52" fmla="*/ 0 w 323"/>
                <a:gd name="T53" fmla="*/ 1 h 379"/>
                <a:gd name="T54" fmla="*/ 0 w 323"/>
                <a:gd name="T55" fmla="*/ 1 h 379"/>
                <a:gd name="T56" fmla="*/ 0 w 323"/>
                <a:gd name="T57" fmla="*/ 1 h 379"/>
                <a:gd name="T58" fmla="*/ 0 w 323"/>
                <a:gd name="T59" fmla="*/ 1 h 379"/>
                <a:gd name="T60" fmla="*/ 0 w 323"/>
                <a:gd name="T61" fmla="*/ 1 h 379"/>
                <a:gd name="T62" fmla="*/ 0 w 323"/>
                <a:gd name="T63" fmla="*/ 1 h 379"/>
                <a:gd name="T64" fmla="*/ 0 w 323"/>
                <a:gd name="T65" fmla="*/ 1 h 379"/>
                <a:gd name="T66" fmla="*/ 0 w 323"/>
                <a:gd name="T67" fmla="*/ 1 h 379"/>
                <a:gd name="T68" fmla="*/ 0 w 323"/>
                <a:gd name="T69" fmla="*/ 0 h 379"/>
                <a:gd name="T70" fmla="*/ 0 w 323"/>
                <a:gd name="T71" fmla="*/ 0 h 379"/>
                <a:gd name="T72" fmla="*/ 1 w 323"/>
                <a:gd name="T73" fmla="*/ 0 h 379"/>
                <a:gd name="T74" fmla="*/ 1 w 323"/>
                <a:gd name="T75" fmla="*/ 0 h 379"/>
                <a:gd name="T76" fmla="*/ 1 w 323"/>
                <a:gd name="T77" fmla="*/ 0 h 379"/>
                <a:gd name="T78" fmla="*/ 1 w 323"/>
                <a:gd name="T79" fmla="*/ 0 h 379"/>
                <a:gd name="T80" fmla="*/ 1 w 323"/>
                <a:gd name="T81" fmla="*/ 0 h 379"/>
                <a:gd name="T82" fmla="*/ 1 w 323"/>
                <a:gd name="T83" fmla="*/ 0 h 379"/>
                <a:gd name="T84" fmla="*/ 1 w 323"/>
                <a:gd name="T85" fmla="*/ 0 h 379"/>
                <a:gd name="T86" fmla="*/ 1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76" name="Freeform 592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1 w 282"/>
                <a:gd name="T1" fmla="*/ 0 h 253"/>
                <a:gd name="T2" fmla="*/ 1 w 282"/>
                <a:gd name="T3" fmla="*/ 0 h 253"/>
                <a:gd name="T4" fmla="*/ 1 w 282"/>
                <a:gd name="T5" fmla="*/ 0 h 253"/>
                <a:gd name="T6" fmla="*/ 1 w 282"/>
                <a:gd name="T7" fmla="*/ 0 h 253"/>
                <a:gd name="T8" fmla="*/ 1 w 282"/>
                <a:gd name="T9" fmla="*/ 1 h 253"/>
                <a:gd name="T10" fmla="*/ 1 w 282"/>
                <a:gd name="T11" fmla="*/ 1 h 253"/>
                <a:gd name="T12" fmla="*/ 1 w 282"/>
                <a:gd name="T13" fmla="*/ 1 h 253"/>
                <a:gd name="T14" fmla="*/ 1 w 282"/>
                <a:gd name="T15" fmla="*/ 1 h 253"/>
                <a:gd name="T16" fmla="*/ 1 w 282"/>
                <a:gd name="T17" fmla="*/ 1 h 253"/>
                <a:gd name="T18" fmla="*/ 1 w 282"/>
                <a:gd name="T19" fmla="*/ 1 h 253"/>
                <a:gd name="T20" fmla="*/ 1 w 282"/>
                <a:gd name="T21" fmla="*/ 1 h 253"/>
                <a:gd name="T22" fmla="*/ 1 w 282"/>
                <a:gd name="T23" fmla="*/ 1 h 253"/>
                <a:gd name="T24" fmla="*/ 1 w 282"/>
                <a:gd name="T25" fmla="*/ 1 h 253"/>
                <a:gd name="T26" fmla="*/ 1 w 282"/>
                <a:gd name="T27" fmla="*/ 1 h 253"/>
                <a:gd name="T28" fmla="*/ 1 w 282"/>
                <a:gd name="T29" fmla="*/ 1 h 253"/>
                <a:gd name="T30" fmla="*/ 1 w 282"/>
                <a:gd name="T31" fmla="*/ 1 h 253"/>
                <a:gd name="T32" fmla="*/ 1 w 282"/>
                <a:gd name="T33" fmla="*/ 1 h 253"/>
                <a:gd name="T34" fmla="*/ 1 w 282"/>
                <a:gd name="T35" fmla="*/ 1 h 253"/>
                <a:gd name="T36" fmla="*/ 1 w 282"/>
                <a:gd name="T37" fmla="*/ 1 h 253"/>
                <a:gd name="T38" fmla="*/ 1 w 282"/>
                <a:gd name="T39" fmla="*/ 1 h 253"/>
                <a:gd name="T40" fmla="*/ 1 w 282"/>
                <a:gd name="T41" fmla="*/ 1 h 253"/>
                <a:gd name="T42" fmla="*/ 1 w 282"/>
                <a:gd name="T43" fmla="*/ 1 h 253"/>
                <a:gd name="T44" fmla="*/ 1 w 282"/>
                <a:gd name="T45" fmla="*/ 1 h 253"/>
                <a:gd name="T46" fmla="*/ 1 w 282"/>
                <a:gd name="T47" fmla="*/ 1 h 253"/>
                <a:gd name="T48" fmla="*/ 1 w 282"/>
                <a:gd name="T49" fmla="*/ 1 h 253"/>
                <a:gd name="T50" fmla="*/ 1 w 282"/>
                <a:gd name="T51" fmla="*/ 1 h 253"/>
                <a:gd name="T52" fmla="*/ 1 w 282"/>
                <a:gd name="T53" fmla="*/ 0 h 253"/>
                <a:gd name="T54" fmla="*/ 1 w 282"/>
                <a:gd name="T55" fmla="*/ 0 h 253"/>
                <a:gd name="T56" fmla="*/ 1 w 282"/>
                <a:gd name="T57" fmla="*/ 0 h 253"/>
                <a:gd name="T58" fmla="*/ 1 w 282"/>
                <a:gd name="T59" fmla="*/ 0 h 253"/>
                <a:gd name="T60" fmla="*/ 1 w 282"/>
                <a:gd name="T61" fmla="*/ 0 h 253"/>
                <a:gd name="T62" fmla="*/ 1 w 282"/>
                <a:gd name="T63" fmla="*/ 0 h 253"/>
                <a:gd name="T64" fmla="*/ 1 w 282"/>
                <a:gd name="T65" fmla="*/ 0 h 253"/>
                <a:gd name="T66" fmla="*/ 1 w 282"/>
                <a:gd name="T67" fmla="*/ 0 h 253"/>
                <a:gd name="T68" fmla="*/ 1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1 w 282"/>
                <a:gd name="T107" fmla="*/ 0 h 253"/>
                <a:gd name="T108" fmla="*/ 1 w 282"/>
                <a:gd name="T109" fmla="*/ 0 h 253"/>
                <a:gd name="T110" fmla="*/ 1 w 282"/>
                <a:gd name="T111" fmla="*/ 0 h 253"/>
                <a:gd name="T112" fmla="*/ 1 w 282"/>
                <a:gd name="T113" fmla="*/ 0 h 253"/>
                <a:gd name="T114" fmla="*/ 1 w 282"/>
                <a:gd name="T115" fmla="*/ 0 h 253"/>
                <a:gd name="T116" fmla="*/ 1 w 282"/>
                <a:gd name="T117" fmla="*/ 0 h 253"/>
                <a:gd name="T118" fmla="*/ 1 w 282"/>
                <a:gd name="T119" fmla="*/ 0 h 253"/>
                <a:gd name="T120" fmla="*/ 1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77" name="Freeform 593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1 h 236"/>
                <a:gd name="T4" fmla="*/ 0 w 115"/>
                <a:gd name="T5" fmla="*/ 1 h 236"/>
                <a:gd name="T6" fmla="*/ 0 w 115"/>
                <a:gd name="T7" fmla="*/ 1 h 236"/>
                <a:gd name="T8" fmla="*/ 0 w 115"/>
                <a:gd name="T9" fmla="*/ 1 h 236"/>
                <a:gd name="T10" fmla="*/ 0 w 115"/>
                <a:gd name="T11" fmla="*/ 1 h 236"/>
                <a:gd name="T12" fmla="*/ 0 w 115"/>
                <a:gd name="T13" fmla="*/ 1 h 236"/>
                <a:gd name="T14" fmla="*/ 0 w 115"/>
                <a:gd name="T15" fmla="*/ 1 h 236"/>
                <a:gd name="T16" fmla="*/ 0 w 115"/>
                <a:gd name="T17" fmla="*/ 1 h 236"/>
                <a:gd name="T18" fmla="*/ 0 w 115"/>
                <a:gd name="T19" fmla="*/ 1 h 236"/>
                <a:gd name="T20" fmla="*/ 0 w 115"/>
                <a:gd name="T21" fmla="*/ 1 h 236"/>
                <a:gd name="T22" fmla="*/ 0 w 115"/>
                <a:gd name="T23" fmla="*/ 1 h 236"/>
                <a:gd name="T24" fmla="*/ 0 w 115"/>
                <a:gd name="T25" fmla="*/ 1 h 236"/>
                <a:gd name="T26" fmla="*/ 0 w 115"/>
                <a:gd name="T27" fmla="*/ 1 h 236"/>
                <a:gd name="T28" fmla="*/ 0 w 115"/>
                <a:gd name="T29" fmla="*/ 1 h 236"/>
                <a:gd name="T30" fmla="*/ 0 w 115"/>
                <a:gd name="T31" fmla="*/ 1 h 236"/>
                <a:gd name="T32" fmla="*/ 0 w 115"/>
                <a:gd name="T33" fmla="*/ 1 h 236"/>
                <a:gd name="T34" fmla="*/ 0 w 115"/>
                <a:gd name="T35" fmla="*/ 1 h 236"/>
                <a:gd name="T36" fmla="*/ 0 w 115"/>
                <a:gd name="T37" fmla="*/ 1 h 236"/>
                <a:gd name="T38" fmla="*/ 0 w 115"/>
                <a:gd name="T39" fmla="*/ 1 h 236"/>
                <a:gd name="T40" fmla="*/ 0 w 115"/>
                <a:gd name="T41" fmla="*/ 1 h 236"/>
                <a:gd name="T42" fmla="*/ 0 w 115"/>
                <a:gd name="T43" fmla="*/ 1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78" name="Freeform 594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1 w 245"/>
                <a:gd name="T1" fmla="*/ 1 h 310"/>
                <a:gd name="T2" fmla="*/ 1 w 245"/>
                <a:gd name="T3" fmla="*/ 1 h 310"/>
                <a:gd name="T4" fmla="*/ 1 w 245"/>
                <a:gd name="T5" fmla="*/ 1 h 310"/>
                <a:gd name="T6" fmla="*/ 1 w 245"/>
                <a:gd name="T7" fmla="*/ 1 h 310"/>
                <a:gd name="T8" fmla="*/ 1 w 245"/>
                <a:gd name="T9" fmla="*/ 1 h 310"/>
                <a:gd name="T10" fmla="*/ 1 w 245"/>
                <a:gd name="T11" fmla="*/ 1 h 310"/>
                <a:gd name="T12" fmla="*/ 1 w 245"/>
                <a:gd name="T13" fmla="*/ 1 h 310"/>
                <a:gd name="T14" fmla="*/ 1 w 245"/>
                <a:gd name="T15" fmla="*/ 1 h 310"/>
                <a:gd name="T16" fmla="*/ 1 w 245"/>
                <a:gd name="T17" fmla="*/ 1 h 310"/>
                <a:gd name="T18" fmla="*/ 1 w 245"/>
                <a:gd name="T19" fmla="*/ 1 h 310"/>
                <a:gd name="T20" fmla="*/ 1 w 245"/>
                <a:gd name="T21" fmla="*/ 1 h 310"/>
                <a:gd name="T22" fmla="*/ 1 w 245"/>
                <a:gd name="T23" fmla="*/ 2 h 310"/>
                <a:gd name="T24" fmla="*/ 1 w 245"/>
                <a:gd name="T25" fmla="*/ 2 h 310"/>
                <a:gd name="T26" fmla="*/ 1 w 245"/>
                <a:gd name="T27" fmla="*/ 2 h 310"/>
                <a:gd name="T28" fmla="*/ 1 w 245"/>
                <a:gd name="T29" fmla="*/ 1 h 310"/>
                <a:gd name="T30" fmla="*/ 1 w 245"/>
                <a:gd name="T31" fmla="*/ 1 h 310"/>
                <a:gd name="T32" fmla="*/ 1 w 245"/>
                <a:gd name="T33" fmla="*/ 1 h 310"/>
                <a:gd name="T34" fmla="*/ 1 w 245"/>
                <a:gd name="T35" fmla="*/ 1 h 310"/>
                <a:gd name="T36" fmla="*/ 1 w 245"/>
                <a:gd name="T37" fmla="*/ 1 h 310"/>
                <a:gd name="T38" fmla="*/ 1 w 245"/>
                <a:gd name="T39" fmla="*/ 1 h 310"/>
                <a:gd name="T40" fmla="*/ 1 w 245"/>
                <a:gd name="T41" fmla="*/ 1 h 310"/>
                <a:gd name="T42" fmla="*/ 1 w 245"/>
                <a:gd name="T43" fmla="*/ 1 h 310"/>
                <a:gd name="T44" fmla="*/ 1 w 245"/>
                <a:gd name="T45" fmla="*/ 0 h 310"/>
                <a:gd name="T46" fmla="*/ 1 w 245"/>
                <a:gd name="T47" fmla="*/ 0 h 310"/>
                <a:gd name="T48" fmla="*/ 1 w 245"/>
                <a:gd name="T49" fmla="*/ 0 h 310"/>
                <a:gd name="T50" fmla="*/ 1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1 w 245"/>
                <a:gd name="T69" fmla="*/ 0 h 310"/>
                <a:gd name="T70" fmla="*/ 1 w 245"/>
                <a:gd name="T71" fmla="*/ 0 h 310"/>
                <a:gd name="T72" fmla="*/ 1 w 245"/>
                <a:gd name="T73" fmla="*/ 1 h 310"/>
                <a:gd name="T74" fmla="*/ 1 w 245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79" name="Freeform 59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" name="Group 601"/>
          <p:cNvGrpSpPr>
            <a:grpSpLocks/>
          </p:cNvGrpSpPr>
          <p:nvPr/>
        </p:nvGrpSpPr>
        <p:grpSpPr bwMode="auto">
          <a:xfrm>
            <a:off x="4548188" y="2074863"/>
            <a:ext cx="3340100" cy="3265487"/>
            <a:chOff x="2865" y="1307"/>
            <a:chExt cx="2104" cy="2057"/>
          </a:xfrm>
        </p:grpSpPr>
        <p:sp>
          <p:nvSpPr>
            <p:cNvPr id="5258" name="Line 597"/>
            <p:cNvSpPr>
              <a:spLocks noChangeShapeType="1"/>
            </p:cNvSpPr>
            <p:nvPr/>
          </p:nvSpPr>
          <p:spPr bwMode="auto">
            <a:xfrm>
              <a:off x="4092" y="1307"/>
              <a:ext cx="877" cy="176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59" name="Line 598"/>
            <p:cNvSpPr>
              <a:spLocks noChangeShapeType="1"/>
            </p:cNvSpPr>
            <p:nvPr/>
          </p:nvSpPr>
          <p:spPr bwMode="auto">
            <a:xfrm>
              <a:off x="3466" y="2211"/>
              <a:ext cx="1487" cy="101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60" name="Line 599"/>
            <p:cNvSpPr>
              <a:spLocks noChangeShapeType="1"/>
            </p:cNvSpPr>
            <p:nvPr/>
          </p:nvSpPr>
          <p:spPr bwMode="auto">
            <a:xfrm>
              <a:off x="3657" y="3158"/>
              <a:ext cx="1014" cy="20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61" name="Text Box 600"/>
            <p:cNvSpPr txBox="1">
              <a:spLocks noChangeArrowheads="1"/>
            </p:cNvSpPr>
            <p:nvPr/>
          </p:nvSpPr>
          <p:spPr bwMode="auto">
            <a:xfrm>
              <a:off x="2865" y="2510"/>
              <a:ext cx="11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  <a:latin typeface="Comic Sans MS" pitchFamily="66" charset="0"/>
                </a:rPr>
                <a:t>client/server</a:t>
              </a:r>
            </a:p>
          </p:txBody>
        </p:sp>
      </p:grpSp>
      <p:grpSp>
        <p:nvGrpSpPr>
          <p:cNvPr id="3" name="Group 606"/>
          <p:cNvGrpSpPr>
            <a:grpSpLocks/>
          </p:cNvGrpSpPr>
          <p:nvPr/>
        </p:nvGrpSpPr>
        <p:grpSpPr bwMode="auto">
          <a:xfrm>
            <a:off x="4206875" y="2076450"/>
            <a:ext cx="3013075" cy="3355975"/>
            <a:chOff x="2650" y="1308"/>
            <a:chExt cx="1898" cy="2114"/>
          </a:xfrm>
        </p:grpSpPr>
        <p:sp>
          <p:nvSpPr>
            <p:cNvPr id="5254" name="Line 602"/>
            <p:cNvSpPr>
              <a:spLocks noChangeShapeType="1"/>
            </p:cNvSpPr>
            <p:nvPr/>
          </p:nvSpPr>
          <p:spPr bwMode="auto">
            <a:xfrm flipH="1">
              <a:off x="3800" y="1315"/>
              <a:ext cx="188" cy="67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55" name="Line 603"/>
            <p:cNvSpPr>
              <a:spLocks noChangeShapeType="1"/>
            </p:cNvSpPr>
            <p:nvPr/>
          </p:nvSpPr>
          <p:spPr bwMode="auto">
            <a:xfrm flipH="1">
              <a:off x="3501" y="1308"/>
              <a:ext cx="15" cy="18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56" name="Line 604"/>
            <p:cNvSpPr>
              <a:spLocks noChangeShapeType="1"/>
            </p:cNvSpPr>
            <p:nvPr/>
          </p:nvSpPr>
          <p:spPr bwMode="auto">
            <a:xfrm>
              <a:off x="3740" y="2940"/>
              <a:ext cx="808" cy="4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57" name="Text Box 605"/>
            <p:cNvSpPr txBox="1">
              <a:spLocks noChangeArrowheads="1"/>
            </p:cNvSpPr>
            <p:nvPr/>
          </p:nvSpPr>
          <p:spPr bwMode="auto">
            <a:xfrm>
              <a:off x="2650" y="1581"/>
              <a:ext cx="8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  <a:latin typeface="Comic Sans MS" pitchFamily="66" charset="0"/>
                </a:rPr>
                <a:t>peer-peer</a:t>
              </a:r>
            </a:p>
          </p:txBody>
        </p:sp>
      </p:grpSp>
      <p:sp>
        <p:nvSpPr>
          <p:cNvPr id="217695" name="Rectangle 607"/>
          <p:cNvSpPr>
            <a:spLocks noChangeArrowheads="1"/>
          </p:cNvSpPr>
          <p:nvPr/>
        </p:nvSpPr>
        <p:spPr bwMode="auto">
          <a:xfrm>
            <a:off x="333375" y="2806700"/>
            <a:ext cx="5097463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217696" name="Rectangle 608"/>
          <p:cNvSpPr>
            <a:spLocks noChangeArrowheads="1"/>
          </p:cNvSpPr>
          <p:nvPr/>
        </p:nvSpPr>
        <p:spPr bwMode="auto">
          <a:xfrm>
            <a:off x="355600" y="3835400"/>
            <a:ext cx="48736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/>
            </a:pPr>
            <a:endParaRPr lang="en-US" sz="2000" dirty="0">
              <a:latin typeface="Comic Sans MS" pitchFamily="66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/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355" name="TextBox 354"/>
          <p:cNvSpPr txBox="1"/>
          <p:nvPr/>
        </p:nvSpPr>
        <p:spPr>
          <a:xfrm>
            <a:off x="339725" y="4298873"/>
            <a:ext cx="4976813" cy="2062162"/>
          </a:xfrm>
          <a:prstGeom prst="rect">
            <a:avLst/>
          </a:prstGeom>
          <a:solidFill>
            <a:srgbClr val="CCFF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types of service</a:t>
            </a:r>
            <a:r>
              <a:rPr lang="en-US" dirty="0">
                <a:latin typeface="+mn-lt"/>
              </a:rPr>
              <a:t> offered by the network to applications:</a:t>
            </a:r>
          </a:p>
          <a:p>
            <a:pPr lvl="1"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connection-oriented</a:t>
            </a:r>
            <a:r>
              <a:rPr lang="en-US" sz="2000" dirty="0">
                <a:latin typeface="+mn-lt"/>
              </a:rPr>
              <a:t>: deliver data in the order they are sent</a:t>
            </a:r>
          </a:p>
          <a:p>
            <a:pPr lvl="1"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connectionless</a:t>
            </a:r>
            <a:r>
              <a:rPr lang="en-US" sz="2000" dirty="0">
                <a:latin typeface="+mn-lt"/>
              </a:rPr>
              <a:t>: delivery of data in arbitrary order</a:t>
            </a:r>
          </a:p>
        </p:txBody>
      </p:sp>
      <p:pic>
        <p:nvPicPr>
          <p:cNvPr id="5566" name="Picture 446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760" y="282390"/>
            <a:ext cx="1963737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2" name="Picture 462" descr="C:\Users\ptrianta.NET\AppData\Local\Microsoft\Windows\Temporary Internet Files\Content.IE5\F0RX06VS\MM900163022[1].gif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980" y="465746"/>
            <a:ext cx="10382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695" grpId="0"/>
      <p:bldP spid="21769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12848</TotalTime>
  <Words>4043</Words>
  <Application>Microsoft Office PowerPoint</Application>
  <PresentationFormat>On-screen Show (4:3)</PresentationFormat>
  <Paragraphs>1011</Paragraphs>
  <Slides>70</Slides>
  <Notes>16</Notes>
  <HiddenSlides>1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Default Design</vt:lpstr>
      <vt:lpstr>1_Default Design</vt:lpstr>
      <vt:lpstr>2_Default Design</vt:lpstr>
      <vt:lpstr>Clip</vt:lpstr>
      <vt:lpstr>ClipArt</vt:lpstr>
      <vt:lpstr>Chapter I: Introduction</vt:lpstr>
      <vt:lpstr>Chapter I: Introduction</vt:lpstr>
      <vt:lpstr>the Internet: “nuts and bolts” view</vt:lpstr>
      <vt:lpstr>the Internet: “nuts and bolts” view</vt:lpstr>
      <vt:lpstr>the Internet: a service view</vt:lpstr>
      <vt:lpstr>Internet standards</vt:lpstr>
      <vt:lpstr>A closer look at (any big) network’s structure:</vt:lpstr>
      <vt:lpstr>The network edge</vt:lpstr>
      <vt:lpstr>The network edge:</vt:lpstr>
      <vt:lpstr>Network Core</vt:lpstr>
      <vt:lpstr>The Network Core</vt:lpstr>
      <vt:lpstr>Network Core: Packet Switching</vt:lpstr>
      <vt:lpstr>Network Core: Packet Switching</vt:lpstr>
      <vt:lpstr>Delay in packet-switched networks</vt:lpstr>
      <vt:lpstr>Delay in packet-switched networks</vt:lpstr>
      <vt:lpstr>Network Core: Circuit Switching</vt:lpstr>
      <vt:lpstr>Visualize deleys: Circuit, message, packet switching</vt:lpstr>
      <vt:lpstr>Packet switching versus classical circuit switching</vt:lpstr>
      <vt:lpstr> Queueing delay (revisited) …</vt:lpstr>
      <vt:lpstr>… “Real” Internet delays and routes (1)… </vt:lpstr>
      <vt:lpstr>…“Real” Internet delays and routes (2)…</vt:lpstr>
      <vt:lpstr>Packet switching properties</vt:lpstr>
      <vt:lpstr>Packet-switched networks: routing</vt:lpstr>
      <vt:lpstr>Virtual circuits: </vt:lpstr>
      <vt:lpstr>Network Taxonomy</vt:lpstr>
      <vt:lpstr>Related with delays…  - packet loss - throughput  </vt:lpstr>
      <vt:lpstr>Packet loss</vt:lpstr>
      <vt:lpstr>Throughput</vt:lpstr>
      <vt:lpstr>Throughput (more)</vt:lpstr>
      <vt:lpstr>Throughput: Internet scenario</vt:lpstr>
      <vt:lpstr>Access networks and physical media</vt:lpstr>
      <vt:lpstr>Access networks and physical media</vt:lpstr>
      <vt:lpstr>Dial-up Modem</vt:lpstr>
      <vt:lpstr>Digital Subscriber Line (DSL)</vt:lpstr>
      <vt:lpstr>PowerPoint Presentation</vt:lpstr>
      <vt:lpstr>Institutional access: local area networks</vt:lpstr>
      <vt:lpstr>Wireless access networks</vt:lpstr>
      <vt:lpstr>Home networks</vt:lpstr>
      <vt:lpstr>Physical Media</vt:lpstr>
      <vt:lpstr>Physical media: wireless</vt:lpstr>
      <vt:lpstr>Properties: Attenuation, Multipath propagation</vt:lpstr>
      <vt:lpstr>Physical Media: Twisted pair</vt:lpstr>
      <vt:lpstr>Physical Media: coax, fiber</vt:lpstr>
      <vt:lpstr>Back to Layers-discussion</vt:lpstr>
      <vt:lpstr>Protocol “Layers”</vt:lpstr>
      <vt:lpstr>Why layering?</vt:lpstr>
      <vt:lpstr>Terminology: Protocols, Interfaces</vt:lpstr>
      <vt:lpstr>What’s a protocol?</vt:lpstr>
      <vt:lpstr>The OSI Reference Model</vt:lpstr>
      <vt:lpstr>Internet protocol stack</vt:lpstr>
      <vt:lpstr>Internet protocol stack</vt:lpstr>
      <vt:lpstr>Layering: logical communication </vt:lpstr>
      <vt:lpstr>Layering: logical communication </vt:lpstr>
      <vt:lpstr>Layering: physical communication </vt:lpstr>
      <vt:lpstr>Protocol layering and data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Security prelude</vt:lpstr>
      <vt:lpstr>Network Security</vt:lpstr>
      <vt:lpstr>Bad guys can put malware into hosts via Internet</vt:lpstr>
      <vt:lpstr>Example types of malware</vt:lpstr>
      <vt:lpstr>Bad guys can attack servers and network infrastructure</vt:lpstr>
      <vt:lpstr>The bad guys can sniff packets</vt:lpstr>
      <vt:lpstr>The bad guys can use false source addresses</vt:lpstr>
      <vt:lpstr>The bad guys can record and playback</vt:lpstr>
      <vt:lpstr>Chapter 1: Summary</vt:lpstr>
      <vt:lpstr>Reading instructions</vt:lpstr>
      <vt:lpstr>Review questions </vt:lpstr>
    </vt:vector>
  </TitlesOfParts>
  <Company>University of Massachusetts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I: Introduction</dc:title>
  <dc:creator>adaptation by ptrianta</dc:creator>
  <cp:lastModifiedBy>Marina Papatriantafilou</cp:lastModifiedBy>
  <cp:revision>199</cp:revision>
  <cp:lastPrinted>2012-10-30T10:42:41Z</cp:lastPrinted>
  <dcterms:created xsi:type="dcterms:W3CDTF">1999-10-08T19:08:27Z</dcterms:created>
  <dcterms:modified xsi:type="dcterms:W3CDTF">2013-10-29T13:04:04Z</dcterms:modified>
</cp:coreProperties>
</file>